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79" r:id="rId1"/>
    <p:sldMasterId id="2147483692" r:id="rId2"/>
  </p:sldMasterIdLst>
  <p:sldIdLst>
    <p:sldId id="267" r:id="rId3"/>
    <p:sldId id="282" r:id="rId4"/>
    <p:sldId id="284" r:id="rId5"/>
    <p:sldId id="316" r:id="rId6"/>
    <p:sldId id="317" r:id="rId7"/>
    <p:sldId id="318" r:id="rId8"/>
    <p:sldId id="331" r:id="rId9"/>
    <p:sldId id="319" r:id="rId10"/>
    <p:sldId id="328" r:id="rId11"/>
    <p:sldId id="329" r:id="rId12"/>
    <p:sldId id="330" r:id="rId13"/>
    <p:sldId id="321" r:id="rId14"/>
    <p:sldId id="320" r:id="rId15"/>
    <p:sldId id="322" r:id="rId16"/>
    <p:sldId id="323" r:id="rId17"/>
    <p:sldId id="324" r:id="rId18"/>
    <p:sldId id="332" r:id="rId19"/>
    <p:sldId id="325" r:id="rId20"/>
    <p:sldId id="326" r:id="rId21"/>
    <p:sldId id="327" r:id="rId22"/>
    <p:sldId id="337" r:id="rId23"/>
    <p:sldId id="338" r:id="rId24"/>
    <p:sldId id="333" r:id="rId25"/>
    <p:sldId id="311" r:id="rId26"/>
    <p:sldId id="312" r:id="rId27"/>
    <p:sldId id="314" r:id="rId28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Tekijä" initials="K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Tekijä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759"/>
    <a:srgbClr val="E7E7EA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0F2A22-845B-4B40-BD60-7D90899D15C0}" v="3" dt="2026-01-13T13:06:46.5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2" d="100"/>
          <a:sy n="152" d="100"/>
        </p:scale>
        <p:origin x="604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38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37" Type="http://schemas.openxmlformats.org/officeDocument/2006/relationships/customXml" Target="../customXml/item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customXml" Target="../customXml/item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35" Type="http://schemas.microsoft.com/office/2018/10/relationships/authors" Target="author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BD1048-21C0-4DBA-B2B5-CBCD05C9B96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i-FI"/>
        </a:p>
      </dgm:t>
    </dgm:pt>
    <dgm:pt modelId="{7F5ABABD-91B6-45DB-B6BF-02270A7E2A87}">
      <dgm:prSet/>
      <dgm:spPr/>
      <dgm:t>
        <a:bodyPr/>
        <a:lstStyle/>
        <a:p>
          <a:r>
            <a:rPr lang="fi-FI" b="1" i="0" dirty="0"/>
            <a:t>Oireita aiheuttava komplisoitumaton (kliiniset luokat C2–C3) laskimovajaatoiminta</a:t>
          </a:r>
          <a:endParaRPr lang="fi-FI" dirty="0"/>
        </a:p>
      </dgm:t>
    </dgm:pt>
    <dgm:pt modelId="{D22696F6-2C58-4C72-AB9D-277E81D390F3}" type="parTrans" cxnId="{DFCA201F-FC1D-4284-8F99-F5141FEC6469}">
      <dgm:prSet/>
      <dgm:spPr/>
      <dgm:t>
        <a:bodyPr/>
        <a:lstStyle/>
        <a:p>
          <a:endParaRPr lang="fi-FI"/>
        </a:p>
      </dgm:t>
    </dgm:pt>
    <dgm:pt modelId="{76577527-9672-4D15-9E46-C9775F462480}" type="sibTrans" cxnId="{DFCA201F-FC1D-4284-8F99-F5141FEC6469}">
      <dgm:prSet/>
      <dgm:spPr/>
      <dgm:t>
        <a:bodyPr/>
        <a:lstStyle/>
        <a:p>
          <a:endParaRPr lang="fi-FI"/>
        </a:p>
      </dgm:t>
    </dgm:pt>
    <dgm:pt modelId="{101465C2-5C18-47C0-9D3E-EABA8FEF3601}">
      <dgm:prSet/>
      <dgm:spPr/>
      <dgm:t>
        <a:bodyPr/>
        <a:lstStyle/>
        <a:p>
          <a:r>
            <a:rPr lang="fi-FI" b="0" i="0" dirty="0">
              <a:solidFill>
                <a:srgbClr val="001759"/>
              </a:solidFill>
            </a:rPr>
            <a:t>Kompressiohoito ei näytä estävän pintalaskimovajaatoiminnan etenemistä (</a:t>
          </a:r>
          <a:r>
            <a:rPr lang="fi-FI" b="1" i="0" dirty="0">
              <a:solidFill>
                <a:srgbClr val="001759"/>
              </a:solidFill>
            </a:rPr>
            <a:t>C</a:t>
          </a:r>
          <a:r>
            <a:rPr lang="fi-FI" b="0" i="0" dirty="0">
              <a:solidFill>
                <a:srgbClr val="001759"/>
              </a:solidFill>
            </a:rPr>
            <a:t>).</a:t>
          </a:r>
          <a:endParaRPr lang="fi-FI" dirty="0">
            <a:solidFill>
              <a:srgbClr val="001759"/>
            </a:solidFill>
          </a:endParaRPr>
        </a:p>
      </dgm:t>
    </dgm:pt>
    <dgm:pt modelId="{BC1478E9-261E-4438-BED8-38C2E8DB88C1}" type="parTrans" cxnId="{B0B7D4AC-AE8A-448C-AFA7-305FB1531AD0}">
      <dgm:prSet/>
      <dgm:spPr/>
      <dgm:t>
        <a:bodyPr/>
        <a:lstStyle/>
        <a:p>
          <a:endParaRPr lang="fi-FI"/>
        </a:p>
      </dgm:t>
    </dgm:pt>
    <dgm:pt modelId="{1F46BD0C-9347-4F4D-AD96-7A9B3085DA26}" type="sibTrans" cxnId="{B0B7D4AC-AE8A-448C-AFA7-305FB1531AD0}">
      <dgm:prSet/>
      <dgm:spPr/>
      <dgm:t>
        <a:bodyPr/>
        <a:lstStyle/>
        <a:p>
          <a:endParaRPr lang="fi-FI"/>
        </a:p>
      </dgm:t>
    </dgm:pt>
    <dgm:pt modelId="{D2EE301C-84F4-48B7-954E-AB7306875B59}">
      <dgm:prSet/>
      <dgm:spPr/>
      <dgm:t>
        <a:bodyPr/>
        <a:lstStyle/>
        <a:p>
          <a:r>
            <a:rPr lang="fi-FI" b="0" i="0" dirty="0">
              <a:solidFill>
                <a:srgbClr val="001759"/>
              </a:solidFill>
            </a:rPr>
            <a:t>Kompressiohoito vähentää laskimovajaatoiminnan oireita ja hyödyttää osaa potilaista, etenkin raskaana olevia ja niitä, joiden hoidossa ei edetä kajoavaan hoitoon. </a:t>
          </a:r>
          <a:endParaRPr lang="fi-FI" dirty="0">
            <a:solidFill>
              <a:srgbClr val="001759"/>
            </a:solidFill>
          </a:endParaRPr>
        </a:p>
      </dgm:t>
    </dgm:pt>
    <dgm:pt modelId="{4C39B730-8076-470B-9849-74EA13F062C9}" type="parTrans" cxnId="{320E742B-CDD3-4F4A-A295-199489721461}">
      <dgm:prSet/>
      <dgm:spPr/>
      <dgm:t>
        <a:bodyPr/>
        <a:lstStyle/>
        <a:p>
          <a:endParaRPr lang="fi-FI"/>
        </a:p>
      </dgm:t>
    </dgm:pt>
    <dgm:pt modelId="{8285EB64-BEA3-48C2-AEA4-180D4624557F}" type="sibTrans" cxnId="{320E742B-CDD3-4F4A-A295-199489721461}">
      <dgm:prSet/>
      <dgm:spPr/>
      <dgm:t>
        <a:bodyPr/>
        <a:lstStyle/>
        <a:p>
          <a:endParaRPr lang="fi-FI"/>
        </a:p>
      </dgm:t>
    </dgm:pt>
    <dgm:pt modelId="{30E6479E-3C4D-420B-AB8A-D8EBD833BE5E}">
      <dgm:prSet/>
      <dgm:spPr/>
      <dgm:t>
        <a:bodyPr/>
        <a:lstStyle/>
        <a:p>
          <a:r>
            <a:rPr lang="fi-FI" b="1" i="0" dirty="0"/>
            <a:t>Komplisoitunut (kliiniset luokat C4–C6) laskimovajaatoiminta</a:t>
          </a:r>
          <a:endParaRPr lang="fi-FI" dirty="0"/>
        </a:p>
      </dgm:t>
    </dgm:pt>
    <dgm:pt modelId="{A48A7F55-A5F1-4C8F-95CF-6D47D66C61E7}" type="parTrans" cxnId="{99B308B0-65E9-4EC8-ABEC-0CD662B191A7}">
      <dgm:prSet/>
      <dgm:spPr/>
      <dgm:t>
        <a:bodyPr/>
        <a:lstStyle/>
        <a:p>
          <a:endParaRPr lang="fi-FI"/>
        </a:p>
      </dgm:t>
    </dgm:pt>
    <dgm:pt modelId="{BF34C4BE-82FB-4386-9D9D-2568A291B94F}" type="sibTrans" cxnId="{99B308B0-65E9-4EC8-ABEC-0CD662B191A7}">
      <dgm:prSet/>
      <dgm:spPr/>
      <dgm:t>
        <a:bodyPr/>
        <a:lstStyle/>
        <a:p>
          <a:endParaRPr lang="fi-FI"/>
        </a:p>
      </dgm:t>
    </dgm:pt>
    <dgm:pt modelId="{EF5521DA-A49A-4EF1-B686-84AA5C7E2DBD}">
      <dgm:prSet/>
      <dgm:spPr/>
      <dgm:t>
        <a:bodyPr/>
        <a:lstStyle/>
        <a:p>
          <a:r>
            <a:rPr lang="fi-FI" b="0" i="0" dirty="0">
              <a:solidFill>
                <a:srgbClr val="001759"/>
              </a:solidFill>
            </a:rPr>
            <a:t>Kompressiohoito on merkittävä osa hoidon kokonaisuutta.</a:t>
          </a:r>
          <a:endParaRPr lang="fi-FI" dirty="0">
            <a:solidFill>
              <a:srgbClr val="001759"/>
            </a:solidFill>
          </a:endParaRPr>
        </a:p>
      </dgm:t>
    </dgm:pt>
    <dgm:pt modelId="{1E74D44E-0C82-464B-B271-E57E72275C44}" type="parTrans" cxnId="{74DD92CE-57F7-4744-BB43-934579CF58A9}">
      <dgm:prSet/>
      <dgm:spPr/>
      <dgm:t>
        <a:bodyPr/>
        <a:lstStyle/>
        <a:p>
          <a:endParaRPr lang="fi-FI"/>
        </a:p>
      </dgm:t>
    </dgm:pt>
    <dgm:pt modelId="{AE5A3A90-917B-44DA-85AC-E2D81F86B785}" type="sibTrans" cxnId="{74DD92CE-57F7-4744-BB43-934579CF58A9}">
      <dgm:prSet/>
      <dgm:spPr/>
      <dgm:t>
        <a:bodyPr/>
        <a:lstStyle/>
        <a:p>
          <a:endParaRPr lang="fi-FI"/>
        </a:p>
      </dgm:t>
    </dgm:pt>
    <dgm:pt modelId="{D192E07D-E4AB-4833-9B4B-C7C5E1745533}">
      <dgm:prSet/>
      <dgm:spPr/>
      <dgm:t>
        <a:bodyPr/>
        <a:lstStyle/>
        <a:p>
          <a:r>
            <a:rPr lang="fi-FI" b="0" i="0" dirty="0">
              <a:solidFill>
                <a:srgbClr val="001759"/>
              </a:solidFill>
            </a:rPr>
            <a:t>Kompressiohoito vähentää laskimohaavojen uusiutumista kajoavan hoidon jälkeenkin.</a:t>
          </a:r>
          <a:endParaRPr lang="fi-FI" dirty="0">
            <a:solidFill>
              <a:srgbClr val="001759"/>
            </a:solidFill>
          </a:endParaRPr>
        </a:p>
      </dgm:t>
    </dgm:pt>
    <dgm:pt modelId="{06C23E87-DF51-4858-A54D-4A424003432C}" type="parTrans" cxnId="{B51D52F3-BD41-487E-8862-5A49ED05A5FB}">
      <dgm:prSet/>
      <dgm:spPr/>
      <dgm:t>
        <a:bodyPr/>
        <a:lstStyle/>
        <a:p>
          <a:endParaRPr lang="fi-FI"/>
        </a:p>
      </dgm:t>
    </dgm:pt>
    <dgm:pt modelId="{E2231190-2E97-441C-B256-D930DF4081C3}" type="sibTrans" cxnId="{B51D52F3-BD41-487E-8862-5A49ED05A5FB}">
      <dgm:prSet/>
      <dgm:spPr/>
      <dgm:t>
        <a:bodyPr/>
        <a:lstStyle/>
        <a:p>
          <a:endParaRPr lang="fi-FI"/>
        </a:p>
      </dgm:t>
    </dgm:pt>
    <dgm:pt modelId="{F03565D2-51FB-4CA6-8EE8-851884C205D3}" type="pres">
      <dgm:prSet presAssocID="{3BBD1048-21C0-4DBA-B2B5-CBCD05C9B964}" presName="linear" presStyleCnt="0">
        <dgm:presLayoutVars>
          <dgm:animLvl val="lvl"/>
          <dgm:resizeHandles val="exact"/>
        </dgm:presLayoutVars>
      </dgm:prSet>
      <dgm:spPr/>
    </dgm:pt>
    <dgm:pt modelId="{87604900-5E32-487E-9A01-10425F259DD2}" type="pres">
      <dgm:prSet presAssocID="{7F5ABABD-91B6-45DB-B6BF-02270A7E2A8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4149C16-00F6-4265-B52F-15982CFBD0BD}" type="pres">
      <dgm:prSet presAssocID="{7F5ABABD-91B6-45DB-B6BF-02270A7E2A87}" presName="childText" presStyleLbl="revTx" presStyleIdx="0" presStyleCnt="2">
        <dgm:presLayoutVars>
          <dgm:bulletEnabled val="1"/>
        </dgm:presLayoutVars>
      </dgm:prSet>
      <dgm:spPr/>
    </dgm:pt>
    <dgm:pt modelId="{D2C48F99-AAAE-4E87-A35E-35A4D30AB98B}" type="pres">
      <dgm:prSet presAssocID="{30E6479E-3C4D-420B-AB8A-D8EBD833BE5E}" presName="parentText" presStyleLbl="node1" presStyleIdx="1" presStyleCnt="2" custScaleY="67454" custLinFactNeighborX="24">
        <dgm:presLayoutVars>
          <dgm:chMax val="0"/>
          <dgm:bulletEnabled val="1"/>
        </dgm:presLayoutVars>
      </dgm:prSet>
      <dgm:spPr/>
    </dgm:pt>
    <dgm:pt modelId="{F55B2A4F-A4E1-426C-9ACE-86AE6C732198}" type="pres">
      <dgm:prSet presAssocID="{30E6479E-3C4D-420B-AB8A-D8EBD833BE5E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DFCA201F-FC1D-4284-8F99-F5141FEC6469}" srcId="{3BBD1048-21C0-4DBA-B2B5-CBCD05C9B964}" destId="{7F5ABABD-91B6-45DB-B6BF-02270A7E2A87}" srcOrd="0" destOrd="0" parTransId="{D22696F6-2C58-4C72-AB9D-277E81D390F3}" sibTransId="{76577527-9672-4D15-9E46-C9775F462480}"/>
    <dgm:cxn modelId="{320E742B-CDD3-4F4A-A295-199489721461}" srcId="{7F5ABABD-91B6-45DB-B6BF-02270A7E2A87}" destId="{D2EE301C-84F4-48B7-954E-AB7306875B59}" srcOrd="1" destOrd="0" parTransId="{4C39B730-8076-470B-9849-74EA13F062C9}" sibTransId="{8285EB64-BEA3-48C2-AEA4-180D4624557F}"/>
    <dgm:cxn modelId="{ABB2C12D-EADD-4312-B410-B2426CE03346}" type="presOf" srcId="{30E6479E-3C4D-420B-AB8A-D8EBD833BE5E}" destId="{D2C48F99-AAAE-4E87-A35E-35A4D30AB98B}" srcOrd="0" destOrd="0" presId="urn:microsoft.com/office/officeart/2005/8/layout/vList2"/>
    <dgm:cxn modelId="{14FEBF74-6FF3-4627-8C5B-19B8DBBC8B82}" type="presOf" srcId="{D2EE301C-84F4-48B7-954E-AB7306875B59}" destId="{34149C16-00F6-4265-B52F-15982CFBD0BD}" srcOrd="0" destOrd="1" presId="urn:microsoft.com/office/officeart/2005/8/layout/vList2"/>
    <dgm:cxn modelId="{63F60C7A-17A2-4EBC-80FD-5F096CBBFDA7}" type="presOf" srcId="{3BBD1048-21C0-4DBA-B2B5-CBCD05C9B964}" destId="{F03565D2-51FB-4CA6-8EE8-851884C205D3}" srcOrd="0" destOrd="0" presId="urn:microsoft.com/office/officeart/2005/8/layout/vList2"/>
    <dgm:cxn modelId="{571FC086-DE21-458F-9B28-08C0A40B59FA}" type="presOf" srcId="{EF5521DA-A49A-4EF1-B686-84AA5C7E2DBD}" destId="{F55B2A4F-A4E1-426C-9ACE-86AE6C732198}" srcOrd="0" destOrd="0" presId="urn:microsoft.com/office/officeart/2005/8/layout/vList2"/>
    <dgm:cxn modelId="{CF01C596-741B-454B-B018-A62D4FE6A84A}" type="presOf" srcId="{101465C2-5C18-47C0-9D3E-EABA8FEF3601}" destId="{34149C16-00F6-4265-B52F-15982CFBD0BD}" srcOrd="0" destOrd="0" presId="urn:microsoft.com/office/officeart/2005/8/layout/vList2"/>
    <dgm:cxn modelId="{27FA0B9B-9E92-4971-9203-290CD6FCE735}" type="presOf" srcId="{D192E07D-E4AB-4833-9B4B-C7C5E1745533}" destId="{F55B2A4F-A4E1-426C-9ACE-86AE6C732198}" srcOrd="0" destOrd="1" presId="urn:microsoft.com/office/officeart/2005/8/layout/vList2"/>
    <dgm:cxn modelId="{615B8EA6-967A-4E0C-A49D-BD2DAE6294C6}" type="presOf" srcId="{7F5ABABD-91B6-45DB-B6BF-02270A7E2A87}" destId="{87604900-5E32-487E-9A01-10425F259DD2}" srcOrd="0" destOrd="0" presId="urn:microsoft.com/office/officeart/2005/8/layout/vList2"/>
    <dgm:cxn modelId="{B0B7D4AC-AE8A-448C-AFA7-305FB1531AD0}" srcId="{7F5ABABD-91B6-45DB-B6BF-02270A7E2A87}" destId="{101465C2-5C18-47C0-9D3E-EABA8FEF3601}" srcOrd="0" destOrd="0" parTransId="{BC1478E9-261E-4438-BED8-38C2E8DB88C1}" sibTransId="{1F46BD0C-9347-4F4D-AD96-7A9B3085DA26}"/>
    <dgm:cxn modelId="{99B308B0-65E9-4EC8-ABEC-0CD662B191A7}" srcId="{3BBD1048-21C0-4DBA-B2B5-CBCD05C9B964}" destId="{30E6479E-3C4D-420B-AB8A-D8EBD833BE5E}" srcOrd="1" destOrd="0" parTransId="{A48A7F55-A5F1-4C8F-95CF-6D47D66C61E7}" sibTransId="{BF34C4BE-82FB-4386-9D9D-2568A291B94F}"/>
    <dgm:cxn modelId="{74DD92CE-57F7-4744-BB43-934579CF58A9}" srcId="{30E6479E-3C4D-420B-AB8A-D8EBD833BE5E}" destId="{EF5521DA-A49A-4EF1-B686-84AA5C7E2DBD}" srcOrd="0" destOrd="0" parTransId="{1E74D44E-0C82-464B-B271-E57E72275C44}" sibTransId="{AE5A3A90-917B-44DA-85AC-E2D81F86B785}"/>
    <dgm:cxn modelId="{B51D52F3-BD41-487E-8862-5A49ED05A5FB}" srcId="{30E6479E-3C4D-420B-AB8A-D8EBD833BE5E}" destId="{D192E07D-E4AB-4833-9B4B-C7C5E1745533}" srcOrd="1" destOrd="0" parTransId="{06C23E87-DF51-4858-A54D-4A424003432C}" sibTransId="{E2231190-2E97-441C-B256-D930DF4081C3}"/>
    <dgm:cxn modelId="{CAACB8A1-F407-4CA6-B6ED-E9FB5482C8C2}" type="presParOf" srcId="{F03565D2-51FB-4CA6-8EE8-851884C205D3}" destId="{87604900-5E32-487E-9A01-10425F259DD2}" srcOrd="0" destOrd="0" presId="urn:microsoft.com/office/officeart/2005/8/layout/vList2"/>
    <dgm:cxn modelId="{46A74153-7E4F-4EDF-A73D-ABD5BE36C7F5}" type="presParOf" srcId="{F03565D2-51FB-4CA6-8EE8-851884C205D3}" destId="{34149C16-00F6-4265-B52F-15982CFBD0BD}" srcOrd="1" destOrd="0" presId="urn:microsoft.com/office/officeart/2005/8/layout/vList2"/>
    <dgm:cxn modelId="{898805CE-D4AF-4F89-BE84-D5985795522D}" type="presParOf" srcId="{F03565D2-51FB-4CA6-8EE8-851884C205D3}" destId="{D2C48F99-AAAE-4E87-A35E-35A4D30AB98B}" srcOrd="2" destOrd="0" presId="urn:microsoft.com/office/officeart/2005/8/layout/vList2"/>
    <dgm:cxn modelId="{3194A061-7ED7-4E4F-9278-AA3CC970EBD1}" type="presParOf" srcId="{F03565D2-51FB-4CA6-8EE8-851884C205D3}" destId="{F55B2A4F-A4E1-426C-9ACE-86AE6C73219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91080C-FF44-4FA2-AA04-DAD8A9B65AC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fi-FI"/>
        </a:p>
      </dgm:t>
    </dgm:pt>
    <dgm:pt modelId="{0F76A403-2BD8-4A8A-A306-F9167EC9E591}">
      <dgm:prSet/>
      <dgm:spPr/>
      <dgm:t>
        <a:bodyPr/>
        <a:lstStyle/>
        <a:p>
          <a:r>
            <a:rPr lang="fi-FI" b="1" i="0" dirty="0"/>
            <a:t>Alaraajojen tukkiva valtimotauti ja kompressiohoito</a:t>
          </a:r>
          <a:endParaRPr lang="fi-FI" dirty="0"/>
        </a:p>
      </dgm:t>
    </dgm:pt>
    <dgm:pt modelId="{08963A29-1A89-401F-9018-4C81DB2233BA}" type="parTrans" cxnId="{A4D86A41-E393-4AF0-9749-9E7621A42612}">
      <dgm:prSet/>
      <dgm:spPr/>
      <dgm:t>
        <a:bodyPr/>
        <a:lstStyle/>
        <a:p>
          <a:endParaRPr lang="fi-FI"/>
        </a:p>
      </dgm:t>
    </dgm:pt>
    <dgm:pt modelId="{1FFFA334-7AF6-4B3D-B189-0D031B03B5F8}" type="sibTrans" cxnId="{A4D86A41-E393-4AF0-9749-9E7621A42612}">
      <dgm:prSet/>
      <dgm:spPr/>
      <dgm:t>
        <a:bodyPr/>
        <a:lstStyle/>
        <a:p>
          <a:endParaRPr lang="fi-FI"/>
        </a:p>
      </dgm:t>
    </dgm:pt>
    <dgm:pt modelId="{31102A13-77DC-4B02-B1E1-604AA715A73D}">
      <dgm:prSet/>
      <dgm:spPr/>
      <dgm:t>
        <a:bodyPr/>
        <a:lstStyle/>
        <a:p>
          <a:r>
            <a:rPr lang="fi-FI" b="0" i="0" dirty="0">
              <a:solidFill>
                <a:srgbClr val="001759"/>
              </a:solidFill>
            </a:rPr>
            <a:t>Suurin osa valtimotautia sairastavista potilaista ilmeisesti sietää hyvin kompressiohoitoa, ja hoito on heille turvallista (</a:t>
          </a:r>
          <a:r>
            <a:rPr lang="fi-FI" b="1" i="0" dirty="0">
              <a:solidFill>
                <a:srgbClr val="001759"/>
              </a:solidFill>
            </a:rPr>
            <a:t>B</a:t>
          </a:r>
          <a:r>
            <a:rPr lang="fi-FI" b="0" i="0" dirty="0">
              <a:solidFill>
                <a:srgbClr val="001759"/>
              </a:solidFill>
            </a:rPr>
            <a:t>).</a:t>
          </a:r>
          <a:endParaRPr lang="fi-FI" dirty="0">
            <a:solidFill>
              <a:srgbClr val="001759"/>
            </a:solidFill>
          </a:endParaRPr>
        </a:p>
      </dgm:t>
    </dgm:pt>
    <dgm:pt modelId="{A279A7A8-CF85-4D37-AA4A-F0BE3667F32E}" type="parTrans" cxnId="{94D3420C-BF3D-4E0D-BF81-F96AD9F0EA64}">
      <dgm:prSet/>
      <dgm:spPr/>
      <dgm:t>
        <a:bodyPr/>
        <a:lstStyle/>
        <a:p>
          <a:endParaRPr lang="fi-FI"/>
        </a:p>
      </dgm:t>
    </dgm:pt>
    <dgm:pt modelId="{780A6364-6AB2-4C9C-90A1-DCB61227A536}" type="sibTrans" cxnId="{94D3420C-BF3D-4E0D-BF81-F96AD9F0EA64}">
      <dgm:prSet/>
      <dgm:spPr/>
      <dgm:t>
        <a:bodyPr/>
        <a:lstStyle/>
        <a:p>
          <a:endParaRPr lang="fi-FI"/>
        </a:p>
      </dgm:t>
    </dgm:pt>
    <dgm:pt modelId="{9DA7F6A4-C393-4A41-B8D8-DE1DA71070E0}">
      <dgm:prSet/>
      <dgm:spPr/>
      <dgm:t>
        <a:bodyPr/>
        <a:lstStyle/>
        <a:p>
          <a:r>
            <a:rPr lang="fi-FI" b="1" i="0" dirty="0"/>
            <a:t>Toimenpiteen jälkeinen kompressiohoito</a:t>
          </a:r>
          <a:endParaRPr lang="fi-FI" dirty="0"/>
        </a:p>
      </dgm:t>
    </dgm:pt>
    <dgm:pt modelId="{A0901736-7B75-49E7-A010-676AB8006397}" type="parTrans" cxnId="{4D6A16F7-3994-4439-98F8-ECBA35A0AFC6}">
      <dgm:prSet/>
      <dgm:spPr/>
      <dgm:t>
        <a:bodyPr/>
        <a:lstStyle/>
        <a:p>
          <a:endParaRPr lang="fi-FI"/>
        </a:p>
      </dgm:t>
    </dgm:pt>
    <dgm:pt modelId="{EA47D408-9A2B-4767-A1D7-85F9C38B227E}" type="sibTrans" cxnId="{4D6A16F7-3994-4439-98F8-ECBA35A0AFC6}">
      <dgm:prSet/>
      <dgm:spPr/>
      <dgm:t>
        <a:bodyPr/>
        <a:lstStyle/>
        <a:p>
          <a:endParaRPr lang="fi-FI"/>
        </a:p>
      </dgm:t>
    </dgm:pt>
    <dgm:pt modelId="{5B46C7F5-CD3C-4626-9F98-46B437908739}">
      <dgm:prSet/>
      <dgm:spPr/>
      <dgm:t>
        <a:bodyPr/>
        <a:lstStyle/>
        <a:p>
          <a:r>
            <a:rPr lang="fi-FI" b="0" i="0" dirty="0">
              <a:solidFill>
                <a:srgbClr val="001759"/>
              </a:solidFill>
            </a:rPr>
            <a:t>Saattaa olla, että kompressiohoito ei johda parempaan tulokseen kajoavassa hoidossa eikä lisää sen turvallisuutta. Ensimmäisten päivien aikana kompressio helpottaa kipua, mutta ero ei ole kliinisesti merkittävä (</a:t>
          </a:r>
          <a:r>
            <a:rPr lang="fi-FI" b="1" i="0" dirty="0">
              <a:solidFill>
                <a:srgbClr val="001759"/>
              </a:solidFill>
            </a:rPr>
            <a:t>A</a:t>
          </a:r>
          <a:r>
            <a:rPr lang="fi-FI" b="0" i="0" dirty="0">
              <a:solidFill>
                <a:srgbClr val="001759"/>
              </a:solidFill>
            </a:rPr>
            <a:t>).</a:t>
          </a:r>
          <a:endParaRPr lang="fi-FI" dirty="0">
            <a:solidFill>
              <a:srgbClr val="001759"/>
            </a:solidFill>
          </a:endParaRPr>
        </a:p>
      </dgm:t>
    </dgm:pt>
    <dgm:pt modelId="{64828F40-14ED-474E-A91C-DB792FB1766D}" type="parTrans" cxnId="{CC08703E-BF63-4937-8539-024A3155CF8D}">
      <dgm:prSet/>
      <dgm:spPr/>
      <dgm:t>
        <a:bodyPr/>
        <a:lstStyle/>
        <a:p>
          <a:endParaRPr lang="fi-FI"/>
        </a:p>
      </dgm:t>
    </dgm:pt>
    <dgm:pt modelId="{A585333E-DE1D-49F2-B53D-A02CDBA68CD4}" type="sibTrans" cxnId="{CC08703E-BF63-4937-8539-024A3155CF8D}">
      <dgm:prSet/>
      <dgm:spPr/>
      <dgm:t>
        <a:bodyPr/>
        <a:lstStyle/>
        <a:p>
          <a:endParaRPr lang="fi-FI"/>
        </a:p>
      </dgm:t>
    </dgm:pt>
    <dgm:pt modelId="{AF616011-5203-4196-9446-299E45F24280}" type="pres">
      <dgm:prSet presAssocID="{4291080C-FF44-4FA2-AA04-DAD8A9B65AC4}" presName="linear" presStyleCnt="0">
        <dgm:presLayoutVars>
          <dgm:animLvl val="lvl"/>
          <dgm:resizeHandles val="exact"/>
        </dgm:presLayoutVars>
      </dgm:prSet>
      <dgm:spPr/>
    </dgm:pt>
    <dgm:pt modelId="{6E5C4020-53E2-4E68-B021-C4E93DC0DDCB}" type="pres">
      <dgm:prSet presAssocID="{0F76A403-2BD8-4A8A-A306-F9167EC9E59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9393E76-044C-441B-BB2B-7D8B4662455F}" type="pres">
      <dgm:prSet presAssocID="{0F76A403-2BD8-4A8A-A306-F9167EC9E591}" presName="childText" presStyleLbl="revTx" presStyleIdx="0" presStyleCnt="2">
        <dgm:presLayoutVars>
          <dgm:bulletEnabled val="1"/>
        </dgm:presLayoutVars>
      </dgm:prSet>
      <dgm:spPr/>
    </dgm:pt>
    <dgm:pt modelId="{EF765EC6-C297-4E4A-8755-E882CFE7A787}" type="pres">
      <dgm:prSet presAssocID="{9DA7F6A4-C393-4A41-B8D8-DE1DA71070E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9F34E7B0-71AD-4E18-9E5A-26B99E4337B2}" type="pres">
      <dgm:prSet presAssocID="{9DA7F6A4-C393-4A41-B8D8-DE1DA71070E0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94D3420C-BF3D-4E0D-BF81-F96AD9F0EA64}" srcId="{0F76A403-2BD8-4A8A-A306-F9167EC9E591}" destId="{31102A13-77DC-4B02-B1E1-604AA715A73D}" srcOrd="0" destOrd="0" parTransId="{A279A7A8-CF85-4D37-AA4A-F0BE3667F32E}" sibTransId="{780A6364-6AB2-4C9C-90A1-DCB61227A536}"/>
    <dgm:cxn modelId="{25ED8921-FE68-45F5-9A65-B8D8AECE6BDA}" type="presOf" srcId="{5B46C7F5-CD3C-4626-9F98-46B437908739}" destId="{9F34E7B0-71AD-4E18-9E5A-26B99E4337B2}" srcOrd="0" destOrd="0" presId="urn:microsoft.com/office/officeart/2005/8/layout/vList2"/>
    <dgm:cxn modelId="{CC08703E-BF63-4937-8539-024A3155CF8D}" srcId="{9DA7F6A4-C393-4A41-B8D8-DE1DA71070E0}" destId="{5B46C7F5-CD3C-4626-9F98-46B437908739}" srcOrd="0" destOrd="0" parTransId="{64828F40-14ED-474E-A91C-DB792FB1766D}" sibTransId="{A585333E-DE1D-49F2-B53D-A02CDBA68CD4}"/>
    <dgm:cxn modelId="{A4D86A41-E393-4AF0-9749-9E7621A42612}" srcId="{4291080C-FF44-4FA2-AA04-DAD8A9B65AC4}" destId="{0F76A403-2BD8-4A8A-A306-F9167EC9E591}" srcOrd="0" destOrd="0" parTransId="{08963A29-1A89-401F-9018-4C81DB2233BA}" sibTransId="{1FFFA334-7AF6-4B3D-B189-0D031B03B5F8}"/>
    <dgm:cxn modelId="{5E34B549-34C8-4953-8A6F-B6CDC68DC8FA}" type="presOf" srcId="{4291080C-FF44-4FA2-AA04-DAD8A9B65AC4}" destId="{AF616011-5203-4196-9446-299E45F24280}" srcOrd="0" destOrd="0" presId="urn:microsoft.com/office/officeart/2005/8/layout/vList2"/>
    <dgm:cxn modelId="{0E53994E-5E86-400A-88C7-FE60858009ED}" type="presOf" srcId="{9DA7F6A4-C393-4A41-B8D8-DE1DA71070E0}" destId="{EF765EC6-C297-4E4A-8755-E882CFE7A787}" srcOrd="0" destOrd="0" presId="urn:microsoft.com/office/officeart/2005/8/layout/vList2"/>
    <dgm:cxn modelId="{30E1EA86-23DB-4D3E-875B-C8D6DB9F32D2}" type="presOf" srcId="{0F76A403-2BD8-4A8A-A306-F9167EC9E591}" destId="{6E5C4020-53E2-4E68-B021-C4E93DC0DDCB}" srcOrd="0" destOrd="0" presId="urn:microsoft.com/office/officeart/2005/8/layout/vList2"/>
    <dgm:cxn modelId="{E1BB6FD2-99BF-432E-80BA-F4021C96F058}" type="presOf" srcId="{31102A13-77DC-4B02-B1E1-604AA715A73D}" destId="{D9393E76-044C-441B-BB2B-7D8B4662455F}" srcOrd="0" destOrd="0" presId="urn:microsoft.com/office/officeart/2005/8/layout/vList2"/>
    <dgm:cxn modelId="{4D6A16F7-3994-4439-98F8-ECBA35A0AFC6}" srcId="{4291080C-FF44-4FA2-AA04-DAD8A9B65AC4}" destId="{9DA7F6A4-C393-4A41-B8D8-DE1DA71070E0}" srcOrd="1" destOrd="0" parTransId="{A0901736-7B75-49E7-A010-676AB8006397}" sibTransId="{EA47D408-9A2B-4767-A1D7-85F9C38B227E}"/>
    <dgm:cxn modelId="{B8C9FA39-1723-466B-A647-7D5C063B79DC}" type="presParOf" srcId="{AF616011-5203-4196-9446-299E45F24280}" destId="{6E5C4020-53E2-4E68-B021-C4E93DC0DDCB}" srcOrd="0" destOrd="0" presId="urn:microsoft.com/office/officeart/2005/8/layout/vList2"/>
    <dgm:cxn modelId="{EEC0B12D-9D4A-4089-980C-26CC1DAFFDB6}" type="presParOf" srcId="{AF616011-5203-4196-9446-299E45F24280}" destId="{D9393E76-044C-441B-BB2B-7D8B4662455F}" srcOrd="1" destOrd="0" presId="urn:microsoft.com/office/officeart/2005/8/layout/vList2"/>
    <dgm:cxn modelId="{1099B68E-BEEE-44B4-8B68-6D0247E7BCF1}" type="presParOf" srcId="{AF616011-5203-4196-9446-299E45F24280}" destId="{EF765EC6-C297-4E4A-8755-E882CFE7A787}" srcOrd="2" destOrd="0" presId="urn:microsoft.com/office/officeart/2005/8/layout/vList2"/>
    <dgm:cxn modelId="{31F5101C-6C44-4F57-B231-4755F6538549}" type="presParOf" srcId="{AF616011-5203-4196-9446-299E45F24280}" destId="{9F34E7B0-71AD-4E18-9E5A-26B99E4337B2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604900-5E32-487E-9A01-10425F259DD2}">
      <dsp:nvSpPr>
        <dsp:cNvPr id="0" name=""/>
        <dsp:cNvSpPr/>
      </dsp:nvSpPr>
      <dsp:spPr>
        <a:xfrm>
          <a:off x="0" y="38764"/>
          <a:ext cx="10919599" cy="10810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i="0" kern="1200" dirty="0"/>
            <a:t>Oireita aiheuttava komplisoitumaton (kliiniset luokat C2–C3) laskimovajaatoiminta</a:t>
          </a:r>
          <a:endParaRPr lang="fi-FI" sz="2800" kern="1200" dirty="0"/>
        </a:p>
      </dsp:txBody>
      <dsp:txXfrm>
        <a:off x="52774" y="91538"/>
        <a:ext cx="10814051" cy="975532"/>
      </dsp:txXfrm>
    </dsp:sp>
    <dsp:sp modelId="{34149C16-00F6-4265-B52F-15982CFBD0BD}">
      <dsp:nvSpPr>
        <dsp:cNvPr id="0" name=""/>
        <dsp:cNvSpPr/>
      </dsp:nvSpPr>
      <dsp:spPr>
        <a:xfrm>
          <a:off x="0" y="1119844"/>
          <a:ext cx="10919599" cy="1304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6697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200" b="0" i="0" kern="1200" dirty="0">
              <a:solidFill>
                <a:srgbClr val="001759"/>
              </a:solidFill>
            </a:rPr>
            <a:t>Kompressiohoito ei näytä estävän pintalaskimovajaatoiminnan etenemistä (</a:t>
          </a:r>
          <a:r>
            <a:rPr lang="fi-FI" sz="2200" b="1" i="0" kern="1200" dirty="0">
              <a:solidFill>
                <a:srgbClr val="001759"/>
              </a:solidFill>
            </a:rPr>
            <a:t>C</a:t>
          </a:r>
          <a:r>
            <a:rPr lang="fi-FI" sz="2200" b="0" i="0" kern="1200" dirty="0">
              <a:solidFill>
                <a:srgbClr val="001759"/>
              </a:solidFill>
            </a:rPr>
            <a:t>).</a:t>
          </a:r>
          <a:endParaRPr lang="fi-FI" sz="2200" kern="1200" dirty="0">
            <a:solidFill>
              <a:srgbClr val="001759"/>
            </a:solidFill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200" b="0" i="0" kern="1200" dirty="0">
              <a:solidFill>
                <a:srgbClr val="001759"/>
              </a:solidFill>
            </a:rPr>
            <a:t>Kompressiohoito vähentää laskimovajaatoiminnan oireita ja hyödyttää osaa potilaista, etenkin raskaana olevia ja niitä, joiden hoidossa ei edetä kajoavaan hoitoon. </a:t>
          </a:r>
          <a:endParaRPr lang="fi-FI" sz="2200" kern="1200" dirty="0">
            <a:solidFill>
              <a:srgbClr val="001759"/>
            </a:solidFill>
          </a:endParaRPr>
        </a:p>
      </dsp:txBody>
      <dsp:txXfrm>
        <a:off x="0" y="1119844"/>
        <a:ext cx="10919599" cy="1304100"/>
      </dsp:txXfrm>
    </dsp:sp>
    <dsp:sp modelId="{D2C48F99-AAAE-4E87-A35E-35A4D30AB98B}">
      <dsp:nvSpPr>
        <dsp:cNvPr id="0" name=""/>
        <dsp:cNvSpPr/>
      </dsp:nvSpPr>
      <dsp:spPr>
        <a:xfrm>
          <a:off x="0" y="2423944"/>
          <a:ext cx="10919599" cy="729231"/>
        </a:xfrm>
        <a:prstGeom prst="roundRect">
          <a:avLst/>
        </a:prstGeom>
        <a:solidFill>
          <a:schemeClr val="accent2">
            <a:hueOff val="-165609"/>
            <a:satOff val="-13733"/>
            <a:lumOff val="254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i="0" kern="1200" dirty="0"/>
            <a:t>Komplisoitunut (kliiniset luokat C4–C6) laskimovajaatoiminta</a:t>
          </a:r>
          <a:endParaRPr lang="fi-FI" sz="2800" kern="1200" dirty="0"/>
        </a:p>
      </dsp:txBody>
      <dsp:txXfrm>
        <a:off x="35598" y="2459542"/>
        <a:ext cx="10848403" cy="658035"/>
      </dsp:txXfrm>
    </dsp:sp>
    <dsp:sp modelId="{F55B2A4F-A4E1-426C-9ACE-86AE6C732198}">
      <dsp:nvSpPr>
        <dsp:cNvPr id="0" name=""/>
        <dsp:cNvSpPr/>
      </dsp:nvSpPr>
      <dsp:spPr>
        <a:xfrm>
          <a:off x="0" y="3153175"/>
          <a:ext cx="10919599" cy="1014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6697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200" b="0" i="0" kern="1200" dirty="0">
              <a:solidFill>
                <a:srgbClr val="001759"/>
              </a:solidFill>
            </a:rPr>
            <a:t>Kompressiohoito on merkittävä osa hoidon kokonaisuutta.</a:t>
          </a:r>
          <a:endParaRPr lang="fi-FI" sz="2200" kern="1200" dirty="0">
            <a:solidFill>
              <a:srgbClr val="001759"/>
            </a:solidFill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200" b="0" i="0" kern="1200" dirty="0">
              <a:solidFill>
                <a:srgbClr val="001759"/>
              </a:solidFill>
            </a:rPr>
            <a:t>Kompressiohoito vähentää laskimohaavojen uusiutumista kajoavan hoidon jälkeenkin.</a:t>
          </a:r>
          <a:endParaRPr lang="fi-FI" sz="2200" kern="1200" dirty="0">
            <a:solidFill>
              <a:srgbClr val="001759"/>
            </a:solidFill>
          </a:endParaRPr>
        </a:p>
      </dsp:txBody>
      <dsp:txXfrm>
        <a:off x="0" y="3153175"/>
        <a:ext cx="10919599" cy="10143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5C4020-53E2-4E68-B021-C4E93DC0DDCB}">
      <dsp:nvSpPr>
        <dsp:cNvPr id="0" name=""/>
        <dsp:cNvSpPr/>
      </dsp:nvSpPr>
      <dsp:spPr>
        <a:xfrm>
          <a:off x="0" y="178273"/>
          <a:ext cx="10919599" cy="702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000" b="1" i="0" kern="1200" dirty="0"/>
            <a:t>Alaraajojen tukkiva valtimotauti ja kompressiohoito</a:t>
          </a:r>
          <a:endParaRPr lang="fi-FI" sz="3000" kern="1200" dirty="0"/>
        </a:p>
      </dsp:txBody>
      <dsp:txXfrm>
        <a:off x="34269" y="212542"/>
        <a:ext cx="10851061" cy="633462"/>
      </dsp:txXfrm>
    </dsp:sp>
    <dsp:sp modelId="{D9393E76-044C-441B-BB2B-7D8B4662455F}">
      <dsp:nvSpPr>
        <dsp:cNvPr id="0" name=""/>
        <dsp:cNvSpPr/>
      </dsp:nvSpPr>
      <dsp:spPr>
        <a:xfrm>
          <a:off x="0" y="880273"/>
          <a:ext cx="10919599" cy="683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6697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300" b="0" i="0" kern="1200" dirty="0">
              <a:solidFill>
                <a:srgbClr val="001759"/>
              </a:solidFill>
            </a:rPr>
            <a:t>Suurin osa valtimotautia sairastavista potilaista ilmeisesti sietää hyvin kompressiohoitoa, ja hoito on heille turvallista (</a:t>
          </a:r>
          <a:r>
            <a:rPr lang="fi-FI" sz="2300" b="1" i="0" kern="1200" dirty="0">
              <a:solidFill>
                <a:srgbClr val="001759"/>
              </a:solidFill>
            </a:rPr>
            <a:t>B</a:t>
          </a:r>
          <a:r>
            <a:rPr lang="fi-FI" sz="2300" b="0" i="0" kern="1200" dirty="0">
              <a:solidFill>
                <a:srgbClr val="001759"/>
              </a:solidFill>
            </a:rPr>
            <a:t>).</a:t>
          </a:r>
          <a:endParaRPr lang="fi-FI" sz="2300" kern="1200" dirty="0">
            <a:solidFill>
              <a:srgbClr val="001759"/>
            </a:solidFill>
          </a:endParaRPr>
        </a:p>
      </dsp:txBody>
      <dsp:txXfrm>
        <a:off x="0" y="880273"/>
        <a:ext cx="10919599" cy="683100"/>
      </dsp:txXfrm>
    </dsp:sp>
    <dsp:sp modelId="{EF765EC6-C297-4E4A-8755-E882CFE7A787}">
      <dsp:nvSpPr>
        <dsp:cNvPr id="0" name=""/>
        <dsp:cNvSpPr/>
      </dsp:nvSpPr>
      <dsp:spPr>
        <a:xfrm>
          <a:off x="0" y="1563374"/>
          <a:ext cx="10919599" cy="702000"/>
        </a:xfrm>
        <a:prstGeom prst="roundRect">
          <a:avLst/>
        </a:prstGeom>
        <a:solidFill>
          <a:schemeClr val="accent2">
            <a:hueOff val="-165609"/>
            <a:satOff val="-13733"/>
            <a:lumOff val="254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000" b="1" i="0" kern="1200" dirty="0"/>
            <a:t>Toimenpiteen jälkeinen kompressiohoito</a:t>
          </a:r>
          <a:endParaRPr lang="fi-FI" sz="3000" kern="1200" dirty="0"/>
        </a:p>
      </dsp:txBody>
      <dsp:txXfrm>
        <a:off x="34269" y="1597643"/>
        <a:ext cx="10851061" cy="633462"/>
      </dsp:txXfrm>
    </dsp:sp>
    <dsp:sp modelId="{9F34E7B0-71AD-4E18-9E5A-26B99E4337B2}">
      <dsp:nvSpPr>
        <dsp:cNvPr id="0" name=""/>
        <dsp:cNvSpPr/>
      </dsp:nvSpPr>
      <dsp:spPr>
        <a:xfrm>
          <a:off x="0" y="2265374"/>
          <a:ext cx="10919599" cy="99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6697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300" b="0" i="0" kern="1200" dirty="0">
              <a:solidFill>
                <a:srgbClr val="001759"/>
              </a:solidFill>
            </a:rPr>
            <a:t>Saattaa olla, että kompressiohoito ei johda parempaan tulokseen kajoavassa hoidossa eikä lisää sen turvallisuutta. Ensimmäisten päivien aikana kompressio helpottaa kipua, mutta ero ei ole kliinisesti merkittävä (</a:t>
          </a:r>
          <a:r>
            <a:rPr lang="fi-FI" sz="2300" b="1" i="0" kern="1200" dirty="0">
              <a:solidFill>
                <a:srgbClr val="001759"/>
              </a:solidFill>
            </a:rPr>
            <a:t>A</a:t>
          </a:r>
          <a:r>
            <a:rPr lang="fi-FI" sz="2300" b="0" i="0" kern="1200" dirty="0">
              <a:solidFill>
                <a:srgbClr val="001759"/>
              </a:solidFill>
            </a:rPr>
            <a:t>).</a:t>
          </a:r>
          <a:endParaRPr lang="fi-FI" sz="2300" kern="1200" dirty="0">
            <a:solidFill>
              <a:srgbClr val="001759"/>
            </a:solidFill>
          </a:endParaRPr>
        </a:p>
      </dsp:txBody>
      <dsp:txXfrm>
        <a:off x="0" y="2265374"/>
        <a:ext cx="10919599" cy="993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2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svg"/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5" Type="http://schemas.openxmlformats.org/officeDocument/2006/relationships/image" Target="../media/image11.sv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sv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.png"/><Relationship Id="rId7" Type="http://schemas.openxmlformats.org/officeDocument/2006/relationships/image" Target="../media/image2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2.sv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7" Type="http://schemas.openxmlformats.org/officeDocument/2006/relationships/image" Target="../media/image21.svg"/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20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1.svg"/><Relationship Id="rId4" Type="http://schemas.openxmlformats.org/officeDocument/2006/relationships/image" Target="../media/image20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25.svg"/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12" Type="http://schemas.openxmlformats.org/officeDocument/2006/relationships/image" Target="../media/image24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5" Type="http://schemas.openxmlformats.org/officeDocument/2006/relationships/image" Target="../media/image11.sv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sv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8D97B-3EA1-1D47-BA97-033B4AD198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0" y="2993923"/>
            <a:ext cx="4862052" cy="1269878"/>
          </a:xfrm>
        </p:spPr>
        <p:txBody>
          <a:bodyPr anchor="b">
            <a:normAutofit/>
          </a:bodyPr>
          <a:lstStyle>
            <a:lvl1pPr algn="l">
              <a:defRPr sz="38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</a:t>
            </a:r>
            <a:br>
              <a:rPr lang="en-GB"/>
            </a:br>
            <a:r>
              <a:rPr lang="en-GB"/>
              <a:t>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09122D-D644-244F-ADDE-3F14D03BE7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4459115"/>
            <a:ext cx="4891548" cy="538641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28308-538F-A447-BB11-3B653DDE2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D11BC1B-7ACC-1142-BB9D-B3830DFAB5D3}" type="datetimeFigureOut">
              <a:t>13.1.2026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F65EA-24CE-0C49-8A40-9C553BC6E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941B2-CA4B-1741-8043-955EE2A7B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D90E6B0-0E85-FB47-850E-9C9C18E3A430}" type="slidenum">
              <a:t>‹#›</a:t>
            </a:fld>
            <a:endParaRPr lang="fi-FI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61C4807-9EF9-9F47-B473-F3600B3A1BA3}"/>
              </a:ext>
            </a:extLst>
          </p:cNvPr>
          <p:cNvCxnSpPr/>
          <p:nvPr/>
        </p:nvCxnSpPr>
        <p:spPr>
          <a:xfrm>
            <a:off x="0" y="903600"/>
            <a:ext cx="12193200" cy="0"/>
          </a:xfrm>
          <a:prstGeom prst="line">
            <a:avLst/>
          </a:prstGeom>
          <a:ln w="1270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5E2FEA2D-ECD6-3C45-8BE5-6240E1ACA3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120677" y="900752"/>
            <a:ext cx="6071324" cy="5957248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5B00B24C-1A2C-6645-9E95-A8A678FB1C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490305" y="226630"/>
            <a:ext cx="1754378" cy="496523"/>
          </a:xfrm>
          <a:prstGeom prst="rect">
            <a:avLst/>
          </a:prstGeom>
        </p:spPr>
      </p:pic>
      <p:pic>
        <p:nvPicPr>
          <p:cNvPr id="17" name="Picture 14">
            <a:extLst>
              <a:ext uri="{FF2B5EF4-FFF2-40B4-BE49-F238E27FC236}">
                <a16:creationId xmlns:a16="http://schemas.microsoft.com/office/drawing/2014/main" id="{8B21B404-2F94-E849-971B-3F4BF10806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632178" y="5501821"/>
            <a:ext cx="643466" cy="643466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78F960A4-795D-2344-9420-0F27FE897A0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9197487" y="261816"/>
            <a:ext cx="2419358" cy="326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27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A18A3-7995-8943-867B-5C65750D1C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/>
              <a:t>Click to edit </a:t>
            </a:r>
            <a:br>
              <a:rPr lang="en-GB"/>
            </a:br>
            <a:r>
              <a:rPr lang="en-GB"/>
              <a:t>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2F193B-218E-8244-A79D-8C8A8022E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BC1B-7ACC-1142-BB9D-B3830DFAB5D3}" type="datetimeFigureOut">
              <a:t>13.1.2026</a:t>
            </a:fld>
            <a:endParaRPr lang="fi-FI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324592-7D47-EA4F-8276-521C858FB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6557E-FD27-E641-B04E-126B38D33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0E6B0-0E85-FB47-850E-9C9C18E3A430}" type="slidenum"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6154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A18A3-7995-8943-867B-5C65750D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696" y="1803196"/>
            <a:ext cx="9504608" cy="733942"/>
          </a:xfrm>
        </p:spPr>
        <p:txBody>
          <a:bodyPr anchor="b">
            <a:noAutofit/>
          </a:bodyPr>
          <a:lstStyle>
            <a:lvl1pPr algn="ctr">
              <a:defRPr sz="38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2F193B-218E-8244-A79D-8C8A8022E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D11BC1B-7ACC-1142-BB9D-B3830DFAB5D3}" type="datetimeFigureOut">
              <a:t>13.1.2026</a:t>
            </a:fld>
            <a:endParaRPr lang="fi-FI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324592-7D47-EA4F-8276-521C858FB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6557E-FD27-E641-B04E-126B38D33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D90E6B0-0E85-FB47-850E-9C9C18E3A430}" type="slidenum">
              <a:t>‹#›</a:t>
            </a:fld>
            <a:endParaRPr lang="fi-FI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94332FD-1CFF-F94D-8AB8-38BB84D91E3B}"/>
              </a:ext>
            </a:extLst>
          </p:cNvPr>
          <p:cNvCxnSpPr/>
          <p:nvPr/>
        </p:nvCxnSpPr>
        <p:spPr>
          <a:xfrm>
            <a:off x="0" y="4964400"/>
            <a:ext cx="12193200" cy="0"/>
          </a:xfrm>
          <a:prstGeom prst="line">
            <a:avLst/>
          </a:prstGeom>
          <a:ln w="1270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ubtitle 2">
            <a:extLst>
              <a:ext uri="{FF2B5EF4-FFF2-40B4-BE49-F238E27FC236}">
                <a16:creationId xmlns:a16="http://schemas.microsoft.com/office/drawing/2014/main" id="{E9DE8685-C5A5-7E43-9ECF-F9BA0D1FB0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1154" y="2707589"/>
            <a:ext cx="9509693" cy="538641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2522AAFD-1B89-4B4A-8D69-84F74AECA0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93796" y="5644608"/>
            <a:ext cx="255600" cy="255600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F927C099-3923-4741-BC4B-8D1A8DF97F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92712" y="5644608"/>
            <a:ext cx="319500" cy="255600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53373A7A-68AA-F245-9326-7BDA925BAF3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055528" y="5644608"/>
            <a:ext cx="255600" cy="255600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AA689BF0-EA18-3948-B696-BD2050976E4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454444" y="5644608"/>
            <a:ext cx="117969" cy="255600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D054568A-5BA4-5F4B-9032-4C3C28F9D01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183904" y="6023908"/>
            <a:ext cx="1380565" cy="9587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632E4F0-F25B-B346-86F5-98FBEF05FFD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729233" y="5646196"/>
            <a:ext cx="2149434" cy="487814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E3134FC-D12E-0C4D-B785-383FEEEDA399}"/>
              </a:ext>
            </a:extLst>
          </p:cNvPr>
          <p:cNvCxnSpPr/>
          <p:nvPr/>
        </p:nvCxnSpPr>
        <p:spPr>
          <a:xfrm>
            <a:off x="0" y="4964400"/>
            <a:ext cx="12193200" cy="0"/>
          </a:xfrm>
          <a:prstGeom prst="line">
            <a:avLst/>
          </a:prstGeom>
          <a:ln w="1270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5329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2F2C83-F980-1947-9AA6-2FDE83FE8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BC1B-7ACC-1142-BB9D-B3830DFAB5D3}" type="datetimeFigureOut">
              <a:t>13.1.2026</a:t>
            </a:fld>
            <a:endParaRPr lang="fi-FI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F8BC3B-0AC6-3546-872B-E30B93D24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38586C-94F4-E24C-A0FA-726746E53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0E6B0-0E85-FB47-850E-9C9C18E3A430}" type="slidenum"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1537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8D97B-3EA1-1D47-BA97-033B4AD198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0" y="2993923"/>
            <a:ext cx="4862052" cy="1269878"/>
          </a:xfrm>
        </p:spPr>
        <p:txBody>
          <a:bodyPr anchor="b">
            <a:normAutofit/>
          </a:bodyPr>
          <a:lstStyle>
            <a:lvl1pPr algn="l">
              <a:defRPr sz="38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</a:t>
            </a:r>
            <a:br>
              <a:rPr lang="en-GB"/>
            </a:br>
            <a:r>
              <a:rPr lang="en-GB"/>
              <a:t>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09122D-D644-244F-ADDE-3F14D03BE7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4459115"/>
            <a:ext cx="4891548" cy="538641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28308-538F-A447-BB11-3B653DDE2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0FEDCEF-A2BD-ED47-9D95-E2FAAD66663F}" type="datetimeFigureOut">
              <a:t>13.1.2026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F65EA-24CE-0C49-8A40-9C553BC6E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941B2-CA4B-1741-8043-955EE2A7B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3C64A7D-B5C7-C249-AD84-E7B5A1F09FDF}" type="slidenum">
              <a:t>‹#›</a:t>
            </a:fld>
            <a:endParaRPr lang="fi-FI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61C4807-9EF9-9F47-B473-F3600B3A1BA3}"/>
              </a:ext>
            </a:extLst>
          </p:cNvPr>
          <p:cNvCxnSpPr/>
          <p:nvPr/>
        </p:nvCxnSpPr>
        <p:spPr>
          <a:xfrm>
            <a:off x="0" y="903600"/>
            <a:ext cx="12193200" cy="0"/>
          </a:xfrm>
          <a:prstGeom prst="line">
            <a:avLst/>
          </a:prstGeom>
          <a:ln w="1270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5E2FEA2D-ECD6-3C45-8BE5-6240E1ACA3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120677" y="900752"/>
            <a:ext cx="6071324" cy="5957248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5B00B24C-1A2C-6645-9E95-A8A678FB1C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490305" y="226630"/>
            <a:ext cx="1754378" cy="496523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D9C18484-6187-B943-97D7-ED2B3C89666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8894472" y="321547"/>
            <a:ext cx="2704300" cy="316910"/>
          </a:xfrm>
          <a:prstGeom prst="rect">
            <a:avLst/>
          </a:prstGeom>
        </p:spPr>
      </p:pic>
      <p:pic>
        <p:nvPicPr>
          <p:cNvPr id="17" name="Picture 14">
            <a:extLst>
              <a:ext uri="{FF2B5EF4-FFF2-40B4-BE49-F238E27FC236}">
                <a16:creationId xmlns:a16="http://schemas.microsoft.com/office/drawing/2014/main" id="{8B21B404-2F94-E849-971B-3F4BF108063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622914" y="5816601"/>
            <a:ext cx="848223" cy="328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6665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B069A05-75B2-2B4E-824C-84428B21C92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52000" y="900113"/>
            <a:ext cx="5940000" cy="5957887"/>
          </a:xfrm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GB" dirty="0"/>
              <a:t>Click icon to add picture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F8D97B-3EA1-1D47-BA97-033B4AD198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0" y="2993923"/>
            <a:ext cx="4862052" cy="1269878"/>
          </a:xfrm>
        </p:spPr>
        <p:txBody>
          <a:bodyPr anchor="b">
            <a:normAutofit/>
          </a:bodyPr>
          <a:lstStyle>
            <a:lvl1pPr algn="l">
              <a:defRPr sz="38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</a:t>
            </a:r>
            <a:br>
              <a:rPr lang="en-GB"/>
            </a:br>
            <a:r>
              <a:rPr lang="en-GB"/>
              <a:t>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09122D-D644-244F-ADDE-3F14D03BE7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4459115"/>
            <a:ext cx="4891548" cy="538641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28308-538F-A447-BB11-3B653DDE2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0FEDCEF-A2BD-ED47-9D95-E2FAAD66663F}" type="datetimeFigureOut">
              <a:t>13.1.2026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F65EA-24CE-0C49-8A40-9C553BC6E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941B2-CA4B-1741-8043-955EE2A7B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3C64A7D-B5C7-C249-AD84-E7B5A1F09FDF}" type="slidenum">
              <a:t>‹#›</a:t>
            </a:fld>
            <a:endParaRPr lang="fi-FI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1CFCCC6-6E30-BE4E-9177-869CC4EA98D4}"/>
              </a:ext>
            </a:extLst>
          </p:cNvPr>
          <p:cNvCxnSpPr/>
          <p:nvPr/>
        </p:nvCxnSpPr>
        <p:spPr>
          <a:xfrm>
            <a:off x="0" y="897132"/>
            <a:ext cx="12193200" cy="0"/>
          </a:xfrm>
          <a:prstGeom prst="line">
            <a:avLst/>
          </a:prstGeom>
          <a:ln w="127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4">
            <a:extLst>
              <a:ext uri="{FF2B5EF4-FFF2-40B4-BE49-F238E27FC236}">
                <a16:creationId xmlns:a16="http://schemas.microsoft.com/office/drawing/2014/main" id="{CF6C7CE1-4DE5-7443-8273-02435D674C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22914" y="5816601"/>
            <a:ext cx="848223" cy="328686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978D9EEA-5465-A945-94CE-F327DCC5B3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490305" y="226630"/>
            <a:ext cx="1754378" cy="496523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150F29C9-0F3B-EF46-A143-939986A4075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8894472" y="321547"/>
            <a:ext cx="2704300" cy="316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136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65531-52EA-964F-8B66-3FBA7703DD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/>
              <a:t>Click to edit </a:t>
            </a:r>
            <a:br>
              <a:rPr lang="en-GB"/>
            </a:br>
            <a:r>
              <a:rPr lang="en-GB"/>
              <a:t>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A93D0-316E-3949-BCAB-951670E9B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569BC-34FF-0F41-AEF5-F8C972DFF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DCEF-A2BD-ED47-9D95-E2FAAD66663F}" type="datetimeFigureOut">
              <a:t>13.1.2026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CC951-0964-614A-B3E6-EE14B669F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2A5FE-A856-7042-99B1-478270FCC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64A7D-B5C7-C249-AD84-E7B5A1F09FDF}" type="slidenum"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09719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E4A6C9E-E548-7240-AC10-C4805D1F386B}"/>
              </a:ext>
            </a:extLst>
          </p:cNvPr>
          <p:cNvSpPr/>
          <p:nvPr/>
        </p:nvSpPr>
        <p:spPr>
          <a:xfrm>
            <a:off x="0" y="0"/>
            <a:ext cx="12192000" cy="6364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FCCAED-FB38-6D42-9952-CEF8EBC6350C}"/>
              </a:ext>
            </a:extLst>
          </p:cNvPr>
          <p:cNvSpPr/>
          <p:nvPr/>
        </p:nvSpPr>
        <p:spPr>
          <a:xfrm>
            <a:off x="0" y="629920"/>
            <a:ext cx="12192000" cy="622808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E62D209-FA59-AD40-B106-9133B8978C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50069" y="166865"/>
            <a:ext cx="1243289" cy="351875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0505F849-F8AA-8241-A6C5-9EE8CF7652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9588326" y="251209"/>
            <a:ext cx="1929285" cy="2260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E65531-52EA-964F-8B66-3FBA7703DD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GB"/>
              <a:t>Click to edit </a:t>
            </a:r>
            <a:br>
              <a:rPr lang="en-GB"/>
            </a:br>
            <a:r>
              <a:rPr lang="en-GB"/>
              <a:t>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A93D0-316E-3949-BCAB-951670E9B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569BC-34FF-0F41-AEF5-F8C972DFF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0FEDCEF-A2BD-ED47-9D95-E2FAAD66663F}" type="datetimeFigureOut">
              <a:t>13.1.2026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CC951-0964-614A-B3E6-EE14B669F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2A5FE-A856-7042-99B1-478270FCC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3C64A7D-B5C7-C249-AD84-E7B5A1F09FDF}" type="slidenum"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885995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D4088-102E-CC4F-8E1C-D1A7842FF5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8980" y="854439"/>
            <a:ext cx="5369228" cy="836249"/>
          </a:xfrm>
        </p:spPr>
        <p:txBody>
          <a:bodyPr anchor="t" anchorCtr="0"/>
          <a:lstStyle/>
          <a:p>
            <a:r>
              <a:rPr lang="en-GB"/>
              <a:t>Click to edit </a:t>
            </a:r>
            <a:br>
              <a:rPr lang="en-GB"/>
            </a:br>
            <a:r>
              <a:rPr lang="en-GB"/>
              <a:t>Master title style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D05D7A-318D-CB45-9AD8-3108C0CCEA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910080"/>
            <a:ext cx="5380149" cy="416874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D77843-CB70-E14F-93F8-417B67FAA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DCEF-A2BD-ED47-9D95-E2FAAD66663F}" type="datetimeFigureOut">
              <a:t>13.1.2026</a:t>
            </a:fld>
            <a:endParaRPr lang="fi-FI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A5F02B-56EB-2549-BBB7-568F0B8EB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6F9CBC-703E-B64C-AA07-719AA3257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64A7D-B5C7-C249-AD84-E7B5A1F09FDF}" type="slidenum">
              <a:t>‹#›</a:t>
            </a:fld>
            <a:endParaRPr lang="fi-FI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6891061-3FAF-0248-BCED-4BEEB62FEB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1825" y="927280"/>
            <a:ext cx="5112152" cy="5138334"/>
          </a:xfrm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GB" dirty="0"/>
              <a:t>Click icon to add picture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77828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D4088-102E-CC4F-8E1C-D1A7842FF5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3944" y="854439"/>
            <a:ext cx="3377054" cy="836249"/>
          </a:xfrm>
        </p:spPr>
        <p:txBody>
          <a:bodyPr anchor="t" anchorCtr="0"/>
          <a:lstStyle/>
          <a:p>
            <a:r>
              <a:rPr lang="en-GB"/>
              <a:t>Click to edit </a:t>
            </a:r>
            <a:br>
              <a:rPr lang="en-GB"/>
            </a:br>
            <a:r>
              <a:rPr lang="en-GB"/>
              <a:t>Master title style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D05D7A-318D-CB45-9AD8-3108C0CCEA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164" y="1910080"/>
            <a:ext cx="3383923" cy="416874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D77843-CB70-E14F-93F8-417B67FAA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DCEF-A2BD-ED47-9D95-E2FAAD66663F}" type="datetimeFigureOut">
              <a:t>13.1.2026</a:t>
            </a:fld>
            <a:endParaRPr lang="fi-FI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A5F02B-56EB-2549-BBB7-568F0B8EB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6F9CBC-703E-B64C-AA07-719AA3257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64A7D-B5C7-C249-AD84-E7B5A1F09FDF}" type="slidenum">
              <a:t>‹#›</a:t>
            </a:fld>
            <a:endParaRPr lang="fi-FI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6891061-3FAF-0248-BCED-4BEEB62FEB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17454" y="953036"/>
            <a:ext cx="4622400" cy="5112000"/>
          </a:xfrm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GB" dirty="0"/>
              <a:t>Click icon to add picture</a:t>
            </a:r>
            <a:endParaRPr lang="fi-FI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27885024-B7C3-CF41-B019-11BA9EBEF54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053849" y="953036"/>
            <a:ext cx="2487600" cy="5112000"/>
          </a:xfrm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GB" dirty="0"/>
              <a:t>Click icon to add picture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1522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D4088-102E-CC4F-8E1C-D1A7842FF5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3944" y="854439"/>
            <a:ext cx="3377054" cy="836249"/>
          </a:xfrm>
        </p:spPr>
        <p:txBody>
          <a:bodyPr anchor="t" anchorCtr="0"/>
          <a:lstStyle/>
          <a:p>
            <a:r>
              <a:rPr lang="en-GB"/>
              <a:t>Click to edit </a:t>
            </a:r>
            <a:br>
              <a:rPr lang="en-GB"/>
            </a:br>
            <a:r>
              <a:rPr lang="en-GB"/>
              <a:t>Master title style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D05D7A-318D-CB45-9AD8-3108C0CCEA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164" y="1910080"/>
            <a:ext cx="3383923" cy="416874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D77843-CB70-E14F-93F8-417B67FAA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DCEF-A2BD-ED47-9D95-E2FAAD66663F}" type="datetimeFigureOut">
              <a:t>13.1.2026</a:t>
            </a:fld>
            <a:endParaRPr lang="fi-FI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A5F02B-56EB-2549-BBB7-568F0B8EB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6F9CBC-703E-B64C-AA07-719AA3257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64A7D-B5C7-C249-AD84-E7B5A1F09FDF}" type="slidenum">
              <a:t>‹#›</a:t>
            </a:fld>
            <a:endParaRPr lang="fi-FI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6891061-3FAF-0248-BCED-4BEEB62FEB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17454" y="953036"/>
            <a:ext cx="4622400" cy="5112000"/>
          </a:xfrm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GB" dirty="0"/>
              <a:t>Click icon to add picture</a:t>
            </a:r>
            <a:endParaRPr lang="fi-FI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601A550-409A-C74E-B0C9-D380256DE7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053512" y="952679"/>
            <a:ext cx="2487600" cy="5112000"/>
          </a:xfrm>
          <a:solidFill>
            <a:schemeClr val="accent1"/>
          </a:solidFill>
        </p:spPr>
        <p:txBody>
          <a:bodyPr lIns="360000" tIns="900000" rIns="360000" bIns="360000" anchor="t" anchorCtr="0">
            <a:noAutofit/>
          </a:bodyPr>
          <a:lstStyle>
            <a:lvl1pPr>
              <a:defRPr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9824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B069A05-75B2-2B4E-824C-84428B21C92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52000" y="900113"/>
            <a:ext cx="5940000" cy="5957887"/>
          </a:xfrm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Lisää kuva napsauttamalla kuvaketta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F8D97B-3EA1-1D47-BA97-033B4AD198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0" y="2993923"/>
            <a:ext cx="4862052" cy="1269878"/>
          </a:xfrm>
        </p:spPr>
        <p:txBody>
          <a:bodyPr anchor="b">
            <a:normAutofit/>
          </a:bodyPr>
          <a:lstStyle>
            <a:lvl1pPr algn="l">
              <a:defRPr sz="38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</a:t>
            </a:r>
            <a:br>
              <a:rPr lang="en-GB"/>
            </a:br>
            <a:r>
              <a:rPr lang="en-GB"/>
              <a:t>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09122D-D644-244F-ADDE-3F14D03BE7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4459115"/>
            <a:ext cx="4891548" cy="538641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28308-538F-A447-BB11-3B653DDE2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D11BC1B-7ACC-1142-BB9D-B3830DFAB5D3}" type="datetimeFigureOut">
              <a:t>13.1.2026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F65EA-24CE-0C49-8A40-9C553BC6E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941B2-CA4B-1741-8043-955EE2A7B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D90E6B0-0E85-FB47-850E-9C9C18E3A430}" type="slidenum">
              <a:t>‹#›</a:t>
            </a:fld>
            <a:endParaRPr lang="fi-FI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1CFCCC6-6E30-BE4E-9177-869CC4EA98D4}"/>
              </a:ext>
            </a:extLst>
          </p:cNvPr>
          <p:cNvCxnSpPr/>
          <p:nvPr/>
        </p:nvCxnSpPr>
        <p:spPr>
          <a:xfrm>
            <a:off x="0" y="897132"/>
            <a:ext cx="12193200" cy="0"/>
          </a:xfrm>
          <a:prstGeom prst="line">
            <a:avLst/>
          </a:prstGeom>
          <a:ln w="127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aphic 14">
            <a:extLst>
              <a:ext uri="{FF2B5EF4-FFF2-40B4-BE49-F238E27FC236}">
                <a16:creationId xmlns:a16="http://schemas.microsoft.com/office/drawing/2014/main" id="{978D9EEA-5465-A945-94CE-F327DCC5B3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90305" y="226630"/>
            <a:ext cx="1754378" cy="496523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88E4B653-B6A8-3843-AC13-BFF29B5C36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9197487" y="261816"/>
            <a:ext cx="2419358" cy="326013"/>
          </a:xfrm>
          <a:prstGeom prst="rect">
            <a:avLst/>
          </a:prstGeom>
        </p:spPr>
      </p:pic>
      <p:pic>
        <p:nvPicPr>
          <p:cNvPr id="17" name="Picture 14">
            <a:extLst>
              <a:ext uri="{FF2B5EF4-FFF2-40B4-BE49-F238E27FC236}">
                <a16:creationId xmlns:a16="http://schemas.microsoft.com/office/drawing/2014/main" id="{D9C41B53-CD4B-5442-A03D-FD174C90DA2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632178" y="5501821"/>
            <a:ext cx="643466" cy="64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590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37E9AD-2BB1-954A-B20D-20DB11D07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DCEF-A2BD-ED47-9D95-E2FAAD66663F}" type="datetimeFigureOut">
              <a:t>13.1.2026</a:t>
            </a:fld>
            <a:endParaRPr lang="fi-FI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94ABAD-F850-A94B-A4F2-F1D60581A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E3F327-9F97-4E4A-8B80-6E3F69BE8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64A7D-B5C7-C249-AD84-E7B5A1F09FDF}" type="slidenum">
              <a:t>‹#›</a:t>
            </a:fld>
            <a:endParaRPr lang="fi-FI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AFB4969-D0F0-4B4D-B212-F912BA97D1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8609" y="854439"/>
            <a:ext cx="10919599" cy="836249"/>
          </a:xfrm>
        </p:spPr>
        <p:txBody>
          <a:bodyPr/>
          <a:lstStyle/>
          <a:p>
            <a:r>
              <a:rPr lang="en-GB"/>
              <a:t>Click to edit </a:t>
            </a:r>
            <a:br>
              <a:rPr lang="en-GB"/>
            </a:br>
            <a:r>
              <a:rPr lang="en-GB"/>
              <a:t>Master title style</a:t>
            </a:r>
            <a:endParaRPr lang="fi-FI"/>
          </a:p>
        </p:txBody>
      </p:sp>
      <p:sp>
        <p:nvSpPr>
          <p:cNvPr id="11" name="Table Placeholder 10">
            <a:extLst>
              <a:ext uri="{FF2B5EF4-FFF2-40B4-BE49-F238E27FC236}">
                <a16:creationId xmlns:a16="http://schemas.microsoft.com/office/drawing/2014/main" id="{B74D0AAC-3785-384F-B5E1-1B166D00A50B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631065" y="1991360"/>
            <a:ext cx="10921284" cy="4056273"/>
          </a:xfrm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GB" dirty="0"/>
              <a:t>Click icon to add table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78101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37E9AD-2BB1-954A-B20D-20DB11D07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DCEF-A2BD-ED47-9D95-E2FAAD66663F}" type="datetimeFigureOut">
              <a:t>13.1.2026</a:t>
            </a:fld>
            <a:endParaRPr lang="fi-FI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94ABAD-F850-A94B-A4F2-F1D60581A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E3F327-9F97-4E4A-8B80-6E3F69BE8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64A7D-B5C7-C249-AD84-E7B5A1F09FDF}" type="slidenum">
              <a:t>‹#›</a:t>
            </a:fld>
            <a:endParaRPr lang="fi-FI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AFB4969-D0F0-4B4D-B212-F912BA97D1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8609" y="854439"/>
            <a:ext cx="10919599" cy="836249"/>
          </a:xfrm>
        </p:spPr>
        <p:txBody>
          <a:bodyPr/>
          <a:lstStyle/>
          <a:p>
            <a:r>
              <a:rPr lang="en-GB"/>
              <a:t>Click to edit </a:t>
            </a:r>
            <a:br>
              <a:rPr lang="en-GB"/>
            </a:br>
            <a:r>
              <a:rPr lang="en-GB"/>
              <a:t>Master title style</a:t>
            </a:r>
            <a:endParaRPr lang="fi-FI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0393CE6C-A064-FA41-9233-BF8690B6DE75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30417" y="2009103"/>
            <a:ext cx="10922000" cy="4030619"/>
          </a:xfrm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GB" dirty="0"/>
              <a:t>Click icon to add chart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76025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A18A3-7995-8943-867B-5C65750D1C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/>
              <a:t>Click to edit </a:t>
            </a:r>
            <a:br>
              <a:rPr lang="en-GB"/>
            </a:br>
            <a:r>
              <a:rPr lang="en-GB"/>
              <a:t>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2F193B-218E-8244-A79D-8C8A8022E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DCEF-A2BD-ED47-9D95-E2FAAD66663F}" type="datetimeFigureOut">
              <a:t>13.1.2026</a:t>
            </a:fld>
            <a:endParaRPr lang="fi-FI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324592-7D47-EA4F-8276-521C858FB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6557E-FD27-E641-B04E-126B38D33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64A7D-B5C7-C249-AD84-E7B5A1F09FDF}" type="slidenum"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49554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A18A3-7995-8943-867B-5C65750D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696" y="1803196"/>
            <a:ext cx="9504608" cy="733942"/>
          </a:xfrm>
        </p:spPr>
        <p:txBody>
          <a:bodyPr anchor="b">
            <a:noAutofit/>
          </a:bodyPr>
          <a:lstStyle>
            <a:lvl1pPr algn="ctr">
              <a:defRPr sz="3800"/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2F193B-218E-8244-A79D-8C8A8022E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0FEDCEF-A2BD-ED47-9D95-E2FAAD66663F}" type="datetimeFigureOut">
              <a:t>13.1.2026</a:t>
            </a:fld>
            <a:endParaRPr lang="fi-FI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324592-7D47-EA4F-8276-521C858FB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6557E-FD27-E641-B04E-126B38D33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3C64A7D-B5C7-C249-AD84-E7B5A1F09FDF}" type="slidenum">
              <a:t>‹#›</a:t>
            </a:fld>
            <a:endParaRPr lang="fi-FI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94332FD-1CFF-F94D-8AB8-38BB84D91E3B}"/>
              </a:ext>
            </a:extLst>
          </p:cNvPr>
          <p:cNvCxnSpPr/>
          <p:nvPr/>
        </p:nvCxnSpPr>
        <p:spPr>
          <a:xfrm>
            <a:off x="0" y="4964400"/>
            <a:ext cx="12193200" cy="0"/>
          </a:xfrm>
          <a:prstGeom prst="line">
            <a:avLst/>
          </a:prstGeom>
          <a:ln w="1270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ubtitle 2">
            <a:extLst>
              <a:ext uri="{FF2B5EF4-FFF2-40B4-BE49-F238E27FC236}">
                <a16:creationId xmlns:a16="http://schemas.microsoft.com/office/drawing/2014/main" id="{E9DE8685-C5A5-7E43-9ECF-F9BA0D1FB0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1154" y="2707589"/>
            <a:ext cx="9509693" cy="538641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2522AAFD-1B89-4B4A-8D69-84F74AECA0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93796" y="5644608"/>
            <a:ext cx="255600" cy="255600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F927C099-3923-4741-BC4B-8D1A8DF97F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92712" y="5644608"/>
            <a:ext cx="319500" cy="255600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53373A7A-68AA-F245-9326-7BDA925BAF3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055528" y="5644608"/>
            <a:ext cx="255600" cy="255600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AA689BF0-EA18-3948-B696-BD2050976E4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454444" y="5644608"/>
            <a:ext cx="117969" cy="255600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D054568A-5BA4-5F4B-9032-4C3C28F9D01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183904" y="6023908"/>
            <a:ext cx="1380565" cy="9587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632E4F0-F25B-B346-86F5-98FBEF05FFD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729233" y="5638801"/>
            <a:ext cx="1975480" cy="49387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E3134FC-D12E-0C4D-B785-383FEEEDA399}"/>
              </a:ext>
            </a:extLst>
          </p:cNvPr>
          <p:cNvCxnSpPr/>
          <p:nvPr/>
        </p:nvCxnSpPr>
        <p:spPr>
          <a:xfrm>
            <a:off x="0" y="4964400"/>
            <a:ext cx="12193200" cy="0"/>
          </a:xfrm>
          <a:prstGeom prst="line">
            <a:avLst/>
          </a:prstGeom>
          <a:ln w="1270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2923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2F2C83-F980-1947-9AA6-2FDE83FE8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DCEF-A2BD-ED47-9D95-E2FAAD66663F}" type="datetimeFigureOut">
              <a:t>13.1.2026</a:t>
            </a:fld>
            <a:endParaRPr lang="fi-FI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F8BC3B-0AC6-3546-872B-E30B93D24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38586C-94F4-E24C-A0FA-726746E53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64A7D-B5C7-C249-AD84-E7B5A1F09FDF}" type="slidenum"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07987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65531-52EA-964F-8B66-3FBA7703DD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/>
              <a:t>Click to edit </a:t>
            </a:r>
            <a:br>
              <a:rPr lang="en-GB"/>
            </a:br>
            <a:r>
              <a:rPr lang="en-GB"/>
              <a:t>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A93D0-316E-3949-BCAB-951670E9B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569BC-34FF-0F41-AEF5-F8C972DFF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BC1B-7ACC-1142-BB9D-B3830DFAB5D3}" type="datetimeFigureOut">
              <a:t>13.1.2026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CC951-0964-614A-B3E6-EE14B669F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2A5FE-A856-7042-99B1-478270FCC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0E6B0-0E85-FB47-850E-9C9C18E3A430}" type="slidenum"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9473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E4A6C9E-E548-7240-AC10-C4805D1F386B}"/>
              </a:ext>
            </a:extLst>
          </p:cNvPr>
          <p:cNvSpPr/>
          <p:nvPr/>
        </p:nvSpPr>
        <p:spPr>
          <a:xfrm>
            <a:off x="0" y="0"/>
            <a:ext cx="12192000" cy="6364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FCCAED-FB38-6D42-9952-CEF8EBC6350C}"/>
              </a:ext>
            </a:extLst>
          </p:cNvPr>
          <p:cNvSpPr/>
          <p:nvPr/>
        </p:nvSpPr>
        <p:spPr>
          <a:xfrm>
            <a:off x="0" y="629920"/>
            <a:ext cx="12192000" cy="622808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E62D209-FA59-AD40-B106-9133B8978C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50069" y="166865"/>
            <a:ext cx="1243289" cy="3518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E65531-52EA-964F-8B66-3FBA7703DD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GB"/>
              <a:t>Click to edit </a:t>
            </a:r>
            <a:br>
              <a:rPr lang="en-GB"/>
            </a:br>
            <a:r>
              <a:rPr lang="en-GB"/>
              <a:t>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A93D0-316E-3949-BCAB-951670E9B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569BC-34FF-0F41-AEF5-F8C972DFF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D11BC1B-7ACC-1142-BB9D-B3830DFAB5D3}" type="datetimeFigureOut">
              <a:t>13.1.2026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CC951-0964-614A-B3E6-EE14B669F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2A5FE-A856-7042-99B1-478270FCC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D90E6B0-0E85-FB47-850E-9C9C18E3A430}" type="slidenum">
              <a:t>‹#›</a:t>
            </a:fld>
            <a:endParaRPr lang="fi-FI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2DFA353B-6BB6-7444-BCA5-05D58DFCEB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9843538" y="211016"/>
            <a:ext cx="1715249" cy="231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04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D4088-102E-CC4F-8E1C-D1A7842FF5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8980" y="854439"/>
            <a:ext cx="5369228" cy="836249"/>
          </a:xfrm>
        </p:spPr>
        <p:txBody>
          <a:bodyPr anchor="t" anchorCtr="0"/>
          <a:lstStyle/>
          <a:p>
            <a:r>
              <a:rPr lang="en-GB"/>
              <a:t>Click to edit </a:t>
            </a:r>
            <a:br>
              <a:rPr lang="en-GB"/>
            </a:br>
            <a:r>
              <a:rPr lang="en-GB"/>
              <a:t>Master title style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D05D7A-318D-CB45-9AD8-3108C0CCEA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910080"/>
            <a:ext cx="5380149" cy="416874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D77843-CB70-E14F-93F8-417B67FAA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BC1B-7ACC-1142-BB9D-B3830DFAB5D3}" type="datetimeFigureOut">
              <a:t>13.1.2026</a:t>
            </a:fld>
            <a:endParaRPr lang="fi-FI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A5F02B-56EB-2549-BBB7-568F0B8EB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6F9CBC-703E-B64C-AA07-719AA3257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0E6B0-0E85-FB47-850E-9C9C18E3A430}" type="slidenum">
              <a:t>‹#›</a:t>
            </a:fld>
            <a:endParaRPr lang="fi-FI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6891061-3FAF-0248-BCED-4BEEB62FEB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1825" y="927280"/>
            <a:ext cx="5112152" cy="5138334"/>
          </a:xfrm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647344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D4088-102E-CC4F-8E1C-D1A7842FF5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3944" y="854439"/>
            <a:ext cx="3377054" cy="836249"/>
          </a:xfrm>
        </p:spPr>
        <p:txBody>
          <a:bodyPr anchor="t" anchorCtr="0"/>
          <a:lstStyle/>
          <a:p>
            <a:r>
              <a:rPr lang="en-GB"/>
              <a:t>Click to edit </a:t>
            </a:r>
            <a:br>
              <a:rPr lang="en-GB"/>
            </a:br>
            <a:r>
              <a:rPr lang="en-GB"/>
              <a:t>Master title style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D05D7A-318D-CB45-9AD8-3108C0CCEA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164" y="1910080"/>
            <a:ext cx="3383923" cy="416874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D77843-CB70-E14F-93F8-417B67FAA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BC1B-7ACC-1142-BB9D-B3830DFAB5D3}" type="datetimeFigureOut">
              <a:t>13.1.2026</a:t>
            </a:fld>
            <a:endParaRPr lang="fi-FI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A5F02B-56EB-2549-BBB7-568F0B8EB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6F9CBC-703E-B64C-AA07-719AA3257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0E6B0-0E85-FB47-850E-9C9C18E3A430}" type="slidenum">
              <a:t>‹#›</a:t>
            </a:fld>
            <a:endParaRPr lang="fi-FI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6891061-3FAF-0248-BCED-4BEEB62FEB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17454" y="953036"/>
            <a:ext cx="4622400" cy="5112000"/>
          </a:xfrm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Lisää kuva napsauttamalla kuvaketta</a:t>
            </a:r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27885024-B7C3-CF41-B019-11BA9EBEF54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053849" y="953036"/>
            <a:ext cx="2487600" cy="5112000"/>
          </a:xfrm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99610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D4088-102E-CC4F-8E1C-D1A7842FF5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3944" y="854439"/>
            <a:ext cx="3377054" cy="836249"/>
          </a:xfrm>
        </p:spPr>
        <p:txBody>
          <a:bodyPr anchor="t" anchorCtr="0"/>
          <a:lstStyle/>
          <a:p>
            <a:r>
              <a:rPr lang="en-GB"/>
              <a:t>Click to edit </a:t>
            </a:r>
            <a:br>
              <a:rPr lang="en-GB"/>
            </a:br>
            <a:r>
              <a:rPr lang="en-GB"/>
              <a:t>Master title style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D05D7A-318D-CB45-9AD8-3108C0CCEA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164" y="1910080"/>
            <a:ext cx="3383923" cy="416874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D77843-CB70-E14F-93F8-417B67FAA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BC1B-7ACC-1142-BB9D-B3830DFAB5D3}" type="datetimeFigureOut">
              <a:t>13.1.2026</a:t>
            </a:fld>
            <a:endParaRPr lang="fi-FI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A5F02B-56EB-2549-BBB7-568F0B8EB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6F9CBC-703E-B64C-AA07-719AA3257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0E6B0-0E85-FB47-850E-9C9C18E3A430}" type="slidenum">
              <a:t>‹#›</a:t>
            </a:fld>
            <a:endParaRPr lang="fi-FI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6891061-3FAF-0248-BCED-4BEEB62FEB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17454" y="953036"/>
            <a:ext cx="4622400" cy="5112000"/>
          </a:xfrm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Lisää kuva napsauttamalla kuvaketta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601A550-409A-C74E-B0C9-D380256DE7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053512" y="952679"/>
            <a:ext cx="2487600" cy="5112000"/>
          </a:xfrm>
          <a:solidFill>
            <a:schemeClr val="accent1"/>
          </a:solidFill>
        </p:spPr>
        <p:txBody>
          <a:bodyPr lIns="360000" tIns="900000" rIns="360000" bIns="360000" anchor="t" anchorCtr="0">
            <a:noAutofit/>
          </a:bodyPr>
          <a:lstStyle>
            <a:lvl1pPr>
              <a:defRPr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07367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37E9AD-2BB1-954A-B20D-20DB11D07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BC1B-7ACC-1142-BB9D-B3830DFAB5D3}" type="datetimeFigureOut">
              <a:t>13.1.2026</a:t>
            </a:fld>
            <a:endParaRPr lang="fi-FI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94ABAD-F850-A94B-A4F2-F1D60581A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E3F327-9F97-4E4A-8B80-6E3F69BE8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0E6B0-0E85-FB47-850E-9C9C18E3A430}" type="slidenum">
              <a:t>‹#›</a:t>
            </a:fld>
            <a:endParaRPr lang="fi-FI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AFB4969-D0F0-4B4D-B212-F912BA97D1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8609" y="854439"/>
            <a:ext cx="10919599" cy="836249"/>
          </a:xfrm>
        </p:spPr>
        <p:txBody>
          <a:bodyPr/>
          <a:lstStyle/>
          <a:p>
            <a:r>
              <a:rPr lang="en-GB"/>
              <a:t>Click to edit </a:t>
            </a:r>
            <a:br>
              <a:rPr lang="en-GB"/>
            </a:br>
            <a:r>
              <a:rPr lang="en-GB"/>
              <a:t>Master title style</a:t>
            </a:r>
            <a:endParaRPr lang="fi-FI"/>
          </a:p>
        </p:txBody>
      </p:sp>
      <p:sp>
        <p:nvSpPr>
          <p:cNvPr id="11" name="Table Placeholder 10">
            <a:extLst>
              <a:ext uri="{FF2B5EF4-FFF2-40B4-BE49-F238E27FC236}">
                <a16:creationId xmlns:a16="http://schemas.microsoft.com/office/drawing/2014/main" id="{B74D0AAC-3785-384F-B5E1-1B166D00A50B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631065" y="1991360"/>
            <a:ext cx="10921284" cy="4056273"/>
          </a:xfrm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Lisää taulukko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987203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37E9AD-2BB1-954A-B20D-20DB11D07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BC1B-7ACC-1142-BB9D-B3830DFAB5D3}" type="datetimeFigureOut">
              <a:t>13.1.2026</a:t>
            </a:fld>
            <a:endParaRPr lang="fi-FI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94ABAD-F850-A94B-A4F2-F1D60581A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E3F327-9F97-4E4A-8B80-6E3F69BE8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0E6B0-0E85-FB47-850E-9C9C18E3A430}" type="slidenum">
              <a:t>‹#›</a:t>
            </a:fld>
            <a:endParaRPr lang="fi-FI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AFB4969-D0F0-4B4D-B212-F912BA97D1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8609" y="854439"/>
            <a:ext cx="10919599" cy="836249"/>
          </a:xfrm>
        </p:spPr>
        <p:txBody>
          <a:bodyPr/>
          <a:lstStyle/>
          <a:p>
            <a:r>
              <a:rPr lang="en-GB"/>
              <a:t>Click to edit </a:t>
            </a:r>
            <a:br>
              <a:rPr lang="en-GB"/>
            </a:br>
            <a:r>
              <a:rPr lang="en-GB"/>
              <a:t>Master title style</a:t>
            </a:r>
            <a:endParaRPr lang="fi-FI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0393CE6C-A064-FA41-9233-BF8690B6DE75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30417" y="2009103"/>
            <a:ext cx="10922000" cy="4030619"/>
          </a:xfrm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Lisää kaavio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964159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21.sv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sv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6668E0-E573-DA40-9BA6-97A08AEDF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609" y="854439"/>
            <a:ext cx="10919599" cy="8362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/>
              <a:t>Click to edit </a:t>
            </a:r>
            <a:br>
              <a:rPr lang="en-GB"/>
            </a:br>
            <a:r>
              <a:rPr lang="en-GB"/>
              <a:t>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0DBADF-80C2-C941-89BD-131D11C186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3599" y="1889760"/>
            <a:ext cx="10919599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2139E5-F176-0840-93D4-AD62F327BE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3600" y="6356351"/>
            <a:ext cx="693246" cy="22733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D11BC1B-7ACC-1142-BB9D-B3830DFAB5D3}" type="datetimeFigureOut">
              <a:t>13.1.2026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54E19-B134-634B-BD5B-BB1451AC5B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57260" y="6359065"/>
            <a:ext cx="5166598" cy="22969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F953C-B26D-5942-A043-297B87E309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2711" y="6356350"/>
            <a:ext cx="470845" cy="24039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D90E6B0-0E85-FB47-850E-9C9C18E3A430}" type="slidenum">
              <a:t>‹#›</a:t>
            </a:fld>
            <a:endParaRPr lang="fi-FI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0BB578-42A7-BD4A-AEED-1E6A5A0A33E2}"/>
              </a:ext>
            </a:extLst>
          </p:cNvPr>
          <p:cNvCxnSpPr/>
          <p:nvPr/>
        </p:nvCxnSpPr>
        <p:spPr>
          <a:xfrm>
            <a:off x="0" y="648000"/>
            <a:ext cx="12193200" cy="0"/>
          </a:xfrm>
          <a:prstGeom prst="line">
            <a:avLst/>
          </a:prstGeom>
          <a:ln w="1270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phic 10">
            <a:extLst>
              <a:ext uri="{FF2B5EF4-FFF2-40B4-BE49-F238E27FC236}">
                <a16:creationId xmlns:a16="http://schemas.microsoft.com/office/drawing/2014/main" id="{1A37519E-8E5E-3F44-A4F0-7094C0BA732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/>
        </p:blipFill>
        <p:spPr>
          <a:xfrm>
            <a:off x="550069" y="166865"/>
            <a:ext cx="1243289" cy="351875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8A58C6CD-1DAE-F245-AA40-FCBC6D0C18FA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9843538" y="211016"/>
            <a:ext cx="1715249" cy="231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516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i="0" kern="120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28650" indent="-1714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2000" b="0" i="0" kern="120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025525" indent="-111125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System Font Regular"/>
        <a:buChar char="-"/>
        <a:tabLst/>
        <a:defRPr sz="1800" b="0" i="0" kern="120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6668E0-E573-DA40-9BA6-97A08AEDF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609" y="854439"/>
            <a:ext cx="10919599" cy="8362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/>
              <a:t>Click to edit </a:t>
            </a:r>
            <a:br>
              <a:rPr lang="en-GB"/>
            </a:br>
            <a:r>
              <a:rPr lang="en-GB"/>
              <a:t>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0DBADF-80C2-C941-89BD-131D11C186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3599" y="1889760"/>
            <a:ext cx="10919599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2139E5-F176-0840-93D4-AD62F327BE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3600" y="6356351"/>
            <a:ext cx="693246" cy="22733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0FEDCEF-A2BD-ED47-9D95-E2FAAD66663F}" type="datetimeFigureOut">
              <a:t>13.1.2026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54E19-B134-634B-BD5B-BB1451AC5B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57260" y="6359065"/>
            <a:ext cx="5166598" cy="22969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F953C-B26D-5942-A043-297B87E309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2711" y="6356350"/>
            <a:ext cx="470845" cy="24039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3C64A7D-B5C7-C249-AD84-E7B5A1F09FDF}" type="slidenum">
              <a:t>‹#›</a:t>
            </a:fld>
            <a:endParaRPr lang="fi-FI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0BB578-42A7-BD4A-AEED-1E6A5A0A33E2}"/>
              </a:ext>
            </a:extLst>
          </p:cNvPr>
          <p:cNvCxnSpPr/>
          <p:nvPr/>
        </p:nvCxnSpPr>
        <p:spPr>
          <a:xfrm>
            <a:off x="0" y="648000"/>
            <a:ext cx="12193200" cy="0"/>
          </a:xfrm>
          <a:prstGeom prst="line">
            <a:avLst/>
          </a:prstGeom>
          <a:ln w="1270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phic 10">
            <a:extLst>
              <a:ext uri="{FF2B5EF4-FFF2-40B4-BE49-F238E27FC236}">
                <a16:creationId xmlns:a16="http://schemas.microsoft.com/office/drawing/2014/main" id="{1A37519E-8E5E-3F44-A4F0-7094C0BA732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/>
        </p:blipFill>
        <p:spPr>
          <a:xfrm>
            <a:off x="550069" y="166865"/>
            <a:ext cx="1243289" cy="351875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8A58C6CD-1DAE-F245-AA40-FCBC6D0C18FA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9588326" y="251209"/>
            <a:ext cx="1929285" cy="226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412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i="0" kern="120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28650" indent="-1714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2000" b="0" i="0" kern="120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025525" indent="-111125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System Font Regular"/>
        <a:buChar char="-"/>
        <a:tabLst/>
        <a:defRPr sz="1800" b="0" i="0" kern="120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kaypahoito.fi/imk01645" TargetMode="External"/><Relationship Id="rId3" Type="http://schemas.openxmlformats.org/officeDocument/2006/relationships/hyperlink" Target="https://www.kaypahoito.fi/imk01638" TargetMode="External"/><Relationship Id="rId7" Type="http://schemas.openxmlformats.org/officeDocument/2006/relationships/hyperlink" Target="https://www.kaypahoito.fi/imk01642" TargetMode="External"/><Relationship Id="rId2" Type="http://schemas.openxmlformats.org/officeDocument/2006/relationships/hyperlink" Target="https://www.kaypahoito.fi/imk01637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kaypahoito.fi/imk01641" TargetMode="External"/><Relationship Id="rId5" Type="http://schemas.openxmlformats.org/officeDocument/2006/relationships/hyperlink" Target="https://www.kaypahoito.fi/imk01640" TargetMode="External"/><Relationship Id="rId10" Type="http://schemas.openxmlformats.org/officeDocument/2006/relationships/hyperlink" Target="https://www.kaypahoito.fi/imk01644" TargetMode="External"/><Relationship Id="rId4" Type="http://schemas.openxmlformats.org/officeDocument/2006/relationships/hyperlink" Target="https://www.kaypahoito.fi/imk01639" TargetMode="External"/><Relationship Id="rId9" Type="http://schemas.openxmlformats.org/officeDocument/2006/relationships/hyperlink" Target="https://www.kaypahoito.fi/imk01643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aypahoito.fi/hoi05030" TargetMode="External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aypahoito.fi/hoi05030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aypahoito.fi/hoi50058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24F996-7C5E-47DC-A603-596C84264C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Alaraajojen laskimo-vajaatoiminta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A2F7AE1-CF34-49B5-991A-EF090FBB5B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9096" y="4483916"/>
            <a:ext cx="4891548" cy="939568"/>
          </a:xfrm>
        </p:spPr>
        <p:txBody>
          <a:bodyPr>
            <a:normAutofit/>
          </a:bodyPr>
          <a:lstStyle/>
          <a:p>
            <a:r>
              <a:rPr lang="fi-FI" dirty="0"/>
              <a:t>Luentomateriaali</a:t>
            </a:r>
          </a:p>
        </p:txBody>
      </p:sp>
    </p:spTree>
    <p:extLst>
      <p:ext uri="{BB962C8B-B14F-4D97-AF65-F5344CB8AC3E}">
        <p14:creationId xmlns:p14="http://schemas.microsoft.com/office/powerpoint/2010/main" val="2834614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263775-CFA7-956B-C4C4-6D05C2F4B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Oireet ja kliininen tutkimus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1A898F-50F6-6740-440B-59DDD714F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599" y="1889760"/>
            <a:ext cx="10919599" cy="4306088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Alaraajaoireet (särky, turvotus, väsyminen, kutina) eivät ole laskimovajaatoiminnan suhteen spesifisiä.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Olennaista on muodostaa kokonaiskuva potilaan oireista ja sulkea pois muut alaraajaoireita aiheuttavat sairaudet.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Kliinisessä tutkimuksessa todetaan</a:t>
            </a:r>
          </a:p>
          <a:p>
            <a:pPr marL="971550" lvl="1" indent="-342900"/>
            <a:r>
              <a:rPr lang="fi-FI" dirty="0"/>
              <a:t>mahdolliset suonikohjut</a:t>
            </a:r>
          </a:p>
          <a:p>
            <a:pPr marL="971550" lvl="1" indent="-342900"/>
            <a:r>
              <a:rPr lang="fi-FI" dirty="0"/>
              <a:t>muut laskimovajaatoimintaan liittyvät ihomuutokset (pigmentaatio, ekseema, lipodermatoskleroosi eli ihonalaiskudoksen kovettuminen, avoin tai parantunut haav</a:t>
            </a:r>
            <a:r>
              <a:rPr lang="fi-FI" sz="2100" dirty="0"/>
              <a:t>a)</a:t>
            </a:r>
          </a:p>
          <a:p>
            <a:pPr marL="971550" lvl="1" indent="-342900"/>
            <a:r>
              <a:rPr lang="fi-FI" dirty="0"/>
              <a:t>mahdollinen alaraajaturvotus.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Laskimovajaatoiminnan kliinisen luokan (C0–C6) määrittely on käyttökelpoinen menetelmä arvioitaessa taudin vaikeusastetta. Ks. dia </a:t>
            </a:r>
            <a:r>
              <a:rPr lang="fi-FI" dirty="0">
                <a:hlinkClick r:id="rId2" action="ppaction://hlinksldjump"/>
              </a:rPr>
              <a:t>11</a:t>
            </a:r>
            <a:r>
              <a:rPr lang="fi-FI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Erikoissairaanhoidossa tehtävä laskimoiden ultraäänitutkimus liittyy olennaisesti oireiden arviointiin ja kliiniseen tutkimukseen.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90812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2CB031-C97D-B0A4-E1DB-595B165ED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609" y="854440"/>
            <a:ext cx="10919599" cy="509278"/>
          </a:xfrm>
        </p:spPr>
        <p:txBody>
          <a:bodyPr/>
          <a:lstStyle/>
          <a:p>
            <a:r>
              <a:rPr lang="fi-FI" sz="3000" dirty="0"/>
              <a:t>Laskimovajaatoiminnan vaikeusasteen kliininen luokittelu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92B28E10-4F78-4A7E-A9A6-49AA21A704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6599202"/>
              </p:ext>
            </p:extLst>
          </p:nvPr>
        </p:nvGraphicFramePr>
        <p:xfrm>
          <a:off x="676831" y="1627629"/>
          <a:ext cx="11383788" cy="492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8370">
                  <a:extLst>
                    <a:ext uri="{9D8B030D-6E8A-4147-A177-3AD203B41FA5}">
                      <a16:colId xmlns:a16="http://schemas.microsoft.com/office/drawing/2014/main" val="1118213190"/>
                    </a:ext>
                  </a:extLst>
                </a:gridCol>
                <a:gridCol w="7311275">
                  <a:extLst>
                    <a:ext uri="{9D8B030D-6E8A-4147-A177-3AD203B41FA5}">
                      <a16:colId xmlns:a16="http://schemas.microsoft.com/office/drawing/2014/main" val="189672801"/>
                    </a:ext>
                  </a:extLst>
                </a:gridCol>
                <a:gridCol w="2814143">
                  <a:extLst>
                    <a:ext uri="{9D8B030D-6E8A-4147-A177-3AD203B41FA5}">
                      <a16:colId xmlns:a16="http://schemas.microsoft.com/office/drawing/2014/main" val="205463968"/>
                    </a:ext>
                  </a:extLst>
                </a:gridCol>
              </a:tblGrid>
              <a:tr h="35273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solidFill>
                            <a:srgbClr val="FFFFFF"/>
                          </a:solidFill>
                          <a:effectLst/>
                        </a:rPr>
                        <a:t>Kliininen </a:t>
                      </a:r>
                      <a:br>
                        <a:rPr lang="fi-FI" sz="1750" dirty="0">
                          <a:solidFill>
                            <a:srgbClr val="FFFFFF"/>
                          </a:solidFill>
                          <a:effectLst/>
                        </a:rPr>
                      </a:br>
                      <a:r>
                        <a:rPr lang="fi-FI" sz="1750" dirty="0">
                          <a:solidFill>
                            <a:srgbClr val="FFFFFF"/>
                          </a:solidFill>
                          <a:effectLst/>
                        </a:rPr>
                        <a:t>luokka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solidFill>
                            <a:srgbClr val="FFFFFF"/>
                          </a:solidFill>
                          <a:effectLst/>
                        </a:rPr>
                        <a:t>Kuvaus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solidFill>
                            <a:srgbClr val="FFFFFF"/>
                          </a:solidFill>
                          <a:effectLst/>
                        </a:rPr>
                        <a:t>Ks. Kuvat suosituksesta </a:t>
                      </a:r>
                      <a:r>
                        <a:rPr lang="fi-FI" sz="1750" b="0" dirty="0">
                          <a:solidFill>
                            <a:srgbClr val="FFFFFF"/>
                          </a:solidFill>
                          <a:effectLst/>
                        </a:rPr>
                        <a:t>(vaatii internetyhteyden)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086546"/>
                  </a:ext>
                </a:extLst>
              </a:tr>
              <a:tr h="2021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C0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Ei näkyviä tai palpoituvia laskimotaudin löydöksiä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b="1" i="0" u="none" strike="noStrike" dirty="0">
                          <a:solidFill>
                            <a:srgbClr val="000000"/>
                          </a:solidFill>
                          <a:effectLst/>
                          <a:hlinkClick r:id="rId2" tooltip="C0, ei näkyviä laskimovajaatoiminnan merkkejä"/>
                        </a:rPr>
                        <a:t>1</a:t>
                      </a:r>
                      <a:endParaRPr lang="fi-FI" sz="175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9499601"/>
                  </a:ext>
                </a:extLst>
              </a:tr>
              <a:tr h="2021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C1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Teleangiektasiat tai retikulaariset laskimot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b="1" i="0" u="none" strike="noStrike" dirty="0">
                          <a:solidFill>
                            <a:srgbClr val="000000"/>
                          </a:solidFill>
                          <a:effectLst/>
                          <a:hlinkClick r:id="rId3" tooltip="C1, luuta- ja hämähäkkisuonia"/>
                        </a:rPr>
                        <a:t>2</a:t>
                      </a:r>
                      <a:endParaRPr lang="fi-FI" sz="175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9349156"/>
                  </a:ext>
                </a:extLst>
              </a:tr>
              <a:tr h="2021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C2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Suonikohjut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b="1" i="0" u="none" strike="noStrike" dirty="0">
                          <a:solidFill>
                            <a:srgbClr val="000000"/>
                          </a:solidFill>
                          <a:effectLst/>
                          <a:hlinkClick r:id="rId4" tooltip="C2, suonikohjuja"/>
                        </a:rPr>
                        <a:t>3</a:t>
                      </a:r>
                      <a:endParaRPr lang="fi-FI" sz="175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7370420"/>
                  </a:ext>
                </a:extLst>
              </a:tr>
              <a:tr h="2021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C2r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Uusiutuneet suonikohjut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75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998969"/>
                  </a:ext>
                </a:extLst>
              </a:tr>
              <a:tr h="2021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C3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Turvotus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b="1" i="0" u="none" strike="noStrike" dirty="0">
                          <a:solidFill>
                            <a:srgbClr val="000000"/>
                          </a:solidFill>
                          <a:effectLst/>
                          <a:hlinkClick r:id="rId5" tooltip="C3, laskimovajaatoimintaan littyvää turvotusta"/>
                        </a:rPr>
                        <a:t>4</a:t>
                      </a:r>
                      <a:endParaRPr lang="fi-FI" sz="175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603490"/>
                  </a:ext>
                </a:extLst>
              </a:tr>
              <a:tr h="2021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C4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Laskimovajaatoiminnasta johtuvat ihon ja ihonalaiskudoksen muutokset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b="1" i="0" u="none" strike="noStrike" dirty="0">
                          <a:solidFill>
                            <a:srgbClr val="000000"/>
                          </a:solidFill>
                          <a:effectLst/>
                          <a:hlinkClick r:id="rId6" tooltip="C4, Laskimovajaatoimintaan liittyviä ihomuutoksia"/>
                        </a:rPr>
                        <a:t>5</a:t>
                      </a:r>
                      <a:endParaRPr lang="fi-FI" sz="175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72863"/>
                  </a:ext>
                </a:extLst>
              </a:tr>
              <a:tr h="2021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C4a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Pigmentaatio tai ekseema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75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524396"/>
                  </a:ext>
                </a:extLst>
              </a:tr>
              <a:tr h="2021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C4b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Lipodermatoskleroosi tai atrophie blanche (valkosurkastuma)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75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451445"/>
                  </a:ext>
                </a:extLst>
              </a:tr>
              <a:tr h="2021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C4c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Corona phlebectatica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b="1" i="0" u="none" strike="noStrike" dirty="0">
                          <a:solidFill>
                            <a:srgbClr val="000000"/>
                          </a:solidFill>
                          <a:effectLst/>
                          <a:hlinkClick r:id="rId7" tooltip="C4c, corona phlectatica"/>
                        </a:rPr>
                        <a:t>6</a:t>
                      </a:r>
                      <a:r>
                        <a:rPr lang="fi-FI" sz="1750" dirty="0">
                          <a:effectLst/>
                        </a:rPr>
                        <a:t>, </a:t>
                      </a:r>
                      <a:r>
                        <a:rPr lang="fi-FI" sz="1750" b="1" i="0" u="none" strike="noStrike" dirty="0">
                          <a:solidFill>
                            <a:srgbClr val="000000"/>
                          </a:solidFill>
                          <a:effectLst/>
                          <a:hlinkClick r:id="rId8" tooltip="Corona phlebectatica ja vuotanut kohju"/>
                        </a:rPr>
                        <a:t>7</a:t>
                      </a:r>
                      <a:endParaRPr lang="fi-FI" sz="175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033393"/>
                  </a:ext>
                </a:extLst>
              </a:tr>
              <a:tr h="2021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C5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Parantunut laskimohaava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b="1" i="0" u="none" strike="noStrike" dirty="0">
                          <a:solidFill>
                            <a:srgbClr val="000000"/>
                          </a:solidFill>
                          <a:effectLst/>
                          <a:hlinkClick r:id="rId9" tooltip="C5, parantunut laskimohaava"/>
                        </a:rPr>
                        <a:t>8</a:t>
                      </a:r>
                      <a:endParaRPr lang="fi-FI" sz="175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8185374"/>
                  </a:ext>
                </a:extLst>
              </a:tr>
              <a:tr h="2021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C6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Avoin laskimohaava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b="1" i="0" u="none" strike="noStrike" dirty="0">
                          <a:solidFill>
                            <a:srgbClr val="000000"/>
                          </a:solidFill>
                          <a:effectLst/>
                          <a:hlinkClick r:id="rId10" tooltip="C6, laskimohaava"/>
                        </a:rPr>
                        <a:t>9</a:t>
                      </a:r>
                      <a:endParaRPr lang="fi-FI" sz="175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337611"/>
                  </a:ext>
                </a:extLst>
              </a:tr>
              <a:tr h="2021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C6r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750" dirty="0">
                          <a:effectLst/>
                        </a:rPr>
                        <a:t>Uusiutunut avoin laskimohaava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fi-FI" sz="175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136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799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AA14CE-63E4-D0E6-FDC8-7D693B7C3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Kuvantaminen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0F07EB-0A12-203A-5619-FA65C2783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599" y="1889760"/>
            <a:ext cx="10919599" cy="4802702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Ultraäänitutkimus on laskimovajaatoiminnan diagnostiikan kultainen standardi, mikäli harkitaan kajoavaa hoitoa.  </a:t>
            </a:r>
          </a:p>
          <a:p>
            <a:pPr marL="971550" lvl="1" indent="-342900"/>
            <a:r>
              <a:rPr lang="fi-FI" dirty="0"/>
              <a:t>Se tehdään erikoissairaanhoidossa. Samalla suunnitellaan mahdollinen hoito.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Ultraäänitutkimuksessa</a:t>
            </a:r>
          </a:p>
          <a:p>
            <a:pPr marL="971550" lvl="1" indent="-342900"/>
            <a:r>
              <a:rPr lang="fi-FI" dirty="0"/>
              <a:t>käydään läpi alaraajan pinnalliset päärungot ja niiden yhdistyminen syviin laskimoihin, muut merkittävät pintarungot ja sivuhaarat, syvät laskimot ja merkittävät yhdyslaskimot. Ks. kuva dialla </a:t>
            </a:r>
            <a:r>
              <a:rPr lang="fi-FI" dirty="0">
                <a:hlinkClick r:id="rId2" action="ppaction://hlinksldjump"/>
              </a:rPr>
              <a:t>13</a:t>
            </a:r>
            <a:r>
              <a:rPr lang="fi-FI" dirty="0"/>
              <a:t>. </a:t>
            </a:r>
          </a:p>
          <a:p>
            <a:pPr marL="971550" lvl="1" indent="-342900"/>
            <a:r>
              <a:rPr lang="fi-FI" dirty="0"/>
              <a:t>todetaan refluksi eli takaisinvirtaus sekä mahdolliset ahtaumat ja tukokset.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Lantion alueen syviä laskimoita voidaan erityistapauksissa kuvantaa tietokonetomografialla tai magneettikuvauksella.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Pintalaskimotukoksen diagnoosi voidaan avoterveydenhuollossa varmistaa ultraäänitutkimuksella. Samalla pystytään sulkemaan pois syvä laskimotukos.</a:t>
            </a:r>
          </a:p>
        </p:txBody>
      </p:sp>
    </p:spTree>
    <p:extLst>
      <p:ext uri="{BB962C8B-B14F-4D97-AF65-F5344CB8AC3E}">
        <p14:creationId xmlns:p14="http://schemas.microsoft.com/office/powerpoint/2010/main" val="2524439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CA20384A-CF74-B192-A3B7-BF2A67476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8980" y="854439"/>
            <a:ext cx="5369228" cy="836249"/>
          </a:xfrm>
        </p:spPr>
        <p:txBody>
          <a:bodyPr/>
          <a:lstStyle/>
          <a:p>
            <a:r>
              <a:rPr lang="fi-FI" dirty="0"/>
              <a:t>Jalan pintalaskimoiden anatomia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232490F-11AC-6B67-5D9B-375EA1BF61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2155371"/>
            <a:ext cx="5380149" cy="4523015"/>
          </a:xfrm>
        </p:spPr>
        <p:txBody>
          <a:bodyPr>
            <a:normAutofit fontScale="92500" lnSpcReduction="10000"/>
          </a:bodyPr>
          <a:lstStyle/>
          <a:p>
            <a:r>
              <a:rPr lang="fi-FI" sz="2100" dirty="0">
                <a:solidFill>
                  <a:srgbClr val="FF0000"/>
                </a:solidFill>
              </a:rPr>
              <a:t>A </a:t>
            </a:r>
            <a:r>
              <a:rPr lang="fi-FI" sz="2100" dirty="0"/>
              <a:t>Jalkaterän pinnalliset laskimot yhdistyvät isoksi kehräslaskimoksi (vena saphena magna) sisäkehräksen edessä, ja tämä runko jatkaa raajan sisäsivua pitkin nivuseen.</a:t>
            </a:r>
          </a:p>
          <a:p>
            <a:r>
              <a:rPr lang="fi-FI" sz="2100" dirty="0">
                <a:solidFill>
                  <a:srgbClr val="FF0000"/>
                </a:solidFill>
              </a:rPr>
              <a:t>B </a:t>
            </a:r>
            <a:r>
              <a:rPr lang="fi-FI" sz="2100" dirty="0"/>
              <a:t>Vena saphena magna (VSM) yhtyy yhteiseen reisilaskimoon (v. femoralis communis, VFC) nivustasolla safenofemoraalisessa junktiossa.</a:t>
            </a:r>
          </a:p>
          <a:p>
            <a:r>
              <a:rPr lang="fi-FI" sz="2100" dirty="0">
                <a:solidFill>
                  <a:srgbClr val="FF0000"/>
                </a:solidFill>
              </a:rPr>
              <a:t>C</a:t>
            </a:r>
            <a:r>
              <a:rPr lang="fi-FI" sz="2100" dirty="0"/>
              <a:t> Ulkokehräksen takaa alkaa vastaavasti pieni kehräslaskimo (v. saphena parva), joka kulkee pohkeen takana yhtyen useimmiten polvi-taipeessa polvitaivelaskimoon (v. poplitea) safenopopliteaalisessa junktiossa.</a:t>
            </a:r>
          </a:p>
          <a:p>
            <a:endParaRPr lang="fi-FI" dirty="0"/>
          </a:p>
          <a:p>
            <a:r>
              <a:rPr lang="fi-FI" sz="1500" dirty="0"/>
              <a:t>Muokattu lähteestä: Saarinen J, Halmesmäki K, Pokela M, Laine M. Laskimoiden anatomia ja fysiologia. Kirjassa: Kirurgia. Salminen P, Koljonen V, Pakarinen M, Sallinen V (toim.). 4. uudistettu painos. Kustannus Oy Duodecim 2024</a:t>
            </a:r>
          </a:p>
          <a:p>
            <a:endParaRPr lang="en-US" dirty="0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D9FDD65D-BF7E-A5B7-E10C-A3123EA593E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396043" y="893988"/>
            <a:ext cx="5445081" cy="5701659"/>
          </a:xfrm>
          <a:noFill/>
        </p:spPr>
      </p:pic>
    </p:spTree>
    <p:extLst>
      <p:ext uri="{BB962C8B-B14F-4D97-AF65-F5344CB8AC3E}">
        <p14:creationId xmlns:p14="http://schemas.microsoft.com/office/powerpoint/2010/main" val="1294866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8FA991-238C-A891-4757-881BDDB11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Hoidonaiheet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1CE0A4-005D-3186-75EE-53F2CA3D3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599" y="1889760"/>
            <a:ext cx="10919599" cy="4447978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1" dirty="0"/>
              <a:t>Komplisoituneen (kliiniset luokat C4–C6) pintalaskimovajaatoiminnan </a:t>
            </a:r>
            <a:r>
              <a:rPr lang="fi-FI" dirty="0"/>
              <a:t>kajoava hoito on aina aiheellista, jos se on teknisesti ja kokonaistilanteen kannalta mahdollista. </a:t>
            </a:r>
          </a:p>
          <a:p>
            <a:pPr marL="971550" lvl="1" indent="-342900"/>
            <a:r>
              <a:rPr lang="fi-FI" sz="2100" dirty="0"/>
              <a:t>Kajoavaa hoitoa </a:t>
            </a:r>
            <a:r>
              <a:rPr lang="fi-FI" dirty="0"/>
              <a:t>tarvitsevat potilaat ohjataan erikoissairaanhoitoon.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1" dirty="0"/>
              <a:t>Haittaavia oireita aiheuttavan (kliiniset luokat C2–C3) pintalaskimo-vajaatoiminnan </a:t>
            </a:r>
            <a:r>
              <a:rPr lang="fi-FI" dirty="0"/>
              <a:t>hoito kannattaa, jos ultraäänitutkimuksessa todetaan laaja-alainen vajaatoiminta. </a:t>
            </a:r>
          </a:p>
          <a:p>
            <a:pPr marL="971550" lvl="1" indent="-342900"/>
            <a:r>
              <a:rPr lang="fi-FI" sz="2100" dirty="0"/>
              <a:t>Hoidon tarve </a:t>
            </a:r>
            <a:r>
              <a:rPr lang="fi-FI" dirty="0"/>
              <a:t>arvioidaan erikoissairaanhoidossa kiireettömästi.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Mikäli suonikohju on vuotanut verta tai potilas on sairastanut toistuvia pintalaskimotukoksia, kannattaa pintalaskimovajaatoiminta myös hoitaa mahdollisuuksien mukaan.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Syviä laskimoita hoidetaan erikseen harkiten kajoavasti laskimovajaatoiminnassa, jossa taustalla on merkittävä lonkkalaskimon virtauseste (näytönaste </a:t>
            </a:r>
            <a:r>
              <a:rPr lang="fi-FI" b="1" dirty="0"/>
              <a:t>B</a:t>
            </a:r>
            <a:r>
              <a:rPr lang="fi-FI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9841357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A97CC3-0F63-88F6-4392-1AF48513B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Konservatiivinen 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CB2B562-B7CA-7E94-3B9D-71D5421C7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1" dirty="0"/>
              <a:t>Suositus:</a:t>
            </a:r>
            <a:r>
              <a:rPr lang="fi-FI" dirty="0"/>
              <a:t> Laskimoiden toimintaa parantavia, suun kautta otettavia valmisteita voidaan harkita lievittämään potilaan kokemia oireita.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Mahdolliset lääkkeiden yhteisvaikutukset tulee huomioida potilasta neuvoessa.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Valmisteet vaikuttavat vähentävän erityisesti turvotusta, niin koettua kuin objektiivisesti mitattuakin. </a:t>
            </a:r>
          </a:p>
          <a:p>
            <a:pPr marL="971550" lvl="1" indent="-342900"/>
            <a:r>
              <a:rPr lang="fi-FI" dirty="0"/>
              <a:t>Tuotteiden vaikutusmekanismit perustuvat laskimoiden läpäisevyyden ja tulehduksellisten välittäjäaineiden vähentymiseen sekä laskimoiden tonuksen parantumiseen.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8015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CA731E-0F51-E325-DC08-04D0D5831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Kompressiohoito 1(2)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E0E36DBC-DA5E-7C83-95C2-D2122EDEDF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9261020"/>
              </p:ext>
            </p:extLst>
          </p:nvPr>
        </p:nvGraphicFramePr>
        <p:xfrm>
          <a:off x="633599" y="1889760"/>
          <a:ext cx="10919599" cy="4206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99893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EEB0EE-7725-439D-F287-97878CC795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463FED-EFAA-15C1-9746-01F043D96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Kompressiohoito 2(2)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EBCDD1CB-D6FF-0197-C2EC-47EFE9D913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9918734"/>
              </p:ext>
            </p:extLst>
          </p:nvPr>
        </p:nvGraphicFramePr>
        <p:xfrm>
          <a:off x="633599" y="1889761"/>
          <a:ext cx="10919599" cy="3437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57268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8468CD-625F-B4DB-E096-7ECE2B1B6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Kajoava 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4396B3-540E-9804-2FB3-F5A5D527D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599" y="1889760"/>
            <a:ext cx="11237835" cy="4802702"/>
          </a:xfrm>
        </p:spPr>
        <p:txBody>
          <a:bodyPr/>
          <a:lstStyle/>
          <a:p>
            <a:r>
              <a:rPr lang="fi-FI" b="1" dirty="0"/>
              <a:t>Päärunkovajaatoiminnan hoitomenetelmän valinta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1" dirty="0"/>
              <a:t>Suositus: Pinnallisen päärungon vajaatoiminta hoidetaan lämpökatetrihoidolla </a:t>
            </a:r>
            <a:r>
              <a:rPr lang="fi-FI" dirty="0"/>
              <a:t>(laser- ja radiotaajuusablaatio).</a:t>
            </a:r>
          </a:p>
          <a:p>
            <a:pPr marL="971550" lvl="1" indent="-342900"/>
            <a:r>
              <a:rPr lang="fi-FI" dirty="0"/>
              <a:t>Lämpökatetrihoito on tehokas (</a:t>
            </a:r>
            <a:r>
              <a:rPr lang="fi-FI" b="1" dirty="0"/>
              <a:t>A</a:t>
            </a:r>
            <a:r>
              <a:rPr lang="fi-FI" dirty="0"/>
              <a:t>) ja kustannusvaikuttavin hoitomuoto (</a:t>
            </a:r>
            <a:r>
              <a:rPr lang="fi-FI" b="1" dirty="0"/>
              <a:t>A</a:t>
            </a:r>
            <a:r>
              <a:rPr lang="fi-FI" dirty="0"/>
              <a:t>).</a:t>
            </a:r>
          </a:p>
          <a:p>
            <a:pPr marL="971550" lvl="1" indent="-342900"/>
            <a:r>
              <a:rPr lang="fi-FI" dirty="0"/>
              <a:t>Jos lämpökatetrihoito ei ole teknisesti mahdollinen, voidaan käyttää vaahtoskleroterapiaa.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Muita pinnallisen päärungon hoitomenetelmiä ovat esimerkiksi liima-ablaatio ja mekanokemiallinen ablaatio (MOCA).</a:t>
            </a:r>
          </a:p>
          <a:p>
            <a:pPr marL="971550" lvl="1" indent="-342900"/>
            <a:r>
              <a:rPr lang="fi-FI" dirty="0"/>
              <a:t>Liima-ablaatiolla voidaan pinnallisen päärungon vajaatoiminta hoitaa yhtä tehokkaasti kuin lämpökatetrihoidolla (</a:t>
            </a:r>
            <a:r>
              <a:rPr lang="fi-FI" b="1" dirty="0"/>
              <a:t>A</a:t>
            </a:r>
            <a:r>
              <a:rPr lang="fi-FI" dirty="0"/>
              <a:t>).</a:t>
            </a:r>
          </a:p>
          <a:p>
            <a:pPr marL="971550" lvl="1" indent="-342900"/>
            <a:r>
              <a:rPr lang="fi-FI" dirty="0"/>
              <a:t>Koska liima-ablaatio on selvästi kalliimpi hoitomuoto kuin lämpökatetrihoito, sen kustannusvaikuttavuus jää heikommaksi (</a:t>
            </a:r>
            <a:r>
              <a:rPr lang="fi-FI" b="1" dirty="0"/>
              <a:t>A</a:t>
            </a:r>
            <a:r>
              <a:rPr lang="fi-FI" dirty="0"/>
              <a:t>).</a:t>
            </a:r>
          </a:p>
          <a:p>
            <a:pPr marL="971550" lvl="1" indent="-342900"/>
            <a:r>
              <a:rPr lang="fi-FI" dirty="0"/>
              <a:t>Mekanokemiallisen hoidon pitkäaikaisteho on huonompi kuin lämpökatetrihoidon, eikä sen käyttöä voi perustella ensisijaisena hoitomuotona.</a:t>
            </a:r>
          </a:p>
        </p:txBody>
      </p:sp>
    </p:spTree>
    <p:extLst>
      <p:ext uri="{BB962C8B-B14F-4D97-AF65-F5344CB8AC3E}">
        <p14:creationId xmlns:p14="http://schemas.microsoft.com/office/powerpoint/2010/main" val="35867623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988C2A-3E82-225D-6D10-8F2EDB6D3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Päärunkojen kajoavan hoidon jälkihoito ja</a:t>
            </a:r>
            <a:br>
              <a:rPr lang="fi-FI" dirty="0"/>
            </a:br>
            <a:r>
              <a:rPr lang="fi-FI" dirty="0"/>
              <a:t>pitkäaikaistulokset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5E5E9D-FB3A-D455-9B91-03FA85752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599" y="1889760"/>
            <a:ext cx="10919599" cy="4802702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Lämpökatetrihoidosta (laser- ja radiotaajuusablaatio) toipuminen on nopeaa, ja komplikaatiot ovat harvinaisia.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Syvän laskimotukoksen estämiseksi toimenpiteen jälkeen käytetään tarvittaessa antikoagulanttia.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Vaahtoskleroterapiaan liittyy viiden vuoden seurannassa lämpökatetrihoitoa enemmän sekä ultraäänellä todettavan refluksin että kliinisesti merkittävän vajaatoiminnan uusiutumista.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Ylipainon negatiivinen vaikutus kajoavan hoidon tuloksiin tulee esiin erityisesti, jos painoindeksi (BMI) on yli 45.</a:t>
            </a:r>
          </a:p>
        </p:txBody>
      </p:sp>
    </p:spTree>
    <p:extLst>
      <p:ext uri="{BB962C8B-B14F-4D97-AF65-F5344CB8AC3E}">
        <p14:creationId xmlns:p14="http://schemas.microsoft.com/office/powerpoint/2010/main" val="2454957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n paikkamerkki 5" descr="Kuva, joka sisältää kohteen henkilö, vaate, sisä-, seinä&#10;&#10;Tekoälyllä luotu sisältö voi olla virheellistä.">
            <a:extLst>
              <a:ext uri="{FF2B5EF4-FFF2-40B4-BE49-F238E27FC236}">
                <a16:creationId xmlns:a16="http://schemas.microsoft.com/office/drawing/2014/main" id="{EE876E18-C27F-F0D7-C490-08A4976DA78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7867610-5B74-4458-A2B3-731D36D61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8980" y="854439"/>
            <a:ext cx="5369228" cy="836249"/>
          </a:xfrm>
        </p:spPr>
        <p:txBody>
          <a:bodyPr anchor="t">
            <a:normAutofit/>
          </a:bodyPr>
          <a:lstStyle/>
          <a:p>
            <a:r>
              <a:rPr lang="fi-FI" dirty="0"/>
              <a:t>Luentomateriaali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5C3C2F-40C3-476E-AD25-64B040FAC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910080"/>
            <a:ext cx="5380149" cy="4168748"/>
          </a:xfrm>
        </p:spPr>
        <p:txBody>
          <a:bodyPr>
            <a:normAutofit/>
          </a:bodyPr>
          <a:lstStyle/>
          <a:p>
            <a:r>
              <a:rPr lang="fi-FI" sz="2200"/>
              <a:t>Julkaistu 13.1.2026</a:t>
            </a:r>
            <a:endParaRPr lang="fi-FI" sz="2200" dirty="0"/>
          </a:p>
          <a:p>
            <a:r>
              <a:rPr lang="fi-FI" sz="2200" dirty="0"/>
              <a:t>Perustuu 2.12.2025 julkaistuun</a:t>
            </a:r>
            <a:br>
              <a:rPr lang="fi-FI" sz="2200" dirty="0"/>
            </a:br>
            <a:r>
              <a:rPr lang="fi-FI" sz="2200" dirty="0"/>
              <a:t>Käypä hoito -suositukseen</a:t>
            </a:r>
            <a:br>
              <a:rPr lang="fi-FI" sz="2200" dirty="0"/>
            </a:br>
            <a:r>
              <a:rPr lang="fi-FI" sz="2200" dirty="0"/>
              <a:t>Alaraajojen laskimovajaatoiminta</a:t>
            </a:r>
          </a:p>
          <a:p>
            <a:endParaRPr lang="fi-FI" sz="2200" dirty="0"/>
          </a:p>
          <a:p>
            <a:r>
              <a:rPr lang="fi-FI" sz="2200" dirty="0">
                <a:solidFill>
                  <a:srgbClr val="001759"/>
                </a:solidFill>
                <a:hlinkClick r:id="rId3"/>
              </a:rPr>
              <a:t>Linkki suositukseen</a:t>
            </a:r>
            <a:endParaRPr lang="fi-FI" sz="2200" dirty="0">
              <a:solidFill>
                <a:srgbClr val="001759"/>
              </a:solidFill>
            </a:endParaRPr>
          </a:p>
        </p:txBody>
      </p:sp>
      <p:sp>
        <p:nvSpPr>
          <p:cNvPr id="9" name="Tekstiruutu 6">
            <a:extLst>
              <a:ext uri="{FF2B5EF4-FFF2-40B4-BE49-F238E27FC236}">
                <a16:creationId xmlns:a16="http://schemas.microsoft.com/office/drawing/2014/main" id="{6FEB4175-265A-48B7-95A4-F5E24F8438B3}"/>
              </a:ext>
            </a:extLst>
          </p:cNvPr>
          <p:cNvSpPr txBox="1"/>
          <p:nvPr/>
        </p:nvSpPr>
        <p:spPr>
          <a:xfrm>
            <a:off x="639652" y="6078828"/>
            <a:ext cx="1281759" cy="2616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45719" rIns="45719">
            <a:spAutoFit/>
          </a:bodyPr>
          <a:lstStyle>
            <a:lvl1pPr>
              <a:defRPr sz="800">
                <a:solidFill>
                  <a:srgbClr val="A9A9A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</a:lstStyle>
          <a:p>
            <a:r>
              <a:rPr sz="1100" dirty="0">
                <a:solidFill>
                  <a:schemeClr val="accent6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Kuva: Gettyimages</a:t>
            </a:r>
          </a:p>
        </p:txBody>
      </p:sp>
    </p:spTree>
    <p:extLst>
      <p:ext uri="{BB962C8B-B14F-4D97-AF65-F5344CB8AC3E}">
        <p14:creationId xmlns:p14="http://schemas.microsoft.com/office/powerpoint/2010/main" val="36816617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CF1F16-FF6F-C2BB-C8A2-87E579E5A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599" y="854439"/>
            <a:ext cx="10919599" cy="836249"/>
          </a:xfrm>
        </p:spPr>
        <p:txBody>
          <a:bodyPr/>
          <a:lstStyle/>
          <a:p>
            <a:r>
              <a:rPr lang="fi-FI" dirty="0"/>
              <a:t>Suonikohjujen hoito</a:t>
            </a:r>
            <a:r>
              <a:rPr lang="fi-FI" dirty="0">
                <a:solidFill>
                  <a:srgbClr val="001759"/>
                </a:solidFill>
              </a:rPr>
              <a:t> pintalaskimovajaatoiminnassa </a:t>
            </a:r>
            <a:endParaRPr lang="fi-FI" sz="1600" b="0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79261C-E639-C9AC-752F-DA01F883F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599" y="1889760"/>
            <a:ext cx="10993542" cy="420624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Suurin osa potilaista ei tarvitse suonikohjujen hoitoa päärunkovajaatoiminnan hoidon yhteydessä (</a:t>
            </a:r>
            <a:r>
              <a:rPr lang="fi-FI" b="1" dirty="0"/>
              <a:t>A</a:t>
            </a:r>
            <a:r>
              <a:rPr lang="fi-FI" dirty="0"/>
              <a:t>).</a:t>
            </a:r>
          </a:p>
          <a:p>
            <a:pPr marL="971550" lvl="1" indent="-342900"/>
            <a:r>
              <a:rPr lang="fi-FI" sz="2200" dirty="0"/>
              <a:t>Pelkkä päärunkovajaatoiminnan hoito lämpökatetrihoidolla on riittävä toimenpide yli 60 %:lle potilaista. </a:t>
            </a:r>
          </a:p>
          <a:p>
            <a:pPr marL="971550" lvl="1" indent="-342900"/>
            <a:r>
              <a:rPr lang="fi-FI" sz="2200" dirty="0"/>
              <a:t>Suonikohjujen koko pienenee kuukausien kuluessa päärungon hoidon jälkeen. </a:t>
            </a:r>
          </a:p>
          <a:p>
            <a:pPr marL="971550" lvl="1" indent="-342900"/>
            <a:r>
              <a:rPr lang="fi-FI" sz="2200" dirty="0"/>
              <a:t>Suonikohjut voidaan harkinnan mukaan hoitaa myös päärunkoablaation yhteydessä samassa toimenpiteessä tai tarvittaessa myöhemmin erillisellä toimenpiteellä.</a:t>
            </a:r>
          </a:p>
          <a:p>
            <a:pPr marL="971550" lvl="1" indent="-342900"/>
            <a:r>
              <a:rPr lang="fi-FI" sz="2200" dirty="0"/>
              <a:t>Suonikohjut voi poistaa joko kirurgisesti tai vaahtoskleroterapialla.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56635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953760-2120-BCE5-C936-0E7734340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Pintalaskimotukoksen diagnostiikka ja 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9CC7C6-555F-D46A-ADCC-EE97F0719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Tukkeutunut laskimo on kiinteytynyt ja arka, usein jopa hipaisuarka. </a:t>
            </a:r>
            <a:br>
              <a:rPr lang="fi-FI" dirty="0"/>
            </a:br>
            <a:r>
              <a:rPr lang="fi-FI" dirty="0"/>
              <a:t>Iho laskimon päällä ja ympäristössä punoittaa ja on induroitunut.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Diagnoosi on suositeltavaa varmistaa ja sulkea pois samanaikainen syvä laskimotukos ultraäänitutkimuksella.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1" dirty="0"/>
              <a:t>Hoidon tärkein tavoite on estää pintalaskimotukosta etenemästä syväksi laskimotukokseksi.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Yli 5 cm:n pintalaskimotukos hoidetaan 6 viikon antikoagulaatiolla.</a:t>
            </a:r>
          </a:p>
          <a:p>
            <a:pPr marL="971550" lvl="1" indent="-342900"/>
            <a:r>
              <a:rPr lang="fi-FI" dirty="0"/>
              <a:t>Antikoagulaationa voidaan käyttää rivaroksabaania (10 mg x 1; vasta-aiheita ovat raskaus ja imetys) tai tarvittaessa enoksapariinia (40 mg x 1).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Sairastettu laaja-alainen pintalaskimotukos on lähtökohtaisesti laskimovajaatoiminnan kajoavan hoidon aihe.</a:t>
            </a:r>
          </a:p>
          <a:p>
            <a:pPr marL="971550" lvl="1" indent="-342900"/>
            <a:r>
              <a:rPr lang="fi-FI" dirty="0"/>
              <a:t>Potilas tulee lähettää verisuonikirurgin arvioon. </a:t>
            </a:r>
          </a:p>
        </p:txBody>
      </p:sp>
    </p:spTree>
    <p:extLst>
      <p:ext uri="{BB962C8B-B14F-4D97-AF65-F5344CB8AC3E}">
        <p14:creationId xmlns:p14="http://schemas.microsoft.com/office/powerpoint/2010/main" val="30538166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E6CB1F-6A60-969A-AA58-1CAB389F8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Syvien laskimoiden vajaatoiminnan diagnostiikka</a:t>
            </a:r>
            <a:br>
              <a:rPr lang="fi-FI" dirty="0"/>
            </a:br>
            <a:r>
              <a:rPr lang="fi-FI" dirty="0"/>
              <a:t>ja 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89F310-FDD3-EF38-0C73-1BEABB4D7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Yleisin syvien laskimoiden vajaatoimintaa aiheuttava tila on sairastetun syvän laskimotukoksen jälkitila eli posttromboottinen oireyhtymä.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Syvien laskimoiden refluksi on todettavissa ultraäänitutkimuksella samaan tapaan kuin pintalaskimoiden.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Oireisen lonkkalaskimoahtauman stenttaus on turvallista ja parantaa toimenpiteeseen huolellisesti valittujen potilaiden elämänlaatua (</a:t>
            </a:r>
            <a:r>
              <a:rPr lang="fi-FI" b="1" dirty="0"/>
              <a:t>B</a:t>
            </a:r>
            <a:r>
              <a:rPr lang="fi-FI" dirty="0"/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Vajaatoimintaisten lantion laskimoiden tukkiminen suonensisäisesti saattaa helpottaa lantion kipuoireita ja parantaa elämänlaatua osalla naisista (</a:t>
            </a:r>
            <a:r>
              <a:rPr lang="fi-FI" b="1" dirty="0"/>
              <a:t>C</a:t>
            </a:r>
            <a:r>
              <a:rPr lang="fi-FI" dirty="0"/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Mikäli paikallisten suonikohjujen paineistuminen häpyhuulissa tai sisäreisissä aiheuttaa merkittävää haittaa, voidaan sitä pyrkiä lievittämään vaahtoskleroterapialla.</a:t>
            </a:r>
          </a:p>
        </p:txBody>
      </p:sp>
    </p:spTree>
    <p:extLst>
      <p:ext uri="{BB962C8B-B14F-4D97-AF65-F5344CB8AC3E}">
        <p14:creationId xmlns:p14="http://schemas.microsoft.com/office/powerpoint/2010/main" val="20032905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DAE039-1B05-67AD-855F-86DD9577C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Hoidon porrastus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85736D-E1FA-AB76-F2A2-1CB7D290D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599" y="1889759"/>
            <a:ext cx="10716706" cy="4455861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1" dirty="0"/>
              <a:t>Avoterveydenhuollossa on tärkeää tunnistaa potilaat, jotka sairastavat komplisoitunutta (kliiniset luokat C4–C6) laskimovajaatoimintaa, ja ohjata heidät erikoissairaanhoitoon.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Haittaavia oireita aiheuttavassa laskimovajaatoiminnassa (kliiniset luokat C2–C3) voidaan erikoissairaanhoitoa konsultoida kiireettömästi.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Laskimovajaatoiminnan kuvantamistutkimuksia ei suositella tehtäväksi avoterveydenhuollossa.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Komplisoitumaton pintalaskimotukos voidaan tutkia ja hoitaa avoterveyden-huollossa. Potilas voidaan lähettää arvioon erikoissairaanhoitoon, jos</a:t>
            </a:r>
          </a:p>
          <a:p>
            <a:pPr marL="971550" lvl="1" indent="-342900"/>
            <a:r>
              <a:rPr lang="fi-FI" sz="2200" dirty="0"/>
              <a:t>kyseessä on ollut laaja-alainen tukos</a:t>
            </a:r>
          </a:p>
          <a:p>
            <a:pPr marL="971550" lvl="1" indent="-342900"/>
            <a:r>
              <a:rPr lang="fi-FI" sz="2200" dirty="0"/>
              <a:t>pieni tukos uusiutuu.</a:t>
            </a:r>
          </a:p>
        </p:txBody>
      </p:sp>
    </p:spTree>
    <p:extLst>
      <p:ext uri="{BB962C8B-B14F-4D97-AF65-F5344CB8AC3E}">
        <p14:creationId xmlns:p14="http://schemas.microsoft.com/office/powerpoint/2010/main" val="25887113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09172E-FB02-4FDC-81DD-E75C50BB3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Suomalaisen Lääkäriseuran Duodecimin ja Suomen Verisuonikirurgisen yhdistyksen asettama työryhmä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614AED-A87E-4ED7-9560-70B2A21AC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b="1" dirty="0"/>
              <a:t>Puheenjohtaja:</a:t>
            </a:r>
            <a:endParaRPr lang="fi-FI" dirty="0"/>
          </a:p>
          <a:p>
            <a:r>
              <a:rPr lang="fi-FI" dirty="0"/>
              <a:t>Karoliina Halmesmäki, dosentti, verisuonikirurgian erikoislääkäri, osastonylilääkäri; Helsingin yliopisto, Helsingin ja Uudenmaan sairaanhoitopiiri, Vatsakeskus</a:t>
            </a:r>
          </a:p>
          <a:p>
            <a:r>
              <a:rPr lang="fi-FI" b="1" dirty="0"/>
              <a:t>Kokoava kirjoittaja:</a:t>
            </a:r>
            <a:endParaRPr lang="fi-FI" dirty="0"/>
          </a:p>
          <a:p>
            <a:r>
              <a:rPr lang="fi-FI" dirty="0"/>
              <a:t>Sari Vähäaho, LKT, verisuonikirurgian erikoislääkäri, ylilääkäri; Päijät-Hämeen hyvinvointiyhtymä, operatiivinen tulosalue, verisuonikirurgia</a:t>
            </a:r>
          </a:p>
          <a:p>
            <a:r>
              <a:rPr lang="fi-FI" b="1" dirty="0"/>
              <a:t>Jäsenet:</a:t>
            </a:r>
            <a:endParaRPr lang="fi-FI" dirty="0"/>
          </a:p>
          <a:p>
            <a:r>
              <a:rPr lang="fi-FI" dirty="0"/>
              <a:t>Matti Laine, LKT, verisuonikirurgian erikoislääkäri; Helsingin yliopisto, Helsingin ja Uudenmaan sairaanhoitopiiri, Vatsakeskus</a:t>
            </a:r>
          </a:p>
          <a:p>
            <a:r>
              <a:rPr lang="fi-FI" dirty="0"/>
              <a:t>Ville Mattila, dosentti, kirurgian, erityisesti ortopedian ja traumatologian, professori, ylilääkäri, ortopedi; Tampereen yliopisto, TAYS, Tekonivelsairaala Coxa, Käypä hoito -toimittaja; Suomalainen Lääkäriseura Duodecim</a:t>
            </a:r>
          </a:p>
          <a:p>
            <a:r>
              <a:rPr lang="fi-FI" dirty="0"/>
              <a:t>Matti Pokela, dosentti, erikoislääkäri; Oulun yliopisto, OYS, POHDE, verisuonikirurgia</a:t>
            </a:r>
          </a:p>
          <a:p>
            <a:r>
              <a:rPr lang="fi-FI" dirty="0"/>
              <a:t>Jukka Saarinen, dosentti, apulaisylilääkäri; Tampereen yliopisto, TAYS, verisuonikirurgia</a:t>
            </a:r>
          </a:p>
          <a:p>
            <a:endParaRPr lang="fi-FI" dirty="0"/>
          </a:p>
        </p:txBody>
      </p:sp>
      <p:sp>
        <p:nvSpPr>
          <p:cNvPr id="4" name="Tekstiruutu 4">
            <a:extLst>
              <a:ext uri="{FF2B5EF4-FFF2-40B4-BE49-F238E27FC236}">
                <a16:creationId xmlns:a16="http://schemas.microsoft.com/office/drawing/2014/main" id="{05E2C88E-E7D7-446E-93A0-F3C7C6BF14A4}"/>
              </a:ext>
            </a:extLst>
          </p:cNvPr>
          <p:cNvSpPr txBox="1"/>
          <p:nvPr/>
        </p:nvSpPr>
        <p:spPr>
          <a:xfrm>
            <a:off x="8265181" y="6071615"/>
            <a:ext cx="164083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400" i="1">
                <a:latin typeface="Lucida Sans"/>
                <a:ea typeface="Lucida Sans"/>
                <a:cs typeface="Lucida Sans"/>
                <a:sym typeface="Lucida Sans"/>
              </a:defRPr>
            </a:lvl1pPr>
          </a:lstStyle>
          <a:p>
            <a:r>
              <a:rPr sz="20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Huom</a:t>
            </a:r>
            <a:r>
              <a:rPr sz="20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i-FI" sz="20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</a:t>
            </a:r>
            <a:r>
              <a:rPr sz="2000" dirty="0" err="1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atkuu</a:t>
            </a:r>
            <a:r>
              <a:rPr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5" name="Suora nuoliyhdysviiva 5">
            <a:extLst>
              <a:ext uri="{FF2B5EF4-FFF2-40B4-BE49-F238E27FC236}">
                <a16:creationId xmlns:a16="http://schemas.microsoft.com/office/drawing/2014/main" id="{420600E8-24CC-4913-9E9E-2E67127CA8C3}"/>
              </a:ext>
            </a:extLst>
          </p:cNvPr>
          <p:cNvSpPr/>
          <p:nvPr/>
        </p:nvSpPr>
        <p:spPr>
          <a:xfrm>
            <a:off x="9941690" y="6264675"/>
            <a:ext cx="431506" cy="0"/>
          </a:xfrm>
          <a:prstGeom prst="line">
            <a:avLst/>
          </a:prstGeom>
          <a:ln w="12700">
            <a:solidFill>
              <a:srgbClr val="000000"/>
            </a:solidFill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939951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614AED-A87E-4ED7-9560-70B2A21AC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599" y="852256"/>
            <a:ext cx="10919599" cy="5243744"/>
          </a:xfrm>
        </p:spPr>
        <p:txBody>
          <a:bodyPr>
            <a:normAutofit/>
          </a:bodyPr>
          <a:lstStyle/>
          <a:p>
            <a:r>
              <a:rPr lang="fi-FI" sz="2200" b="1" dirty="0"/>
              <a:t>Jäsenet</a:t>
            </a:r>
            <a:r>
              <a:rPr lang="fi-FI" sz="2200" dirty="0"/>
              <a:t> (jatkoa edellisestä):</a:t>
            </a:r>
          </a:p>
          <a:p>
            <a:r>
              <a:rPr lang="fi-FI" sz="2000" dirty="0"/>
              <a:t>Teemu Taulavuori, lääketieteen lisensiaatti, yleislääketieteen erikoislääkäri, ylilääkäri; LAPHA pohjoinen perusterveydenhuolto, Muonion-Enontekiön yksikkö, asiantuntijalääkäri; KELA</a:t>
            </a:r>
          </a:p>
          <a:p>
            <a:r>
              <a:rPr lang="fi-FI" sz="2000" dirty="0"/>
              <a:t>Jaakko Viljamaa, LL, verisuonikirurgian erikoislääkäri; Varsinais-Suomen hyvinvointialue, Sydänkeskus ja Turun yliopisto</a:t>
            </a:r>
          </a:p>
          <a:p>
            <a:r>
              <a:rPr lang="fi-FI" sz="2000" b="1" dirty="0"/>
              <a:t>Asiantuntija:</a:t>
            </a:r>
            <a:endParaRPr lang="fi-FI" sz="2000" dirty="0"/>
          </a:p>
          <a:p>
            <a:r>
              <a:rPr lang="fi-FI" sz="2000" dirty="0"/>
              <a:t>Maarit Venermo, dosentti, professori, osastonylilääkäri; Helsingin yliopisto, Helsingin ja Uudenmaan sairaanhoitopiiri, Vatsakeskus</a:t>
            </a:r>
          </a:p>
          <a:p>
            <a:endParaRPr lang="fi-FI" sz="2200" dirty="0"/>
          </a:p>
          <a:p>
            <a:pPr algn="ctr"/>
            <a:r>
              <a:rPr lang="fi-FI" sz="1800" dirty="0"/>
              <a:t>Luentomateriaalin on laatinut oppimateriaali- ja kuvatoimittaja Tiina Tala, Käypä hoito ja sen ovat tarkastaneet työryhmästä Karoliina Halmesmäki, Sari Vähäaho ja Ville Mattila.</a:t>
            </a:r>
          </a:p>
        </p:txBody>
      </p:sp>
    </p:spTree>
    <p:extLst>
      <p:ext uri="{BB962C8B-B14F-4D97-AF65-F5344CB8AC3E}">
        <p14:creationId xmlns:p14="http://schemas.microsoft.com/office/powerpoint/2010/main" val="3219466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:a16="http://schemas.microsoft.com/office/drawing/2014/main" id="{61ABD24B-29E2-4FD9-913F-9D1063A21F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2615382"/>
            <a:ext cx="4891548" cy="2382376"/>
          </a:xfrm>
        </p:spPr>
        <p:txBody>
          <a:bodyPr>
            <a:normAutofit fontScale="92500"/>
          </a:bodyPr>
          <a:lstStyle/>
          <a:p>
            <a:endParaRPr lang="fi-FI" dirty="0"/>
          </a:p>
          <a:p>
            <a:r>
              <a:rPr lang="fi-FI" sz="2600" dirty="0"/>
              <a:t>Lisää aiheesta</a:t>
            </a:r>
            <a:br>
              <a:rPr lang="fi-FI" sz="2600" dirty="0"/>
            </a:br>
            <a:r>
              <a:rPr lang="fi-FI" sz="2600" dirty="0"/>
              <a:t>Käypä hoito -suosituksessa Alaraajojen laskimovajaatoiminta</a:t>
            </a:r>
            <a:br>
              <a:rPr lang="fi-FI" sz="2600" dirty="0"/>
            </a:br>
            <a:endParaRPr lang="fi-FI" sz="2600" dirty="0"/>
          </a:p>
          <a:p>
            <a:r>
              <a:rPr lang="fi-FI" sz="2600" dirty="0">
                <a:solidFill>
                  <a:srgbClr val="001759"/>
                </a:solidFill>
                <a:hlinkClick r:id="rId2"/>
              </a:rPr>
              <a:t>Linkki suositukseen</a:t>
            </a:r>
            <a:endParaRPr lang="fi-FI" sz="2600" dirty="0">
              <a:solidFill>
                <a:srgbClr val="0017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710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60DB12-B61E-4C96-B6DB-94CA42058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Näytön varmuusaste Käypä hoito -suosituksissa</a:t>
            </a:r>
          </a:p>
        </p:txBody>
      </p:sp>
      <p:graphicFrame>
        <p:nvGraphicFramePr>
          <p:cNvPr id="6" name="Group 3">
            <a:extLst>
              <a:ext uri="{FF2B5EF4-FFF2-40B4-BE49-F238E27FC236}">
                <a16:creationId xmlns:a16="http://schemas.microsoft.com/office/drawing/2014/main" id="{B5B8141D-64E1-447B-A12D-6DA5F796C244}"/>
              </a:ext>
            </a:extLst>
          </p:cNvPr>
          <p:cNvGraphicFramePr>
            <a:graphicFrameLocks noGrp="1"/>
          </p:cNvGraphicFramePr>
          <p:nvPr/>
        </p:nvGraphicFramePr>
        <p:xfrm>
          <a:off x="633600" y="2006185"/>
          <a:ext cx="10904607" cy="3631485"/>
        </p:xfrm>
        <a:graphic>
          <a:graphicData uri="http://schemas.openxmlformats.org/drawingml/2006/table">
            <a:tbl>
              <a:tblPr/>
              <a:tblGrid>
                <a:gridCol w="16844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66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93491">
                  <a:extLst>
                    <a:ext uri="{9D8B030D-6E8A-4147-A177-3AD203B41FA5}">
                      <a16:colId xmlns:a16="http://schemas.microsoft.com/office/drawing/2014/main" val="211638343"/>
                    </a:ext>
                  </a:extLst>
                </a:gridCol>
              </a:tblGrid>
              <a:tr h="370125">
                <a:tc>
                  <a:txBody>
                    <a:bodyPr/>
                    <a:lstStyle/>
                    <a:p>
                      <a:pPr algn="l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800" b="1" dirty="0">
                          <a:solidFill>
                            <a:schemeClr val="bg1"/>
                          </a:solidFill>
                          <a:latin typeface="+mj-lt"/>
                          <a:ea typeface="Lucida Sans"/>
                          <a:cs typeface="Calibri" panose="020F0502020204030204" pitchFamily="34" charset="0"/>
                          <a:sym typeface="Lucida Sans"/>
                        </a:rPr>
                        <a:t>Koodi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800" b="1" dirty="0">
                          <a:solidFill>
                            <a:schemeClr val="bg1"/>
                          </a:solidFill>
                          <a:latin typeface="+mj-lt"/>
                          <a:ea typeface="Lucida Sans"/>
                          <a:cs typeface="Calibri" panose="020F0502020204030204" pitchFamily="34" charset="0"/>
                          <a:sym typeface="Lucida Sans"/>
                        </a:rPr>
                        <a:t>Näytön aste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800" b="1" dirty="0">
                          <a:solidFill>
                            <a:schemeClr val="bg1"/>
                          </a:solidFill>
                          <a:latin typeface="+mj-lt"/>
                          <a:ea typeface="Lucida Sans"/>
                          <a:cs typeface="Calibri" panose="020F0502020204030204" pitchFamily="34" charset="0"/>
                          <a:sym typeface="Lucida Sans"/>
                        </a:rPr>
                        <a:t>Selitys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778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 dirty="0">
                          <a:solidFill>
                            <a:schemeClr val="accent1"/>
                          </a:solidFill>
                          <a:latin typeface="+mn-lt"/>
                          <a:ea typeface="Lucida Sans"/>
                          <a:cs typeface="Calibri" panose="020F0502020204030204" pitchFamily="34" charset="0"/>
                          <a:sym typeface="Lucida Sans"/>
                        </a:rPr>
                        <a:t>A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 dirty="0">
                          <a:solidFill>
                            <a:schemeClr val="accent1"/>
                          </a:solidFill>
                          <a:latin typeface="+mn-lt"/>
                          <a:ea typeface="Lucida Sans"/>
                          <a:cs typeface="Calibri" panose="020F0502020204030204" pitchFamily="34" charset="0"/>
                          <a:sym typeface="Lucida Sans"/>
                        </a:rPr>
                        <a:t>Vahva 
tutkimusnäyttö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latin typeface="Lucida Sans"/>
                          <a:ea typeface="Lucida Sans"/>
                          <a:cs typeface="Lucida Sans"/>
                          <a:sym typeface="Lucida Sans"/>
                        </a:defRPr>
                      </a:pPr>
                      <a:r>
                        <a:rPr sz="1600" dirty="0">
                          <a:solidFill>
                            <a:schemeClr val="accent1"/>
                          </a:solidFill>
                          <a:latin typeface="+mn-lt"/>
                          <a:cs typeface="Calibri" panose="020F0502020204030204" pitchFamily="34" charset="0"/>
                        </a:rPr>
                        <a:t>Useita menetelmällisesti tasokkaita</a:t>
                      </a:r>
                      <a:r>
                        <a:rPr sz="1600" baseline="30000" dirty="0">
                          <a:solidFill>
                            <a:schemeClr val="accent1"/>
                          </a:solidFill>
                          <a:latin typeface="+mn-lt"/>
                          <a:cs typeface="Calibri" panose="020F0502020204030204" pitchFamily="34" charset="0"/>
                        </a:rPr>
                        <a:t>1</a:t>
                      </a:r>
                      <a:r>
                        <a:rPr sz="1600" dirty="0">
                          <a:solidFill>
                            <a:schemeClr val="accent1"/>
                          </a:solidFill>
                          <a:latin typeface="+mn-lt"/>
                          <a:cs typeface="Calibri" panose="020F0502020204030204" pitchFamily="34" charset="0"/>
                        </a:rPr>
                        <a:t> tutkimuksia, joiden tulokset samansuuntaiset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432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 dirty="0">
                          <a:solidFill>
                            <a:schemeClr val="accent1"/>
                          </a:solidFill>
                          <a:latin typeface="+mn-lt"/>
                          <a:ea typeface="Lucida Sans"/>
                          <a:cs typeface="Calibri" panose="020F0502020204030204" pitchFamily="34" charset="0"/>
                          <a:sym typeface="Lucida Sans"/>
                        </a:rPr>
                        <a:t>B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 dirty="0">
                          <a:solidFill>
                            <a:schemeClr val="accent1"/>
                          </a:solidFill>
                          <a:latin typeface="+mn-lt"/>
                          <a:ea typeface="Lucida Sans"/>
                          <a:cs typeface="Calibri" panose="020F0502020204030204" pitchFamily="34" charset="0"/>
                          <a:sym typeface="Lucida Sans"/>
                        </a:rPr>
                        <a:t>Kohtalainen 
tutkimusnäyttö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latin typeface="Lucida Sans"/>
                          <a:ea typeface="Lucida Sans"/>
                          <a:cs typeface="Lucida Sans"/>
                          <a:sym typeface="Lucida Sans"/>
                        </a:defRPr>
                      </a:pPr>
                      <a:r>
                        <a:rPr sz="1600" dirty="0">
                          <a:solidFill>
                            <a:schemeClr val="accent1"/>
                          </a:solidFill>
                          <a:latin typeface="+mn-lt"/>
                          <a:cs typeface="Calibri" panose="020F0502020204030204" pitchFamily="34" charset="0"/>
                        </a:rPr>
                        <a:t>Ainakin yksi menetelmällisesti tasokas tutkimus tai useita kelvollisia</a:t>
                      </a:r>
                      <a:r>
                        <a:rPr sz="1600" baseline="30000" dirty="0">
                          <a:solidFill>
                            <a:schemeClr val="accent1"/>
                          </a:solidFill>
                          <a:latin typeface="+mn-lt"/>
                          <a:cs typeface="Calibri" panose="020F0502020204030204" pitchFamily="34" charset="0"/>
                        </a:rPr>
                        <a:t>2</a:t>
                      </a:r>
                      <a:r>
                        <a:rPr sz="1600" dirty="0">
                          <a:solidFill>
                            <a:schemeClr val="accent1"/>
                          </a:solidFill>
                          <a:latin typeface="+mn-lt"/>
                          <a:cs typeface="Calibri" panose="020F0502020204030204" pitchFamily="34" charset="0"/>
                        </a:rPr>
                        <a:t> tutkimuksia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432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 dirty="0">
                          <a:solidFill>
                            <a:schemeClr val="accent1"/>
                          </a:solidFill>
                          <a:latin typeface="+mn-lt"/>
                          <a:ea typeface="Lucida Sans"/>
                          <a:cs typeface="Calibri" panose="020F0502020204030204" pitchFamily="34" charset="0"/>
                          <a:sym typeface="Lucida Sans"/>
                        </a:rPr>
                        <a:t>C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 dirty="0">
                          <a:solidFill>
                            <a:schemeClr val="accent1"/>
                          </a:solidFill>
                          <a:latin typeface="+mn-lt"/>
                          <a:ea typeface="Lucida Sans"/>
                          <a:cs typeface="Calibri" panose="020F0502020204030204" pitchFamily="34" charset="0"/>
                          <a:sym typeface="Lucida Sans"/>
                        </a:rPr>
                        <a:t>Niukka
tutkimusnäyttö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  <a:sym typeface="Lucida Sans"/>
                        </a:rPr>
                        <a:t>Ainakin yksi kelvollinen </a:t>
                      </a:r>
                      <a:r>
                        <a:rPr sz="16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  <a:sym typeface="Lucida Sans"/>
                        </a:rPr>
                        <a:t>tieteellinen</a:t>
                      </a:r>
                      <a:r>
                        <a:rPr sz="16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  <a:sym typeface="Lucida Sans"/>
                        </a:rPr>
                        <a:t> tutkimus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432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 dirty="0">
                          <a:solidFill>
                            <a:schemeClr val="accent1"/>
                          </a:solidFill>
                          <a:latin typeface="+mn-lt"/>
                          <a:ea typeface="Lucida Sans"/>
                          <a:cs typeface="Calibri" panose="020F0502020204030204" pitchFamily="34" charset="0"/>
                          <a:sym typeface="Lucida Sans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 dirty="0">
                          <a:solidFill>
                            <a:schemeClr val="accent1"/>
                          </a:solidFill>
                          <a:latin typeface="+mn-lt"/>
                          <a:ea typeface="Lucida Sans"/>
                          <a:cs typeface="Calibri" panose="020F0502020204030204" pitchFamily="34" charset="0"/>
                          <a:sym typeface="Lucida Sans"/>
                        </a:rPr>
                        <a:t>Ei 
</a:t>
                      </a:r>
                      <a:r>
                        <a:rPr sz="1600" dirty="0" err="1">
                          <a:solidFill>
                            <a:schemeClr val="accent1"/>
                          </a:solidFill>
                          <a:latin typeface="+mn-lt"/>
                          <a:ea typeface="Lucida Sans"/>
                          <a:cs typeface="Calibri" panose="020F0502020204030204" pitchFamily="34" charset="0"/>
                          <a:sym typeface="Lucida Sans"/>
                        </a:rPr>
                        <a:t>tutkimusnäyttöä</a:t>
                      </a:r>
                      <a:endParaRPr sz="1600" dirty="0">
                        <a:solidFill>
                          <a:schemeClr val="accent1"/>
                        </a:solidFill>
                        <a:latin typeface="+mn-lt"/>
                        <a:ea typeface="Lucida Sans"/>
                        <a:cs typeface="Calibri" panose="020F0502020204030204" pitchFamily="34" charset="0"/>
                        <a:sym typeface="Lucida San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  <a:sym typeface="Lucida Sans"/>
                        </a:rPr>
                        <a:t>Asiantuntijoiden</a:t>
                      </a:r>
                      <a:r>
                        <a:rPr sz="16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  <a:sym typeface="Lucida Sans"/>
                        </a:rPr>
                        <a:t> </a:t>
                      </a:r>
                      <a:r>
                        <a:rPr sz="16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  <a:sym typeface="Lucida Sans"/>
                        </a:rPr>
                        <a:t>tulkinta</a:t>
                      </a:r>
                      <a:r>
                        <a:rPr sz="16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  <a:sym typeface="Lucida Sans"/>
                        </a:rPr>
                        <a:t> (paras </a:t>
                      </a:r>
                      <a:r>
                        <a:rPr sz="16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  <a:sym typeface="Lucida Sans"/>
                        </a:rPr>
                        <a:t>arvio</a:t>
                      </a:r>
                      <a:r>
                        <a:rPr sz="16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  <a:sym typeface="Lucida Sans"/>
                        </a:rPr>
                        <a:t>) </a:t>
                      </a:r>
                      <a:r>
                        <a:rPr sz="16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  <a:sym typeface="Lucida Sans"/>
                        </a:rPr>
                        <a:t>tiedosta</a:t>
                      </a:r>
                      <a:r>
                        <a:rPr sz="16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  <a:sym typeface="Lucida Sans"/>
                        </a:rPr>
                        <a:t>, joka ei </a:t>
                      </a:r>
                      <a:r>
                        <a:rPr sz="16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  <a:sym typeface="Lucida Sans"/>
                        </a:rPr>
                        <a:t>täytä</a:t>
                      </a:r>
                      <a:r>
                        <a:rPr sz="16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  <a:sym typeface="Lucida Sans"/>
                        </a:rPr>
                        <a:t> </a:t>
                      </a:r>
                      <a:r>
                        <a:rPr sz="16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  <a:sym typeface="Lucida Sans"/>
                        </a:rPr>
                        <a:t>tutkimukseen</a:t>
                      </a:r>
                      <a:r>
                        <a:rPr sz="16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  <a:sym typeface="Lucida Sans"/>
                        </a:rPr>
                        <a:t> </a:t>
                      </a:r>
                      <a:r>
                        <a:rPr sz="16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  <a:sym typeface="Lucida Sans"/>
                        </a:rPr>
                        <a:t>perustuvia</a:t>
                      </a:r>
                      <a:r>
                        <a:rPr sz="16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  <a:sym typeface="Lucida Sans"/>
                        </a:rPr>
                        <a:t> </a:t>
                      </a:r>
                      <a:r>
                        <a:rPr sz="16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  <a:sym typeface="Lucida Sans"/>
                        </a:rPr>
                        <a:t>näytön</a:t>
                      </a:r>
                      <a:r>
                        <a:rPr sz="16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  <a:sym typeface="Lucida Sans"/>
                        </a:rPr>
                        <a:t> </a:t>
                      </a:r>
                      <a:r>
                        <a:rPr sz="16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  <a:sym typeface="Lucida Sans"/>
                        </a:rPr>
                        <a:t>vaatimuksia</a:t>
                      </a:r>
                      <a:endParaRPr sz="16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Calibri" panose="020F0502020204030204" pitchFamily="34" charset="0"/>
                        <a:sym typeface="Lucida San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432">
                <a:tc gridSpan="3">
                  <a:txBody>
                    <a:bodyPr/>
                    <a:lstStyle/>
                    <a:p>
                      <a:pPr algn="l">
                        <a:defRPr baseline="30000">
                          <a:latin typeface="Lucida Sans"/>
                          <a:ea typeface="Lucida Sans"/>
                          <a:cs typeface="Lucida Sans"/>
                          <a:sym typeface="Lucida Sans"/>
                        </a:defRPr>
                      </a:pPr>
                      <a:r>
                        <a:rPr lang="fi-FI" sz="1400" dirty="0">
                          <a:solidFill>
                            <a:schemeClr val="accent1"/>
                          </a:solidFill>
                          <a:latin typeface="+mn-lt"/>
                          <a:cs typeface="Calibri" panose="020F0502020204030204" pitchFamily="34" charset="0"/>
                        </a:rPr>
                        <a:t>1 </a:t>
                      </a:r>
                      <a:r>
                        <a:rPr lang="fi-FI" sz="1400" baseline="0" dirty="0">
                          <a:solidFill>
                            <a:schemeClr val="accent1"/>
                          </a:solidFill>
                          <a:latin typeface="+mn-lt"/>
                          <a:cs typeface="Calibri" panose="020F0502020204030204" pitchFamily="34" charset="0"/>
                        </a:rPr>
                        <a:t>Menetelmällisesti tasokas = vahva tutkimusasetelma (kontrolloitu koeasetelma tai hyvä epidemiologinen tutkimus); tutkittu väestö ja käytetty menetelmä soveltuvat  perustaksi hoitosuosituksen kannanottoihin.</a:t>
                      </a:r>
                    </a:p>
                    <a:p>
                      <a:pPr algn="l">
                        <a:defRPr baseline="30000">
                          <a:latin typeface="Lucida Sans"/>
                          <a:ea typeface="Lucida Sans"/>
                          <a:cs typeface="Lucida Sans"/>
                          <a:sym typeface="Lucida Sans"/>
                        </a:defRPr>
                      </a:pPr>
                      <a:r>
                        <a:rPr lang="fi-FI" sz="1400" dirty="0">
                          <a:solidFill>
                            <a:schemeClr val="accent1"/>
                          </a:solidFill>
                          <a:latin typeface="+mn-lt"/>
                          <a:cs typeface="Calibri" panose="020F0502020204030204" pitchFamily="34" charset="0"/>
                        </a:rPr>
                        <a:t>2 </a:t>
                      </a:r>
                      <a:r>
                        <a:rPr lang="fi-FI" sz="1400" baseline="0" dirty="0">
                          <a:solidFill>
                            <a:schemeClr val="accent1"/>
                          </a:solidFill>
                          <a:latin typeface="+mn-lt"/>
                          <a:cs typeface="Calibri" panose="020F0502020204030204" pitchFamily="34" charset="0"/>
                        </a:rPr>
                        <a:t>Kelvollinen = täyttää vähimmäisvaatimukset tieteellisten menetelmien osalta; tutkittu väestö ja käytetty menetelmä soveltuvat perustaksi hoitosuosituksen kannanottoihin.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defRPr sz="1800"/>
                      </a:pPr>
                      <a:endParaRPr sz="1600">
                        <a:solidFill>
                          <a:schemeClr val="accent1"/>
                        </a:solidFill>
                        <a:latin typeface="+mn-lt"/>
                        <a:ea typeface="Lucida Sans"/>
                        <a:cs typeface="Calibri" panose="020F0502020204030204" pitchFamily="34" charset="0"/>
                        <a:sym typeface="Lucida San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defRPr sz="1800"/>
                      </a:pPr>
                      <a:endParaRPr sz="1600">
                        <a:solidFill>
                          <a:schemeClr val="accent1"/>
                        </a:solidFill>
                        <a:latin typeface="+mn-lt"/>
                        <a:ea typeface="+mn-ea"/>
                        <a:cs typeface="Calibri" panose="020F0502020204030204" pitchFamily="34" charset="0"/>
                        <a:sym typeface="Lucida San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645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866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60DB12-B61E-4C96-B6DB-94CA42058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Luentomateriaalin käyttö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852159-35CD-4596-B9AE-A777D3999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Käypä hoito -suositusten luentomateriaalit on laadittu tukemaan suosituksen käyttöönottoa.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Ne ovat vapaasti käytettävissä terveydenhuollon, julkishallinnon ja oppilaitosten koulutuksissa ja apuna ammattilaisten arjessa.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Käypä hoidon tuottamat aineistot ovat kaikille avoimia ja maksuttomia.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Esityksen sisältöä ei saa muuttaa. </a:t>
            </a:r>
          </a:p>
          <a:p>
            <a:pPr marL="971550" lvl="1" indent="-342900"/>
            <a:r>
              <a:rPr lang="fi-FI" sz="2400" dirty="0">
                <a:solidFill>
                  <a:srgbClr val="001759"/>
                </a:solidFill>
              </a:rPr>
              <a:t>Jos esitykseen sisällytetään muuta materiaalia, Käypä hoito </a:t>
            </a:r>
            <a:br>
              <a:rPr lang="fi-FI" sz="2400" dirty="0">
                <a:solidFill>
                  <a:srgbClr val="001759"/>
                </a:solidFill>
              </a:rPr>
            </a:br>
            <a:r>
              <a:rPr lang="fi-FI" sz="2400" dirty="0">
                <a:solidFill>
                  <a:srgbClr val="001759"/>
                </a:solidFill>
              </a:rPr>
              <a:t>-esityspohjaa </a:t>
            </a:r>
            <a:r>
              <a:rPr lang="fi-FI" sz="2400" dirty="0"/>
              <a:t>ei saa käyttää lisätyssä materiaalissa.</a:t>
            </a:r>
          </a:p>
        </p:txBody>
      </p:sp>
    </p:spTree>
    <p:extLst>
      <p:ext uri="{BB962C8B-B14F-4D97-AF65-F5344CB8AC3E}">
        <p14:creationId xmlns:p14="http://schemas.microsoft.com/office/powerpoint/2010/main" val="3253387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42EFFE-399E-EBA4-5DA9-17BAF21BF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Keskeinen sisältö 1(2)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CEB907-1C58-B450-A7C4-2C74DE2F3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599" y="1889760"/>
            <a:ext cx="10919599" cy="443484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Alaraajojen laskimovajaatoiminta on yleistä aikuisväestössä.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Diagnostiikka ja hoidon tarpeen arviointi perustuvat </a:t>
            </a:r>
          </a:p>
          <a:p>
            <a:pPr marL="971550" lvl="1" indent="-342900"/>
            <a:r>
              <a:rPr lang="fi-FI" dirty="0"/>
              <a:t>oireisiin</a:t>
            </a:r>
          </a:p>
          <a:p>
            <a:pPr marL="971550" lvl="1" indent="-342900"/>
            <a:r>
              <a:rPr lang="fi-FI" dirty="0"/>
              <a:t>kliiniseen tutkimukseen ja</a:t>
            </a:r>
          </a:p>
          <a:p>
            <a:pPr marL="971550" lvl="1" indent="-342900"/>
            <a:r>
              <a:rPr lang="fi-FI" dirty="0"/>
              <a:t>erikoissairaanhoidossa tehtävään laskimoiden ultraäänitutkimukseen.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Kompressiohoidolla ei voida estää laskimovajaatoimintaa etenemästä.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Kajoavan hoidon on perustuttava ultraäänitutkimuksen löydökseen.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Valtaosa pintalaskimoiden kajoavasta hoidosta voidaan toteuttaa polikliinisesti laskimonsisäisillä menetelmillä.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Kajoava hoito tulisi aina toteuttaa, mikäli potilaalla on ihomuutoksia tai laskimohaava, ellei hoidolle ole estettä.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3244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8C934B-CF55-D561-AC7A-BBC5B736F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E3091D-D39B-FD61-69CC-ACCB05AB0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Keskeinen sisältö 2(2)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082497-C621-36F1-28EF-376DC8BBD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Syvien laskimoiden virtausesteen hoitoon käytetään laskimonsisäisiä menetelmiä.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Suositus ei käsittele laskimohaavojen hoitoa. </a:t>
            </a:r>
          </a:p>
          <a:p>
            <a:pPr marL="971550" lvl="1" indent="-342900"/>
            <a:r>
              <a:rPr lang="fi-FI" dirty="0"/>
              <a:t>Aihetta käsitellään Käypä hoito -suosituksessa </a:t>
            </a:r>
            <a:r>
              <a:rPr lang="fi-FI" dirty="0">
                <a:hlinkClick r:id="rId2"/>
              </a:rPr>
              <a:t>Krooninen alaraajahaava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63775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5D5D66-6E46-2A70-33E4-72AF9FC63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609" y="854439"/>
            <a:ext cx="10919599" cy="836249"/>
          </a:xfrm>
        </p:spPr>
        <p:txBody>
          <a:bodyPr anchor="ctr">
            <a:normAutofit/>
          </a:bodyPr>
          <a:lstStyle/>
          <a:p>
            <a:r>
              <a:rPr lang="fi-FI" dirty="0"/>
              <a:t>Suosituslauseet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4E1B44B9-BE3F-07D1-AD5E-0AC405ADAA66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1759328214"/>
              </p:ext>
            </p:extLst>
          </p:nvPr>
        </p:nvGraphicFramePr>
        <p:xfrm>
          <a:off x="1177582" y="1991359"/>
          <a:ext cx="9828250" cy="3418243"/>
        </p:xfrm>
        <a:graphic>
          <a:graphicData uri="http://schemas.openxmlformats.org/drawingml/2006/table">
            <a:tbl>
              <a:tblPr firstRow="1" bandRow="1"/>
              <a:tblGrid>
                <a:gridCol w="9828250">
                  <a:extLst>
                    <a:ext uri="{9D8B030D-6E8A-4147-A177-3AD203B41FA5}">
                      <a16:colId xmlns:a16="http://schemas.microsoft.com/office/drawing/2014/main" val="1766263339"/>
                    </a:ext>
                  </a:extLst>
                </a:gridCol>
              </a:tblGrid>
              <a:tr h="1073388">
                <a:tc>
                  <a:txBody>
                    <a:bodyPr/>
                    <a:lstStyle/>
                    <a:p>
                      <a:pPr marL="457200" indent="-45720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fi-FI" sz="2400" dirty="0">
                          <a:solidFill>
                            <a:srgbClr val="001759"/>
                          </a:solidFill>
                          <a:effectLst/>
                        </a:rPr>
                        <a:t>Harkitse komplisoituneen (kliiniset luokat C4–C6) pintalaskimo</a:t>
                      </a:r>
                      <a:r>
                        <a:rPr lang="fi-FI" sz="2400" dirty="0">
                          <a:solidFill>
                            <a:srgbClr val="FF0000"/>
                          </a:solidFill>
                          <a:effectLst/>
                        </a:rPr>
                        <a:t>-</a:t>
                      </a:r>
                      <a:r>
                        <a:rPr lang="fi-FI" sz="2400" dirty="0">
                          <a:solidFill>
                            <a:srgbClr val="001759"/>
                          </a:solidFill>
                          <a:effectLst/>
                        </a:rPr>
                        <a:t>vajaatoiminnan kajoavaa hoitoa, kun se on teknisesti mahdollista. </a:t>
                      </a:r>
                    </a:p>
                  </a:txBody>
                  <a:tcPr marL="37726" marR="37726" marT="37726" marB="37726">
                    <a:lnL w="6350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328587"/>
                  </a:ext>
                </a:extLst>
              </a:tr>
              <a:tr h="1396102">
                <a:tc>
                  <a:txBody>
                    <a:bodyPr/>
                    <a:lstStyle/>
                    <a:p>
                      <a:pPr marL="457200" indent="-45720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fi-FI" sz="2400" dirty="0">
                          <a:solidFill>
                            <a:srgbClr val="001759"/>
                          </a:solidFill>
                          <a:effectLst/>
                        </a:rPr>
                        <a:t>Laskimoiden toimintaa parantavia, suun kautta otettavia valmisteita voidaan harkita lievittämään potilaan kokemia oireita. Mahdolliset lääkkeiden yhteisvaikutukset tulee huomioida potilasta neu</a:t>
                      </a:r>
                      <a:r>
                        <a:rPr lang="fi-FI" sz="2400" kern="1200" dirty="0">
                          <a:solidFill>
                            <a:srgbClr val="0017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voes</a:t>
                      </a:r>
                      <a:r>
                        <a:rPr lang="fi-FI" sz="2400" dirty="0">
                          <a:solidFill>
                            <a:srgbClr val="001759"/>
                          </a:solidFill>
                          <a:effectLst/>
                        </a:rPr>
                        <a:t>sa.</a:t>
                      </a:r>
                    </a:p>
                  </a:txBody>
                  <a:tcPr marL="37726" marR="37726" marT="37726" marB="37726">
                    <a:lnL w="6350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1019037"/>
                  </a:ext>
                </a:extLst>
              </a:tr>
              <a:tr h="948753">
                <a:tc>
                  <a:txBody>
                    <a:bodyPr/>
                    <a:lstStyle/>
                    <a:p>
                      <a:pPr marL="457200" indent="-45720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fi-FI" sz="2400" dirty="0">
                          <a:solidFill>
                            <a:srgbClr val="001759"/>
                          </a:solidFill>
                          <a:effectLst/>
                        </a:rPr>
                        <a:t>Pinnallisen päärungon vajaatoiminta hoidetaan</a:t>
                      </a:r>
                      <a:r>
                        <a:rPr lang="fi-FI" sz="2400" kern="1200" dirty="0">
                          <a:solidFill>
                            <a:srgbClr val="0017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ensisijaisesti </a:t>
                      </a:r>
                      <a:r>
                        <a:rPr lang="fi-FI" sz="2400" dirty="0">
                          <a:solidFill>
                            <a:srgbClr val="001759"/>
                          </a:solidFill>
                          <a:effectLst/>
                        </a:rPr>
                        <a:t>lämpökatetrihoidolla. </a:t>
                      </a:r>
                    </a:p>
                  </a:txBody>
                  <a:tcPr marL="37726" marR="37726" marT="37726" marB="37726">
                    <a:lnL w="6350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41291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911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176EB8-FDF0-435F-8191-C34F40800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Esiintyvyys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FB5612-25D4-F204-7304-7312012A5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599" y="1889760"/>
            <a:ext cx="10919599" cy="4394082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1" dirty="0"/>
              <a:t>Alaraajojen laskimoiden vajaatoiminta on yleinen, krooninen ja useimmiten etenevä sairaus</a:t>
            </a:r>
            <a:r>
              <a:rPr lang="fi-FI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Oireisen pintalaskimoiden vajaatoiminnan esiintyvyys aikuisväestössä on 30–40 %.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Vähäisten ihonalaisten laskimolaajentumien (teleangiektasioiden ja retikulaaristen laskimoiden) esiintyvyys on jopa 80 %.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Suonikohjujen ilmaantuvuus työikäisellä väestöllä oli pitkäaikaisessa</a:t>
            </a:r>
            <a:br>
              <a:rPr lang="fi-FI" dirty="0"/>
            </a:br>
            <a:r>
              <a:rPr lang="fi-FI" dirty="0"/>
              <a:t>(13 vuotta) ultraäänitutkimukseen ja kliiniseen arvioon perustuvassa seurantatutkimuksessa* noin 1 %.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Laskimovajaatoiminnan riskitekijöitä ovat naissukupuoli, raskaudet ja sukurasite.</a:t>
            </a:r>
          </a:p>
          <a:p>
            <a:br>
              <a:rPr lang="fi-FI" dirty="0"/>
            </a:br>
            <a:r>
              <a:rPr lang="fi-FI" dirty="0"/>
              <a:t>* </a:t>
            </a:r>
            <a:r>
              <a:rPr lang="fi-FI" sz="1700" dirty="0"/>
              <a:t>Viite: Robertson LA, Evans CJ, Lee AJ, ym. </a:t>
            </a:r>
            <a:r>
              <a:rPr lang="fi-FI" sz="1700" dirty="0" err="1"/>
              <a:t>Incidence</a:t>
            </a:r>
            <a:r>
              <a:rPr lang="fi-FI" sz="1700" dirty="0"/>
              <a:t> and </a:t>
            </a:r>
            <a:r>
              <a:rPr lang="fi-FI" sz="1700" dirty="0" err="1"/>
              <a:t>risk</a:t>
            </a:r>
            <a:r>
              <a:rPr lang="fi-FI" sz="1700" dirty="0"/>
              <a:t> </a:t>
            </a:r>
            <a:r>
              <a:rPr lang="fi-FI" sz="1700" dirty="0" err="1"/>
              <a:t>factors</a:t>
            </a:r>
            <a:r>
              <a:rPr lang="fi-FI" sz="1700" dirty="0"/>
              <a:t> for </a:t>
            </a:r>
            <a:r>
              <a:rPr lang="fi-FI" sz="1700" dirty="0" err="1"/>
              <a:t>venous</a:t>
            </a:r>
            <a:r>
              <a:rPr lang="fi-FI" sz="1700" dirty="0"/>
              <a:t> </a:t>
            </a:r>
            <a:r>
              <a:rPr lang="fi-FI" sz="1700" dirty="0" err="1"/>
              <a:t>reflux</a:t>
            </a:r>
            <a:r>
              <a:rPr lang="fi-FI" sz="1700" dirty="0"/>
              <a:t> in </a:t>
            </a:r>
            <a:r>
              <a:rPr lang="fi-FI" sz="1700" dirty="0" err="1"/>
              <a:t>the</a:t>
            </a:r>
            <a:r>
              <a:rPr lang="fi-FI" sz="1700" dirty="0"/>
              <a:t> general </a:t>
            </a:r>
            <a:r>
              <a:rPr lang="fi-FI" sz="1700" dirty="0" err="1"/>
              <a:t>population</a:t>
            </a:r>
            <a:r>
              <a:rPr lang="fi-FI" sz="1700" dirty="0"/>
              <a:t>: Edinburgh Vein </a:t>
            </a:r>
            <a:r>
              <a:rPr lang="fi-FI" sz="1700" dirty="0" err="1"/>
              <a:t>Study</a:t>
            </a:r>
            <a:r>
              <a:rPr lang="fi-FI" sz="1700" dirty="0"/>
              <a:t>. Eur J </a:t>
            </a:r>
            <a:r>
              <a:rPr lang="fi-FI" sz="1700" dirty="0" err="1"/>
              <a:t>Vasc</a:t>
            </a:r>
            <a:r>
              <a:rPr lang="fi-FI" sz="1700" dirty="0"/>
              <a:t> </a:t>
            </a:r>
            <a:r>
              <a:rPr lang="fi-FI" sz="1700" dirty="0" err="1"/>
              <a:t>Endovasc</a:t>
            </a:r>
            <a:r>
              <a:rPr lang="fi-FI" sz="1700" dirty="0"/>
              <a:t> </a:t>
            </a:r>
            <a:r>
              <a:rPr lang="fi-FI" sz="1700" dirty="0" err="1"/>
              <a:t>Surg</a:t>
            </a:r>
            <a:r>
              <a:rPr lang="fi-FI" sz="1700" dirty="0"/>
              <a:t> 2014;48(2):208-14.</a:t>
            </a:r>
          </a:p>
        </p:txBody>
      </p:sp>
    </p:spTree>
    <p:extLst>
      <p:ext uri="{BB962C8B-B14F-4D97-AF65-F5344CB8AC3E}">
        <p14:creationId xmlns:p14="http://schemas.microsoft.com/office/powerpoint/2010/main" val="1210624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100306-C26C-237E-EA57-B9A3A49D6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Patofysiologia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10B5C2-06F3-8700-F1B2-CB3FBAD61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1" dirty="0"/>
              <a:t>Laskimoiden vajaatoiminnan kehittymisen perussyyt ja -mekanismit ovat tuntemattomia</a:t>
            </a:r>
            <a:r>
              <a:rPr lang="fi-FI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Keskeinen laskimopainetta nostava tekijä on </a:t>
            </a:r>
            <a:r>
              <a:rPr lang="fi-FI" b="1" dirty="0"/>
              <a:t>refluksi eli takaisinvirtaus</a:t>
            </a:r>
            <a:r>
              <a:rPr lang="fi-FI" dirty="0"/>
              <a:t>, joka on seurausta laskimoläppien toimintahäiriöstä.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Syvissä laskimoissa, erityisesti lantion laskimoissa, myös ahtaumilla on merkitystä.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Laskimopaineen nousu aiheuttaa laskimovajaatoiminnan oireita ja voi johtaa ihon ja ihonalaiskudoksen muutoksiin ja laskimohaavan syntyyn.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Lihavuus voi aiheuttaa samantyyppisiä oireita ja ihomuutoksia kuin laskimoiden vajaatoiminta. </a:t>
            </a:r>
          </a:p>
          <a:p>
            <a:pPr marL="971550" lvl="1" indent="-342900"/>
            <a:r>
              <a:rPr lang="fi-FI" dirty="0"/>
              <a:t>Tämä johtuu vatsaontelon paineen kohoamisesta, mikä vaikeuttaa laskimopaluuta alaraajoista, ja ilmeisesti myös pohjelihaspumpun huonommasta toiminnasta. </a:t>
            </a:r>
          </a:p>
        </p:txBody>
      </p:sp>
    </p:spTree>
    <p:extLst>
      <p:ext uri="{BB962C8B-B14F-4D97-AF65-F5344CB8AC3E}">
        <p14:creationId xmlns:p14="http://schemas.microsoft.com/office/powerpoint/2010/main" val="525010644"/>
      </p:ext>
    </p:extLst>
  </p:cSld>
  <p:clrMapOvr>
    <a:masterClrMapping/>
  </p:clrMapOvr>
</p:sld>
</file>

<file path=ppt/theme/theme1.xml><?xml version="1.0" encoding="utf-8"?>
<a:theme xmlns:a="http://schemas.openxmlformats.org/drawingml/2006/main" name="Duodecim_kaypahoito">
  <a:themeElements>
    <a:clrScheme name="Duodecim color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1759"/>
      </a:accent1>
      <a:accent2>
        <a:srgbClr val="005193"/>
      </a:accent2>
      <a:accent3>
        <a:srgbClr val="269EEF"/>
      </a:accent3>
      <a:accent4>
        <a:srgbClr val="A3DEFF"/>
      </a:accent4>
      <a:accent5>
        <a:srgbClr val="2E6DF5"/>
      </a:accent5>
      <a:accent6>
        <a:srgbClr val="8298A4"/>
      </a:accent6>
      <a:hlink>
        <a:srgbClr val="0000FF"/>
      </a:hlink>
      <a:folHlink>
        <a:srgbClr val="00519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600" b="0" i="0">
            <a:solidFill>
              <a:schemeClr val="accent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Luentomateriaalin pohja_2021.potx" id="{6FC09032-9621-4B9F-82CE-4EA26160DAE3}" vid="{999DA9F3-B6EE-4FA2-9DEA-9582B4B2219C}"/>
    </a:ext>
  </a:extLst>
</a:theme>
</file>

<file path=ppt/theme/theme2.xml><?xml version="1.0" encoding="utf-8"?>
<a:theme xmlns:a="http://schemas.openxmlformats.org/drawingml/2006/main" name="Duodecim_aikakauskirja">
  <a:themeElements>
    <a:clrScheme name="Duodecim color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1759"/>
      </a:accent1>
      <a:accent2>
        <a:srgbClr val="005193"/>
      </a:accent2>
      <a:accent3>
        <a:srgbClr val="269EEF"/>
      </a:accent3>
      <a:accent4>
        <a:srgbClr val="A3DEFF"/>
      </a:accent4>
      <a:accent5>
        <a:srgbClr val="2E6DF5"/>
      </a:accent5>
      <a:accent6>
        <a:srgbClr val="8298A4"/>
      </a:accent6>
      <a:hlink>
        <a:srgbClr val="0000FF"/>
      </a:hlink>
      <a:folHlink>
        <a:srgbClr val="00519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600" b="0" i="0">
            <a:solidFill>
              <a:schemeClr val="accent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Luentomateriaalin pohja_2021.potx" id="{6FC09032-9621-4B9F-82CE-4EA26160DAE3}" vid="{8AF61337-B5B6-4E64-8482-BDBC5826431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A3674D70BEC6F34E81A0B439EF304425" ma:contentTypeVersion="19" ma:contentTypeDescription="Luo uusi asiakirja." ma:contentTypeScope="" ma:versionID="d00aca42b99db032aa6ae650448eafc6">
  <xsd:schema xmlns:xsd="http://www.w3.org/2001/XMLSchema" xmlns:xs="http://www.w3.org/2001/XMLSchema" xmlns:p="http://schemas.microsoft.com/office/2006/metadata/properties" xmlns:ns2="dd11fef0-ee11-49bb-8ddd-2f6431217cb8" xmlns:ns3="89d1db6c-fb27-4177-86c1-cae13e7571d4" targetNamespace="http://schemas.microsoft.com/office/2006/metadata/properties" ma:root="true" ma:fieldsID="5667f567a267c8be6d6d4ba4d2fc3fec" ns2:_="" ns3:_="">
    <xsd:import namespace="dd11fef0-ee11-49bb-8ddd-2f6431217cb8"/>
    <xsd:import namespace="89d1db6c-fb27-4177-86c1-cae13e7571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11fef0-ee11-49bb-8ddd-2f6431217c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e7f0c442-c744-42d3-b7ce-162821a8a4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d1db6c-fb27-4177-86c1-cae13e7571d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0fbeeea-faa7-4d2e-a860-f6b1bbca6179}" ma:internalName="TaxCatchAll" ma:showField="CatchAllData" ma:web="89d1db6c-fb27-4177-86c1-cae13e7571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d11fef0-ee11-49bb-8ddd-2f6431217cb8">
      <Terms xmlns="http://schemas.microsoft.com/office/infopath/2007/PartnerControls"/>
    </lcf76f155ced4ddcb4097134ff3c332f>
    <TaxCatchAll xmlns="89d1db6c-fb27-4177-86c1-cae13e7571d4" xsi:nil="true"/>
  </documentManagement>
</p:properties>
</file>

<file path=customXml/itemProps1.xml><?xml version="1.0" encoding="utf-8"?>
<ds:datastoreItem xmlns:ds="http://schemas.openxmlformats.org/officeDocument/2006/customXml" ds:itemID="{3F507234-B8C5-4341-B604-D76375526876}"/>
</file>

<file path=customXml/itemProps2.xml><?xml version="1.0" encoding="utf-8"?>
<ds:datastoreItem xmlns:ds="http://schemas.openxmlformats.org/officeDocument/2006/customXml" ds:itemID="{15B3D9CE-00ED-454C-988C-733C6D4AE22F}"/>
</file>

<file path=customXml/itemProps3.xml><?xml version="1.0" encoding="utf-8"?>
<ds:datastoreItem xmlns:ds="http://schemas.openxmlformats.org/officeDocument/2006/customXml" ds:itemID="{E0B00315-BFB8-4C3F-B5A7-C881E50D0E5B}"/>
</file>

<file path=docProps/app.xml><?xml version="1.0" encoding="utf-8"?>
<Properties xmlns="http://schemas.openxmlformats.org/officeDocument/2006/extended-properties" xmlns:vt="http://schemas.openxmlformats.org/officeDocument/2006/docPropsVTypes">
  <Template>Luentomateriaalin pohja_2021</Template>
  <TotalTime>0</TotalTime>
  <Words>1896</Words>
  <Application>Microsoft Office PowerPoint</Application>
  <PresentationFormat>Laajakuva</PresentationFormat>
  <Paragraphs>209</Paragraphs>
  <Slides>26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26</vt:i4>
      </vt:variant>
    </vt:vector>
  </HeadingPairs>
  <TitlesOfParts>
    <vt:vector size="31" baseType="lpstr">
      <vt:lpstr>Arial</vt:lpstr>
      <vt:lpstr>Calibri</vt:lpstr>
      <vt:lpstr>System Font Regular</vt:lpstr>
      <vt:lpstr>Duodecim_kaypahoito</vt:lpstr>
      <vt:lpstr>Duodecim_aikakauskirja</vt:lpstr>
      <vt:lpstr>Alaraajojen laskimo-vajaatoiminta</vt:lpstr>
      <vt:lpstr>Luentomateriaali</vt:lpstr>
      <vt:lpstr>Näytön varmuusaste Käypä hoito -suosituksissa</vt:lpstr>
      <vt:lpstr>Luentomateriaalin käyttö</vt:lpstr>
      <vt:lpstr>Keskeinen sisältö 1(2)</vt:lpstr>
      <vt:lpstr>Keskeinen sisältö 2(2)</vt:lpstr>
      <vt:lpstr>Suosituslauseet</vt:lpstr>
      <vt:lpstr>Esiintyvyys</vt:lpstr>
      <vt:lpstr>Patofysiologia</vt:lpstr>
      <vt:lpstr>Oireet ja kliininen tutkimus</vt:lpstr>
      <vt:lpstr>Laskimovajaatoiminnan vaikeusasteen kliininen luokittelu</vt:lpstr>
      <vt:lpstr>Kuvantaminen</vt:lpstr>
      <vt:lpstr>Jalan pintalaskimoiden anatomia</vt:lpstr>
      <vt:lpstr>Hoidonaiheet</vt:lpstr>
      <vt:lpstr>Konservatiivinen hoito</vt:lpstr>
      <vt:lpstr>Kompressiohoito 1(2)</vt:lpstr>
      <vt:lpstr>Kompressiohoito 2(2)</vt:lpstr>
      <vt:lpstr>Kajoava hoito</vt:lpstr>
      <vt:lpstr>Päärunkojen kajoavan hoidon jälkihoito ja pitkäaikaistulokset</vt:lpstr>
      <vt:lpstr>Suonikohjujen hoito pintalaskimovajaatoiminnassa </vt:lpstr>
      <vt:lpstr>Pintalaskimotukoksen diagnostiikka ja hoito</vt:lpstr>
      <vt:lpstr>Syvien laskimoiden vajaatoiminnan diagnostiikka ja hoito</vt:lpstr>
      <vt:lpstr>Hoidon porrastus</vt:lpstr>
      <vt:lpstr>Suomalaisen Lääkäriseuran Duodecimin ja Suomen Verisuonikirurgisen yhdistyksen asettama työryhmä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2026-01-13T13:06:43Z</dcterms:created>
  <dcterms:modified xsi:type="dcterms:W3CDTF">2026-01-13T13:06:52Z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0x010100A3674D70BEC6F34E81A0B439EF304425</vt:lpwstr>
  </property>
</Properties>
</file>