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736" r:id="rId2"/>
    <p:sldMasterId id="2147483708" r:id="rId3"/>
  </p:sldMasterIdLst>
  <p:notesMasterIdLst>
    <p:notesMasterId r:id="rId52"/>
  </p:notesMasterIdLst>
  <p:handoutMasterIdLst>
    <p:handoutMasterId r:id="rId53"/>
  </p:handoutMasterIdLst>
  <p:sldIdLst>
    <p:sldId id="256" r:id="rId4"/>
    <p:sldId id="278" r:id="rId5"/>
    <p:sldId id="281" r:id="rId6"/>
    <p:sldId id="279" r:id="rId7"/>
    <p:sldId id="306" r:id="rId8"/>
    <p:sldId id="308" r:id="rId9"/>
    <p:sldId id="309" r:id="rId10"/>
    <p:sldId id="310" r:id="rId11"/>
    <p:sldId id="311" r:id="rId12"/>
    <p:sldId id="312" r:id="rId13"/>
    <p:sldId id="329" r:id="rId14"/>
    <p:sldId id="313" r:id="rId15"/>
    <p:sldId id="330" r:id="rId16"/>
    <p:sldId id="314" r:id="rId17"/>
    <p:sldId id="315" r:id="rId18"/>
    <p:sldId id="316" r:id="rId19"/>
    <p:sldId id="317" r:id="rId20"/>
    <p:sldId id="318" r:id="rId21"/>
    <p:sldId id="350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45" r:id="rId32"/>
    <p:sldId id="346" r:id="rId33"/>
    <p:sldId id="332" r:id="rId34"/>
    <p:sldId id="342" r:id="rId35"/>
    <p:sldId id="343" r:id="rId36"/>
    <p:sldId id="344" r:id="rId37"/>
    <p:sldId id="328" r:id="rId38"/>
    <p:sldId id="331" r:id="rId39"/>
    <p:sldId id="333" r:id="rId40"/>
    <p:sldId id="334" r:id="rId41"/>
    <p:sldId id="347" r:id="rId42"/>
    <p:sldId id="348" r:id="rId43"/>
    <p:sldId id="335" r:id="rId44"/>
    <p:sldId id="336" r:id="rId45"/>
    <p:sldId id="337" r:id="rId46"/>
    <p:sldId id="338" r:id="rId47"/>
    <p:sldId id="339" r:id="rId48"/>
    <p:sldId id="349" r:id="rId49"/>
    <p:sldId id="304" r:id="rId50"/>
    <p:sldId id="305" r:id="rId5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0">
          <p15:clr>
            <a:srgbClr val="A4A3A4"/>
          </p15:clr>
        </p15:guide>
        <p15:guide id="2" pos="2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Tekijä" initials="A" lastIdx="7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6" autoAdjust="0"/>
    <p:restoredTop sz="79918" autoAdjust="0"/>
  </p:normalViewPr>
  <p:slideViewPr>
    <p:cSldViewPr snapToGrid="0" snapToObjects="1" showGuides="1">
      <p:cViewPr varScale="1">
        <p:scale>
          <a:sx n="137" d="100"/>
          <a:sy n="137" d="100"/>
        </p:scale>
        <p:origin x="612" y="120"/>
      </p:cViewPr>
      <p:guideLst>
        <p:guide orient="horz" pos="410"/>
        <p:guide pos="2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64"/>
    </p:cViewPr>
  </p:sorterViewPr>
  <p:notesViewPr>
    <p:cSldViewPr snapToGrid="0" snapToObjects="1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AEF0EC-40B1-49C5-B122-73EFB62FCC6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252F67D8-4F1A-499C-A5F1-D94708FC4799}">
      <dgm:prSet custT="1"/>
      <dgm:spPr/>
      <dgm:t>
        <a:bodyPr/>
        <a:lstStyle/>
        <a:p>
          <a:r>
            <a:rPr lang="fi-FI" sz="1800" kern="1200" baseline="0" dirty="0"/>
            <a:t>Tärkein ehkäisykeino on kannustaa väestöä </a:t>
          </a:r>
          <a:r>
            <a:rPr lang="fi-FI" sz="1800" b="1" kern="1200" baseline="0" dirty="0"/>
            <a:t>tupakka- ja alkoholituotteiden välttämiseen</a:t>
          </a:r>
          <a:r>
            <a:rPr lang="fi-FI" sz="1800" kern="1200" baseline="0" dirty="0"/>
            <a:t> </a:t>
          </a:r>
          <a:r>
            <a:rPr lang="fi-FI" sz="1800" b="0" kern="1200" baseline="0" dirty="0">
              <a:solidFill>
                <a:srgbClr val="003399"/>
              </a:solidFill>
            </a:rPr>
            <a:t>B</a:t>
          </a:r>
          <a:r>
            <a:rPr lang="fi-FI" sz="1800" b="0" kern="1200" baseline="0" dirty="0"/>
            <a:t>, </a:t>
          </a:r>
          <a:r>
            <a:rPr lang="fi-FI" sz="1800" b="0" kern="1200" baseline="0" dirty="0">
              <a:solidFill>
                <a:srgbClr val="003399"/>
              </a:solidFill>
              <a:latin typeface="Calibri"/>
              <a:ea typeface="+mn-ea"/>
              <a:cs typeface="+mn-cs"/>
            </a:rPr>
            <a:t>A</a:t>
          </a:r>
          <a:r>
            <a:rPr lang="fi-FI" sz="1800" b="0" kern="1200" baseline="0" dirty="0"/>
            <a:t>, </a:t>
          </a:r>
          <a:r>
            <a:rPr lang="fi-FI" sz="1800" b="0" kern="1200" baseline="0" dirty="0">
              <a:solidFill>
                <a:srgbClr val="003399"/>
              </a:solidFill>
              <a:latin typeface="Calibri"/>
              <a:ea typeface="+mn-ea"/>
              <a:cs typeface="+mn-cs"/>
            </a:rPr>
            <a:t>A</a:t>
          </a:r>
          <a:r>
            <a:rPr lang="fi-FI" sz="1800" b="0" kern="1200" baseline="0" dirty="0"/>
            <a:t>, </a:t>
          </a:r>
          <a:r>
            <a:rPr lang="fi-FI" sz="1800" b="0" kern="1200" baseline="0" dirty="0">
              <a:solidFill>
                <a:srgbClr val="003399"/>
              </a:solidFill>
              <a:latin typeface="Calibri"/>
              <a:ea typeface="+mn-ea"/>
              <a:cs typeface="+mn-cs"/>
            </a:rPr>
            <a:t>A</a:t>
          </a:r>
          <a:r>
            <a:rPr lang="fi-FI" sz="1800" b="0" kern="1200" baseline="0" dirty="0"/>
            <a:t>.</a:t>
          </a:r>
          <a:endParaRPr lang="fi-FI" sz="1800" b="0" kern="1200" dirty="0"/>
        </a:p>
      </dgm:t>
    </dgm:pt>
    <dgm:pt modelId="{DE744C7F-7214-4688-881E-C2FAD1A27C26}" type="parTrans" cxnId="{F4AEBE41-9940-4252-8911-0F739C826E9A}">
      <dgm:prSet/>
      <dgm:spPr/>
      <dgm:t>
        <a:bodyPr/>
        <a:lstStyle/>
        <a:p>
          <a:endParaRPr lang="fi-FI"/>
        </a:p>
      </dgm:t>
    </dgm:pt>
    <dgm:pt modelId="{EDD70E7F-9011-439E-8193-C216E38643B5}" type="sibTrans" cxnId="{F4AEBE41-9940-4252-8911-0F739C826E9A}">
      <dgm:prSet/>
      <dgm:spPr/>
      <dgm:t>
        <a:bodyPr/>
        <a:lstStyle/>
        <a:p>
          <a:endParaRPr lang="fi-FI"/>
        </a:p>
      </dgm:t>
    </dgm:pt>
    <dgm:pt modelId="{8D57EFFB-122C-4DD9-8907-D3289143DB25}">
      <dgm:prSet custT="1"/>
      <dgm:spPr/>
      <dgm:t>
        <a:bodyPr/>
        <a:lstStyle/>
        <a:p>
          <a:r>
            <a:rPr lang="fi-FI" sz="1800" b="1" kern="1200" baseline="0" dirty="0"/>
            <a:t>Monipuolinen ruokavalio </a:t>
          </a:r>
          <a:r>
            <a:rPr lang="fi-FI" sz="1800" kern="1200" baseline="0" dirty="0"/>
            <a:t>ja runsas kuitujen, kasvisten ja hedelmien käyttö ilmeisesti suojaavat suusyövältä</a:t>
          </a:r>
          <a:r>
            <a:rPr lang="fi-FI" sz="1800" b="0" kern="1200" baseline="0" dirty="0"/>
            <a:t> </a:t>
          </a:r>
          <a:r>
            <a:rPr lang="fi-FI" sz="1800" b="0" kern="1200" baseline="0" dirty="0">
              <a:solidFill>
                <a:srgbClr val="003399"/>
              </a:solidFill>
              <a:latin typeface="Calibri"/>
              <a:ea typeface="+mn-ea"/>
              <a:cs typeface="+mn-cs"/>
            </a:rPr>
            <a:t>B</a:t>
          </a:r>
          <a:r>
            <a:rPr lang="fi-FI" sz="1800" kern="1200" baseline="0" dirty="0"/>
            <a:t>, mutta erityisesti runsas prosessoitujen lihatuotteiden syöminen saattaa lisätä vaaraa sairastua suusyöpään.</a:t>
          </a:r>
          <a:endParaRPr lang="fi-FI" sz="1800" kern="1200" dirty="0"/>
        </a:p>
      </dgm:t>
    </dgm:pt>
    <dgm:pt modelId="{13B340C0-8456-445F-BBCB-79517503904A}" type="parTrans" cxnId="{F796DA68-FDCC-4794-A8DD-9A39637D4BBA}">
      <dgm:prSet/>
      <dgm:spPr/>
      <dgm:t>
        <a:bodyPr/>
        <a:lstStyle/>
        <a:p>
          <a:endParaRPr lang="fi-FI"/>
        </a:p>
      </dgm:t>
    </dgm:pt>
    <dgm:pt modelId="{A2544180-1529-46B3-B1F2-9598EE863764}" type="sibTrans" cxnId="{F796DA68-FDCC-4794-A8DD-9A39637D4BBA}">
      <dgm:prSet/>
      <dgm:spPr/>
      <dgm:t>
        <a:bodyPr/>
        <a:lstStyle/>
        <a:p>
          <a:endParaRPr lang="fi-FI"/>
        </a:p>
      </dgm:t>
    </dgm:pt>
    <dgm:pt modelId="{0EADA2FC-69CB-4F03-BA5A-17D638C4F166}">
      <dgm:prSet custT="1"/>
      <dgm:spPr/>
      <dgm:t>
        <a:bodyPr/>
        <a:lstStyle/>
        <a:p>
          <a:r>
            <a:rPr lang="fi-FI" sz="1800" b="1" baseline="0" dirty="0"/>
            <a:t>Hyvä suuhygienia ja hampaiden kiinnityskudoksien terveys </a:t>
          </a:r>
          <a:r>
            <a:rPr lang="fi-FI" sz="1800" baseline="0" dirty="0"/>
            <a:t>saattavat ehkäistä suusyöpää.</a:t>
          </a:r>
          <a:endParaRPr lang="fi-FI" sz="1800" dirty="0"/>
        </a:p>
      </dgm:t>
    </dgm:pt>
    <dgm:pt modelId="{F2463276-6A6C-469D-BFF8-D2D60BB6AE2E}" type="parTrans" cxnId="{B6E33A7F-F57F-4140-8F00-4E6C86C60507}">
      <dgm:prSet/>
      <dgm:spPr/>
      <dgm:t>
        <a:bodyPr/>
        <a:lstStyle/>
        <a:p>
          <a:endParaRPr lang="fi-FI"/>
        </a:p>
      </dgm:t>
    </dgm:pt>
    <dgm:pt modelId="{22E1135F-E3D5-4616-BBAF-702E365D4A81}" type="sibTrans" cxnId="{B6E33A7F-F57F-4140-8F00-4E6C86C60507}">
      <dgm:prSet/>
      <dgm:spPr/>
      <dgm:t>
        <a:bodyPr/>
        <a:lstStyle/>
        <a:p>
          <a:endParaRPr lang="fi-FI"/>
        </a:p>
      </dgm:t>
    </dgm:pt>
    <dgm:pt modelId="{A659D64A-1822-48A0-82E9-F228826B82D2}">
      <dgm:prSet custT="1"/>
      <dgm:spPr/>
      <dgm:t>
        <a:bodyPr/>
        <a:lstStyle/>
        <a:p>
          <a:r>
            <a:rPr lang="fi-FI" sz="1800" kern="1200" baseline="0" dirty="0"/>
            <a:t>Jos yli 40-vuotiaalla on suusyövän vaaratekijöitä, hänen limakalvonsa tulisi tarkastaa vuosittain </a:t>
          </a:r>
          <a:r>
            <a:rPr lang="fi-FI" sz="1800" b="0" kern="1200" baseline="0" dirty="0">
              <a:solidFill>
                <a:srgbClr val="003399"/>
              </a:solidFill>
              <a:latin typeface="Calibri"/>
              <a:ea typeface="+mn-ea"/>
              <a:cs typeface="+mn-cs"/>
            </a:rPr>
            <a:t>C</a:t>
          </a:r>
          <a:r>
            <a:rPr lang="fi-FI" sz="1800" kern="1200" baseline="0" dirty="0"/>
            <a:t>.</a:t>
          </a:r>
          <a:endParaRPr lang="fi-FI" sz="1800" kern="1200" dirty="0"/>
        </a:p>
      </dgm:t>
    </dgm:pt>
    <dgm:pt modelId="{7EC4BCBC-4C01-46B9-846D-8013DCB3152F}" type="parTrans" cxnId="{57293588-6741-4CEC-9029-D402D2834346}">
      <dgm:prSet/>
      <dgm:spPr/>
      <dgm:t>
        <a:bodyPr/>
        <a:lstStyle/>
        <a:p>
          <a:endParaRPr lang="fi-FI"/>
        </a:p>
      </dgm:t>
    </dgm:pt>
    <dgm:pt modelId="{45C6E0D2-931B-4BA5-A98D-90E3B3914F87}" type="sibTrans" cxnId="{57293588-6741-4CEC-9029-D402D2834346}">
      <dgm:prSet/>
      <dgm:spPr/>
      <dgm:t>
        <a:bodyPr/>
        <a:lstStyle/>
        <a:p>
          <a:endParaRPr lang="fi-FI"/>
        </a:p>
      </dgm:t>
    </dgm:pt>
    <dgm:pt modelId="{13C44A2C-530C-4E93-85EE-9009367CF4B7}" type="pres">
      <dgm:prSet presAssocID="{EBAEF0EC-40B1-49C5-B122-73EFB62FCC63}" presName="linear" presStyleCnt="0">
        <dgm:presLayoutVars>
          <dgm:animLvl val="lvl"/>
          <dgm:resizeHandles val="exact"/>
        </dgm:presLayoutVars>
      </dgm:prSet>
      <dgm:spPr/>
    </dgm:pt>
    <dgm:pt modelId="{B0150401-9FD4-4AB0-B2E7-4C03898E8F05}" type="pres">
      <dgm:prSet presAssocID="{252F67D8-4F1A-499C-A5F1-D94708FC4799}" presName="parentText" presStyleLbl="node1" presStyleIdx="0" presStyleCnt="4" custScaleY="62738">
        <dgm:presLayoutVars>
          <dgm:chMax val="0"/>
          <dgm:bulletEnabled val="1"/>
        </dgm:presLayoutVars>
      </dgm:prSet>
      <dgm:spPr/>
    </dgm:pt>
    <dgm:pt modelId="{BD521026-4FD4-4519-9B71-4E263467FECF}" type="pres">
      <dgm:prSet presAssocID="{EDD70E7F-9011-439E-8193-C216E38643B5}" presName="spacer" presStyleCnt="0"/>
      <dgm:spPr/>
    </dgm:pt>
    <dgm:pt modelId="{DD40D87F-D76C-4015-B363-3D7E7569AA43}" type="pres">
      <dgm:prSet presAssocID="{8D57EFFB-122C-4DD9-8907-D3289143DB25}" presName="parentText" presStyleLbl="node1" presStyleIdx="1" presStyleCnt="4" custScaleY="75812" custLinFactNeighborY="-62838">
        <dgm:presLayoutVars>
          <dgm:chMax val="0"/>
          <dgm:bulletEnabled val="1"/>
        </dgm:presLayoutVars>
      </dgm:prSet>
      <dgm:spPr/>
    </dgm:pt>
    <dgm:pt modelId="{35E88879-2085-4117-95CC-54C28847DC0C}" type="pres">
      <dgm:prSet presAssocID="{A2544180-1529-46B3-B1F2-9598EE863764}" presName="spacer" presStyleCnt="0"/>
      <dgm:spPr/>
    </dgm:pt>
    <dgm:pt modelId="{92653346-60DE-42E2-863E-6A43DAD4C767}" type="pres">
      <dgm:prSet presAssocID="{0EADA2FC-69CB-4F03-BA5A-17D638C4F166}" presName="parentText" presStyleLbl="node1" presStyleIdx="2" presStyleCnt="4" custScaleY="56670" custLinFactY="-5477" custLinFactNeighborY="-100000">
        <dgm:presLayoutVars>
          <dgm:chMax val="0"/>
          <dgm:bulletEnabled val="1"/>
        </dgm:presLayoutVars>
      </dgm:prSet>
      <dgm:spPr/>
    </dgm:pt>
    <dgm:pt modelId="{C7149028-CA18-447B-9A2A-332946F1819C}" type="pres">
      <dgm:prSet presAssocID="{22E1135F-E3D5-4616-BBAF-702E365D4A81}" presName="spacer" presStyleCnt="0"/>
      <dgm:spPr/>
    </dgm:pt>
    <dgm:pt modelId="{12B99BB3-5099-436A-8373-2BF7F07EE5EF}" type="pres">
      <dgm:prSet presAssocID="{A659D64A-1822-48A0-82E9-F228826B82D2}" presName="parentText" presStyleLbl="node1" presStyleIdx="3" presStyleCnt="4" custScaleY="57451" custLinFactY="-16671" custLinFactNeighborY="-100000">
        <dgm:presLayoutVars>
          <dgm:chMax val="0"/>
          <dgm:bulletEnabled val="1"/>
        </dgm:presLayoutVars>
      </dgm:prSet>
      <dgm:spPr/>
    </dgm:pt>
  </dgm:ptLst>
  <dgm:cxnLst>
    <dgm:cxn modelId="{48290C60-C448-4A74-A3C0-E606DD5FC3E6}" type="presOf" srcId="{252F67D8-4F1A-499C-A5F1-D94708FC4799}" destId="{B0150401-9FD4-4AB0-B2E7-4C03898E8F05}" srcOrd="0" destOrd="0" presId="urn:microsoft.com/office/officeart/2005/8/layout/vList2"/>
    <dgm:cxn modelId="{F4AEBE41-9940-4252-8911-0F739C826E9A}" srcId="{EBAEF0EC-40B1-49C5-B122-73EFB62FCC63}" destId="{252F67D8-4F1A-499C-A5F1-D94708FC4799}" srcOrd="0" destOrd="0" parTransId="{DE744C7F-7214-4688-881E-C2FAD1A27C26}" sibTransId="{EDD70E7F-9011-439E-8193-C216E38643B5}"/>
    <dgm:cxn modelId="{F796DA68-FDCC-4794-A8DD-9A39637D4BBA}" srcId="{EBAEF0EC-40B1-49C5-B122-73EFB62FCC63}" destId="{8D57EFFB-122C-4DD9-8907-D3289143DB25}" srcOrd="1" destOrd="0" parTransId="{13B340C0-8456-445F-BBCB-79517503904A}" sibTransId="{A2544180-1529-46B3-B1F2-9598EE863764}"/>
    <dgm:cxn modelId="{3026D653-A747-4448-86DC-BD5BD7670C34}" type="presOf" srcId="{A659D64A-1822-48A0-82E9-F228826B82D2}" destId="{12B99BB3-5099-436A-8373-2BF7F07EE5EF}" srcOrd="0" destOrd="0" presId="urn:microsoft.com/office/officeart/2005/8/layout/vList2"/>
    <dgm:cxn modelId="{5D52DB79-0ACC-4DB0-9C25-19994269D01E}" type="presOf" srcId="{EBAEF0EC-40B1-49C5-B122-73EFB62FCC63}" destId="{13C44A2C-530C-4E93-85EE-9009367CF4B7}" srcOrd="0" destOrd="0" presId="urn:microsoft.com/office/officeart/2005/8/layout/vList2"/>
    <dgm:cxn modelId="{B6E33A7F-F57F-4140-8F00-4E6C86C60507}" srcId="{EBAEF0EC-40B1-49C5-B122-73EFB62FCC63}" destId="{0EADA2FC-69CB-4F03-BA5A-17D638C4F166}" srcOrd="2" destOrd="0" parTransId="{F2463276-6A6C-469D-BFF8-D2D60BB6AE2E}" sibTransId="{22E1135F-E3D5-4616-BBAF-702E365D4A81}"/>
    <dgm:cxn modelId="{57293588-6741-4CEC-9029-D402D2834346}" srcId="{EBAEF0EC-40B1-49C5-B122-73EFB62FCC63}" destId="{A659D64A-1822-48A0-82E9-F228826B82D2}" srcOrd="3" destOrd="0" parTransId="{7EC4BCBC-4C01-46B9-846D-8013DCB3152F}" sibTransId="{45C6E0D2-931B-4BA5-A98D-90E3B3914F87}"/>
    <dgm:cxn modelId="{8D281FDD-EF1B-4FAA-838C-8C00776475BE}" type="presOf" srcId="{0EADA2FC-69CB-4F03-BA5A-17D638C4F166}" destId="{92653346-60DE-42E2-863E-6A43DAD4C767}" srcOrd="0" destOrd="0" presId="urn:microsoft.com/office/officeart/2005/8/layout/vList2"/>
    <dgm:cxn modelId="{B82F92ED-2790-4E66-90B2-3A97B940032D}" type="presOf" srcId="{8D57EFFB-122C-4DD9-8907-D3289143DB25}" destId="{DD40D87F-D76C-4015-B363-3D7E7569AA43}" srcOrd="0" destOrd="0" presId="urn:microsoft.com/office/officeart/2005/8/layout/vList2"/>
    <dgm:cxn modelId="{1489E75D-3DC4-4A13-BDA5-20E255FE87B6}" type="presParOf" srcId="{13C44A2C-530C-4E93-85EE-9009367CF4B7}" destId="{B0150401-9FD4-4AB0-B2E7-4C03898E8F05}" srcOrd="0" destOrd="0" presId="urn:microsoft.com/office/officeart/2005/8/layout/vList2"/>
    <dgm:cxn modelId="{4CFC8F19-C354-4FF6-BC9B-5AF17DC71746}" type="presParOf" srcId="{13C44A2C-530C-4E93-85EE-9009367CF4B7}" destId="{BD521026-4FD4-4519-9B71-4E263467FECF}" srcOrd="1" destOrd="0" presId="urn:microsoft.com/office/officeart/2005/8/layout/vList2"/>
    <dgm:cxn modelId="{216A4B12-06C4-4912-8328-454D6FE12658}" type="presParOf" srcId="{13C44A2C-530C-4E93-85EE-9009367CF4B7}" destId="{DD40D87F-D76C-4015-B363-3D7E7569AA43}" srcOrd="2" destOrd="0" presId="urn:microsoft.com/office/officeart/2005/8/layout/vList2"/>
    <dgm:cxn modelId="{A90852E2-359B-441A-B4E9-551353B76FD4}" type="presParOf" srcId="{13C44A2C-530C-4E93-85EE-9009367CF4B7}" destId="{35E88879-2085-4117-95CC-54C28847DC0C}" srcOrd="3" destOrd="0" presId="urn:microsoft.com/office/officeart/2005/8/layout/vList2"/>
    <dgm:cxn modelId="{B2CE5807-AD65-4843-9A30-D17EE09C92E9}" type="presParOf" srcId="{13C44A2C-530C-4E93-85EE-9009367CF4B7}" destId="{92653346-60DE-42E2-863E-6A43DAD4C767}" srcOrd="4" destOrd="0" presId="urn:microsoft.com/office/officeart/2005/8/layout/vList2"/>
    <dgm:cxn modelId="{FE21C470-23BB-4FF7-BF9C-F672BB675044}" type="presParOf" srcId="{13C44A2C-530C-4E93-85EE-9009367CF4B7}" destId="{C7149028-CA18-447B-9A2A-332946F1819C}" srcOrd="5" destOrd="0" presId="urn:microsoft.com/office/officeart/2005/8/layout/vList2"/>
    <dgm:cxn modelId="{0D5A2ACB-9E02-4211-9720-7BB5D40386F8}" type="presParOf" srcId="{13C44A2C-530C-4E93-85EE-9009367CF4B7}" destId="{12B99BB3-5099-436A-8373-2BF7F07EE5E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FB0ECF-EA98-4C8E-BB09-39B7AAA836A0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9B078B4A-DB08-4590-AD64-0A2E5411FE35}">
      <dgm:prSet/>
      <dgm:spPr/>
      <dgm:t>
        <a:bodyPr/>
        <a:lstStyle/>
        <a:p>
          <a:r>
            <a:rPr lang="fi-FI" baseline="0" dirty="0"/>
            <a:t>Onnistuneen hoidon edellytyksiä ovat huolellinen levinneisyystutkimus ja mahdollisen toisen uuden syövän sulkeminen pois.</a:t>
          </a:r>
          <a:endParaRPr lang="fi-FI" dirty="0"/>
        </a:p>
      </dgm:t>
    </dgm:pt>
    <dgm:pt modelId="{65FAD287-9514-48DC-8C37-3504C215CD26}" type="parTrans" cxnId="{459B927F-5A1F-4AB6-BA93-736F348EFACE}">
      <dgm:prSet/>
      <dgm:spPr/>
      <dgm:t>
        <a:bodyPr/>
        <a:lstStyle/>
        <a:p>
          <a:endParaRPr lang="fi-FI"/>
        </a:p>
      </dgm:t>
    </dgm:pt>
    <dgm:pt modelId="{F51D8EC1-E06E-4449-9503-0E470BF0BE99}" type="sibTrans" cxnId="{459B927F-5A1F-4AB6-BA93-736F348EFACE}">
      <dgm:prSet/>
      <dgm:spPr/>
      <dgm:t>
        <a:bodyPr/>
        <a:lstStyle/>
        <a:p>
          <a:endParaRPr lang="fi-FI"/>
        </a:p>
      </dgm:t>
    </dgm:pt>
    <dgm:pt modelId="{B0609511-3438-4055-B69D-79A95528459A}">
      <dgm:prSet/>
      <dgm:spPr/>
      <dgm:t>
        <a:bodyPr/>
        <a:lstStyle/>
        <a:p>
          <a:r>
            <a:rPr lang="fi-FI" baseline="0" dirty="0"/>
            <a:t>Levinneisyystutkimukset tehdään syöpää hoitavassa yksikössä.</a:t>
          </a:r>
          <a:endParaRPr lang="fi-FI" dirty="0"/>
        </a:p>
      </dgm:t>
    </dgm:pt>
    <dgm:pt modelId="{DE6745F8-FF06-494F-8C07-7AA36819922E}" type="parTrans" cxnId="{09EA982E-743B-47D9-B7BE-3DFDC17457F0}">
      <dgm:prSet/>
      <dgm:spPr/>
      <dgm:t>
        <a:bodyPr/>
        <a:lstStyle/>
        <a:p>
          <a:endParaRPr lang="fi-FI"/>
        </a:p>
      </dgm:t>
    </dgm:pt>
    <dgm:pt modelId="{824852B2-1DB8-45E7-A7DB-4618BA13948A}" type="sibTrans" cxnId="{09EA982E-743B-47D9-B7BE-3DFDC17457F0}">
      <dgm:prSet/>
      <dgm:spPr/>
      <dgm:t>
        <a:bodyPr/>
        <a:lstStyle/>
        <a:p>
          <a:endParaRPr lang="fi-FI"/>
        </a:p>
      </dgm:t>
    </dgm:pt>
    <dgm:pt modelId="{EB646B4F-E0C8-49EE-B27A-40E4E43BE6A7}">
      <dgm:prSet/>
      <dgm:spPr/>
      <dgm:t>
        <a:bodyPr/>
        <a:lstStyle/>
        <a:p>
          <a:r>
            <a:rPr lang="fi-FI" baseline="0" dirty="0"/>
            <a:t>Levinneisyystutkimuksia ovat</a:t>
          </a:r>
          <a:endParaRPr lang="fi-FI" dirty="0"/>
        </a:p>
      </dgm:t>
    </dgm:pt>
    <dgm:pt modelId="{5FF387B8-A833-4932-92D9-A7E171FABBC1}" type="parTrans" cxnId="{4F185A70-3D3B-4261-9E3C-435D3F7CABF7}">
      <dgm:prSet/>
      <dgm:spPr/>
      <dgm:t>
        <a:bodyPr/>
        <a:lstStyle/>
        <a:p>
          <a:endParaRPr lang="fi-FI"/>
        </a:p>
      </dgm:t>
    </dgm:pt>
    <dgm:pt modelId="{2C932888-B2DC-445E-87D7-CBC63B419F69}" type="sibTrans" cxnId="{4F185A70-3D3B-4261-9E3C-435D3F7CABF7}">
      <dgm:prSet/>
      <dgm:spPr/>
      <dgm:t>
        <a:bodyPr/>
        <a:lstStyle/>
        <a:p>
          <a:endParaRPr lang="fi-FI"/>
        </a:p>
      </dgm:t>
    </dgm:pt>
    <dgm:pt modelId="{BBADFD46-B5B8-40A0-BF06-69C9DEE1593F}">
      <dgm:prSet custT="1"/>
      <dgm:spPr/>
      <dgm:t>
        <a:bodyPr/>
        <a:lstStyle/>
        <a:p>
          <a:r>
            <a:rPr lang="fi-FI" sz="1700" dirty="0"/>
            <a:t>kliininen tutkimus (suu, nielu, nenä, kurkunpää, kaula) </a:t>
          </a:r>
        </a:p>
      </dgm:t>
    </dgm:pt>
    <dgm:pt modelId="{99D7912A-A691-4448-87BA-3EF98D570DD2}" type="parTrans" cxnId="{0CBC8FD3-DE37-43B2-82EB-73781D957D20}">
      <dgm:prSet/>
      <dgm:spPr/>
      <dgm:t>
        <a:bodyPr/>
        <a:lstStyle/>
        <a:p>
          <a:endParaRPr lang="fi-FI"/>
        </a:p>
      </dgm:t>
    </dgm:pt>
    <dgm:pt modelId="{A19C7683-C95E-419F-B584-4A3C75CB423E}" type="sibTrans" cxnId="{0CBC8FD3-DE37-43B2-82EB-73781D957D20}">
      <dgm:prSet/>
      <dgm:spPr/>
      <dgm:t>
        <a:bodyPr/>
        <a:lstStyle/>
        <a:p>
          <a:endParaRPr lang="fi-FI"/>
        </a:p>
      </dgm:t>
    </dgm:pt>
    <dgm:pt modelId="{76AA2196-564A-4913-A1C0-8DED97EAA3A6}">
      <dgm:prSet custT="1"/>
      <dgm:spPr/>
      <dgm:t>
        <a:bodyPr/>
        <a:lstStyle/>
        <a:p>
          <a:r>
            <a:rPr lang="fi-FI" sz="1700" dirty="0"/>
            <a:t>kuvantamistutkimukset </a:t>
          </a:r>
        </a:p>
      </dgm:t>
    </dgm:pt>
    <dgm:pt modelId="{18EFC283-62C6-49BF-BAD9-642F9AF8E0B2}" type="parTrans" cxnId="{35FA67FF-9380-4591-872A-412D0773AB0E}">
      <dgm:prSet/>
      <dgm:spPr/>
      <dgm:t>
        <a:bodyPr/>
        <a:lstStyle/>
        <a:p>
          <a:endParaRPr lang="fi-FI"/>
        </a:p>
      </dgm:t>
    </dgm:pt>
    <dgm:pt modelId="{ED229287-228D-4BD8-AB7A-2CC1EE30D966}" type="sibTrans" cxnId="{35FA67FF-9380-4591-872A-412D0773AB0E}">
      <dgm:prSet/>
      <dgm:spPr/>
      <dgm:t>
        <a:bodyPr/>
        <a:lstStyle/>
        <a:p>
          <a:endParaRPr lang="fi-FI"/>
        </a:p>
      </dgm:t>
    </dgm:pt>
    <dgm:pt modelId="{D35997EB-828E-4C35-91AB-9BFB76701C0F}">
      <dgm:prSet custT="1"/>
      <dgm:spPr/>
      <dgm:t>
        <a:bodyPr/>
        <a:lstStyle/>
        <a:p>
          <a:r>
            <a:rPr lang="fi-FI" sz="1700" dirty="0"/>
            <a:t>tarvittaessa yleisanestesiassa tehtävät tutkimukset.</a:t>
          </a:r>
        </a:p>
      </dgm:t>
    </dgm:pt>
    <dgm:pt modelId="{01F77B52-05F1-4E87-9BD2-335D5ABF2BF5}" type="parTrans" cxnId="{EB28AFE0-64FC-414E-8FA5-E0AB20336C10}">
      <dgm:prSet/>
      <dgm:spPr/>
      <dgm:t>
        <a:bodyPr/>
        <a:lstStyle/>
        <a:p>
          <a:endParaRPr lang="fi-FI"/>
        </a:p>
      </dgm:t>
    </dgm:pt>
    <dgm:pt modelId="{4A2D8BF5-2221-468B-BAFE-7728E3B86D92}" type="sibTrans" cxnId="{EB28AFE0-64FC-414E-8FA5-E0AB20336C10}">
      <dgm:prSet/>
      <dgm:spPr/>
      <dgm:t>
        <a:bodyPr/>
        <a:lstStyle/>
        <a:p>
          <a:endParaRPr lang="fi-FI"/>
        </a:p>
      </dgm:t>
    </dgm:pt>
    <dgm:pt modelId="{6D535C95-B0A1-48A6-BCD6-C3549334F6C7}" type="pres">
      <dgm:prSet presAssocID="{BDFB0ECF-EA98-4C8E-BB09-39B7AAA836A0}" presName="linear" presStyleCnt="0">
        <dgm:presLayoutVars>
          <dgm:animLvl val="lvl"/>
          <dgm:resizeHandles val="exact"/>
        </dgm:presLayoutVars>
      </dgm:prSet>
      <dgm:spPr/>
    </dgm:pt>
    <dgm:pt modelId="{9F17814E-D318-4A02-A37C-636CD0630F42}" type="pres">
      <dgm:prSet presAssocID="{9B078B4A-DB08-4590-AD64-0A2E5411FE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95CE5C7-87BF-4F7B-BA98-DC763046BC2E}" type="pres">
      <dgm:prSet presAssocID="{F51D8EC1-E06E-4449-9503-0E470BF0BE99}" presName="spacer" presStyleCnt="0"/>
      <dgm:spPr/>
    </dgm:pt>
    <dgm:pt modelId="{DDA28B1A-5C13-4D4C-B1D5-0A06C324EC0B}" type="pres">
      <dgm:prSet presAssocID="{B0609511-3438-4055-B69D-79A95528459A}" presName="parentText" presStyleLbl="node1" presStyleIdx="1" presStyleCnt="3" custScaleY="62933">
        <dgm:presLayoutVars>
          <dgm:chMax val="0"/>
          <dgm:bulletEnabled val="1"/>
        </dgm:presLayoutVars>
      </dgm:prSet>
      <dgm:spPr/>
    </dgm:pt>
    <dgm:pt modelId="{FCF54279-F8A3-4E3E-AA93-8FF41B2FCD08}" type="pres">
      <dgm:prSet presAssocID="{824852B2-1DB8-45E7-A7DB-4618BA13948A}" presName="spacer" presStyleCnt="0"/>
      <dgm:spPr/>
    </dgm:pt>
    <dgm:pt modelId="{F2159CF0-E968-4A90-B0D1-FD7F8344D2E8}" type="pres">
      <dgm:prSet presAssocID="{EB646B4F-E0C8-49EE-B27A-40E4E43BE6A7}" presName="parentText" presStyleLbl="node1" presStyleIdx="2" presStyleCnt="3" custScaleY="59312">
        <dgm:presLayoutVars>
          <dgm:chMax val="0"/>
          <dgm:bulletEnabled val="1"/>
        </dgm:presLayoutVars>
      </dgm:prSet>
      <dgm:spPr/>
    </dgm:pt>
    <dgm:pt modelId="{423F872F-CB10-4DF6-9690-3DF6B9A07350}" type="pres">
      <dgm:prSet presAssocID="{EB646B4F-E0C8-49EE-B27A-40E4E43BE6A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A47A305-366A-4294-BD61-EC26C4CEF4E3}" type="presOf" srcId="{D35997EB-828E-4C35-91AB-9BFB76701C0F}" destId="{423F872F-CB10-4DF6-9690-3DF6B9A07350}" srcOrd="0" destOrd="2" presId="urn:microsoft.com/office/officeart/2005/8/layout/vList2"/>
    <dgm:cxn modelId="{917B7D0E-A430-49CC-AD3D-69A8B8506840}" type="presOf" srcId="{BDFB0ECF-EA98-4C8E-BB09-39B7AAA836A0}" destId="{6D535C95-B0A1-48A6-BCD6-C3549334F6C7}" srcOrd="0" destOrd="0" presId="urn:microsoft.com/office/officeart/2005/8/layout/vList2"/>
    <dgm:cxn modelId="{09EA982E-743B-47D9-B7BE-3DFDC17457F0}" srcId="{BDFB0ECF-EA98-4C8E-BB09-39B7AAA836A0}" destId="{B0609511-3438-4055-B69D-79A95528459A}" srcOrd="1" destOrd="0" parTransId="{DE6745F8-FF06-494F-8C07-7AA36819922E}" sibTransId="{824852B2-1DB8-45E7-A7DB-4618BA13948A}"/>
    <dgm:cxn modelId="{536FF240-9C38-4620-A6D6-5723CF147602}" type="presOf" srcId="{BBADFD46-B5B8-40A0-BF06-69C9DEE1593F}" destId="{423F872F-CB10-4DF6-9690-3DF6B9A07350}" srcOrd="0" destOrd="0" presId="urn:microsoft.com/office/officeart/2005/8/layout/vList2"/>
    <dgm:cxn modelId="{7A6D556C-8B11-4282-893C-D32A9C7D7270}" type="presOf" srcId="{9B078B4A-DB08-4590-AD64-0A2E5411FE35}" destId="{9F17814E-D318-4A02-A37C-636CD0630F42}" srcOrd="0" destOrd="0" presId="urn:microsoft.com/office/officeart/2005/8/layout/vList2"/>
    <dgm:cxn modelId="{4F185A70-3D3B-4261-9E3C-435D3F7CABF7}" srcId="{BDFB0ECF-EA98-4C8E-BB09-39B7AAA836A0}" destId="{EB646B4F-E0C8-49EE-B27A-40E4E43BE6A7}" srcOrd="2" destOrd="0" parTransId="{5FF387B8-A833-4932-92D9-A7E171FABBC1}" sibTransId="{2C932888-B2DC-445E-87D7-CBC63B419F69}"/>
    <dgm:cxn modelId="{459B927F-5A1F-4AB6-BA93-736F348EFACE}" srcId="{BDFB0ECF-EA98-4C8E-BB09-39B7AAA836A0}" destId="{9B078B4A-DB08-4590-AD64-0A2E5411FE35}" srcOrd="0" destOrd="0" parTransId="{65FAD287-9514-48DC-8C37-3504C215CD26}" sibTransId="{F51D8EC1-E06E-4449-9503-0E470BF0BE99}"/>
    <dgm:cxn modelId="{98BC1689-F6C2-493B-B78C-DFDE7B0037F6}" type="presOf" srcId="{B0609511-3438-4055-B69D-79A95528459A}" destId="{DDA28B1A-5C13-4D4C-B1D5-0A06C324EC0B}" srcOrd="0" destOrd="0" presId="urn:microsoft.com/office/officeart/2005/8/layout/vList2"/>
    <dgm:cxn modelId="{EE9C2FAA-76C0-4D19-A083-0AB4D24D97EB}" type="presOf" srcId="{EB646B4F-E0C8-49EE-B27A-40E4E43BE6A7}" destId="{F2159CF0-E968-4A90-B0D1-FD7F8344D2E8}" srcOrd="0" destOrd="0" presId="urn:microsoft.com/office/officeart/2005/8/layout/vList2"/>
    <dgm:cxn modelId="{0CBC8FD3-DE37-43B2-82EB-73781D957D20}" srcId="{EB646B4F-E0C8-49EE-B27A-40E4E43BE6A7}" destId="{BBADFD46-B5B8-40A0-BF06-69C9DEE1593F}" srcOrd="0" destOrd="0" parTransId="{99D7912A-A691-4448-87BA-3EF98D570DD2}" sibTransId="{A19C7683-C95E-419F-B584-4A3C75CB423E}"/>
    <dgm:cxn modelId="{EB28AFE0-64FC-414E-8FA5-E0AB20336C10}" srcId="{EB646B4F-E0C8-49EE-B27A-40E4E43BE6A7}" destId="{D35997EB-828E-4C35-91AB-9BFB76701C0F}" srcOrd="2" destOrd="0" parTransId="{01F77B52-05F1-4E87-9BD2-335D5ABF2BF5}" sibTransId="{4A2D8BF5-2221-468B-BAFE-7728E3B86D92}"/>
    <dgm:cxn modelId="{1A6F5CE5-0F65-4966-9E2E-7A92F1C8A5BD}" type="presOf" srcId="{76AA2196-564A-4913-A1C0-8DED97EAA3A6}" destId="{423F872F-CB10-4DF6-9690-3DF6B9A07350}" srcOrd="0" destOrd="1" presId="urn:microsoft.com/office/officeart/2005/8/layout/vList2"/>
    <dgm:cxn modelId="{35FA67FF-9380-4591-872A-412D0773AB0E}" srcId="{EB646B4F-E0C8-49EE-B27A-40E4E43BE6A7}" destId="{76AA2196-564A-4913-A1C0-8DED97EAA3A6}" srcOrd="1" destOrd="0" parTransId="{18EFC283-62C6-49BF-BAD9-642F9AF8E0B2}" sibTransId="{ED229287-228D-4BD8-AB7A-2CC1EE30D966}"/>
    <dgm:cxn modelId="{EAEF3680-E5DF-4425-A55C-D5D7400E075F}" type="presParOf" srcId="{6D535C95-B0A1-48A6-BCD6-C3549334F6C7}" destId="{9F17814E-D318-4A02-A37C-636CD0630F42}" srcOrd="0" destOrd="0" presId="urn:microsoft.com/office/officeart/2005/8/layout/vList2"/>
    <dgm:cxn modelId="{70D6B6AD-264D-40FF-8210-7CA4A88C74B9}" type="presParOf" srcId="{6D535C95-B0A1-48A6-BCD6-C3549334F6C7}" destId="{295CE5C7-87BF-4F7B-BA98-DC763046BC2E}" srcOrd="1" destOrd="0" presId="urn:microsoft.com/office/officeart/2005/8/layout/vList2"/>
    <dgm:cxn modelId="{869BE1C1-0C48-47C6-BDE5-30D2E86443B5}" type="presParOf" srcId="{6D535C95-B0A1-48A6-BCD6-C3549334F6C7}" destId="{DDA28B1A-5C13-4D4C-B1D5-0A06C324EC0B}" srcOrd="2" destOrd="0" presId="urn:microsoft.com/office/officeart/2005/8/layout/vList2"/>
    <dgm:cxn modelId="{B3AC23C4-D21F-413B-AF22-2FD04A5FCA15}" type="presParOf" srcId="{6D535C95-B0A1-48A6-BCD6-C3549334F6C7}" destId="{FCF54279-F8A3-4E3E-AA93-8FF41B2FCD08}" srcOrd="3" destOrd="0" presId="urn:microsoft.com/office/officeart/2005/8/layout/vList2"/>
    <dgm:cxn modelId="{F9F985A4-81F7-4320-B3A0-9065F6152016}" type="presParOf" srcId="{6D535C95-B0A1-48A6-BCD6-C3549334F6C7}" destId="{F2159CF0-E968-4A90-B0D1-FD7F8344D2E8}" srcOrd="4" destOrd="0" presId="urn:microsoft.com/office/officeart/2005/8/layout/vList2"/>
    <dgm:cxn modelId="{5F94DA5B-14A5-4A67-949C-FD9C20B70782}" type="presParOf" srcId="{6D535C95-B0A1-48A6-BCD6-C3549334F6C7}" destId="{423F872F-CB10-4DF6-9690-3DF6B9A0735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603E9C-4956-45F8-9C3C-7DDAD46EB46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B0BCB407-8253-4B74-862F-076F73AC7949}">
      <dgm:prSet/>
      <dgm:spPr/>
      <dgm:t>
        <a:bodyPr/>
        <a:lstStyle/>
        <a:p>
          <a:r>
            <a:rPr lang="fi-FI" baseline="0" dirty="0"/>
            <a:t>Suusyövän laajuuden ja levinneisyyden arviointi tehdään tavanomaisesti magneettikuvauksella (MK) tai tietokonetomografialla (TT).</a:t>
          </a:r>
          <a:endParaRPr lang="fi-FI" dirty="0"/>
        </a:p>
      </dgm:t>
    </dgm:pt>
    <dgm:pt modelId="{46DD32A2-BEF8-4E4B-A9FE-9098FA373384}" type="parTrans" cxnId="{8754DD78-0595-4867-B2E0-99B13F41DF0F}">
      <dgm:prSet/>
      <dgm:spPr/>
      <dgm:t>
        <a:bodyPr/>
        <a:lstStyle/>
        <a:p>
          <a:endParaRPr lang="fi-FI"/>
        </a:p>
      </dgm:t>
    </dgm:pt>
    <dgm:pt modelId="{ED2036D4-C466-4835-9826-4F357476266C}" type="sibTrans" cxnId="{8754DD78-0595-4867-B2E0-99B13F41DF0F}">
      <dgm:prSet/>
      <dgm:spPr/>
      <dgm:t>
        <a:bodyPr/>
        <a:lstStyle/>
        <a:p>
          <a:endParaRPr lang="fi-FI"/>
        </a:p>
      </dgm:t>
    </dgm:pt>
    <dgm:pt modelId="{2EDE7DC7-52C7-4F72-A41C-BB68CC92AA23}">
      <dgm:prSet/>
      <dgm:spPr/>
      <dgm:t>
        <a:bodyPr/>
        <a:lstStyle/>
        <a:p>
          <a:r>
            <a:rPr lang="fi-FI" dirty="0"/>
            <a:t>MK on ilmeisesti </a:t>
          </a:r>
          <a:r>
            <a:rPr lang="fi-FI" b="0" i="0" dirty="0"/>
            <a:t>TT:tä herkempi </a:t>
          </a:r>
          <a:r>
            <a:rPr lang="fi-FI" dirty="0"/>
            <a:t>suusyövän paikallisen pehmytkudoslevinneisyyden arvioinnissa </a:t>
          </a:r>
          <a:r>
            <a:rPr lang="fi-FI" dirty="0">
              <a:solidFill>
                <a:srgbClr val="005296"/>
              </a:solidFill>
            </a:rPr>
            <a:t>B</a:t>
          </a:r>
          <a:r>
            <a:rPr lang="fi-FI" dirty="0"/>
            <a:t>.</a:t>
          </a:r>
        </a:p>
      </dgm:t>
    </dgm:pt>
    <dgm:pt modelId="{BD24837C-300C-49C2-AFFC-DB0F694C1841}" type="parTrans" cxnId="{57C1E1DC-EB76-455D-B28F-17B2688C9A1B}">
      <dgm:prSet/>
      <dgm:spPr/>
      <dgm:t>
        <a:bodyPr/>
        <a:lstStyle/>
        <a:p>
          <a:endParaRPr lang="fi-FI"/>
        </a:p>
      </dgm:t>
    </dgm:pt>
    <dgm:pt modelId="{15F3D999-4DC5-4C26-AFCE-812472BF3F6D}" type="sibTrans" cxnId="{57C1E1DC-EB76-455D-B28F-17B2688C9A1B}">
      <dgm:prSet/>
      <dgm:spPr/>
      <dgm:t>
        <a:bodyPr/>
        <a:lstStyle/>
        <a:p>
          <a:endParaRPr lang="fi-FI"/>
        </a:p>
      </dgm:t>
    </dgm:pt>
    <dgm:pt modelId="{D62C7A69-44A1-4518-8072-DCFEC1D72E84}">
      <dgm:prSet/>
      <dgm:spPr/>
      <dgm:t>
        <a:bodyPr/>
        <a:lstStyle/>
        <a:p>
          <a:r>
            <a:rPr lang="fi-FI" baseline="0" dirty="0"/>
            <a:t>Kaulan alueen kaikukuvaus ja tarvittaessa siihen yhdistettävä ohutneulabiopsia ovat täydentäviä tutkimuksia.</a:t>
          </a:r>
          <a:endParaRPr lang="fi-FI" dirty="0"/>
        </a:p>
      </dgm:t>
    </dgm:pt>
    <dgm:pt modelId="{3ADC4728-3DA2-4FC2-92A9-E79A8DD67408}" type="parTrans" cxnId="{EBA1800A-69AC-48FD-9634-6055C2EEB4EB}">
      <dgm:prSet/>
      <dgm:spPr/>
      <dgm:t>
        <a:bodyPr/>
        <a:lstStyle/>
        <a:p>
          <a:endParaRPr lang="fi-FI"/>
        </a:p>
      </dgm:t>
    </dgm:pt>
    <dgm:pt modelId="{3B098DC8-B6E1-42D5-AB90-AAA94C754A16}" type="sibTrans" cxnId="{EBA1800A-69AC-48FD-9634-6055C2EEB4EB}">
      <dgm:prSet/>
      <dgm:spPr/>
      <dgm:t>
        <a:bodyPr/>
        <a:lstStyle/>
        <a:p>
          <a:endParaRPr lang="fi-FI"/>
        </a:p>
      </dgm:t>
    </dgm:pt>
    <dgm:pt modelId="{F9F5A2BC-A828-45B9-AF51-A6112E88E137}">
      <dgm:prSet/>
      <dgm:spPr/>
      <dgm:t>
        <a:bodyPr/>
        <a:lstStyle/>
        <a:p>
          <a:r>
            <a:rPr lang="fi-FI" baseline="0" dirty="0"/>
            <a:t>Positroniemissiotomografia (PET) näyttää kaulan imusolmukemetastasoinnin keskimäärin paremmin kuin MK tai TT.</a:t>
          </a:r>
          <a:endParaRPr lang="fi-FI" dirty="0"/>
        </a:p>
      </dgm:t>
    </dgm:pt>
    <dgm:pt modelId="{3D38376B-1EC1-42E7-AB6C-6174F5048C2B}" type="parTrans" cxnId="{EDF9BEB5-3CF2-41AD-A3BD-C4553D299455}">
      <dgm:prSet/>
      <dgm:spPr/>
      <dgm:t>
        <a:bodyPr/>
        <a:lstStyle/>
        <a:p>
          <a:endParaRPr lang="fi-FI"/>
        </a:p>
      </dgm:t>
    </dgm:pt>
    <dgm:pt modelId="{330B69FF-84C0-4886-BAF2-56AF47B53FA3}" type="sibTrans" cxnId="{EDF9BEB5-3CF2-41AD-A3BD-C4553D299455}">
      <dgm:prSet/>
      <dgm:spPr/>
      <dgm:t>
        <a:bodyPr/>
        <a:lstStyle/>
        <a:p>
          <a:endParaRPr lang="fi-FI"/>
        </a:p>
      </dgm:t>
    </dgm:pt>
    <dgm:pt modelId="{63BF7B45-333C-443B-BA45-6C8C05A9EE6A}">
      <dgm:prSet/>
      <dgm:spPr/>
      <dgm:t>
        <a:bodyPr/>
        <a:lstStyle/>
        <a:p>
          <a:r>
            <a:rPr lang="fi-FI" baseline="0" dirty="0"/>
            <a:t>Vartijaimusolmuketutkimus on hyödyllinen tutkimus, kun kyseessä on varhainen syöpä (T1–T2).</a:t>
          </a:r>
          <a:endParaRPr lang="fi-FI" dirty="0"/>
        </a:p>
      </dgm:t>
    </dgm:pt>
    <dgm:pt modelId="{F0BEFCFF-B876-4E16-A1FB-15F1AF0FD2C7}" type="parTrans" cxnId="{3F17CBB9-37EE-4DBA-BB2D-7D3B330280A3}">
      <dgm:prSet/>
      <dgm:spPr/>
      <dgm:t>
        <a:bodyPr/>
        <a:lstStyle/>
        <a:p>
          <a:endParaRPr lang="fi-FI"/>
        </a:p>
      </dgm:t>
    </dgm:pt>
    <dgm:pt modelId="{2DCBFCA9-6763-4D71-AE8C-2FC5A0DF90FD}" type="sibTrans" cxnId="{3F17CBB9-37EE-4DBA-BB2D-7D3B330280A3}">
      <dgm:prSet/>
      <dgm:spPr/>
      <dgm:t>
        <a:bodyPr/>
        <a:lstStyle/>
        <a:p>
          <a:endParaRPr lang="fi-FI"/>
        </a:p>
      </dgm:t>
    </dgm:pt>
    <dgm:pt modelId="{513545B5-9B96-4A8C-8191-DDBAFC24E350}" type="pres">
      <dgm:prSet presAssocID="{AB603E9C-4956-45F8-9C3C-7DDAD46EB464}" presName="linear" presStyleCnt="0">
        <dgm:presLayoutVars>
          <dgm:animLvl val="lvl"/>
          <dgm:resizeHandles val="exact"/>
        </dgm:presLayoutVars>
      </dgm:prSet>
      <dgm:spPr/>
    </dgm:pt>
    <dgm:pt modelId="{A892C788-79B4-424A-A048-619FBBEA8C25}" type="pres">
      <dgm:prSet presAssocID="{B0BCB407-8253-4B74-862F-076F73AC7949}" presName="parentText" presStyleLbl="node1" presStyleIdx="0" presStyleCnt="4" custLinFactNeighborY="1937">
        <dgm:presLayoutVars>
          <dgm:chMax val="0"/>
          <dgm:bulletEnabled val="1"/>
        </dgm:presLayoutVars>
      </dgm:prSet>
      <dgm:spPr/>
    </dgm:pt>
    <dgm:pt modelId="{F226DBB6-5428-4502-BB3B-CBB37567FC98}" type="pres">
      <dgm:prSet presAssocID="{B0BCB407-8253-4B74-862F-076F73AC7949}" presName="childText" presStyleLbl="revTx" presStyleIdx="0" presStyleCnt="1">
        <dgm:presLayoutVars>
          <dgm:bulletEnabled val="1"/>
        </dgm:presLayoutVars>
      </dgm:prSet>
      <dgm:spPr/>
    </dgm:pt>
    <dgm:pt modelId="{F45C16D3-A065-484A-BFE5-47EA59969939}" type="pres">
      <dgm:prSet presAssocID="{D62C7A69-44A1-4518-8072-DCFEC1D72E8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8587596-CED7-46C3-99AA-F6159BE3D8B7}" type="pres">
      <dgm:prSet presAssocID="{3B098DC8-B6E1-42D5-AB90-AAA94C754A16}" presName="spacer" presStyleCnt="0"/>
      <dgm:spPr/>
    </dgm:pt>
    <dgm:pt modelId="{935936D9-0DF5-4CF0-978D-28E3F4276351}" type="pres">
      <dgm:prSet presAssocID="{F9F5A2BC-A828-45B9-AF51-A6112E88E13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AC5D937-90F5-4D51-AB69-4148F72D3452}" type="pres">
      <dgm:prSet presAssocID="{330B69FF-84C0-4886-BAF2-56AF47B53FA3}" presName="spacer" presStyleCnt="0"/>
      <dgm:spPr/>
    </dgm:pt>
    <dgm:pt modelId="{0B7D1899-7B5E-4D5A-893E-8606C1A6AEED}" type="pres">
      <dgm:prSet presAssocID="{63BF7B45-333C-443B-BA45-6C8C05A9EE6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BA1800A-69AC-48FD-9634-6055C2EEB4EB}" srcId="{AB603E9C-4956-45F8-9C3C-7DDAD46EB464}" destId="{D62C7A69-44A1-4518-8072-DCFEC1D72E84}" srcOrd="1" destOrd="0" parTransId="{3ADC4728-3DA2-4FC2-92A9-E79A8DD67408}" sibTransId="{3B098DC8-B6E1-42D5-AB90-AAA94C754A16}"/>
    <dgm:cxn modelId="{F9E8470C-EA31-42CD-9480-65786C20B804}" type="presOf" srcId="{B0BCB407-8253-4B74-862F-076F73AC7949}" destId="{A892C788-79B4-424A-A048-619FBBEA8C25}" srcOrd="0" destOrd="0" presId="urn:microsoft.com/office/officeart/2005/8/layout/vList2"/>
    <dgm:cxn modelId="{A0B3BA2D-C14F-4B22-B742-F248DA1C3FEB}" type="presOf" srcId="{F9F5A2BC-A828-45B9-AF51-A6112E88E137}" destId="{935936D9-0DF5-4CF0-978D-28E3F4276351}" srcOrd="0" destOrd="0" presId="urn:microsoft.com/office/officeart/2005/8/layout/vList2"/>
    <dgm:cxn modelId="{0A25C140-98F5-45D0-9C0E-DE98D40FE1A5}" type="presOf" srcId="{D62C7A69-44A1-4518-8072-DCFEC1D72E84}" destId="{F45C16D3-A065-484A-BFE5-47EA59969939}" srcOrd="0" destOrd="0" presId="urn:microsoft.com/office/officeart/2005/8/layout/vList2"/>
    <dgm:cxn modelId="{4CC65061-08EC-44A3-A862-8F70EECFF294}" type="presOf" srcId="{63BF7B45-333C-443B-BA45-6C8C05A9EE6A}" destId="{0B7D1899-7B5E-4D5A-893E-8606C1A6AEED}" srcOrd="0" destOrd="0" presId="urn:microsoft.com/office/officeart/2005/8/layout/vList2"/>
    <dgm:cxn modelId="{DAAB2253-9772-4735-B842-58AD30060072}" type="presOf" srcId="{2EDE7DC7-52C7-4F72-A41C-BB68CC92AA23}" destId="{F226DBB6-5428-4502-BB3B-CBB37567FC98}" srcOrd="0" destOrd="0" presId="urn:microsoft.com/office/officeart/2005/8/layout/vList2"/>
    <dgm:cxn modelId="{8754DD78-0595-4867-B2E0-99B13F41DF0F}" srcId="{AB603E9C-4956-45F8-9C3C-7DDAD46EB464}" destId="{B0BCB407-8253-4B74-862F-076F73AC7949}" srcOrd="0" destOrd="0" parTransId="{46DD32A2-BEF8-4E4B-A9FE-9098FA373384}" sibTransId="{ED2036D4-C466-4835-9826-4F357476266C}"/>
    <dgm:cxn modelId="{EDF9BEB5-3CF2-41AD-A3BD-C4553D299455}" srcId="{AB603E9C-4956-45F8-9C3C-7DDAD46EB464}" destId="{F9F5A2BC-A828-45B9-AF51-A6112E88E137}" srcOrd="2" destOrd="0" parTransId="{3D38376B-1EC1-42E7-AB6C-6174F5048C2B}" sibTransId="{330B69FF-84C0-4886-BAF2-56AF47B53FA3}"/>
    <dgm:cxn modelId="{3F17CBB9-37EE-4DBA-BB2D-7D3B330280A3}" srcId="{AB603E9C-4956-45F8-9C3C-7DDAD46EB464}" destId="{63BF7B45-333C-443B-BA45-6C8C05A9EE6A}" srcOrd="3" destOrd="0" parTransId="{F0BEFCFF-B876-4E16-A1FB-15F1AF0FD2C7}" sibTransId="{2DCBFCA9-6763-4D71-AE8C-2FC5A0DF90FD}"/>
    <dgm:cxn modelId="{B94FE5D7-22EB-442E-9CDB-5889DD1905D3}" type="presOf" srcId="{AB603E9C-4956-45F8-9C3C-7DDAD46EB464}" destId="{513545B5-9B96-4A8C-8191-DDBAFC24E350}" srcOrd="0" destOrd="0" presId="urn:microsoft.com/office/officeart/2005/8/layout/vList2"/>
    <dgm:cxn modelId="{57C1E1DC-EB76-455D-B28F-17B2688C9A1B}" srcId="{B0BCB407-8253-4B74-862F-076F73AC7949}" destId="{2EDE7DC7-52C7-4F72-A41C-BB68CC92AA23}" srcOrd="0" destOrd="0" parTransId="{BD24837C-300C-49C2-AFFC-DB0F694C1841}" sibTransId="{15F3D999-4DC5-4C26-AFCE-812472BF3F6D}"/>
    <dgm:cxn modelId="{24290EFC-00AE-4CEE-886D-209808E26BDC}" type="presParOf" srcId="{513545B5-9B96-4A8C-8191-DDBAFC24E350}" destId="{A892C788-79B4-424A-A048-619FBBEA8C25}" srcOrd="0" destOrd="0" presId="urn:microsoft.com/office/officeart/2005/8/layout/vList2"/>
    <dgm:cxn modelId="{4308E40C-3C48-4F92-98E1-0B76D7744520}" type="presParOf" srcId="{513545B5-9B96-4A8C-8191-DDBAFC24E350}" destId="{F226DBB6-5428-4502-BB3B-CBB37567FC98}" srcOrd="1" destOrd="0" presId="urn:microsoft.com/office/officeart/2005/8/layout/vList2"/>
    <dgm:cxn modelId="{63290D08-37E6-4F73-BC9C-2F2A1117E645}" type="presParOf" srcId="{513545B5-9B96-4A8C-8191-DDBAFC24E350}" destId="{F45C16D3-A065-484A-BFE5-47EA59969939}" srcOrd="2" destOrd="0" presId="urn:microsoft.com/office/officeart/2005/8/layout/vList2"/>
    <dgm:cxn modelId="{B8FC6846-3B1D-4506-9A63-E939C04FE526}" type="presParOf" srcId="{513545B5-9B96-4A8C-8191-DDBAFC24E350}" destId="{78587596-CED7-46C3-99AA-F6159BE3D8B7}" srcOrd="3" destOrd="0" presId="urn:microsoft.com/office/officeart/2005/8/layout/vList2"/>
    <dgm:cxn modelId="{72DFC3A1-01E1-4757-ABAE-B137E349A7C9}" type="presParOf" srcId="{513545B5-9B96-4A8C-8191-DDBAFC24E350}" destId="{935936D9-0DF5-4CF0-978D-28E3F4276351}" srcOrd="4" destOrd="0" presId="urn:microsoft.com/office/officeart/2005/8/layout/vList2"/>
    <dgm:cxn modelId="{BE4CC417-1C22-499E-8B81-C2BACB33FF11}" type="presParOf" srcId="{513545B5-9B96-4A8C-8191-DDBAFC24E350}" destId="{4AC5D937-90F5-4D51-AB69-4148F72D3452}" srcOrd="5" destOrd="0" presId="urn:microsoft.com/office/officeart/2005/8/layout/vList2"/>
    <dgm:cxn modelId="{0B7B4DAA-E9A6-4DDD-A751-2015A31E9725}" type="presParOf" srcId="{513545B5-9B96-4A8C-8191-DDBAFC24E350}" destId="{0B7D1899-7B5E-4D5A-893E-8606C1A6AEE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0816CE-E204-4560-A84B-EF8E58BC5D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D888658-8DEA-435D-8A09-9B461784E8A4}">
      <dgm:prSet/>
      <dgm:spPr/>
      <dgm:t>
        <a:bodyPr/>
        <a:lstStyle/>
        <a:p>
          <a:r>
            <a:rPr lang="fi-FI" baseline="0" dirty="0"/>
            <a:t>Mukosiitti kehittyy lähes kaikille sädehoitoa saaville.</a:t>
          </a:r>
          <a:endParaRPr lang="fi-FI" dirty="0"/>
        </a:p>
      </dgm:t>
    </dgm:pt>
    <dgm:pt modelId="{07E25706-0449-4B17-81B3-D0042D381EE4}" type="parTrans" cxnId="{2EA24458-3153-4A0D-8A33-FF34491A081E}">
      <dgm:prSet/>
      <dgm:spPr/>
      <dgm:t>
        <a:bodyPr/>
        <a:lstStyle/>
        <a:p>
          <a:endParaRPr lang="fi-FI"/>
        </a:p>
      </dgm:t>
    </dgm:pt>
    <dgm:pt modelId="{4A79FA11-29A3-4F44-A49B-3AE2E2C1826C}" type="sibTrans" cxnId="{2EA24458-3153-4A0D-8A33-FF34491A081E}">
      <dgm:prSet/>
      <dgm:spPr/>
      <dgm:t>
        <a:bodyPr/>
        <a:lstStyle/>
        <a:p>
          <a:endParaRPr lang="fi-FI"/>
        </a:p>
      </dgm:t>
    </dgm:pt>
    <dgm:pt modelId="{24C76DBF-9FB5-461A-8391-A04A15286BA4}">
      <dgm:prSet/>
      <dgm:spPr/>
      <dgm:t>
        <a:bodyPr/>
        <a:lstStyle/>
        <a:p>
          <a:r>
            <a:rPr lang="fi-FI" dirty="0"/>
            <a:t>Se ilmaantuu 1–2 viikossa sädehoidon aloittamisesta ja kestää 2–4 viikkoa hoidon lopettamisen jälkeen.</a:t>
          </a:r>
        </a:p>
      </dgm:t>
    </dgm:pt>
    <dgm:pt modelId="{BFADD503-C586-4C2B-94C3-FC73087436BB}" type="parTrans" cxnId="{187EDF04-082F-4B03-8B50-8CC3CAD0A29D}">
      <dgm:prSet/>
      <dgm:spPr/>
      <dgm:t>
        <a:bodyPr/>
        <a:lstStyle/>
        <a:p>
          <a:endParaRPr lang="fi-FI"/>
        </a:p>
      </dgm:t>
    </dgm:pt>
    <dgm:pt modelId="{CB182588-4FA9-466A-9E2B-2C9412B95C5F}" type="sibTrans" cxnId="{187EDF04-082F-4B03-8B50-8CC3CAD0A29D}">
      <dgm:prSet/>
      <dgm:spPr/>
      <dgm:t>
        <a:bodyPr/>
        <a:lstStyle/>
        <a:p>
          <a:endParaRPr lang="fi-FI"/>
        </a:p>
      </dgm:t>
    </dgm:pt>
    <dgm:pt modelId="{AA0BD195-691D-41A9-BF93-515C74752980}">
      <dgm:prSet/>
      <dgm:spPr/>
      <dgm:t>
        <a:bodyPr/>
        <a:lstStyle/>
        <a:p>
          <a:r>
            <a:rPr lang="fi-FI" dirty="0"/>
            <a:t>Pahimmillaan se aiheuttaa vaikeita syömisongelmia.</a:t>
          </a:r>
        </a:p>
      </dgm:t>
    </dgm:pt>
    <dgm:pt modelId="{1436DE12-4CB0-42BA-86C5-DCEADD6ED495}" type="parTrans" cxnId="{82FED0E7-5A42-4A36-9D00-9F06229ADE46}">
      <dgm:prSet/>
      <dgm:spPr/>
      <dgm:t>
        <a:bodyPr/>
        <a:lstStyle/>
        <a:p>
          <a:endParaRPr lang="fi-FI"/>
        </a:p>
      </dgm:t>
    </dgm:pt>
    <dgm:pt modelId="{0F6E1ADE-8F4E-4A60-8A1C-2C3D310D963D}" type="sibTrans" cxnId="{82FED0E7-5A42-4A36-9D00-9F06229ADE46}">
      <dgm:prSet/>
      <dgm:spPr/>
      <dgm:t>
        <a:bodyPr/>
        <a:lstStyle/>
        <a:p>
          <a:endParaRPr lang="fi-FI"/>
        </a:p>
      </dgm:t>
    </dgm:pt>
    <dgm:pt modelId="{4EDE9E9F-E1A9-4CBA-9CBC-7D511C502170}">
      <dgm:prSet/>
      <dgm:spPr/>
      <dgm:t>
        <a:bodyPr/>
        <a:lstStyle/>
        <a:p>
          <a:r>
            <a:rPr lang="fi-FI" baseline="0" dirty="0"/>
            <a:t>Mukosiitin ehkäisyyn ja hoitoon kuuluvat:</a:t>
          </a:r>
          <a:endParaRPr lang="fi-FI" dirty="0"/>
        </a:p>
      </dgm:t>
    </dgm:pt>
    <dgm:pt modelId="{19415A1D-2250-47A5-8A87-6B61645F5BDB}" type="parTrans" cxnId="{E0CD9775-9E5D-4F76-99DA-92119D9A3016}">
      <dgm:prSet/>
      <dgm:spPr/>
      <dgm:t>
        <a:bodyPr/>
        <a:lstStyle/>
        <a:p>
          <a:endParaRPr lang="fi-FI"/>
        </a:p>
      </dgm:t>
    </dgm:pt>
    <dgm:pt modelId="{5CF08382-910A-4A9B-A23E-7DDDF5163DBB}" type="sibTrans" cxnId="{E0CD9775-9E5D-4F76-99DA-92119D9A3016}">
      <dgm:prSet/>
      <dgm:spPr/>
      <dgm:t>
        <a:bodyPr/>
        <a:lstStyle/>
        <a:p>
          <a:endParaRPr lang="fi-FI"/>
        </a:p>
      </dgm:t>
    </dgm:pt>
    <dgm:pt modelId="{B1F58D75-30EB-44B1-9C42-9FC5304FBA82}">
      <dgm:prSet/>
      <dgm:spPr/>
      <dgm:t>
        <a:bodyPr/>
        <a:lstStyle/>
        <a:p>
          <a:r>
            <a:rPr lang="fi-FI" dirty="0"/>
            <a:t>Tiheä seuranta</a:t>
          </a:r>
        </a:p>
      </dgm:t>
    </dgm:pt>
    <dgm:pt modelId="{4F51572A-DFFD-48A8-977B-3DF7BAC5AD76}" type="parTrans" cxnId="{C23AF044-95AA-40DC-A1DF-09E5FF0E5ABD}">
      <dgm:prSet/>
      <dgm:spPr/>
      <dgm:t>
        <a:bodyPr/>
        <a:lstStyle/>
        <a:p>
          <a:endParaRPr lang="fi-FI"/>
        </a:p>
      </dgm:t>
    </dgm:pt>
    <dgm:pt modelId="{1252A598-2165-4904-8EEC-2F4A98887FC5}" type="sibTrans" cxnId="{C23AF044-95AA-40DC-A1DF-09E5FF0E5ABD}">
      <dgm:prSet/>
      <dgm:spPr/>
      <dgm:t>
        <a:bodyPr/>
        <a:lstStyle/>
        <a:p>
          <a:endParaRPr lang="fi-FI"/>
        </a:p>
      </dgm:t>
    </dgm:pt>
    <dgm:pt modelId="{8DA1C46D-B775-4A36-BA8A-90EAA1BE6D38}">
      <dgm:prSet/>
      <dgm:spPr/>
      <dgm:t>
        <a:bodyPr/>
        <a:lstStyle/>
        <a:p>
          <a:r>
            <a:rPr lang="fi-FI" dirty="0"/>
            <a:t>Limakalvovaurioiden minimointi</a:t>
          </a:r>
        </a:p>
      </dgm:t>
    </dgm:pt>
    <dgm:pt modelId="{1F8DB0E3-2F1D-40D4-BC8D-922552125678}" type="parTrans" cxnId="{CBCDB282-E6D5-42FF-BCA4-282C3D622E65}">
      <dgm:prSet/>
      <dgm:spPr/>
      <dgm:t>
        <a:bodyPr/>
        <a:lstStyle/>
        <a:p>
          <a:endParaRPr lang="fi-FI"/>
        </a:p>
      </dgm:t>
    </dgm:pt>
    <dgm:pt modelId="{1B6F4EBC-C632-4D59-AE46-61ADC7C1F8A4}" type="sibTrans" cxnId="{CBCDB282-E6D5-42FF-BCA4-282C3D622E65}">
      <dgm:prSet/>
      <dgm:spPr/>
      <dgm:t>
        <a:bodyPr/>
        <a:lstStyle/>
        <a:p>
          <a:endParaRPr lang="fi-FI"/>
        </a:p>
      </dgm:t>
    </dgm:pt>
    <dgm:pt modelId="{236D7FD6-1A42-48E9-BAE3-4AD13FD70833}">
      <dgm:prSet/>
      <dgm:spPr/>
      <dgm:t>
        <a:bodyPr/>
        <a:lstStyle/>
        <a:p>
          <a:r>
            <a:rPr lang="fi-FI" dirty="0"/>
            <a:t>Liman mekaaninen poisto tiheillä keittosuolapurskutteluilla</a:t>
          </a:r>
        </a:p>
      </dgm:t>
    </dgm:pt>
    <dgm:pt modelId="{0F333131-569D-4E15-B267-4327557D38C8}" type="parTrans" cxnId="{70398955-0F50-42BD-93EF-AD42AB1D8353}">
      <dgm:prSet/>
      <dgm:spPr/>
      <dgm:t>
        <a:bodyPr/>
        <a:lstStyle/>
        <a:p>
          <a:endParaRPr lang="fi-FI"/>
        </a:p>
      </dgm:t>
    </dgm:pt>
    <dgm:pt modelId="{8CA8B311-674C-4475-8958-78601E91A73E}" type="sibTrans" cxnId="{70398955-0F50-42BD-93EF-AD42AB1D8353}">
      <dgm:prSet/>
      <dgm:spPr/>
      <dgm:t>
        <a:bodyPr/>
        <a:lstStyle/>
        <a:p>
          <a:endParaRPr lang="fi-FI"/>
        </a:p>
      </dgm:t>
    </dgm:pt>
    <dgm:pt modelId="{0BF0FC1F-8E7D-4178-BE8C-5D42ED210603}">
      <dgm:prSet/>
      <dgm:spPr/>
      <dgm:t>
        <a:bodyPr/>
        <a:lstStyle/>
        <a:p>
          <a:r>
            <a:rPr lang="fi-FI" dirty="0"/>
            <a:t>Superinfektioiden tarkkailu</a:t>
          </a:r>
        </a:p>
      </dgm:t>
    </dgm:pt>
    <dgm:pt modelId="{F6F55E7A-8256-44A6-B55F-5DBDB5349C84}" type="parTrans" cxnId="{27520EB5-1D14-40C4-9126-97AC1D648EAA}">
      <dgm:prSet/>
      <dgm:spPr/>
      <dgm:t>
        <a:bodyPr/>
        <a:lstStyle/>
        <a:p>
          <a:endParaRPr lang="fi-FI"/>
        </a:p>
      </dgm:t>
    </dgm:pt>
    <dgm:pt modelId="{A50A2D18-AE7F-4992-98EA-75F709B088AB}" type="sibTrans" cxnId="{27520EB5-1D14-40C4-9126-97AC1D648EAA}">
      <dgm:prSet/>
      <dgm:spPr/>
      <dgm:t>
        <a:bodyPr/>
        <a:lstStyle/>
        <a:p>
          <a:endParaRPr lang="fi-FI"/>
        </a:p>
      </dgm:t>
    </dgm:pt>
    <dgm:pt modelId="{8C46E1D3-839A-42E7-8747-A4A96F4C4156}">
      <dgm:prSet/>
      <dgm:spPr/>
      <dgm:t>
        <a:bodyPr/>
        <a:lstStyle/>
        <a:p>
          <a:r>
            <a:rPr lang="fi-FI" dirty="0"/>
            <a:t>Pienienergiaisen laserin käyttö </a:t>
          </a:r>
          <a:r>
            <a:rPr lang="fi-FI" dirty="0">
              <a:solidFill>
                <a:srgbClr val="005296"/>
              </a:solidFill>
            </a:rPr>
            <a:t>A</a:t>
          </a:r>
          <a:r>
            <a:rPr lang="fi-FI" dirty="0"/>
            <a:t>.</a:t>
          </a:r>
        </a:p>
      </dgm:t>
    </dgm:pt>
    <dgm:pt modelId="{3A1F3590-2C0A-49D7-A0EB-15E388DC59EB}" type="parTrans" cxnId="{F826DA28-7515-4419-97B3-344A27B15695}">
      <dgm:prSet/>
      <dgm:spPr/>
      <dgm:t>
        <a:bodyPr/>
        <a:lstStyle/>
        <a:p>
          <a:endParaRPr lang="fi-FI"/>
        </a:p>
      </dgm:t>
    </dgm:pt>
    <dgm:pt modelId="{133D4CD6-49E4-449A-9792-49C99B4703F3}" type="sibTrans" cxnId="{F826DA28-7515-4419-97B3-344A27B15695}">
      <dgm:prSet/>
      <dgm:spPr/>
      <dgm:t>
        <a:bodyPr/>
        <a:lstStyle/>
        <a:p>
          <a:endParaRPr lang="fi-FI"/>
        </a:p>
      </dgm:t>
    </dgm:pt>
    <dgm:pt modelId="{EEB8CC27-7889-43B8-9D12-7A092BB1C655}" type="pres">
      <dgm:prSet presAssocID="{2E0816CE-E204-4560-A84B-EF8E58BC5D9F}" presName="linear" presStyleCnt="0">
        <dgm:presLayoutVars>
          <dgm:animLvl val="lvl"/>
          <dgm:resizeHandles val="exact"/>
        </dgm:presLayoutVars>
      </dgm:prSet>
      <dgm:spPr/>
    </dgm:pt>
    <dgm:pt modelId="{84D19434-A007-47FC-9400-21B49E10B9F9}" type="pres">
      <dgm:prSet presAssocID="{6D888658-8DEA-435D-8A09-9B461784E8A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479C2D2-5245-49A3-B6C7-CF7D53C326EF}" type="pres">
      <dgm:prSet presAssocID="{6D888658-8DEA-435D-8A09-9B461784E8A4}" presName="childText" presStyleLbl="revTx" presStyleIdx="0" presStyleCnt="2">
        <dgm:presLayoutVars>
          <dgm:bulletEnabled val="1"/>
        </dgm:presLayoutVars>
      </dgm:prSet>
      <dgm:spPr/>
    </dgm:pt>
    <dgm:pt modelId="{69110547-4100-4DD0-8BC3-491A309C66A6}" type="pres">
      <dgm:prSet presAssocID="{4EDE9E9F-E1A9-4CBA-9CBC-7D511C50217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252A135-D188-4079-A0FF-73F4981321EA}" type="pres">
      <dgm:prSet presAssocID="{4EDE9E9F-E1A9-4CBA-9CBC-7D511C50217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DB31302-A476-4BA0-AC7B-976B78A5E9F2}" type="presOf" srcId="{AA0BD195-691D-41A9-BF93-515C74752980}" destId="{B479C2D2-5245-49A3-B6C7-CF7D53C326EF}" srcOrd="0" destOrd="1" presId="urn:microsoft.com/office/officeart/2005/8/layout/vList2"/>
    <dgm:cxn modelId="{187EDF04-082F-4B03-8B50-8CC3CAD0A29D}" srcId="{6D888658-8DEA-435D-8A09-9B461784E8A4}" destId="{24C76DBF-9FB5-461A-8391-A04A15286BA4}" srcOrd="0" destOrd="0" parTransId="{BFADD503-C586-4C2B-94C3-FC73087436BB}" sibTransId="{CB182588-4FA9-466A-9E2B-2C9412B95C5F}"/>
    <dgm:cxn modelId="{F826DA28-7515-4419-97B3-344A27B15695}" srcId="{4EDE9E9F-E1A9-4CBA-9CBC-7D511C502170}" destId="{8C46E1D3-839A-42E7-8747-A4A96F4C4156}" srcOrd="4" destOrd="0" parTransId="{3A1F3590-2C0A-49D7-A0EB-15E388DC59EB}" sibTransId="{133D4CD6-49E4-449A-9792-49C99B4703F3}"/>
    <dgm:cxn modelId="{7DB98F2E-3F05-47E0-8E4A-0487F88C0E15}" type="presOf" srcId="{24C76DBF-9FB5-461A-8391-A04A15286BA4}" destId="{B479C2D2-5245-49A3-B6C7-CF7D53C326EF}" srcOrd="0" destOrd="0" presId="urn:microsoft.com/office/officeart/2005/8/layout/vList2"/>
    <dgm:cxn modelId="{C23AF044-95AA-40DC-A1DF-09E5FF0E5ABD}" srcId="{4EDE9E9F-E1A9-4CBA-9CBC-7D511C502170}" destId="{B1F58D75-30EB-44B1-9C42-9FC5304FBA82}" srcOrd="0" destOrd="0" parTransId="{4F51572A-DFFD-48A8-977B-3DF7BAC5AD76}" sibTransId="{1252A598-2165-4904-8EEC-2F4A98887FC5}"/>
    <dgm:cxn modelId="{70398955-0F50-42BD-93EF-AD42AB1D8353}" srcId="{4EDE9E9F-E1A9-4CBA-9CBC-7D511C502170}" destId="{236D7FD6-1A42-48E9-BAE3-4AD13FD70833}" srcOrd="2" destOrd="0" parTransId="{0F333131-569D-4E15-B267-4327557D38C8}" sibTransId="{8CA8B311-674C-4475-8958-78601E91A73E}"/>
    <dgm:cxn modelId="{E0CD9775-9E5D-4F76-99DA-92119D9A3016}" srcId="{2E0816CE-E204-4560-A84B-EF8E58BC5D9F}" destId="{4EDE9E9F-E1A9-4CBA-9CBC-7D511C502170}" srcOrd="1" destOrd="0" parTransId="{19415A1D-2250-47A5-8A87-6B61645F5BDB}" sibTransId="{5CF08382-910A-4A9B-A23E-7DDDF5163DBB}"/>
    <dgm:cxn modelId="{E7C3B475-89FA-4170-ACD8-75BE6201919D}" type="presOf" srcId="{8DA1C46D-B775-4A36-BA8A-90EAA1BE6D38}" destId="{3252A135-D188-4079-A0FF-73F4981321EA}" srcOrd="0" destOrd="1" presId="urn:microsoft.com/office/officeart/2005/8/layout/vList2"/>
    <dgm:cxn modelId="{2EA24458-3153-4A0D-8A33-FF34491A081E}" srcId="{2E0816CE-E204-4560-A84B-EF8E58BC5D9F}" destId="{6D888658-8DEA-435D-8A09-9B461784E8A4}" srcOrd="0" destOrd="0" parTransId="{07E25706-0449-4B17-81B3-D0042D381EE4}" sibTransId="{4A79FA11-29A3-4F44-A49B-3AE2E2C1826C}"/>
    <dgm:cxn modelId="{A3B7B97C-2D76-478A-9B32-FD2523E9C2DA}" type="presOf" srcId="{6D888658-8DEA-435D-8A09-9B461784E8A4}" destId="{84D19434-A007-47FC-9400-21B49E10B9F9}" srcOrd="0" destOrd="0" presId="urn:microsoft.com/office/officeart/2005/8/layout/vList2"/>
    <dgm:cxn modelId="{CBCDB282-E6D5-42FF-BCA4-282C3D622E65}" srcId="{4EDE9E9F-E1A9-4CBA-9CBC-7D511C502170}" destId="{8DA1C46D-B775-4A36-BA8A-90EAA1BE6D38}" srcOrd="1" destOrd="0" parTransId="{1F8DB0E3-2F1D-40D4-BC8D-922552125678}" sibTransId="{1B6F4EBC-C632-4D59-AE46-61ADC7C1F8A4}"/>
    <dgm:cxn modelId="{90EBDC87-A4A8-4994-A668-5F44E64F132E}" type="presOf" srcId="{0BF0FC1F-8E7D-4178-BE8C-5D42ED210603}" destId="{3252A135-D188-4079-A0FF-73F4981321EA}" srcOrd="0" destOrd="3" presId="urn:microsoft.com/office/officeart/2005/8/layout/vList2"/>
    <dgm:cxn modelId="{E48B0896-D62E-4820-9CD2-6B93F992FC6F}" type="presOf" srcId="{8C46E1D3-839A-42E7-8747-A4A96F4C4156}" destId="{3252A135-D188-4079-A0FF-73F4981321EA}" srcOrd="0" destOrd="4" presId="urn:microsoft.com/office/officeart/2005/8/layout/vList2"/>
    <dgm:cxn modelId="{27520EB5-1D14-40C4-9126-97AC1D648EAA}" srcId="{4EDE9E9F-E1A9-4CBA-9CBC-7D511C502170}" destId="{0BF0FC1F-8E7D-4178-BE8C-5D42ED210603}" srcOrd="3" destOrd="0" parTransId="{F6F55E7A-8256-44A6-B55F-5DBDB5349C84}" sibTransId="{A50A2D18-AE7F-4992-98EA-75F709B088AB}"/>
    <dgm:cxn modelId="{1E42EAB5-A359-4CDC-ABFB-B5FDEA3C87EE}" type="presOf" srcId="{B1F58D75-30EB-44B1-9C42-9FC5304FBA82}" destId="{3252A135-D188-4079-A0FF-73F4981321EA}" srcOrd="0" destOrd="0" presId="urn:microsoft.com/office/officeart/2005/8/layout/vList2"/>
    <dgm:cxn modelId="{5F4FA0C3-EF5B-405F-8AE4-8002132F0DB7}" type="presOf" srcId="{2E0816CE-E204-4560-A84B-EF8E58BC5D9F}" destId="{EEB8CC27-7889-43B8-9D12-7A092BB1C655}" srcOrd="0" destOrd="0" presId="urn:microsoft.com/office/officeart/2005/8/layout/vList2"/>
    <dgm:cxn modelId="{4DAB27C8-8A5F-4C98-89C8-B42CC3E40E0B}" type="presOf" srcId="{4EDE9E9F-E1A9-4CBA-9CBC-7D511C502170}" destId="{69110547-4100-4DD0-8BC3-491A309C66A6}" srcOrd="0" destOrd="0" presId="urn:microsoft.com/office/officeart/2005/8/layout/vList2"/>
    <dgm:cxn modelId="{82FED0E7-5A42-4A36-9D00-9F06229ADE46}" srcId="{6D888658-8DEA-435D-8A09-9B461784E8A4}" destId="{AA0BD195-691D-41A9-BF93-515C74752980}" srcOrd="1" destOrd="0" parTransId="{1436DE12-4CB0-42BA-86C5-DCEADD6ED495}" sibTransId="{0F6E1ADE-8F4E-4A60-8A1C-2C3D310D963D}"/>
    <dgm:cxn modelId="{CD322DF8-A6EA-41DB-8FFF-D5FD85A2A6D4}" type="presOf" srcId="{236D7FD6-1A42-48E9-BAE3-4AD13FD70833}" destId="{3252A135-D188-4079-A0FF-73F4981321EA}" srcOrd="0" destOrd="2" presId="urn:microsoft.com/office/officeart/2005/8/layout/vList2"/>
    <dgm:cxn modelId="{6EBE728A-1FD3-4940-A0B2-C9EDA9012684}" type="presParOf" srcId="{EEB8CC27-7889-43B8-9D12-7A092BB1C655}" destId="{84D19434-A007-47FC-9400-21B49E10B9F9}" srcOrd="0" destOrd="0" presId="urn:microsoft.com/office/officeart/2005/8/layout/vList2"/>
    <dgm:cxn modelId="{BE5BF883-54F0-4CF6-8F81-6A16F70CE9C0}" type="presParOf" srcId="{EEB8CC27-7889-43B8-9D12-7A092BB1C655}" destId="{B479C2D2-5245-49A3-B6C7-CF7D53C326EF}" srcOrd="1" destOrd="0" presId="urn:microsoft.com/office/officeart/2005/8/layout/vList2"/>
    <dgm:cxn modelId="{5E569CF0-BB78-4EC8-9FB2-EA9F10CFB05C}" type="presParOf" srcId="{EEB8CC27-7889-43B8-9D12-7A092BB1C655}" destId="{69110547-4100-4DD0-8BC3-491A309C66A6}" srcOrd="2" destOrd="0" presId="urn:microsoft.com/office/officeart/2005/8/layout/vList2"/>
    <dgm:cxn modelId="{59980385-E531-4896-9551-83BB44D2CF3B}" type="presParOf" srcId="{EEB8CC27-7889-43B8-9D12-7A092BB1C655}" destId="{3252A135-D188-4079-A0FF-73F4981321E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641FFF-CF7A-422E-926F-2B53120554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ED2A6E0C-451B-4AB9-9514-7635BEBA65C2}">
      <dgm:prSet/>
      <dgm:spPr/>
      <dgm:t>
        <a:bodyPr/>
        <a:lstStyle/>
        <a:p>
          <a:r>
            <a:rPr lang="fi-FI" baseline="0" dirty="0"/>
            <a:t>Sekä leikkaus että sädehoito voivat vaurioittaa suuria ja pieniä sylkirauhasia. </a:t>
          </a:r>
          <a:endParaRPr lang="fi-FI" dirty="0"/>
        </a:p>
      </dgm:t>
    </dgm:pt>
    <dgm:pt modelId="{751FEA75-E8FA-45BA-A06B-B2ADB2222FA0}" type="parTrans" cxnId="{FBAB9D4F-7CEC-486F-8BC3-F1C3B1BDBC14}">
      <dgm:prSet/>
      <dgm:spPr/>
      <dgm:t>
        <a:bodyPr/>
        <a:lstStyle/>
        <a:p>
          <a:endParaRPr lang="fi-FI"/>
        </a:p>
      </dgm:t>
    </dgm:pt>
    <dgm:pt modelId="{4EE51B4C-268F-4781-98AA-825809A7D8D4}" type="sibTrans" cxnId="{FBAB9D4F-7CEC-486F-8BC3-F1C3B1BDBC14}">
      <dgm:prSet/>
      <dgm:spPr/>
      <dgm:t>
        <a:bodyPr/>
        <a:lstStyle/>
        <a:p>
          <a:endParaRPr lang="fi-FI"/>
        </a:p>
      </dgm:t>
    </dgm:pt>
    <dgm:pt modelId="{EE8D8415-1A27-49B0-A7B4-69B847FE2028}">
      <dgm:prSet/>
      <dgm:spPr/>
      <dgm:t>
        <a:bodyPr/>
        <a:lstStyle/>
        <a:p>
          <a:r>
            <a:rPr lang="fi-FI" baseline="0" dirty="0"/>
            <a:t>Syljeneritys alkaa huonontua jo 1. sädehoitoviikon jälkeen. </a:t>
          </a:r>
          <a:endParaRPr lang="fi-FI" dirty="0"/>
        </a:p>
      </dgm:t>
    </dgm:pt>
    <dgm:pt modelId="{3834B9AF-19FB-4505-8795-96AA70977469}" type="parTrans" cxnId="{6AC8D5FB-7BDF-4C23-9057-4B5282FA5D4B}">
      <dgm:prSet/>
      <dgm:spPr/>
      <dgm:t>
        <a:bodyPr/>
        <a:lstStyle/>
        <a:p>
          <a:endParaRPr lang="fi-FI"/>
        </a:p>
      </dgm:t>
    </dgm:pt>
    <dgm:pt modelId="{D42BB157-3459-4D51-909D-3E493432CAB2}" type="sibTrans" cxnId="{6AC8D5FB-7BDF-4C23-9057-4B5282FA5D4B}">
      <dgm:prSet/>
      <dgm:spPr/>
      <dgm:t>
        <a:bodyPr/>
        <a:lstStyle/>
        <a:p>
          <a:endParaRPr lang="fi-FI"/>
        </a:p>
      </dgm:t>
    </dgm:pt>
    <dgm:pt modelId="{DFAA039B-5379-462E-A68A-DFF4BEFCB303}">
      <dgm:prSet/>
      <dgm:spPr/>
      <dgm:t>
        <a:bodyPr/>
        <a:lstStyle/>
        <a:p>
          <a:r>
            <a:rPr lang="fi-FI" baseline="0" dirty="0"/>
            <a:t>Kuivan suun hoito</a:t>
          </a:r>
          <a:endParaRPr lang="fi-FI" dirty="0"/>
        </a:p>
      </dgm:t>
    </dgm:pt>
    <dgm:pt modelId="{085C7D9D-A2B3-4695-AFA0-4B77C4EEC5F3}" type="parTrans" cxnId="{D29164DD-E238-4DA1-9776-6456B1E7E773}">
      <dgm:prSet/>
      <dgm:spPr/>
      <dgm:t>
        <a:bodyPr/>
        <a:lstStyle/>
        <a:p>
          <a:endParaRPr lang="fi-FI"/>
        </a:p>
      </dgm:t>
    </dgm:pt>
    <dgm:pt modelId="{B68E2C03-27B5-4480-A252-287B530FAE35}" type="sibTrans" cxnId="{D29164DD-E238-4DA1-9776-6456B1E7E773}">
      <dgm:prSet/>
      <dgm:spPr/>
      <dgm:t>
        <a:bodyPr/>
        <a:lstStyle/>
        <a:p>
          <a:endParaRPr lang="fi-FI"/>
        </a:p>
      </dgm:t>
    </dgm:pt>
    <dgm:pt modelId="{F589A29B-86D9-4153-A626-B7A3B0477433}">
      <dgm:prSet custT="1"/>
      <dgm:spPr/>
      <dgm:t>
        <a:bodyPr/>
        <a:lstStyle/>
        <a:p>
          <a:r>
            <a:rPr lang="fi-FI" sz="1600" dirty="0"/>
            <a:t>Hoito on hankalaa ja yleensä oireenmukaista.</a:t>
          </a:r>
        </a:p>
      </dgm:t>
    </dgm:pt>
    <dgm:pt modelId="{DE3AB8F1-8444-44F3-9A0C-D62B92D58C0F}" type="parTrans" cxnId="{981A6630-7A79-4FA4-93A5-A54EB509E9AA}">
      <dgm:prSet/>
      <dgm:spPr/>
      <dgm:t>
        <a:bodyPr/>
        <a:lstStyle/>
        <a:p>
          <a:endParaRPr lang="fi-FI"/>
        </a:p>
      </dgm:t>
    </dgm:pt>
    <dgm:pt modelId="{93EF2860-35CB-4206-9677-8CE6F8C138EE}" type="sibTrans" cxnId="{981A6630-7A79-4FA4-93A5-A54EB509E9AA}">
      <dgm:prSet/>
      <dgm:spPr/>
      <dgm:t>
        <a:bodyPr/>
        <a:lstStyle/>
        <a:p>
          <a:endParaRPr lang="fi-FI"/>
        </a:p>
      </dgm:t>
    </dgm:pt>
    <dgm:pt modelId="{4E4017A8-5718-49A0-BE76-12C6F03944D4}">
      <dgm:prSet custT="1"/>
      <dgm:spPr/>
      <dgm:t>
        <a:bodyPr/>
        <a:lstStyle/>
        <a:p>
          <a:r>
            <a:rPr lang="fi-FI" sz="1600" dirty="0"/>
            <a:t>Syljeneritystä lisäävistä lääkkeistä on harvoin hyötyä, mutta suuta kostuttavista valmisteista on apua.</a:t>
          </a:r>
        </a:p>
      </dgm:t>
    </dgm:pt>
    <dgm:pt modelId="{E0C414DE-2603-4231-9164-41ADE882AFFC}" type="parTrans" cxnId="{4636008F-60BE-458C-8EDC-D1EE7B9F3798}">
      <dgm:prSet/>
      <dgm:spPr/>
      <dgm:t>
        <a:bodyPr/>
        <a:lstStyle/>
        <a:p>
          <a:endParaRPr lang="fi-FI"/>
        </a:p>
      </dgm:t>
    </dgm:pt>
    <dgm:pt modelId="{BA660B22-5817-4065-B559-0AD909215A8D}" type="sibTrans" cxnId="{4636008F-60BE-458C-8EDC-D1EE7B9F3798}">
      <dgm:prSet/>
      <dgm:spPr/>
      <dgm:t>
        <a:bodyPr/>
        <a:lstStyle/>
        <a:p>
          <a:endParaRPr lang="fi-FI"/>
        </a:p>
      </dgm:t>
    </dgm:pt>
    <dgm:pt modelId="{C79B62E7-FE2A-4A18-9681-BA33FDDFA0BD}">
      <dgm:prSet custT="1"/>
      <dgm:spPr/>
      <dgm:t>
        <a:bodyPr/>
        <a:lstStyle/>
        <a:p>
          <a:r>
            <a:rPr lang="fi-FI" sz="1600" dirty="0"/>
            <a:t>Ksylitolituotteiden säännöllistä käyttöä suositellaan.</a:t>
          </a:r>
        </a:p>
      </dgm:t>
    </dgm:pt>
    <dgm:pt modelId="{4C722D74-B503-490A-B29F-4D6051E942CC}" type="parTrans" cxnId="{1B0A9E6C-19D0-42E1-98ED-F591FE3099A0}">
      <dgm:prSet/>
      <dgm:spPr/>
      <dgm:t>
        <a:bodyPr/>
        <a:lstStyle/>
        <a:p>
          <a:endParaRPr lang="fi-FI"/>
        </a:p>
      </dgm:t>
    </dgm:pt>
    <dgm:pt modelId="{258971C0-C0AC-46BD-8143-B680C1E9316C}" type="sibTrans" cxnId="{1B0A9E6C-19D0-42E1-98ED-F591FE3099A0}">
      <dgm:prSet/>
      <dgm:spPr/>
      <dgm:t>
        <a:bodyPr/>
        <a:lstStyle/>
        <a:p>
          <a:endParaRPr lang="fi-FI"/>
        </a:p>
      </dgm:t>
    </dgm:pt>
    <dgm:pt modelId="{BE40F12D-3668-4AF5-BFD1-786C10C0D8A1}">
      <dgm:prSet/>
      <dgm:spPr/>
      <dgm:t>
        <a:bodyPr/>
        <a:lstStyle/>
        <a:p>
          <a:r>
            <a:rPr lang="fi-FI" baseline="0" dirty="0"/>
            <a:t>Tärkeintä on tämän haittavaikutuksen ehkäisy käyttämällä hyvää sädehoitotekniikkaa.</a:t>
          </a:r>
          <a:endParaRPr lang="fi-FI" dirty="0"/>
        </a:p>
      </dgm:t>
    </dgm:pt>
    <dgm:pt modelId="{7AA23F15-1153-4D91-B59F-B34FAAD1DEC8}" type="parTrans" cxnId="{479958EC-28D8-458D-A238-83CD22BAC369}">
      <dgm:prSet/>
      <dgm:spPr/>
      <dgm:t>
        <a:bodyPr/>
        <a:lstStyle/>
        <a:p>
          <a:endParaRPr lang="fi-FI"/>
        </a:p>
      </dgm:t>
    </dgm:pt>
    <dgm:pt modelId="{5FC6F889-7435-407E-BDDF-E2E8AE355497}" type="sibTrans" cxnId="{479958EC-28D8-458D-A238-83CD22BAC369}">
      <dgm:prSet/>
      <dgm:spPr/>
      <dgm:t>
        <a:bodyPr/>
        <a:lstStyle/>
        <a:p>
          <a:endParaRPr lang="fi-FI"/>
        </a:p>
      </dgm:t>
    </dgm:pt>
    <dgm:pt modelId="{25FA8033-DF6F-4A01-A095-C19A1A56912D}" type="pres">
      <dgm:prSet presAssocID="{53641FFF-CF7A-422E-926F-2B53120554E4}" presName="linear" presStyleCnt="0">
        <dgm:presLayoutVars>
          <dgm:animLvl val="lvl"/>
          <dgm:resizeHandles val="exact"/>
        </dgm:presLayoutVars>
      </dgm:prSet>
      <dgm:spPr/>
    </dgm:pt>
    <dgm:pt modelId="{53587282-4BF3-4412-A47E-C6E29FE1B750}" type="pres">
      <dgm:prSet presAssocID="{ED2A6E0C-451B-4AB9-9514-7635BEBA65C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02C50DD-4A1E-4C1D-9A39-38779881183C}" type="pres">
      <dgm:prSet presAssocID="{4EE51B4C-268F-4781-98AA-825809A7D8D4}" presName="spacer" presStyleCnt="0"/>
      <dgm:spPr/>
    </dgm:pt>
    <dgm:pt modelId="{387F6BE9-FBBF-4A72-AFF4-67924798CBAC}" type="pres">
      <dgm:prSet presAssocID="{EE8D8415-1A27-49B0-A7B4-69B847FE202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65D15A2-B2D4-4321-B153-A9200994AC72}" type="pres">
      <dgm:prSet presAssocID="{D42BB157-3459-4D51-909D-3E493432CAB2}" presName="spacer" presStyleCnt="0"/>
      <dgm:spPr/>
    </dgm:pt>
    <dgm:pt modelId="{86C39125-F3BC-4E1C-9240-8787DEF5BB74}" type="pres">
      <dgm:prSet presAssocID="{DFAA039B-5379-462E-A68A-DFF4BEFCB30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FA447FE-61A7-408F-8037-5832867D5FB4}" type="pres">
      <dgm:prSet presAssocID="{DFAA039B-5379-462E-A68A-DFF4BEFCB303}" presName="childText" presStyleLbl="revTx" presStyleIdx="0" presStyleCnt="1">
        <dgm:presLayoutVars>
          <dgm:bulletEnabled val="1"/>
        </dgm:presLayoutVars>
      </dgm:prSet>
      <dgm:spPr/>
    </dgm:pt>
    <dgm:pt modelId="{45F3768D-B037-4EFE-BCEF-F1E3D3605148}" type="pres">
      <dgm:prSet presAssocID="{BE40F12D-3668-4AF5-BFD1-786C10C0D8A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81A6630-7A79-4FA4-93A5-A54EB509E9AA}" srcId="{DFAA039B-5379-462E-A68A-DFF4BEFCB303}" destId="{F589A29B-86D9-4153-A626-B7A3B0477433}" srcOrd="0" destOrd="0" parTransId="{DE3AB8F1-8444-44F3-9A0C-D62B92D58C0F}" sibTransId="{93EF2860-35CB-4206-9677-8CE6F8C138EE}"/>
    <dgm:cxn modelId="{1B0A9E6C-19D0-42E1-98ED-F591FE3099A0}" srcId="{DFAA039B-5379-462E-A68A-DFF4BEFCB303}" destId="{C79B62E7-FE2A-4A18-9681-BA33FDDFA0BD}" srcOrd="2" destOrd="0" parTransId="{4C722D74-B503-490A-B29F-4D6051E942CC}" sibTransId="{258971C0-C0AC-46BD-8143-B680C1E9316C}"/>
    <dgm:cxn modelId="{FBAB9D4F-7CEC-486F-8BC3-F1C3B1BDBC14}" srcId="{53641FFF-CF7A-422E-926F-2B53120554E4}" destId="{ED2A6E0C-451B-4AB9-9514-7635BEBA65C2}" srcOrd="0" destOrd="0" parTransId="{751FEA75-E8FA-45BA-A06B-B2ADB2222FA0}" sibTransId="{4EE51B4C-268F-4781-98AA-825809A7D8D4}"/>
    <dgm:cxn modelId="{4636008F-60BE-458C-8EDC-D1EE7B9F3798}" srcId="{DFAA039B-5379-462E-A68A-DFF4BEFCB303}" destId="{4E4017A8-5718-49A0-BE76-12C6F03944D4}" srcOrd="1" destOrd="0" parTransId="{E0C414DE-2603-4231-9164-41ADE882AFFC}" sibTransId="{BA660B22-5817-4065-B559-0AD909215A8D}"/>
    <dgm:cxn modelId="{C4F4DC9E-2A60-477B-86F5-CD951E375114}" type="presOf" srcId="{F589A29B-86D9-4153-A626-B7A3B0477433}" destId="{2FA447FE-61A7-408F-8037-5832867D5FB4}" srcOrd="0" destOrd="0" presId="urn:microsoft.com/office/officeart/2005/8/layout/vList2"/>
    <dgm:cxn modelId="{4691AF9F-87F3-4A74-B8B5-8A5793477433}" type="presOf" srcId="{C79B62E7-FE2A-4A18-9681-BA33FDDFA0BD}" destId="{2FA447FE-61A7-408F-8037-5832867D5FB4}" srcOrd="0" destOrd="2" presId="urn:microsoft.com/office/officeart/2005/8/layout/vList2"/>
    <dgm:cxn modelId="{FA0A17A7-7BDF-4EC5-AA55-B3E0C84DF567}" type="presOf" srcId="{BE40F12D-3668-4AF5-BFD1-786C10C0D8A1}" destId="{45F3768D-B037-4EFE-BCEF-F1E3D3605148}" srcOrd="0" destOrd="0" presId="urn:microsoft.com/office/officeart/2005/8/layout/vList2"/>
    <dgm:cxn modelId="{9863E9C1-64B1-4D50-9CE6-5DBEFF005250}" type="presOf" srcId="{ED2A6E0C-451B-4AB9-9514-7635BEBA65C2}" destId="{53587282-4BF3-4412-A47E-C6E29FE1B750}" srcOrd="0" destOrd="0" presId="urn:microsoft.com/office/officeart/2005/8/layout/vList2"/>
    <dgm:cxn modelId="{25E8F1CA-66AB-4D4F-AC70-B7238FBF28AD}" type="presOf" srcId="{4E4017A8-5718-49A0-BE76-12C6F03944D4}" destId="{2FA447FE-61A7-408F-8037-5832867D5FB4}" srcOrd="0" destOrd="1" presId="urn:microsoft.com/office/officeart/2005/8/layout/vList2"/>
    <dgm:cxn modelId="{B4394BDA-C4E6-419A-A4EF-40DE11E77683}" type="presOf" srcId="{53641FFF-CF7A-422E-926F-2B53120554E4}" destId="{25FA8033-DF6F-4A01-A095-C19A1A56912D}" srcOrd="0" destOrd="0" presId="urn:microsoft.com/office/officeart/2005/8/layout/vList2"/>
    <dgm:cxn modelId="{D29164DD-E238-4DA1-9776-6456B1E7E773}" srcId="{53641FFF-CF7A-422E-926F-2B53120554E4}" destId="{DFAA039B-5379-462E-A68A-DFF4BEFCB303}" srcOrd="2" destOrd="0" parTransId="{085C7D9D-A2B3-4695-AFA0-4B77C4EEC5F3}" sibTransId="{B68E2C03-27B5-4480-A252-287B530FAE35}"/>
    <dgm:cxn modelId="{B8FAF0E8-FA2C-4E38-B750-854043D71252}" type="presOf" srcId="{EE8D8415-1A27-49B0-A7B4-69B847FE2028}" destId="{387F6BE9-FBBF-4A72-AFF4-67924798CBAC}" srcOrd="0" destOrd="0" presId="urn:microsoft.com/office/officeart/2005/8/layout/vList2"/>
    <dgm:cxn modelId="{6C709BEA-D48D-42F4-B476-63844CFCBEC9}" type="presOf" srcId="{DFAA039B-5379-462E-A68A-DFF4BEFCB303}" destId="{86C39125-F3BC-4E1C-9240-8787DEF5BB74}" srcOrd="0" destOrd="0" presId="urn:microsoft.com/office/officeart/2005/8/layout/vList2"/>
    <dgm:cxn modelId="{479958EC-28D8-458D-A238-83CD22BAC369}" srcId="{53641FFF-CF7A-422E-926F-2B53120554E4}" destId="{BE40F12D-3668-4AF5-BFD1-786C10C0D8A1}" srcOrd="3" destOrd="0" parTransId="{7AA23F15-1153-4D91-B59F-B34FAAD1DEC8}" sibTransId="{5FC6F889-7435-407E-BDDF-E2E8AE355497}"/>
    <dgm:cxn modelId="{6AC8D5FB-7BDF-4C23-9057-4B5282FA5D4B}" srcId="{53641FFF-CF7A-422E-926F-2B53120554E4}" destId="{EE8D8415-1A27-49B0-A7B4-69B847FE2028}" srcOrd="1" destOrd="0" parTransId="{3834B9AF-19FB-4505-8795-96AA70977469}" sibTransId="{D42BB157-3459-4D51-909D-3E493432CAB2}"/>
    <dgm:cxn modelId="{705C57CE-1629-449C-9BB1-21E9015D5967}" type="presParOf" srcId="{25FA8033-DF6F-4A01-A095-C19A1A56912D}" destId="{53587282-4BF3-4412-A47E-C6E29FE1B750}" srcOrd="0" destOrd="0" presId="urn:microsoft.com/office/officeart/2005/8/layout/vList2"/>
    <dgm:cxn modelId="{E05C253B-F64E-4042-8C3A-B698B7CE0D90}" type="presParOf" srcId="{25FA8033-DF6F-4A01-A095-C19A1A56912D}" destId="{202C50DD-4A1E-4C1D-9A39-38779881183C}" srcOrd="1" destOrd="0" presId="urn:microsoft.com/office/officeart/2005/8/layout/vList2"/>
    <dgm:cxn modelId="{15C81632-F27B-4735-8A93-B5E9247FD9CE}" type="presParOf" srcId="{25FA8033-DF6F-4A01-A095-C19A1A56912D}" destId="{387F6BE9-FBBF-4A72-AFF4-67924798CBAC}" srcOrd="2" destOrd="0" presId="urn:microsoft.com/office/officeart/2005/8/layout/vList2"/>
    <dgm:cxn modelId="{6893340F-3B2C-4BF5-B436-E99FD49CE055}" type="presParOf" srcId="{25FA8033-DF6F-4A01-A095-C19A1A56912D}" destId="{B65D15A2-B2D4-4321-B153-A9200994AC72}" srcOrd="3" destOrd="0" presId="urn:microsoft.com/office/officeart/2005/8/layout/vList2"/>
    <dgm:cxn modelId="{D6998F0A-583F-4AA4-B8DC-121356315B54}" type="presParOf" srcId="{25FA8033-DF6F-4A01-A095-C19A1A56912D}" destId="{86C39125-F3BC-4E1C-9240-8787DEF5BB74}" srcOrd="4" destOrd="0" presId="urn:microsoft.com/office/officeart/2005/8/layout/vList2"/>
    <dgm:cxn modelId="{200D9476-B79C-41AA-ADA5-2040E3973937}" type="presParOf" srcId="{25FA8033-DF6F-4A01-A095-C19A1A56912D}" destId="{2FA447FE-61A7-408F-8037-5832867D5FB4}" srcOrd="5" destOrd="0" presId="urn:microsoft.com/office/officeart/2005/8/layout/vList2"/>
    <dgm:cxn modelId="{1104A744-0B4E-4FA8-8189-E9189FFF3D83}" type="presParOf" srcId="{25FA8033-DF6F-4A01-A095-C19A1A56912D}" destId="{45F3768D-B037-4EFE-BCEF-F1E3D360514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737E0A-ADED-4A5E-86ED-F2579224E9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3FF43CA2-3655-4EFF-AC9B-E78DA5C93BA8}">
      <dgm:prSet/>
      <dgm:spPr/>
      <dgm:t>
        <a:bodyPr/>
        <a:lstStyle/>
        <a:p>
          <a:r>
            <a:rPr lang="fi-FI" baseline="0" dirty="0"/>
            <a:t>Suun kandidiaasi on sädehoitoa saaneilla yleinen suun kuivuuden vuoksi. </a:t>
          </a:r>
          <a:endParaRPr lang="fi-FI" dirty="0"/>
        </a:p>
      </dgm:t>
    </dgm:pt>
    <dgm:pt modelId="{CA8A99D1-5B2B-405A-8F8B-4A637BC6F210}" type="parTrans" cxnId="{AEABF021-8C6A-404A-A78E-22A323B4F72F}">
      <dgm:prSet/>
      <dgm:spPr/>
      <dgm:t>
        <a:bodyPr/>
        <a:lstStyle/>
        <a:p>
          <a:endParaRPr lang="fi-FI"/>
        </a:p>
      </dgm:t>
    </dgm:pt>
    <dgm:pt modelId="{8D5F2713-DA88-448A-A9BA-0F64AE6F981C}" type="sibTrans" cxnId="{AEABF021-8C6A-404A-A78E-22A323B4F72F}">
      <dgm:prSet/>
      <dgm:spPr/>
      <dgm:t>
        <a:bodyPr/>
        <a:lstStyle/>
        <a:p>
          <a:endParaRPr lang="fi-FI"/>
        </a:p>
      </dgm:t>
    </dgm:pt>
    <dgm:pt modelId="{96511724-8B87-4811-BDB6-AC9FF671D282}">
      <dgm:prSet/>
      <dgm:spPr/>
      <dgm:t>
        <a:bodyPr/>
        <a:lstStyle/>
        <a:p>
          <a:r>
            <a:rPr lang="fi-FI" baseline="0" dirty="0"/>
            <a:t>Hiivasieni-infektiota voidaan ehkäistä</a:t>
          </a:r>
          <a:endParaRPr lang="fi-FI" dirty="0"/>
        </a:p>
      </dgm:t>
    </dgm:pt>
    <dgm:pt modelId="{C923EF11-B6C4-40B5-B080-930823FE3EAA}" type="parTrans" cxnId="{E5B3C39B-E32F-4732-A770-F4958261A716}">
      <dgm:prSet/>
      <dgm:spPr/>
      <dgm:t>
        <a:bodyPr/>
        <a:lstStyle/>
        <a:p>
          <a:endParaRPr lang="fi-FI"/>
        </a:p>
      </dgm:t>
    </dgm:pt>
    <dgm:pt modelId="{69C28F9A-4AC8-46FE-8B6B-088A56872B6C}" type="sibTrans" cxnId="{E5B3C39B-E32F-4732-A770-F4958261A716}">
      <dgm:prSet/>
      <dgm:spPr/>
      <dgm:t>
        <a:bodyPr/>
        <a:lstStyle/>
        <a:p>
          <a:endParaRPr lang="fi-FI"/>
        </a:p>
      </dgm:t>
    </dgm:pt>
    <dgm:pt modelId="{AD7BCB59-5564-4904-99EE-92B81A429406}">
      <dgm:prSet/>
      <dgm:spPr/>
      <dgm:t>
        <a:bodyPr/>
        <a:lstStyle/>
        <a:p>
          <a:r>
            <a:rPr lang="fi-FI" dirty="0"/>
            <a:t>kuivan suun asianmukaisella hoidolla</a:t>
          </a:r>
        </a:p>
      </dgm:t>
    </dgm:pt>
    <dgm:pt modelId="{1AC320AC-808C-4C85-BD49-7556130A3A3E}" type="parTrans" cxnId="{7E406638-8C26-406A-AE5C-E70C0A0F5825}">
      <dgm:prSet/>
      <dgm:spPr/>
      <dgm:t>
        <a:bodyPr/>
        <a:lstStyle/>
        <a:p>
          <a:endParaRPr lang="fi-FI"/>
        </a:p>
      </dgm:t>
    </dgm:pt>
    <dgm:pt modelId="{E216992D-92C3-4B55-ACA2-B1BEA366C8B9}" type="sibTrans" cxnId="{7E406638-8C26-406A-AE5C-E70C0A0F5825}">
      <dgm:prSet/>
      <dgm:spPr/>
      <dgm:t>
        <a:bodyPr/>
        <a:lstStyle/>
        <a:p>
          <a:endParaRPr lang="fi-FI"/>
        </a:p>
      </dgm:t>
    </dgm:pt>
    <dgm:pt modelId="{85B68887-4C8C-4B84-9108-9C0FD102ECB3}">
      <dgm:prSet/>
      <dgm:spPr/>
      <dgm:t>
        <a:bodyPr/>
        <a:lstStyle/>
        <a:p>
          <a:r>
            <a:rPr lang="fi-FI" dirty="0"/>
            <a:t>tehokkaalla hampaiden ja hammasproteesien omahoidolla. </a:t>
          </a:r>
        </a:p>
      </dgm:t>
    </dgm:pt>
    <dgm:pt modelId="{40A1E6A5-DE0F-4422-A462-311B19B2C631}" type="parTrans" cxnId="{B0AE48A3-A330-4C34-8956-172283FC47B5}">
      <dgm:prSet/>
      <dgm:spPr/>
      <dgm:t>
        <a:bodyPr/>
        <a:lstStyle/>
        <a:p>
          <a:endParaRPr lang="fi-FI"/>
        </a:p>
      </dgm:t>
    </dgm:pt>
    <dgm:pt modelId="{C221AE3C-D1FB-4E9C-9C81-0CD7CAB8E529}" type="sibTrans" cxnId="{B0AE48A3-A330-4C34-8956-172283FC47B5}">
      <dgm:prSet/>
      <dgm:spPr/>
      <dgm:t>
        <a:bodyPr/>
        <a:lstStyle/>
        <a:p>
          <a:endParaRPr lang="fi-FI"/>
        </a:p>
      </dgm:t>
    </dgm:pt>
    <dgm:pt modelId="{9DA20C2E-FF1C-4CB9-B170-AFBF9882925B}">
      <dgm:prSet/>
      <dgm:spPr/>
      <dgm:t>
        <a:bodyPr/>
        <a:lstStyle/>
        <a:p>
          <a:r>
            <a:rPr lang="fi-FI" baseline="0" dirty="0"/>
            <a:t>Varmennetun hiivasieni-infektion hoito</a:t>
          </a:r>
          <a:endParaRPr lang="fi-FI" dirty="0"/>
        </a:p>
      </dgm:t>
    </dgm:pt>
    <dgm:pt modelId="{2B06C8A1-E641-4798-BA5D-565CB40BBBEE}" type="parTrans" cxnId="{8599B13B-38A6-447B-8786-9495250BC20D}">
      <dgm:prSet/>
      <dgm:spPr/>
      <dgm:t>
        <a:bodyPr/>
        <a:lstStyle/>
        <a:p>
          <a:endParaRPr lang="fi-FI"/>
        </a:p>
      </dgm:t>
    </dgm:pt>
    <dgm:pt modelId="{8DADB4F0-BBBE-4033-9848-42930392A630}" type="sibTrans" cxnId="{8599B13B-38A6-447B-8786-9495250BC20D}">
      <dgm:prSet/>
      <dgm:spPr/>
      <dgm:t>
        <a:bodyPr/>
        <a:lstStyle/>
        <a:p>
          <a:endParaRPr lang="fi-FI"/>
        </a:p>
      </dgm:t>
    </dgm:pt>
    <dgm:pt modelId="{4D39982F-E91E-4723-9928-D649F17F044E}">
      <dgm:prSet/>
      <dgm:spPr/>
      <dgm:t>
        <a:bodyPr/>
        <a:lstStyle/>
        <a:p>
          <a:r>
            <a:rPr lang="fi-FI" dirty="0"/>
            <a:t>Ensisijainen hoito on paikallinen hiivalääkitys.</a:t>
          </a:r>
        </a:p>
      </dgm:t>
    </dgm:pt>
    <dgm:pt modelId="{0234802D-9F48-408D-886B-27C8C9376284}" type="parTrans" cxnId="{4DAB041E-19A1-49C4-92EC-C60CEE7A82DD}">
      <dgm:prSet/>
      <dgm:spPr/>
      <dgm:t>
        <a:bodyPr/>
        <a:lstStyle/>
        <a:p>
          <a:endParaRPr lang="fi-FI"/>
        </a:p>
      </dgm:t>
    </dgm:pt>
    <dgm:pt modelId="{FD154AB9-BFFE-4BB6-99C6-09C96ACAED8A}" type="sibTrans" cxnId="{4DAB041E-19A1-49C4-92EC-C60CEE7A82DD}">
      <dgm:prSet/>
      <dgm:spPr/>
      <dgm:t>
        <a:bodyPr/>
        <a:lstStyle/>
        <a:p>
          <a:endParaRPr lang="fi-FI"/>
        </a:p>
      </dgm:t>
    </dgm:pt>
    <dgm:pt modelId="{AC0E073C-7D65-49AC-93EC-BC77E01A5603}">
      <dgm:prSet/>
      <dgm:spPr/>
      <dgm:t>
        <a:bodyPr/>
        <a:lstStyle/>
        <a:p>
          <a:r>
            <a:rPr lang="fi-FI" dirty="0"/>
            <a:t>Systeeminen lääkitys annetaan, ellei paikallinen hoito tehoa. Tällöin lääkkeen valinnan tulee perustua viljelyvastaukseen ja herkkyysmääritykseen.</a:t>
          </a:r>
        </a:p>
      </dgm:t>
    </dgm:pt>
    <dgm:pt modelId="{2D1ADC14-522C-45B7-993B-D2690C807B4C}" type="parTrans" cxnId="{B7694ADC-4FF0-46FA-8E52-2A7872CFB0DE}">
      <dgm:prSet/>
      <dgm:spPr/>
      <dgm:t>
        <a:bodyPr/>
        <a:lstStyle/>
        <a:p>
          <a:endParaRPr lang="fi-FI"/>
        </a:p>
      </dgm:t>
    </dgm:pt>
    <dgm:pt modelId="{018309D1-6855-408D-99BC-F5DD27AADD12}" type="sibTrans" cxnId="{B7694ADC-4FF0-46FA-8E52-2A7872CFB0DE}">
      <dgm:prSet/>
      <dgm:spPr/>
      <dgm:t>
        <a:bodyPr/>
        <a:lstStyle/>
        <a:p>
          <a:endParaRPr lang="fi-FI"/>
        </a:p>
      </dgm:t>
    </dgm:pt>
    <dgm:pt modelId="{CE1E6C1D-467D-4246-BBF4-CEA125C2001D}" type="pres">
      <dgm:prSet presAssocID="{8E737E0A-ADED-4A5E-86ED-F2579224E98F}" presName="linear" presStyleCnt="0">
        <dgm:presLayoutVars>
          <dgm:animLvl val="lvl"/>
          <dgm:resizeHandles val="exact"/>
        </dgm:presLayoutVars>
      </dgm:prSet>
      <dgm:spPr/>
    </dgm:pt>
    <dgm:pt modelId="{1D3E4506-4BC0-47FA-A8FE-EA942E1B1D01}" type="pres">
      <dgm:prSet presAssocID="{3FF43CA2-3655-4EFF-AC9B-E78DA5C93B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4E1418-0BAD-41D2-909F-C3F3692FF434}" type="pres">
      <dgm:prSet presAssocID="{8D5F2713-DA88-448A-A9BA-0F64AE6F981C}" presName="spacer" presStyleCnt="0"/>
      <dgm:spPr/>
    </dgm:pt>
    <dgm:pt modelId="{9592CF9D-38E6-4E6A-8684-6CDEA9248A88}" type="pres">
      <dgm:prSet presAssocID="{96511724-8B87-4811-BDB6-AC9FF671D28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EA79582-5D1A-4BA8-8043-ADEB91844D2B}" type="pres">
      <dgm:prSet presAssocID="{96511724-8B87-4811-BDB6-AC9FF671D282}" presName="childText" presStyleLbl="revTx" presStyleIdx="0" presStyleCnt="2">
        <dgm:presLayoutVars>
          <dgm:bulletEnabled val="1"/>
        </dgm:presLayoutVars>
      </dgm:prSet>
      <dgm:spPr/>
    </dgm:pt>
    <dgm:pt modelId="{F14F5117-C54B-4240-9611-DC51BD7C75A2}" type="pres">
      <dgm:prSet presAssocID="{9DA20C2E-FF1C-4CB9-B170-AFBF9882925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A571B32-7632-40C3-A1DA-23331AE1D2B2}" type="pres">
      <dgm:prSet presAssocID="{9DA20C2E-FF1C-4CB9-B170-AFBF9882925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79D1806-9FD2-44C2-9C6F-06AFD1826930}" type="presOf" srcId="{9DA20C2E-FF1C-4CB9-B170-AFBF9882925B}" destId="{F14F5117-C54B-4240-9611-DC51BD7C75A2}" srcOrd="0" destOrd="0" presId="urn:microsoft.com/office/officeart/2005/8/layout/vList2"/>
    <dgm:cxn modelId="{8D29BF0A-0820-4B87-BC7D-E5A969B2A71B}" type="presOf" srcId="{85B68887-4C8C-4B84-9108-9C0FD102ECB3}" destId="{FEA79582-5D1A-4BA8-8043-ADEB91844D2B}" srcOrd="0" destOrd="1" presId="urn:microsoft.com/office/officeart/2005/8/layout/vList2"/>
    <dgm:cxn modelId="{CF8AC51C-2424-4A1C-9926-01A04F1C80AF}" type="presOf" srcId="{AC0E073C-7D65-49AC-93EC-BC77E01A5603}" destId="{BA571B32-7632-40C3-A1DA-23331AE1D2B2}" srcOrd="0" destOrd="1" presId="urn:microsoft.com/office/officeart/2005/8/layout/vList2"/>
    <dgm:cxn modelId="{4DAB041E-19A1-49C4-92EC-C60CEE7A82DD}" srcId="{9DA20C2E-FF1C-4CB9-B170-AFBF9882925B}" destId="{4D39982F-E91E-4723-9928-D649F17F044E}" srcOrd="0" destOrd="0" parTransId="{0234802D-9F48-408D-886B-27C8C9376284}" sibTransId="{FD154AB9-BFFE-4BB6-99C6-09C96ACAED8A}"/>
    <dgm:cxn modelId="{AEABF021-8C6A-404A-A78E-22A323B4F72F}" srcId="{8E737E0A-ADED-4A5E-86ED-F2579224E98F}" destId="{3FF43CA2-3655-4EFF-AC9B-E78DA5C93BA8}" srcOrd="0" destOrd="0" parTransId="{CA8A99D1-5B2B-405A-8F8B-4A637BC6F210}" sibTransId="{8D5F2713-DA88-448A-A9BA-0F64AE6F981C}"/>
    <dgm:cxn modelId="{7E406638-8C26-406A-AE5C-E70C0A0F5825}" srcId="{96511724-8B87-4811-BDB6-AC9FF671D282}" destId="{AD7BCB59-5564-4904-99EE-92B81A429406}" srcOrd="0" destOrd="0" parTransId="{1AC320AC-808C-4C85-BD49-7556130A3A3E}" sibTransId="{E216992D-92C3-4B55-ACA2-B1BEA366C8B9}"/>
    <dgm:cxn modelId="{8599B13B-38A6-447B-8786-9495250BC20D}" srcId="{8E737E0A-ADED-4A5E-86ED-F2579224E98F}" destId="{9DA20C2E-FF1C-4CB9-B170-AFBF9882925B}" srcOrd="2" destOrd="0" parTransId="{2B06C8A1-E641-4798-BA5D-565CB40BBBEE}" sibTransId="{8DADB4F0-BBBE-4033-9848-42930392A630}"/>
    <dgm:cxn modelId="{00DEB564-8973-4458-AC16-3ADC20E80583}" type="presOf" srcId="{8E737E0A-ADED-4A5E-86ED-F2579224E98F}" destId="{CE1E6C1D-467D-4246-BBF4-CEA125C2001D}" srcOrd="0" destOrd="0" presId="urn:microsoft.com/office/officeart/2005/8/layout/vList2"/>
    <dgm:cxn modelId="{14FE9075-4DC6-4ECC-9E90-CB877F2BE88A}" type="presOf" srcId="{3FF43CA2-3655-4EFF-AC9B-E78DA5C93BA8}" destId="{1D3E4506-4BC0-47FA-A8FE-EA942E1B1D01}" srcOrd="0" destOrd="0" presId="urn:microsoft.com/office/officeart/2005/8/layout/vList2"/>
    <dgm:cxn modelId="{A44FF880-30BA-48A0-85F6-75E8B976090F}" type="presOf" srcId="{96511724-8B87-4811-BDB6-AC9FF671D282}" destId="{9592CF9D-38E6-4E6A-8684-6CDEA9248A88}" srcOrd="0" destOrd="0" presId="urn:microsoft.com/office/officeart/2005/8/layout/vList2"/>
    <dgm:cxn modelId="{E5B3C39B-E32F-4732-A770-F4958261A716}" srcId="{8E737E0A-ADED-4A5E-86ED-F2579224E98F}" destId="{96511724-8B87-4811-BDB6-AC9FF671D282}" srcOrd="1" destOrd="0" parTransId="{C923EF11-B6C4-40B5-B080-930823FE3EAA}" sibTransId="{69C28F9A-4AC8-46FE-8B6B-088A56872B6C}"/>
    <dgm:cxn modelId="{533D5E9D-6EF8-43B5-A2CC-44110E50A20D}" type="presOf" srcId="{AD7BCB59-5564-4904-99EE-92B81A429406}" destId="{FEA79582-5D1A-4BA8-8043-ADEB91844D2B}" srcOrd="0" destOrd="0" presId="urn:microsoft.com/office/officeart/2005/8/layout/vList2"/>
    <dgm:cxn modelId="{3824D29D-F94D-4AD7-A54F-8C36A5955F32}" type="presOf" srcId="{4D39982F-E91E-4723-9928-D649F17F044E}" destId="{BA571B32-7632-40C3-A1DA-23331AE1D2B2}" srcOrd="0" destOrd="0" presId="urn:microsoft.com/office/officeart/2005/8/layout/vList2"/>
    <dgm:cxn modelId="{B0AE48A3-A330-4C34-8956-172283FC47B5}" srcId="{96511724-8B87-4811-BDB6-AC9FF671D282}" destId="{85B68887-4C8C-4B84-9108-9C0FD102ECB3}" srcOrd="1" destOrd="0" parTransId="{40A1E6A5-DE0F-4422-A462-311B19B2C631}" sibTransId="{C221AE3C-D1FB-4E9C-9C81-0CD7CAB8E529}"/>
    <dgm:cxn modelId="{B7694ADC-4FF0-46FA-8E52-2A7872CFB0DE}" srcId="{9DA20C2E-FF1C-4CB9-B170-AFBF9882925B}" destId="{AC0E073C-7D65-49AC-93EC-BC77E01A5603}" srcOrd="1" destOrd="0" parTransId="{2D1ADC14-522C-45B7-993B-D2690C807B4C}" sibTransId="{018309D1-6855-408D-99BC-F5DD27AADD12}"/>
    <dgm:cxn modelId="{1022907D-F73B-4AC4-853B-FA9511B0FC11}" type="presParOf" srcId="{CE1E6C1D-467D-4246-BBF4-CEA125C2001D}" destId="{1D3E4506-4BC0-47FA-A8FE-EA942E1B1D01}" srcOrd="0" destOrd="0" presId="urn:microsoft.com/office/officeart/2005/8/layout/vList2"/>
    <dgm:cxn modelId="{93B3042A-CF3E-42BE-90D4-521A30510E45}" type="presParOf" srcId="{CE1E6C1D-467D-4246-BBF4-CEA125C2001D}" destId="{B84E1418-0BAD-41D2-909F-C3F3692FF434}" srcOrd="1" destOrd="0" presId="urn:microsoft.com/office/officeart/2005/8/layout/vList2"/>
    <dgm:cxn modelId="{D49F0B33-A1FB-4AB4-A860-62B0C029C90A}" type="presParOf" srcId="{CE1E6C1D-467D-4246-BBF4-CEA125C2001D}" destId="{9592CF9D-38E6-4E6A-8684-6CDEA9248A88}" srcOrd="2" destOrd="0" presId="urn:microsoft.com/office/officeart/2005/8/layout/vList2"/>
    <dgm:cxn modelId="{93133B4E-6F54-491E-8420-93B5A70E3F46}" type="presParOf" srcId="{CE1E6C1D-467D-4246-BBF4-CEA125C2001D}" destId="{FEA79582-5D1A-4BA8-8043-ADEB91844D2B}" srcOrd="3" destOrd="0" presId="urn:microsoft.com/office/officeart/2005/8/layout/vList2"/>
    <dgm:cxn modelId="{E1A7B288-FF3B-4649-AB46-9DA965E1114F}" type="presParOf" srcId="{CE1E6C1D-467D-4246-BBF4-CEA125C2001D}" destId="{F14F5117-C54B-4240-9611-DC51BD7C75A2}" srcOrd="4" destOrd="0" presId="urn:microsoft.com/office/officeart/2005/8/layout/vList2"/>
    <dgm:cxn modelId="{EB5A5791-0D01-4629-9D46-96C8A9D4A95A}" type="presParOf" srcId="{CE1E6C1D-467D-4246-BBF4-CEA125C2001D}" destId="{BA571B32-7632-40C3-A1DA-23331AE1D2B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9C8022-C4EF-4458-BF97-0AE24EC4B9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30B576D-BA19-4487-8E68-C87D31AF63B8}">
      <dgm:prSet custT="1"/>
      <dgm:spPr/>
      <dgm:t>
        <a:bodyPr/>
        <a:lstStyle/>
        <a:p>
          <a:r>
            <a:rPr lang="fi-FI" sz="2000" baseline="0" dirty="0"/>
            <a:t>Osteoradionekroosi kehittyy komplikaationa nykyisin hyvin harvoin, koska sädehoitomenetelmät ovat kehittyneet.</a:t>
          </a:r>
          <a:endParaRPr lang="fi-FI" sz="2000" dirty="0"/>
        </a:p>
      </dgm:t>
    </dgm:pt>
    <dgm:pt modelId="{1C704374-722E-4E06-B193-918A0D2B6890}" type="parTrans" cxnId="{2BF91E43-93DA-4A82-A8E6-E2692372A3B5}">
      <dgm:prSet/>
      <dgm:spPr/>
      <dgm:t>
        <a:bodyPr/>
        <a:lstStyle/>
        <a:p>
          <a:endParaRPr lang="fi-FI"/>
        </a:p>
      </dgm:t>
    </dgm:pt>
    <dgm:pt modelId="{D4BE10D9-1CFE-418A-A243-245B1403F1A9}" type="sibTrans" cxnId="{2BF91E43-93DA-4A82-A8E6-E2692372A3B5}">
      <dgm:prSet/>
      <dgm:spPr/>
      <dgm:t>
        <a:bodyPr/>
        <a:lstStyle/>
        <a:p>
          <a:endParaRPr lang="fi-FI"/>
        </a:p>
      </dgm:t>
    </dgm:pt>
    <dgm:pt modelId="{6F150AE7-DE13-4566-B32F-75B428C7270A}">
      <dgm:prSet custT="1"/>
      <dgm:spPr/>
      <dgm:t>
        <a:bodyPr/>
        <a:lstStyle/>
        <a:p>
          <a:r>
            <a:rPr lang="fi-FI" sz="2000" baseline="0" dirty="0"/>
            <a:t>Luun sädevauriossa luukudos ja sen verisuonitus vahingoittuvat.</a:t>
          </a:r>
          <a:endParaRPr lang="fi-FI" sz="2000" dirty="0"/>
        </a:p>
      </dgm:t>
    </dgm:pt>
    <dgm:pt modelId="{D94B19D5-CEEF-4058-97A7-33F63811B44B}" type="parTrans" cxnId="{82DFCF52-F08F-4182-89B9-2F8792D2AFF7}">
      <dgm:prSet/>
      <dgm:spPr/>
      <dgm:t>
        <a:bodyPr/>
        <a:lstStyle/>
        <a:p>
          <a:endParaRPr lang="fi-FI"/>
        </a:p>
      </dgm:t>
    </dgm:pt>
    <dgm:pt modelId="{E11EA490-0030-446E-8846-C40727D60C72}" type="sibTrans" cxnId="{82DFCF52-F08F-4182-89B9-2F8792D2AFF7}">
      <dgm:prSet/>
      <dgm:spPr/>
      <dgm:t>
        <a:bodyPr/>
        <a:lstStyle/>
        <a:p>
          <a:endParaRPr lang="fi-FI"/>
        </a:p>
      </dgm:t>
    </dgm:pt>
    <dgm:pt modelId="{6B2725DC-580C-4EDF-A06A-CFB448206351}">
      <dgm:prSet custT="1"/>
      <dgm:spPr/>
      <dgm:t>
        <a:bodyPr/>
        <a:lstStyle/>
        <a:p>
          <a:r>
            <a:rPr lang="fi-FI" sz="2000" baseline="0" dirty="0"/>
            <a:t>Ehkäisyyn ja hoitoon kuuluvat</a:t>
          </a:r>
          <a:endParaRPr lang="fi-FI" sz="2000" dirty="0"/>
        </a:p>
      </dgm:t>
    </dgm:pt>
    <dgm:pt modelId="{8777F44F-9CF1-4CA8-BEE7-832F6D807361}" type="parTrans" cxnId="{5204194B-92CC-4C25-81BB-ADDCABFD981C}">
      <dgm:prSet/>
      <dgm:spPr/>
      <dgm:t>
        <a:bodyPr/>
        <a:lstStyle/>
        <a:p>
          <a:endParaRPr lang="fi-FI"/>
        </a:p>
      </dgm:t>
    </dgm:pt>
    <dgm:pt modelId="{974EB02F-2458-443F-96B9-A1E1BF8DB513}" type="sibTrans" cxnId="{5204194B-92CC-4C25-81BB-ADDCABFD981C}">
      <dgm:prSet/>
      <dgm:spPr/>
      <dgm:t>
        <a:bodyPr/>
        <a:lstStyle/>
        <a:p>
          <a:endParaRPr lang="fi-FI"/>
        </a:p>
      </dgm:t>
    </dgm:pt>
    <dgm:pt modelId="{77C96903-1B32-4340-A050-FAC11AC1212D}">
      <dgm:prSet/>
      <dgm:spPr/>
      <dgm:t>
        <a:bodyPr/>
        <a:lstStyle/>
        <a:p>
          <a:r>
            <a:rPr lang="fi-FI" dirty="0"/>
            <a:t>hampaiston tarkastus ja hoito ennen sädehoitoa</a:t>
          </a:r>
          <a:endParaRPr lang="fi-FI" dirty="0">
            <a:solidFill>
              <a:srgbClr val="FF0000"/>
            </a:solidFill>
          </a:endParaRPr>
        </a:p>
      </dgm:t>
    </dgm:pt>
    <dgm:pt modelId="{9025E9EC-007F-4B59-8621-8CE96648F552}" type="parTrans" cxnId="{AD2D40C2-6DAC-491C-8355-74AFB41A7198}">
      <dgm:prSet/>
      <dgm:spPr/>
      <dgm:t>
        <a:bodyPr/>
        <a:lstStyle/>
        <a:p>
          <a:endParaRPr lang="fi-FI"/>
        </a:p>
      </dgm:t>
    </dgm:pt>
    <dgm:pt modelId="{93A81455-ACB5-4F68-BA3A-B022D914782F}" type="sibTrans" cxnId="{AD2D40C2-6DAC-491C-8355-74AFB41A7198}">
      <dgm:prSet/>
      <dgm:spPr/>
      <dgm:t>
        <a:bodyPr/>
        <a:lstStyle/>
        <a:p>
          <a:endParaRPr lang="fi-FI"/>
        </a:p>
      </dgm:t>
    </dgm:pt>
    <dgm:pt modelId="{56D52C3E-2276-4E2D-A031-49AA68B35F81}">
      <dgm:prSet/>
      <dgm:spPr/>
      <dgm:t>
        <a:bodyPr/>
        <a:lstStyle/>
        <a:p>
          <a:r>
            <a:rPr lang="fi-FI" dirty="0"/>
            <a:t>säännöllinen ylläpitohoito, johon sisältyvät hammasproteesien uusimistarpeen arviointi, proteesien valmistus ja ylläpitohoito</a:t>
          </a:r>
        </a:p>
      </dgm:t>
    </dgm:pt>
    <dgm:pt modelId="{2509225A-9603-4E8F-A21D-8D602C64E15A}" type="parTrans" cxnId="{E3C3B5D7-1308-4F6C-9368-94744E6288CC}">
      <dgm:prSet/>
      <dgm:spPr/>
      <dgm:t>
        <a:bodyPr/>
        <a:lstStyle/>
        <a:p>
          <a:endParaRPr lang="fi-FI"/>
        </a:p>
      </dgm:t>
    </dgm:pt>
    <dgm:pt modelId="{4835707D-3539-4D81-93DF-29B11E720317}" type="sibTrans" cxnId="{E3C3B5D7-1308-4F6C-9368-94744E6288CC}">
      <dgm:prSet/>
      <dgm:spPr/>
      <dgm:t>
        <a:bodyPr/>
        <a:lstStyle/>
        <a:p>
          <a:endParaRPr lang="fi-FI"/>
        </a:p>
      </dgm:t>
    </dgm:pt>
    <dgm:pt modelId="{A1D3AD35-EEB3-4634-9902-DC93FE25EE33}">
      <dgm:prSet/>
      <dgm:spPr/>
      <dgm:t>
        <a:bodyPr/>
        <a:lstStyle/>
        <a:p>
          <a:r>
            <a:rPr lang="fi-FI" dirty="0"/>
            <a:t>annosmaksimien välttäminen luussa.</a:t>
          </a:r>
        </a:p>
      </dgm:t>
    </dgm:pt>
    <dgm:pt modelId="{E6C7CE30-AC2A-41EE-AE33-94B8B3207A69}" type="parTrans" cxnId="{A73F322A-48B5-4CD1-8049-378614A0463A}">
      <dgm:prSet/>
      <dgm:spPr/>
      <dgm:t>
        <a:bodyPr/>
        <a:lstStyle/>
        <a:p>
          <a:endParaRPr lang="fi-FI"/>
        </a:p>
      </dgm:t>
    </dgm:pt>
    <dgm:pt modelId="{95A06A42-FC23-41BC-AFFB-FD549870BF9C}" type="sibTrans" cxnId="{A73F322A-48B5-4CD1-8049-378614A0463A}">
      <dgm:prSet/>
      <dgm:spPr/>
      <dgm:t>
        <a:bodyPr/>
        <a:lstStyle/>
        <a:p>
          <a:endParaRPr lang="fi-FI"/>
        </a:p>
      </dgm:t>
    </dgm:pt>
    <dgm:pt modelId="{147030F4-BAA0-48C4-82EC-F3E220C5DB37}">
      <dgm:prSet/>
      <dgm:spPr/>
      <dgm:t>
        <a:bodyPr/>
        <a:lstStyle/>
        <a:p>
          <a:r>
            <a:rPr lang="fi-FI" dirty="0"/>
            <a:t>(Kemo)sädehoitoa saaville suositellaan implanttikantoisia proteeseja.</a:t>
          </a:r>
        </a:p>
      </dgm:t>
    </dgm:pt>
    <dgm:pt modelId="{F0D5C644-4599-4730-88F7-8A7E5BDBFDD7}" type="parTrans" cxnId="{4547A359-49EF-40D4-91CB-69D8DB721C59}">
      <dgm:prSet/>
      <dgm:spPr/>
      <dgm:t>
        <a:bodyPr/>
        <a:lstStyle/>
        <a:p>
          <a:endParaRPr lang="fi-FI"/>
        </a:p>
      </dgm:t>
    </dgm:pt>
    <dgm:pt modelId="{939CC108-1B5D-4613-95B1-A3D57373F27E}" type="sibTrans" cxnId="{4547A359-49EF-40D4-91CB-69D8DB721C59}">
      <dgm:prSet/>
      <dgm:spPr/>
      <dgm:t>
        <a:bodyPr/>
        <a:lstStyle/>
        <a:p>
          <a:endParaRPr lang="fi-FI"/>
        </a:p>
      </dgm:t>
    </dgm:pt>
    <dgm:pt modelId="{09848FF7-82F8-4057-8EF2-EFB412C6F239}" type="pres">
      <dgm:prSet presAssocID="{459C8022-C4EF-4458-BF97-0AE24EC4B986}" presName="linear" presStyleCnt="0">
        <dgm:presLayoutVars>
          <dgm:animLvl val="lvl"/>
          <dgm:resizeHandles val="exact"/>
        </dgm:presLayoutVars>
      </dgm:prSet>
      <dgm:spPr/>
    </dgm:pt>
    <dgm:pt modelId="{833B8BDC-67CB-4EFC-A340-614D1A9E0234}" type="pres">
      <dgm:prSet presAssocID="{130B576D-BA19-4487-8E68-C87D31AF63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D9ECC9B-6AB3-4DC7-A9B1-B0A070C66866}" type="pres">
      <dgm:prSet presAssocID="{D4BE10D9-1CFE-418A-A243-245B1403F1A9}" presName="spacer" presStyleCnt="0"/>
      <dgm:spPr/>
    </dgm:pt>
    <dgm:pt modelId="{8891C716-0F1A-4EB1-9391-A832606A0E2E}" type="pres">
      <dgm:prSet presAssocID="{6F150AE7-DE13-4566-B32F-75B428C7270A}" presName="parentText" presStyleLbl="node1" presStyleIdx="1" presStyleCnt="3" custScaleY="66873">
        <dgm:presLayoutVars>
          <dgm:chMax val="0"/>
          <dgm:bulletEnabled val="1"/>
        </dgm:presLayoutVars>
      </dgm:prSet>
      <dgm:spPr/>
    </dgm:pt>
    <dgm:pt modelId="{3FC391C9-1963-4E2C-9262-229DD795ED5A}" type="pres">
      <dgm:prSet presAssocID="{E11EA490-0030-446E-8846-C40727D60C72}" presName="spacer" presStyleCnt="0"/>
      <dgm:spPr/>
    </dgm:pt>
    <dgm:pt modelId="{7710AC38-1DD3-4E49-98CD-3AE0CE3EBC82}" type="pres">
      <dgm:prSet presAssocID="{6B2725DC-580C-4EDF-A06A-CFB448206351}" presName="parentText" presStyleLbl="node1" presStyleIdx="2" presStyleCnt="3" custScaleY="66873">
        <dgm:presLayoutVars>
          <dgm:chMax val="0"/>
          <dgm:bulletEnabled val="1"/>
        </dgm:presLayoutVars>
      </dgm:prSet>
      <dgm:spPr/>
    </dgm:pt>
    <dgm:pt modelId="{7BBA360B-AC59-4AFB-AC8C-024575C73493}" type="pres">
      <dgm:prSet presAssocID="{6B2725DC-580C-4EDF-A06A-CFB44820635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AC6D00F-E9ED-4717-A0F0-2063627E78FB}" type="presOf" srcId="{A1D3AD35-EEB3-4634-9902-DC93FE25EE33}" destId="{7BBA360B-AC59-4AFB-AC8C-024575C73493}" srcOrd="0" destOrd="2" presId="urn:microsoft.com/office/officeart/2005/8/layout/vList2"/>
    <dgm:cxn modelId="{4373E119-D020-4278-9BFC-51AB2008C383}" type="presOf" srcId="{56D52C3E-2276-4E2D-A031-49AA68B35F81}" destId="{7BBA360B-AC59-4AFB-AC8C-024575C73493}" srcOrd="0" destOrd="1" presId="urn:microsoft.com/office/officeart/2005/8/layout/vList2"/>
    <dgm:cxn modelId="{A73F322A-48B5-4CD1-8049-378614A0463A}" srcId="{6B2725DC-580C-4EDF-A06A-CFB448206351}" destId="{A1D3AD35-EEB3-4634-9902-DC93FE25EE33}" srcOrd="2" destOrd="0" parTransId="{E6C7CE30-AC2A-41EE-AE33-94B8B3207A69}" sibTransId="{95A06A42-FC23-41BC-AFFB-FD549870BF9C}"/>
    <dgm:cxn modelId="{2BF91E43-93DA-4A82-A8E6-E2692372A3B5}" srcId="{459C8022-C4EF-4458-BF97-0AE24EC4B986}" destId="{130B576D-BA19-4487-8E68-C87D31AF63B8}" srcOrd="0" destOrd="0" parTransId="{1C704374-722E-4E06-B193-918A0D2B6890}" sibTransId="{D4BE10D9-1CFE-418A-A243-245B1403F1A9}"/>
    <dgm:cxn modelId="{5204194B-92CC-4C25-81BB-ADDCABFD981C}" srcId="{459C8022-C4EF-4458-BF97-0AE24EC4B986}" destId="{6B2725DC-580C-4EDF-A06A-CFB448206351}" srcOrd="2" destOrd="0" parTransId="{8777F44F-9CF1-4CA8-BEE7-832F6D807361}" sibTransId="{974EB02F-2458-443F-96B9-A1E1BF8DB513}"/>
    <dgm:cxn modelId="{82DFCF52-F08F-4182-89B9-2F8792D2AFF7}" srcId="{459C8022-C4EF-4458-BF97-0AE24EC4B986}" destId="{6F150AE7-DE13-4566-B32F-75B428C7270A}" srcOrd="1" destOrd="0" parTransId="{D94B19D5-CEEF-4058-97A7-33F63811B44B}" sibTransId="{E11EA490-0030-446E-8846-C40727D60C72}"/>
    <dgm:cxn modelId="{44908D53-D1D9-4459-B0D6-DF5131BE1132}" type="presOf" srcId="{6B2725DC-580C-4EDF-A06A-CFB448206351}" destId="{7710AC38-1DD3-4E49-98CD-3AE0CE3EBC82}" srcOrd="0" destOrd="0" presId="urn:microsoft.com/office/officeart/2005/8/layout/vList2"/>
    <dgm:cxn modelId="{8D143E75-7208-4655-A711-552A7102CAD0}" type="presOf" srcId="{6F150AE7-DE13-4566-B32F-75B428C7270A}" destId="{8891C716-0F1A-4EB1-9391-A832606A0E2E}" srcOrd="0" destOrd="0" presId="urn:microsoft.com/office/officeart/2005/8/layout/vList2"/>
    <dgm:cxn modelId="{276E5778-B067-488A-A110-82CA1AA2C2BA}" type="presOf" srcId="{147030F4-BAA0-48C4-82EC-F3E220C5DB37}" destId="{7BBA360B-AC59-4AFB-AC8C-024575C73493}" srcOrd="0" destOrd="3" presId="urn:microsoft.com/office/officeart/2005/8/layout/vList2"/>
    <dgm:cxn modelId="{4547A359-49EF-40D4-91CB-69D8DB721C59}" srcId="{6B2725DC-580C-4EDF-A06A-CFB448206351}" destId="{147030F4-BAA0-48C4-82EC-F3E220C5DB37}" srcOrd="3" destOrd="0" parTransId="{F0D5C644-4599-4730-88F7-8A7E5BDBFDD7}" sibTransId="{939CC108-1B5D-4613-95B1-A3D57373F27E}"/>
    <dgm:cxn modelId="{23166B8A-1F48-412C-A9CA-1BECB16C8FA9}" type="presOf" srcId="{459C8022-C4EF-4458-BF97-0AE24EC4B986}" destId="{09848FF7-82F8-4057-8EF2-EFB412C6F239}" srcOrd="0" destOrd="0" presId="urn:microsoft.com/office/officeart/2005/8/layout/vList2"/>
    <dgm:cxn modelId="{AC6C8BA2-8A73-4022-9ED5-D7B144BC9406}" type="presOf" srcId="{130B576D-BA19-4487-8E68-C87D31AF63B8}" destId="{833B8BDC-67CB-4EFC-A340-614D1A9E0234}" srcOrd="0" destOrd="0" presId="urn:microsoft.com/office/officeart/2005/8/layout/vList2"/>
    <dgm:cxn modelId="{AD2D40C2-6DAC-491C-8355-74AFB41A7198}" srcId="{6B2725DC-580C-4EDF-A06A-CFB448206351}" destId="{77C96903-1B32-4340-A050-FAC11AC1212D}" srcOrd="0" destOrd="0" parTransId="{9025E9EC-007F-4B59-8621-8CE96648F552}" sibTransId="{93A81455-ACB5-4F68-BA3A-B022D914782F}"/>
    <dgm:cxn modelId="{E3C3B5D7-1308-4F6C-9368-94744E6288CC}" srcId="{6B2725DC-580C-4EDF-A06A-CFB448206351}" destId="{56D52C3E-2276-4E2D-A031-49AA68B35F81}" srcOrd="1" destOrd="0" parTransId="{2509225A-9603-4E8F-A21D-8D602C64E15A}" sibTransId="{4835707D-3539-4D81-93DF-29B11E720317}"/>
    <dgm:cxn modelId="{920640F5-85D4-48EA-8C5C-17475160C4DF}" type="presOf" srcId="{77C96903-1B32-4340-A050-FAC11AC1212D}" destId="{7BBA360B-AC59-4AFB-AC8C-024575C73493}" srcOrd="0" destOrd="0" presId="urn:microsoft.com/office/officeart/2005/8/layout/vList2"/>
    <dgm:cxn modelId="{ECFBB55C-686E-43AA-AAFB-FDF26F2C7BE1}" type="presParOf" srcId="{09848FF7-82F8-4057-8EF2-EFB412C6F239}" destId="{833B8BDC-67CB-4EFC-A340-614D1A9E0234}" srcOrd="0" destOrd="0" presId="urn:microsoft.com/office/officeart/2005/8/layout/vList2"/>
    <dgm:cxn modelId="{A27E0C09-11EC-491D-97BE-50D7F72ED613}" type="presParOf" srcId="{09848FF7-82F8-4057-8EF2-EFB412C6F239}" destId="{4D9ECC9B-6AB3-4DC7-A9B1-B0A070C66866}" srcOrd="1" destOrd="0" presId="urn:microsoft.com/office/officeart/2005/8/layout/vList2"/>
    <dgm:cxn modelId="{161813DE-254D-467F-8B95-D6DC03B1131B}" type="presParOf" srcId="{09848FF7-82F8-4057-8EF2-EFB412C6F239}" destId="{8891C716-0F1A-4EB1-9391-A832606A0E2E}" srcOrd="2" destOrd="0" presId="urn:microsoft.com/office/officeart/2005/8/layout/vList2"/>
    <dgm:cxn modelId="{80E585C1-75CD-40D4-98F6-94EEA5607310}" type="presParOf" srcId="{09848FF7-82F8-4057-8EF2-EFB412C6F239}" destId="{3FC391C9-1963-4E2C-9262-229DD795ED5A}" srcOrd="3" destOrd="0" presId="urn:microsoft.com/office/officeart/2005/8/layout/vList2"/>
    <dgm:cxn modelId="{DAF75ECC-8A47-44A3-B198-1A2230E5492C}" type="presParOf" srcId="{09848FF7-82F8-4057-8EF2-EFB412C6F239}" destId="{7710AC38-1DD3-4E49-98CD-3AE0CE3EBC82}" srcOrd="4" destOrd="0" presId="urn:microsoft.com/office/officeart/2005/8/layout/vList2"/>
    <dgm:cxn modelId="{98D7AF96-6704-40CC-9AB6-F3046DC79DCB}" type="presParOf" srcId="{09848FF7-82F8-4057-8EF2-EFB412C6F239}" destId="{7BBA360B-AC59-4AFB-AC8C-024575C7349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50401-9FD4-4AB0-B2E7-4C03898E8F05}">
      <dsp:nvSpPr>
        <dsp:cNvPr id="0" name=""/>
        <dsp:cNvSpPr/>
      </dsp:nvSpPr>
      <dsp:spPr>
        <a:xfrm>
          <a:off x="0" y="224647"/>
          <a:ext cx="7886700" cy="75165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 dirty="0"/>
            <a:t>Tärkein ehkäisykeino on kannustaa väestöä </a:t>
          </a:r>
          <a:r>
            <a:rPr lang="fi-FI" sz="1800" b="1" kern="1200" baseline="0" dirty="0"/>
            <a:t>tupakka- ja alkoholituotteiden välttämiseen</a:t>
          </a:r>
          <a:r>
            <a:rPr lang="fi-FI" sz="1800" kern="1200" baseline="0" dirty="0"/>
            <a:t> </a:t>
          </a:r>
          <a:r>
            <a:rPr lang="fi-FI" sz="1800" b="0" kern="1200" baseline="0" dirty="0">
              <a:solidFill>
                <a:srgbClr val="003399"/>
              </a:solidFill>
            </a:rPr>
            <a:t>B</a:t>
          </a:r>
          <a:r>
            <a:rPr lang="fi-FI" sz="1800" b="0" kern="1200" baseline="0" dirty="0"/>
            <a:t>, </a:t>
          </a:r>
          <a:r>
            <a:rPr lang="fi-FI" sz="1800" b="0" kern="1200" baseline="0" dirty="0">
              <a:solidFill>
                <a:srgbClr val="003399"/>
              </a:solidFill>
              <a:latin typeface="Calibri"/>
              <a:ea typeface="+mn-ea"/>
              <a:cs typeface="+mn-cs"/>
            </a:rPr>
            <a:t>A</a:t>
          </a:r>
          <a:r>
            <a:rPr lang="fi-FI" sz="1800" b="0" kern="1200" baseline="0" dirty="0"/>
            <a:t>, </a:t>
          </a:r>
          <a:r>
            <a:rPr lang="fi-FI" sz="1800" b="0" kern="1200" baseline="0" dirty="0">
              <a:solidFill>
                <a:srgbClr val="003399"/>
              </a:solidFill>
              <a:latin typeface="Calibri"/>
              <a:ea typeface="+mn-ea"/>
              <a:cs typeface="+mn-cs"/>
            </a:rPr>
            <a:t>A</a:t>
          </a:r>
          <a:r>
            <a:rPr lang="fi-FI" sz="1800" b="0" kern="1200" baseline="0" dirty="0"/>
            <a:t>, </a:t>
          </a:r>
          <a:r>
            <a:rPr lang="fi-FI" sz="1800" b="0" kern="1200" baseline="0" dirty="0">
              <a:solidFill>
                <a:srgbClr val="003399"/>
              </a:solidFill>
              <a:latin typeface="Calibri"/>
              <a:ea typeface="+mn-ea"/>
              <a:cs typeface="+mn-cs"/>
            </a:rPr>
            <a:t>A</a:t>
          </a:r>
          <a:r>
            <a:rPr lang="fi-FI" sz="1800" b="0" kern="1200" baseline="0" dirty="0"/>
            <a:t>.</a:t>
          </a:r>
          <a:endParaRPr lang="fi-FI" sz="1800" b="0" kern="1200" dirty="0"/>
        </a:p>
      </dsp:txBody>
      <dsp:txXfrm>
        <a:off x="36693" y="261340"/>
        <a:ext cx="7813314" cy="678265"/>
      </dsp:txXfrm>
    </dsp:sp>
    <dsp:sp modelId="{DD40D87F-D76C-4015-B363-3D7E7569AA43}">
      <dsp:nvSpPr>
        <dsp:cNvPr id="0" name=""/>
        <dsp:cNvSpPr/>
      </dsp:nvSpPr>
      <dsp:spPr>
        <a:xfrm>
          <a:off x="0" y="1044796"/>
          <a:ext cx="7886700" cy="908288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baseline="0" dirty="0"/>
            <a:t>Monipuolinen ruokavalio </a:t>
          </a:r>
          <a:r>
            <a:rPr lang="fi-FI" sz="1800" kern="1200" baseline="0" dirty="0"/>
            <a:t>ja runsas kuitujen, kasvisten ja hedelmien käyttö ilmeisesti suojaavat suusyövältä</a:t>
          </a:r>
          <a:r>
            <a:rPr lang="fi-FI" sz="1800" b="0" kern="1200" baseline="0" dirty="0"/>
            <a:t> </a:t>
          </a:r>
          <a:r>
            <a:rPr lang="fi-FI" sz="1800" b="0" kern="1200" baseline="0" dirty="0">
              <a:solidFill>
                <a:srgbClr val="003399"/>
              </a:solidFill>
              <a:latin typeface="Calibri"/>
              <a:ea typeface="+mn-ea"/>
              <a:cs typeface="+mn-cs"/>
            </a:rPr>
            <a:t>B</a:t>
          </a:r>
          <a:r>
            <a:rPr lang="fi-FI" sz="1800" kern="1200" baseline="0" dirty="0"/>
            <a:t>, mutta erityisesti runsas prosessoitujen lihatuotteiden syöminen saattaa lisätä vaaraa sairastua suusyöpään.</a:t>
          </a:r>
          <a:endParaRPr lang="fi-FI" sz="1800" kern="1200" dirty="0"/>
        </a:p>
      </dsp:txBody>
      <dsp:txXfrm>
        <a:off x="44339" y="1089135"/>
        <a:ext cx="7798022" cy="819610"/>
      </dsp:txXfrm>
    </dsp:sp>
    <dsp:sp modelId="{92653346-60DE-42E2-863E-6A43DAD4C767}">
      <dsp:nvSpPr>
        <dsp:cNvPr id="0" name=""/>
        <dsp:cNvSpPr/>
      </dsp:nvSpPr>
      <dsp:spPr>
        <a:xfrm>
          <a:off x="0" y="2003288"/>
          <a:ext cx="7886700" cy="678951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baseline="0" dirty="0"/>
            <a:t>Hyvä suuhygienia ja hampaiden kiinnityskudoksien terveys </a:t>
          </a:r>
          <a:r>
            <a:rPr lang="fi-FI" sz="1800" kern="1200" baseline="0" dirty="0"/>
            <a:t>saattavat ehkäistä suusyöpää.</a:t>
          </a:r>
          <a:endParaRPr lang="fi-FI" sz="1800" kern="1200" dirty="0"/>
        </a:p>
      </dsp:txBody>
      <dsp:txXfrm>
        <a:off x="33144" y="2036432"/>
        <a:ext cx="7820412" cy="612663"/>
      </dsp:txXfrm>
    </dsp:sp>
    <dsp:sp modelId="{12B99BB3-5099-436A-8373-2BF7F07EE5EF}">
      <dsp:nvSpPr>
        <dsp:cNvPr id="0" name=""/>
        <dsp:cNvSpPr/>
      </dsp:nvSpPr>
      <dsp:spPr>
        <a:xfrm>
          <a:off x="0" y="2732447"/>
          <a:ext cx="7886700" cy="688308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 dirty="0"/>
            <a:t>Jos yli 40-vuotiaalla on suusyövän vaaratekijöitä, hänen limakalvonsa tulisi tarkastaa vuosittain </a:t>
          </a:r>
          <a:r>
            <a:rPr lang="fi-FI" sz="1800" b="0" kern="1200" baseline="0" dirty="0">
              <a:solidFill>
                <a:srgbClr val="003399"/>
              </a:solidFill>
              <a:latin typeface="Calibri"/>
              <a:ea typeface="+mn-ea"/>
              <a:cs typeface="+mn-cs"/>
            </a:rPr>
            <a:t>C</a:t>
          </a:r>
          <a:r>
            <a:rPr lang="fi-FI" sz="1800" kern="1200" baseline="0" dirty="0"/>
            <a:t>.</a:t>
          </a:r>
          <a:endParaRPr lang="fi-FI" sz="1800" kern="1200" dirty="0"/>
        </a:p>
      </dsp:txBody>
      <dsp:txXfrm>
        <a:off x="33600" y="2766047"/>
        <a:ext cx="7819500" cy="621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7814E-D318-4A02-A37C-636CD0630F42}">
      <dsp:nvSpPr>
        <dsp:cNvPr id="0" name=""/>
        <dsp:cNvSpPr/>
      </dsp:nvSpPr>
      <dsp:spPr>
        <a:xfrm>
          <a:off x="0" y="325331"/>
          <a:ext cx="7886700" cy="7956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Onnistuneen hoidon edellytyksiä ovat huolellinen levinneisyystutkimus ja mahdollisen toisen uuden syövän sulkeminen pois.</a:t>
          </a:r>
          <a:endParaRPr lang="fi-FI" sz="1900" kern="1200" dirty="0"/>
        </a:p>
      </dsp:txBody>
      <dsp:txXfrm>
        <a:off x="38838" y="364169"/>
        <a:ext cx="7809024" cy="717924"/>
      </dsp:txXfrm>
    </dsp:sp>
    <dsp:sp modelId="{DDA28B1A-5C13-4D4C-B1D5-0A06C324EC0B}">
      <dsp:nvSpPr>
        <dsp:cNvPr id="0" name=""/>
        <dsp:cNvSpPr/>
      </dsp:nvSpPr>
      <dsp:spPr>
        <a:xfrm>
          <a:off x="0" y="1178531"/>
          <a:ext cx="7886700" cy="500694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Levinneisyystutkimukset tehdään syöpää hoitavassa yksikössä.</a:t>
          </a:r>
          <a:endParaRPr lang="fi-FI" sz="1900" kern="1200" dirty="0"/>
        </a:p>
      </dsp:txBody>
      <dsp:txXfrm>
        <a:off x="24442" y="1202973"/>
        <a:ext cx="7837816" cy="451810"/>
      </dsp:txXfrm>
    </dsp:sp>
    <dsp:sp modelId="{F2159CF0-E968-4A90-B0D1-FD7F8344D2E8}">
      <dsp:nvSpPr>
        <dsp:cNvPr id="0" name=""/>
        <dsp:cNvSpPr/>
      </dsp:nvSpPr>
      <dsp:spPr>
        <a:xfrm>
          <a:off x="0" y="1736826"/>
          <a:ext cx="7886700" cy="471886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Levinneisyystutkimuksia ovat</a:t>
          </a:r>
          <a:endParaRPr lang="fi-FI" sz="1900" kern="1200" dirty="0"/>
        </a:p>
      </dsp:txBody>
      <dsp:txXfrm>
        <a:off x="23036" y="1759862"/>
        <a:ext cx="7840628" cy="425814"/>
      </dsp:txXfrm>
    </dsp:sp>
    <dsp:sp modelId="{423F872F-CB10-4DF6-9690-3DF6B9A07350}">
      <dsp:nvSpPr>
        <dsp:cNvPr id="0" name=""/>
        <dsp:cNvSpPr/>
      </dsp:nvSpPr>
      <dsp:spPr>
        <a:xfrm>
          <a:off x="0" y="2208712"/>
          <a:ext cx="7886700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kliininen tutkimus (suu, nielu, nenä, kurkunpää, kaula)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kuvantamistutkimukset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tarvittaessa yleisanestesiassa tehtävät tutkimukset.</a:t>
          </a:r>
        </a:p>
      </dsp:txBody>
      <dsp:txXfrm>
        <a:off x="0" y="2208712"/>
        <a:ext cx="7886700" cy="869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2C788-79B4-424A-A048-619FBBEA8C25}">
      <dsp:nvSpPr>
        <dsp:cNvPr id="0" name=""/>
        <dsp:cNvSpPr/>
      </dsp:nvSpPr>
      <dsp:spPr>
        <a:xfrm>
          <a:off x="0" y="33490"/>
          <a:ext cx="8262132" cy="7558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Suusyövän laajuuden ja levinneisyyden arviointi tehdään tavanomaisesti magneettikuvauksella (MK) tai tietokonetomografialla (TT).</a:t>
          </a:r>
          <a:endParaRPr lang="fi-FI" sz="1900" kern="1200" dirty="0"/>
        </a:p>
      </dsp:txBody>
      <dsp:txXfrm>
        <a:off x="36896" y="70386"/>
        <a:ext cx="8188340" cy="682028"/>
      </dsp:txXfrm>
    </dsp:sp>
    <dsp:sp modelId="{F226DBB6-5428-4502-BB3B-CBB37567FC98}">
      <dsp:nvSpPr>
        <dsp:cNvPr id="0" name=""/>
        <dsp:cNvSpPr/>
      </dsp:nvSpPr>
      <dsp:spPr>
        <a:xfrm>
          <a:off x="0" y="783215"/>
          <a:ext cx="8262132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32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MK on ilmeisesti </a:t>
          </a:r>
          <a:r>
            <a:rPr lang="fi-FI" sz="1500" b="0" i="0" kern="1200" dirty="0"/>
            <a:t>TT:tä herkempi </a:t>
          </a:r>
          <a:r>
            <a:rPr lang="fi-FI" sz="1500" kern="1200" dirty="0"/>
            <a:t>suusyövän paikallisen pehmytkudoslevinneisyyden arvioinnissa </a:t>
          </a:r>
          <a:r>
            <a:rPr lang="fi-FI" sz="1500" kern="1200" dirty="0">
              <a:solidFill>
                <a:srgbClr val="005296"/>
              </a:solidFill>
            </a:rPr>
            <a:t>B</a:t>
          </a:r>
          <a:r>
            <a:rPr lang="fi-FI" sz="1500" kern="1200" dirty="0"/>
            <a:t>.</a:t>
          </a:r>
        </a:p>
      </dsp:txBody>
      <dsp:txXfrm>
        <a:off x="0" y="783215"/>
        <a:ext cx="8262132" cy="314640"/>
      </dsp:txXfrm>
    </dsp:sp>
    <dsp:sp modelId="{F45C16D3-A065-484A-BFE5-47EA59969939}">
      <dsp:nvSpPr>
        <dsp:cNvPr id="0" name=""/>
        <dsp:cNvSpPr/>
      </dsp:nvSpPr>
      <dsp:spPr>
        <a:xfrm>
          <a:off x="0" y="1097855"/>
          <a:ext cx="8262132" cy="755820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Kaulan alueen kaikukuvaus ja tarvittaessa siihen yhdistettävä ohutneulabiopsia ovat täydentäviä tutkimuksia.</a:t>
          </a:r>
          <a:endParaRPr lang="fi-FI" sz="1900" kern="1200" dirty="0"/>
        </a:p>
      </dsp:txBody>
      <dsp:txXfrm>
        <a:off x="36896" y="1134751"/>
        <a:ext cx="8188340" cy="682028"/>
      </dsp:txXfrm>
    </dsp:sp>
    <dsp:sp modelId="{935936D9-0DF5-4CF0-978D-28E3F4276351}">
      <dsp:nvSpPr>
        <dsp:cNvPr id="0" name=""/>
        <dsp:cNvSpPr/>
      </dsp:nvSpPr>
      <dsp:spPr>
        <a:xfrm>
          <a:off x="0" y="1908396"/>
          <a:ext cx="8262132" cy="755820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Positroniemissiotomografia (PET) näyttää kaulan imusolmukemetastasoinnin keskimäärin paremmin kuin MK tai TT.</a:t>
          </a:r>
          <a:endParaRPr lang="fi-FI" sz="1900" kern="1200" dirty="0"/>
        </a:p>
      </dsp:txBody>
      <dsp:txXfrm>
        <a:off x="36896" y="1945292"/>
        <a:ext cx="8188340" cy="682028"/>
      </dsp:txXfrm>
    </dsp:sp>
    <dsp:sp modelId="{0B7D1899-7B5E-4D5A-893E-8606C1A6AEED}">
      <dsp:nvSpPr>
        <dsp:cNvPr id="0" name=""/>
        <dsp:cNvSpPr/>
      </dsp:nvSpPr>
      <dsp:spPr>
        <a:xfrm>
          <a:off x="0" y="2718936"/>
          <a:ext cx="8262132" cy="75582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Vartijaimusolmuketutkimus on hyödyllinen tutkimus, kun kyseessä on varhainen syöpä (T1–T2).</a:t>
          </a:r>
          <a:endParaRPr lang="fi-FI" sz="1900" kern="1200" dirty="0"/>
        </a:p>
      </dsp:txBody>
      <dsp:txXfrm>
        <a:off x="36896" y="2755832"/>
        <a:ext cx="8188340" cy="682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19434-A007-47FC-9400-21B49E10B9F9}">
      <dsp:nvSpPr>
        <dsp:cNvPr id="0" name=""/>
        <dsp:cNvSpPr/>
      </dsp:nvSpPr>
      <dsp:spPr>
        <a:xfrm>
          <a:off x="0" y="62852"/>
          <a:ext cx="78867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/>
            <a:t>Mukosiitti kehittyy lähes kaikille sädehoitoa saaville.</a:t>
          </a:r>
          <a:endParaRPr lang="fi-FI" sz="2200" kern="1200" dirty="0"/>
        </a:p>
      </dsp:txBody>
      <dsp:txXfrm>
        <a:off x="25759" y="88611"/>
        <a:ext cx="7835182" cy="476152"/>
      </dsp:txXfrm>
    </dsp:sp>
    <dsp:sp modelId="{B479C2D2-5245-49A3-B6C7-CF7D53C326EF}">
      <dsp:nvSpPr>
        <dsp:cNvPr id="0" name=""/>
        <dsp:cNvSpPr/>
      </dsp:nvSpPr>
      <dsp:spPr>
        <a:xfrm>
          <a:off x="0" y="590522"/>
          <a:ext cx="7886700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Se ilmaantuu 1–2 viikossa sädehoidon aloittamisesta ja kestää 2–4 viikkoa hoidon lopettamisen jälkeen.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Pahimmillaan se aiheuttaa vaikeita syömisongelmia.</a:t>
          </a:r>
        </a:p>
      </dsp:txBody>
      <dsp:txXfrm>
        <a:off x="0" y="590522"/>
        <a:ext cx="7886700" cy="842490"/>
      </dsp:txXfrm>
    </dsp:sp>
    <dsp:sp modelId="{69110547-4100-4DD0-8BC3-491A309C66A6}">
      <dsp:nvSpPr>
        <dsp:cNvPr id="0" name=""/>
        <dsp:cNvSpPr/>
      </dsp:nvSpPr>
      <dsp:spPr>
        <a:xfrm>
          <a:off x="0" y="1433013"/>
          <a:ext cx="78867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/>
            <a:t>Mukosiitin ehkäisyyn ja hoitoon kuuluvat:</a:t>
          </a:r>
          <a:endParaRPr lang="fi-FI" sz="2200" kern="1200" dirty="0"/>
        </a:p>
      </dsp:txBody>
      <dsp:txXfrm>
        <a:off x="25759" y="1458772"/>
        <a:ext cx="7835182" cy="476152"/>
      </dsp:txXfrm>
    </dsp:sp>
    <dsp:sp modelId="{3252A135-D188-4079-A0FF-73F4981321EA}">
      <dsp:nvSpPr>
        <dsp:cNvPr id="0" name=""/>
        <dsp:cNvSpPr/>
      </dsp:nvSpPr>
      <dsp:spPr>
        <a:xfrm>
          <a:off x="0" y="1960683"/>
          <a:ext cx="7886700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Tiheä seuranta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Limakalvovaurioiden minimointi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Liman mekaaninen poisto tiheillä keittosuolapurskutteluilla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Superinfektioiden tarkkailu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Pienienergiaisen laserin käyttö </a:t>
          </a:r>
          <a:r>
            <a:rPr lang="fi-FI" sz="1700" kern="1200" dirty="0">
              <a:solidFill>
                <a:srgbClr val="005296"/>
              </a:solidFill>
            </a:rPr>
            <a:t>A</a:t>
          </a:r>
          <a:r>
            <a:rPr lang="fi-FI" sz="1700" kern="1200" dirty="0"/>
            <a:t>.</a:t>
          </a:r>
        </a:p>
      </dsp:txBody>
      <dsp:txXfrm>
        <a:off x="0" y="1960683"/>
        <a:ext cx="7886700" cy="1457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87282-4BF3-4412-A47E-C6E29FE1B750}">
      <dsp:nvSpPr>
        <dsp:cNvPr id="0" name=""/>
        <dsp:cNvSpPr/>
      </dsp:nvSpPr>
      <dsp:spPr>
        <a:xfrm>
          <a:off x="0" y="548929"/>
          <a:ext cx="78867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baseline="0" dirty="0"/>
            <a:t>Sekä leikkaus että sädehoito voivat vaurioittaa suuria ja pieniä sylkirauhasia. </a:t>
          </a:r>
          <a:endParaRPr lang="fi-FI" sz="1700" kern="1200" dirty="0"/>
        </a:p>
      </dsp:txBody>
      <dsp:txXfrm>
        <a:off x="19904" y="568833"/>
        <a:ext cx="7846892" cy="367937"/>
      </dsp:txXfrm>
    </dsp:sp>
    <dsp:sp modelId="{387F6BE9-FBBF-4A72-AFF4-67924798CBAC}">
      <dsp:nvSpPr>
        <dsp:cNvPr id="0" name=""/>
        <dsp:cNvSpPr/>
      </dsp:nvSpPr>
      <dsp:spPr>
        <a:xfrm>
          <a:off x="0" y="1005634"/>
          <a:ext cx="78867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baseline="0" dirty="0"/>
            <a:t>Syljeneritys alkaa huonontua jo 1. sädehoitoviikon jälkeen. </a:t>
          </a:r>
          <a:endParaRPr lang="fi-FI" sz="1700" kern="1200" dirty="0"/>
        </a:p>
      </dsp:txBody>
      <dsp:txXfrm>
        <a:off x="19904" y="1025538"/>
        <a:ext cx="7846892" cy="367937"/>
      </dsp:txXfrm>
    </dsp:sp>
    <dsp:sp modelId="{86C39125-F3BC-4E1C-9240-8787DEF5BB74}">
      <dsp:nvSpPr>
        <dsp:cNvPr id="0" name=""/>
        <dsp:cNvSpPr/>
      </dsp:nvSpPr>
      <dsp:spPr>
        <a:xfrm>
          <a:off x="0" y="1462339"/>
          <a:ext cx="78867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baseline="0" dirty="0"/>
            <a:t>Kuivan suun hoito</a:t>
          </a:r>
          <a:endParaRPr lang="fi-FI" sz="1700" kern="1200" dirty="0"/>
        </a:p>
      </dsp:txBody>
      <dsp:txXfrm>
        <a:off x="19904" y="1482243"/>
        <a:ext cx="7846892" cy="367937"/>
      </dsp:txXfrm>
    </dsp:sp>
    <dsp:sp modelId="{2FA447FE-61A7-408F-8037-5832867D5FB4}">
      <dsp:nvSpPr>
        <dsp:cNvPr id="0" name=""/>
        <dsp:cNvSpPr/>
      </dsp:nvSpPr>
      <dsp:spPr>
        <a:xfrm>
          <a:off x="0" y="1870084"/>
          <a:ext cx="7886700" cy="103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Hoito on hankalaa ja yleensä oireenmukaista.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Syljeneritystä lisäävistä lääkkeistä on harvoin hyötyä, mutta suuta kostuttavista valmisteista on apua.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Ksylitolituotteiden säännöllistä käyttöä suositellaan.</a:t>
          </a:r>
        </a:p>
      </dsp:txBody>
      <dsp:txXfrm>
        <a:off x="0" y="1870084"/>
        <a:ext cx="7886700" cy="1038105"/>
      </dsp:txXfrm>
    </dsp:sp>
    <dsp:sp modelId="{45F3768D-B037-4EFE-BCEF-F1E3D3605148}">
      <dsp:nvSpPr>
        <dsp:cNvPr id="0" name=""/>
        <dsp:cNvSpPr/>
      </dsp:nvSpPr>
      <dsp:spPr>
        <a:xfrm>
          <a:off x="0" y="2908189"/>
          <a:ext cx="78867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baseline="0" dirty="0"/>
            <a:t>Tärkeintä on tämän haittavaikutuksen ehkäisy käyttämällä hyvää sädehoitotekniikkaa.</a:t>
          </a:r>
          <a:endParaRPr lang="fi-FI" sz="1700" kern="1200" dirty="0"/>
        </a:p>
      </dsp:txBody>
      <dsp:txXfrm>
        <a:off x="19904" y="2928093"/>
        <a:ext cx="7846892" cy="3679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E4506-4BC0-47FA-A8FE-EA942E1B1D01}">
      <dsp:nvSpPr>
        <dsp:cNvPr id="0" name=""/>
        <dsp:cNvSpPr/>
      </dsp:nvSpPr>
      <dsp:spPr>
        <a:xfrm>
          <a:off x="0" y="324482"/>
          <a:ext cx="78867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Suun kandidiaasi on sädehoitoa saaneilla yleinen suun kuivuuden vuoksi. </a:t>
          </a:r>
          <a:endParaRPr lang="fi-FI" sz="2000" kern="1200" dirty="0"/>
        </a:p>
      </dsp:txBody>
      <dsp:txXfrm>
        <a:off x="23417" y="347899"/>
        <a:ext cx="7839866" cy="432866"/>
      </dsp:txXfrm>
    </dsp:sp>
    <dsp:sp modelId="{9592CF9D-38E6-4E6A-8684-6CDEA9248A88}">
      <dsp:nvSpPr>
        <dsp:cNvPr id="0" name=""/>
        <dsp:cNvSpPr/>
      </dsp:nvSpPr>
      <dsp:spPr>
        <a:xfrm>
          <a:off x="0" y="861783"/>
          <a:ext cx="78867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Hiivasieni-infektiota voidaan ehkäistä</a:t>
          </a:r>
          <a:endParaRPr lang="fi-FI" sz="2000" kern="1200" dirty="0"/>
        </a:p>
      </dsp:txBody>
      <dsp:txXfrm>
        <a:off x="23417" y="885200"/>
        <a:ext cx="7839866" cy="432866"/>
      </dsp:txXfrm>
    </dsp:sp>
    <dsp:sp modelId="{FEA79582-5D1A-4BA8-8043-ADEB91844D2B}">
      <dsp:nvSpPr>
        <dsp:cNvPr id="0" name=""/>
        <dsp:cNvSpPr/>
      </dsp:nvSpPr>
      <dsp:spPr>
        <a:xfrm>
          <a:off x="0" y="1341483"/>
          <a:ext cx="7886700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kuivan suun asianmukaisella hoidolla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tehokkaalla hampaiden ja hammasproteesien omahoidolla. </a:t>
          </a:r>
        </a:p>
      </dsp:txBody>
      <dsp:txXfrm>
        <a:off x="0" y="1341483"/>
        <a:ext cx="7886700" cy="548550"/>
      </dsp:txXfrm>
    </dsp:sp>
    <dsp:sp modelId="{F14F5117-C54B-4240-9611-DC51BD7C75A2}">
      <dsp:nvSpPr>
        <dsp:cNvPr id="0" name=""/>
        <dsp:cNvSpPr/>
      </dsp:nvSpPr>
      <dsp:spPr>
        <a:xfrm>
          <a:off x="0" y="1890033"/>
          <a:ext cx="78867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Varmennetun hiivasieni-infektion hoito</a:t>
          </a:r>
          <a:endParaRPr lang="fi-FI" sz="2000" kern="1200" dirty="0"/>
        </a:p>
      </dsp:txBody>
      <dsp:txXfrm>
        <a:off x="23417" y="1913450"/>
        <a:ext cx="7839866" cy="432866"/>
      </dsp:txXfrm>
    </dsp:sp>
    <dsp:sp modelId="{BA571B32-7632-40C3-A1DA-23331AE1D2B2}">
      <dsp:nvSpPr>
        <dsp:cNvPr id="0" name=""/>
        <dsp:cNvSpPr/>
      </dsp:nvSpPr>
      <dsp:spPr>
        <a:xfrm>
          <a:off x="0" y="2369733"/>
          <a:ext cx="7886700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Ensisijainen hoito on paikallinen hiivalääkitys.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Systeeminen lääkitys annetaan, ellei paikallinen hoito tehoa. Tällöin lääkkeen valinnan tulee perustua viljelyvastaukseen ja herkkyysmääritykseen.</a:t>
          </a:r>
        </a:p>
      </dsp:txBody>
      <dsp:txXfrm>
        <a:off x="0" y="2369733"/>
        <a:ext cx="7886700" cy="7865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B8BDC-67CB-4EFC-A340-614D1A9E0234}">
      <dsp:nvSpPr>
        <dsp:cNvPr id="0" name=""/>
        <dsp:cNvSpPr/>
      </dsp:nvSpPr>
      <dsp:spPr>
        <a:xfrm>
          <a:off x="0" y="38601"/>
          <a:ext cx="7886700" cy="797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Osteoradionekroosi kehittyy komplikaationa nykyisin hyvin harvoin, koska sädehoitomenetelmät ovat kehittyneet.</a:t>
          </a:r>
          <a:endParaRPr lang="fi-FI" sz="2000" kern="1200" dirty="0"/>
        </a:p>
      </dsp:txBody>
      <dsp:txXfrm>
        <a:off x="38952" y="77553"/>
        <a:ext cx="7808796" cy="720036"/>
      </dsp:txXfrm>
    </dsp:sp>
    <dsp:sp modelId="{8891C716-0F1A-4EB1-9391-A832606A0E2E}">
      <dsp:nvSpPr>
        <dsp:cNvPr id="0" name=""/>
        <dsp:cNvSpPr/>
      </dsp:nvSpPr>
      <dsp:spPr>
        <a:xfrm>
          <a:off x="0" y="899901"/>
          <a:ext cx="7886700" cy="533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Luun sädevauriossa luukudos ja sen verisuonitus vahingoittuvat.</a:t>
          </a:r>
          <a:endParaRPr lang="fi-FI" sz="2000" kern="1200" dirty="0"/>
        </a:p>
      </dsp:txBody>
      <dsp:txXfrm>
        <a:off x="26048" y="925949"/>
        <a:ext cx="7834604" cy="481510"/>
      </dsp:txXfrm>
    </dsp:sp>
    <dsp:sp modelId="{7710AC38-1DD3-4E49-98CD-3AE0CE3EBC82}">
      <dsp:nvSpPr>
        <dsp:cNvPr id="0" name=""/>
        <dsp:cNvSpPr/>
      </dsp:nvSpPr>
      <dsp:spPr>
        <a:xfrm>
          <a:off x="0" y="1496868"/>
          <a:ext cx="7886700" cy="533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Ehkäisyyn ja hoitoon kuuluvat</a:t>
          </a:r>
          <a:endParaRPr lang="fi-FI" sz="2000" kern="1200" dirty="0"/>
        </a:p>
      </dsp:txBody>
      <dsp:txXfrm>
        <a:off x="26048" y="1522916"/>
        <a:ext cx="7834604" cy="481510"/>
      </dsp:txXfrm>
    </dsp:sp>
    <dsp:sp modelId="{7BBA360B-AC59-4AFB-AC8C-024575C73493}">
      <dsp:nvSpPr>
        <dsp:cNvPr id="0" name=""/>
        <dsp:cNvSpPr/>
      </dsp:nvSpPr>
      <dsp:spPr>
        <a:xfrm>
          <a:off x="0" y="2030474"/>
          <a:ext cx="7886700" cy="141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hampaiston tarkastus ja hoito ennen sädehoitoa</a:t>
          </a:r>
          <a:endParaRPr lang="fi-FI" sz="1700" kern="1200" dirty="0">
            <a:solidFill>
              <a:srgbClr val="FF00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säännöllinen ylläpitohoito, johon sisältyvät hammasproteesien uusimistarpeen arviointi, proteesien valmistus ja ylläpitohoito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annosmaksimien välttäminen luussa.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/>
            <a:t>(Kemo)sädehoitoa saaville suositellaan implanttikantoisia proteeseja.</a:t>
          </a:r>
        </a:p>
      </dsp:txBody>
      <dsp:txXfrm>
        <a:off x="0" y="2030474"/>
        <a:ext cx="7886700" cy="1411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042038B-27FB-4774-8A6D-4D9D3004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2392B1-56E1-4018-8159-5A0CDEC24C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5B500-49FB-49A7-9251-3F67CED5FED3}" type="datetimeFigureOut">
              <a:rPr lang="fi-FI" smtClean="0"/>
              <a:t>9.4.2021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B423B4-4015-4CCE-A3FA-4A16FA5E3C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AD1048-3BCF-45B1-9A11-8162C5561F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199AC-F955-49C8-80E7-12FB688E411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298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EB6D9-301B-401C-975F-AFA06621AC1B}" type="datetimeFigureOut">
              <a:rPr lang="fi-FI" smtClean="0"/>
              <a:t>9.4.2021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210F-B7CC-4DF8-8DFC-5BF871EC1D7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438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6213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6741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059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51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37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436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859" y="1377696"/>
            <a:ext cx="8216147" cy="1092972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293" y="2635260"/>
            <a:ext cx="6206949" cy="11564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5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14" y="656007"/>
            <a:ext cx="8248650" cy="51080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50" y="1166813"/>
            <a:ext cx="8248650" cy="30801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77291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o kuos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97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931" y="584197"/>
            <a:ext cx="2799839" cy="435518"/>
          </a:xfrm>
          <a:prstGeom prst="rect">
            <a:avLst/>
          </a:prstGeom>
        </p:spPr>
        <p:txBody>
          <a:bodyPr anchor="t"/>
          <a:lstStyle>
            <a:lvl1pPr algn="l">
              <a:defRPr sz="1800" b="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0851" y="661987"/>
            <a:ext cx="5340349" cy="3586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dirty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2931" y="916407"/>
            <a:ext cx="2799838" cy="3331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Lucida Sans"/>
                <a:cs typeface="Lucida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41083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077" y="4358386"/>
            <a:ext cx="1688400" cy="493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Drag logo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433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tekstiä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441324" y="652463"/>
            <a:ext cx="8143876" cy="19827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077" y="4358386"/>
            <a:ext cx="1688400" cy="493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Drag logo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408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ogoll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on paikkamerkki 1">
            <a:extLst>
              <a:ext uri="{FF2B5EF4-FFF2-40B4-BE49-F238E27FC236}">
                <a16:creationId xmlns:a16="http://schemas.microsoft.com/office/drawing/2014/main" id="{4F480ECB-EBED-4B40-B0B1-3521EDD0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560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>
              <a:defRPr sz="3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0C32E2C6-A369-45CC-9ED9-1BEB39F6FB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7886700" cy="34808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19270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0204" y="4286897"/>
            <a:ext cx="4209297" cy="332498"/>
          </a:xfrm>
          <a:prstGeom prst="rect">
            <a:avLst/>
          </a:prstGeom>
        </p:spPr>
        <p:txBody>
          <a:bodyPr/>
          <a:lstStyle>
            <a:lvl1pPr algn="l">
              <a:defRPr sz="2000" cap="none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2904" y="4552720"/>
            <a:ext cx="4196597" cy="2891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9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9A8886D-80F9-44E7-B673-EBF4E951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848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2AFEE84-EA40-4758-92B2-578143A6D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8032"/>
            <a:ext cx="7886700" cy="357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7657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5296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ypahoito.fi/nix0277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ypahoito.fi/hoi07025?tab=suositus#A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rveysportti.fi/xmedia/hoi/hoi07025a.pdf" TargetMode="Externa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hoi07025#T2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ypahoito.fi/nix0183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Lucida Sans" charset="0"/>
                <a:ea typeface="ＭＳ Ｐゴシック" charset="0"/>
                <a:cs typeface="Lucida Sans" charset="0"/>
              </a:rPr>
              <a:t>Suusyöpä</a:t>
            </a:r>
          </a:p>
        </p:txBody>
      </p:sp>
      <p:sp>
        <p:nvSpPr>
          <p:cNvPr id="9219" name="Subtitle 8"/>
          <p:cNvSpPr>
            <a:spLocks noGrp="1"/>
          </p:cNvSpPr>
          <p:nvPr>
            <p:ph type="subTitle" idx="1"/>
          </p:nvPr>
        </p:nvSpPr>
        <p:spPr bwMode="auto">
          <a:xfrm>
            <a:off x="359293" y="2635260"/>
            <a:ext cx="7900787" cy="86994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err="1">
                <a:latin typeface="Lucida Sans" charset="0"/>
                <a:ea typeface="ＭＳ Ｐゴシック" charset="0"/>
                <a:cs typeface="Lucida Sans" charset="0"/>
              </a:rPr>
              <a:t>Julkaistu</a:t>
            </a:r>
            <a:r>
              <a:rPr lang="en-US" sz="2000" dirty="0">
                <a:latin typeface="Lucida Sans" charset="0"/>
                <a:ea typeface="ＭＳ Ｐゴシック" charset="0"/>
                <a:cs typeface="Lucida Sans" charset="0"/>
              </a:rPr>
              <a:t>  9.12.2019 </a:t>
            </a:r>
            <a:endParaRPr lang="en-US" sz="2000" dirty="0">
              <a:solidFill>
                <a:srgbClr val="FF0000"/>
              </a:solidFill>
              <a:latin typeface="Lucida Sans" charset="0"/>
              <a:ea typeface="ＭＳ Ｐゴシック" charset="0"/>
              <a:cs typeface="Lucida Sans" charset="0"/>
            </a:endParaRPr>
          </a:p>
          <a:p>
            <a:r>
              <a:rPr lang="en-US" sz="2000" dirty="0">
                <a:latin typeface="Lucida Sans" charset="0"/>
                <a:ea typeface="ＭＳ Ｐゴシック" charset="0"/>
                <a:cs typeface="Lucida Sans" charset="0"/>
              </a:rPr>
              <a:t>Perustuu 22.5.2019 päivitettyyn Käypä hoito -suositukseen</a:t>
            </a:r>
          </a:p>
          <a:p>
            <a:endParaRPr lang="en-US" dirty="0">
              <a:latin typeface="Lucida Sans" charset="0"/>
              <a:ea typeface="ＭＳ Ｐゴシック" charset="0"/>
              <a:cs typeface="Lucida Sans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BA7A42-4AAF-443B-AA12-BB633A935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Ehkäisy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67CE119A-46E1-40E5-92FE-DFC39B11D3E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43385536"/>
              </p:ext>
            </p:extLst>
          </p:nvPr>
        </p:nvGraphicFramePr>
        <p:xfrm>
          <a:off x="628650" y="822960"/>
          <a:ext cx="7886700" cy="4029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742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C1A5E6-BFC4-43E9-8D97-06DD0FE9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Suusyöpävaaraa mahdollisesti lisäävät tilat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055BC4-ADA8-49CA-A021-86796446AC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235438"/>
            <a:ext cx="7886700" cy="3068338"/>
          </a:xfrm>
        </p:spPr>
        <p:txBody>
          <a:bodyPr/>
          <a:lstStyle/>
          <a:p>
            <a:r>
              <a:rPr lang="fi-FI" dirty="0"/>
              <a:t>Leukoplakia, ks. dia </a:t>
            </a:r>
            <a:r>
              <a:rPr lang="fi-FI" dirty="0">
                <a:solidFill>
                  <a:srgbClr val="005296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</a:t>
            </a:r>
            <a:endParaRPr lang="fi-FI" dirty="0">
              <a:solidFill>
                <a:srgbClr val="005296"/>
              </a:solidFill>
            </a:endParaRPr>
          </a:p>
          <a:p>
            <a:r>
              <a:rPr lang="fi-FI" dirty="0"/>
              <a:t>Proliferatiivinen verrukoottinen leukoplakia</a:t>
            </a:r>
          </a:p>
          <a:p>
            <a:r>
              <a:rPr lang="fi-FI" dirty="0"/>
              <a:t>Erytroplakia, ks. dia </a:t>
            </a:r>
            <a:r>
              <a:rPr lang="fi-FI" dirty="0">
                <a:solidFill>
                  <a:srgbClr val="005296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</a:t>
            </a:r>
            <a:endParaRPr lang="fi-FI" dirty="0">
              <a:solidFill>
                <a:srgbClr val="005296"/>
              </a:solidFill>
            </a:endParaRPr>
          </a:p>
          <a:p>
            <a:r>
              <a:rPr lang="fi-FI" dirty="0"/>
              <a:t>Punajäkälä (lichen ruber planus) ja punajäkälän kaltaiset muutokset, ks. diat </a:t>
            </a:r>
            <a:r>
              <a:rPr lang="fi-FI" dirty="0">
                <a:solidFill>
                  <a:srgbClr val="005296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</a:t>
            </a:r>
            <a:r>
              <a:rPr lang="fi-FI" dirty="0"/>
              <a:t> ja </a:t>
            </a:r>
            <a:r>
              <a:rPr lang="fi-FI" dirty="0">
                <a:solidFill>
                  <a:srgbClr val="005296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</a:t>
            </a:r>
            <a:endParaRPr lang="fi-FI" dirty="0">
              <a:solidFill>
                <a:srgbClr val="005296"/>
              </a:solidFill>
            </a:endParaRPr>
          </a:p>
          <a:p>
            <a:r>
              <a:rPr lang="fi-FI" dirty="0"/>
              <a:t>Sairauksiin tai lääkityksiin liittyvä immuunipuutostila</a:t>
            </a:r>
          </a:p>
          <a:p>
            <a:r>
              <a:rPr lang="fi-FI" dirty="0"/>
              <a:t>Osa syövistä syntyy ilman edeltävää kliinistä muutosta tai sille mahdollisesti altistavaa tekijää.</a:t>
            </a:r>
          </a:p>
        </p:txBody>
      </p:sp>
    </p:spTree>
    <p:extLst>
      <p:ext uri="{BB962C8B-B14F-4D97-AF65-F5344CB8AC3E}">
        <p14:creationId xmlns:p14="http://schemas.microsoft.com/office/powerpoint/2010/main" val="414692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A20006-DE85-4543-996C-F0CC8291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Leukoplakia</a:t>
            </a:r>
          </a:p>
        </p:txBody>
      </p:sp>
      <p:pic>
        <p:nvPicPr>
          <p:cNvPr id="5" name="Sisällön paikkamerkki 4" descr="Kuva, joka sisältää kohteen valokuva, ruoka, astia&#10;&#10;Kuvaus luotu automaattisesti">
            <a:extLst>
              <a:ext uri="{FF2B5EF4-FFF2-40B4-BE49-F238E27FC236}">
                <a16:creationId xmlns:a16="http://schemas.microsoft.com/office/drawing/2014/main" id="{430F2FAC-518A-499A-A15A-657E047207B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960573" y="995151"/>
            <a:ext cx="4151570" cy="348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FD5BC26-20E8-4A78-8FAD-DA318B69FB99}"/>
              </a:ext>
            </a:extLst>
          </p:cNvPr>
          <p:cNvSpPr txBox="1"/>
          <p:nvPr/>
        </p:nvSpPr>
        <p:spPr>
          <a:xfrm>
            <a:off x="628650" y="1694587"/>
            <a:ext cx="3079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Lucida Sans" panose="020B0602030504020204" pitchFamily="34" charset="0"/>
              </a:rPr>
              <a:t>Leukoplakia on vaalea tai pääosin vaalea suun limakalvomuutos, jota ei voida diagnosoida miksikään muuksi spesifiseksi muutokseksi.</a:t>
            </a:r>
          </a:p>
        </p:txBody>
      </p:sp>
    </p:spTree>
    <p:extLst>
      <p:ext uri="{BB962C8B-B14F-4D97-AF65-F5344CB8AC3E}">
        <p14:creationId xmlns:p14="http://schemas.microsoft.com/office/powerpoint/2010/main" val="3199841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6EF36D-7A29-4DA2-A964-C3DA29C5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Erytroleukoplakia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CAA70EA-0594-489A-A680-617DE709507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383834" y="701110"/>
            <a:ext cx="4430982" cy="395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53FD482-59F7-4E29-BA8E-85A656FD7061}"/>
              </a:ext>
            </a:extLst>
          </p:cNvPr>
          <p:cNvSpPr txBox="1"/>
          <p:nvPr/>
        </p:nvSpPr>
        <p:spPr>
          <a:xfrm>
            <a:off x="188976" y="1556087"/>
            <a:ext cx="42031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latin typeface="Lucida Sans" panose="020B0602030504020204" pitchFamily="34" charset="0"/>
              </a:rPr>
              <a:t>Leukoplakia</a:t>
            </a:r>
            <a:r>
              <a:rPr lang="fi-FI" dirty="0">
                <a:latin typeface="Lucida Sans" panose="020B0602030504020204" pitchFamily="34" charset="0"/>
              </a:rPr>
              <a:t> voi olla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Lucida Sans" panose="020B0602030504020204" pitchFamily="34" charset="0"/>
              </a:rPr>
              <a:t>homogeeninen (tasaisen vaalea, tarkkarajainen)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Lucida Sans" panose="020B0602030504020204" pitchFamily="34" charset="0"/>
              </a:rPr>
              <a:t>ei-homogeeninen (nodulaarinen, </a:t>
            </a:r>
            <a:r>
              <a:rPr lang="fi-FI" dirty="0" err="1">
                <a:latin typeface="Lucida Sans" panose="020B0602030504020204" pitchFamily="34" charset="0"/>
              </a:rPr>
              <a:t>verrukoottinen</a:t>
            </a:r>
            <a:r>
              <a:rPr lang="fi-FI" dirty="0">
                <a:latin typeface="Lucida Sans" panose="020B0602030504020204" pitchFamily="34" charset="0"/>
              </a:rPr>
              <a:t> tai </a:t>
            </a:r>
            <a:r>
              <a:rPr lang="fi-FI" dirty="0" err="1">
                <a:latin typeface="Lucida Sans" panose="020B0602030504020204" pitchFamily="34" charset="0"/>
              </a:rPr>
              <a:t>erytroleuko-plakinen</a:t>
            </a:r>
            <a:r>
              <a:rPr lang="fi-FI" dirty="0">
                <a:latin typeface="Lucida Sans" panose="020B0602030504020204" pitchFamily="34" charset="0"/>
              </a:rPr>
              <a:t>, ks. kuva vieressä).</a:t>
            </a:r>
          </a:p>
        </p:txBody>
      </p:sp>
    </p:spTree>
    <p:extLst>
      <p:ext uri="{BB962C8B-B14F-4D97-AF65-F5344CB8AC3E}">
        <p14:creationId xmlns:p14="http://schemas.microsoft.com/office/powerpoint/2010/main" val="2198689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48530F-C2FD-4D2B-81FF-D570AA39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Erytroplakia</a:t>
            </a:r>
          </a:p>
        </p:txBody>
      </p:sp>
      <p:pic>
        <p:nvPicPr>
          <p:cNvPr id="5" name="Sisällön paikkamerkki 4" descr="Kuva, joka sisältää kohteen ruoka, sisä&#10;&#10;Kuvaus luotu automaattisesti">
            <a:extLst>
              <a:ext uri="{FF2B5EF4-FFF2-40B4-BE49-F238E27FC236}">
                <a16:creationId xmlns:a16="http://schemas.microsoft.com/office/drawing/2014/main" id="{B756B26E-3799-4BE7-BBCA-20DE10B75AD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625121" y="859903"/>
            <a:ext cx="6248645" cy="348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5F456F9-9BED-4785-9320-69E3A6B8BB99}"/>
              </a:ext>
            </a:extLst>
          </p:cNvPr>
          <p:cNvSpPr txBox="1"/>
          <p:nvPr/>
        </p:nvSpPr>
        <p:spPr>
          <a:xfrm>
            <a:off x="313151" y="1140589"/>
            <a:ext cx="23119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Lucida Sans" panose="020B0602030504020204" pitchFamily="34" charset="0"/>
              </a:rPr>
              <a:t>Erytroplakia on suun limakalvon tarkkarajainen tai epätarkkarajainen, kirkkaan punainen muutos, jota ei voida diagnosoida muuksi spesifiseksi muutokseksi.</a:t>
            </a:r>
          </a:p>
        </p:txBody>
      </p:sp>
    </p:spTree>
    <p:extLst>
      <p:ext uri="{BB962C8B-B14F-4D97-AF65-F5344CB8AC3E}">
        <p14:creationId xmlns:p14="http://schemas.microsoft.com/office/powerpoint/2010/main" val="4267298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07401A-DBBC-482B-B7AC-ABF6A1EB6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Punajäkälä eli </a:t>
            </a:r>
            <a:r>
              <a:rPr lang="fi-FI" i="1" dirty="0"/>
              <a:t>lichen ruber planus </a:t>
            </a:r>
            <a:r>
              <a:rPr lang="fi-FI" dirty="0"/>
              <a:t>1(2)</a:t>
            </a:r>
            <a:endParaRPr lang="fi-FI" i="1" dirty="0"/>
          </a:p>
        </p:txBody>
      </p:sp>
      <p:pic>
        <p:nvPicPr>
          <p:cNvPr id="15" name="Sisällön paikkamerkki 14" descr="Kuva, joka sisältää kohteen valokuva, ruoka&#10;&#10;Kuvaus luotu automaattisesti">
            <a:extLst>
              <a:ext uri="{FF2B5EF4-FFF2-40B4-BE49-F238E27FC236}">
                <a16:creationId xmlns:a16="http://schemas.microsoft.com/office/drawing/2014/main" id="{A6F29FA0-D871-4DA9-A205-EE4ED399AE8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826971" y="871728"/>
            <a:ext cx="4060586" cy="3590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Kuva 16" descr="Kuva, joka sisältää kohteen sisä, henkilö&#10;&#10;Kuvaus luotu automaattisesti">
            <a:extLst>
              <a:ext uri="{FF2B5EF4-FFF2-40B4-BE49-F238E27FC236}">
                <a16:creationId xmlns:a16="http://schemas.microsoft.com/office/drawing/2014/main" id="{E2F16B97-93EB-49C0-917A-3A17EE07F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537" y="871727"/>
            <a:ext cx="2316592" cy="3590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87AD8B1F-FB04-4A16-9FAD-CDD54D182289}"/>
              </a:ext>
            </a:extLst>
          </p:cNvPr>
          <p:cNvSpPr txBox="1"/>
          <p:nvPr/>
        </p:nvSpPr>
        <p:spPr>
          <a:xfrm>
            <a:off x="5951407" y="4461861"/>
            <a:ext cx="181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latin typeface="Lucida Sans" panose="020B0602030504020204" pitchFamily="34" charset="0"/>
              </a:rPr>
              <a:t>Lichen planus,</a:t>
            </a:r>
            <a:br>
              <a:rPr lang="fi-FI" dirty="0">
                <a:latin typeface="Lucida Sans" panose="020B0602030504020204" pitchFamily="34" charset="0"/>
              </a:rPr>
            </a:br>
            <a:r>
              <a:rPr lang="fi-FI" dirty="0">
                <a:latin typeface="Lucida Sans" panose="020B0602030504020204" pitchFamily="34" charset="0"/>
              </a:rPr>
              <a:t>retikulaarinen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C7702F45-1A6F-4563-A50D-53BE8E999F5E}"/>
              </a:ext>
            </a:extLst>
          </p:cNvPr>
          <p:cNvSpPr txBox="1"/>
          <p:nvPr/>
        </p:nvSpPr>
        <p:spPr>
          <a:xfrm>
            <a:off x="2616360" y="4506675"/>
            <a:ext cx="181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latin typeface="Lucida Sans" panose="020B0602030504020204" pitchFamily="34" charset="0"/>
              </a:rPr>
              <a:t>Lichen planus,</a:t>
            </a:r>
            <a:br>
              <a:rPr lang="fi-FI" dirty="0">
                <a:latin typeface="Lucida Sans" panose="020B0602030504020204" pitchFamily="34" charset="0"/>
              </a:rPr>
            </a:br>
            <a:r>
              <a:rPr lang="fi-FI" dirty="0">
                <a:latin typeface="Lucida Sans" panose="020B0602030504020204" pitchFamily="34" charset="0"/>
              </a:rPr>
              <a:t>plakkimainen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19C35531-4666-4DDD-AE2B-940A25D11134}"/>
              </a:ext>
            </a:extLst>
          </p:cNvPr>
          <p:cNvSpPr txBox="1"/>
          <p:nvPr/>
        </p:nvSpPr>
        <p:spPr>
          <a:xfrm>
            <a:off x="242374" y="1279088"/>
            <a:ext cx="20314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Lucida Sans" panose="020B0602030504020204" pitchFamily="34" charset="0"/>
              </a:rPr>
              <a:t>Punajäkälä on ihon ja limakalvojen krooninen tulehduksellinen sairaus, jonka etiologia on tuntematon.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2404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14D4D0-D4CD-410A-A687-9640CDFD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Punajäkälä eli </a:t>
            </a:r>
            <a:r>
              <a:rPr lang="fi-FI" i="1" dirty="0"/>
              <a:t>lichen ruber planus </a:t>
            </a:r>
            <a:r>
              <a:rPr lang="fi-FI" dirty="0"/>
              <a:t>2(2)</a:t>
            </a:r>
          </a:p>
        </p:txBody>
      </p:sp>
      <p:pic>
        <p:nvPicPr>
          <p:cNvPr id="5" name="Sisällön paikkamerkki 4" descr="Kuva, joka sisältää kohteen ruoka, sisä, säilö, pöytä&#10;&#10;Kuvaus luotu automaattisesti">
            <a:extLst>
              <a:ext uri="{FF2B5EF4-FFF2-40B4-BE49-F238E27FC236}">
                <a16:creationId xmlns:a16="http://schemas.microsoft.com/office/drawing/2014/main" id="{35452F85-9C04-498A-8EB9-5B9BF38C424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75846" y="1213546"/>
            <a:ext cx="3122926" cy="2092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75F15A0-E729-4C4D-A59E-7964BDE6D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763" y="1213546"/>
            <a:ext cx="4900375" cy="226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4503925B-E291-41D9-8D0C-A132D1362002}"/>
              </a:ext>
            </a:extLst>
          </p:cNvPr>
          <p:cNvSpPr txBox="1"/>
          <p:nvPr/>
        </p:nvSpPr>
        <p:spPr>
          <a:xfrm>
            <a:off x="629712" y="3613322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latin typeface="Lucida Sans" panose="020B0602030504020204" pitchFamily="34" charset="0"/>
              </a:rPr>
              <a:t>Lichen planus atrofinen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B9A55DF-56C1-410F-BC4B-B707C47A86EC}"/>
              </a:ext>
            </a:extLst>
          </p:cNvPr>
          <p:cNvSpPr txBox="1"/>
          <p:nvPr/>
        </p:nvSpPr>
        <p:spPr>
          <a:xfrm>
            <a:off x="4572000" y="3613322"/>
            <a:ext cx="329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latin typeface="Lucida Sans" panose="020B0602030504020204" pitchFamily="34" charset="0"/>
              </a:rPr>
              <a:t>Lichen planus ulseratiivinen</a:t>
            </a:r>
          </a:p>
        </p:txBody>
      </p:sp>
    </p:spTree>
    <p:extLst>
      <p:ext uri="{BB962C8B-B14F-4D97-AF65-F5344CB8AC3E}">
        <p14:creationId xmlns:p14="http://schemas.microsoft.com/office/powerpoint/2010/main" val="462585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020CB0-2683-42E0-AC10-471CA3F70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8008914" cy="523220"/>
          </a:xfrm>
        </p:spPr>
        <p:txBody>
          <a:bodyPr/>
          <a:lstStyle/>
          <a:p>
            <a:r>
              <a:rPr lang="fi-FI" sz="2800" dirty="0"/>
              <a:t>Leukoplakian ja erytroplakian diagnostiikka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D01DD5-BFDD-4C98-B02D-8547A435D9D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Leuko- ja erytroplakiat todetaan suun limakalvojen kliinisessä tarkastuksessa ja sulkemalla erotus-diagnostisesti pois muut leesiot.</a:t>
            </a:r>
          </a:p>
          <a:p>
            <a:r>
              <a:rPr lang="fi-FI" sz="2000" dirty="0"/>
              <a:t>Kun leuko- tai erytroplakia on todettu, kaikki mahdolliset aiheuttavat tekijät on pyrittävä eliminoimaan. </a:t>
            </a:r>
          </a:p>
          <a:p>
            <a:r>
              <a:rPr lang="fi-FI" sz="2000" dirty="0"/>
              <a:t>Jos muutos ei häviä 2–3 viikossa mahdollisten ärsyttävien tekijöiden poistamisen jälkeen, siitä otetaan kudosnäyte paikallispuudutuksessa. Lopullisessa diagnostiikassa otetaan huomioon PAD-vastaus ja kliiniset seikat. </a:t>
            </a:r>
          </a:p>
          <a:p>
            <a:r>
              <a:rPr lang="fi-FI" sz="2000" dirty="0"/>
              <a:t>Ks. video </a:t>
            </a:r>
            <a:r>
              <a:rPr lang="fi-FI" sz="2000" dirty="0">
                <a:solidFill>
                  <a:srgbClr val="00529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Kudosnäytteen otto suun limakalvolta</a:t>
            </a:r>
            <a:r>
              <a:rPr lang="fi-FI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7860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CE2EAF-A1A4-4320-AC33-00845A87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84775"/>
          </a:xfrm>
        </p:spPr>
        <p:txBody>
          <a:bodyPr/>
          <a:lstStyle/>
          <a:p>
            <a:r>
              <a:rPr lang="fi-FI" sz="3200" dirty="0"/>
              <a:t>Leukoplakian hoito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BBE647-7E0E-45CA-B084-37D95D31A5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8163658" cy="3480816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fi-FI" sz="2000" dirty="0"/>
              <a:t>Kudosnäytteen histopatologisella diagnoosilla on tärkeä merkitys leukoplakioiden hoitopäätöksessä, ks. dia </a:t>
            </a:r>
            <a:r>
              <a:rPr lang="fi-FI" sz="2000" dirty="0">
                <a:solidFill>
                  <a:srgbClr val="005296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</a:t>
            </a:r>
            <a:r>
              <a:rPr lang="fi-FI" sz="2000" dirty="0"/>
              <a:t>.</a:t>
            </a:r>
          </a:p>
          <a:p>
            <a:pPr>
              <a:lnSpc>
                <a:spcPts val="2300"/>
              </a:lnSpc>
            </a:pPr>
            <a:r>
              <a:rPr lang="fi-FI" sz="2000" dirty="0"/>
              <a:t>Leukoplakioille ei ole yhtenäistä hyväksyttyä hoitokäytäntöä.</a:t>
            </a:r>
          </a:p>
          <a:p>
            <a:pPr>
              <a:lnSpc>
                <a:spcPts val="2300"/>
              </a:lnSpc>
            </a:pPr>
            <a:r>
              <a:rPr lang="fi-FI" sz="2000" dirty="0"/>
              <a:t>Osa leukoplakioista (9–45 %) häviää itsestään ilman hoitoa.</a:t>
            </a:r>
          </a:p>
          <a:p>
            <a:pPr lvl="1"/>
            <a:r>
              <a:rPr lang="fi-FI" sz="1800" dirty="0"/>
              <a:t>Keskimäärin 3,5 % (0,13–34,0 %) leukoplakiapotilaista sairastuu suusyöpään.</a:t>
            </a:r>
          </a:p>
          <a:p>
            <a:pPr>
              <a:lnSpc>
                <a:spcPts val="2300"/>
              </a:lnSpc>
            </a:pPr>
            <a:r>
              <a:rPr lang="fi-FI" sz="2000" dirty="0"/>
              <a:t>Lääkehoidolla ei ilmeisesti voida pysyvästi poistaa leukoplakioita eikä ehkäistä niiden malignisoitumista </a:t>
            </a:r>
            <a:r>
              <a:rPr lang="fi-FI" sz="2000" dirty="0">
                <a:solidFill>
                  <a:srgbClr val="005296"/>
                </a:solidFill>
              </a:rPr>
              <a:t>B</a:t>
            </a:r>
            <a:r>
              <a:rPr lang="fi-FI" sz="2000" dirty="0"/>
              <a:t>.</a:t>
            </a:r>
          </a:p>
          <a:p>
            <a:pPr>
              <a:lnSpc>
                <a:spcPts val="2300"/>
              </a:lnSpc>
            </a:pPr>
            <a:r>
              <a:rPr lang="fi-FI" sz="2000" dirty="0"/>
              <a:t>Leukoplakiapotilaita tulee seurata yksilöllisesti ja tarvittaessa otetaan uusi kudosnäyte.</a:t>
            </a:r>
          </a:p>
        </p:txBody>
      </p:sp>
    </p:spTree>
    <p:extLst>
      <p:ext uri="{BB962C8B-B14F-4D97-AF65-F5344CB8AC3E}">
        <p14:creationId xmlns:p14="http://schemas.microsoft.com/office/powerpoint/2010/main" val="3610135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CE2EAF-A1A4-4320-AC33-00845A87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84775"/>
          </a:xfrm>
        </p:spPr>
        <p:txBody>
          <a:bodyPr/>
          <a:lstStyle/>
          <a:p>
            <a:r>
              <a:rPr lang="fi-FI" sz="3200" dirty="0"/>
              <a:t>Erytroplakian hoito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BBE647-7E0E-45CA-B084-37D95D31A5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8163658" cy="3480816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fi-FI" sz="2000" dirty="0"/>
              <a:t>Erytroplakiat eivät parane itsestään. Niistä noin 90 %:ssa todetaan invasiivista tai </a:t>
            </a:r>
            <a:r>
              <a:rPr lang="fi-FI" sz="2000" i="1" dirty="0"/>
              <a:t>in situ</a:t>
            </a:r>
            <a:r>
              <a:rPr lang="fi-FI" sz="2000" dirty="0"/>
              <a:t> -karsinoomaa jo diagnosointihetkellä.</a:t>
            </a:r>
          </a:p>
          <a:p>
            <a:pPr>
              <a:lnSpc>
                <a:spcPts val="2300"/>
              </a:lnSpc>
            </a:pPr>
            <a:r>
              <a:rPr lang="fi-FI" sz="2000" dirty="0"/>
              <a:t>Erytroplakiat poistetaan aina kokonaan ja tutkitaan histopatologisesti. </a:t>
            </a:r>
          </a:p>
          <a:p>
            <a:pPr lvl="1"/>
            <a:r>
              <a:rPr lang="fi-FI" sz="1800" dirty="0"/>
              <a:t>Tämä ei kuitenkaan poista suusyöpäriskiä. </a:t>
            </a:r>
          </a:p>
        </p:txBody>
      </p:sp>
    </p:spTree>
    <p:extLst>
      <p:ext uri="{BB962C8B-B14F-4D97-AF65-F5344CB8AC3E}">
        <p14:creationId xmlns:p14="http://schemas.microsoft.com/office/powerpoint/2010/main" val="386020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8492B5-8DCC-475B-B0AD-73D1BEC2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461665"/>
          </a:xfrm>
        </p:spPr>
        <p:txBody>
          <a:bodyPr/>
          <a:lstStyle/>
          <a:p>
            <a:r>
              <a:rPr lang="fi-FI" sz="2400" dirty="0"/>
              <a:t>Näytön varmuusaste Käypä hoito -suosituksissa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CCF02105-79B9-48AA-A464-29E0DBF141D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21258604"/>
              </p:ext>
            </p:extLst>
          </p:nvPr>
        </p:nvGraphicFramePr>
        <p:xfrm>
          <a:off x="628650" y="822325"/>
          <a:ext cx="7886700" cy="344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22">
                  <a:extLst>
                    <a:ext uri="{9D8B030D-6E8A-4147-A177-3AD203B41FA5}">
                      <a16:colId xmlns:a16="http://schemas.microsoft.com/office/drawing/2014/main" val="69717820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984627652"/>
                    </a:ext>
                  </a:extLst>
                </a:gridCol>
                <a:gridCol w="4821174">
                  <a:extLst>
                    <a:ext uri="{9D8B030D-6E8A-4147-A177-3AD203B41FA5}">
                      <a16:colId xmlns:a16="http://schemas.microsoft.com/office/drawing/2014/main" val="3580641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Koodi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Näytön 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Selitys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59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Vahva </a:t>
                      </a:r>
                    </a:p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tutkimusnäyttö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Useita menetelmällisesti tasokkaita</a:t>
                      </a:r>
                      <a:r>
                        <a:rPr lang="fi-FI" sz="1400" baseline="300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1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 tutkimuksia, joiden tulokset samansuuntaiset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94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Kohtalainen </a:t>
                      </a:r>
                    </a:p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tutkimusnäyttö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Ainakin yksi menetelmällisesti tasokas tutkimus tai useita kelvollisia</a:t>
                      </a:r>
                      <a:r>
                        <a:rPr lang="fi-FI" sz="1400" baseline="300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2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 tutkimuksia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499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Niukka</a:t>
                      </a:r>
                    </a:p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tutkimusnäyttö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Ainakin yksi kelvollinen tieteellinen</a:t>
                      </a:r>
                      <a:r>
                        <a:rPr lang="fi-FI" sz="1400" baseline="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 tutkimus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20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Ei </a:t>
                      </a:r>
                    </a:p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tutkimusnäyttöä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Asiantuntijoiden tulkinta (paras arvio) tiedosta, joka ei täytä tutkimukseen</a:t>
                      </a:r>
                      <a:r>
                        <a:rPr lang="fi-FI" sz="1400" baseline="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 perustuvia näytön vaatimuksia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16396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fi-FI" sz="1200" baseline="300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1 </a:t>
                      </a:r>
                      <a:r>
                        <a:rPr lang="fi-FI" sz="12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Menetelmällisesti</a:t>
                      </a:r>
                      <a:r>
                        <a:rPr lang="fi-FI" sz="1200" baseline="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 tasokas = vahva tutkimusasetelma (kontrolloitu koeasetelma tai hyvä epidemiologinen tutkimus); tutkittu väestö ja käytetty menetelmä soveltuvat  perustaksi hoitosuosituksen kannanottoihin.</a:t>
                      </a:r>
                    </a:p>
                    <a:p>
                      <a:r>
                        <a:rPr lang="fi-FI" sz="1200" baseline="300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2 </a:t>
                      </a:r>
                      <a:r>
                        <a:rPr lang="fi-FI" sz="1200" baseline="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Kelvollinen = täyttää vähimmäisvaatimukset tieteellisten menetelmien osalta; tutkittu väestö ja käytetty menetelmä soveltuvat perustaksi hoitosuosituksen kannanottoihin.</a:t>
                      </a:r>
                      <a:endParaRPr lang="fi-FI" sz="12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3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67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8D319D-6CC5-4E05-8DB6-B533CDD6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53" y="42991"/>
            <a:ext cx="6156198" cy="646331"/>
          </a:xfrm>
        </p:spPr>
        <p:txBody>
          <a:bodyPr/>
          <a:lstStyle/>
          <a:p>
            <a:r>
              <a:rPr lang="fi-FI" sz="1800" dirty="0"/>
              <a:t>Suun limakalvomuutosten PAD-vastausten tulkinta ja</a:t>
            </a:r>
            <a:br>
              <a:rPr lang="fi-FI" sz="1800" dirty="0"/>
            </a:br>
            <a:r>
              <a:rPr lang="fi-FI" sz="1800" dirty="0"/>
              <a:t>toimenpiteet perusterveydenhuollossa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9ED3B25A-2348-419E-B0EE-8DBE35365B3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56632095"/>
              </p:ext>
            </p:extLst>
          </p:nvPr>
        </p:nvGraphicFramePr>
        <p:xfrm>
          <a:off x="54864" y="732725"/>
          <a:ext cx="9028177" cy="4373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04255">
                  <a:extLst>
                    <a:ext uri="{9D8B030D-6E8A-4147-A177-3AD203B41FA5}">
                      <a16:colId xmlns:a16="http://schemas.microsoft.com/office/drawing/2014/main" val="87764027"/>
                    </a:ext>
                  </a:extLst>
                </a:gridCol>
                <a:gridCol w="2016293">
                  <a:extLst>
                    <a:ext uri="{9D8B030D-6E8A-4147-A177-3AD203B41FA5}">
                      <a16:colId xmlns:a16="http://schemas.microsoft.com/office/drawing/2014/main" val="2355006398"/>
                    </a:ext>
                  </a:extLst>
                </a:gridCol>
                <a:gridCol w="1847767">
                  <a:extLst>
                    <a:ext uri="{9D8B030D-6E8A-4147-A177-3AD203B41FA5}">
                      <a16:colId xmlns:a16="http://schemas.microsoft.com/office/drawing/2014/main" val="1216232900"/>
                    </a:ext>
                  </a:extLst>
                </a:gridCol>
                <a:gridCol w="1799617">
                  <a:extLst>
                    <a:ext uri="{9D8B030D-6E8A-4147-A177-3AD203B41FA5}">
                      <a16:colId xmlns:a16="http://schemas.microsoft.com/office/drawing/2014/main" val="3786525095"/>
                    </a:ext>
                  </a:extLst>
                </a:gridCol>
                <a:gridCol w="1360245">
                  <a:extLst>
                    <a:ext uri="{9D8B030D-6E8A-4147-A177-3AD203B41FA5}">
                      <a16:colId xmlns:a16="http://schemas.microsoft.com/office/drawing/2014/main" val="3435367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effectLst/>
                        </a:rPr>
                        <a:t>Normaali epiteeli-kudos, epiteelin atypia, hyperkeratoosi tai hyperplasia</a:t>
                      </a:r>
                      <a:endParaRPr lang="fi-FI" sz="1600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effectLst/>
                        </a:rPr>
                        <a:t>Lievä dysplasia</a:t>
                      </a:r>
                      <a:endParaRPr lang="fi-FI" sz="1600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effectLst/>
                        </a:rPr>
                        <a:t>Kohtalainen dysplasia</a:t>
                      </a:r>
                      <a:endParaRPr lang="fi-FI" sz="1600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effectLst/>
                        </a:rPr>
                        <a:t>Vakava dysplasia</a:t>
                      </a:r>
                      <a:endParaRPr lang="fi-FI" sz="1600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effectLst/>
                        </a:rPr>
                        <a:t>Carcinoma in situ, Levyepiteeli-karsinooma</a:t>
                      </a:r>
                      <a:endParaRPr lang="fi-FI" sz="1600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55961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Valokuvaus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Huolellinen kliininen seuranta esim. 6–12 kuukauden välein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Tarvittaessa uusi koepala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Valokuvaus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Huolellinen kliininen seuranta esim. 3–6 kuukauden välein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Tarvittaessa uusi koepala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Harkitaan muutoksen poistoa, jos riskiä suurentavia kliinisiä piirteitä</a:t>
                      </a:r>
                      <a:r>
                        <a:rPr lang="fi-FI" sz="1600" baseline="30000" dirty="0">
                          <a:effectLst/>
                        </a:rPr>
                        <a:t>*</a:t>
                      </a:r>
                      <a:endParaRPr lang="fi-FI" sz="1600" dirty="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Lähete erikois-sairaanhoitoon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Valokuvaus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Muutoksen poisto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Kliininen seuranta esim. 2–5 kuukauden välein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Tarvittaessa uusi koepala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Lähete erikois-sairaanhoitoon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Valokuvaus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Muutoksen poisto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Kliininen seuranta esim. 1–4 kuukauden välein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Tarvittaessa uusi koepala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Kiireellinen lähete erikois-sairaanhoitoon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728976909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l" fontAlgn="t"/>
                      <a:r>
                        <a:rPr lang="fi-FI" baseline="30000" dirty="0">
                          <a:effectLst/>
                        </a:rPr>
                        <a:t>1)</a:t>
                      </a:r>
                      <a:r>
                        <a:rPr lang="fi-FI" sz="1200" baseline="30000" dirty="0">
                          <a:effectLst/>
                        </a:rPr>
                        <a:t> </a:t>
                      </a:r>
                      <a:r>
                        <a:rPr lang="fi-FI" sz="1200" dirty="0">
                          <a:effectLst/>
                        </a:rPr>
                        <a:t>Suusyöpävaaraa mahdollisesti lisäävien muutosten PAD-vastauksen tulkinnassa ja hoitopäätösten teossa on huomioitava aina myös kliininen kuva. PAD ei aina korreloi muutoksen todelliseen vaaraan. (Työryhmän suositus)</a:t>
                      </a:r>
                      <a:br>
                        <a:rPr lang="fi-FI" sz="1200" dirty="0">
                          <a:effectLst/>
                        </a:rPr>
                      </a:br>
                      <a:r>
                        <a:rPr lang="fi-FI" sz="1800" kern="1200" baseline="30000" dirty="0">
                          <a:effectLst/>
                        </a:rPr>
                        <a:t>2)</a:t>
                      </a:r>
                      <a:r>
                        <a:rPr lang="fi-FI" sz="1200" dirty="0">
                          <a:effectLst/>
                        </a:rPr>
                        <a:t> Dysplasian vakavuusaste voidaan jaotella myös kaksiportaisesti low-grade-dysplasiaan ja high-grade-dysplasiaan. </a:t>
                      </a:r>
                      <a:br>
                        <a:rPr lang="fi-FI" sz="1200" dirty="0">
                          <a:effectLst/>
                        </a:rPr>
                      </a:br>
                      <a:r>
                        <a:rPr lang="fi-FI" sz="1200" baseline="30000" dirty="0">
                          <a:effectLst/>
                        </a:rPr>
                        <a:t>*</a:t>
                      </a:r>
                      <a:r>
                        <a:rPr lang="fi-FI" sz="1200" dirty="0">
                          <a:effectLst/>
                        </a:rPr>
                        <a:t> Ks. suositusteksti </a:t>
                      </a:r>
                      <a:r>
                        <a:rPr lang="fi-FI" sz="1200" dirty="0">
                          <a:solidFill>
                            <a:srgbClr val="005296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Leukoplakioiden kehittyminen suusyöväksi</a:t>
                      </a:r>
                      <a:endParaRPr lang="fi-FI" sz="1200" dirty="0">
                        <a:solidFill>
                          <a:srgbClr val="005296"/>
                        </a:solidFill>
                        <a:effectLst/>
                      </a:endParaRP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724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939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132712-EA7D-469C-A546-B7B5CB51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Nuuskan aiheuttamat muutokset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72A0F0-6607-4FA8-8013-8AC8BFFE14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8037048" cy="3480816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fi-FI" sz="2000" dirty="0"/>
              <a:t>Nuuska aiheuttaa käyttökohtaan limakalvomuutoksen.</a:t>
            </a:r>
          </a:p>
          <a:p>
            <a:pPr lvl="1">
              <a:lnSpc>
                <a:spcPts val="2500"/>
              </a:lnSpc>
            </a:pPr>
            <a:r>
              <a:rPr lang="fi-FI" dirty="0"/>
              <a:t>Ks. dia </a:t>
            </a:r>
            <a:r>
              <a:rPr lang="fi-FI" dirty="0">
                <a:solidFill>
                  <a:srgbClr val="005296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</a:t>
            </a:r>
            <a:r>
              <a:rPr lang="fi-FI" dirty="0"/>
              <a:t>.</a:t>
            </a:r>
          </a:p>
          <a:p>
            <a:pPr>
              <a:lnSpc>
                <a:spcPts val="2500"/>
              </a:lnSpc>
            </a:pPr>
            <a:r>
              <a:rPr lang="fi-FI" sz="2000" dirty="0"/>
              <a:t>Nuuskan aiheuttama muutos riippuu nuuskan laadusta, käyttöajasta ja -tiheydestä. </a:t>
            </a:r>
          </a:p>
          <a:p>
            <a:pPr>
              <a:lnSpc>
                <a:spcPts val="2500"/>
              </a:lnSpc>
            </a:pPr>
            <a:r>
              <a:rPr lang="fi-FI" sz="2000" dirty="0"/>
              <a:t>Suomessa yleisimmin käytössä oleva ruotsalainen nuuska yhdistettynä tupakointiin suurentaa suusyöpäriskiä </a:t>
            </a:r>
            <a:r>
              <a:rPr lang="fi-FI" sz="2000" dirty="0">
                <a:solidFill>
                  <a:srgbClr val="005296"/>
                </a:solidFill>
              </a:rPr>
              <a:t>B</a:t>
            </a:r>
            <a:r>
              <a:rPr lang="fi-FI" sz="2000" dirty="0"/>
              <a:t>.</a:t>
            </a:r>
          </a:p>
          <a:p>
            <a:pPr>
              <a:lnSpc>
                <a:spcPts val="2500"/>
              </a:lnSpc>
            </a:pPr>
            <a:r>
              <a:rPr lang="fi-FI" sz="2000" dirty="0"/>
              <a:t>Syöpä voi muodostua joko nuuskan käyttökohtaan tai muualle suuonteloon. </a:t>
            </a:r>
          </a:p>
          <a:p>
            <a:pPr>
              <a:lnSpc>
                <a:spcPts val="2500"/>
              </a:lnSpc>
            </a:pPr>
            <a:r>
              <a:rPr lang="fi-FI" sz="2000" dirty="0"/>
              <a:t>Kudosnäyte tulee ottaa varsinkin silloin, jos muutoksessa on punoittavia alueita.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4628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74576B-EB5A-4ED6-B623-8CE56A3D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Nuuskan aiheuttama leesio</a:t>
            </a:r>
          </a:p>
        </p:txBody>
      </p:sp>
      <p:pic>
        <p:nvPicPr>
          <p:cNvPr id="5" name="Sisällön paikkamerkki 4" descr="Kuva, joka sisältää kohteen sisä&#10;&#10;Kuvaus luotu automaattisesti">
            <a:extLst>
              <a:ext uri="{FF2B5EF4-FFF2-40B4-BE49-F238E27FC236}">
                <a16:creationId xmlns:a16="http://schemas.microsoft.com/office/drawing/2014/main" id="{E73E8C6C-8E10-4D24-8CD7-F347DCFA700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288570" y="974725"/>
            <a:ext cx="4566859" cy="3498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641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B4F0C1-E2CD-46AF-B9D9-70CB45B2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Suun punajäkälä ja sen kaltainen muutos, diagnostiikka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1B41A1-225F-4CDC-8B5B-0684647F1C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235438"/>
            <a:ext cx="8035290" cy="3068338"/>
          </a:xfrm>
        </p:spPr>
        <p:txBody>
          <a:bodyPr/>
          <a:lstStyle/>
          <a:p>
            <a:r>
              <a:rPr lang="fi-FI" dirty="0"/>
              <a:t>Punajäkälä voidaan diagnosoida kliinisen kuvan perusteella.</a:t>
            </a:r>
          </a:p>
          <a:p>
            <a:pPr lvl="1"/>
            <a:r>
              <a:rPr lang="fi-FI" dirty="0"/>
              <a:t>Kudosnäyte otetaan, jos kliininen diagnoosi on epäselvä. </a:t>
            </a:r>
          </a:p>
          <a:p>
            <a:pPr lvl="1"/>
            <a:r>
              <a:rPr lang="fi-FI" dirty="0"/>
              <a:t>Jos herää epäily dysplastisesta muutoksesta tai suusyövästä, otetaan koepala epäilyttävimmästä kohdasta. </a:t>
            </a:r>
          </a:p>
          <a:p>
            <a:r>
              <a:rPr lang="fi-FI" dirty="0"/>
              <a:t>Suun punajäkälä muuttuu suusyöväksi noin 1 %:lla potilaista noin 5 vuoden kuluttua diagnoosista.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314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7ECAF7-532F-4697-914F-4EB4E4DB9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 punajäkälän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B22666-83E6-47C6-B3B2-9E01776F73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7886700" cy="3678702"/>
          </a:xfrm>
        </p:spPr>
        <p:txBody>
          <a:bodyPr/>
          <a:lstStyle/>
          <a:p>
            <a:r>
              <a:rPr lang="fi-FI" sz="2000" dirty="0"/>
              <a:t>Suun punajäkälään ei ole parantavaa hoitoa.</a:t>
            </a:r>
          </a:p>
          <a:p>
            <a:r>
              <a:rPr lang="fi-FI" sz="2000" dirty="0"/>
              <a:t>Hoitoon kuuluvat oleellisesti mahdollisten ärsyttävien tekijöiden (hiivasieni-infektio, hoitamaton hampaisto, huono suuhygienia, ärsyttävät suunhoitotuotteet tai ruoka-aineet) hoito tai eliminointi.</a:t>
            </a:r>
          </a:p>
          <a:p>
            <a:r>
              <a:rPr lang="fi-FI" sz="2000" dirty="0"/>
              <a:t>Paikalliset kortikosteroidit ovat suun punajäkälän ensisijainen lääkkeellinen oireita lievittävä hoitomuoto </a:t>
            </a:r>
            <a:r>
              <a:rPr lang="fi-FI" sz="2000" dirty="0">
                <a:solidFill>
                  <a:srgbClr val="005296"/>
                </a:solidFill>
              </a:rPr>
              <a:t>B</a:t>
            </a:r>
            <a:r>
              <a:rPr lang="fi-FI" sz="2000" dirty="0"/>
              <a:t>.</a:t>
            </a:r>
          </a:p>
          <a:p>
            <a:r>
              <a:rPr lang="fi-FI" sz="2000" dirty="0"/>
              <a:t>Suun punajäkälän hoitokaavio, ks. dia </a:t>
            </a:r>
            <a:r>
              <a:rPr lang="fi-FI" sz="2000" dirty="0">
                <a:solidFill>
                  <a:srgbClr val="005296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25</a:t>
            </a:r>
            <a:r>
              <a:rPr lang="fi-FI" sz="2000" dirty="0"/>
              <a:t>.</a:t>
            </a:r>
          </a:p>
          <a:p>
            <a:pPr lvl="1"/>
            <a:r>
              <a:rPr lang="fi-FI" sz="1800" dirty="0"/>
              <a:t>Kaavion tulostettava versio löytyy </a:t>
            </a:r>
            <a:r>
              <a:rPr lang="fi-FI" sz="1800" dirty="0">
                <a:solidFill>
                  <a:srgbClr val="00529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täältä</a:t>
            </a:r>
            <a:r>
              <a:rPr lang="fi-FI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2499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8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3CCE0C92-FB4B-4F65-9899-0BE1BF4C604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372817" y="42672"/>
            <a:ext cx="4510011" cy="5058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6AF918A-F2B4-4AF0-A117-B8F7E57D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" y="446934"/>
            <a:ext cx="3559302" cy="1015663"/>
          </a:xfrm>
        </p:spPr>
        <p:txBody>
          <a:bodyPr/>
          <a:lstStyle/>
          <a:p>
            <a:r>
              <a:rPr lang="fi-FI" dirty="0"/>
              <a:t>Suun punajäkälän</a:t>
            </a:r>
            <a:br>
              <a:rPr lang="fi-FI" dirty="0"/>
            </a:br>
            <a:r>
              <a:rPr lang="fi-FI" dirty="0"/>
              <a:t>hoitokaavio</a:t>
            </a:r>
          </a:p>
        </p:txBody>
      </p:sp>
    </p:spTree>
    <p:extLst>
      <p:ext uri="{BB962C8B-B14F-4D97-AF65-F5344CB8AC3E}">
        <p14:creationId xmlns:p14="http://schemas.microsoft.com/office/powerpoint/2010/main" val="907209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6007DB-DD87-4F5C-8B4F-BF962AC93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Suusyöpään liittyvät oireet ja löydökset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EA9CBD-B266-4E84-80C8-EFB67385A3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1900" dirty="0"/>
              <a:t>haavauma, joka ei parane 2 viikossa</a:t>
            </a:r>
          </a:p>
          <a:p>
            <a:r>
              <a:rPr lang="fi-FI" sz="1900" dirty="0"/>
              <a:t>eksofyyttinen kohouma</a:t>
            </a:r>
          </a:p>
          <a:p>
            <a:r>
              <a:rPr lang="fi-FI" sz="1900" dirty="0"/>
              <a:t>punoittava, valkoinen tai punavalkoinen limakalvomuutos</a:t>
            </a:r>
          </a:p>
          <a:p>
            <a:r>
              <a:rPr lang="fi-FI" sz="1900" dirty="0"/>
              <a:t>muutos, jonka seurauksena proteesi muuttuu sopimattomaksi</a:t>
            </a:r>
          </a:p>
          <a:p>
            <a:r>
              <a:rPr lang="fi-FI" sz="1900" dirty="0"/>
              <a:t>syömisen ja puheen häiriöt</a:t>
            </a:r>
          </a:p>
          <a:p>
            <a:r>
              <a:rPr lang="fi-FI" sz="1900" dirty="0"/>
              <a:t>hampaan liikkuvuus, joka ei selity hampaan kiinnityskudossairaudesta</a:t>
            </a:r>
          </a:p>
          <a:p>
            <a:r>
              <a:rPr lang="fi-FI" sz="1900" dirty="0"/>
              <a:t>kaulassa sijaitseva kyhmy, joka voi olla ensimmäinen oire suusyövän metastaasista</a:t>
            </a:r>
          </a:p>
          <a:p>
            <a:r>
              <a:rPr lang="fi-FI" sz="1900" dirty="0"/>
              <a:t>kipu (yleensä myöhäinen oire) </a:t>
            </a:r>
          </a:p>
        </p:txBody>
      </p:sp>
    </p:spTree>
    <p:extLst>
      <p:ext uri="{BB962C8B-B14F-4D97-AF65-F5344CB8AC3E}">
        <p14:creationId xmlns:p14="http://schemas.microsoft.com/office/powerpoint/2010/main" val="4103915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ruoka, sisä&#10;&#10;Kuvaus luotu automaattisesti">
            <a:extLst>
              <a:ext uri="{FF2B5EF4-FFF2-40B4-BE49-F238E27FC236}">
                <a16:creationId xmlns:a16="http://schemas.microsoft.com/office/drawing/2014/main" id="{1444BD2B-02C4-4731-9630-763B627061E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881185" y="526916"/>
            <a:ext cx="3068000" cy="2227366"/>
          </a:xfrm>
        </p:spPr>
      </p:pic>
      <p:pic>
        <p:nvPicPr>
          <p:cNvPr id="7" name="Kuva 6" descr="Kuva, joka sisältää kohteen ruoka, koira, sisä&#10;&#10;Kuvaus luotu automaattisesti">
            <a:extLst>
              <a:ext uri="{FF2B5EF4-FFF2-40B4-BE49-F238E27FC236}">
                <a16:creationId xmlns:a16="http://schemas.microsoft.com/office/drawing/2014/main" id="{040B61A4-C9EE-4572-B5D8-203710E04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76" y="534213"/>
            <a:ext cx="3047952" cy="2060416"/>
          </a:xfrm>
          <a:prstGeom prst="rect">
            <a:avLst/>
          </a:prstGeom>
        </p:spPr>
      </p:pic>
      <p:pic>
        <p:nvPicPr>
          <p:cNvPr id="9" name="Kuva 8" descr="Kuva, joka sisältää kohteen ruoka, sisä, eläin&#10;&#10;Kuvaus luotu automaattisesti">
            <a:extLst>
              <a:ext uri="{FF2B5EF4-FFF2-40B4-BE49-F238E27FC236}">
                <a16:creationId xmlns:a16="http://schemas.microsoft.com/office/drawing/2014/main" id="{10EA7F8A-95E1-4624-96F0-60B3AFBC3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94" y="2812347"/>
            <a:ext cx="3050966" cy="2330936"/>
          </a:xfrm>
          <a:prstGeom prst="rect">
            <a:avLst/>
          </a:prstGeom>
        </p:spPr>
      </p:pic>
      <p:pic>
        <p:nvPicPr>
          <p:cNvPr id="11" name="Kuva 10" descr="Kuva, joka sisältää kohteen henkilö, ruoka, sisä&#10;&#10;Kuvaus luotu automaattisesti">
            <a:extLst>
              <a:ext uri="{FF2B5EF4-FFF2-40B4-BE49-F238E27FC236}">
                <a16:creationId xmlns:a16="http://schemas.microsoft.com/office/drawing/2014/main" id="{8D86F8C5-0763-4FD9-8B5A-3EABD1018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871" y="2812347"/>
            <a:ext cx="3050966" cy="2330936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17CD6795-74A0-43CC-9E3B-869E60AA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6" y="6415"/>
            <a:ext cx="7886700" cy="536129"/>
          </a:xfrm>
        </p:spPr>
        <p:txBody>
          <a:bodyPr/>
          <a:lstStyle/>
          <a:p>
            <a:r>
              <a:rPr lang="fi-FI" dirty="0"/>
              <a:t>Suusyövän kliininen kuva vaihtelee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2901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25C8B6-0A1D-48C1-8CD8-319F254C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Suusyövän diagnostiikka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37222A-10C2-4639-99CC-67E594369C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15340"/>
            <a:ext cx="8037048" cy="3480816"/>
          </a:xfrm>
        </p:spPr>
        <p:txBody>
          <a:bodyPr/>
          <a:lstStyle/>
          <a:p>
            <a:r>
              <a:rPr lang="fi-FI" sz="2000" dirty="0"/>
              <a:t>Suusyöpä havaitaan usein suun kliinisessä tarkastuksessa, mutta diagnoosi perustuu aina kudosnäytteeseen.</a:t>
            </a:r>
          </a:p>
          <a:p>
            <a:r>
              <a:rPr lang="fi-FI" sz="2000" dirty="0"/>
              <a:t>Kudosnäyte voidaan ottaa paikallispuudutuksessa. </a:t>
            </a:r>
          </a:p>
          <a:p>
            <a:pPr lvl="1">
              <a:lnSpc>
                <a:spcPts val="2000"/>
              </a:lnSpc>
            </a:pPr>
            <a:r>
              <a:rPr lang="fi-FI" sz="1800" dirty="0"/>
              <a:t>Aluksi tulee rekisteröidä muutoksen koko (valokuvaaminen), sijainti ja palpaatiolöydös. </a:t>
            </a:r>
          </a:p>
          <a:p>
            <a:pPr lvl="1">
              <a:lnSpc>
                <a:spcPts val="2000"/>
              </a:lnSpc>
            </a:pPr>
            <a:r>
              <a:rPr lang="fi-FI" sz="1800" dirty="0"/>
              <a:t>Kudosnäyte otetaan epäilyttävimmästä kohdasta. </a:t>
            </a:r>
          </a:p>
          <a:p>
            <a:pPr lvl="1">
              <a:lnSpc>
                <a:spcPts val="2000"/>
              </a:lnSpc>
            </a:pPr>
            <a:r>
              <a:rPr lang="fi-FI" sz="1800" dirty="0"/>
              <a:t>Näytteen tulee olla riittävän suuri (halkaisijaltaan noin 6–8 mm ja syvyydeltään vähintään 5 mm).</a:t>
            </a:r>
          </a:p>
          <a:p>
            <a:pPr lvl="1">
              <a:lnSpc>
                <a:spcPts val="2000"/>
              </a:lnSpc>
            </a:pPr>
            <a:r>
              <a:rPr lang="fi-FI" sz="1800" dirty="0"/>
              <a:t>Kudosnäytteen ottokohta rekisteröidään esimerkiksi valokuvin.</a:t>
            </a:r>
          </a:p>
          <a:p>
            <a:pPr lvl="1">
              <a:lnSpc>
                <a:spcPts val="2000"/>
              </a:lnSpc>
            </a:pPr>
            <a:r>
              <a:rPr lang="fi-FI" sz="1800" dirty="0"/>
              <a:t>Erikoissairaanhoidossa näytekohdan valintaan voidaan käyttää toluidiinisinivärjäystä, kudoksen autofluoresenssitutkimusta tai narrow band imaging -tekniikkaa (NBI-tekniikkaa).</a:t>
            </a:r>
          </a:p>
        </p:txBody>
      </p:sp>
    </p:spTree>
    <p:extLst>
      <p:ext uri="{BB962C8B-B14F-4D97-AF65-F5344CB8AC3E}">
        <p14:creationId xmlns:p14="http://schemas.microsoft.com/office/powerpoint/2010/main" val="3770191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F6D6A6-58C7-4D84-950B-1F1FEBD96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272"/>
            <a:ext cx="7886700" cy="830997"/>
          </a:xfrm>
        </p:spPr>
        <p:txBody>
          <a:bodyPr/>
          <a:lstStyle/>
          <a:p>
            <a:r>
              <a:rPr lang="fi-FI" sz="2400" dirty="0"/>
              <a:t>Suun limakalvomuutosten PAD-vastausten tulkinta ja toimenpiteet perusterveydenhuollossa 1(2)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2DC7F10A-A711-46E7-B62A-42533B96651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65408801"/>
              </p:ext>
            </p:extLst>
          </p:nvPr>
        </p:nvGraphicFramePr>
        <p:xfrm>
          <a:off x="628650" y="1181988"/>
          <a:ext cx="7886700" cy="297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463">
                  <a:extLst>
                    <a:ext uri="{9D8B030D-6E8A-4147-A177-3AD203B41FA5}">
                      <a16:colId xmlns:a16="http://schemas.microsoft.com/office/drawing/2014/main" val="3335818490"/>
                    </a:ext>
                  </a:extLst>
                </a:gridCol>
                <a:gridCol w="2927376">
                  <a:extLst>
                    <a:ext uri="{9D8B030D-6E8A-4147-A177-3AD203B41FA5}">
                      <a16:colId xmlns:a16="http://schemas.microsoft.com/office/drawing/2014/main" val="2895727662"/>
                    </a:ext>
                  </a:extLst>
                </a:gridCol>
                <a:gridCol w="2651861">
                  <a:extLst>
                    <a:ext uri="{9D8B030D-6E8A-4147-A177-3AD203B41FA5}">
                      <a16:colId xmlns:a16="http://schemas.microsoft.com/office/drawing/2014/main" val="3609691116"/>
                    </a:ext>
                  </a:extLst>
                </a:gridCol>
              </a:tblGrid>
              <a:tr h="1189512"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solidFill>
                            <a:srgbClr val="FFFFFF"/>
                          </a:solidFill>
                          <a:effectLst/>
                        </a:rPr>
                        <a:t>Normaali epiteelikudos, epiteelin atypia, hyperkeratoosi tai hyperplasia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solidFill>
                            <a:srgbClr val="FFFFFF"/>
                          </a:solidFill>
                          <a:effectLst/>
                        </a:rPr>
                        <a:t>Lievä dysplasia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700" dirty="0">
                          <a:solidFill>
                            <a:srgbClr val="FFFFFF"/>
                          </a:solidFill>
                          <a:effectLst/>
                        </a:rPr>
                        <a:t>Kohtalainen dysplasia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311473753"/>
                  </a:ext>
                </a:extLst>
              </a:tr>
              <a:tr h="1645764"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Valokuvaus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Huolellinen kliininen seuranta esim. 6–12 kuukauden välein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Tarvittaessa uusi koepala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Valokuvaus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Huolellinen kliininen seuranta esim. 3–6 kuukauden välein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Tarvittaessa uusi koepala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Harkitaan muutoksen poistoa, jos riskiä suurentavia kliinisiä piirteitä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Lähete erikoissairaanhoitoon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Valokuvaus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Muutoksen poisto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Kliininen seuranta esim. 2–5 kuukauden välein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Tarvittaessa uusi koepala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335444891"/>
                  </a:ext>
                </a:extLst>
              </a:tr>
            </a:tbl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74CF5DD8-DF3E-49F7-9B3F-5FC65BEBC7F9}"/>
              </a:ext>
            </a:extLst>
          </p:cNvPr>
          <p:cNvSpPr txBox="1"/>
          <p:nvPr/>
        </p:nvSpPr>
        <p:spPr>
          <a:xfrm>
            <a:off x="3712464" y="4246983"/>
            <a:ext cx="4770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i="1" dirty="0">
                <a:latin typeface="Lucida Sans" panose="020B0602030504020204" pitchFamily="34" charset="0"/>
              </a:rPr>
              <a:t>Huom. Taulukko jatkuu seuraavalla dialla </a:t>
            </a:r>
            <a:r>
              <a:rPr lang="fi-FI" sz="1600" i="1" dirty="0">
                <a:solidFill>
                  <a:srgbClr val="005296"/>
                </a:solidFill>
                <a:latin typeface="Lucida Sans" panose="020B0602030504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29</a:t>
            </a:r>
            <a:r>
              <a:rPr lang="fi-FI" sz="1600" i="1" dirty="0">
                <a:latin typeface="Lucida Sans" panose="020B0602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929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73CDCB-C9A9-4B57-989C-D916D98F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Luentomateriaalin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00A49D-905E-428D-B059-B16826946B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z="2000" dirty="0"/>
              <a:t>Käypä hoito -suositusten luentomateriaalit on laadittu tukemaan suosituksen käyttöönottoa. </a:t>
            </a:r>
          </a:p>
          <a:p>
            <a:pPr>
              <a:defRPr/>
            </a:pPr>
            <a:r>
              <a:rPr lang="fi-FI" sz="2000" dirty="0"/>
              <a:t>Ne ovat vapaasti käytettävissä terveydenhuollon, julkishallinnon ja oppilaitosten koulutuksissa ja apuna ammattilaisten arjessa.</a:t>
            </a:r>
          </a:p>
          <a:p>
            <a:pPr>
              <a:defRPr/>
            </a:pPr>
            <a:r>
              <a:rPr lang="fi-FI" sz="2000" dirty="0"/>
              <a:t>Käyvän hoidon tuottamat aineistot ovat kaikille avoimia ja maksuttomia.</a:t>
            </a:r>
          </a:p>
          <a:p>
            <a:pPr>
              <a:defRPr/>
            </a:pPr>
            <a:r>
              <a:rPr lang="fi-FI" sz="2000" dirty="0"/>
              <a:t>Esityksen sisältöä ei saa muuttaa. </a:t>
            </a:r>
          </a:p>
          <a:p>
            <a:pPr marL="742950" lvl="2" indent="-342900">
              <a:defRPr/>
            </a:pPr>
            <a:r>
              <a:rPr lang="fi-FI" dirty="0"/>
              <a:t>Jos esitykseen sisällytetään muuta materiaalia, Käypä hoito </a:t>
            </a:r>
            <a:br>
              <a:rPr lang="fi-FI" dirty="0"/>
            </a:br>
            <a:r>
              <a:rPr lang="fi-FI" dirty="0"/>
              <a:t>-esityspohjaa ei saa käyttää lisätyssä materiaalissa.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2113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F6D6A6-58C7-4D84-950B-1F1FEBD96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272"/>
            <a:ext cx="7886700" cy="830997"/>
          </a:xfrm>
        </p:spPr>
        <p:txBody>
          <a:bodyPr/>
          <a:lstStyle/>
          <a:p>
            <a:r>
              <a:rPr lang="fi-FI" sz="2400" dirty="0"/>
              <a:t>Suun limakalvomuutosten PAD-vastausten tulkinta ja toimenpiteet perusterveydenhuollossa 2(2)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2DC7F10A-A711-46E7-B62A-42533B96651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351215294"/>
              </p:ext>
            </p:extLst>
          </p:nvPr>
        </p:nvGraphicFramePr>
        <p:xfrm>
          <a:off x="628650" y="1181989"/>
          <a:ext cx="7886700" cy="2860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730">
                  <a:extLst>
                    <a:ext uri="{9D8B030D-6E8A-4147-A177-3AD203B41FA5}">
                      <a16:colId xmlns:a16="http://schemas.microsoft.com/office/drawing/2014/main" val="3335818490"/>
                    </a:ext>
                  </a:extLst>
                </a:gridCol>
                <a:gridCol w="5093970">
                  <a:extLst>
                    <a:ext uri="{9D8B030D-6E8A-4147-A177-3AD203B41FA5}">
                      <a16:colId xmlns:a16="http://schemas.microsoft.com/office/drawing/2014/main" val="2895727662"/>
                    </a:ext>
                  </a:extLst>
                </a:gridCol>
              </a:tblGrid>
              <a:tr h="334729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rgbClr val="FFFFFF"/>
                          </a:solidFill>
                          <a:effectLst/>
                        </a:rPr>
                        <a:t>Vakava dysplasia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rgbClr val="FFFFFF"/>
                          </a:solidFill>
                          <a:effectLst/>
                        </a:rPr>
                        <a:t>Carcinoma </a:t>
                      </a:r>
                      <a:r>
                        <a:rPr lang="fi-FI" i="1" dirty="0">
                          <a:solidFill>
                            <a:srgbClr val="FFFFFF"/>
                          </a:solidFill>
                          <a:effectLst/>
                        </a:rPr>
                        <a:t>in situ</a:t>
                      </a:r>
                      <a:r>
                        <a:rPr lang="fi-FI" dirty="0">
                          <a:solidFill>
                            <a:srgbClr val="FFFFFF"/>
                          </a:solidFill>
                          <a:effectLst/>
                        </a:rPr>
                        <a:t>, Levyepiteelikarsinooma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311473753"/>
                  </a:ext>
                </a:extLst>
              </a:tr>
              <a:tr h="1237041"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Valokuvaus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Huolellinen kliininen seuranta </a:t>
                      </a:r>
                      <a:br>
                        <a:rPr lang="fi-FI" sz="1600" dirty="0">
                          <a:effectLst/>
                        </a:rPr>
                      </a:br>
                      <a:r>
                        <a:rPr lang="fi-FI" sz="1600" dirty="0">
                          <a:effectLst/>
                        </a:rPr>
                        <a:t>esim. 6–12 kuukauden välein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Tarvittaessa uusi koepala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Valokuvaus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Huolellinen kliininen seuranta esim. 3–6 kuukauden välein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Tarvittaessa uusi koepala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effectLst/>
                        </a:rPr>
                        <a:t> Harkitaan muutoksen poistoa, jos riskiä suurentavia kliinisiä piirteitä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335444891"/>
                  </a:ext>
                </a:extLst>
              </a:tr>
              <a:tr h="1214738">
                <a:tc gridSpan="2"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500" dirty="0">
                          <a:effectLst/>
                        </a:rPr>
                        <a:t> </a:t>
                      </a:r>
                      <a:r>
                        <a:rPr lang="fi-FI" sz="1400" dirty="0">
                          <a:effectLst/>
                        </a:rPr>
                        <a:t>Suusyöpävaaraa mahdollisesti lisäävien muutosten PAD-vastauksen tulkinnassa ja hoitopäätösten teossa on huomioitava aina myös kliininen kuva. PAD ei aina korreloi muutoksen todelliseen vaaraan. (Työryhmän suositus)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>
                          <a:effectLst/>
                        </a:rPr>
                        <a:t> Dysplasian vakavuusaste voidaan jaotella myös kaksiportaisesti low-grade-dysplasiaan ja high-grade-dysplasiaan</a:t>
                      </a:r>
                      <a:r>
                        <a:rPr lang="fi-FI" sz="1400" b="1" dirty="0">
                          <a:effectLst/>
                        </a:rPr>
                        <a:t>. </a:t>
                      </a: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endParaRPr lang="fi-FI" sz="1600" dirty="0">
                        <a:effectLst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240885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605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AE5305-3645-4B58-9603-ED14FA5A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3998"/>
          </a:xfrm>
        </p:spPr>
        <p:txBody>
          <a:bodyPr/>
          <a:lstStyle/>
          <a:p>
            <a:r>
              <a:rPr lang="fi-FI" dirty="0"/>
              <a:t>Levinneisyystutkimukset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872C02B-90F9-4A98-B166-DC3D79569F4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28014845"/>
              </p:ext>
            </p:extLst>
          </p:nvPr>
        </p:nvGraphicFramePr>
        <p:xfrm>
          <a:off x="628650" y="900332"/>
          <a:ext cx="7886700" cy="340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2941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AE5305-3645-4B58-9603-ED14FA5A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3998"/>
          </a:xfrm>
        </p:spPr>
        <p:txBody>
          <a:bodyPr/>
          <a:lstStyle/>
          <a:p>
            <a:r>
              <a:rPr lang="fi-FI" dirty="0"/>
              <a:t>Kuvantamistutkimukset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D3FB2E8-B6E5-450D-8B7D-0A78B04CBBE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91854804"/>
              </p:ext>
            </p:extLst>
          </p:nvPr>
        </p:nvGraphicFramePr>
        <p:xfrm>
          <a:off x="628650" y="749808"/>
          <a:ext cx="8262132" cy="350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983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5AB4F0-1ADF-462A-AB37-789953C6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Suusyövän hoidon suunnittelu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4C55A5-2815-4EC7-AF38-88F0EE8F258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Suusyövän hoidon suunnittelu on keskitetty yliopistosairaaloiden moniammatillisille työryhmille, ja hoito toteutetaan yhteistyössä perusterveydenhuollon kanssa.</a:t>
            </a:r>
          </a:p>
          <a:p>
            <a:r>
              <a:rPr lang="fi-FI" sz="2000" dirty="0"/>
              <a:t>Elintavat, yleisterveys ja psykososiaalinen tilanne tulee ottaa huomioon varhaisessa vaiheessa.</a:t>
            </a:r>
          </a:p>
          <a:p>
            <a:r>
              <a:rPr lang="fi-FI" sz="2000" dirty="0"/>
              <a:t>Hampaisto tutkitaan ja hoidetaan ennen leikkausta ja sädehoitoa.</a:t>
            </a:r>
          </a:p>
          <a:p>
            <a:pPr lvl="1"/>
            <a:r>
              <a:rPr lang="fi-FI" dirty="0"/>
              <a:t>Sädehoito altistaa voimakkaasti hampaiston reikiintymiselle.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570429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F697A6-947F-4045-B740-72B970F2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Suusyövän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81D8B6-78C2-4995-867B-D03DACA6C8E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Suusyövän hoito koostuu leikkauksesta tai leikkauksen ja (kemo)sädehoidon yhdistelmästä. </a:t>
            </a:r>
          </a:p>
          <a:p>
            <a:r>
              <a:rPr lang="fi-FI" sz="2000" dirty="0"/>
              <a:t>Solunsalpaajalääkitys yksinään ei ole parantava hoito.</a:t>
            </a:r>
          </a:p>
          <a:p>
            <a:r>
              <a:rPr lang="fi-FI" sz="2000" dirty="0"/>
              <a:t>Solunsalpaajien ja sädehoidon yhtäaikaiskäyttö on parantanut sädehoidon tuloksia pään ja kaulan alueen syövissä mutta lisännyt akuutteja haittavaikutuksia.</a:t>
            </a:r>
          </a:p>
          <a:p>
            <a:pPr lvl="1"/>
            <a:r>
              <a:rPr lang="fi-FI" sz="1800" dirty="0"/>
              <a:t>Lyhyeen kokonaishoitoaikaan tulee pyrkiä muun muassa pitämällä hoitojen väli 3–5 viikossa.</a:t>
            </a:r>
          </a:p>
          <a:p>
            <a:pPr lvl="1"/>
            <a:r>
              <a:rPr lang="fi-FI" sz="1800" dirty="0"/>
              <a:t>Riittävästä kipulääkityksestä, ravinnonsaannista ja hengitystien pysymisestä vapaana tulee huolehtia hoidon aikana.</a:t>
            </a:r>
          </a:p>
          <a:p>
            <a:pPr lvl="1"/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52466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5AB4F0-1ADF-462A-AB37-789953C6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Suusyövän leikkaushoito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4C55A5-2815-4EC7-AF38-88F0EE8F258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Pienet suusyövät (T1) hoidetaan usein pelkällä paikallisella leikkauksella.</a:t>
            </a:r>
          </a:p>
          <a:p>
            <a:r>
              <a:rPr lang="fi-FI" sz="2000" dirty="0"/>
              <a:t>Kaulaan etäpesäkkeitä lähettäneissä suusyövissä tehdään paikallisen poiston lisäksi kaulan imusolmukkeiden poisto.</a:t>
            </a:r>
          </a:p>
          <a:p>
            <a:r>
              <a:rPr lang="fi-FI" sz="2000" dirty="0"/>
              <a:t>Paikallisesti laajoissa ja kaulalle levinneissä syövissä annetaan lisäksi sädehoito.</a:t>
            </a:r>
          </a:p>
          <a:p>
            <a:r>
              <a:rPr lang="fi-FI" sz="2000" dirty="0"/>
              <a:t>Puutosalueen korvaamisella laajassa tuumoripoistossa on merkittävä vaikutus toiminnalliseen ja esteettiseen lopputulokseen ja potilaan elämänlaatuun.</a:t>
            </a:r>
          </a:p>
          <a:p>
            <a:pPr lvl="1"/>
            <a:r>
              <a:rPr lang="fi-FI" dirty="0"/>
              <a:t>Kyseiset leikkaukset ovat laajoja ja potilaille raskaita.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123406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F697A6-947F-4045-B740-72B970F2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Purentaelimistön kuntoutus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81D8B6-78C2-4995-867B-D03DACA6C8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8037048" cy="3480816"/>
          </a:xfrm>
        </p:spPr>
        <p:txBody>
          <a:bodyPr/>
          <a:lstStyle/>
          <a:p>
            <a:r>
              <a:rPr lang="fi-FI" sz="2000" dirty="0"/>
              <a:t>Suusyöpäpotilaan purentaelimistön toiminnan palauttaminen mahdollisimman normaaliksi on tärkeää syömisen, nielemisen ja puhumisen kannalta.</a:t>
            </a:r>
          </a:p>
          <a:p>
            <a:r>
              <a:rPr lang="fi-FI" sz="2000" dirty="0"/>
              <a:t>Puuttuvia hampaita korvaava proteesi suunnitellaan pääpiirteittäin jo ennen leikkausta.</a:t>
            </a:r>
          </a:p>
          <a:p>
            <a:r>
              <a:rPr lang="fi-FI" sz="2000" dirty="0"/>
              <a:t>Implanttiproteettiset rakenteet saattavat helpottaa purennan kuntoutusta erityisesti hampaattomilla potilailla </a:t>
            </a:r>
            <a:r>
              <a:rPr lang="fi-FI" sz="2000" dirty="0">
                <a:solidFill>
                  <a:srgbClr val="005296"/>
                </a:solidFill>
              </a:rPr>
              <a:t>C</a:t>
            </a:r>
            <a:r>
              <a:rPr lang="fi-FI" sz="2000" dirty="0"/>
              <a:t>.</a:t>
            </a:r>
          </a:p>
          <a:p>
            <a:r>
              <a:rPr lang="fi-FI" sz="2000" dirty="0"/>
              <a:t>Purennan kuntouttamisen tarkan ajankohdan arvioi moniammatillinen työryhmä.</a:t>
            </a:r>
          </a:p>
        </p:txBody>
      </p:sp>
    </p:spTree>
    <p:extLst>
      <p:ext uri="{BB962C8B-B14F-4D97-AF65-F5344CB8AC3E}">
        <p14:creationId xmlns:p14="http://schemas.microsoft.com/office/powerpoint/2010/main" val="301910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AE5305-3645-4B58-9603-ED14FA5A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Sädehoito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103F04-E2B1-477F-A239-A29D918ACDB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Suusyövän hoidossa sädehoito annetaan yleensä suuren uusimisriskin kasvaimien postoperatiivisena hoitona.</a:t>
            </a:r>
          </a:p>
          <a:p>
            <a:pPr lvl="1"/>
            <a:r>
              <a:rPr lang="fi-FI" sz="1800" dirty="0"/>
              <a:t>Yksinomaisena hoitona (definitiivinen sädehoito) se tulee kyseeseen harvoin.</a:t>
            </a:r>
          </a:p>
          <a:p>
            <a:r>
              <a:rPr lang="fi-FI" sz="2000" dirty="0"/>
              <a:t>Kasvaimen sijainnin ja levinneisyyden mukaan hoito kohdistetaan joko pelkästään primaarituumorin leikkausalueelle tai myös imusolmukealueille. </a:t>
            </a:r>
          </a:p>
          <a:p>
            <a:pPr lvl="1"/>
            <a:r>
              <a:rPr lang="fi-FI" sz="1800" dirty="0"/>
              <a:t>Samalla sädehoidetaan myös kaula.</a:t>
            </a:r>
          </a:p>
          <a:p>
            <a:r>
              <a:rPr lang="fi-FI" sz="2000" dirty="0"/>
              <a:t>Solunsalpaajalääkityksen yhdistäminen sädetykseen (kemosädehoito) on parantanut eloonjäämisennustetta pään ja kaulan alueen syövissä.</a:t>
            </a:r>
            <a:endParaRPr lang="fi-FI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66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5AB4F0-1ADF-462A-AB37-789953C6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Leikkaukseen ja sädehoitoon liittyvä välitön jälkihoito 1(2)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4C55A5-2815-4EC7-AF38-88F0EE8F25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235438"/>
            <a:ext cx="7886700" cy="3068338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fi-FI" sz="2000" dirty="0"/>
              <a:t>Suusyövän sädehoito aiheuttaa välittömiä ja myöhäisiä haittavaikutuksia, joista osa jää pysyviksi. </a:t>
            </a:r>
          </a:p>
          <a:p>
            <a:pPr lvl="1"/>
            <a:r>
              <a:rPr lang="fi-FI" sz="1800" dirty="0"/>
              <a:t>Ks. suosituksen taulukko </a:t>
            </a:r>
            <a:r>
              <a:rPr lang="fi-FI" sz="1800" dirty="0">
                <a:solidFill>
                  <a:srgbClr val="00529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Sädehoidon suussa aiheuttamat haittavaikutukset</a:t>
            </a:r>
            <a:endParaRPr lang="fi-FI" sz="1800" dirty="0">
              <a:solidFill>
                <a:srgbClr val="005296"/>
              </a:solidFill>
            </a:endParaRPr>
          </a:p>
          <a:p>
            <a:pPr>
              <a:lnSpc>
                <a:spcPts val="2200"/>
              </a:lnSpc>
            </a:pPr>
            <a:r>
              <a:rPr lang="fi-FI" sz="2000" dirty="0"/>
              <a:t>Suun ja hampaiston puhdistus ja omahoidon ohjaus ja tuki ovat erittäin tärkeitä haavojen paranemisen edistämiseksi ja siirteen ja limakalvojen tulehdusten estämiseksi.</a:t>
            </a:r>
          </a:p>
          <a:p>
            <a:pPr>
              <a:lnSpc>
                <a:spcPts val="2200"/>
              </a:lnSpc>
            </a:pPr>
            <a:r>
              <a:rPr lang="fi-FI" sz="2000" dirty="0"/>
              <a:t>Hammasproteesien väliaikaista korjaamista arvioidaan tapauskohtaisesti.</a:t>
            </a:r>
          </a:p>
        </p:txBody>
      </p:sp>
    </p:spTree>
    <p:extLst>
      <p:ext uri="{BB962C8B-B14F-4D97-AF65-F5344CB8AC3E}">
        <p14:creationId xmlns:p14="http://schemas.microsoft.com/office/powerpoint/2010/main" val="181139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5AB4F0-1ADF-462A-AB37-789953C6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Leikkaukseen ja sädehoitoon liittyvä välitön jälkihoito 2(2)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4C55A5-2815-4EC7-AF38-88F0EE8F25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235438"/>
            <a:ext cx="8135522" cy="3068338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fi-FI" sz="1900" dirty="0"/>
              <a:t>Alaleuan ja yläraajan liikeharjoitukset sekä puhe- ja syömis-harjoittelu aloitetaan heti, kun haavojen paraneminen sen sallii.</a:t>
            </a:r>
          </a:p>
          <a:p>
            <a:pPr>
              <a:lnSpc>
                <a:spcPts val="2100"/>
              </a:lnSpc>
            </a:pPr>
            <a:r>
              <a:rPr lang="fi-FI" sz="1900" dirty="0"/>
              <a:t>PEG-letku pidetään paikallaan, kunnes riittävä ravinnon saanti suun kautta on turvattu.</a:t>
            </a:r>
          </a:p>
          <a:p>
            <a:pPr>
              <a:lnSpc>
                <a:spcPts val="2100"/>
              </a:lnSpc>
            </a:pPr>
            <a:r>
              <a:rPr lang="fi-FI" sz="1900" dirty="0"/>
              <a:t>Potilaan ja lähiomaisten henkisestä tuesta on huolehdittava.</a:t>
            </a:r>
          </a:p>
          <a:p>
            <a:pPr>
              <a:lnSpc>
                <a:spcPts val="2100"/>
              </a:lnSpc>
            </a:pPr>
            <a:r>
              <a:rPr lang="fi-FI" sz="1900"/>
              <a:t>Ravitsemusterapeutin </a:t>
            </a:r>
            <a:r>
              <a:rPr lang="fi-FI" sz="1900" dirty="0"/>
              <a:t>konsultaatiokäynnin järjestäminen on suositeltavaa.</a:t>
            </a:r>
          </a:p>
          <a:p>
            <a:pPr>
              <a:lnSpc>
                <a:spcPts val="2100"/>
              </a:lnSpc>
            </a:pPr>
            <a:r>
              <a:rPr lang="fi-FI" sz="1900" dirty="0"/>
              <a:t>Sosiaalityöntekijä avustaa kotiuttamisen jälkeisissä tukipalveluissa ja sosiaaliturvakysymyksissä.</a:t>
            </a:r>
          </a:p>
          <a:p>
            <a:pPr>
              <a:lnSpc>
                <a:spcPts val="2100"/>
              </a:lnSpc>
            </a:pPr>
            <a:r>
              <a:rPr lang="fi-FI" sz="1900" dirty="0"/>
              <a:t>Työterveyshuolto arvioi tarvittaessa työkykyyn liittyvät asiat.</a:t>
            </a:r>
          </a:p>
        </p:txBody>
      </p:sp>
    </p:spTree>
    <p:extLst>
      <p:ext uri="{BB962C8B-B14F-4D97-AF65-F5344CB8AC3E}">
        <p14:creationId xmlns:p14="http://schemas.microsoft.com/office/powerpoint/2010/main" val="83550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52774-F588-4C9F-8331-32CD5FC63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Keskeistä 1(4)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089255-8300-4B1F-8FAD-9BBD35F33E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7886700" cy="348081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ts val="2200"/>
              </a:lnSpc>
              <a:defRPr/>
            </a:pPr>
            <a:r>
              <a:rPr lang="fi-FI" sz="2000" dirty="0"/>
              <a:t>Suusyövän ilmaantuvuus Suomessa on lisääntynyt.</a:t>
            </a:r>
          </a:p>
          <a:p>
            <a:pPr lvl="1">
              <a:lnSpc>
                <a:spcPts val="2200"/>
              </a:lnSpc>
              <a:defRPr/>
            </a:pPr>
            <a:r>
              <a:rPr lang="fi-FI" sz="1800" dirty="0"/>
              <a:t>Suositus käsittelee suuontelon levyepiteelikarsinoomaa.</a:t>
            </a:r>
          </a:p>
          <a:p>
            <a:pPr>
              <a:lnSpc>
                <a:spcPts val="2200"/>
              </a:lnSpc>
              <a:defRPr/>
            </a:pPr>
            <a:r>
              <a:rPr lang="fi-FI" sz="2000" dirty="0"/>
              <a:t>Suomessa suusyövän 5 vuoden eloonjäämisennuste on miehillä 61 % ja naisilla 67 %. Varhainen diagnoosi ja riskikäyttäytymisestä luopuminen parantavat ennustetta.</a:t>
            </a:r>
          </a:p>
          <a:p>
            <a:pPr>
              <a:lnSpc>
                <a:spcPts val="2200"/>
              </a:lnSpc>
              <a:defRPr/>
            </a:pPr>
            <a:r>
              <a:rPr lang="fi-FI" sz="2000" dirty="0"/>
              <a:t>Suusyövän tärkeimmät vaaratekijät ovat tupakkatuotteiden ja alkoholin käyttö.</a:t>
            </a:r>
          </a:p>
          <a:p>
            <a:pPr lvl="1">
              <a:defRPr/>
            </a:pPr>
            <a:r>
              <a:rPr lang="fi-FI" sz="1800" dirty="0"/>
              <a:t>Suusyöpävaaraa voivat mahdollisesti lisätä myös ihmisen papilloomavirus- eli HPV-infektio, huono suuhygienia ja krooninen parodontiitti, krooninen suun hiivasieni-infektio sekä krooninen ärsytys.</a:t>
            </a:r>
          </a:p>
        </p:txBody>
      </p:sp>
    </p:spTree>
    <p:extLst>
      <p:ext uri="{BB962C8B-B14F-4D97-AF65-F5344CB8AC3E}">
        <p14:creationId xmlns:p14="http://schemas.microsoft.com/office/powerpoint/2010/main" val="247543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C05A4E-B563-4579-BEEE-D25573E0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8051116" cy="1015663"/>
          </a:xfrm>
        </p:spPr>
        <p:txBody>
          <a:bodyPr/>
          <a:lstStyle/>
          <a:p>
            <a:r>
              <a:rPr lang="fi-FI" dirty="0"/>
              <a:t>Sädemukosiitti (suun limakalvon tulehdus)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67E9851E-9C0B-47EC-9965-6B70FECE16D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59048747"/>
              </p:ext>
            </p:extLst>
          </p:nvPr>
        </p:nvGraphicFramePr>
        <p:xfrm>
          <a:off x="628650" y="822960"/>
          <a:ext cx="7886700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5520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F697A6-947F-4045-B740-72B970F2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 kuivuus (kserostomia)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241FD12-B326-48F7-89F6-D48A3365065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48287176"/>
              </p:ext>
            </p:extLst>
          </p:nvPr>
        </p:nvGraphicFramePr>
        <p:xfrm>
          <a:off x="628650" y="568452"/>
          <a:ext cx="7886700" cy="386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89665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AE5305-3645-4B58-9603-ED14FA5A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 hiivasieni-infektio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165562BC-7B1A-4684-A397-310C7A92AA0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2377715"/>
              </p:ext>
            </p:extLst>
          </p:nvPr>
        </p:nvGraphicFramePr>
        <p:xfrm>
          <a:off x="628650" y="822960"/>
          <a:ext cx="7886700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279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5AB4F0-1ADF-462A-AB37-789953C6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Osteoradionekroosi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576B0FB3-B4BA-49C4-B102-630F012ED34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39071285"/>
              </p:ext>
            </p:extLst>
          </p:nvPr>
        </p:nvGraphicFramePr>
        <p:xfrm>
          <a:off x="628650" y="822960"/>
          <a:ext cx="7886700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742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F697A6-947F-4045-B740-72B970F2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Kuntoutus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81D8B6-78C2-4995-867B-D03DACA6C8E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Kuntoutuksella pyritään parantamaan potilaan suorituskykyä ja elämänlaatua sekä vähentämään taudista ja sen hoidosta aiheutuvia haittoja.</a:t>
            </a:r>
          </a:p>
          <a:p>
            <a:r>
              <a:rPr lang="fi-FI" sz="2000" dirty="0"/>
              <a:t>Kuntoutustarpeiden tyyppi, määrä, ajankohta ym. kirjataan sähköiseen B-lausuntoon ja potilaalle annetaan lausunnosta oma kappale. </a:t>
            </a:r>
          </a:p>
          <a:p>
            <a:r>
              <a:rPr lang="fi-FI" sz="2000" dirty="0"/>
              <a:t>Hoidon suunnittelu ja varhain aloitettu kuntoutus estävät osan toimintahäiriöistä.</a:t>
            </a:r>
          </a:p>
          <a:p>
            <a:r>
              <a:rPr lang="fi-FI" sz="2000" dirty="0"/>
              <a:t>Kuntoutusta koordinoivat erikoissairaanhoidon yksiköt.</a:t>
            </a:r>
          </a:p>
        </p:txBody>
      </p:sp>
    </p:spTree>
    <p:extLst>
      <p:ext uri="{BB962C8B-B14F-4D97-AF65-F5344CB8AC3E}">
        <p14:creationId xmlns:p14="http://schemas.microsoft.com/office/powerpoint/2010/main" val="1100329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AE5305-3645-4B58-9603-ED14FA5A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103F04-E2B1-477F-A239-A29D918ACDB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ts val="2200"/>
              </a:lnSpc>
            </a:pPr>
            <a:r>
              <a:rPr lang="fi-FI" sz="2000" dirty="0"/>
              <a:t>Potilaan seuranta on oleellinen osa hoitoa.</a:t>
            </a:r>
          </a:p>
          <a:p>
            <a:pPr lvl="1">
              <a:lnSpc>
                <a:spcPts val="2200"/>
              </a:lnSpc>
            </a:pPr>
            <a:r>
              <a:rPr lang="fi-FI" sz="1800" dirty="0"/>
              <a:t>Noin 30–43 %:lla potilaista suusyöpä uusiutuu tai heille kehittyy toinen syöpä.</a:t>
            </a:r>
          </a:p>
          <a:p>
            <a:pPr>
              <a:lnSpc>
                <a:spcPts val="2200"/>
              </a:lnSpc>
            </a:pPr>
            <a:r>
              <a:rPr lang="fi-FI" sz="2000" dirty="0"/>
              <a:t>Suusyöpäpotilaita seurataan yleensä 5 vuoden ajan. Seuranta järjestetään</a:t>
            </a:r>
          </a:p>
          <a:p>
            <a:pPr lvl="1">
              <a:lnSpc>
                <a:spcPts val="2200"/>
              </a:lnSpc>
            </a:pPr>
            <a:r>
              <a:rPr lang="fi-FI" sz="1800" dirty="0"/>
              <a:t>3–4 kuukauden välein 1. ja 2. vuonna</a:t>
            </a:r>
          </a:p>
          <a:p>
            <a:pPr lvl="1"/>
            <a:r>
              <a:rPr lang="fi-FI" sz="1800" dirty="0"/>
              <a:t>4–6 kuukauden välein 3., 4. ja 5. vuonna.</a:t>
            </a:r>
          </a:p>
          <a:p>
            <a:pPr>
              <a:lnSpc>
                <a:spcPts val="2200"/>
              </a:lnSpc>
            </a:pPr>
            <a:r>
              <a:rPr lang="fi-FI" sz="2000" dirty="0"/>
              <a:t>Suusyövän sairastaneen potilaan riski saada uusi syöpä on suurentunut, joten suun vuosittaiset tarkastukset koko elämän ajan ovat suositeltavia.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23932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ACDD6F-020E-4B14-B304-FECE9505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Palliatiivinen hoito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B51A92-9B49-4C98-AA99-84F1EA155EE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Jokaisella syöpäpotilaalla on oikeus hyvään palliatiiviseen hoitoon. Keskeistä on</a:t>
            </a:r>
          </a:p>
          <a:p>
            <a:pPr lvl="1"/>
            <a:r>
              <a:rPr lang="fi-FI" sz="1800" dirty="0"/>
              <a:t>ravinnonsaannin ja hengitysteiden turvaaminen</a:t>
            </a:r>
          </a:p>
          <a:p>
            <a:pPr lvl="1"/>
            <a:r>
              <a:rPr lang="fi-FI" sz="1800" dirty="0"/>
              <a:t>kivun hoito</a:t>
            </a:r>
          </a:p>
          <a:p>
            <a:pPr lvl="1"/>
            <a:r>
              <a:rPr lang="fi-FI" sz="1800" dirty="0"/>
              <a:t>huolenpito.</a:t>
            </a:r>
          </a:p>
          <a:p>
            <a:r>
              <a:rPr lang="fi-FI" sz="2000" dirty="0"/>
              <a:t>Hoitosuunnitelma tehdään yhteisymmärryksessä potilaan ja hänen omaistensa kanssa.</a:t>
            </a:r>
          </a:p>
          <a:p>
            <a:r>
              <a:rPr lang="fi-FI" sz="2000" dirty="0"/>
              <a:t>Hoitomuotoina voidaan käyttää leikkauksia, sädehoitoa ja lääkehoitoa. </a:t>
            </a:r>
          </a:p>
        </p:txBody>
      </p:sp>
    </p:spTree>
    <p:extLst>
      <p:ext uri="{BB962C8B-B14F-4D97-AF65-F5344CB8AC3E}">
        <p14:creationId xmlns:p14="http://schemas.microsoft.com/office/powerpoint/2010/main" val="14070782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48E81D-9EF1-4707-A2B3-A0355191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646331"/>
          </a:xfrm>
        </p:spPr>
        <p:txBody>
          <a:bodyPr/>
          <a:lstStyle/>
          <a:p>
            <a:r>
              <a:rPr lang="fi-FI" sz="1800" b="1" dirty="0"/>
              <a:t>Suomalaisen Lääkäriseuran Duodecimin ja Suomen Hammaslääkäriseuran Apollonian asettama työryhmä</a:t>
            </a:r>
            <a:endParaRPr lang="fi-FI" sz="1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0A8DEB-86F8-4C0C-AC89-C615EFF648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950976"/>
            <a:ext cx="7886700" cy="3352800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b="1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Puheenjohtaja</a:t>
            </a: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: 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Tuula Salo, professori, EHL (suupatologia), ylihammaslääkäri; Helsingin yliopisto ja HUS, patologia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b="1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Jäsenet</a:t>
            </a: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:</a:t>
            </a:r>
          </a:p>
          <a:p>
            <a:pPr mar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sz="1400" dirty="0">
                <a:solidFill>
                  <a:prstClr val="black"/>
                </a:solidFill>
              </a:rPr>
              <a:t>Jaana Rautava, HLT, dosentti, EHL (suupatologia), yliopistonlehtori; Turun yliopiston hammaslääketieteen laitos ja Tyks, patologia ja suu- ja leukasairaudet</a:t>
            </a:r>
          </a:p>
          <a:p>
            <a:pPr mar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sz="1400" dirty="0">
                <a:solidFill>
                  <a:prstClr val="black"/>
                </a:solidFill>
              </a:rPr>
              <a:t>Jussi Hirvonen, LT, dosentti, radiologian erikoislääkäri; Tyks, kuvantamisen toimialue, radiologian vastuualue</a:t>
            </a:r>
          </a:p>
          <a:p>
            <a:pPr mar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sz="1400" dirty="0">
                <a:solidFill>
                  <a:prstClr val="black"/>
                </a:solidFill>
              </a:rPr>
              <a:t>Antti Mäkitie, professori, EL (korva-, nenä- ja kurkkutaudit), ylilääkäri; Helsingin yliopisto ja HUS, korva-, nenä- ja kurkkutaudit</a:t>
            </a:r>
          </a:p>
          <a:p>
            <a:pPr mar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sz="1400" dirty="0">
                <a:solidFill>
                  <a:prstClr val="black"/>
                </a:solidFill>
              </a:rPr>
              <a:t>Mirka Niskanen HLT, EHL (parodontologia), erikoishammaslääkäri; Hammas- ja suusairauksien poliklinikka Soite ja Kallion peruspalvelukuntayhtymä</a:t>
            </a:r>
          </a:p>
          <a:p>
            <a:pPr marL="0" indent="0" fontAlgn="base">
              <a:spcBef>
                <a:spcPts val="600"/>
              </a:spcBef>
              <a:spcAft>
                <a:spcPct val="0"/>
              </a:spcAft>
              <a:buNone/>
            </a:pPr>
            <a:br>
              <a:rPr lang="fi-FI" altLang="fi-FI" sz="1400" dirty="0">
                <a:solidFill>
                  <a:prstClr val="black"/>
                </a:solidFill>
              </a:rPr>
            </a:b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8C017A3-E83D-499A-9A01-95E86B28F9F9}"/>
              </a:ext>
            </a:extLst>
          </p:cNvPr>
          <p:cNvSpPr txBox="1"/>
          <p:nvPr/>
        </p:nvSpPr>
        <p:spPr>
          <a:xfrm>
            <a:off x="5597564" y="4137003"/>
            <a:ext cx="14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>
                <a:latin typeface="Lucida Sans" panose="020B0602030504020204" pitchFamily="34" charset="0"/>
              </a:rPr>
              <a:t>Huom. Jatkuu </a:t>
            </a:r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3B5E4226-9BAE-4FEB-8285-2E7201F12249}"/>
              </a:ext>
            </a:extLst>
          </p:cNvPr>
          <p:cNvCxnSpPr>
            <a:cxnSpLocks/>
          </p:cNvCxnSpPr>
          <p:nvPr/>
        </p:nvCxnSpPr>
        <p:spPr>
          <a:xfrm>
            <a:off x="7042190" y="4303776"/>
            <a:ext cx="431506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8621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0A8DEB-86F8-4C0C-AC89-C615EFF648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338667"/>
            <a:ext cx="7886700" cy="3692641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b="1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Jäsenet </a:t>
            </a: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(</a:t>
            </a:r>
            <a:r>
              <a:rPr lang="fi-FI" altLang="fi-FI" sz="1400" i="1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jatkoa edellisestä)</a:t>
            </a: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: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Marja Pöllänen, HLT, dosentti, EHL (parodontologia); Suomalainen Lääkäriseura Duodecim, Käypä hoito -toimittaja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Kauko Saarilahti, LT, onkologian erikoislääkäri, osastonylilääkäri; HUS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Maria Siponen, HLT, EHL (suupatologia), kliininen opettaja; Hammaslääketieteen yksikkö, Itä-Suomen yliopisto ja erikoishammaslääkäri, Suu- ja leukasairaudet, KYS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Tero Soukka, HLT, dosentti, suu- ja leukakirurgian erikoishammaslääkäri, osastonylilääkäri, vastuualuejohtaja; Tyks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66E76E7-6298-438A-87CD-EED372F393D5}"/>
              </a:ext>
            </a:extLst>
          </p:cNvPr>
          <p:cNvSpPr txBox="1"/>
          <p:nvPr/>
        </p:nvSpPr>
        <p:spPr>
          <a:xfrm>
            <a:off x="628650" y="3488509"/>
            <a:ext cx="8131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altLang="fi-FI" sz="1600" i="1" dirty="0">
                <a:latin typeface="Lucida Sans" panose="020B0602030504020204" pitchFamily="34" charset="0"/>
                <a:cs typeface="Times New Roman" panose="02020603050405020304" pitchFamily="18" charset="0"/>
              </a:rPr>
              <a:t>Diat on laatinut Tiina Tala, Käypä hoito ja</a:t>
            </a:r>
            <a:br>
              <a:rPr lang="fi-FI" altLang="fi-FI" sz="1600" i="1" dirty="0">
                <a:latin typeface="Lucida Sans" panose="020B0602030504020204" pitchFamily="34" charset="0"/>
                <a:cs typeface="Times New Roman" panose="02020603050405020304" pitchFamily="18" charset="0"/>
              </a:rPr>
            </a:br>
            <a:r>
              <a:rPr lang="fi-FI" altLang="fi-FI" sz="1600" i="1" dirty="0">
                <a:latin typeface="Lucida Sans" panose="020B0602030504020204" pitchFamily="34" charset="0"/>
                <a:cs typeface="Times New Roman" panose="02020603050405020304" pitchFamily="18" charset="0"/>
              </a:rPr>
              <a:t> ne on tarkistaneet Marja Pöllänen ja Tuula Salo</a:t>
            </a:r>
            <a:br>
              <a:rPr lang="fi-FI" altLang="fi-FI" sz="1600" i="1" dirty="0">
                <a:latin typeface="Lucida Sans" panose="020B0602030504020204" pitchFamily="34" charset="0"/>
                <a:cs typeface="Times New Roman" panose="02020603050405020304" pitchFamily="18" charset="0"/>
              </a:rPr>
            </a:br>
            <a:r>
              <a:rPr lang="fi-FI" altLang="fi-FI" sz="1600" i="1" dirty="0">
                <a:latin typeface="Lucida Sans" panose="020B0602030504020204" pitchFamily="34" charset="0"/>
                <a:cs typeface="Times New Roman" panose="02020603050405020304" pitchFamily="18" charset="0"/>
              </a:rPr>
              <a:t>Luentomateriaalin ovat viimeistelleet Tiina Tala ja Kirsi Tarnanen, Käypä hoito</a:t>
            </a:r>
            <a:endParaRPr lang="fi-FI" sz="1600" i="1" dirty="0"/>
          </a:p>
        </p:txBody>
      </p:sp>
    </p:spTree>
    <p:extLst>
      <p:ext uri="{BB962C8B-B14F-4D97-AF65-F5344CB8AC3E}">
        <p14:creationId xmlns:p14="http://schemas.microsoft.com/office/powerpoint/2010/main" val="261402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2775E9-35EB-46EF-A3B0-88EC5F05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Keskeistä 2(4)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9B8747-7E14-4F9C-9381-A2C69943C2B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Tärkein ehkäisykeino on kannustaa väestöä tupakkatuotteiden ja alkoholin välttämiseen </a:t>
            </a:r>
            <a:r>
              <a:rPr lang="fi-FI" sz="2000" dirty="0">
                <a:solidFill>
                  <a:srgbClr val="005296"/>
                </a:solidFill>
              </a:rPr>
              <a:t>A, A, A, B </a:t>
            </a:r>
            <a:r>
              <a:rPr lang="fi-FI" sz="2000" dirty="0"/>
              <a:t>sekä terveellisiin ravintotottumuksiin </a:t>
            </a:r>
            <a:r>
              <a:rPr lang="fi-FI" sz="2000" dirty="0">
                <a:solidFill>
                  <a:srgbClr val="005296"/>
                </a:solidFill>
              </a:rPr>
              <a:t>B</a:t>
            </a:r>
            <a:r>
              <a:rPr lang="fi-FI" sz="2000" dirty="0"/>
              <a:t>.</a:t>
            </a:r>
          </a:p>
          <a:p>
            <a:r>
              <a:rPr lang="fi-FI" sz="2000" dirty="0"/>
              <a:t>Alkoholin ja tupakkatuotteiden haittavaikutuksista puhuminen ja käytön lopettamiseen kannustus ovat kaikkien terveydenhuollon ammattilaisten velvollisuus.</a:t>
            </a:r>
          </a:p>
          <a:p>
            <a:r>
              <a:rPr lang="fi-FI" sz="2000" dirty="0"/>
              <a:t>Suun limakalvot tutkitaan aina suun tarkastuksen yhteydessä. Limakalvojen tutkimuksella suusyöpä voidaan löytää jo varhaisessa vaiheessa.</a:t>
            </a:r>
          </a:p>
          <a:p>
            <a:pPr lvl="1"/>
            <a:r>
              <a:rPr lang="fi-FI" sz="1800" dirty="0"/>
              <a:t>Ks. video </a:t>
            </a:r>
            <a:r>
              <a:rPr lang="fi-FI" sz="1800" dirty="0">
                <a:solidFill>
                  <a:srgbClr val="00529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Suun limakalvojen tutkiminen</a:t>
            </a:r>
            <a:endParaRPr lang="fi-FI" sz="1800" dirty="0">
              <a:solidFill>
                <a:srgbClr val="005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2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619081-2406-4E5A-8071-341E693C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Keskeistä 3(4)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5EF889-C42F-4E9E-8E42-0B3A23E5AAD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Suusyöpä on alkuvaiheessaan vähäoireinen, ja se lähettää jo varhain etäpesäkkeitä.</a:t>
            </a:r>
          </a:p>
          <a:p>
            <a:r>
              <a:rPr lang="fi-FI" sz="2000" dirty="0"/>
              <a:t>Hammaslääkärin tai lääkärin tulisi tutkia vastaanotolla kaikki suun limakalvomuutokset, jotka eivät ole hävinneet 2–3 viikon kuluessa.</a:t>
            </a:r>
          </a:p>
          <a:p>
            <a:pPr lvl="1"/>
            <a:r>
              <a:rPr lang="fi-FI" dirty="0"/>
              <a:t>Kudosnäytteen otto on tarpeen, jos diagnoosia ei muuten pystytä varmistamaan.</a:t>
            </a:r>
          </a:p>
          <a:p>
            <a:r>
              <a:rPr lang="fi-FI" sz="2000" dirty="0"/>
              <a:t>Suusyövän diagnoosi perustuu kudosnäytteessä nähtäviin histopatologisiin muutoksiin.</a:t>
            </a:r>
          </a:p>
        </p:txBody>
      </p:sp>
    </p:spTree>
    <p:extLst>
      <p:ext uri="{BB962C8B-B14F-4D97-AF65-F5344CB8AC3E}">
        <p14:creationId xmlns:p14="http://schemas.microsoft.com/office/powerpoint/2010/main" val="421425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561578-DB9F-4EE6-8077-27A4330C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Keskeistä 4(4)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B4FA06-E040-4C64-8C43-265637BA2A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Suusyövän tärkeimmät hoitomuodot ovat leikkaus tai leikkauksen ja (kemo)sädehoidon yhdistelmä.</a:t>
            </a:r>
          </a:p>
          <a:p>
            <a:pPr lvl="1"/>
            <a:r>
              <a:rPr lang="fi-FI" sz="1800" dirty="0"/>
              <a:t>Ennen leikkaus- ja sädehoitoa saneerataan suun, hampaiden ja leukojen alueen infektiot. Huonokuntoiset tai -ennusteiset hampaat poistetaan.</a:t>
            </a:r>
          </a:p>
          <a:p>
            <a:r>
              <a:rPr lang="fi-FI" sz="2000" dirty="0"/>
              <a:t>Erikoissairaanhoidossa laaditaan tarkempi suunnitelma hampaiston hoitoon ja purennan kuntoutukseen. </a:t>
            </a:r>
          </a:p>
          <a:p>
            <a:pPr lvl="1"/>
            <a:r>
              <a:rPr lang="fi-FI" sz="1800" dirty="0"/>
              <a:t>Suun omahoidon ohjaus ja seuranta hoidon aikana ovat tärkeitä suun toiminnan ja potilaan toipumisen ja elämänlaadun kannalta.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553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B93F2A-7FF4-4F04-BF6B-5DD2C639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Suusyöpien ilmaantuvuus Suomessa</a:t>
            </a:r>
            <a:br>
              <a:rPr lang="fi-FI" dirty="0"/>
            </a:br>
            <a:r>
              <a:rPr lang="fi-FI" dirty="0"/>
              <a:t>on lisääntynyt</a:t>
            </a:r>
          </a:p>
        </p:txBody>
      </p:sp>
      <p:pic>
        <p:nvPicPr>
          <p:cNvPr id="11" name="Sisällön paikkamerkki 10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F4A0D072-A407-439C-9051-0A512577F1E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020595" y="1259822"/>
            <a:ext cx="5102809" cy="3189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CA0A3D64-2802-44D0-895B-235ED1F65EC3}"/>
              </a:ext>
            </a:extLst>
          </p:cNvPr>
          <p:cNvSpPr txBox="1"/>
          <p:nvPr/>
        </p:nvSpPr>
        <p:spPr>
          <a:xfrm>
            <a:off x="4324023" y="4687824"/>
            <a:ext cx="2892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</a:rPr>
              <a:t>Lähde: https://syoparekisteri.fi</a:t>
            </a:r>
          </a:p>
        </p:txBody>
      </p:sp>
    </p:spTree>
    <p:extLst>
      <p:ext uri="{BB962C8B-B14F-4D97-AF65-F5344CB8AC3E}">
        <p14:creationId xmlns:p14="http://schemas.microsoft.com/office/powerpoint/2010/main" val="40435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4EF3AB-3238-485F-9BD4-026384F2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Suusyövän tärkeimmät vaaratekijät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755C58-F10D-441C-A38B-ADF71AD7A8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8198358" cy="3480816"/>
          </a:xfrm>
        </p:spPr>
        <p:txBody>
          <a:bodyPr/>
          <a:lstStyle/>
          <a:p>
            <a:r>
              <a:rPr lang="fi-FI" sz="2000" dirty="0"/>
              <a:t>Tupakka </a:t>
            </a:r>
            <a:r>
              <a:rPr lang="fi-FI" sz="2000" dirty="0">
                <a:solidFill>
                  <a:srgbClr val="005296"/>
                </a:solidFill>
              </a:rPr>
              <a:t>A</a:t>
            </a:r>
            <a:r>
              <a:rPr lang="fi-FI" sz="2000" dirty="0"/>
              <a:t> ja alkoholi </a:t>
            </a:r>
            <a:r>
              <a:rPr lang="fi-FI" sz="2000" dirty="0">
                <a:solidFill>
                  <a:srgbClr val="005296"/>
                </a:solidFill>
              </a:rPr>
              <a:t>A</a:t>
            </a:r>
            <a:r>
              <a:rPr lang="fi-FI" sz="2000" dirty="0"/>
              <a:t> ovat suusyövän tärkeimmät vaaratekijät.</a:t>
            </a:r>
          </a:p>
          <a:p>
            <a:pPr lvl="1"/>
            <a:r>
              <a:rPr lang="fi-FI" sz="1800" dirty="0"/>
              <a:t>Niiden yhteiskäyttö suurentaa vaaran moninkertaiseksi </a:t>
            </a:r>
            <a:r>
              <a:rPr lang="fi-FI" sz="1800" dirty="0">
                <a:solidFill>
                  <a:srgbClr val="005296"/>
                </a:solidFill>
              </a:rPr>
              <a:t>A</a:t>
            </a:r>
            <a:r>
              <a:rPr lang="fi-FI" sz="1800" dirty="0"/>
              <a:t>. </a:t>
            </a:r>
          </a:p>
          <a:p>
            <a:r>
              <a:rPr lang="fi-FI" sz="2000" dirty="0"/>
              <a:t>Ruotsalaisen nuuskan ja suusyövän välinen syysuhde on epäselvä </a:t>
            </a:r>
            <a:r>
              <a:rPr lang="fi-FI" sz="2000" dirty="0">
                <a:solidFill>
                  <a:srgbClr val="005296"/>
                </a:solidFill>
              </a:rPr>
              <a:t>B</a:t>
            </a:r>
            <a:r>
              <a:rPr lang="fi-FI" sz="2000" dirty="0"/>
              <a:t>.</a:t>
            </a:r>
          </a:p>
          <a:p>
            <a:r>
              <a:rPr lang="fi-FI" sz="2000" dirty="0"/>
              <a:t>HPV-infektio suurentaa suusyövän riskiä </a:t>
            </a:r>
            <a:r>
              <a:rPr lang="fi-FI" sz="2000" dirty="0">
                <a:solidFill>
                  <a:srgbClr val="005296"/>
                </a:solidFill>
              </a:rPr>
              <a:t>A</a:t>
            </a:r>
            <a:r>
              <a:rPr lang="fi-FI" sz="2000" dirty="0"/>
              <a:t>.</a:t>
            </a:r>
          </a:p>
          <a:p>
            <a:r>
              <a:rPr lang="fi-FI" sz="2000" dirty="0"/>
              <a:t>Huono suuhygienia ja parodontiitti </a:t>
            </a:r>
            <a:r>
              <a:rPr lang="fi-FI" sz="2000" dirty="0">
                <a:solidFill>
                  <a:srgbClr val="005296"/>
                </a:solidFill>
              </a:rPr>
              <a:t>B</a:t>
            </a:r>
            <a:r>
              <a:rPr lang="fi-FI" sz="2000" dirty="0"/>
              <a:t> ilmeisesti suurentavat suusyövän riskiä.</a:t>
            </a:r>
          </a:p>
          <a:p>
            <a:r>
              <a:rPr lang="fi-FI" sz="2000" dirty="0"/>
              <a:t>Huonokuntoisten proteesien aiheuttama trauma tai muu jat-kuva mekaaninen ärsytys saattaa suurentaa kielisyövän riskiä.</a:t>
            </a:r>
          </a:p>
        </p:txBody>
      </p:sp>
    </p:spTree>
    <p:extLst>
      <p:ext uri="{BB962C8B-B14F-4D97-AF65-F5344CB8AC3E}">
        <p14:creationId xmlns:p14="http://schemas.microsoft.com/office/powerpoint/2010/main" val="3389373126"/>
      </p:ext>
    </p:extLst>
  </p:cSld>
  <p:clrMapOvr>
    <a:masterClrMapping/>
  </p:clrMapOvr>
</p:sld>
</file>

<file path=ppt/theme/theme1.xml><?xml version="1.0" encoding="utf-8"?>
<a:theme xmlns:a="http://schemas.openxmlformats.org/drawingml/2006/main" name="Pohja A">
  <a:themeElements>
    <a:clrScheme name="Duodecim Seura">
      <a:dk1>
        <a:sysClr val="windowText" lastClr="000000"/>
      </a:dk1>
      <a:lt1>
        <a:sysClr val="window" lastClr="FFFFFF"/>
      </a:lt1>
      <a:dk2>
        <a:srgbClr val="094592"/>
      </a:dk2>
      <a:lt2>
        <a:srgbClr val="DEDEDB"/>
      </a:lt2>
      <a:accent1>
        <a:srgbClr val="094592"/>
      </a:accent1>
      <a:accent2>
        <a:srgbClr val="117C9F"/>
      </a:accent2>
      <a:accent3>
        <a:srgbClr val="B7DFEB"/>
      </a:accent3>
      <a:accent4>
        <a:srgbClr val="06275C"/>
      </a:accent4>
      <a:accent5>
        <a:srgbClr val="436CAF"/>
      </a:accent5>
      <a:accent6>
        <a:srgbClr val="DEDEDB"/>
      </a:accent6>
      <a:hlink>
        <a:srgbClr val="094592"/>
      </a:hlink>
      <a:folHlink>
        <a:srgbClr val="06275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CF52C160-4324-4A71-9613-7EBB5A358CA7}"/>
    </a:ext>
  </a:extLst>
</a:theme>
</file>

<file path=ppt/theme/theme2.xml><?xml version="1.0" encoding="utf-8"?>
<a:theme xmlns:a="http://schemas.openxmlformats.org/drawingml/2006/main" name="Pohja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2D5AEDB2-BF7B-49A2-801E-65315783FB3E}"/>
    </a:ext>
  </a:extLst>
</a:theme>
</file>

<file path=ppt/theme/theme3.xml><?xml version="1.0" encoding="utf-8"?>
<a:theme xmlns:a="http://schemas.openxmlformats.org/drawingml/2006/main" name="Pohja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7EE64C3B-C870-431A-91F5-805884FDEAD6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KH luentomateriaali LEVEÄ</Template>
  <TotalTime>0</TotalTime>
  <Words>2692</Words>
  <Application>Microsoft Office PowerPoint</Application>
  <PresentationFormat>Näytössä katseltava esitys (16:9)</PresentationFormat>
  <Paragraphs>323</Paragraphs>
  <Slides>48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48</vt:i4>
      </vt:variant>
    </vt:vector>
  </HeadingPairs>
  <TitlesOfParts>
    <vt:vector size="55" baseType="lpstr">
      <vt:lpstr>Arial</vt:lpstr>
      <vt:lpstr>Calibri</vt:lpstr>
      <vt:lpstr>Lucida Sans</vt:lpstr>
      <vt:lpstr>Lucida Sans Unicode</vt:lpstr>
      <vt:lpstr>Pohja A</vt:lpstr>
      <vt:lpstr>Pohja B</vt:lpstr>
      <vt:lpstr>Pohja C</vt:lpstr>
      <vt:lpstr>Suusyöpä</vt:lpstr>
      <vt:lpstr>Näytön varmuusaste Käypä hoito -suosituksissa</vt:lpstr>
      <vt:lpstr>Luentomateriaalin käyttö</vt:lpstr>
      <vt:lpstr>Keskeistä 1(4)</vt:lpstr>
      <vt:lpstr>Keskeistä 2(4)</vt:lpstr>
      <vt:lpstr>Keskeistä 3(4)</vt:lpstr>
      <vt:lpstr>Keskeistä 4(4)</vt:lpstr>
      <vt:lpstr>Suusyöpien ilmaantuvuus Suomessa on lisääntynyt</vt:lpstr>
      <vt:lpstr>Suusyövän tärkeimmät vaaratekijät</vt:lpstr>
      <vt:lpstr>Ehkäisy</vt:lpstr>
      <vt:lpstr>Suusyöpävaaraa mahdollisesti lisäävät tilat</vt:lpstr>
      <vt:lpstr>Leukoplakia</vt:lpstr>
      <vt:lpstr>Erytroleukoplakia</vt:lpstr>
      <vt:lpstr>Erytroplakia</vt:lpstr>
      <vt:lpstr>Punajäkälä eli lichen ruber planus 1(2)</vt:lpstr>
      <vt:lpstr>Punajäkälä eli lichen ruber planus 2(2)</vt:lpstr>
      <vt:lpstr>Leukoplakian ja erytroplakian diagnostiikka</vt:lpstr>
      <vt:lpstr>Leukoplakian hoito</vt:lpstr>
      <vt:lpstr>Erytroplakian hoito</vt:lpstr>
      <vt:lpstr>Suun limakalvomuutosten PAD-vastausten tulkinta ja toimenpiteet perusterveydenhuollossa</vt:lpstr>
      <vt:lpstr>Nuuskan aiheuttamat muutokset</vt:lpstr>
      <vt:lpstr>Nuuskan aiheuttama leesio</vt:lpstr>
      <vt:lpstr>Suun punajäkälä ja sen kaltainen muutos, diagnostiikka</vt:lpstr>
      <vt:lpstr>Suun punajäkälän hoito</vt:lpstr>
      <vt:lpstr>Suun punajäkälän hoitokaavio</vt:lpstr>
      <vt:lpstr>Suusyöpään liittyvät oireet ja löydökset </vt:lpstr>
      <vt:lpstr>Suusyövän kliininen kuva vaihtelee </vt:lpstr>
      <vt:lpstr>Suusyövän diagnostiikka</vt:lpstr>
      <vt:lpstr>Suun limakalvomuutosten PAD-vastausten tulkinta ja toimenpiteet perusterveydenhuollossa 1(2)</vt:lpstr>
      <vt:lpstr>Suun limakalvomuutosten PAD-vastausten tulkinta ja toimenpiteet perusterveydenhuollossa 2(2)</vt:lpstr>
      <vt:lpstr>Levinneisyystutkimukset</vt:lpstr>
      <vt:lpstr>Kuvantamistutkimukset</vt:lpstr>
      <vt:lpstr>Suusyövän hoidon suunnittelu</vt:lpstr>
      <vt:lpstr>Suusyövän hoito</vt:lpstr>
      <vt:lpstr>Suusyövän leikkaushoito</vt:lpstr>
      <vt:lpstr>Purentaelimistön kuntoutus</vt:lpstr>
      <vt:lpstr>Sädehoito</vt:lpstr>
      <vt:lpstr>Leikkaukseen ja sädehoitoon liittyvä välitön jälkihoito 1(2)</vt:lpstr>
      <vt:lpstr>Leikkaukseen ja sädehoitoon liittyvä välitön jälkihoito 2(2)</vt:lpstr>
      <vt:lpstr>Sädemukosiitti (suun limakalvon tulehdus)</vt:lpstr>
      <vt:lpstr>Suun kuivuus (kserostomia)</vt:lpstr>
      <vt:lpstr>Suun hiivasieni-infektio</vt:lpstr>
      <vt:lpstr>Osteoradionekroosi</vt:lpstr>
      <vt:lpstr>Kuntoutus</vt:lpstr>
      <vt:lpstr>Seuranta</vt:lpstr>
      <vt:lpstr>Palliatiivinen hoito </vt:lpstr>
      <vt:lpstr>Suomalaisen Lääkäriseuran Duodecimin ja Suomen Hammaslääkäriseuran Apollonian asettama työryhmä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2019-01-29T09:30:46Z</dcterms:created>
  <dcterms:modified xsi:type="dcterms:W3CDTF">2021-04-09T09:35:09Z</dcterms:modified>
</cp:coreProperties>
</file>