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9" r:id="rId1"/>
    <p:sldMasterId id="2147483692" r:id="rId2"/>
  </p:sldMasterIdLst>
  <p:sldIdLst>
    <p:sldId id="267" r:id="rId3"/>
    <p:sldId id="282" r:id="rId4"/>
    <p:sldId id="284" r:id="rId5"/>
    <p:sldId id="316" r:id="rId6"/>
    <p:sldId id="317" r:id="rId7"/>
    <p:sldId id="320" r:id="rId8"/>
    <p:sldId id="321" r:id="rId9"/>
    <p:sldId id="322" r:id="rId10"/>
    <p:sldId id="323" r:id="rId11"/>
    <p:sldId id="319" r:id="rId12"/>
    <p:sldId id="324" r:id="rId13"/>
    <p:sldId id="329" r:id="rId14"/>
    <p:sldId id="336" r:id="rId15"/>
    <p:sldId id="327" r:id="rId16"/>
    <p:sldId id="328" r:id="rId17"/>
    <p:sldId id="330" r:id="rId18"/>
    <p:sldId id="325" r:id="rId19"/>
    <p:sldId id="331" r:id="rId20"/>
    <p:sldId id="332" r:id="rId21"/>
    <p:sldId id="333" r:id="rId22"/>
    <p:sldId id="334" r:id="rId23"/>
    <p:sldId id="337" r:id="rId24"/>
    <p:sldId id="335" r:id="rId25"/>
    <p:sldId id="338" r:id="rId26"/>
    <p:sldId id="339" r:id="rId27"/>
    <p:sldId id="340" r:id="rId28"/>
    <p:sldId id="341" r:id="rId29"/>
    <p:sldId id="342" r:id="rId30"/>
    <p:sldId id="343" r:id="rId31"/>
    <p:sldId id="344" r:id="rId32"/>
    <p:sldId id="353" r:id="rId33"/>
    <p:sldId id="345" r:id="rId34"/>
    <p:sldId id="352" r:id="rId35"/>
    <p:sldId id="354" r:id="rId36"/>
    <p:sldId id="356" r:id="rId37"/>
    <p:sldId id="361" r:id="rId38"/>
    <p:sldId id="355" r:id="rId39"/>
    <p:sldId id="357" r:id="rId40"/>
    <p:sldId id="358" r:id="rId41"/>
    <p:sldId id="359" r:id="rId42"/>
    <p:sldId id="360" r:id="rId43"/>
    <p:sldId id="346" r:id="rId44"/>
    <p:sldId id="347" r:id="rId45"/>
    <p:sldId id="348" r:id="rId46"/>
    <p:sldId id="349" r:id="rId47"/>
    <p:sldId id="350" r:id="rId48"/>
    <p:sldId id="311" r:id="rId49"/>
    <p:sldId id="312" r:id="rId50"/>
    <p:sldId id="314" r:id="rId51"/>
  </p:sldIdLst>
  <p:sldSz cx="12192000" cy="6858000"/>
  <p:notesSz cx="6858000" cy="9144000"/>
  <p:defaultTextStyle>
    <a:defPPr>
      <a:defRPr lang="en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Tekijä" initials="K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Tekijä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759"/>
    <a:srgbClr val="E7E7EA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5A70AA4-EE5C-45F0-BD8A-70B399C5069B}" v="5" dt="2025-04-22T10:53:24.17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Normaali tyyli 1 - Korostu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F5AB1C69-6EDB-4FF4-983F-18BD219EF322}" styleName="Normaali tyyli 2 - Korostu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990" autoAdjust="0"/>
    <p:restoredTop sz="96327"/>
  </p:normalViewPr>
  <p:slideViewPr>
    <p:cSldViewPr snapToGrid="0" snapToObjects="1">
      <p:cViewPr varScale="1">
        <p:scale>
          <a:sx n="161" d="100"/>
          <a:sy n="161" d="100"/>
        </p:scale>
        <p:origin x="536" y="1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theme" Target="theme/them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presProps" Target="presProps.xml"/><Relationship Id="rId58" Type="http://schemas.microsoft.com/office/2018/10/relationships/authors" Target="authors.xml"/><Relationship Id="rId5" Type="http://schemas.openxmlformats.org/officeDocument/2006/relationships/slide" Target="slides/slide3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tableStyles" Target="tableStyles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microsoft.com/office/2015/10/relationships/revisionInfo" Target="revisionInfo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C040293-1B8E-4808-B0E7-A5FF22B68300}" type="doc">
      <dgm:prSet loTypeId="urn:microsoft.com/office/officeart/2005/8/layout/vList2" loCatId="list" qsTypeId="urn:microsoft.com/office/officeart/2005/8/quickstyle/simple1" qsCatId="simple" csTypeId="urn:microsoft.com/office/officeart/2005/8/colors/colorful3" csCatId="colorful"/>
      <dgm:spPr/>
      <dgm:t>
        <a:bodyPr/>
        <a:lstStyle/>
        <a:p>
          <a:endParaRPr lang="fi-FI"/>
        </a:p>
      </dgm:t>
    </dgm:pt>
    <dgm:pt modelId="{12D00605-A501-4B37-B246-20E86D972BE7}">
      <dgm:prSet/>
      <dgm:spPr/>
      <dgm:t>
        <a:bodyPr/>
        <a:lstStyle/>
        <a:p>
          <a:r>
            <a:rPr lang="fi-FI" b="0" i="0" dirty="0"/>
            <a:t>Vaikka selkäsairauksissa on useita epäiltyjä riskitekijöitä, minkään tekijän syysuhteesta ei ole vahvaa näyttöä.</a:t>
          </a:r>
          <a:endParaRPr lang="fi-FI" dirty="0"/>
        </a:p>
      </dgm:t>
    </dgm:pt>
    <dgm:pt modelId="{B5A349D6-BB86-4805-85B1-C82BD541693F}" type="parTrans" cxnId="{CA1163AE-789B-4021-AF7E-56E8913E1643}">
      <dgm:prSet/>
      <dgm:spPr/>
      <dgm:t>
        <a:bodyPr/>
        <a:lstStyle/>
        <a:p>
          <a:endParaRPr lang="fi-FI"/>
        </a:p>
      </dgm:t>
    </dgm:pt>
    <dgm:pt modelId="{6911903C-AC7A-4085-90EB-243FCED14B67}" type="sibTrans" cxnId="{CA1163AE-789B-4021-AF7E-56E8913E1643}">
      <dgm:prSet/>
      <dgm:spPr/>
      <dgm:t>
        <a:bodyPr/>
        <a:lstStyle/>
        <a:p>
          <a:endParaRPr lang="fi-FI"/>
        </a:p>
      </dgm:t>
    </dgm:pt>
    <dgm:pt modelId="{782FE845-F766-48BF-9765-7FF79BE4901F}">
      <dgm:prSet/>
      <dgm:spPr/>
      <dgm:t>
        <a:bodyPr/>
        <a:lstStyle/>
        <a:p>
          <a:r>
            <a:rPr lang="fi-FI" b="1" i="0" dirty="0">
              <a:solidFill>
                <a:srgbClr val="001759"/>
              </a:solidFill>
            </a:rPr>
            <a:t>Perintötekijät </a:t>
          </a:r>
          <a:r>
            <a:rPr lang="fi-FI" b="0" i="0" dirty="0">
              <a:solidFill>
                <a:srgbClr val="001759"/>
              </a:solidFill>
            </a:rPr>
            <a:t>selittävät merkittävän osan selkäkivuista.</a:t>
          </a:r>
          <a:endParaRPr lang="fi-FI" dirty="0">
            <a:solidFill>
              <a:srgbClr val="001759"/>
            </a:solidFill>
          </a:endParaRPr>
        </a:p>
      </dgm:t>
    </dgm:pt>
    <dgm:pt modelId="{E1419A18-26C1-4B3A-AA45-2EEBA1279611}" type="parTrans" cxnId="{F3DE7D86-A43B-452E-94BC-86D06AF777E5}">
      <dgm:prSet/>
      <dgm:spPr/>
      <dgm:t>
        <a:bodyPr/>
        <a:lstStyle/>
        <a:p>
          <a:endParaRPr lang="fi-FI"/>
        </a:p>
      </dgm:t>
    </dgm:pt>
    <dgm:pt modelId="{4117BC63-5800-4B6C-821E-63F119A8BCCF}" type="sibTrans" cxnId="{F3DE7D86-A43B-452E-94BC-86D06AF777E5}">
      <dgm:prSet/>
      <dgm:spPr/>
      <dgm:t>
        <a:bodyPr/>
        <a:lstStyle/>
        <a:p>
          <a:endParaRPr lang="fi-FI"/>
        </a:p>
      </dgm:t>
    </dgm:pt>
    <dgm:pt modelId="{EE16E8A1-2FDF-426C-B404-90B50A639756}">
      <dgm:prSet/>
      <dgm:spPr/>
      <dgm:t>
        <a:bodyPr/>
        <a:lstStyle/>
        <a:p>
          <a:r>
            <a:rPr lang="fi-FI" b="0" i="0" dirty="0">
              <a:solidFill>
                <a:srgbClr val="001759"/>
              </a:solidFill>
            </a:rPr>
            <a:t>Akuutin selkäkivun riskitekijöistä selkein näyttö on </a:t>
          </a:r>
          <a:r>
            <a:rPr lang="fi-FI" b="1" i="0" dirty="0">
              <a:solidFill>
                <a:srgbClr val="001759"/>
              </a:solidFill>
            </a:rPr>
            <a:t>aiemmasta selkäkivusta</a:t>
          </a:r>
          <a:r>
            <a:rPr lang="fi-FI" b="0" i="0" dirty="0">
              <a:solidFill>
                <a:srgbClr val="001759"/>
              </a:solidFill>
            </a:rPr>
            <a:t>.</a:t>
          </a:r>
          <a:endParaRPr lang="fi-FI" dirty="0">
            <a:solidFill>
              <a:srgbClr val="001759"/>
            </a:solidFill>
          </a:endParaRPr>
        </a:p>
      </dgm:t>
    </dgm:pt>
    <dgm:pt modelId="{44A6F079-40C7-45E0-8C3B-416A5A2335E2}" type="parTrans" cxnId="{889EEB00-AD4B-419D-9725-C9EBC2F28BF0}">
      <dgm:prSet/>
      <dgm:spPr/>
      <dgm:t>
        <a:bodyPr/>
        <a:lstStyle/>
        <a:p>
          <a:endParaRPr lang="fi-FI"/>
        </a:p>
      </dgm:t>
    </dgm:pt>
    <dgm:pt modelId="{7DD45171-33CA-46FD-A64B-A7D28214CE10}" type="sibTrans" cxnId="{889EEB00-AD4B-419D-9725-C9EBC2F28BF0}">
      <dgm:prSet/>
      <dgm:spPr/>
      <dgm:t>
        <a:bodyPr/>
        <a:lstStyle/>
        <a:p>
          <a:endParaRPr lang="fi-FI"/>
        </a:p>
      </dgm:t>
    </dgm:pt>
    <dgm:pt modelId="{C63188FB-0C35-4B2F-AE9D-98930F755F7B}">
      <dgm:prSet/>
      <dgm:spPr/>
      <dgm:t>
        <a:bodyPr/>
        <a:lstStyle/>
        <a:p>
          <a:r>
            <a:rPr lang="fi-FI" b="0" i="0" dirty="0">
              <a:solidFill>
                <a:srgbClr val="001759"/>
              </a:solidFill>
            </a:rPr>
            <a:t>Fyysisesti </a:t>
          </a:r>
          <a:r>
            <a:rPr lang="fi-FI" b="1" i="0" dirty="0">
              <a:solidFill>
                <a:srgbClr val="001759"/>
              </a:solidFill>
            </a:rPr>
            <a:t>selkää kuormittava työ </a:t>
          </a:r>
          <a:r>
            <a:rPr lang="fi-FI" b="0" i="0" dirty="0">
              <a:solidFill>
                <a:srgbClr val="001759"/>
              </a:solidFill>
            </a:rPr>
            <a:t>on yhteydessä pitkittyneeseen alaselkäkipuun.</a:t>
          </a:r>
          <a:endParaRPr lang="fi-FI" dirty="0">
            <a:solidFill>
              <a:srgbClr val="001759"/>
            </a:solidFill>
          </a:endParaRPr>
        </a:p>
      </dgm:t>
    </dgm:pt>
    <dgm:pt modelId="{4D051545-EE80-4969-A8BB-B6FFB9671619}" type="parTrans" cxnId="{98F8A8FB-C30F-4788-984B-D719F4376D58}">
      <dgm:prSet/>
      <dgm:spPr/>
      <dgm:t>
        <a:bodyPr/>
        <a:lstStyle/>
        <a:p>
          <a:endParaRPr lang="fi-FI"/>
        </a:p>
      </dgm:t>
    </dgm:pt>
    <dgm:pt modelId="{65E786BB-C55A-4FFC-B7B7-301D98A5FE5F}" type="sibTrans" cxnId="{98F8A8FB-C30F-4788-984B-D719F4376D58}">
      <dgm:prSet/>
      <dgm:spPr/>
      <dgm:t>
        <a:bodyPr/>
        <a:lstStyle/>
        <a:p>
          <a:endParaRPr lang="fi-FI"/>
        </a:p>
      </dgm:t>
    </dgm:pt>
    <dgm:pt modelId="{0B0C0F3F-7746-4B23-903F-1ADF80DCB6C2}">
      <dgm:prSet/>
      <dgm:spPr/>
      <dgm:t>
        <a:bodyPr/>
        <a:lstStyle/>
        <a:p>
          <a:r>
            <a:rPr lang="fi-FI" b="1" i="0" dirty="0">
              <a:solidFill>
                <a:srgbClr val="001759"/>
              </a:solidFill>
            </a:rPr>
            <a:t>Lihavuus</a:t>
          </a:r>
          <a:r>
            <a:rPr lang="fi-FI" b="0" i="0" dirty="0">
              <a:solidFill>
                <a:srgbClr val="001759"/>
              </a:solidFill>
            </a:rPr>
            <a:t> ilmeisesti suurentaa alaselkäkivun esiintyvyyttä ja ilmaantuvuutta.</a:t>
          </a:r>
          <a:endParaRPr lang="fi-FI" dirty="0">
            <a:solidFill>
              <a:srgbClr val="001759"/>
            </a:solidFill>
          </a:endParaRPr>
        </a:p>
      </dgm:t>
    </dgm:pt>
    <dgm:pt modelId="{257BF469-ECC6-4A02-8E60-6827A6DDAC91}" type="parTrans" cxnId="{9572760B-CEF0-404F-BE43-F75526188BA4}">
      <dgm:prSet/>
      <dgm:spPr/>
      <dgm:t>
        <a:bodyPr/>
        <a:lstStyle/>
        <a:p>
          <a:endParaRPr lang="fi-FI"/>
        </a:p>
      </dgm:t>
    </dgm:pt>
    <dgm:pt modelId="{9DE57D5D-7E7C-412F-BD87-3D4D7039E9C2}" type="sibTrans" cxnId="{9572760B-CEF0-404F-BE43-F75526188BA4}">
      <dgm:prSet/>
      <dgm:spPr/>
      <dgm:t>
        <a:bodyPr/>
        <a:lstStyle/>
        <a:p>
          <a:endParaRPr lang="fi-FI"/>
        </a:p>
      </dgm:t>
    </dgm:pt>
    <dgm:pt modelId="{A1EB17A7-279D-4822-AFC5-08622EEE3E07}">
      <dgm:prSet/>
      <dgm:spPr/>
      <dgm:t>
        <a:bodyPr/>
        <a:lstStyle/>
        <a:p>
          <a:r>
            <a:rPr lang="fi-FI" b="1" i="0" dirty="0">
              <a:solidFill>
                <a:srgbClr val="001759"/>
              </a:solidFill>
            </a:rPr>
            <a:t>Tupakointi ja haitallinen alkoholin käyttö </a:t>
          </a:r>
          <a:r>
            <a:rPr lang="fi-FI" b="0" i="0" dirty="0">
              <a:solidFill>
                <a:srgbClr val="001759"/>
              </a:solidFill>
            </a:rPr>
            <a:t>ilmeisesti lisäävät etenkin pitkittyneen selkäkivun esiintyvyyttä.</a:t>
          </a:r>
          <a:endParaRPr lang="fi-FI" dirty="0">
            <a:solidFill>
              <a:srgbClr val="001759"/>
            </a:solidFill>
          </a:endParaRPr>
        </a:p>
      </dgm:t>
    </dgm:pt>
    <dgm:pt modelId="{EF68AFF3-F289-4FD3-A92C-886FB9314396}" type="parTrans" cxnId="{0B32E9F4-8B09-4B68-9896-2130E44FCC41}">
      <dgm:prSet/>
      <dgm:spPr/>
      <dgm:t>
        <a:bodyPr/>
        <a:lstStyle/>
        <a:p>
          <a:endParaRPr lang="fi-FI"/>
        </a:p>
      </dgm:t>
    </dgm:pt>
    <dgm:pt modelId="{9D975B74-7D29-4534-88B9-F3F6413BAF73}" type="sibTrans" cxnId="{0B32E9F4-8B09-4B68-9896-2130E44FCC41}">
      <dgm:prSet/>
      <dgm:spPr/>
      <dgm:t>
        <a:bodyPr/>
        <a:lstStyle/>
        <a:p>
          <a:endParaRPr lang="fi-FI"/>
        </a:p>
      </dgm:t>
    </dgm:pt>
    <dgm:pt modelId="{B9B6DAFF-3762-4B88-B634-8BB95CC0C43D}">
      <dgm:prSet/>
      <dgm:spPr/>
      <dgm:t>
        <a:bodyPr/>
        <a:lstStyle/>
        <a:p>
          <a:r>
            <a:rPr lang="fi-FI" b="1" i="0" dirty="0">
              <a:solidFill>
                <a:srgbClr val="001759"/>
              </a:solidFill>
            </a:rPr>
            <a:t>Masennus</a:t>
          </a:r>
          <a:r>
            <a:rPr lang="fi-FI" b="0" i="0" dirty="0">
              <a:solidFill>
                <a:srgbClr val="001759"/>
              </a:solidFill>
            </a:rPr>
            <a:t> lisää selkäkivun uusiutumisen ja pitkittyneen selkäkivun riskiä.</a:t>
          </a:r>
          <a:endParaRPr lang="fi-FI" dirty="0">
            <a:solidFill>
              <a:srgbClr val="001759"/>
            </a:solidFill>
          </a:endParaRPr>
        </a:p>
      </dgm:t>
    </dgm:pt>
    <dgm:pt modelId="{589AEA6E-3BD3-418E-9C04-987D09618F58}" type="parTrans" cxnId="{C568D78D-B57A-41F5-8F6B-8398AE9308CF}">
      <dgm:prSet/>
      <dgm:spPr/>
      <dgm:t>
        <a:bodyPr/>
        <a:lstStyle/>
        <a:p>
          <a:endParaRPr lang="fi-FI"/>
        </a:p>
      </dgm:t>
    </dgm:pt>
    <dgm:pt modelId="{58271632-81F8-4D06-9527-8F05C5BC0FFF}" type="sibTrans" cxnId="{C568D78D-B57A-41F5-8F6B-8398AE9308CF}">
      <dgm:prSet/>
      <dgm:spPr/>
      <dgm:t>
        <a:bodyPr/>
        <a:lstStyle/>
        <a:p>
          <a:endParaRPr lang="fi-FI"/>
        </a:p>
      </dgm:t>
    </dgm:pt>
    <dgm:pt modelId="{46B804C0-263A-4800-BA59-04611512AA41}">
      <dgm:prSet/>
      <dgm:spPr/>
      <dgm:t>
        <a:bodyPr/>
        <a:lstStyle/>
        <a:p>
          <a:r>
            <a:rPr lang="fi-FI" b="1" i="0" dirty="0">
              <a:solidFill>
                <a:srgbClr val="001759"/>
              </a:solidFill>
            </a:rPr>
            <a:t>Psykologisista tekijöistä </a:t>
          </a:r>
          <a:r>
            <a:rPr lang="fi-FI" b="0" i="0" dirty="0">
              <a:solidFill>
                <a:srgbClr val="001759"/>
              </a:solidFill>
            </a:rPr>
            <a:t>katastrofointi (kipuun liittyvä huolestuneisuus) sekä pelkovälttämiskäyttäytyminen ja </a:t>
          </a:r>
          <a:r>
            <a:rPr lang="fi-FI" b="1" i="0" dirty="0">
              <a:solidFill>
                <a:srgbClr val="001759"/>
              </a:solidFill>
            </a:rPr>
            <a:t>sosiaalisista tekijöistä </a:t>
          </a:r>
          <a:r>
            <a:rPr lang="fi-FI" b="0" i="0" dirty="0">
              <a:solidFill>
                <a:srgbClr val="001759"/>
              </a:solidFill>
            </a:rPr>
            <a:t>fyysinen työkuormitus, vuorotyö, alhainen koulutustaso, korvausvaatimukset sekä huono työtyytyväisyys lisäävät haittaavan selkäkivun kehittymisen riskiä. </a:t>
          </a:r>
          <a:endParaRPr lang="fi-FI" dirty="0">
            <a:solidFill>
              <a:srgbClr val="001759"/>
            </a:solidFill>
          </a:endParaRPr>
        </a:p>
      </dgm:t>
    </dgm:pt>
    <dgm:pt modelId="{FC9F7D3C-DE40-42D6-AB08-4828E46DB899}" type="parTrans" cxnId="{B910B1BD-B3A5-4BE1-BDF2-09C0817FC04E}">
      <dgm:prSet/>
      <dgm:spPr/>
      <dgm:t>
        <a:bodyPr/>
        <a:lstStyle/>
        <a:p>
          <a:endParaRPr lang="fi-FI"/>
        </a:p>
      </dgm:t>
    </dgm:pt>
    <dgm:pt modelId="{27BBC63E-0456-4ADE-B4FE-05417033CC66}" type="sibTrans" cxnId="{B910B1BD-B3A5-4BE1-BDF2-09C0817FC04E}">
      <dgm:prSet/>
      <dgm:spPr/>
      <dgm:t>
        <a:bodyPr/>
        <a:lstStyle/>
        <a:p>
          <a:endParaRPr lang="fi-FI"/>
        </a:p>
      </dgm:t>
    </dgm:pt>
    <dgm:pt modelId="{2130730F-A01C-4ADF-BD31-627533A7613C}" type="pres">
      <dgm:prSet presAssocID="{4C040293-1B8E-4808-B0E7-A5FF22B68300}" presName="linear" presStyleCnt="0">
        <dgm:presLayoutVars>
          <dgm:animLvl val="lvl"/>
          <dgm:resizeHandles val="exact"/>
        </dgm:presLayoutVars>
      </dgm:prSet>
      <dgm:spPr/>
    </dgm:pt>
    <dgm:pt modelId="{DE42E146-5B36-4B1B-A4AF-2BBAA402548E}" type="pres">
      <dgm:prSet presAssocID="{12D00605-A501-4B37-B246-20E86D972BE7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7ECE45AA-43E6-4B42-90E0-56E8F5A17500}" type="pres">
      <dgm:prSet presAssocID="{12D00605-A501-4B37-B246-20E86D972BE7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889EEB00-AD4B-419D-9725-C9EBC2F28BF0}" srcId="{12D00605-A501-4B37-B246-20E86D972BE7}" destId="{EE16E8A1-2FDF-426C-B404-90B50A639756}" srcOrd="1" destOrd="0" parTransId="{44A6F079-40C7-45E0-8C3B-416A5A2335E2}" sibTransId="{7DD45171-33CA-46FD-A64B-A7D28214CE10}"/>
    <dgm:cxn modelId="{9572760B-CEF0-404F-BE43-F75526188BA4}" srcId="{12D00605-A501-4B37-B246-20E86D972BE7}" destId="{0B0C0F3F-7746-4B23-903F-1ADF80DCB6C2}" srcOrd="3" destOrd="0" parTransId="{257BF469-ECC6-4A02-8E60-6827A6DDAC91}" sibTransId="{9DE57D5D-7E7C-412F-BD87-3D4D7039E9C2}"/>
    <dgm:cxn modelId="{6D3A2F0E-5EBB-4AA6-ADE7-900D26BAF051}" type="presOf" srcId="{46B804C0-263A-4800-BA59-04611512AA41}" destId="{7ECE45AA-43E6-4B42-90E0-56E8F5A17500}" srcOrd="0" destOrd="6" presId="urn:microsoft.com/office/officeart/2005/8/layout/vList2"/>
    <dgm:cxn modelId="{8780AA19-49F8-4D14-AAF0-A4E917B0D0C5}" type="presOf" srcId="{4C040293-1B8E-4808-B0E7-A5FF22B68300}" destId="{2130730F-A01C-4ADF-BD31-627533A7613C}" srcOrd="0" destOrd="0" presId="urn:microsoft.com/office/officeart/2005/8/layout/vList2"/>
    <dgm:cxn modelId="{4EB0B327-E1C1-4BB0-B6B8-1E396E2C4102}" type="presOf" srcId="{0B0C0F3F-7746-4B23-903F-1ADF80DCB6C2}" destId="{7ECE45AA-43E6-4B42-90E0-56E8F5A17500}" srcOrd="0" destOrd="3" presId="urn:microsoft.com/office/officeart/2005/8/layout/vList2"/>
    <dgm:cxn modelId="{082EB170-C3D9-4FB2-86DE-1BD3289EC2D0}" type="presOf" srcId="{A1EB17A7-279D-4822-AFC5-08622EEE3E07}" destId="{7ECE45AA-43E6-4B42-90E0-56E8F5A17500}" srcOrd="0" destOrd="4" presId="urn:microsoft.com/office/officeart/2005/8/layout/vList2"/>
    <dgm:cxn modelId="{1A53D254-008B-48D2-9402-1409046F1301}" type="presOf" srcId="{EE16E8A1-2FDF-426C-B404-90B50A639756}" destId="{7ECE45AA-43E6-4B42-90E0-56E8F5A17500}" srcOrd="0" destOrd="1" presId="urn:microsoft.com/office/officeart/2005/8/layout/vList2"/>
    <dgm:cxn modelId="{4B7A9275-380F-450F-BE0B-8B94A8EA3FC3}" type="presOf" srcId="{782FE845-F766-48BF-9765-7FF79BE4901F}" destId="{7ECE45AA-43E6-4B42-90E0-56E8F5A17500}" srcOrd="0" destOrd="0" presId="urn:microsoft.com/office/officeart/2005/8/layout/vList2"/>
    <dgm:cxn modelId="{9EA1D683-3E28-40DC-90B5-D3E1BC3AA67C}" type="presOf" srcId="{B9B6DAFF-3762-4B88-B634-8BB95CC0C43D}" destId="{7ECE45AA-43E6-4B42-90E0-56E8F5A17500}" srcOrd="0" destOrd="5" presId="urn:microsoft.com/office/officeart/2005/8/layout/vList2"/>
    <dgm:cxn modelId="{F3DE7D86-A43B-452E-94BC-86D06AF777E5}" srcId="{12D00605-A501-4B37-B246-20E86D972BE7}" destId="{782FE845-F766-48BF-9765-7FF79BE4901F}" srcOrd="0" destOrd="0" parTransId="{E1419A18-26C1-4B3A-AA45-2EEBA1279611}" sibTransId="{4117BC63-5800-4B6C-821E-63F119A8BCCF}"/>
    <dgm:cxn modelId="{C568D78D-B57A-41F5-8F6B-8398AE9308CF}" srcId="{12D00605-A501-4B37-B246-20E86D972BE7}" destId="{B9B6DAFF-3762-4B88-B634-8BB95CC0C43D}" srcOrd="5" destOrd="0" parTransId="{589AEA6E-3BD3-418E-9C04-987D09618F58}" sibTransId="{58271632-81F8-4D06-9527-8F05C5BC0FFF}"/>
    <dgm:cxn modelId="{CA1163AE-789B-4021-AF7E-56E8913E1643}" srcId="{4C040293-1B8E-4808-B0E7-A5FF22B68300}" destId="{12D00605-A501-4B37-B246-20E86D972BE7}" srcOrd="0" destOrd="0" parTransId="{B5A349D6-BB86-4805-85B1-C82BD541693F}" sibTransId="{6911903C-AC7A-4085-90EB-243FCED14B67}"/>
    <dgm:cxn modelId="{B910B1BD-B3A5-4BE1-BDF2-09C0817FC04E}" srcId="{12D00605-A501-4B37-B246-20E86D972BE7}" destId="{46B804C0-263A-4800-BA59-04611512AA41}" srcOrd="6" destOrd="0" parTransId="{FC9F7D3C-DE40-42D6-AB08-4828E46DB899}" sibTransId="{27BBC63E-0456-4ADE-B4FE-05417033CC66}"/>
    <dgm:cxn modelId="{52B6B7CA-3345-4AFE-A228-B31E08D8AEBF}" type="presOf" srcId="{12D00605-A501-4B37-B246-20E86D972BE7}" destId="{DE42E146-5B36-4B1B-A4AF-2BBAA402548E}" srcOrd="0" destOrd="0" presId="urn:microsoft.com/office/officeart/2005/8/layout/vList2"/>
    <dgm:cxn modelId="{2AF0F8D7-6F17-44B9-B3E6-1B11DD675284}" type="presOf" srcId="{C63188FB-0C35-4B2F-AE9D-98930F755F7B}" destId="{7ECE45AA-43E6-4B42-90E0-56E8F5A17500}" srcOrd="0" destOrd="2" presId="urn:microsoft.com/office/officeart/2005/8/layout/vList2"/>
    <dgm:cxn modelId="{0B32E9F4-8B09-4B68-9896-2130E44FCC41}" srcId="{12D00605-A501-4B37-B246-20E86D972BE7}" destId="{A1EB17A7-279D-4822-AFC5-08622EEE3E07}" srcOrd="4" destOrd="0" parTransId="{EF68AFF3-F289-4FD3-A92C-886FB9314396}" sibTransId="{9D975B74-7D29-4534-88B9-F3F6413BAF73}"/>
    <dgm:cxn modelId="{98F8A8FB-C30F-4788-984B-D719F4376D58}" srcId="{12D00605-A501-4B37-B246-20E86D972BE7}" destId="{C63188FB-0C35-4B2F-AE9D-98930F755F7B}" srcOrd="2" destOrd="0" parTransId="{4D051545-EE80-4969-A8BB-B6FFB9671619}" sibTransId="{65E786BB-C55A-4FFC-B7B7-301D98A5FE5F}"/>
    <dgm:cxn modelId="{FE2F554F-0FA6-4DF0-B9E2-31419092C2FB}" type="presParOf" srcId="{2130730F-A01C-4ADF-BD31-627533A7613C}" destId="{DE42E146-5B36-4B1B-A4AF-2BBAA402548E}" srcOrd="0" destOrd="0" presId="urn:microsoft.com/office/officeart/2005/8/layout/vList2"/>
    <dgm:cxn modelId="{49C0AEC8-44E5-4417-BF9A-94FE128943D6}" type="presParOf" srcId="{2130730F-A01C-4ADF-BD31-627533A7613C}" destId="{7ECE45AA-43E6-4B42-90E0-56E8F5A17500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E9E55B3F-02E5-4253-8F7C-FBE3DFDD21E6}" type="doc">
      <dgm:prSet loTypeId="urn:microsoft.com/office/officeart/2005/8/layout/vList2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fi-FI"/>
        </a:p>
      </dgm:t>
    </dgm:pt>
    <dgm:pt modelId="{E29B81A1-BFE2-4AF7-9DBB-A80E020E5E53}">
      <dgm:prSet custT="1"/>
      <dgm:spPr/>
      <dgm:t>
        <a:bodyPr/>
        <a:lstStyle/>
        <a:p>
          <a:r>
            <a:rPr lang="fi-FI" sz="2400" b="0" i="0" dirty="0">
              <a:solidFill>
                <a:schemeClr val="bg1"/>
              </a:solidFill>
            </a:rPr>
            <a:t>Ehdottomia leikkausaiheita ovat</a:t>
          </a:r>
          <a:endParaRPr lang="fi-FI" sz="2400" dirty="0">
            <a:solidFill>
              <a:schemeClr val="bg1"/>
            </a:solidFill>
          </a:endParaRPr>
        </a:p>
      </dgm:t>
    </dgm:pt>
    <dgm:pt modelId="{793CAE4F-825C-4256-95CB-88A6F4792A0A}" type="parTrans" cxnId="{C704CFA8-DC6A-4472-9D53-F49626470C5A}">
      <dgm:prSet/>
      <dgm:spPr/>
      <dgm:t>
        <a:bodyPr/>
        <a:lstStyle/>
        <a:p>
          <a:endParaRPr lang="fi-FI"/>
        </a:p>
      </dgm:t>
    </dgm:pt>
    <dgm:pt modelId="{546C7412-310D-4625-AF40-BBEEDCCC8017}" type="sibTrans" cxnId="{C704CFA8-DC6A-4472-9D53-F49626470C5A}">
      <dgm:prSet/>
      <dgm:spPr/>
      <dgm:t>
        <a:bodyPr/>
        <a:lstStyle/>
        <a:p>
          <a:endParaRPr lang="fi-FI"/>
        </a:p>
      </dgm:t>
    </dgm:pt>
    <dgm:pt modelId="{07DBCAED-8C9D-443A-B19A-57670053C14B}">
      <dgm:prSet custT="1"/>
      <dgm:spPr/>
      <dgm:t>
        <a:bodyPr/>
        <a:lstStyle/>
        <a:p>
          <a:r>
            <a:rPr lang="fi-FI" sz="2200" b="0" i="0" kern="1200" dirty="0">
              <a:solidFill>
                <a:srgbClr val="001759"/>
              </a:solidFill>
            </a:rPr>
            <a:t>cauda equina -oireyhtymä (virtsaumpi ja ulosteenpidätyskyvyn häiriö</a:t>
          </a:r>
          <a:r>
            <a:rPr lang="fi-FI" sz="2200" b="0" i="0" kern="1200">
              <a:solidFill>
                <a:srgbClr val="001759"/>
              </a:solidFill>
            </a:rPr>
            <a:t>, ratsupaikka-</a:t>
          </a:r>
          <a:r>
            <a:rPr lang="fi-FI" sz="2200" b="0" i="0" kern="1200">
              <a:solidFill>
                <a:srgbClr val="001759"/>
              </a:solidFill>
              <a:latin typeface="Arial" panose="020B0604020202020204"/>
              <a:ea typeface="+mn-ea"/>
              <a:cs typeface="+mn-cs"/>
            </a:rPr>
            <a:t>anestesia</a:t>
          </a:r>
          <a:r>
            <a:rPr lang="fi-FI" sz="2200" b="0" i="0" kern="1200">
              <a:solidFill>
                <a:srgbClr val="001759"/>
              </a:solidFill>
            </a:rPr>
            <a:t>), </a:t>
          </a:r>
          <a:r>
            <a:rPr lang="fi-FI" sz="2200" b="0" i="0" kern="1200" dirty="0">
              <a:solidFill>
                <a:srgbClr val="001759"/>
              </a:solidFill>
            </a:rPr>
            <a:t>jolloin potilas lähetetään heti hoitopaikkaan, jossa on valmius välittömään leikkaukseen</a:t>
          </a:r>
          <a:endParaRPr lang="fi-FI" sz="2200" kern="1200" dirty="0">
            <a:solidFill>
              <a:srgbClr val="001759"/>
            </a:solidFill>
          </a:endParaRPr>
        </a:p>
      </dgm:t>
    </dgm:pt>
    <dgm:pt modelId="{086676FC-A40D-4E3E-B570-A2E2FF47E94E}" type="parTrans" cxnId="{0554B792-C5E1-4890-B719-AD0624C00148}">
      <dgm:prSet/>
      <dgm:spPr/>
      <dgm:t>
        <a:bodyPr/>
        <a:lstStyle/>
        <a:p>
          <a:endParaRPr lang="fi-FI"/>
        </a:p>
      </dgm:t>
    </dgm:pt>
    <dgm:pt modelId="{2ECCA41F-4CD8-47B7-B149-E124BEF05348}" type="sibTrans" cxnId="{0554B792-C5E1-4890-B719-AD0624C00148}">
      <dgm:prSet/>
      <dgm:spPr/>
      <dgm:t>
        <a:bodyPr/>
        <a:lstStyle/>
        <a:p>
          <a:endParaRPr lang="fi-FI"/>
        </a:p>
      </dgm:t>
    </dgm:pt>
    <dgm:pt modelId="{4B2E1912-5EA1-4C9A-82CF-635748F0C254}">
      <dgm:prSet/>
      <dgm:spPr/>
      <dgm:t>
        <a:bodyPr/>
        <a:lstStyle/>
        <a:p>
          <a:r>
            <a:rPr lang="fi-FI" sz="2200" b="0" i="0" kern="1200" dirty="0">
              <a:solidFill>
                <a:srgbClr val="001759"/>
              </a:solidFill>
            </a:rPr>
            <a:t>alaraajan etenevä motorinen heikkous</a:t>
          </a:r>
          <a:endParaRPr lang="fi-FI" sz="2200" kern="1200" dirty="0">
            <a:solidFill>
              <a:srgbClr val="001759"/>
            </a:solidFill>
          </a:endParaRPr>
        </a:p>
      </dgm:t>
    </dgm:pt>
    <dgm:pt modelId="{82ABF090-520C-4197-8630-1166D1867093}" type="parTrans" cxnId="{DB860CBB-66EB-4D24-A2D1-A6A3BE096FC0}">
      <dgm:prSet/>
      <dgm:spPr/>
      <dgm:t>
        <a:bodyPr/>
        <a:lstStyle/>
        <a:p>
          <a:endParaRPr lang="fi-FI"/>
        </a:p>
      </dgm:t>
    </dgm:pt>
    <dgm:pt modelId="{265B6E16-813A-4EB6-A033-2BA95D882350}" type="sibTrans" cxnId="{DB860CBB-66EB-4D24-A2D1-A6A3BE096FC0}">
      <dgm:prSet/>
      <dgm:spPr/>
      <dgm:t>
        <a:bodyPr/>
        <a:lstStyle/>
        <a:p>
          <a:endParaRPr lang="fi-FI"/>
        </a:p>
      </dgm:t>
    </dgm:pt>
    <dgm:pt modelId="{5A0ED524-625F-4628-A038-9E66E35ECD9C}">
      <dgm:prSet/>
      <dgm:spPr/>
      <dgm:t>
        <a:bodyPr/>
        <a:lstStyle/>
        <a:p>
          <a:r>
            <a:rPr lang="fi-FI" sz="2200" b="0" i="0" kern="1200" dirty="0">
              <a:solidFill>
                <a:srgbClr val="001759"/>
              </a:solidFill>
            </a:rPr>
            <a:t>sietämätön alaraajaan säteilevä kipu, joka ei helpotu riittävästi edes voimakkailla opioideilla.</a:t>
          </a:r>
          <a:endParaRPr lang="fi-FI" sz="2200" kern="1200" dirty="0">
            <a:solidFill>
              <a:srgbClr val="001759"/>
            </a:solidFill>
          </a:endParaRPr>
        </a:p>
      </dgm:t>
    </dgm:pt>
    <dgm:pt modelId="{54E99224-A34E-4818-BD8A-010514EE0542}" type="parTrans" cxnId="{41407F43-DC60-4D4E-8E50-9A8BBA30AB93}">
      <dgm:prSet/>
      <dgm:spPr/>
      <dgm:t>
        <a:bodyPr/>
        <a:lstStyle/>
        <a:p>
          <a:endParaRPr lang="fi-FI"/>
        </a:p>
      </dgm:t>
    </dgm:pt>
    <dgm:pt modelId="{FD9CE93B-118D-4831-93B9-A2DB14134404}" type="sibTrans" cxnId="{41407F43-DC60-4D4E-8E50-9A8BBA30AB93}">
      <dgm:prSet/>
      <dgm:spPr/>
      <dgm:t>
        <a:bodyPr/>
        <a:lstStyle/>
        <a:p>
          <a:endParaRPr lang="fi-FI"/>
        </a:p>
      </dgm:t>
    </dgm:pt>
    <dgm:pt modelId="{1CA492A8-063B-468C-AF90-815E96E07695}">
      <dgm:prSet custT="1"/>
      <dgm:spPr/>
      <dgm:t>
        <a:bodyPr/>
        <a:lstStyle/>
        <a:p>
          <a:r>
            <a:rPr lang="fi-FI" sz="2400" b="0" i="0" dirty="0"/>
            <a:t>Kirurginen välilevytyrän poisto valikoiduilla potilailla lievittää kipua nopeammin kuin konservatiivinen hoito. </a:t>
          </a:r>
          <a:endParaRPr lang="fi-FI" sz="2400" dirty="0"/>
        </a:p>
      </dgm:t>
    </dgm:pt>
    <dgm:pt modelId="{33CE1216-4D45-4B7C-9E11-F2DC35B04D66}" type="parTrans" cxnId="{940B622B-74EE-41C6-860E-8CE2EF9B0795}">
      <dgm:prSet/>
      <dgm:spPr/>
      <dgm:t>
        <a:bodyPr/>
        <a:lstStyle/>
        <a:p>
          <a:endParaRPr lang="fi-FI"/>
        </a:p>
      </dgm:t>
    </dgm:pt>
    <dgm:pt modelId="{53FCDB9E-72DC-4FA5-B826-AEDBCBEFE786}" type="sibTrans" cxnId="{940B622B-74EE-41C6-860E-8CE2EF9B0795}">
      <dgm:prSet/>
      <dgm:spPr/>
      <dgm:t>
        <a:bodyPr/>
        <a:lstStyle/>
        <a:p>
          <a:endParaRPr lang="fi-FI"/>
        </a:p>
      </dgm:t>
    </dgm:pt>
    <dgm:pt modelId="{D58C5473-36B1-41C6-9CF1-46E0BE55BEBC}">
      <dgm:prSet custT="1"/>
      <dgm:spPr/>
      <dgm:t>
        <a:bodyPr/>
        <a:lstStyle/>
        <a:p>
          <a:r>
            <a:rPr lang="fi-FI" sz="2100" b="0" i="0" kern="1200" dirty="0">
              <a:solidFill>
                <a:srgbClr val="001759"/>
              </a:solidFill>
              <a:latin typeface="Arial" panose="020B0604020202020204"/>
              <a:ea typeface="+mn-ea"/>
              <a:cs typeface="+mn-cs"/>
            </a:rPr>
            <a:t>Leikkaushoito ei kuitenkaan ole konservatiivista hoitoa parempi kivun lievittymisen ja toiminnallisen tuloksen osalta pidemmässä 1–2 vuoden seurannassa </a:t>
          </a:r>
          <a:r>
            <a:rPr lang="fi-FI" sz="2100" b="1" i="0" kern="1200" dirty="0">
              <a:solidFill>
                <a:srgbClr val="001759"/>
              </a:solidFill>
              <a:latin typeface="Arial" panose="020B0604020202020204"/>
              <a:ea typeface="+mn-ea"/>
              <a:cs typeface="+mn-cs"/>
            </a:rPr>
            <a:t>A</a:t>
          </a:r>
          <a:r>
            <a:rPr lang="fi-FI" sz="2100" b="0" i="0" kern="1200" dirty="0"/>
            <a:t>.</a:t>
          </a:r>
          <a:endParaRPr lang="fi-FI" sz="2100" kern="1200" dirty="0"/>
        </a:p>
      </dgm:t>
    </dgm:pt>
    <dgm:pt modelId="{9E4331F7-E677-4BD9-AC3A-83EB47D953D0}" type="parTrans" cxnId="{F1C14897-D365-48B1-A391-F51D8E958B6B}">
      <dgm:prSet/>
      <dgm:spPr/>
      <dgm:t>
        <a:bodyPr/>
        <a:lstStyle/>
        <a:p>
          <a:endParaRPr lang="fi-FI"/>
        </a:p>
      </dgm:t>
    </dgm:pt>
    <dgm:pt modelId="{2F0D9127-60A2-4F3C-B713-2A446E887D66}" type="sibTrans" cxnId="{F1C14897-D365-48B1-A391-F51D8E958B6B}">
      <dgm:prSet/>
      <dgm:spPr/>
      <dgm:t>
        <a:bodyPr/>
        <a:lstStyle/>
        <a:p>
          <a:endParaRPr lang="fi-FI"/>
        </a:p>
      </dgm:t>
    </dgm:pt>
    <dgm:pt modelId="{E398660F-F517-477F-B05A-42528A4846A4}" type="pres">
      <dgm:prSet presAssocID="{E9E55B3F-02E5-4253-8F7C-FBE3DFDD21E6}" presName="linear" presStyleCnt="0">
        <dgm:presLayoutVars>
          <dgm:animLvl val="lvl"/>
          <dgm:resizeHandles val="exact"/>
        </dgm:presLayoutVars>
      </dgm:prSet>
      <dgm:spPr/>
    </dgm:pt>
    <dgm:pt modelId="{95B7928E-6282-40F5-BC67-117C9675E18D}" type="pres">
      <dgm:prSet presAssocID="{E29B81A1-BFE2-4AF7-9DBB-A80E020E5E53}" presName="parentText" presStyleLbl="node1" presStyleIdx="0" presStyleCnt="2" custScaleY="65544">
        <dgm:presLayoutVars>
          <dgm:chMax val="0"/>
          <dgm:bulletEnabled val="1"/>
        </dgm:presLayoutVars>
      </dgm:prSet>
      <dgm:spPr/>
    </dgm:pt>
    <dgm:pt modelId="{B3345B7E-D2EB-47C8-A51F-4911F8D22064}" type="pres">
      <dgm:prSet presAssocID="{E29B81A1-BFE2-4AF7-9DBB-A80E020E5E53}" presName="childText" presStyleLbl="revTx" presStyleIdx="0" presStyleCnt="2">
        <dgm:presLayoutVars>
          <dgm:bulletEnabled val="1"/>
        </dgm:presLayoutVars>
      </dgm:prSet>
      <dgm:spPr/>
    </dgm:pt>
    <dgm:pt modelId="{E5B26F15-06A6-4716-9AB3-876503BDFE81}" type="pres">
      <dgm:prSet presAssocID="{1CA492A8-063B-468C-AF90-815E96E07695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219FD837-1ED0-44C3-BA9D-889A0E3C8B03}" type="pres">
      <dgm:prSet presAssocID="{1CA492A8-063B-468C-AF90-815E96E07695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940B622B-74EE-41C6-860E-8CE2EF9B0795}" srcId="{E9E55B3F-02E5-4253-8F7C-FBE3DFDD21E6}" destId="{1CA492A8-063B-468C-AF90-815E96E07695}" srcOrd="1" destOrd="0" parTransId="{33CE1216-4D45-4B7C-9E11-F2DC35B04D66}" sibTransId="{53FCDB9E-72DC-4FA5-B826-AEDBCBEFE786}"/>
    <dgm:cxn modelId="{41407F43-DC60-4D4E-8E50-9A8BBA30AB93}" srcId="{E29B81A1-BFE2-4AF7-9DBB-A80E020E5E53}" destId="{5A0ED524-625F-4628-A038-9E66E35ECD9C}" srcOrd="2" destOrd="0" parTransId="{54E99224-A34E-4818-BD8A-010514EE0542}" sibTransId="{FD9CE93B-118D-4831-93B9-A2DB14134404}"/>
    <dgm:cxn modelId="{3FA2016E-C436-421B-9362-64C2DFFF647B}" type="presOf" srcId="{07DBCAED-8C9D-443A-B19A-57670053C14B}" destId="{B3345B7E-D2EB-47C8-A51F-4911F8D22064}" srcOrd="0" destOrd="0" presId="urn:microsoft.com/office/officeart/2005/8/layout/vList2"/>
    <dgm:cxn modelId="{0554B792-C5E1-4890-B719-AD0624C00148}" srcId="{E29B81A1-BFE2-4AF7-9DBB-A80E020E5E53}" destId="{07DBCAED-8C9D-443A-B19A-57670053C14B}" srcOrd="0" destOrd="0" parTransId="{086676FC-A40D-4E3E-B570-A2E2FF47E94E}" sibTransId="{2ECCA41F-4CD8-47B7-B149-E124BEF05348}"/>
    <dgm:cxn modelId="{51821D95-B797-4FD6-99F7-EA83BC070358}" type="presOf" srcId="{1CA492A8-063B-468C-AF90-815E96E07695}" destId="{E5B26F15-06A6-4716-9AB3-876503BDFE81}" srcOrd="0" destOrd="0" presId="urn:microsoft.com/office/officeart/2005/8/layout/vList2"/>
    <dgm:cxn modelId="{F1C14897-D365-48B1-A391-F51D8E958B6B}" srcId="{1CA492A8-063B-468C-AF90-815E96E07695}" destId="{D58C5473-36B1-41C6-9CF1-46E0BE55BEBC}" srcOrd="0" destOrd="0" parTransId="{9E4331F7-E677-4BD9-AC3A-83EB47D953D0}" sibTransId="{2F0D9127-60A2-4F3C-B713-2A446E887D66}"/>
    <dgm:cxn modelId="{C704CFA8-DC6A-4472-9D53-F49626470C5A}" srcId="{E9E55B3F-02E5-4253-8F7C-FBE3DFDD21E6}" destId="{E29B81A1-BFE2-4AF7-9DBB-A80E020E5E53}" srcOrd="0" destOrd="0" parTransId="{793CAE4F-825C-4256-95CB-88A6F4792A0A}" sibTransId="{546C7412-310D-4625-AF40-BBEEDCCC8017}"/>
    <dgm:cxn modelId="{4B8C0EB6-0D4C-433A-BA26-235D8D1F13DB}" type="presOf" srcId="{5A0ED524-625F-4628-A038-9E66E35ECD9C}" destId="{B3345B7E-D2EB-47C8-A51F-4911F8D22064}" srcOrd="0" destOrd="2" presId="urn:microsoft.com/office/officeart/2005/8/layout/vList2"/>
    <dgm:cxn modelId="{DB860CBB-66EB-4D24-A2D1-A6A3BE096FC0}" srcId="{E29B81A1-BFE2-4AF7-9DBB-A80E020E5E53}" destId="{4B2E1912-5EA1-4C9A-82CF-635748F0C254}" srcOrd="1" destOrd="0" parTransId="{82ABF090-520C-4197-8630-1166D1867093}" sibTransId="{265B6E16-813A-4EB6-A033-2BA95D882350}"/>
    <dgm:cxn modelId="{BD7410BD-3CEB-404B-972B-EC1D6E696BFD}" type="presOf" srcId="{E9E55B3F-02E5-4253-8F7C-FBE3DFDD21E6}" destId="{E398660F-F517-477F-B05A-42528A4846A4}" srcOrd="0" destOrd="0" presId="urn:microsoft.com/office/officeart/2005/8/layout/vList2"/>
    <dgm:cxn modelId="{3B8D08C3-21A8-44E4-88FF-03091C2BBB8D}" type="presOf" srcId="{D58C5473-36B1-41C6-9CF1-46E0BE55BEBC}" destId="{219FD837-1ED0-44C3-BA9D-889A0E3C8B03}" srcOrd="0" destOrd="0" presId="urn:microsoft.com/office/officeart/2005/8/layout/vList2"/>
    <dgm:cxn modelId="{A67754C8-37E1-47B7-9D26-DB6BBE1F110F}" type="presOf" srcId="{E29B81A1-BFE2-4AF7-9DBB-A80E020E5E53}" destId="{95B7928E-6282-40F5-BC67-117C9675E18D}" srcOrd="0" destOrd="0" presId="urn:microsoft.com/office/officeart/2005/8/layout/vList2"/>
    <dgm:cxn modelId="{D583E6E7-AE41-4296-B220-DF449307FA03}" type="presOf" srcId="{4B2E1912-5EA1-4C9A-82CF-635748F0C254}" destId="{B3345B7E-D2EB-47C8-A51F-4911F8D22064}" srcOrd="0" destOrd="1" presId="urn:microsoft.com/office/officeart/2005/8/layout/vList2"/>
    <dgm:cxn modelId="{587C1479-F9E5-42BE-A6E5-0E935EFA4CA9}" type="presParOf" srcId="{E398660F-F517-477F-B05A-42528A4846A4}" destId="{95B7928E-6282-40F5-BC67-117C9675E18D}" srcOrd="0" destOrd="0" presId="urn:microsoft.com/office/officeart/2005/8/layout/vList2"/>
    <dgm:cxn modelId="{BD2408FD-0F17-4299-944C-BFBE4C1B3F88}" type="presParOf" srcId="{E398660F-F517-477F-B05A-42528A4846A4}" destId="{B3345B7E-D2EB-47C8-A51F-4911F8D22064}" srcOrd="1" destOrd="0" presId="urn:microsoft.com/office/officeart/2005/8/layout/vList2"/>
    <dgm:cxn modelId="{698DE06E-5833-423D-865F-D635D13A8E10}" type="presParOf" srcId="{E398660F-F517-477F-B05A-42528A4846A4}" destId="{E5B26F15-06A6-4716-9AB3-876503BDFE81}" srcOrd="2" destOrd="0" presId="urn:microsoft.com/office/officeart/2005/8/layout/vList2"/>
    <dgm:cxn modelId="{A7B6BC86-20B9-4E93-8F84-5686FD5D6D7E}" type="presParOf" srcId="{E398660F-F517-477F-B05A-42528A4846A4}" destId="{219FD837-1ED0-44C3-BA9D-889A0E3C8B03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B8962E2B-5E44-4475-B4F3-6D844C26FD58}" type="doc">
      <dgm:prSet loTypeId="urn:microsoft.com/office/officeart/2005/8/layout/vList2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fi-FI"/>
        </a:p>
      </dgm:t>
    </dgm:pt>
    <dgm:pt modelId="{D17897AE-F493-44F1-A62C-5417574E808A}">
      <dgm:prSet/>
      <dgm:spPr/>
      <dgm:t>
        <a:bodyPr/>
        <a:lstStyle/>
        <a:p>
          <a:r>
            <a:rPr lang="fi-FI" b="0" i="0" dirty="0"/>
            <a:t>Konservatiivinen hoito</a:t>
          </a:r>
          <a:endParaRPr lang="fi-FI" dirty="0"/>
        </a:p>
      </dgm:t>
    </dgm:pt>
    <dgm:pt modelId="{128A01E5-DB48-4FD6-BC99-B1A4A8D3A3DB}" type="parTrans" cxnId="{5AA5BEAE-B77C-4ED2-AEAF-CF3B0FCD12F7}">
      <dgm:prSet/>
      <dgm:spPr/>
      <dgm:t>
        <a:bodyPr/>
        <a:lstStyle/>
        <a:p>
          <a:endParaRPr lang="fi-FI"/>
        </a:p>
      </dgm:t>
    </dgm:pt>
    <dgm:pt modelId="{E335223E-88EE-4ADD-95F4-91B73C416053}" type="sibTrans" cxnId="{5AA5BEAE-B77C-4ED2-AEAF-CF3B0FCD12F7}">
      <dgm:prSet/>
      <dgm:spPr/>
      <dgm:t>
        <a:bodyPr/>
        <a:lstStyle/>
        <a:p>
          <a:endParaRPr lang="fi-FI"/>
        </a:p>
      </dgm:t>
    </dgm:pt>
    <dgm:pt modelId="{A4591CB1-98D6-43FA-8E27-E2A9B3937CBA}">
      <dgm:prSet/>
      <dgm:spPr/>
      <dgm:t>
        <a:bodyPr/>
        <a:lstStyle/>
        <a:p>
          <a:r>
            <a:rPr lang="fi-FI" b="0" i="0" dirty="0">
              <a:solidFill>
                <a:srgbClr val="001759"/>
              </a:solidFill>
            </a:rPr>
            <a:t>Lannerangan ydinkanavan ahtauman kiireetön hoito on ensisijaisesti konservatiivista.</a:t>
          </a:r>
          <a:endParaRPr lang="fi-FI" dirty="0">
            <a:solidFill>
              <a:srgbClr val="001759"/>
            </a:solidFill>
          </a:endParaRPr>
        </a:p>
      </dgm:t>
    </dgm:pt>
    <dgm:pt modelId="{CE4F2011-DD90-42E0-A913-7F9D69E0A0A6}" type="parTrans" cxnId="{42266917-8F33-40B9-AFC2-4EE31C2CEF39}">
      <dgm:prSet/>
      <dgm:spPr/>
      <dgm:t>
        <a:bodyPr/>
        <a:lstStyle/>
        <a:p>
          <a:endParaRPr lang="fi-FI"/>
        </a:p>
      </dgm:t>
    </dgm:pt>
    <dgm:pt modelId="{8761981E-B374-458D-BED0-64BFABB43A0F}" type="sibTrans" cxnId="{42266917-8F33-40B9-AFC2-4EE31C2CEF39}">
      <dgm:prSet/>
      <dgm:spPr/>
      <dgm:t>
        <a:bodyPr/>
        <a:lstStyle/>
        <a:p>
          <a:endParaRPr lang="fi-FI"/>
        </a:p>
      </dgm:t>
    </dgm:pt>
    <dgm:pt modelId="{D64B2091-4441-464B-A261-CAA6B9A03611}">
      <dgm:prSet/>
      <dgm:spPr/>
      <dgm:t>
        <a:bodyPr/>
        <a:lstStyle/>
        <a:p>
          <a:r>
            <a:rPr lang="fi-FI" b="0" i="0" dirty="0">
              <a:solidFill>
                <a:srgbClr val="001759"/>
              </a:solidFill>
            </a:rPr>
            <a:t>Eri hoitomuotojen vaikuttavuudesta ei kuitenkaan ole luotettavaa tieteellistä näyttöä.</a:t>
          </a:r>
          <a:endParaRPr lang="fi-FI" dirty="0">
            <a:solidFill>
              <a:srgbClr val="001759"/>
            </a:solidFill>
          </a:endParaRPr>
        </a:p>
      </dgm:t>
    </dgm:pt>
    <dgm:pt modelId="{C26E04D0-8AB3-42BF-8768-CF338D3BA93A}" type="parTrans" cxnId="{B70CAFC0-986C-43CB-8EB8-AE7E95375D6A}">
      <dgm:prSet/>
      <dgm:spPr/>
      <dgm:t>
        <a:bodyPr/>
        <a:lstStyle/>
        <a:p>
          <a:endParaRPr lang="fi-FI"/>
        </a:p>
      </dgm:t>
    </dgm:pt>
    <dgm:pt modelId="{B901A6AF-6753-47FB-AC51-E31E3E68588F}" type="sibTrans" cxnId="{B70CAFC0-986C-43CB-8EB8-AE7E95375D6A}">
      <dgm:prSet/>
      <dgm:spPr/>
      <dgm:t>
        <a:bodyPr/>
        <a:lstStyle/>
        <a:p>
          <a:endParaRPr lang="fi-FI"/>
        </a:p>
      </dgm:t>
    </dgm:pt>
    <dgm:pt modelId="{33CFE28B-5FE8-4670-AC39-22D4EEFFF286}">
      <dgm:prSet/>
      <dgm:spPr/>
      <dgm:t>
        <a:bodyPr/>
        <a:lstStyle/>
        <a:p>
          <a:r>
            <a:rPr lang="fi-FI" b="0" i="0" dirty="0">
              <a:solidFill>
                <a:srgbClr val="001759"/>
              </a:solidFill>
            </a:rPr>
            <a:t>Spinaalistenoosin oireet ovat usein vaihtelevia, eikä siksi leikkaushoitoa tule kiirehtiä, ellei kiireelliseen leikkaukseen viittaavia indikaatioita ole.</a:t>
          </a:r>
          <a:endParaRPr lang="fi-FI" dirty="0">
            <a:solidFill>
              <a:srgbClr val="001759"/>
            </a:solidFill>
          </a:endParaRPr>
        </a:p>
      </dgm:t>
    </dgm:pt>
    <dgm:pt modelId="{75710B27-11A3-4182-967C-E60B82F1204B}" type="parTrans" cxnId="{E556E47D-FEC4-401F-A0D7-CF23BB369396}">
      <dgm:prSet/>
      <dgm:spPr/>
      <dgm:t>
        <a:bodyPr/>
        <a:lstStyle/>
        <a:p>
          <a:endParaRPr lang="fi-FI"/>
        </a:p>
      </dgm:t>
    </dgm:pt>
    <dgm:pt modelId="{3A2E5C96-75FA-4FD8-B30F-43F5ECB1A422}" type="sibTrans" cxnId="{E556E47D-FEC4-401F-A0D7-CF23BB369396}">
      <dgm:prSet/>
      <dgm:spPr/>
      <dgm:t>
        <a:bodyPr/>
        <a:lstStyle/>
        <a:p>
          <a:endParaRPr lang="fi-FI"/>
        </a:p>
      </dgm:t>
    </dgm:pt>
    <dgm:pt modelId="{EBDA67C8-F04D-4C87-B461-BB8B38181A63}">
      <dgm:prSet/>
      <dgm:spPr/>
      <dgm:t>
        <a:bodyPr/>
        <a:lstStyle/>
        <a:p>
          <a:r>
            <a:rPr lang="fi-FI" b="0" i="0" dirty="0"/>
            <a:t>Leikkaushoito</a:t>
          </a:r>
          <a:endParaRPr lang="fi-FI" dirty="0"/>
        </a:p>
      </dgm:t>
    </dgm:pt>
    <dgm:pt modelId="{4B8ABAD5-BCE9-455F-A73A-AC450623B21E}" type="parTrans" cxnId="{B7BD1DB6-A6F2-4D85-9FFA-71E88388B304}">
      <dgm:prSet/>
      <dgm:spPr/>
      <dgm:t>
        <a:bodyPr/>
        <a:lstStyle/>
        <a:p>
          <a:endParaRPr lang="fi-FI"/>
        </a:p>
      </dgm:t>
    </dgm:pt>
    <dgm:pt modelId="{2341B0DD-8C42-4CF5-96EB-A20CFA321148}" type="sibTrans" cxnId="{B7BD1DB6-A6F2-4D85-9FFA-71E88388B304}">
      <dgm:prSet/>
      <dgm:spPr/>
      <dgm:t>
        <a:bodyPr/>
        <a:lstStyle/>
        <a:p>
          <a:endParaRPr lang="fi-FI"/>
        </a:p>
      </dgm:t>
    </dgm:pt>
    <dgm:pt modelId="{AE8CC50A-6275-4625-95FA-2649636DA793}">
      <dgm:prSet/>
      <dgm:spPr/>
      <dgm:t>
        <a:bodyPr/>
        <a:lstStyle/>
        <a:p>
          <a:r>
            <a:rPr lang="fi-FI" b="0" i="0" dirty="0">
              <a:solidFill>
                <a:srgbClr val="001759"/>
              </a:solidFill>
            </a:rPr>
            <a:t>Kiireellisen leikkauksen aiheita vaikeissa spinaalistenoositapauksissa ovat</a:t>
          </a:r>
          <a:endParaRPr lang="fi-FI" dirty="0">
            <a:solidFill>
              <a:srgbClr val="001759"/>
            </a:solidFill>
          </a:endParaRPr>
        </a:p>
      </dgm:t>
    </dgm:pt>
    <dgm:pt modelId="{687CA2B3-8F58-426E-8519-0EBE6A986E74}" type="parTrans" cxnId="{838C8B4D-D46A-4250-8968-4C9D5FE53AAE}">
      <dgm:prSet/>
      <dgm:spPr/>
      <dgm:t>
        <a:bodyPr/>
        <a:lstStyle/>
        <a:p>
          <a:endParaRPr lang="fi-FI"/>
        </a:p>
      </dgm:t>
    </dgm:pt>
    <dgm:pt modelId="{6B904E3E-8FA3-416C-8BA4-2731BF0EAB5A}" type="sibTrans" cxnId="{838C8B4D-D46A-4250-8968-4C9D5FE53AAE}">
      <dgm:prSet/>
      <dgm:spPr/>
      <dgm:t>
        <a:bodyPr/>
        <a:lstStyle/>
        <a:p>
          <a:endParaRPr lang="fi-FI"/>
        </a:p>
      </dgm:t>
    </dgm:pt>
    <dgm:pt modelId="{D630229B-2A03-4B37-BC65-F97BF393A35B}">
      <dgm:prSet/>
      <dgm:spPr/>
      <dgm:t>
        <a:bodyPr/>
        <a:lstStyle/>
        <a:p>
          <a:r>
            <a:rPr lang="fi-FI" b="0" i="0" dirty="0">
              <a:solidFill>
                <a:srgbClr val="001759"/>
              </a:solidFill>
            </a:rPr>
            <a:t>ratsupaikkaoireyhtymä (päivystysleikkauksen aihe)</a:t>
          </a:r>
          <a:endParaRPr lang="fi-FI" dirty="0">
            <a:solidFill>
              <a:srgbClr val="001759"/>
            </a:solidFill>
          </a:endParaRPr>
        </a:p>
      </dgm:t>
    </dgm:pt>
    <dgm:pt modelId="{33CAA445-8DED-4272-9D73-BD584F55443A}" type="parTrans" cxnId="{1EAAAE53-5D7A-4D4F-AFDC-F773C2D1367D}">
      <dgm:prSet/>
      <dgm:spPr/>
      <dgm:t>
        <a:bodyPr/>
        <a:lstStyle/>
        <a:p>
          <a:endParaRPr lang="fi-FI"/>
        </a:p>
      </dgm:t>
    </dgm:pt>
    <dgm:pt modelId="{8481ADFE-8058-4C36-A2A5-3024DEC57579}" type="sibTrans" cxnId="{1EAAAE53-5D7A-4D4F-AFDC-F773C2D1367D}">
      <dgm:prSet/>
      <dgm:spPr/>
      <dgm:t>
        <a:bodyPr/>
        <a:lstStyle/>
        <a:p>
          <a:endParaRPr lang="fi-FI"/>
        </a:p>
      </dgm:t>
    </dgm:pt>
    <dgm:pt modelId="{97283320-1AF4-4595-8792-9811490C0590}">
      <dgm:prSet/>
      <dgm:spPr/>
      <dgm:t>
        <a:bodyPr/>
        <a:lstStyle/>
        <a:p>
          <a:r>
            <a:rPr lang="fi-FI" b="0" i="0" dirty="0">
              <a:solidFill>
                <a:srgbClr val="001759"/>
              </a:solidFill>
            </a:rPr>
            <a:t>sietämätön kipu, johon konservatiivinen hoito ei auta</a:t>
          </a:r>
          <a:endParaRPr lang="fi-FI" dirty="0">
            <a:solidFill>
              <a:srgbClr val="001759"/>
            </a:solidFill>
          </a:endParaRPr>
        </a:p>
      </dgm:t>
    </dgm:pt>
    <dgm:pt modelId="{2BDE985B-7B10-4390-9EB9-F0FEAD9EB10E}" type="parTrans" cxnId="{0378C44D-5975-4648-A201-F3FB3306B334}">
      <dgm:prSet/>
      <dgm:spPr/>
      <dgm:t>
        <a:bodyPr/>
        <a:lstStyle/>
        <a:p>
          <a:endParaRPr lang="fi-FI"/>
        </a:p>
      </dgm:t>
    </dgm:pt>
    <dgm:pt modelId="{B3EF1E8B-1580-47C8-8014-6F2590666AE9}" type="sibTrans" cxnId="{0378C44D-5975-4648-A201-F3FB3306B334}">
      <dgm:prSet/>
      <dgm:spPr/>
      <dgm:t>
        <a:bodyPr/>
        <a:lstStyle/>
        <a:p>
          <a:endParaRPr lang="fi-FI"/>
        </a:p>
      </dgm:t>
    </dgm:pt>
    <dgm:pt modelId="{8D0823F2-DE74-4CA7-9104-DF0187B043EB}">
      <dgm:prSet/>
      <dgm:spPr/>
      <dgm:t>
        <a:bodyPr/>
        <a:lstStyle/>
        <a:p>
          <a:r>
            <a:rPr lang="fi-FI" b="0" i="0" dirty="0">
              <a:solidFill>
                <a:srgbClr val="001759"/>
              </a:solidFill>
            </a:rPr>
            <a:t>alaraajan etenevä motorinen heikkous.</a:t>
          </a:r>
          <a:endParaRPr lang="fi-FI" dirty="0">
            <a:solidFill>
              <a:srgbClr val="001759"/>
            </a:solidFill>
          </a:endParaRPr>
        </a:p>
      </dgm:t>
    </dgm:pt>
    <dgm:pt modelId="{BC22095F-604B-48B4-950D-BAAC153E1DAD}" type="parTrans" cxnId="{122D9492-E1E1-431C-8762-D7DD41FB53DE}">
      <dgm:prSet/>
      <dgm:spPr/>
      <dgm:t>
        <a:bodyPr/>
        <a:lstStyle/>
        <a:p>
          <a:endParaRPr lang="fi-FI"/>
        </a:p>
      </dgm:t>
    </dgm:pt>
    <dgm:pt modelId="{1CAF9423-341D-460D-B383-5F322B56DE4A}" type="sibTrans" cxnId="{122D9492-E1E1-431C-8762-D7DD41FB53DE}">
      <dgm:prSet/>
      <dgm:spPr/>
      <dgm:t>
        <a:bodyPr/>
        <a:lstStyle/>
        <a:p>
          <a:endParaRPr lang="fi-FI"/>
        </a:p>
      </dgm:t>
    </dgm:pt>
    <dgm:pt modelId="{FDDFED51-067C-421B-83AC-62A5FEB1F08E}">
      <dgm:prSet/>
      <dgm:spPr/>
      <dgm:t>
        <a:bodyPr/>
        <a:lstStyle/>
        <a:p>
          <a:r>
            <a:rPr lang="fi-FI" b="0" i="0" dirty="0">
              <a:solidFill>
                <a:srgbClr val="001759"/>
              </a:solidFill>
            </a:rPr>
            <a:t>Ennen leikkausta kirurgi keskustelee perusteellisesti potilaan kanssa ja esittää suunnitellun leikkauksen odotettavissa olevat hyödyt sekä mahdolliset komplikaatiot ja riskit.</a:t>
          </a:r>
          <a:endParaRPr lang="fi-FI" dirty="0">
            <a:solidFill>
              <a:srgbClr val="001759"/>
            </a:solidFill>
          </a:endParaRPr>
        </a:p>
      </dgm:t>
    </dgm:pt>
    <dgm:pt modelId="{04F257F1-1680-41D9-A3BC-989B18056D60}" type="parTrans" cxnId="{67D86FBE-FF61-4ADF-9DA3-38730FF9A5F2}">
      <dgm:prSet/>
      <dgm:spPr/>
      <dgm:t>
        <a:bodyPr/>
        <a:lstStyle/>
        <a:p>
          <a:endParaRPr lang="fi-FI"/>
        </a:p>
      </dgm:t>
    </dgm:pt>
    <dgm:pt modelId="{126CB82A-8DA0-439F-859E-3A173D53EA88}" type="sibTrans" cxnId="{67D86FBE-FF61-4ADF-9DA3-38730FF9A5F2}">
      <dgm:prSet/>
      <dgm:spPr/>
      <dgm:t>
        <a:bodyPr/>
        <a:lstStyle/>
        <a:p>
          <a:endParaRPr lang="fi-FI"/>
        </a:p>
      </dgm:t>
    </dgm:pt>
    <dgm:pt modelId="{008D7DA4-A956-421F-99A1-7E107EF2BB6B}" type="pres">
      <dgm:prSet presAssocID="{B8962E2B-5E44-4475-B4F3-6D844C26FD58}" presName="linear" presStyleCnt="0">
        <dgm:presLayoutVars>
          <dgm:animLvl val="lvl"/>
          <dgm:resizeHandles val="exact"/>
        </dgm:presLayoutVars>
      </dgm:prSet>
      <dgm:spPr/>
    </dgm:pt>
    <dgm:pt modelId="{A89241D7-5F05-4908-AF0E-D425079E6597}" type="pres">
      <dgm:prSet presAssocID="{D17897AE-F493-44F1-A62C-5417574E808A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3422572D-E40E-411B-96DC-1C7D67BDDC8E}" type="pres">
      <dgm:prSet presAssocID="{D17897AE-F493-44F1-A62C-5417574E808A}" presName="childText" presStyleLbl="revTx" presStyleIdx="0" presStyleCnt="2">
        <dgm:presLayoutVars>
          <dgm:bulletEnabled val="1"/>
        </dgm:presLayoutVars>
      </dgm:prSet>
      <dgm:spPr/>
    </dgm:pt>
    <dgm:pt modelId="{A1E0EBC3-2C74-451A-870A-0825A30C9C32}" type="pres">
      <dgm:prSet presAssocID="{EBDA67C8-F04D-4C87-B461-BB8B38181A63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EFFBA6B4-1841-42D1-858F-2DC1BA79C9F8}" type="pres">
      <dgm:prSet presAssocID="{EBDA67C8-F04D-4C87-B461-BB8B38181A63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42266917-8F33-40B9-AFC2-4EE31C2CEF39}" srcId="{D17897AE-F493-44F1-A62C-5417574E808A}" destId="{A4591CB1-98D6-43FA-8E27-E2A9B3937CBA}" srcOrd="0" destOrd="0" parTransId="{CE4F2011-DD90-42E0-A913-7F9D69E0A0A6}" sibTransId="{8761981E-B374-458D-BED0-64BFABB43A0F}"/>
    <dgm:cxn modelId="{89D4552A-ED56-4BE3-B53C-D3E753BFBD0F}" type="presOf" srcId="{AE8CC50A-6275-4625-95FA-2649636DA793}" destId="{EFFBA6B4-1841-42D1-858F-2DC1BA79C9F8}" srcOrd="0" destOrd="0" presId="urn:microsoft.com/office/officeart/2005/8/layout/vList2"/>
    <dgm:cxn modelId="{79A04B4B-FE15-4B39-8C01-2F4629FE16D1}" type="presOf" srcId="{EBDA67C8-F04D-4C87-B461-BB8B38181A63}" destId="{A1E0EBC3-2C74-451A-870A-0825A30C9C32}" srcOrd="0" destOrd="0" presId="urn:microsoft.com/office/officeart/2005/8/layout/vList2"/>
    <dgm:cxn modelId="{838C8B4D-D46A-4250-8968-4C9D5FE53AAE}" srcId="{EBDA67C8-F04D-4C87-B461-BB8B38181A63}" destId="{AE8CC50A-6275-4625-95FA-2649636DA793}" srcOrd="0" destOrd="0" parTransId="{687CA2B3-8F58-426E-8519-0EBE6A986E74}" sibTransId="{6B904E3E-8FA3-416C-8BA4-2731BF0EAB5A}"/>
    <dgm:cxn modelId="{0378C44D-5975-4648-A201-F3FB3306B334}" srcId="{AE8CC50A-6275-4625-95FA-2649636DA793}" destId="{97283320-1AF4-4595-8792-9811490C0590}" srcOrd="1" destOrd="0" parTransId="{2BDE985B-7B10-4390-9EB9-F0FEAD9EB10E}" sibTransId="{B3EF1E8B-1580-47C8-8014-6F2590666AE9}"/>
    <dgm:cxn modelId="{1EAAAE53-5D7A-4D4F-AFDC-F773C2D1367D}" srcId="{AE8CC50A-6275-4625-95FA-2649636DA793}" destId="{D630229B-2A03-4B37-BC65-F97BF393A35B}" srcOrd="0" destOrd="0" parTransId="{33CAA445-8DED-4272-9D73-BD584F55443A}" sibTransId="{8481ADFE-8058-4C36-A2A5-3024DEC57579}"/>
    <dgm:cxn modelId="{DF9ACF56-64A5-4347-A580-2BA463984247}" type="presOf" srcId="{B8962E2B-5E44-4475-B4F3-6D844C26FD58}" destId="{008D7DA4-A956-421F-99A1-7E107EF2BB6B}" srcOrd="0" destOrd="0" presId="urn:microsoft.com/office/officeart/2005/8/layout/vList2"/>
    <dgm:cxn modelId="{B0CCB37D-B855-4622-8943-EAC84C9BB452}" type="presOf" srcId="{D630229B-2A03-4B37-BC65-F97BF393A35B}" destId="{EFFBA6B4-1841-42D1-858F-2DC1BA79C9F8}" srcOrd="0" destOrd="1" presId="urn:microsoft.com/office/officeart/2005/8/layout/vList2"/>
    <dgm:cxn modelId="{E556E47D-FEC4-401F-A0D7-CF23BB369396}" srcId="{D17897AE-F493-44F1-A62C-5417574E808A}" destId="{33CFE28B-5FE8-4670-AC39-22D4EEFFF286}" srcOrd="2" destOrd="0" parTransId="{75710B27-11A3-4182-967C-E60B82F1204B}" sibTransId="{3A2E5C96-75FA-4FD8-B30F-43F5ECB1A422}"/>
    <dgm:cxn modelId="{122D9492-E1E1-431C-8762-D7DD41FB53DE}" srcId="{AE8CC50A-6275-4625-95FA-2649636DA793}" destId="{8D0823F2-DE74-4CA7-9104-DF0187B043EB}" srcOrd="2" destOrd="0" parTransId="{BC22095F-604B-48B4-950D-BAAC153E1DAD}" sibTransId="{1CAF9423-341D-460D-B383-5F322B56DE4A}"/>
    <dgm:cxn modelId="{3E7CCFA4-23E5-46B9-8819-DD199B2E2600}" type="presOf" srcId="{A4591CB1-98D6-43FA-8E27-E2A9B3937CBA}" destId="{3422572D-E40E-411B-96DC-1C7D67BDDC8E}" srcOrd="0" destOrd="0" presId="urn:microsoft.com/office/officeart/2005/8/layout/vList2"/>
    <dgm:cxn modelId="{5AA5BEAE-B77C-4ED2-AEAF-CF3B0FCD12F7}" srcId="{B8962E2B-5E44-4475-B4F3-6D844C26FD58}" destId="{D17897AE-F493-44F1-A62C-5417574E808A}" srcOrd="0" destOrd="0" parTransId="{128A01E5-DB48-4FD6-BC99-B1A4A8D3A3DB}" sibTransId="{E335223E-88EE-4ADD-95F4-91B73C416053}"/>
    <dgm:cxn modelId="{B7BD1DB6-A6F2-4D85-9FFA-71E88388B304}" srcId="{B8962E2B-5E44-4475-B4F3-6D844C26FD58}" destId="{EBDA67C8-F04D-4C87-B461-BB8B38181A63}" srcOrd="1" destOrd="0" parTransId="{4B8ABAD5-BCE9-455F-A73A-AC450623B21E}" sibTransId="{2341B0DD-8C42-4CF5-96EB-A20CFA321148}"/>
    <dgm:cxn modelId="{67D86FBE-FF61-4ADF-9DA3-38730FF9A5F2}" srcId="{EBDA67C8-F04D-4C87-B461-BB8B38181A63}" destId="{FDDFED51-067C-421B-83AC-62A5FEB1F08E}" srcOrd="1" destOrd="0" parTransId="{04F257F1-1680-41D9-A3BC-989B18056D60}" sibTransId="{126CB82A-8DA0-439F-859E-3A173D53EA88}"/>
    <dgm:cxn modelId="{B70CAFC0-986C-43CB-8EB8-AE7E95375D6A}" srcId="{D17897AE-F493-44F1-A62C-5417574E808A}" destId="{D64B2091-4441-464B-A261-CAA6B9A03611}" srcOrd="1" destOrd="0" parTransId="{C26E04D0-8AB3-42BF-8768-CF338D3BA93A}" sibTransId="{B901A6AF-6753-47FB-AC51-E31E3E68588F}"/>
    <dgm:cxn modelId="{F4D386CC-9160-474C-B9C9-1236CBB4D89D}" type="presOf" srcId="{33CFE28B-5FE8-4670-AC39-22D4EEFFF286}" destId="{3422572D-E40E-411B-96DC-1C7D67BDDC8E}" srcOrd="0" destOrd="2" presId="urn:microsoft.com/office/officeart/2005/8/layout/vList2"/>
    <dgm:cxn modelId="{4CA95CCF-E56F-4190-9FA6-65A6B406D118}" type="presOf" srcId="{97283320-1AF4-4595-8792-9811490C0590}" destId="{EFFBA6B4-1841-42D1-858F-2DC1BA79C9F8}" srcOrd="0" destOrd="2" presId="urn:microsoft.com/office/officeart/2005/8/layout/vList2"/>
    <dgm:cxn modelId="{120CAEE8-B4B1-4913-9CC1-C7856DCFEF06}" type="presOf" srcId="{D64B2091-4441-464B-A261-CAA6B9A03611}" destId="{3422572D-E40E-411B-96DC-1C7D67BDDC8E}" srcOrd="0" destOrd="1" presId="urn:microsoft.com/office/officeart/2005/8/layout/vList2"/>
    <dgm:cxn modelId="{F1040AF3-64C6-4E0F-B9BC-623C633C8F35}" type="presOf" srcId="{FDDFED51-067C-421B-83AC-62A5FEB1F08E}" destId="{EFFBA6B4-1841-42D1-858F-2DC1BA79C9F8}" srcOrd="0" destOrd="4" presId="urn:microsoft.com/office/officeart/2005/8/layout/vList2"/>
    <dgm:cxn modelId="{93D134F3-1AE4-4074-93BC-0EF3A52C3494}" type="presOf" srcId="{D17897AE-F493-44F1-A62C-5417574E808A}" destId="{A89241D7-5F05-4908-AF0E-D425079E6597}" srcOrd="0" destOrd="0" presId="urn:microsoft.com/office/officeart/2005/8/layout/vList2"/>
    <dgm:cxn modelId="{0218F4FF-76EF-4B0E-A762-1435DDDA5952}" type="presOf" srcId="{8D0823F2-DE74-4CA7-9104-DF0187B043EB}" destId="{EFFBA6B4-1841-42D1-858F-2DC1BA79C9F8}" srcOrd="0" destOrd="3" presId="urn:microsoft.com/office/officeart/2005/8/layout/vList2"/>
    <dgm:cxn modelId="{ED50C763-125B-4E40-9B0D-F4A5B4507D58}" type="presParOf" srcId="{008D7DA4-A956-421F-99A1-7E107EF2BB6B}" destId="{A89241D7-5F05-4908-AF0E-D425079E6597}" srcOrd="0" destOrd="0" presId="urn:microsoft.com/office/officeart/2005/8/layout/vList2"/>
    <dgm:cxn modelId="{CEBD5D4E-119C-441B-8516-F5BEB460A991}" type="presParOf" srcId="{008D7DA4-A956-421F-99A1-7E107EF2BB6B}" destId="{3422572D-E40E-411B-96DC-1C7D67BDDC8E}" srcOrd="1" destOrd="0" presId="urn:microsoft.com/office/officeart/2005/8/layout/vList2"/>
    <dgm:cxn modelId="{3B694880-943B-4934-A875-D3A490D69585}" type="presParOf" srcId="{008D7DA4-A956-421F-99A1-7E107EF2BB6B}" destId="{A1E0EBC3-2C74-451A-870A-0825A30C9C32}" srcOrd="2" destOrd="0" presId="urn:microsoft.com/office/officeart/2005/8/layout/vList2"/>
    <dgm:cxn modelId="{EA035A04-C7FF-4CCF-A5E7-D698194C24EA}" type="presParOf" srcId="{008D7DA4-A956-421F-99A1-7E107EF2BB6B}" destId="{EFFBA6B4-1841-42D1-858F-2DC1BA79C9F8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14BE71E-7946-4A7E-8ED7-8A75DE9E9F65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fi-FI"/>
        </a:p>
      </dgm:t>
    </dgm:pt>
    <dgm:pt modelId="{5761F688-386D-4513-A8BC-E47228E5B44D}">
      <dgm:prSet/>
      <dgm:spPr/>
      <dgm:t>
        <a:bodyPr/>
        <a:lstStyle/>
        <a:p>
          <a:r>
            <a:rPr lang="fi-FI" b="0" i="0" dirty="0"/>
            <a:t>Terveelliset elintavat ovat tärkeitä selkäkivun sekundaaripreventiossa. </a:t>
          </a:r>
          <a:endParaRPr lang="fi-FI" dirty="0"/>
        </a:p>
      </dgm:t>
    </dgm:pt>
    <dgm:pt modelId="{F9ED7EB7-8118-44AD-8D13-475F85D327D8}" type="parTrans" cxnId="{24DE9806-B731-47F0-9625-124D3CD9B7AA}">
      <dgm:prSet/>
      <dgm:spPr/>
      <dgm:t>
        <a:bodyPr/>
        <a:lstStyle/>
        <a:p>
          <a:endParaRPr lang="fi-FI"/>
        </a:p>
      </dgm:t>
    </dgm:pt>
    <dgm:pt modelId="{4EEC0A49-C744-45EE-A08A-632440A6FEE3}" type="sibTrans" cxnId="{24DE9806-B731-47F0-9625-124D3CD9B7AA}">
      <dgm:prSet/>
      <dgm:spPr/>
      <dgm:t>
        <a:bodyPr/>
        <a:lstStyle/>
        <a:p>
          <a:endParaRPr lang="fi-FI"/>
        </a:p>
      </dgm:t>
    </dgm:pt>
    <dgm:pt modelId="{883F0E20-2CEA-4563-9EB9-1E05481D6F05}">
      <dgm:prSet/>
      <dgm:spPr/>
      <dgm:t>
        <a:bodyPr/>
        <a:lstStyle/>
        <a:p>
          <a:r>
            <a:rPr lang="fi-FI" b="0" i="0" dirty="0"/>
            <a:t>Elintapoihin tulee kiinnittää huomiota jo lapsuus- ja nuoruusiässä. </a:t>
          </a:r>
          <a:endParaRPr lang="fi-FI" dirty="0"/>
        </a:p>
      </dgm:t>
    </dgm:pt>
    <dgm:pt modelId="{7895A0AB-3A8A-404E-8AC2-FF00BB0A2382}" type="parTrans" cxnId="{38FED480-6C58-4997-9CDB-CB76DD45CBA3}">
      <dgm:prSet/>
      <dgm:spPr/>
      <dgm:t>
        <a:bodyPr/>
        <a:lstStyle/>
        <a:p>
          <a:endParaRPr lang="fi-FI"/>
        </a:p>
      </dgm:t>
    </dgm:pt>
    <dgm:pt modelId="{93F76DC1-A367-4228-8C23-8CBB7E476D92}" type="sibTrans" cxnId="{38FED480-6C58-4997-9CDB-CB76DD45CBA3}">
      <dgm:prSet/>
      <dgm:spPr/>
      <dgm:t>
        <a:bodyPr/>
        <a:lstStyle/>
        <a:p>
          <a:endParaRPr lang="fi-FI"/>
        </a:p>
      </dgm:t>
    </dgm:pt>
    <dgm:pt modelId="{940646B8-7965-4C44-B7F4-1147BFE24136}">
      <dgm:prSet/>
      <dgm:spPr/>
      <dgm:t>
        <a:bodyPr/>
        <a:lstStyle/>
        <a:p>
          <a:r>
            <a:rPr lang="fi-FI" b="0" i="0" dirty="0"/>
            <a:t>Työikäisten terveyden laaja-alaisessa edistämisessä myös perusterveydenhuollolla ja työterveyshuollolla on keskeinen merkitys.</a:t>
          </a:r>
          <a:endParaRPr lang="fi-FI" dirty="0"/>
        </a:p>
      </dgm:t>
    </dgm:pt>
    <dgm:pt modelId="{C8D4D5CB-9A9A-4B8D-BAC3-10CF47C90104}" type="parTrans" cxnId="{B7E13904-452A-4D66-90B4-6250399462EF}">
      <dgm:prSet/>
      <dgm:spPr/>
      <dgm:t>
        <a:bodyPr/>
        <a:lstStyle/>
        <a:p>
          <a:endParaRPr lang="fi-FI"/>
        </a:p>
      </dgm:t>
    </dgm:pt>
    <dgm:pt modelId="{D05BB064-5297-48B7-8549-31D68AA9F8A4}" type="sibTrans" cxnId="{B7E13904-452A-4D66-90B4-6250399462EF}">
      <dgm:prSet/>
      <dgm:spPr/>
      <dgm:t>
        <a:bodyPr/>
        <a:lstStyle/>
        <a:p>
          <a:endParaRPr lang="fi-FI"/>
        </a:p>
      </dgm:t>
    </dgm:pt>
    <dgm:pt modelId="{8854738D-1A3F-4267-93CA-B0E46F04E556}" type="pres">
      <dgm:prSet presAssocID="{014BE71E-7946-4A7E-8ED7-8A75DE9E9F65}" presName="linear" presStyleCnt="0">
        <dgm:presLayoutVars>
          <dgm:animLvl val="lvl"/>
          <dgm:resizeHandles val="exact"/>
        </dgm:presLayoutVars>
      </dgm:prSet>
      <dgm:spPr/>
    </dgm:pt>
    <dgm:pt modelId="{C5871CC5-FEFB-4A86-BA16-31CEA47BAA9E}" type="pres">
      <dgm:prSet presAssocID="{5761F688-386D-4513-A8BC-E47228E5B44D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01865BEF-7692-441B-B380-F0E866B9EE61}" type="pres">
      <dgm:prSet presAssocID="{4EEC0A49-C744-45EE-A08A-632440A6FEE3}" presName="spacer" presStyleCnt="0"/>
      <dgm:spPr/>
    </dgm:pt>
    <dgm:pt modelId="{8F9E1669-9C6D-4942-95EA-AB69F7C3BFE9}" type="pres">
      <dgm:prSet presAssocID="{883F0E20-2CEA-4563-9EB9-1E05481D6F05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D60413DB-1F0A-4C56-AF80-3BD178E16BDE}" type="pres">
      <dgm:prSet presAssocID="{93F76DC1-A367-4228-8C23-8CBB7E476D92}" presName="spacer" presStyleCnt="0"/>
      <dgm:spPr/>
    </dgm:pt>
    <dgm:pt modelId="{071EC395-9052-4BF2-94EF-0F504B9FAF12}" type="pres">
      <dgm:prSet presAssocID="{940646B8-7965-4C44-B7F4-1147BFE24136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B7E13904-452A-4D66-90B4-6250399462EF}" srcId="{014BE71E-7946-4A7E-8ED7-8A75DE9E9F65}" destId="{940646B8-7965-4C44-B7F4-1147BFE24136}" srcOrd="2" destOrd="0" parTransId="{C8D4D5CB-9A9A-4B8D-BAC3-10CF47C90104}" sibTransId="{D05BB064-5297-48B7-8549-31D68AA9F8A4}"/>
    <dgm:cxn modelId="{24DE9806-B731-47F0-9625-124D3CD9B7AA}" srcId="{014BE71E-7946-4A7E-8ED7-8A75DE9E9F65}" destId="{5761F688-386D-4513-A8BC-E47228E5B44D}" srcOrd="0" destOrd="0" parTransId="{F9ED7EB7-8118-44AD-8D13-475F85D327D8}" sibTransId="{4EEC0A49-C744-45EE-A08A-632440A6FEE3}"/>
    <dgm:cxn modelId="{01476309-01FB-465C-AC9D-37C2A15A3BF2}" type="presOf" srcId="{5761F688-386D-4513-A8BC-E47228E5B44D}" destId="{C5871CC5-FEFB-4A86-BA16-31CEA47BAA9E}" srcOrd="0" destOrd="0" presId="urn:microsoft.com/office/officeart/2005/8/layout/vList2"/>
    <dgm:cxn modelId="{38FED480-6C58-4997-9CDB-CB76DD45CBA3}" srcId="{014BE71E-7946-4A7E-8ED7-8A75DE9E9F65}" destId="{883F0E20-2CEA-4563-9EB9-1E05481D6F05}" srcOrd="1" destOrd="0" parTransId="{7895A0AB-3A8A-404E-8AC2-FF00BB0A2382}" sibTransId="{93F76DC1-A367-4228-8C23-8CBB7E476D92}"/>
    <dgm:cxn modelId="{B9D1E084-3CB8-4D15-AC36-2D2670DA5F2D}" type="presOf" srcId="{940646B8-7965-4C44-B7F4-1147BFE24136}" destId="{071EC395-9052-4BF2-94EF-0F504B9FAF12}" srcOrd="0" destOrd="0" presId="urn:microsoft.com/office/officeart/2005/8/layout/vList2"/>
    <dgm:cxn modelId="{34A47BCB-C91A-426E-8D00-12C177961C7C}" type="presOf" srcId="{014BE71E-7946-4A7E-8ED7-8A75DE9E9F65}" destId="{8854738D-1A3F-4267-93CA-B0E46F04E556}" srcOrd="0" destOrd="0" presId="urn:microsoft.com/office/officeart/2005/8/layout/vList2"/>
    <dgm:cxn modelId="{64313EF6-769B-4CFE-9409-DA46F3403FAE}" type="presOf" srcId="{883F0E20-2CEA-4563-9EB9-1E05481D6F05}" destId="{8F9E1669-9C6D-4942-95EA-AB69F7C3BFE9}" srcOrd="0" destOrd="0" presId="urn:microsoft.com/office/officeart/2005/8/layout/vList2"/>
    <dgm:cxn modelId="{9663B7BF-6DB7-4C05-9CE8-F6A269A8EC30}" type="presParOf" srcId="{8854738D-1A3F-4267-93CA-B0E46F04E556}" destId="{C5871CC5-FEFB-4A86-BA16-31CEA47BAA9E}" srcOrd="0" destOrd="0" presId="urn:microsoft.com/office/officeart/2005/8/layout/vList2"/>
    <dgm:cxn modelId="{1E7636EE-0906-4455-91CA-45434BE2B302}" type="presParOf" srcId="{8854738D-1A3F-4267-93CA-B0E46F04E556}" destId="{01865BEF-7692-441B-B380-F0E866B9EE61}" srcOrd="1" destOrd="0" presId="urn:microsoft.com/office/officeart/2005/8/layout/vList2"/>
    <dgm:cxn modelId="{11AFEEF2-59C3-40CB-A035-19EE3849C149}" type="presParOf" srcId="{8854738D-1A3F-4267-93CA-B0E46F04E556}" destId="{8F9E1669-9C6D-4942-95EA-AB69F7C3BFE9}" srcOrd="2" destOrd="0" presId="urn:microsoft.com/office/officeart/2005/8/layout/vList2"/>
    <dgm:cxn modelId="{393AFC94-D9FF-4FB0-870A-EB8720CB7A22}" type="presParOf" srcId="{8854738D-1A3F-4267-93CA-B0E46F04E556}" destId="{D60413DB-1F0A-4C56-AF80-3BD178E16BDE}" srcOrd="3" destOrd="0" presId="urn:microsoft.com/office/officeart/2005/8/layout/vList2"/>
    <dgm:cxn modelId="{94ACA435-EBD3-41EF-B6DF-3D9935BCF28F}" type="presParOf" srcId="{8854738D-1A3F-4267-93CA-B0E46F04E556}" destId="{071EC395-9052-4BF2-94EF-0F504B9FAF12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A4A0955-9FF7-4B80-BB70-E9C85A95A5FC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fi-FI"/>
        </a:p>
      </dgm:t>
    </dgm:pt>
    <dgm:pt modelId="{6B46A9D4-6A6B-4E3C-BF62-04E854BE8FE9}">
      <dgm:prSet custT="1"/>
      <dgm:spPr/>
      <dgm:t>
        <a:bodyPr/>
        <a:lstStyle/>
        <a:p>
          <a:r>
            <a:rPr lang="fi-FI" sz="2300" b="0" i="0" dirty="0"/>
            <a:t>Päivystyslähete (hoitoon heti) on tehtävä sairaalaan, jossa on valmiudet välittömään magneettikuvaukseen ja leikkaukseen tai muuhun välittömään erikoissairaanhoitoon, jos</a:t>
          </a:r>
          <a:endParaRPr lang="fi-FI" sz="2300" dirty="0"/>
        </a:p>
      </dgm:t>
    </dgm:pt>
    <dgm:pt modelId="{42D71ECC-5FF8-462E-AA60-C892820F5228}" type="parTrans" cxnId="{10A6EB1D-785B-4629-B6F6-48E18A50D89F}">
      <dgm:prSet/>
      <dgm:spPr/>
      <dgm:t>
        <a:bodyPr/>
        <a:lstStyle/>
        <a:p>
          <a:endParaRPr lang="fi-FI"/>
        </a:p>
      </dgm:t>
    </dgm:pt>
    <dgm:pt modelId="{5C16F772-4F6C-47FB-9111-F44705C8AE0A}" type="sibTrans" cxnId="{10A6EB1D-785B-4629-B6F6-48E18A50D89F}">
      <dgm:prSet/>
      <dgm:spPr/>
      <dgm:t>
        <a:bodyPr/>
        <a:lstStyle/>
        <a:p>
          <a:endParaRPr lang="fi-FI"/>
        </a:p>
      </dgm:t>
    </dgm:pt>
    <dgm:pt modelId="{1B3CE4E5-46BB-4011-98A6-AC958AC5BA43}">
      <dgm:prSet custT="1"/>
      <dgm:spPr/>
      <dgm:t>
        <a:bodyPr/>
        <a:lstStyle/>
        <a:p>
          <a:r>
            <a:rPr lang="fi-FI" sz="1900" b="0" i="0" dirty="0"/>
            <a:t>virtsaaminen ei onnistu tai uloste karkaa</a:t>
          </a:r>
          <a:endParaRPr lang="fi-FI" sz="1900" dirty="0"/>
        </a:p>
      </dgm:t>
    </dgm:pt>
    <dgm:pt modelId="{5344E240-B8A9-4EC5-B940-607BA8E4A1E1}" type="parTrans" cxnId="{30543F53-A753-4725-A872-BBB581051600}">
      <dgm:prSet/>
      <dgm:spPr/>
      <dgm:t>
        <a:bodyPr/>
        <a:lstStyle/>
        <a:p>
          <a:endParaRPr lang="fi-FI"/>
        </a:p>
      </dgm:t>
    </dgm:pt>
    <dgm:pt modelId="{D78E0B59-1506-4895-A1E3-C138685045F6}" type="sibTrans" cxnId="{30543F53-A753-4725-A872-BBB581051600}">
      <dgm:prSet/>
      <dgm:spPr/>
      <dgm:t>
        <a:bodyPr/>
        <a:lstStyle/>
        <a:p>
          <a:endParaRPr lang="fi-FI"/>
        </a:p>
      </dgm:t>
    </dgm:pt>
    <dgm:pt modelId="{5EEAFAC0-CA11-4F66-BAF6-E11F53D5FE3F}">
      <dgm:prSet custT="1"/>
      <dgm:spPr/>
      <dgm:t>
        <a:bodyPr/>
        <a:lstStyle/>
        <a:p>
          <a:r>
            <a:rPr lang="fi-FI" sz="1900" b="0" i="0" dirty="0"/>
            <a:t>potilaalla on sietämätön kiputila ja/tai jonkin lihasryhmän tuore etenevä pareesi</a:t>
          </a:r>
          <a:endParaRPr lang="fi-FI" sz="1900" dirty="0"/>
        </a:p>
      </dgm:t>
    </dgm:pt>
    <dgm:pt modelId="{26A8896C-41DD-44D6-AB85-C65901A5164C}" type="parTrans" cxnId="{86AA4338-4E90-4490-8D05-6E1F2FE3D4F8}">
      <dgm:prSet/>
      <dgm:spPr/>
      <dgm:t>
        <a:bodyPr/>
        <a:lstStyle/>
        <a:p>
          <a:endParaRPr lang="fi-FI"/>
        </a:p>
      </dgm:t>
    </dgm:pt>
    <dgm:pt modelId="{1041DD0A-78F7-4277-A450-9F7FED5E5D34}" type="sibTrans" cxnId="{86AA4338-4E90-4490-8D05-6E1F2FE3D4F8}">
      <dgm:prSet/>
      <dgm:spPr/>
      <dgm:t>
        <a:bodyPr/>
        <a:lstStyle/>
        <a:p>
          <a:endParaRPr lang="fi-FI"/>
        </a:p>
      </dgm:t>
    </dgm:pt>
    <dgm:pt modelId="{0CE997D3-835C-43F5-B377-6A1037C701FB}">
      <dgm:prSet custT="1"/>
      <dgm:spPr/>
      <dgm:t>
        <a:bodyPr/>
        <a:lstStyle/>
        <a:p>
          <a:r>
            <a:rPr lang="fi-FI" sz="1900" b="0" i="0" dirty="0"/>
            <a:t>potilaalla on alaselkäkipu sekä akuuttiin vakavaan vatsan alueen sairauteen viittaavat oireet</a:t>
          </a:r>
          <a:endParaRPr lang="fi-FI" sz="1900" dirty="0"/>
        </a:p>
      </dgm:t>
    </dgm:pt>
    <dgm:pt modelId="{0775BA07-0B0E-4CE6-BFBA-4E362C721DD8}" type="parTrans" cxnId="{63B5DE16-1B9A-4D0C-A83D-985527C2E153}">
      <dgm:prSet/>
      <dgm:spPr/>
      <dgm:t>
        <a:bodyPr/>
        <a:lstStyle/>
        <a:p>
          <a:endParaRPr lang="fi-FI"/>
        </a:p>
      </dgm:t>
    </dgm:pt>
    <dgm:pt modelId="{6434FE96-96AE-4C74-9426-46839A73063C}" type="sibTrans" cxnId="{63B5DE16-1B9A-4D0C-A83D-985527C2E153}">
      <dgm:prSet/>
      <dgm:spPr/>
      <dgm:t>
        <a:bodyPr/>
        <a:lstStyle/>
        <a:p>
          <a:endParaRPr lang="fi-FI"/>
        </a:p>
      </dgm:t>
    </dgm:pt>
    <dgm:pt modelId="{4C701A5D-1BA8-4365-B1F7-1C574C7BC46E}">
      <dgm:prSet custT="1"/>
      <dgm:spPr/>
      <dgm:t>
        <a:bodyPr/>
        <a:lstStyle/>
        <a:p>
          <a:r>
            <a:rPr lang="fi-FI" sz="2300" b="0" i="0" dirty="0"/>
            <a:t>Lähete erikoissairaanhoidon hoitoarvioon viimeistään seuraavana aamuna on tehtävä, jos</a:t>
          </a:r>
          <a:endParaRPr lang="fi-FI" sz="2300" dirty="0"/>
        </a:p>
      </dgm:t>
    </dgm:pt>
    <dgm:pt modelId="{2985BBB5-37DB-4DEB-9E47-9C08EC23A68F}" type="parTrans" cxnId="{273D6B94-D86D-4F60-BB1E-22CC1DA7D400}">
      <dgm:prSet/>
      <dgm:spPr/>
      <dgm:t>
        <a:bodyPr/>
        <a:lstStyle/>
        <a:p>
          <a:endParaRPr lang="fi-FI"/>
        </a:p>
      </dgm:t>
    </dgm:pt>
    <dgm:pt modelId="{7D6D086A-D7C7-42E8-A1EE-F25AB3A80117}" type="sibTrans" cxnId="{273D6B94-D86D-4F60-BB1E-22CC1DA7D400}">
      <dgm:prSet/>
      <dgm:spPr/>
      <dgm:t>
        <a:bodyPr/>
        <a:lstStyle/>
        <a:p>
          <a:endParaRPr lang="fi-FI"/>
        </a:p>
      </dgm:t>
    </dgm:pt>
    <dgm:pt modelId="{3E9E1C50-D4F4-419A-AFE1-89FD368D9188}">
      <dgm:prSet custT="1"/>
      <dgm:spPr/>
      <dgm:t>
        <a:bodyPr/>
        <a:lstStyle/>
        <a:p>
          <a:r>
            <a:rPr lang="fi-FI" sz="1900" b="0" i="0" dirty="0"/>
            <a:t>alaraajoihin ilmaantuu etenevää heikkoutta, tunnottomuutta tai puutumista</a:t>
          </a:r>
          <a:endParaRPr lang="fi-FI" sz="1900" dirty="0"/>
        </a:p>
      </dgm:t>
    </dgm:pt>
    <dgm:pt modelId="{06C1281C-F8D0-4B0F-B53A-594497B691E4}" type="parTrans" cxnId="{5186F80B-807D-4EBF-9189-A5E45C4D1C97}">
      <dgm:prSet/>
      <dgm:spPr/>
      <dgm:t>
        <a:bodyPr/>
        <a:lstStyle/>
        <a:p>
          <a:endParaRPr lang="fi-FI"/>
        </a:p>
      </dgm:t>
    </dgm:pt>
    <dgm:pt modelId="{24EACDD7-7DB2-4EAE-94B5-787A4B825B1A}" type="sibTrans" cxnId="{5186F80B-807D-4EBF-9189-A5E45C4D1C97}">
      <dgm:prSet/>
      <dgm:spPr/>
      <dgm:t>
        <a:bodyPr/>
        <a:lstStyle/>
        <a:p>
          <a:endParaRPr lang="fi-FI"/>
        </a:p>
      </dgm:t>
    </dgm:pt>
    <dgm:pt modelId="{7475B4CA-2CF2-447E-B2C4-FC9EA0414ACB}">
      <dgm:prSet custT="1"/>
      <dgm:spPr/>
      <dgm:t>
        <a:bodyPr/>
        <a:lstStyle/>
        <a:p>
          <a:r>
            <a:rPr lang="fi-FI" sz="1900" b="0" i="0" dirty="0"/>
            <a:t>yleisvointi heikkenee tai kipu pahenee tasaisesti</a:t>
          </a:r>
          <a:endParaRPr lang="fi-FI" sz="1900" dirty="0"/>
        </a:p>
      </dgm:t>
    </dgm:pt>
    <dgm:pt modelId="{6317C31A-B7CC-43C0-8435-9E5CE5296CCA}" type="parTrans" cxnId="{80CCDB56-35D3-43A2-8C98-7515AF281F6B}">
      <dgm:prSet/>
      <dgm:spPr/>
      <dgm:t>
        <a:bodyPr/>
        <a:lstStyle/>
        <a:p>
          <a:endParaRPr lang="fi-FI"/>
        </a:p>
      </dgm:t>
    </dgm:pt>
    <dgm:pt modelId="{E227350A-C735-4AC2-8A75-36CAA1CDC081}" type="sibTrans" cxnId="{80CCDB56-35D3-43A2-8C98-7515AF281F6B}">
      <dgm:prSet/>
      <dgm:spPr/>
      <dgm:t>
        <a:bodyPr/>
        <a:lstStyle/>
        <a:p>
          <a:endParaRPr lang="fi-FI"/>
        </a:p>
      </dgm:t>
    </dgm:pt>
    <dgm:pt modelId="{99E72CAF-A6D8-4DB9-A1CF-8DBA859D4087}">
      <dgm:prSet custT="1"/>
      <dgm:spPr/>
      <dgm:t>
        <a:bodyPr/>
        <a:lstStyle/>
        <a:p>
          <a:r>
            <a:rPr lang="fi-FI" sz="1900" b="0" i="0" dirty="0"/>
            <a:t>selkäkipuun liittyy kuumetta.</a:t>
          </a:r>
          <a:endParaRPr lang="fi-FI" sz="1900" dirty="0"/>
        </a:p>
      </dgm:t>
    </dgm:pt>
    <dgm:pt modelId="{56EFF9CD-4FE2-49F9-ADB3-8F15343B3B04}" type="parTrans" cxnId="{A05C9AF5-1253-44AE-919F-86E6B4E6E853}">
      <dgm:prSet/>
      <dgm:spPr/>
      <dgm:t>
        <a:bodyPr/>
        <a:lstStyle/>
        <a:p>
          <a:endParaRPr lang="fi-FI"/>
        </a:p>
      </dgm:t>
    </dgm:pt>
    <dgm:pt modelId="{93C5C86A-7A73-4F57-B280-88BC1EBD11C0}" type="sibTrans" cxnId="{A05C9AF5-1253-44AE-919F-86E6B4E6E853}">
      <dgm:prSet/>
      <dgm:spPr/>
      <dgm:t>
        <a:bodyPr/>
        <a:lstStyle/>
        <a:p>
          <a:endParaRPr lang="fi-FI"/>
        </a:p>
      </dgm:t>
    </dgm:pt>
    <dgm:pt modelId="{0E63BB33-DDA0-4094-8759-AA7B5726E345}" type="pres">
      <dgm:prSet presAssocID="{CA4A0955-9FF7-4B80-BB70-E9C85A95A5FC}" presName="linear" presStyleCnt="0">
        <dgm:presLayoutVars>
          <dgm:animLvl val="lvl"/>
          <dgm:resizeHandles val="exact"/>
        </dgm:presLayoutVars>
      </dgm:prSet>
      <dgm:spPr/>
    </dgm:pt>
    <dgm:pt modelId="{A65FAF39-A17F-450D-98A8-10A62B16B10A}" type="pres">
      <dgm:prSet presAssocID="{6B46A9D4-6A6B-4E3C-BF62-04E854BE8FE9}" presName="parentText" presStyleLbl="node1" presStyleIdx="0" presStyleCnt="2" custScaleY="97507">
        <dgm:presLayoutVars>
          <dgm:chMax val="0"/>
          <dgm:bulletEnabled val="1"/>
        </dgm:presLayoutVars>
      </dgm:prSet>
      <dgm:spPr/>
    </dgm:pt>
    <dgm:pt modelId="{DB3915BB-DB23-4AA8-B26C-50491D0E80F4}" type="pres">
      <dgm:prSet presAssocID="{6B46A9D4-6A6B-4E3C-BF62-04E854BE8FE9}" presName="childText" presStyleLbl="revTx" presStyleIdx="0" presStyleCnt="2">
        <dgm:presLayoutVars>
          <dgm:bulletEnabled val="1"/>
        </dgm:presLayoutVars>
      </dgm:prSet>
      <dgm:spPr/>
    </dgm:pt>
    <dgm:pt modelId="{8BB7BA28-27C8-4061-B0AD-63E71FFF9F29}" type="pres">
      <dgm:prSet presAssocID="{4C701A5D-1BA8-4365-B1F7-1C574C7BC46E}" presName="parentText" presStyleLbl="node1" presStyleIdx="1" presStyleCnt="2" custScaleY="70914">
        <dgm:presLayoutVars>
          <dgm:chMax val="0"/>
          <dgm:bulletEnabled val="1"/>
        </dgm:presLayoutVars>
      </dgm:prSet>
      <dgm:spPr/>
    </dgm:pt>
    <dgm:pt modelId="{328A650B-2BAA-4CE9-96B1-71D5539BFB03}" type="pres">
      <dgm:prSet presAssocID="{4C701A5D-1BA8-4365-B1F7-1C574C7BC46E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5186F80B-807D-4EBF-9189-A5E45C4D1C97}" srcId="{4C701A5D-1BA8-4365-B1F7-1C574C7BC46E}" destId="{3E9E1C50-D4F4-419A-AFE1-89FD368D9188}" srcOrd="0" destOrd="0" parTransId="{06C1281C-F8D0-4B0F-B53A-594497B691E4}" sibTransId="{24EACDD7-7DB2-4EAE-94B5-787A4B825B1A}"/>
    <dgm:cxn modelId="{1E4A3D11-883F-4BF2-87BA-581F472412B5}" type="presOf" srcId="{3E9E1C50-D4F4-419A-AFE1-89FD368D9188}" destId="{328A650B-2BAA-4CE9-96B1-71D5539BFB03}" srcOrd="0" destOrd="0" presId="urn:microsoft.com/office/officeart/2005/8/layout/vList2"/>
    <dgm:cxn modelId="{63B5DE16-1B9A-4D0C-A83D-985527C2E153}" srcId="{6B46A9D4-6A6B-4E3C-BF62-04E854BE8FE9}" destId="{0CE997D3-835C-43F5-B377-6A1037C701FB}" srcOrd="2" destOrd="0" parTransId="{0775BA07-0B0E-4CE6-BFBA-4E362C721DD8}" sibTransId="{6434FE96-96AE-4C74-9426-46839A73063C}"/>
    <dgm:cxn modelId="{10A6EB1D-785B-4629-B6F6-48E18A50D89F}" srcId="{CA4A0955-9FF7-4B80-BB70-E9C85A95A5FC}" destId="{6B46A9D4-6A6B-4E3C-BF62-04E854BE8FE9}" srcOrd="0" destOrd="0" parTransId="{42D71ECC-5FF8-462E-AA60-C892820F5228}" sibTransId="{5C16F772-4F6C-47FB-9111-F44705C8AE0A}"/>
    <dgm:cxn modelId="{B4A1CA32-0088-4BDF-831C-6875E870AED9}" type="presOf" srcId="{6B46A9D4-6A6B-4E3C-BF62-04E854BE8FE9}" destId="{A65FAF39-A17F-450D-98A8-10A62B16B10A}" srcOrd="0" destOrd="0" presId="urn:microsoft.com/office/officeart/2005/8/layout/vList2"/>
    <dgm:cxn modelId="{86AA4338-4E90-4490-8D05-6E1F2FE3D4F8}" srcId="{6B46A9D4-6A6B-4E3C-BF62-04E854BE8FE9}" destId="{5EEAFAC0-CA11-4F66-BAF6-E11F53D5FE3F}" srcOrd="1" destOrd="0" parTransId="{26A8896C-41DD-44D6-AB85-C65901A5164C}" sibTransId="{1041DD0A-78F7-4277-A450-9F7FED5E5D34}"/>
    <dgm:cxn modelId="{4D557350-3565-4926-865C-22E12D4D0E63}" type="presOf" srcId="{5EEAFAC0-CA11-4F66-BAF6-E11F53D5FE3F}" destId="{DB3915BB-DB23-4AA8-B26C-50491D0E80F4}" srcOrd="0" destOrd="1" presId="urn:microsoft.com/office/officeart/2005/8/layout/vList2"/>
    <dgm:cxn modelId="{30543F53-A753-4725-A872-BBB581051600}" srcId="{6B46A9D4-6A6B-4E3C-BF62-04E854BE8FE9}" destId="{1B3CE4E5-46BB-4011-98A6-AC958AC5BA43}" srcOrd="0" destOrd="0" parTransId="{5344E240-B8A9-4EC5-B940-607BA8E4A1E1}" sibTransId="{D78E0B59-1506-4895-A1E3-C138685045F6}"/>
    <dgm:cxn modelId="{80CCDB56-35D3-43A2-8C98-7515AF281F6B}" srcId="{4C701A5D-1BA8-4365-B1F7-1C574C7BC46E}" destId="{7475B4CA-2CF2-447E-B2C4-FC9EA0414ACB}" srcOrd="1" destOrd="0" parTransId="{6317C31A-B7CC-43C0-8435-9E5CE5296CCA}" sibTransId="{E227350A-C735-4AC2-8A75-36CAA1CDC081}"/>
    <dgm:cxn modelId="{E4378D7A-FF33-426A-B267-2E70C4AA4572}" type="presOf" srcId="{99E72CAF-A6D8-4DB9-A1CF-8DBA859D4087}" destId="{328A650B-2BAA-4CE9-96B1-71D5539BFB03}" srcOrd="0" destOrd="2" presId="urn:microsoft.com/office/officeart/2005/8/layout/vList2"/>
    <dgm:cxn modelId="{273D6B94-D86D-4F60-BB1E-22CC1DA7D400}" srcId="{CA4A0955-9FF7-4B80-BB70-E9C85A95A5FC}" destId="{4C701A5D-1BA8-4365-B1F7-1C574C7BC46E}" srcOrd="1" destOrd="0" parTransId="{2985BBB5-37DB-4DEB-9E47-9C08EC23A68F}" sibTransId="{7D6D086A-D7C7-42E8-A1EE-F25AB3A80117}"/>
    <dgm:cxn modelId="{08F0E2D0-A78A-42CF-B7C9-B5DF89977918}" type="presOf" srcId="{4C701A5D-1BA8-4365-B1F7-1C574C7BC46E}" destId="{8BB7BA28-27C8-4061-B0AD-63E71FFF9F29}" srcOrd="0" destOrd="0" presId="urn:microsoft.com/office/officeart/2005/8/layout/vList2"/>
    <dgm:cxn modelId="{202159D3-D8FF-4237-933E-287FBD23C422}" type="presOf" srcId="{CA4A0955-9FF7-4B80-BB70-E9C85A95A5FC}" destId="{0E63BB33-DDA0-4094-8759-AA7B5726E345}" srcOrd="0" destOrd="0" presId="urn:microsoft.com/office/officeart/2005/8/layout/vList2"/>
    <dgm:cxn modelId="{04379EE6-15CD-4899-A75A-E14BF2F51DE7}" type="presOf" srcId="{1B3CE4E5-46BB-4011-98A6-AC958AC5BA43}" destId="{DB3915BB-DB23-4AA8-B26C-50491D0E80F4}" srcOrd="0" destOrd="0" presId="urn:microsoft.com/office/officeart/2005/8/layout/vList2"/>
    <dgm:cxn modelId="{D3A051F4-B00E-4FE2-BEBB-4A48E68D930E}" type="presOf" srcId="{0CE997D3-835C-43F5-B377-6A1037C701FB}" destId="{DB3915BB-DB23-4AA8-B26C-50491D0E80F4}" srcOrd="0" destOrd="2" presId="urn:microsoft.com/office/officeart/2005/8/layout/vList2"/>
    <dgm:cxn modelId="{14CA84F5-852B-4B73-AF9F-DAE8EC4B2C6D}" type="presOf" srcId="{7475B4CA-2CF2-447E-B2C4-FC9EA0414ACB}" destId="{328A650B-2BAA-4CE9-96B1-71D5539BFB03}" srcOrd="0" destOrd="1" presId="urn:microsoft.com/office/officeart/2005/8/layout/vList2"/>
    <dgm:cxn modelId="{A05C9AF5-1253-44AE-919F-86E6B4E6E853}" srcId="{4C701A5D-1BA8-4365-B1F7-1C574C7BC46E}" destId="{99E72CAF-A6D8-4DB9-A1CF-8DBA859D4087}" srcOrd="2" destOrd="0" parTransId="{56EFF9CD-4FE2-49F9-ADB3-8F15343B3B04}" sibTransId="{93C5C86A-7A73-4F57-B280-88BC1EBD11C0}"/>
    <dgm:cxn modelId="{FA84DC55-0CCD-46A5-9A54-1495040514AF}" type="presParOf" srcId="{0E63BB33-DDA0-4094-8759-AA7B5726E345}" destId="{A65FAF39-A17F-450D-98A8-10A62B16B10A}" srcOrd="0" destOrd="0" presId="urn:microsoft.com/office/officeart/2005/8/layout/vList2"/>
    <dgm:cxn modelId="{79683FC7-5698-4CAD-93E2-6CB8449BDC22}" type="presParOf" srcId="{0E63BB33-DDA0-4094-8759-AA7B5726E345}" destId="{DB3915BB-DB23-4AA8-B26C-50491D0E80F4}" srcOrd="1" destOrd="0" presId="urn:microsoft.com/office/officeart/2005/8/layout/vList2"/>
    <dgm:cxn modelId="{3AD733BF-023C-401C-9382-5DF7ACF7C825}" type="presParOf" srcId="{0E63BB33-DDA0-4094-8759-AA7B5726E345}" destId="{8BB7BA28-27C8-4061-B0AD-63E71FFF9F29}" srcOrd="2" destOrd="0" presId="urn:microsoft.com/office/officeart/2005/8/layout/vList2"/>
    <dgm:cxn modelId="{BABB4B36-054D-41CE-A269-009068D1DDA9}" type="presParOf" srcId="{0E63BB33-DDA0-4094-8759-AA7B5726E345}" destId="{328A650B-2BAA-4CE9-96B1-71D5539BFB03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F3D13D4-BBA1-485A-85C9-1E74F8D8315A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fi-FI"/>
        </a:p>
      </dgm:t>
    </dgm:pt>
    <dgm:pt modelId="{8CAE2D90-689D-4F0D-BBA0-A5C6317D2BB5}">
      <dgm:prSet custT="1"/>
      <dgm:spPr/>
      <dgm:t>
        <a:bodyPr/>
        <a:lstStyle/>
        <a:p>
          <a:r>
            <a:rPr lang="fi-FI" sz="2300" b="0" i="0" dirty="0"/>
            <a:t>Lähete erikoissairaanhoidon arvioon viikon kuluessa on tehtävä, jos voimakas selkäkipu ei lievity lääkityksellä levossa.</a:t>
          </a:r>
          <a:endParaRPr lang="fi-FI" sz="2300" dirty="0"/>
        </a:p>
      </dgm:t>
    </dgm:pt>
    <dgm:pt modelId="{C8E37ED2-358F-40BC-91BE-D7E611EDECA5}" type="parTrans" cxnId="{250BCE30-AADD-432C-812C-DFF2E49773C0}">
      <dgm:prSet/>
      <dgm:spPr/>
      <dgm:t>
        <a:bodyPr/>
        <a:lstStyle/>
        <a:p>
          <a:endParaRPr lang="fi-FI"/>
        </a:p>
      </dgm:t>
    </dgm:pt>
    <dgm:pt modelId="{50A2139B-E5C0-4FA3-8093-E55087916F6B}" type="sibTrans" cxnId="{250BCE30-AADD-432C-812C-DFF2E49773C0}">
      <dgm:prSet/>
      <dgm:spPr/>
      <dgm:t>
        <a:bodyPr/>
        <a:lstStyle/>
        <a:p>
          <a:endParaRPr lang="fi-FI"/>
        </a:p>
      </dgm:t>
    </dgm:pt>
    <dgm:pt modelId="{6E60B4E8-2187-46AC-B801-33BC5DBD615A}">
      <dgm:prSet custT="1"/>
      <dgm:spPr/>
      <dgm:t>
        <a:bodyPr/>
        <a:lstStyle/>
        <a:p>
          <a:r>
            <a:rPr lang="fi-FI" sz="2300" b="0" i="0" dirty="0"/>
            <a:t>Ehdottomat leikkausaiheet (kun välilevytyrän diagnoosi on vahvistettu kuvantamalla)</a:t>
          </a:r>
          <a:endParaRPr lang="fi-FI" sz="2300" dirty="0"/>
        </a:p>
      </dgm:t>
    </dgm:pt>
    <dgm:pt modelId="{27716C88-C90C-4725-A009-AD8EF28136A5}" type="parTrans" cxnId="{CB3B407F-F965-4141-AFE0-5D853AE5F176}">
      <dgm:prSet/>
      <dgm:spPr/>
      <dgm:t>
        <a:bodyPr/>
        <a:lstStyle/>
        <a:p>
          <a:endParaRPr lang="fi-FI"/>
        </a:p>
      </dgm:t>
    </dgm:pt>
    <dgm:pt modelId="{7B0014DB-70A9-473C-9EAA-D9A73F3072EA}" type="sibTrans" cxnId="{CB3B407F-F965-4141-AFE0-5D853AE5F176}">
      <dgm:prSet/>
      <dgm:spPr/>
      <dgm:t>
        <a:bodyPr/>
        <a:lstStyle/>
        <a:p>
          <a:endParaRPr lang="fi-FI"/>
        </a:p>
      </dgm:t>
    </dgm:pt>
    <dgm:pt modelId="{20BF9690-F072-414F-B6D8-B9FFF9D62BB6}">
      <dgm:prSet custT="1"/>
      <dgm:spPr/>
      <dgm:t>
        <a:bodyPr/>
        <a:lstStyle/>
        <a:p>
          <a:r>
            <a:rPr lang="fi-FI" sz="2100" b="0" i="0" dirty="0"/>
            <a:t>cauda equina -oireyhtymä (virtsaumpi ja ulosteenpidätyskyvyn häiriö, ratsupaikka-anestesia), jolloin potilas lähetetään heti hoitopaikkaan, jossa on valmius välittömään leikkaukseen</a:t>
          </a:r>
          <a:endParaRPr lang="fi-FI" sz="2100" dirty="0"/>
        </a:p>
      </dgm:t>
    </dgm:pt>
    <dgm:pt modelId="{10B97766-664C-4D6F-82B7-FBEB225B61B1}" type="parTrans" cxnId="{1120C396-1F1B-4726-B2AE-2EBA8E01A0F9}">
      <dgm:prSet/>
      <dgm:spPr/>
      <dgm:t>
        <a:bodyPr/>
        <a:lstStyle/>
        <a:p>
          <a:endParaRPr lang="fi-FI"/>
        </a:p>
      </dgm:t>
    </dgm:pt>
    <dgm:pt modelId="{C65D87B9-32B1-4828-858B-BC6AC7D10753}" type="sibTrans" cxnId="{1120C396-1F1B-4726-B2AE-2EBA8E01A0F9}">
      <dgm:prSet/>
      <dgm:spPr/>
      <dgm:t>
        <a:bodyPr/>
        <a:lstStyle/>
        <a:p>
          <a:endParaRPr lang="fi-FI"/>
        </a:p>
      </dgm:t>
    </dgm:pt>
    <dgm:pt modelId="{1161EA56-75E9-4C6A-B553-C4E7403C057F}">
      <dgm:prSet custT="1"/>
      <dgm:spPr/>
      <dgm:t>
        <a:bodyPr/>
        <a:lstStyle/>
        <a:p>
          <a:r>
            <a:rPr lang="fi-FI" sz="2100" b="0" i="0" dirty="0"/>
            <a:t>alaraajan etenevä motorinen heikkous</a:t>
          </a:r>
          <a:endParaRPr lang="fi-FI" sz="2100" dirty="0"/>
        </a:p>
      </dgm:t>
    </dgm:pt>
    <dgm:pt modelId="{10ABDA3A-7800-4FA0-BE06-9C2D43E80228}" type="parTrans" cxnId="{35E2F54D-38CA-46D9-98B3-F1D0BF6E7DDD}">
      <dgm:prSet/>
      <dgm:spPr/>
      <dgm:t>
        <a:bodyPr/>
        <a:lstStyle/>
        <a:p>
          <a:endParaRPr lang="fi-FI"/>
        </a:p>
      </dgm:t>
    </dgm:pt>
    <dgm:pt modelId="{A964ED7E-0E9C-4CB0-ACEF-AF28F84AFEE2}" type="sibTrans" cxnId="{35E2F54D-38CA-46D9-98B3-F1D0BF6E7DDD}">
      <dgm:prSet/>
      <dgm:spPr/>
      <dgm:t>
        <a:bodyPr/>
        <a:lstStyle/>
        <a:p>
          <a:endParaRPr lang="fi-FI"/>
        </a:p>
      </dgm:t>
    </dgm:pt>
    <dgm:pt modelId="{3415CA2F-9B66-4544-85F3-10A9A31EFD5A}">
      <dgm:prSet custT="1"/>
      <dgm:spPr/>
      <dgm:t>
        <a:bodyPr/>
        <a:lstStyle/>
        <a:p>
          <a:r>
            <a:rPr lang="fi-FI" sz="2100" b="0" i="0" dirty="0"/>
            <a:t>sietämätön alaraajaan säteilevä kipu, joka ei helpotu riittävästi edes voimakkaalla opioidihoidolla.</a:t>
          </a:r>
          <a:endParaRPr lang="fi-FI" sz="2100" dirty="0"/>
        </a:p>
      </dgm:t>
    </dgm:pt>
    <dgm:pt modelId="{D67F865C-01F7-414C-933F-FBBE8A79F861}" type="parTrans" cxnId="{BB513E9F-7ED2-4327-8C24-C6B1AC784E5A}">
      <dgm:prSet/>
      <dgm:spPr/>
      <dgm:t>
        <a:bodyPr/>
        <a:lstStyle/>
        <a:p>
          <a:endParaRPr lang="fi-FI"/>
        </a:p>
      </dgm:t>
    </dgm:pt>
    <dgm:pt modelId="{F4B4EE88-E8AF-4B00-A528-1EAB92C8257F}" type="sibTrans" cxnId="{BB513E9F-7ED2-4327-8C24-C6B1AC784E5A}">
      <dgm:prSet/>
      <dgm:spPr/>
      <dgm:t>
        <a:bodyPr/>
        <a:lstStyle/>
        <a:p>
          <a:endParaRPr lang="fi-FI"/>
        </a:p>
      </dgm:t>
    </dgm:pt>
    <dgm:pt modelId="{74FF58C4-58FF-482F-B0DD-A29825DE85E4}" type="pres">
      <dgm:prSet presAssocID="{EF3D13D4-BBA1-485A-85C9-1E74F8D8315A}" presName="linear" presStyleCnt="0">
        <dgm:presLayoutVars>
          <dgm:animLvl val="lvl"/>
          <dgm:resizeHandles val="exact"/>
        </dgm:presLayoutVars>
      </dgm:prSet>
      <dgm:spPr/>
    </dgm:pt>
    <dgm:pt modelId="{C89B7312-E88D-4CB7-9BA1-AF93B2DE27D8}" type="pres">
      <dgm:prSet presAssocID="{8CAE2D90-689D-4F0D-BBA0-A5C6317D2BB5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A98138A6-9AF7-4D63-AC28-F4FEEA335D85}" type="pres">
      <dgm:prSet presAssocID="{50A2139B-E5C0-4FA3-8093-E55087916F6B}" presName="spacer" presStyleCnt="0"/>
      <dgm:spPr/>
    </dgm:pt>
    <dgm:pt modelId="{21F196A8-896E-4821-8641-71A129A900A9}" type="pres">
      <dgm:prSet presAssocID="{6E60B4E8-2187-46AC-B801-33BC5DBD615A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C1259F4A-03C0-4A37-B83D-81F7CA11317F}" type="pres">
      <dgm:prSet presAssocID="{6E60B4E8-2187-46AC-B801-33BC5DBD615A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BAC01F0F-4889-499E-930C-C5BBC9C1F6CB}" type="presOf" srcId="{1161EA56-75E9-4C6A-B553-C4E7403C057F}" destId="{C1259F4A-03C0-4A37-B83D-81F7CA11317F}" srcOrd="0" destOrd="1" presId="urn:microsoft.com/office/officeart/2005/8/layout/vList2"/>
    <dgm:cxn modelId="{250BCE30-AADD-432C-812C-DFF2E49773C0}" srcId="{EF3D13D4-BBA1-485A-85C9-1E74F8D8315A}" destId="{8CAE2D90-689D-4F0D-BBA0-A5C6317D2BB5}" srcOrd="0" destOrd="0" parTransId="{C8E37ED2-358F-40BC-91BE-D7E611EDECA5}" sibTransId="{50A2139B-E5C0-4FA3-8093-E55087916F6B}"/>
    <dgm:cxn modelId="{35E2F54D-38CA-46D9-98B3-F1D0BF6E7DDD}" srcId="{6E60B4E8-2187-46AC-B801-33BC5DBD615A}" destId="{1161EA56-75E9-4C6A-B553-C4E7403C057F}" srcOrd="1" destOrd="0" parTransId="{10ABDA3A-7800-4FA0-BE06-9C2D43E80228}" sibTransId="{A964ED7E-0E9C-4CB0-ACEF-AF28F84AFEE2}"/>
    <dgm:cxn modelId="{CB3B407F-F965-4141-AFE0-5D853AE5F176}" srcId="{EF3D13D4-BBA1-485A-85C9-1E74F8D8315A}" destId="{6E60B4E8-2187-46AC-B801-33BC5DBD615A}" srcOrd="1" destOrd="0" parTransId="{27716C88-C90C-4725-A009-AD8EF28136A5}" sibTransId="{7B0014DB-70A9-473C-9EAA-D9A73F3072EA}"/>
    <dgm:cxn modelId="{79D6B188-74E3-4BF6-8B99-550EFBAD21A3}" type="presOf" srcId="{3415CA2F-9B66-4544-85F3-10A9A31EFD5A}" destId="{C1259F4A-03C0-4A37-B83D-81F7CA11317F}" srcOrd="0" destOrd="2" presId="urn:microsoft.com/office/officeart/2005/8/layout/vList2"/>
    <dgm:cxn modelId="{3F675D8A-56A5-4750-8888-49E5D9D55FC5}" type="presOf" srcId="{8CAE2D90-689D-4F0D-BBA0-A5C6317D2BB5}" destId="{C89B7312-E88D-4CB7-9BA1-AF93B2DE27D8}" srcOrd="0" destOrd="0" presId="urn:microsoft.com/office/officeart/2005/8/layout/vList2"/>
    <dgm:cxn modelId="{1120C396-1F1B-4726-B2AE-2EBA8E01A0F9}" srcId="{6E60B4E8-2187-46AC-B801-33BC5DBD615A}" destId="{20BF9690-F072-414F-B6D8-B9FFF9D62BB6}" srcOrd="0" destOrd="0" parTransId="{10B97766-664C-4D6F-82B7-FBEB225B61B1}" sibTransId="{C65D87B9-32B1-4828-858B-BC6AC7D10753}"/>
    <dgm:cxn modelId="{BB513E9F-7ED2-4327-8C24-C6B1AC784E5A}" srcId="{6E60B4E8-2187-46AC-B801-33BC5DBD615A}" destId="{3415CA2F-9B66-4544-85F3-10A9A31EFD5A}" srcOrd="2" destOrd="0" parTransId="{D67F865C-01F7-414C-933F-FBBE8A79F861}" sibTransId="{F4B4EE88-E8AF-4B00-A528-1EAB92C8257F}"/>
    <dgm:cxn modelId="{FB3EF5B7-A721-4742-8F55-CC22D3EBD1DB}" type="presOf" srcId="{20BF9690-F072-414F-B6D8-B9FFF9D62BB6}" destId="{C1259F4A-03C0-4A37-B83D-81F7CA11317F}" srcOrd="0" destOrd="0" presId="urn:microsoft.com/office/officeart/2005/8/layout/vList2"/>
    <dgm:cxn modelId="{EDBB6BBA-64D5-470E-9772-00B77EA4ACC4}" type="presOf" srcId="{EF3D13D4-BBA1-485A-85C9-1E74F8D8315A}" destId="{74FF58C4-58FF-482F-B0DD-A29825DE85E4}" srcOrd="0" destOrd="0" presId="urn:microsoft.com/office/officeart/2005/8/layout/vList2"/>
    <dgm:cxn modelId="{661DADEF-4F91-4CDE-8A21-BB928A8EDD2A}" type="presOf" srcId="{6E60B4E8-2187-46AC-B801-33BC5DBD615A}" destId="{21F196A8-896E-4821-8641-71A129A900A9}" srcOrd="0" destOrd="0" presId="urn:microsoft.com/office/officeart/2005/8/layout/vList2"/>
    <dgm:cxn modelId="{D5F6D239-78ED-4453-A83D-23E7A2D2163A}" type="presParOf" srcId="{74FF58C4-58FF-482F-B0DD-A29825DE85E4}" destId="{C89B7312-E88D-4CB7-9BA1-AF93B2DE27D8}" srcOrd="0" destOrd="0" presId="urn:microsoft.com/office/officeart/2005/8/layout/vList2"/>
    <dgm:cxn modelId="{90B52ABD-805D-4732-AFC9-69FA2B86584C}" type="presParOf" srcId="{74FF58C4-58FF-482F-B0DD-A29825DE85E4}" destId="{A98138A6-9AF7-4D63-AC28-F4FEEA335D85}" srcOrd="1" destOrd="0" presId="urn:microsoft.com/office/officeart/2005/8/layout/vList2"/>
    <dgm:cxn modelId="{6CA1CC47-154B-4BBE-B894-B89D58B71D60}" type="presParOf" srcId="{74FF58C4-58FF-482F-B0DD-A29825DE85E4}" destId="{21F196A8-896E-4821-8641-71A129A900A9}" srcOrd="2" destOrd="0" presId="urn:microsoft.com/office/officeart/2005/8/layout/vList2"/>
    <dgm:cxn modelId="{197E86F3-B002-4EE0-A3D9-2876549D1322}" type="presParOf" srcId="{74FF58C4-58FF-482F-B0DD-A29825DE85E4}" destId="{C1259F4A-03C0-4A37-B83D-81F7CA11317F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8E1477F-9B4B-44BD-9FDA-E20A8EB6F5E4}" type="doc">
      <dgm:prSet loTypeId="urn:microsoft.com/office/officeart/2005/8/layout/vList2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fi-FI"/>
        </a:p>
      </dgm:t>
    </dgm:pt>
    <dgm:pt modelId="{ADC42B85-ACB7-471A-8341-2FFC332BBC85}">
      <dgm:prSet/>
      <dgm:spPr/>
      <dgm:t>
        <a:bodyPr/>
        <a:lstStyle/>
        <a:p>
          <a:r>
            <a:rPr lang="fi-FI" b="0" i="0" dirty="0"/>
            <a:t>Toimintakykyä edistävä kuntoutus</a:t>
          </a:r>
          <a:endParaRPr lang="fi-FI" dirty="0"/>
        </a:p>
      </dgm:t>
    </dgm:pt>
    <dgm:pt modelId="{F08BA1E9-89C1-4A4B-8ABB-5AA79EACB360}" type="parTrans" cxnId="{8A9BC066-BEA2-433B-9D71-F5279A0CFCC7}">
      <dgm:prSet/>
      <dgm:spPr/>
      <dgm:t>
        <a:bodyPr/>
        <a:lstStyle/>
        <a:p>
          <a:endParaRPr lang="fi-FI"/>
        </a:p>
      </dgm:t>
    </dgm:pt>
    <dgm:pt modelId="{C7B7643F-B928-4AA5-9C52-5676AF053919}" type="sibTrans" cxnId="{8A9BC066-BEA2-433B-9D71-F5279A0CFCC7}">
      <dgm:prSet/>
      <dgm:spPr/>
      <dgm:t>
        <a:bodyPr/>
        <a:lstStyle/>
        <a:p>
          <a:endParaRPr lang="fi-FI"/>
        </a:p>
      </dgm:t>
    </dgm:pt>
    <dgm:pt modelId="{96A5EA3C-0C3D-4A0E-9CA3-DCDDD43DECEC}">
      <dgm:prSet/>
      <dgm:spPr/>
      <dgm:t>
        <a:bodyPr/>
        <a:lstStyle/>
        <a:p>
          <a:r>
            <a:rPr lang="fi-FI" b="0" i="0" dirty="0">
              <a:solidFill>
                <a:srgbClr val="001759"/>
              </a:solidFill>
            </a:rPr>
            <a:t>Potilaalle merkityksellisiin tavoitteisiin tähtäävä omahoito ja -kuntoutus ovat </a:t>
          </a:r>
          <a:br>
            <a:rPr lang="fi-FI" b="0" i="0" dirty="0">
              <a:solidFill>
                <a:srgbClr val="001759"/>
              </a:solidFill>
            </a:rPr>
          </a:br>
          <a:r>
            <a:rPr lang="fi-FI" b="0" i="0" dirty="0">
              <a:solidFill>
                <a:srgbClr val="001759"/>
              </a:solidFill>
            </a:rPr>
            <a:t>keskeisessä roolissa.</a:t>
          </a:r>
          <a:endParaRPr lang="fi-FI" dirty="0">
            <a:solidFill>
              <a:srgbClr val="001759"/>
            </a:solidFill>
          </a:endParaRPr>
        </a:p>
      </dgm:t>
    </dgm:pt>
    <dgm:pt modelId="{8DEFCAA9-8F0A-4F3C-B820-4E10987F7AEB}" type="parTrans" cxnId="{C85639A0-52A2-4E6B-A2C8-8A6E5A720482}">
      <dgm:prSet/>
      <dgm:spPr/>
      <dgm:t>
        <a:bodyPr/>
        <a:lstStyle/>
        <a:p>
          <a:endParaRPr lang="fi-FI"/>
        </a:p>
      </dgm:t>
    </dgm:pt>
    <dgm:pt modelId="{039FA700-1B42-4596-9E7D-53C2333B7C55}" type="sibTrans" cxnId="{C85639A0-52A2-4E6B-A2C8-8A6E5A720482}">
      <dgm:prSet/>
      <dgm:spPr/>
      <dgm:t>
        <a:bodyPr/>
        <a:lstStyle/>
        <a:p>
          <a:endParaRPr lang="fi-FI"/>
        </a:p>
      </dgm:t>
    </dgm:pt>
    <dgm:pt modelId="{00B43362-3974-4809-9FCE-36BE23C0795D}">
      <dgm:prSet/>
      <dgm:spPr/>
      <dgm:t>
        <a:bodyPr/>
        <a:lstStyle/>
        <a:p>
          <a:r>
            <a:rPr lang="fi-FI" b="0" i="0" dirty="0">
              <a:solidFill>
                <a:srgbClr val="001759"/>
              </a:solidFill>
            </a:rPr>
            <a:t>Psykologiset hoidot, etenkin kognitiivis-behavioraalisen terapian menetelmät, yhdistettynä harjoitteluun parantavat toimintakykyä ja lievittävät kivun voimakkuutta vähintään kohtalaisesti lyhyellä aikavälillä pitkittyneessä alaselkäkivussa (näytönaste </a:t>
          </a:r>
          <a:r>
            <a:rPr lang="fi-FI" b="1" i="0" dirty="0">
              <a:solidFill>
                <a:srgbClr val="001759"/>
              </a:solidFill>
            </a:rPr>
            <a:t>A)</a:t>
          </a:r>
          <a:r>
            <a:rPr lang="fi-FI" b="0" i="0" dirty="0">
              <a:solidFill>
                <a:srgbClr val="001759"/>
              </a:solidFill>
            </a:rPr>
            <a:t>.</a:t>
          </a:r>
          <a:endParaRPr lang="fi-FI" dirty="0">
            <a:solidFill>
              <a:srgbClr val="001759"/>
            </a:solidFill>
          </a:endParaRPr>
        </a:p>
      </dgm:t>
    </dgm:pt>
    <dgm:pt modelId="{CCFD60FF-EC85-4361-9DDA-290504B10E01}" type="parTrans" cxnId="{3F9CBB92-3936-45B6-8ABD-B240F50E7C77}">
      <dgm:prSet/>
      <dgm:spPr/>
      <dgm:t>
        <a:bodyPr/>
        <a:lstStyle/>
        <a:p>
          <a:endParaRPr lang="fi-FI"/>
        </a:p>
      </dgm:t>
    </dgm:pt>
    <dgm:pt modelId="{A28029E2-2AAE-40AE-A2F2-E0669290746E}" type="sibTrans" cxnId="{3F9CBB92-3936-45B6-8ABD-B240F50E7C77}">
      <dgm:prSet/>
      <dgm:spPr/>
      <dgm:t>
        <a:bodyPr/>
        <a:lstStyle/>
        <a:p>
          <a:endParaRPr lang="fi-FI"/>
        </a:p>
      </dgm:t>
    </dgm:pt>
    <dgm:pt modelId="{8A1F37A7-2A50-4404-94B3-CBD64C9532F3}">
      <dgm:prSet/>
      <dgm:spPr/>
      <dgm:t>
        <a:bodyPr/>
        <a:lstStyle/>
        <a:p>
          <a:r>
            <a:rPr lang="fi-FI" b="0" i="0" dirty="0">
              <a:solidFill>
                <a:srgbClr val="001759"/>
              </a:solidFill>
            </a:rPr>
            <a:t>Pitkittyneessä alaselkäkivussa harjoittelu lievittää hieman kipua ja parantaa toimintakykyä verrattuna lumehoitoon ja muuhun tavanomaiseen hoitoon, mutta toimintakyky ei parane kliinisesti merkittävästi </a:t>
          </a:r>
          <a:r>
            <a:rPr lang="fi-FI" b="1" i="0" dirty="0">
              <a:solidFill>
                <a:srgbClr val="001759"/>
              </a:solidFill>
            </a:rPr>
            <a:t>A</a:t>
          </a:r>
          <a:r>
            <a:rPr lang="fi-FI" b="0" i="0" dirty="0">
              <a:solidFill>
                <a:srgbClr val="001759"/>
              </a:solidFill>
            </a:rPr>
            <a:t>.</a:t>
          </a:r>
          <a:endParaRPr lang="fi-FI" dirty="0">
            <a:solidFill>
              <a:srgbClr val="001759"/>
            </a:solidFill>
          </a:endParaRPr>
        </a:p>
      </dgm:t>
    </dgm:pt>
    <dgm:pt modelId="{D7436129-2CDD-4205-8622-B0E4A92C76F0}" type="parTrans" cxnId="{59704512-A888-431B-A3F5-E5EFBEC786A5}">
      <dgm:prSet/>
      <dgm:spPr/>
      <dgm:t>
        <a:bodyPr/>
        <a:lstStyle/>
        <a:p>
          <a:endParaRPr lang="fi-FI"/>
        </a:p>
      </dgm:t>
    </dgm:pt>
    <dgm:pt modelId="{5AFCC615-B316-4B0A-A6E6-D1378555AB3C}" type="sibTrans" cxnId="{59704512-A888-431B-A3F5-E5EFBEC786A5}">
      <dgm:prSet/>
      <dgm:spPr/>
      <dgm:t>
        <a:bodyPr/>
        <a:lstStyle/>
        <a:p>
          <a:endParaRPr lang="fi-FI"/>
        </a:p>
      </dgm:t>
    </dgm:pt>
    <dgm:pt modelId="{CAF95ADC-0EE6-4DB5-A142-9787CDE280D6}">
      <dgm:prSet/>
      <dgm:spPr/>
      <dgm:t>
        <a:bodyPr/>
        <a:lstStyle/>
        <a:p>
          <a:r>
            <a:rPr lang="fi-FI" b="0" i="0" dirty="0">
              <a:solidFill>
                <a:srgbClr val="001759"/>
              </a:solidFill>
            </a:rPr>
            <a:t>Digitaalinen hoito on ilmeisesti yhtä tehokasta alaselkäkivun lieventämisessä ja toimintakyvyn parantamisessa kuin paikan päällä annettava yksilöllinen hoito </a:t>
          </a:r>
          <a:r>
            <a:rPr lang="fi-FI" b="1" i="0" dirty="0">
              <a:solidFill>
                <a:srgbClr val="001759"/>
              </a:solidFill>
            </a:rPr>
            <a:t>B</a:t>
          </a:r>
          <a:r>
            <a:rPr lang="fi-FI" b="0" i="0" dirty="0">
              <a:solidFill>
                <a:srgbClr val="001759"/>
              </a:solidFill>
            </a:rPr>
            <a:t>.</a:t>
          </a:r>
          <a:endParaRPr lang="fi-FI" dirty="0">
            <a:solidFill>
              <a:srgbClr val="001759"/>
            </a:solidFill>
          </a:endParaRPr>
        </a:p>
      </dgm:t>
    </dgm:pt>
    <dgm:pt modelId="{B680F4AB-579E-4EE0-82C3-E8A24330F089}" type="parTrans" cxnId="{1A0B379B-3A1E-4C84-A33E-8E71CF4FF7B8}">
      <dgm:prSet/>
      <dgm:spPr/>
      <dgm:t>
        <a:bodyPr/>
        <a:lstStyle/>
        <a:p>
          <a:endParaRPr lang="fi-FI"/>
        </a:p>
      </dgm:t>
    </dgm:pt>
    <dgm:pt modelId="{77A90042-648E-45FE-9D56-144766720701}" type="sibTrans" cxnId="{1A0B379B-3A1E-4C84-A33E-8E71CF4FF7B8}">
      <dgm:prSet/>
      <dgm:spPr/>
      <dgm:t>
        <a:bodyPr/>
        <a:lstStyle/>
        <a:p>
          <a:endParaRPr lang="fi-FI"/>
        </a:p>
      </dgm:t>
    </dgm:pt>
    <dgm:pt modelId="{838E2970-2055-456C-B4E2-4AD8A3E622C3}">
      <dgm:prSet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fi-FI" b="0" i="0" dirty="0">
              <a:solidFill>
                <a:srgbClr val="001759"/>
              </a:solidFill>
            </a:rPr>
            <a:t>Ryhmämuotoinen kuntoutus on yhtä vaikuttavaa kuin yksilökuntoutus alaselkäkivussa </a:t>
          </a:r>
          <a:r>
            <a:rPr lang="fi-FI" b="1" i="0" dirty="0">
              <a:solidFill>
                <a:srgbClr val="001759"/>
              </a:solidFill>
            </a:rPr>
            <a:t>A.</a:t>
          </a:r>
          <a:endParaRPr lang="fi-FI" dirty="0">
            <a:solidFill>
              <a:srgbClr val="001759"/>
            </a:solidFill>
          </a:endParaRPr>
        </a:p>
      </dgm:t>
    </dgm:pt>
    <dgm:pt modelId="{60504665-03C6-49EC-8892-EBB76494DA81}" type="parTrans" cxnId="{0C44653C-E5D7-4CFD-A99C-79884D6D0F64}">
      <dgm:prSet/>
      <dgm:spPr/>
      <dgm:t>
        <a:bodyPr/>
        <a:lstStyle/>
        <a:p>
          <a:endParaRPr lang="fi-FI"/>
        </a:p>
      </dgm:t>
    </dgm:pt>
    <dgm:pt modelId="{1F2B0ADA-859F-442C-A08F-4AFE1D7C306F}" type="sibTrans" cxnId="{0C44653C-E5D7-4CFD-A99C-79884D6D0F64}">
      <dgm:prSet/>
      <dgm:spPr/>
      <dgm:t>
        <a:bodyPr/>
        <a:lstStyle/>
        <a:p>
          <a:endParaRPr lang="fi-FI"/>
        </a:p>
      </dgm:t>
    </dgm:pt>
    <dgm:pt modelId="{505C589B-208B-4CBE-9C3B-7EE59A1B9133}" type="pres">
      <dgm:prSet presAssocID="{88E1477F-9B4B-44BD-9FDA-E20A8EB6F5E4}" presName="linear" presStyleCnt="0">
        <dgm:presLayoutVars>
          <dgm:animLvl val="lvl"/>
          <dgm:resizeHandles val="exact"/>
        </dgm:presLayoutVars>
      </dgm:prSet>
      <dgm:spPr/>
    </dgm:pt>
    <dgm:pt modelId="{1EC90128-794F-4FA1-B10C-CAD3FB097050}" type="pres">
      <dgm:prSet presAssocID="{ADC42B85-ACB7-471A-8341-2FFC332BBC85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BA376D8C-92AB-4761-B880-05CF3ABB01A9}" type="pres">
      <dgm:prSet presAssocID="{ADC42B85-ACB7-471A-8341-2FFC332BBC85}" presName="childText" presStyleLbl="revTx" presStyleIdx="0" presStyleCnt="1" custScaleY="96177">
        <dgm:presLayoutVars>
          <dgm:bulletEnabled val="1"/>
        </dgm:presLayoutVars>
      </dgm:prSet>
      <dgm:spPr/>
    </dgm:pt>
  </dgm:ptLst>
  <dgm:cxnLst>
    <dgm:cxn modelId="{04D30A04-0420-4D3E-B3C1-C32CBD175607}" type="presOf" srcId="{CAF95ADC-0EE6-4DB5-A142-9787CDE280D6}" destId="{BA376D8C-92AB-4761-B880-05CF3ABB01A9}" srcOrd="0" destOrd="4" presId="urn:microsoft.com/office/officeart/2005/8/layout/vList2"/>
    <dgm:cxn modelId="{75552707-8035-4272-BE5F-BB63E6785050}" type="presOf" srcId="{96A5EA3C-0C3D-4A0E-9CA3-DCDDD43DECEC}" destId="{BA376D8C-92AB-4761-B880-05CF3ABB01A9}" srcOrd="0" destOrd="0" presId="urn:microsoft.com/office/officeart/2005/8/layout/vList2"/>
    <dgm:cxn modelId="{59704512-A888-431B-A3F5-E5EFBEC786A5}" srcId="{ADC42B85-ACB7-471A-8341-2FFC332BBC85}" destId="{8A1F37A7-2A50-4404-94B3-CBD64C9532F3}" srcOrd="2" destOrd="0" parTransId="{D7436129-2CDD-4205-8622-B0E4A92C76F0}" sibTransId="{5AFCC615-B316-4B0A-A6E6-D1378555AB3C}"/>
    <dgm:cxn modelId="{60C28433-737A-4C57-8E09-B2F96D15675E}" type="presOf" srcId="{ADC42B85-ACB7-471A-8341-2FFC332BBC85}" destId="{1EC90128-794F-4FA1-B10C-CAD3FB097050}" srcOrd="0" destOrd="0" presId="urn:microsoft.com/office/officeart/2005/8/layout/vList2"/>
    <dgm:cxn modelId="{0C44653C-E5D7-4CFD-A99C-79884D6D0F64}" srcId="{ADC42B85-ACB7-471A-8341-2FFC332BBC85}" destId="{838E2970-2055-456C-B4E2-4AD8A3E622C3}" srcOrd="3" destOrd="0" parTransId="{60504665-03C6-49EC-8892-EBB76494DA81}" sibTransId="{1F2B0ADA-859F-442C-A08F-4AFE1D7C306F}"/>
    <dgm:cxn modelId="{8A9BC066-BEA2-433B-9D71-F5279A0CFCC7}" srcId="{88E1477F-9B4B-44BD-9FDA-E20A8EB6F5E4}" destId="{ADC42B85-ACB7-471A-8341-2FFC332BBC85}" srcOrd="0" destOrd="0" parTransId="{F08BA1E9-89C1-4A4B-8ABB-5AA79EACB360}" sibTransId="{C7B7643F-B928-4AA5-9C52-5676AF053919}"/>
    <dgm:cxn modelId="{37133A50-5B47-4B54-AB0A-1F566D80F1CF}" type="presOf" srcId="{00B43362-3974-4809-9FCE-36BE23C0795D}" destId="{BA376D8C-92AB-4761-B880-05CF3ABB01A9}" srcOrd="0" destOrd="1" presId="urn:microsoft.com/office/officeart/2005/8/layout/vList2"/>
    <dgm:cxn modelId="{75885C50-A636-4622-A442-EDD5540BBBD4}" type="presOf" srcId="{838E2970-2055-456C-B4E2-4AD8A3E622C3}" destId="{BA376D8C-92AB-4761-B880-05CF3ABB01A9}" srcOrd="0" destOrd="3" presId="urn:microsoft.com/office/officeart/2005/8/layout/vList2"/>
    <dgm:cxn modelId="{3F9CBB92-3936-45B6-8ABD-B240F50E7C77}" srcId="{ADC42B85-ACB7-471A-8341-2FFC332BBC85}" destId="{00B43362-3974-4809-9FCE-36BE23C0795D}" srcOrd="1" destOrd="0" parTransId="{CCFD60FF-EC85-4361-9DDA-290504B10E01}" sibTransId="{A28029E2-2AAE-40AE-A2F2-E0669290746E}"/>
    <dgm:cxn modelId="{1A0B379B-3A1E-4C84-A33E-8E71CF4FF7B8}" srcId="{ADC42B85-ACB7-471A-8341-2FFC332BBC85}" destId="{CAF95ADC-0EE6-4DB5-A142-9787CDE280D6}" srcOrd="4" destOrd="0" parTransId="{B680F4AB-579E-4EE0-82C3-E8A24330F089}" sibTransId="{77A90042-648E-45FE-9D56-144766720701}"/>
    <dgm:cxn modelId="{C85639A0-52A2-4E6B-A2C8-8A6E5A720482}" srcId="{ADC42B85-ACB7-471A-8341-2FFC332BBC85}" destId="{96A5EA3C-0C3D-4A0E-9CA3-DCDDD43DECEC}" srcOrd="0" destOrd="0" parTransId="{8DEFCAA9-8F0A-4F3C-B820-4E10987F7AEB}" sibTransId="{039FA700-1B42-4596-9E7D-53C2333B7C55}"/>
    <dgm:cxn modelId="{888E48E7-A7A0-4D19-B8AF-D4A0B0CF4765}" type="presOf" srcId="{8A1F37A7-2A50-4404-94B3-CBD64C9532F3}" destId="{BA376D8C-92AB-4761-B880-05CF3ABB01A9}" srcOrd="0" destOrd="2" presId="urn:microsoft.com/office/officeart/2005/8/layout/vList2"/>
    <dgm:cxn modelId="{01A569FC-6058-43E4-B5A5-01B5BF7321EF}" type="presOf" srcId="{88E1477F-9B4B-44BD-9FDA-E20A8EB6F5E4}" destId="{505C589B-208B-4CBE-9C3B-7EE59A1B9133}" srcOrd="0" destOrd="0" presId="urn:microsoft.com/office/officeart/2005/8/layout/vList2"/>
    <dgm:cxn modelId="{09A4303A-D8FB-4CD7-B843-4DB0ACB61214}" type="presParOf" srcId="{505C589B-208B-4CBE-9C3B-7EE59A1B9133}" destId="{1EC90128-794F-4FA1-B10C-CAD3FB097050}" srcOrd="0" destOrd="0" presId="urn:microsoft.com/office/officeart/2005/8/layout/vList2"/>
    <dgm:cxn modelId="{2290FC22-49F0-494A-9A8F-481B30F5FFA1}" type="presParOf" srcId="{505C589B-208B-4CBE-9C3B-7EE59A1B9133}" destId="{BA376D8C-92AB-4761-B880-05CF3ABB01A9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8FE93A0-C916-4548-A604-21526CC65A7B}" type="doc">
      <dgm:prSet loTypeId="urn:microsoft.com/office/officeart/2005/8/layout/vList2" loCatId="list" qsTypeId="urn:microsoft.com/office/officeart/2005/8/quickstyle/simple1" qsCatId="simple" csTypeId="urn:microsoft.com/office/officeart/2005/8/colors/colorful3" csCatId="colorful"/>
      <dgm:spPr/>
      <dgm:t>
        <a:bodyPr/>
        <a:lstStyle/>
        <a:p>
          <a:endParaRPr lang="fi-FI"/>
        </a:p>
      </dgm:t>
    </dgm:pt>
    <dgm:pt modelId="{CEA07C10-202C-41B7-8E84-693EC9B35214}">
      <dgm:prSet/>
      <dgm:spPr/>
      <dgm:t>
        <a:bodyPr/>
        <a:lstStyle/>
        <a:p>
          <a:r>
            <a:rPr lang="fi-FI" b="0" i="0" dirty="0"/>
            <a:t>Muut lääkkeettömät hoitokeinot</a:t>
          </a:r>
          <a:endParaRPr lang="fi-FI" dirty="0"/>
        </a:p>
      </dgm:t>
    </dgm:pt>
    <dgm:pt modelId="{4D98BB9C-B88A-4812-8A42-6C4153936021}" type="parTrans" cxnId="{29D13AF0-D797-45B2-911A-CAD3172089B1}">
      <dgm:prSet/>
      <dgm:spPr/>
      <dgm:t>
        <a:bodyPr/>
        <a:lstStyle/>
        <a:p>
          <a:endParaRPr lang="fi-FI"/>
        </a:p>
      </dgm:t>
    </dgm:pt>
    <dgm:pt modelId="{B38B27C6-2D81-4BE9-9558-B7FB4EF485B4}" type="sibTrans" cxnId="{29D13AF0-D797-45B2-911A-CAD3172089B1}">
      <dgm:prSet/>
      <dgm:spPr/>
      <dgm:t>
        <a:bodyPr/>
        <a:lstStyle/>
        <a:p>
          <a:endParaRPr lang="fi-FI"/>
        </a:p>
      </dgm:t>
    </dgm:pt>
    <dgm:pt modelId="{468973BA-BA46-448E-B5C1-2E5860F8E722}">
      <dgm:prSet/>
      <dgm:spPr/>
      <dgm:t>
        <a:bodyPr/>
        <a:lstStyle/>
        <a:p>
          <a:r>
            <a:rPr lang="fi-FI" b="0" i="0" dirty="0">
              <a:solidFill>
                <a:srgbClr val="001759"/>
              </a:solidFill>
            </a:rPr>
            <a:t>Rangan manipulaatio ei ilmeisesti ole tehokkaampaa kuin muut hoitomuodot (harjoittelu, selkäkoulu) pitkittyneessä alaselkäkivussa </a:t>
          </a:r>
          <a:r>
            <a:rPr lang="fi-FI" b="1" i="0" dirty="0">
              <a:solidFill>
                <a:srgbClr val="001759"/>
              </a:solidFill>
            </a:rPr>
            <a:t>B</a:t>
          </a:r>
          <a:r>
            <a:rPr lang="fi-FI" b="0" i="0" dirty="0">
              <a:solidFill>
                <a:srgbClr val="001759"/>
              </a:solidFill>
            </a:rPr>
            <a:t>.</a:t>
          </a:r>
          <a:endParaRPr lang="fi-FI" dirty="0">
            <a:solidFill>
              <a:srgbClr val="001759"/>
            </a:solidFill>
          </a:endParaRPr>
        </a:p>
      </dgm:t>
    </dgm:pt>
    <dgm:pt modelId="{CA9DE6E5-D414-4DF3-86E4-80B6DACC2DD9}" type="parTrans" cxnId="{5F78048D-1A5F-45B4-87B6-0AF4AF0E7516}">
      <dgm:prSet/>
      <dgm:spPr/>
      <dgm:t>
        <a:bodyPr/>
        <a:lstStyle/>
        <a:p>
          <a:endParaRPr lang="fi-FI"/>
        </a:p>
      </dgm:t>
    </dgm:pt>
    <dgm:pt modelId="{D514A77E-5906-4281-8761-43EE7D685508}" type="sibTrans" cxnId="{5F78048D-1A5F-45B4-87B6-0AF4AF0E7516}">
      <dgm:prSet/>
      <dgm:spPr/>
      <dgm:t>
        <a:bodyPr/>
        <a:lstStyle/>
        <a:p>
          <a:endParaRPr lang="fi-FI"/>
        </a:p>
      </dgm:t>
    </dgm:pt>
    <dgm:pt modelId="{1B226B8D-1074-4066-BC6E-A42CA058C34E}">
      <dgm:prSet/>
      <dgm:spPr/>
      <dgm:t>
        <a:bodyPr/>
        <a:lstStyle/>
        <a:p>
          <a:r>
            <a:rPr lang="fi-FI" b="0" i="0" dirty="0">
              <a:solidFill>
                <a:srgbClr val="001759"/>
              </a:solidFill>
            </a:rPr>
            <a:t>Akupunktion vaikutus kivun voimakkuuteen ja toimintakyvyn parantamiseen pitkittyneessä alaselkäkivussa ei ilmeisesti eroa kliinisesti merkittävästi verrattuna lumeakupunktioon tai tavanomaiseen hoitoon </a:t>
          </a:r>
          <a:r>
            <a:rPr lang="fi-FI" b="1" i="0" dirty="0">
              <a:solidFill>
                <a:srgbClr val="001759"/>
              </a:solidFill>
            </a:rPr>
            <a:t>B</a:t>
          </a:r>
          <a:r>
            <a:rPr lang="fi-FI" b="0" i="0" dirty="0">
              <a:solidFill>
                <a:srgbClr val="001759"/>
              </a:solidFill>
            </a:rPr>
            <a:t>.</a:t>
          </a:r>
          <a:endParaRPr lang="fi-FI" dirty="0">
            <a:solidFill>
              <a:srgbClr val="001759"/>
            </a:solidFill>
          </a:endParaRPr>
        </a:p>
      </dgm:t>
    </dgm:pt>
    <dgm:pt modelId="{30DB1BD2-97FD-4388-8992-584A222A2F06}" type="parTrans" cxnId="{334A5B24-A56E-46BB-BF73-EEE96262506B}">
      <dgm:prSet/>
      <dgm:spPr/>
      <dgm:t>
        <a:bodyPr/>
        <a:lstStyle/>
        <a:p>
          <a:endParaRPr lang="fi-FI"/>
        </a:p>
      </dgm:t>
    </dgm:pt>
    <dgm:pt modelId="{21425B6D-779E-485F-A637-B70C679F45DD}" type="sibTrans" cxnId="{334A5B24-A56E-46BB-BF73-EEE96262506B}">
      <dgm:prSet/>
      <dgm:spPr/>
      <dgm:t>
        <a:bodyPr/>
        <a:lstStyle/>
        <a:p>
          <a:endParaRPr lang="fi-FI"/>
        </a:p>
      </dgm:t>
    </dgm:pt>
    <dgm:pt modelId="{BB5C5CD9-F7B5-40C5-A16F-7DD2CCA11028}">
      <dgm:prSet/>
      <dgm:spPr/>
      <dgm:t>
        <a:bodyPr/>
        <a:lstStyle/>
        <a:p>
          <a:r>
            <a:rPr lang="fi-FI" b="0" i="0" dirty="0">
              <a:solidFill>
                <a:srgbClr val="001759"/>
              </a:solidFill>
            </a:rPr>
            <a:t>Traktio-, ultraääni- ja sähköstimulaatiohoitoja ja selkätukivöitä ei suositella pitkittyneessä selkäkivussa.</a:t>
          </a:r>
          <a:endParaRPr lang="fi-FI" dirty="0">
            <a:solidFill>
              <a:srgbClr val="001759"/>
            </a:solidFill>
          </a:endParaRPr>
        </a:p>
      </dgm:t>
    </dgm:pt>
    <dgm:pt modelId="{7A079E5C-CD21-4B2F-B0F0-888CB57E26F7}" type="parTrans" cxnId="{0D6B8A60-75DC-4BE9-BA80-506BF025A58A}">
      <dgm:prSet/>
      <dgm:spPr/>
      <dgm:t>
        <a:bodyPr/>
        <a:lstStyle/>
        <a:p>
          <a:endParaRPr lang="fi-FI"/>
        </a:p>
      </dgm:t>
    </dgm:pt>
    <dgm:pt modelId="{814E645A-007D-4F9C-B4B9-E7FE187667B1}" type="sibTrans" cxnId="{0D6B8A60-75DC-4BE9-BA80-506BF025A58A}">
      <dgm:prSet/>
      <dgm:spPr/>
      <dgm:t>
        <a:bodyPr/>
        <a:lstStyle/>
        <a:p>
          <a:endParaRPr lang="fi-FI"/>
        </a:p>
      </dgm:t>
    </dgm:pt>
    <dgm:pt modelId="{3C1B3298-10D1-4444-8122-EE5369932305}" type="pres">
      <dgm:prSet presAssocID="{18FE93A0-C916-4548-A604-21526CC65A7B}" presName="linear" presStyleCnt="0">
        <dgm:presLayoutVars>
          <dgm:animLvl val="lvl"/>
          <dgm:resizeHandles val="exact"/>
        </dgm:presLayoutVars>
      </dgm:prSet>
      <dgm:spPr/>
    </dgm:pt>
    <dgm:pt modelId="{7ACC3F30-49CE-414F-B209-988A1C3B27DB}" type="pres">
      <dgm:prSet presAssocID="{CEA07C10-202C-41B7-8E84-693EC9B35214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B09A9656-1159-4BE1-8653-E435230F560C}" type="pres">
      <dgm:prSet presAssocID="{CEA07C10-202C-41B7-8E84-693EC9B35214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659B7802-311F-4E37-AF72-5BC066863A79}" type="presOf" srcId="{1B226B8D-1074-4066-BC6E-A42CA058C34E}" destId="{B09A9656-1159-4BE1-8653-E435230F560C}" srcOrd="0" destOrd="1" presId="urn:microsoft.com/office/officeart/2005/8/layout/vList2"/>
    <dgm:cxn modelId="{334A5B24-A56E-46BB-BF73-EEE96262506B}" srcId="{CEA07C10-202C-41B7-8E84-693EC9B35214}" destId="{1B226B8D-1074-4066-BC6E-A42CA058C34E}" srcOrd="1" destOrd="0" parTransId="{30DB1BD2-97FD-4388-8992-584A222A2F06}" sibTransId="{21425B6D-779E-485F-A637-B70C679F45DD}"/>
    <dgm:cxn modelId="{ECDE4F33-DCA1-46E6-B4CF-58F7D2AB6E77}" type="presOf" srcId="{BB5C5CD9-F7B5-40C5-A16F-7DD2CCA11028}" destId="{B09A9656-1159-4BE1-8653-E435230F560C}" srcOrd="0" destOrd="2" presId="urn:microsoft.com/office/officeart/2005/8/layout/vList2"/>
    <dgm:cxn modelId="{0D6B8A60-75DC-4BE9-BA80-506BF025A58A}" srcId="{CEA07C10-202C-41B7-8E84-693EC9B35214}" destId="{BB5C5CD9-F7B5-40C5-A16F-7DD2CCA11028}" srcOrd="2" destOrd="0" parTransId="{7A079E5C-CD21-4B2F-B0F0-888CB57E26F7}" sibTransId="{814E645A-007D-4F9C-B4B9-E7FE187667B1}"/>
    <dgm:cxn modelId="{73D89D60-0A41-48E6-B2F9-4A9D7CCC4E12}" type="presOf" srcId="{CEA07C10-202C-41B7-8E84-693EC9B35214}" destId="{7ACC3F30-49CE-414F-B209-988A1C3B27DB}" srcOrd="0" destOrd="0" presId="urn:microsoft.com/office/officeart/2005/8/layout/vList2"/>
    <dgm:cxn modelId="{FEEB0888-3C23-48F9-82CA-8D474A0024DF}" type="presOf" srcId="{468973BA-BA46-448E-B5C1-2E5860F8E722}" destId="{B09A9656-1159-4BE1-8653-E435230F560C}" srcOrd="0" destOrd="0" presId="urn:microsoft.com/office/officeart/2005/8/layout/vList2"/>
    <dgm:cxn modelId="{5F78048D-1A5F-45B4-87B6-0AF4AF0E7516}" srcId="{CEA07C10-202C-41B7-8E84-693EC9B35214}" destId="{468973BA-BA46-448E-B5C1-2E5860F8E722}" srcOrd="0" destOrd="0" parTransId="{CA9DE6E5-D414-4DF3-86E4-80B6DACC2DD9}" sibTransId="{D514A77E-5906-4281-8761-43EE7D685508}"/>
    <dgm:cxn modelId="{260B9CE1-D93F-49B9-A781-A9EE0AB769D1}" type="presOf" srcId="{18FE93A0-C916-4548-A604-21526CC65A7B}" destId="{3C1B3298-10D1-4444-8122-EE5369932305}" srcOrd="0" destOrd="0" presId="urn:microsoft.com/office/officeart/2005/8/layout/vList2"/>
    <dgm:cxn modelId="{29D13AF0-D797-45B2-911A-CAD3172089B1}" srcId="{18FE93A0-C916-4548-A604-21526CC65A7B}" destId="{CEA07C10-202C-41B7-8E84-693EC9B35214}" srcOrd="0" destOrd="0" parTransId="{4D98BB9C-B88A-4812-8A42-6C4153936021}" sibTransId="{B38B27C6-2D81-4BE9-9558-B7FB4EF485B4}"/>
    <dgm:cxn modelId="{52083DD0-3372-4102-ADB0-3D1C50D9C7BC}" type="presParOf" srcId="{3C1B3298-10D1-4444-8122-EE5369932305}" destId="{7ACC3F30-49CE-414F-B209-988A1C3B27DB}" srcOrd="0" destOrd="0" presId="urn:microsoft.com/office/officeart/2005/8/layout/vList2"/>
    <dgm:cxn modelId="{4A749E91-0301-48B7-B0C3-102D9F4A46A5}" type="presParOf" srcId="{3C1B3298-10D1-4444-8122-EE5369932305}" destId="{B09A9656-1159-4BE1-8653-E435230F560C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F1CAF8E-C88A-46E5-A958-B0ADC2E38B71}" type="doc">
      <dgm:prSet loTypeId="urn:microsoft.com/office/officeart/2005/8/layout/vList2" loCatId="list" qsTypeId="urn:microsoft.com/office/officeart/2005/8/quickstyle/simple1" qsCatId="simple" csTypeId="urn:microsoft.com/office/officeart/2005/8/colors/colorful3" csCatId="colorful"/>
      <dgm:spPr/>
      <dgm:t>
        <a:bodyPr/>
        <a:lstStyle/>
        <a:p>
          <a:endParaRPr lang="fi-FI"/>
        </a:p>
      </dgm:t>
    </dgm:pt>
    <dgm:pt modelId="{F18D0D2A-FB6B-4C6F-AAD7-C9C91378ECD3}">
      <dgm:prSet/>
      <dgm:spPr/>
      <dgm:t>
        <a:bodyPr/>
        <a:lstStyle/>
        <a:p>
          <a:r>
            <a:rPr lang="fi-FI" b="0" i="0" dirty="0"/>
            <a:t>Lääkitys</a:t>
          </a:r>
          <a:endParaRPr lang="fi-FI" dirty="0"/>
        </a:p>
      </dgm:t>
    </dgm:pt>
    <dgm:pt modelId="{FEC13327-92BE-494C-813F-EBF86B3D8B8B}" type="parTrans" cxnId="{BB2AE22E-D929-49AA-927D-3B85B87D2395}">
      <dgm:prSet/>
      <dgm:spPr/>
      <dgm:t>
        <a:bodyPr/>
        <a:lstStyle/>
        <a:p>
          <a:endParaRPr lang="fi-FI"/>
        </a:p>
      </dgm:t>
    </dgm:pt>
    <dgm:pt modelId="{8A5A4FF2-8F71-46FD-A259-B60CBED432E5}" type="sibTrans" cxnId="{BB2AE22E-D929-49AA-927D-3B85B87D2395}">
      <dgm:prSet/>
      <dgm:spPr/>
      <dgm:t>
        <a:bodyPr/>
        <a:lstStyle/>
        <a:p>
          <a:endParaRPr lang="fi-FI"/>
        </a:p>
      </dgm:t>
    </dgm:pt>
    <dgm:pt modelId="{90D2B2C3-9E17-4839-9921-8ACF53D6E485}">
      <dgm:prSet/>
      <dgm:spPr/>
      <dgm:t>
        <a:bodyPr/>
        <a:lstStyle/>
        <a:p>
          <a:r>
            <a:rPr lang="fi-FI" b="0" i="0" dirty="0">
              <a:solidFill>
                <a:srgbClr val="001759"/>
              </a:solidFill>
            </a:rPr>
            <a:t>Jos lääkkeettömien hoitomuotojen teho ei ole riittävä, voidaan tarvittaessa käyttää lääkehoitoa lisähoitona.</a:t>
          </a:r>
          <a:endParaRPr lang="fi-FI" dirty="0">
            <a:solidFill>
              <a:srgbClr val="001759"/>
            </a:solidFill>
          </a:endParaRPr>
        </a:p>
      </dgm:t>
    </dgm:pt>
    <dgm:pt modelId="{56F78471-F51A-4D1D-9214-4EE100019ECE}" type="parTrans" cxnId="{610C112A-71E9-4240-8552-A21C3B43636B}">
      <dgm:prSet/>
      <dgm:spPr/>
      <dgm:t>
        <a:bodyPr/>
        <a:lstStyle/>
        <a:p>
          <a:endParaRPr lang="fi-FI"/>
        </a:p>
      </dgm:t>
    </dgm:pt>
    <dgm:pt modelId="{3A788D6B-C1EB-4845-94B3-EE776C12D019}" type="sibTrans" cxnId="{610C112A-71E9-4240-8552-A21C3B43636B}">
      <dgm:prSet/>
      <dgm:spPr/>
      <dgm:t>
        <a:bodyPr/>
        <a:lstStyle/>
        <a:p>
          <a:endParaRPr lang="fi-FI"/>
        </a:p>
      </dgm:t>
    </dgm:pt>
    <dgm:pt modelId="{D3FA13B1-E0E9-4B4A-9DF0-7815C9A6CB56}">
      <dgm:prSet/>
      <dgm:spPr/>
      <dgm:t>
        <a:bodyPr/>
        <a:lstStyle/>
        <a:p>
          <a:r>
            <a:rPr lang="fi-FI" b="0" i="0" dirty="0">
              <a:solidFill>
                <a:srgbClr val="001759"/>
              </a:solidFill>
            </a:rPr>
            <a:t>Tulehduskipulääkkeet lievittävät hieman kipua ja parantavat toimintakykyä pitkittyneessä alaselkäkivussa verrattuna parasetamoliin ja lumeeseen, mutta vaikutuksen suuruus ei ole kliinisesti merkittävä </a:t>
          </a:r>
          <a:r>
            <a:rPr lang="fi-FI" b="1" i="0" dirty="0">
              <a:solidFill>
                <a:srgbClr val="001759"/>
              </a:solidFill>
            </a:rPr>
            <a:t>A</a:t>
          </a:r>
          <a:r>
            <a:rPr lang="fi-FI" b="0" i="0" dirty="0">
              <a:solidFill>
                <a:srgbClr val="001759"/>
              </a:solidFill>
            </a:rPr>
            <a:t>.</a:t>
          </a:r>
          <a:endParaRPr lang="fi-FI" dirty="0">
            <a:solidFill>
              <a:srgbClr val="001759"/>
            </a:solidFill>
          </a:endParaRPr>
        </a:p>
      </dgm:t>
    </dgm:pt>
    <dgm:pt modelId="{34B46739-986D-4F45-A0A1-39EDA6AB74DB}" type="parTrans" cxnId="{9F15CB01-6556-4EEE-90F2-A3E17E2BD623}">
      <dgm:prSet/>
      <dgm:spPr/>
      <dgm:t>
        <a:bodyPr/>
        <a:lstStyle/>
        <a:p>
          <a:endParaRPr lang="fi-FI"/>
        </a:p>
      </dgm:t>
    </dgm:pt>
    <dgm:pt modelId="{494C5113-E784-46B4-B533-7E7263E10A64}" type="sibTrans" cxnId="{9F15CB01-6556-4EEE-90F2-A3E17E2BD623}">
      <dgm:prSet/>
      <dgm:spPr/>
      <dgm:t>
        <a:bodyPr/>
        <a:lstStyle/>
        <a:p>
          <a:endParaRPr lang="fi-FI"/>
        </a:p>
      </dgm:t>
    </dgm:pt>
    <dgm:pt modelId="{1C10AB67-6C6A-49E2-B402-F9050943FB32}">
      <dgm:prSet/>
      <dgm:spPr/>
      <dgm:t>
        <a:bodyPr/>
        <a:lstStyle/>
        <a:p>
          <a:r>
            <a:rPr lang="fi-FI" b="0" i="0" dirty="0">
              <a:solidFill>
                <a:srgbClr val="001759"/>
              </a:solidFill>
            </a:rPr>
            <a:t>Opioidit ilmeisesti lievittävät hieman pitkittynyttä alaselkäkipua, mutta lisäävät haittavaikutuksia tulehduskipulääkkeisiin ja lumelääkkeeseen verrattuna </a:t>
          </a:r>
          <a:r>
            <a:rPr lang="fi-FI" b="1" i="0" dirty="0">
              <a:solidFill>
                <a:srgbClr val="001759"/>
              </a:solidFill>
            </a:rPr>
            <a:t>B</a:t>
          </a:r>
          <a:r>
            <a:rPr lang="fi-FI" b="0" i="0" dirty="0">
              <a:solidFill>
                <a:srgbClr val="001759"/>
              </a:solidFill>
            </a:rPr>
            <a:t>.</a:t>
          </a:r>
          <a:endParaRPr lang="fi-FI" dirty="0">
            <a:solidFill>
              <a:srgbClr val="001759"/>
            </a:solidFill>
          </a:endParaRPr>
        </a:p>
      </dgm:t>
    </dgm:pt>
    <dgm:pt modelId="{D1C901A9-502D-4650-8B2D-41F267BD0353}" type="parTrans" cxnId="{66E9CDEE-218B-4C61-B327-E2C82BD470AB}">
      <dgm:prSet/>
      <dgm:spPr/>
      <dgm:t>
        <a:bodyPr/>
        <a:lstStyle/>
        <a:p>
          <a:endParaRPr lang="fi-FI"/>
        </a:p>
      </dgm:t>
    </dgm:pt>
    <dgm:pt modelId="{3B8B3901-391D-4D5C-9F48-91EC1F6BD9A3}" type="sibTrans" cxnId="{66E9CDEE-218B-4C61-B327-E2C82BD470AB}">
      <dgm:prSet/>
      <dgm:spPr/>
      <dgm:t>
        <a:bodyPr/>
        <a:lstStyle/>
        <a:p>
          <a:endParaRPr lang="fi-FI"/>
        </a:p>
      </dgm:t>
    </dgm:pt>
    <dgm:pt modelId="{3C0ED7C7-11EC-49BC-A894-16136CC418FA}">
      <dgm:prSet/>
      <dgm:spPr/>
      <dgm:t>
        <a:bodyPr/>
        <a:lstStyle/>
        <a:p>
          <a:r>
            <a:rPr lang="fi-FI" b="0" i="0" dirty="0">
              <a:solidFill>
                <a:srgbClr val="001759"/>
              </a:solidFill>
            </a:rPr>
            <a:t>Ennen heikonkin opioidin aloittamista tulee huolellisesti selvittää, onko potilaalla aiemmin ollut päihderiippuvuutta.</a:t>
          </a:r>
          <a:endParaRPr lang="fi-FI" dirty="0">
            <a:solidFill>
              <a:srgbClr val="001759"/>
            </a:solidFill>
          </a:endParaRPr>
        </a:p>
      </dgm:t>
    </dgm:pt>
    <dgm:pt modelId="{78B21BBC-C743-4721-9405-89CD3FE3875F}" type="parTrans" cxnId="{118159F5-C823-459C-9630-C83ABE805DA8}">
      <dgm:prSet/>
      <dgm:spPr/>
      <dgm:t>
        <a:bodyPr/>
        <a:lstStyle/>
        <a:p>
          <a:endParaRPr lang="fi-FI"/>
        </a:p>
      </dgm:t>
    </dgm:pt>
    <dgm:pt modelId="{8F4B117D-D0E9-4A1B-AB13-13A6F70EFFC6}" type="sibTrans" cxnId="{118159F5-C823-459C-9630-C83ABE805DA8}">
      <dgm:prSet/>
      <dgm:spPr/>
      <dgm:t>
        <a:bodyPr/>
        <a:lstStyle/>
        <a:p>
          <a:endParaRPr lang="fi-FI"/>
        </a:p>
      </dgm:t>
    </dgm:pt>
    <dgm:pt modelId="{F00A9F3F-6C94-4D8C-AA06-19217D5F6F44}">
      <dgm:prSet/>
      <dgm:spPr/>
      <dgm:t>
        <a:bodyPr/>
        <a:lstStyle/>
        <a:p>
          <a:r>
            <a:rPr lang="fi-FI" b="0" i="0" dirty="0">
              <a:solidFill>
                <a:srgbClr val="001759"/>
              </a:solidFill>
            </a:rPr>
            <a:t>Yleisesti depressiolääkkeiden, kuten trisyklisten masennuslääkkeiden, ei ole todettu olevan tehokkaampia lumelääkkeeseen verrattuna pitkittyneessä alaselkäkivussa.</a:t>
          </a:r>
          <a:endParaRPr lang="fi-FI" dirty="0">
            <a:solidFill>
              <a:srgbClr val="001759"/>
            </a:solidFill>
          </a:endParaRPr>
        </a:p>
      </dgm:t>
    </dgm:pt>
    <dgm:pt modelId="{D1C57C56-3DB4-4F3F-A7C4-79A03157BACA}" type="parTrans" cxnId="{03207322-A931-4C57-8CAF-DE67B000B388}">
      <dgm:prSet/>
      <dgm:spPr/>
      <dgm:t>
        <a:bodyPr/>
        <a:lstStyle/>
        <a:p>
          <a:endParaRPr lang="fi-FI"/>
        </a:p>
      </dgm:t>
    </dgm:pt>
    <dgm:pt modelId="{666744A6-28BC-4E28-AFFD-DAA4B67C2EFA}" type="sibTrans" cxnId="{03207322-A931-4C57-8CAF-DE67B000B388}">
      <dgm:prSet/>
      <dgm:spPr/>
      <dgm:t>
        <a:bodyPr/>
        <a:lstStyle/>
        <a:p>
          <a:endParaRPr lang="fi-FI"/>
        </a:p>
      </dgm:t>
    </dgm:pt>
    <dgm:pt modelId="{30C2728A-840F-46B8-95BB-50C9615B0DAE}">
      <dgm:prSet/>
      <dgm:spPr/>
      <dgm:t>
        <a:bodyPr/>
        <a:lstStyle/>
        <a:p>
          <a:r>
            <a:rPr lang="fi-FI" b="0" i="0" dirty="0">
              <a:solidFill>
                <a:srgbClr val="001759"/>
              </a:solidFill>
            </a:rPr>
            <a:t>Duloksetiini saattaa lievittää pitkittynyttä alaselkäkipua hieman lumelääkettä paremmin, mutta vaikutuksen suuruus ei ole kliinisesti merkittävä.</a:t>
          </a:r>
          <a:endParaRPr lang="fi-FI" dirty="0">
            <a:solidFill>
              <a:srgbClr val="001759"/>
            </a:solidFill>
          </a:endParaRPr>
        </a:p>
      </dgm:t>
    </dgm:pt>
    <dgm:pt modelId="{3AA7FBCF-51D6-4275-8191-3D6D0F7FC928}" type="parTrans" cxnId="{DDD220BC-44B1-4B75-A517-7608C17A8E36}">
      <dgm:prSet/>
      <dgm:spPr/>
      <dgm:t>
        <a:bodyPr/>
        <a:lstStyle/>
        <a:p>
          <a:endParaRPr lang="fi-FI"/>
        </a:p>
      </dgm:t>
    </dgm:pt>
    <dgm:pt modelId="{25E0247F-29CD-4717-9842-C824B4FCF4FF}" type="sibTrans" cxnId="{DDD220BC-44B1-4B75-A517-7608C17A8E36}">
      <dgm:prSet/>
      <dgm:spPr/>
      <dgm:t>
        <a:bodyPr/>
        <a:lstStyle/>
        <a:p>
          <a:endParaRPr lang="fi-FI"/>
        </a:p>
      </dgm:t>
    </dgm:pt>
    <dgm:pt modelId="{4B226259-78E1-4B3C-89B9-80E0DA821F53}">
      <dgm:prSet/>
      <dgm:spPr/>
      <dgm:t>
        <a:bodyPr/>
        <a:lstStyle/>
        <a:p>
          <a:r>
            <a:rPr lang="fi-FI" b="0" i="0" dirty="0">
              <a:solidFill>
                <a:srgbClr val="001759"/>
              </a:solidFill>
            </a:rPr>
            <a:t>Luotettava näyttö kortikosteroidi- ja muiden puuduteinjektioiden vaikuttavuudesta alaselkäkivussa puuttuu </a:t>
          </a:r>
          <a:r>
            <a:rPr lang="fi-FI" b="1" i="0" dirty="0">
              <a:solidFill>
                <a:srgbClr val="001759"/>
              </a:solidFill>
            </a:rPr>
            <a:t>D</a:t>
          </a:r>
          <a:r>
            <a:rPr lang="fi-FI" b="0" i="0" dirty="0">
              <a:solidFill>
                <a:srgbClr val="001759"/>
              </a:solidFill>
            </a:rPr>
            <a:t>.</a:t>
          </a:r>
          <a:endParaRPr lang="fi-FI" dirty="0">
            <a:solidFill>
              <a:srgbClr val="001759"/>
            </a:solidFill>
          </a:endParaRPr>
        </a:p>
      </dgm:t>
    </dgm:pt>
    <dgm:pt modelId="{99CFE87D-F60F-42A9-9B3F-C8E5C20D4B7E}" type="parTrans" cxnId="{4B9F50B9-E379-4016-9220-05A8E03229DD}">
      <dgm:prSet/>
      <dgm:spPr/>
      <dgm:t>
        <a:bodyPr/>
        <a:lstStyle/>
        <a:p>
          <a:endParaRPr lang="fi-FI"/>
        </a:p>
      </dgm:t>
    </dgm:pt>
    <dgm:pt modelId="{570EDF65-A7A7-4B05-BFCE-1E867BF28EA5}" type="sibTrans" cxnId="{4B9F50B9-E379-4016-9220-05A8E03229DD}">
      <dgm:prSet/>
      <dgm:spPr/>
      <dgm:t>
        <a:bodyPr/>
        <a:lstStyle/>
        <a:p>
          <a:endParaRPr lang="fi-FI"/>
        </a:p>
      </dgm:t>
    </dgm:pt>
    <dgm:pt modelId="{BA84AC97-6C56-4C89-A065-A2BA86C6CA34}" type="pres">
      <dgm:prSet presAssocID="{7F1CAF8E-C88A-46E5-A958-B0ADC2E38B71}" presName="linear" presStyleCnt="0">
        <dgm:presLayoutVars>
          <dgm:animLvl val="lvl"/>
          <dgm:resizeHandles val="exact"/>
        </dgm:presLayoutVars>
      </dgm:prSet>
      <dgm:spPr/>
    </dgm:pt>
    <dgm:pt modelId="{4DA0AF04-BCC1-493F-A48B-1C94136DC479}" type="pres">
      <dgm:prSet presAssocID="{F18D0D2A-FB6B-4C6F-AAD7-C9C91378ECD3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269A637A-59EC-4CCB-9EC4-34C7807F3799}" type="pres">
      <dgm:prSet presAssocID="{F18D0D2A-FB6B-4C6F-AAD7-C9C91378ECD3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9F15CB01-6556-4EEE-90F2-A3E17E2BD623}" srcId="{F18D0D2A-FB6B-4C6F-AAD7-C9C91378ECD3}" destId="{D3FA13B1-E0E9-4B4A-9DF0-7815C9A6CB56}" srcOrd="1" destOrd="0" parTransId="{34B46739-986D-4F45-A0A1-39EDA6AB74DB}" sibTransId="{494C5113-E784-46B4-B533-7E7263E10A64}"/>
    <dgm:cxn modelId="{3607EB21-A33E-41AA-A4BD-F1795BEDD53D}" type="presOf" srcId="{F18D0D2A-FB6B-4C6F-AAD7-C9C91378ECD3}" destId="{4DA0AF04-BCC1-493F-A48B-1C94136DC479}" srcOrd="0" destOrd="0" presId="urn:microsoft.com/office/officeart/2005/8/layout/vList2"/>
    <dgm:cxn modelId="{03207322-A931-4C57-8CAF-DE67B000B388}" srcId="{F18D0D2A-FB6B-4C6F-AAD7-C9C91378ECD3}" destId="{F00A9F3F-6C94-4D8C-AA06-19217D5F6F44}" srcOrd="4" destOrd="0" parTransId="{D1C57C56-3DB4-4F3F-A7C4-79A03157BACA}" sibTransId="{666744A6-28BC-4E28-AFFD-DAA4B67C2EFA}"/>
    <dgm:cxn modelId="{610C112A-71E9-4240-8552-A21C3B43636B}" srcId="{F18D0D2A-FB6B-4C6F-AAD7-C9C91378ECD3}" destId="{90D2B2C3-9E17-4839-9921-8ACF53D6E485}" srcOrd="0" destOrd="0" parTransId="{56F78471-F51A-4D1D-9214-4EE100019ECE}" sibTransId="{3A788D6B-C1EB-4845-94B3-EE776C12D019}"/>
    <dgm:cxn modelId="{BB2AE22E-D929-49AA-927D-3B85B87D2395}" srcId="{7F1CAF8E-C88A-46E5-A958-B0ADC2E38B71}" destId="{F18D0D2A-FB6B-4C6F-AAD7-C9C91378ECD3}" srcOrd="0" destOrd="0" parTransId="{FEC13327-92BE-494C-813F-EBF86B3D8B8B}" sibTransId="{8A5A4FF2-8F71-46FD-A259-B60CBED432E5}"/>
    <dgm:cxn modelId="{E11BF93C-2C4C-4914-A649-F84D912C5658}" type="presOf" srcId="{D3FA13B1-E0E9-4B4A-9DF0-7815C9A6CB56}" destId="{269A637A-59EC-4CCB-9EC4-34C7807F3799}" srcOrd="0" destOrd="1" presId="urn:microsoft.com/office/officeart/2005/8/layout/vList2"/>
    <dgm:cxn modelId="{D25AA04A-C3EF-46FD-9375-2B283ABA4547}" type="presOf" srcId="{F00A9F3F-6C94-4D8C-AA06-19217D5F6F44}" destId="{269A637A-59EC-4CCB-9EC4-34C7807F3799}" srcOrd="0" destOrd="4" presId="urn:microsoft.com/office/officeart/2005/8/layout/vList2"/>
    <dgm:cxn modelId="{13E6EBA3-5587-40D0-8119-88CAD0701079}" type="presOf" srcId="{90D2B2C3-9E17-4839-9921-8ACF53D6E485}" destId="{269A637A-59EC-4CCB-9EC4-34C7807F3799}" srcOrd="0" destOrd="0" presId="urn:microsoft.com/office/officeart/2005/8/layout/vList2"/>
    <dgm:cxn modelId="{126FEEA9-FB1A-4995-B172-6162DC385321}" type="presOf" srcId="{30C2728A-840F-46B8-95BB-50C9615B0DAE}" destId="{269A637A-59EC-4CCB-9EC4-34C7807F3799}" srcOrd="0" destOrd="5" presId="urn:microsoft.com/office/officeart/2005/8/layout/vList2"/>
    <dgm:cxn modelId="{467B6BB3-6AFC-4AA5-BA07-63B6ED6D96FC}" type="presOf" srcId="{4B226259-78E1-4B3C-89B9-80E0DA821F53}" destId="{269A637A-59EC-4CCB-9EC4-34C7807F3799}" srcOrd="0" destOrd="6" presId="urn:microsoft.com/office/officeart/2005/8/layout/vList2"/>
    <dgm:cxn modelId="{4B9F50B9-E379-4016-9220-05A8E03229DD}" srcId="{F18D0D2A-FB6B-4C6F-AAD7-C9C91378ECD3}" destId="{4B226259-78E1-4B3C-89B9-80E0DA821F53}" srcOrd="5" destOrd="0" parTransId="{99CFE87D-F60F-42A9-9B3F-C8E5C20D4B7E}" sibTransId="{570EDF65-A7A7-4B05-BFCE-1E867BF28EA5}"/>
    <dgm:cxn modelId="{DDD220BC-44B1-4B75-A517-7608C17A8E36}" srcId="{F00A9F3F-6C94-4D8C-AA06-19217D5F6F44}" destId="{30C2728A-840F-46B8-95BB-50C9615B0DAE}" srcOrd="0" destOrd="0" parTransId="{3AA7FBCF-51D6-4275-8191-3D6D0F7FC928}" sibTransId="{25E0247F-29CD-4717-9842-C824B4FCF4FF}"/>
    <dgm:cxn modelId="{9AF28CBE-3B28-4EC3-A6F7-5E4852C68B3B}" type="presOf" srcId="{1C10AB67-6C6A-49E2-B402-F9050943FB32}" destId="{269A637A-59EC-4CCB-9EC4-34C7807F3799}" srcOrd="0" destOrd="2" presId="urn:microsoft.com/office/officeart/2005/8/layout/vList2"/>
    <dgm:cxn modelId="{70E303C4-09D4-4A13-A461-FEE8A3DE700A}" type="presOf" srcId="{3C0ED7C7-11EC-49BC-A894-16136CC418FA}" destId="{269A637A-59EC-4CCB-9EC4-34C7807F3799}" srcOrd="0" destOrd="3" presId="urn:microsoft.com/office/officeart/2005/8/layout/vList2"/>
    <dgm:cxn modelId="{8A9244E0-B9AC-4A49-9CCF-AFED9E307F9D}" type="presOf" srcId="{7F1CAF8E-C88A-46E5-A958-B0ADC2E38B71}" destId="{BA84AC97-6C56-4C89-A065-A2BA86C6CA34}" srcOrd="0" destOrd="0" presId="urn:microsoft.com/office/officeart/2005/8/layout/vList2"/>
    <dgm:cxn modelId="{66E9CDEE-218B-4C61-B327-E2C82BD470AB}" srcId="{F18D0D2A-FB6B-4C6F-AAD7-C9C91378ECD3}" destId="{1C10AB67-6C6A-49E2-B402-F9050943FB32}" srcOrd="2" destOrd="0" parTransId="{D1C901A9-502D-4650-8B2D-41F267BD0353}" sibTransId="{3B8B3901-391D-4D5C-9F48-91EC1F6BD9A3}"/>
    <dgm:cxn modelId="{118159F5-C823-459C-9630-C83ABE805DA8}" srcId="{F18D0D2A-FB6B-4C6F-AAD7-C9C91378ECD3}" destId="{3C0ED7C7-11EC-49BC-A894-16136CC418FA}" srcOrd="3" destOrd="0" parTransId="{78B21BBC-C743-4721-9405-89CD3FE3875F}" sibTransId="{8F4B117D-D0E9-4A1B-AB13-13A6F70EFFC6}"/>
    <dgm:cxn modelId="{28963E3F-A77C-445B-B592-F49FE323381D}" type="presParOf" srcId="{BA84AC97-6C56-4C89-A065-A2BA86C6CA34}" destId="{4DA0AF04-BCC1-493F-A48B-1C94136DC479}" srcOrd="0" destOrd="0" presId="urn:microsoft.com/office/officeart/2005/8/layout/vList2"/>
    <dgm:cxn modelId="{948F5639-45EF-4D5B-A465-DA4B12D79C3E}" type="presParOf" srcId="{BA84AC97-6C56-4C89-A065-A2BA86C6CA34}" destId="{269A637A-59EC-4CCB-9EC4-34C7807F3799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C41D31F0-E953-4A9F-B78D-7FBB9D11B339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fi-FI"/>
        </a:p>
      </dgm:t>
    </dgm:pt>
    <dgm:pt modelId="{C56789C7-3489-478B-8CB2-25F920867BCE}">
      <dgm:prSet/>
      <dgm:spPr/>
      <dgm:t>
        <a:bodyPr/>
        <a:lstStyle/>
        <a:p>
          <a:r>
            <a:rPr lang="fi-FI" b="0" i="0" dirty="0"/>
            <a:t>Konservatiivinen hoito</a:t>
          </a:r>
          <a:endParaRPr lang="fi-FI" dirty="0"/>
        </a:p>
      </dgm:t>
    </dgm:pt>
    <dgm:pt modelId="{C79D4966-98EB-464A-A07B-F1A2AE6D22B5}" type="parTrans" cxnId="{8CA9C29D-6265-41B9-9385-D0ECE8B62929}">
      <dgm:prSet/>
      <dgm:spPr/>
      <dgm:t>
        <a:bodyPr/>
        <a:lstStyle/>
        <a:p>
          <a:endParaRPr lang="fi-FI"/>
        </a:p>
      </dgm:t>
    </dgm:pt>
    <dgm:pt modelId="{BE42FAD8-84C5-47EF-A0D3-454A2BD57407}" type="sibTrans" cxnId="{8CA9C29D-6265-41B9-9385-D0ECE8B62929}">
      <dgm:prSet/>
      <dgm:spPr/>
      <dgm:t>
        <a:bodyPr/>
        <a:lstStyle/>
        <a:p>
          <a:endParaRPr lang="fi-FI"/>
        </a:p>
      </dgm:t>
    </dgm:pt>
    <dgm:pt modelId="{618504E2-38DA-4D25-8E69-C8773BD75C0C}">
      <dgm:prSet/>
      <dgm:spPr/>
      <dgm:t>
        <a:bodyPr/>
        <a:lstStyle/>
        <a:p>
          <a:r>
            <a:rPr lang="fi-FI" b="0" i="0" dirty="0">
              <a:solidFill>
                <a:srgbClr val="001759"/>
              </a:solidFill>
            </a:rPr>
            <a:t>Ohje pysytellä aktiivisena ilmeisesti johtaa nopeampaan työkyvyn palautumiseen akuutissa alaraajaan säteilevässä kivussa kuin ohje vuodelevosta. </a:t>
          </a:r>
          <a:endParaRPr lang="fi-FI" dirty="0">
            <a:solidFill>
              <a:srgbClr val="001759"/>
            </a:solidFill>
          </a:endParaRPr>
        </a:p>
      </dgm:t>
    </dgm:pt>
    <dgm:pt modelId="{3B0B90BD-DD50-4B2A-817E-2D7A45623D27}" type="parTrans" cxnId="{01DF0F36-5692-4FBB-BC62-97B8F80DCC0F}">
      <dgm:prSet/>
      <dgm:spPr/>
      <dgm:t>
        <a:bodyPr/>
        <a:lstStyle/>
        <a:p>
          <a:endParaRPr lang="fi-FI"/>
        </a:p>
      </dgm:t>
    </dgm:pt>
    <dgm:pt modelId="{D2751BCE-9130-4567-8EE8-665F768183A4}" type="sibTrans" cxnId="{01DF0F36-5692-4FBB-BC62-97B8F80DCC0F}">
      <dgm:prSet/>
      <dgm:spPr/>
      <dgm:t>
        <a:bodyPr/>
        <a:lstStyle/>
        <a:p>
          <a:endParaRPr lang="fi-FI"/>
        </a:p>
      </dgm:t>
    </dgm:pt>
    <dgm:pt modelId="{3B515302-502A-4864-80A3-0CE850036733}">
      <dgm:prSet/>
      <dgm:spPr/>
      <dgm:t>
        <a:bodyPr/>
        <a:lstStyle/>
        <a:p>
          <a:r>
            <a:rPr lang="fi-FI" b="0" i="0" dirty="0">
              <a:solidFill>
                <a:srgbClr val="001759"/>
              </a:solidFill>
            </a:rPr>
            <a:t>Voimakas kipu voi vaatia selän ajoittaista rentouttamista. Esimerkiksi niin sanottu psoasasento tai tyynyin tuettu kylkiasento sopii monille.</a:t>
          </a:r>
          <a:endParaRPr lang="fi-FI" dirty="0">
            <a:solidFill>
              <a:srgbClr val="001759"/>
            </a:solidFill>
          </a:endParaRPr>
        </a:p>
      </dgm:t>
    </dgm:pt>
    <dgm:pt modelId="{0371B16D-92A1-4E33-93AA-A77BE8D2F8C6}" type="parTrans" cxnId="{A77AE66C-0052-42CE-960D-27441D08F072}">
      <dgm:prSet/>
      <dgm:spPr/>
      <dgm:t>
        <a:bodyPr/>
        <a:lstStyle/>
        <a:p>
          <a:endParaRPr lang="fi-FI"/>
        </a:p>
      </dgm:t>
    </dgm:pt>
    <dgm:pt modelId="{A45716E1-D2A5-4D22-B15B-51567E677998}" type="sibTrans" cxnId="{A77AE66C-0052-42CE-960D-27441D08F072}">
      <dgm:prSet/>
      <dgm:spPr/>
      <dgm:t>
        <a:bodyPr/>
        <a:lstStyle/>
        <a:p>
          <a:endParaRPr lang="fi-FI"/>
        </a:p>
      </dgm:t>
    </dgm:pt>
    <dgm:pt modelId="{4B36E67C-D8DC-4B23-A87F-9C0B833256B0}">
      <dgm:prSet/>
      <dgm:spPr/>
      <dgm:t>
        <a:bodyPr/>
        <a:lstStyle/>
        <a:p>
          <a:r>
            <a:rPr lang="fi-FI" b="0" i="0" dirty="0">
              <a:solidFill>
                <a:srgbClr val="001759"/>
              </a:solidFill>
            </a:rPr>
            <a:t>Tämänhetkisen tutkimusnäytön pohjalta ei ole mahdollista antaa suosituksia fysioterapiamenetelmistä alaraajaan säteilevässä selkäkivussa. Toipumisen edetessä kannattanee hyödyntää olemassa olevaa tietoa epäspesifisen selkäkivun kuntoutuksesta. </a:t>
          </a:r>
          <a:endParaRPr lang="fi-FI" dirty="0">
            <a:solidFill>
              <a:srgbClr val="001759"/>
            </a:solidFill>
          </a:endParaRPr>
        </a:p>
      </dgm:t>
    </dgm:pt>
    <dgm:pt modelId="{A8AAFAC2-EDEA-464B-8A85-63E12C9B79BC}" type="parTrans" cxnId="{0154C942-666F-497E-A926-BA349CD2564F}">
      <dgm:prSet/>
      <dgm:spPr/>
      <dgm:t>
        <a:bodyPr/>
        <a:lstStyle/>
        <a:p>
          <a:endParaRPr lang="fi-FI"/>
        </a:p>
      </dgm:t>
    </dgm:pt>
    <dgm:pt modelId="{6CA5DF12-16A4-4123-8447-3BC7AE7F60ED}" type="sibTrans" cxnId="{0154C942-666F-497E-A926-BA349CD2564F}">
      <dgm:prSet/>
      <dgm:spPr/>
      <dgm:t>
        <a:bodyPr/>
        <a:lstStyle/>
        <a:p>
          <a:endParaRPr lang="fi-FI"/>
        </a:p>
      </dgm:t>
    </dgm:pt>
    <dgm:pt modelId="{29F5A1A6-0434-4F9C-B739-5EE22DE600B1}">
      <dgm:prSet/>
      <dgm:spPr/>
      <dgm:t>
        <a:bodyPr/>
        <a:lstStyle/>
        <a:p>
          <a:r>
            <a:rPr lang="fi-FI" b="0" i="0" dirty="0">
              <a:solidFill>
                <a:srgbClr val="001759"/>
              </a:solidFill>
            </a:rPr>
            <a:t>Potilaalle on tärkeää kertoa</a:t>
          </a:r>
          <a:endParaRPr lang="fi-FI" dirty="0">
            <a:solidFill>
              <a:srgbClr val="001759"/>
            </a:solidFill>
          </a:endParaRPr>
        </a:p>
      </dgm:t>
    </dgm:pt>
    <dgm:pt modelId="{C716BD00-5808-42CB-ACD7-655E63AE7F20}" type="parTrans" cxnId="{D6A451BA-2F30-4AC9-B277-449575E398C1}">
      <dgm:prSet/>
      <dgm:spPr/>
      <dgm:t>
        <a:bodyPr/>
        <a:lstStyle/>
        <a:p>
          <a:endParaRPr lang="fi-FI"/>
        </a:p>
      </dgm:t>
    </dgm:pt>
    <dgm:pt modelId="{F6826DF5-CB32-4783-8FDF-A6D347FAB31A}" type="sibTrans" cxnId="{D6A451BA-2F30-4AC9-B277-449575E398C1}">
      <dgm:prSet/>
      <dgm:spPr/>
      <dgm:t>
        <a:bodyPr/>
        <a:lstStyle/>
        <a:p>
          <a:endParaRPr lang="fi-FI"/>
        </a:p>
      </dgm:t>
    </dgm:pt>
    <dgm:pt modelId="{AE5DA2B0-DC1D-45AA-BAFC-A821B720C3D3}">
      <dgm:prSet/>
      <dgm:spPr/>
      <dgm:t>
        <a:bodyPr/>
        <a:lstStyle/>
        <a:p>
          <a:r>
            <a:rPr lang="fi-FI" b="0" i="0" dirty="0">
              <a:solidFill>
                <a:srgbClr val="001759"/>
              </a:solidFill>
            </a:rPr>
            <a:t>konservatiivisen hoidon olevan useimmiten riittävää</a:t>
          </a:r>
          <a:endParaRPr lang="fi-FI" dirty="0">
            <a:solidFill>
              <a:srgbClr val="001759"/>
            </a:solidFill>
          </a:endParaRPr>
        </a:p>
      </dgm:t>
    </dgm:pt>
    <dgm:pt modelId="{21D49BFF-4C29-4EDE-9E97-1DD4213A45D0}" type="parTrans" cxnId="{9AC5BA87-E9E2-4F3C-BCE4-787B043332C0}">
      <dgm:prSet/>
      <dgm:spPr/>
      <dgm:t>
        <a:bodyPr/>
        <a:lstStyle/>
        <a:p>
          <a:endParaRPr lang="fi-FI"/>
        </a:p>
      </dgm:t>
    </dgm:pt>
    <dgm:pt modelId="{5B9A898E-C1D3-4D96-850D-6821E0DDA7BD}" type="sibTrans" cxnId="{9AC5BA87-E9E2-4F3C-BCE4-787B043332C0}">
      <dgm:prSet/>
      <dgm:spPr/>
      <dgm:t>
        <a:bodyPr/>
        <a:lstStyle/>
        <a:p>
          <a:endParaRPr lang="fi-FI"/>
        </a:p>
      </dgm:t>
    </dgm:pt>
    <dgm:pt modelId="{4896A914-65B9-45FF-8DDF-DE9A23FDD135}">
      <dgm:prSet/>
      <dgm:spPr/>
      <dgm:t>
        <a:bodyPr/>
        <a:lstStyle/>
        <a:p>
          <a:r>
            <a:rPr lang="fi-FI" b="0" i="0" dirty="0">
              <a:solidFill>
                <a:srgbClr val="001759"/>
              </a:solidFill>
            </a:rPr>
            <a:t>huolestuttavat, mahdollisesti kiireellistä hoitoa vaativat oireet, joiden vuoksi potilaan on hakeuduttava päivystyksellisesti lääkäriin saman päivän aikana. </a:t>
          </a:r>
          <a:endParaRPr lang="fi-FI" dirty="0">
            <a:solidFill>
              <a:srgbClr val="001759"/>
            </a:solidFill>
          </a:endParaRPr>
        </a:p>
      </dgm:t>
    </dgm:pt>
    <dgm:pt modelId="{3547A0C5-1542-4D7A-8DC5-0EEFB9B0657D}" type="parTrans" cxnId="{B7F02DDD-777E-4CB1-A9DD-FDF4874E9252}">
      <dgm:prSet/>
      <dgm:spPr/>
      <dgm:t>
        <a:bodyPr/>
        <a:lstStyle/>
        <a:p>
          <a:endParaRPr lang="fi-FI"/>
        </a:p>
      </dgm:t>
    </dgm:pt>
    <dgm:pt modelId="{9B0C5FD8-8D57-4B24-9456-CD26C2CFDDBC}" type="sibTrans" cxnId="{B7F02DDD-777E-4CB1-A9DD-FDF4874E9252}">
      <dgm:prSet/>
      <dgm:spPr/>
      <dgm:t>
        <a:bodyPr/>
        <a:lstStyle/>
        <a:p>
          <a:endParaRPr lang="fi-FI"/>
        </a:p>
      </dgm:t>
    </dgm:pt>
    <dgm:pt modelId="{0B665C54-846E-4375-9B1C-387B1AA6CB4C}" type="pres">
      <dgm:prSet presAssocID="{C41D31F0-E953-4A9F-B78D-7FBB9D11B339}" presName="linear" presStyleCnt="0">
        <dgm:presLayoutVars>
          <dgm:animLvl val="lvl"/>
          <dgm:resizeHandles val="exact"/>
        </dgm:presLayoutVars>
      </dgm:prSet>
      <dgm:spPr/>
    </dgm:pt>
    <dgm:pt modelId="{A66C56D3-6752-45CF-894D-3FB96EABF709}" type="pres">
      <dgm:prSet presAssocID="{C56789C7-3489-478B-8CB2-25F920867BCE}" presName="parentText" presStyleLbl="node1" presStyleIdx="0" presStyleCnt="1" custLinFactNeighborX="-137" custLinFactNeighborY="-14061">
        <dgm:presLayoutVars>
          <dgm:chMax val="0"/>
          <dgm:bulletEnabled val="1"/>
        </dgm:presLayoutVars>
      </dgm:prSet>
      <dgm:spPr/>
    </dgm:pt>
    <dgm:pt modelId="{A5E7D142-5071-4084-BF3E-BF208ABD83D1}" type="pres">
      <dgm:prSet presAssocID="{C56789C7-3489-478B-8CB2-25F920867BCE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EB370806-3423-43A9-A4CA-410E1F95FDB6}" type="presOf" srcId="{3B515302-502A-4864-80A3-0CE850036733}" destId="{A5E7D142-5071-4084-BF3E-BF208ABD83D1}" srcOrd="0" destOrd="1" presId="urn:microsoft.com/office/officeart/2005/8/layout/vList2"/>
    <dgm:cxn modelId="{4AE0230E-7C5F-4B42-A18C-D3CD95EF5018}" type="presOf" srcId="{29F5A1A6-0434-4F9C-B739-5EE22DE600B1}" destId="{A5E7D142-5071-4084-BF3E-BF208ABD83D1}" srcOrd="0" destOrd="3" presId="urn:microsoft.com/office/officeart/2005/8/layout/vList2"/>
    <dgm:cxn modelId="{BB68AB2D-2C7B-4566-839D-778774E271F9}" type="presOf" srcId="{4896A914-65B9-45FF-8DDF-DE9A23FDD135}" destId="{A5E7D142-5071-4084-BF3E-BF208ABD83D1}" srcOrd="0" destOrd="5" presId="urn:microsoft.com/office/officeart/2005/8/layout/vList2"/>
    <dgm:cxn modelId="{01DF0F36-5692-4FBB-BC62-97B8F80DCC0F}" srcId="{C56789C7-3489-478B-8CB2-25F920867BCE}" destId="{618504E2-38DA-4D25-8E69-C8773BD75C0C}" srcOrd="0" destOrd="0" parTransId="{3B0B90BD-DD50-4B2A-817E-2D7A45623D27}" sibTransId="{D2751BCE-9130-4567-8EE8-665F768183A4}"/>
    <dgm:cxn modelId="{DF329E37-1952-4209-A227-7314E20413A7}" type="presOf" srcId="{C56789C7-3489-478B-8CB2-25F920867BCE}" destId="{A66C56D3-6752-45CF-894D-3FB96EABF709}" srcOrd="0" destOrd="0" presId="urn:microsoft.com/office/officeart/2005/8/layout/vList2"/>
    <dgm:cxn modelId="{FE03233C-473F-4E9E-ABA0-B6766D106AB1}" type="presOf" srcId="{C41D31F0-E953-4A9F-B78D-7FBB9D11B339}" destId="{0B665C54-846E-4375-9B1C-387B1AA6CB4C}" srcOrd="0" destOrd="0" presId="urn:microsoft.com/office/officeart/2005/8/layout/vList2"/>
    <dgm:cxn modelId="{0154C942-666F-497E-A926-BA349CD2564F}" srcId="{C56789C7-3489-478B-8CB2-25F920867BCE}" destId="{4B36E67C-D8DC-4B23-A87F-9C0B833256B0}" srcOrd="2" destOrd="0" parTransId="{A8AAFAC2-EDEA-464B-8A85-63E12C9B79BC}" sibTransId="{6CA5DF12-16A4-4123-8447-3BC7AE7F60ED}"/>
    <dgm:cxn modelId="{A77AE66C-0052-42CE-960D-27441D08F072}" srcId="{C56789C7-3489-478B-8CB2-25F920867BCE}" destId="{3B515302-502A-4864-80A3-0CE850036733}" srcOrd="1" destOrd="0" parTransId="{0371B16D-92A1-4E33-93AA-A77BE8D2F8C6}" sibTransId="{A45716E1-D2A5-4D22-B15B-51567E677998}"/>
    <dgm:cxn modelId="{9AC5BA87-E9E2-4F3C-BCE4-787B043332C0}" srcId="{29F5A1A6-0434-4F9C-B739-5EE22DE600B1}" destId="{AE5DA2B0-DC1D-45AA-BAFC-A821B720C3D3}" srcOrd="0" destOrd="0" parTransId="{21D49BFF-4C29-4EDE-9E97-1DD4213A45D0}" sibTransId="{5B9A898E-C1D3-4D96-850D-6821E0DDA7BD}"/>
    <dgm:cxn modelId="{8CA9C29D-6265-41B9-9385-D0ECE8B62929}" srcId="{C41D31F0-E953-4A9F-B78D-7FBB9D11B339}" destId="{C56789C7-3489-478B-8CB2-25F920867BCE}" srcOrd="0" destOrd="0" parTransId="{C79D4966-98EB-464A-A07B-F1A2AE6D22B5}" sibTransId="{BE42FAD8-84C5-47EF-A0D3-454A2BD57407}"/>
    <dgm:cxn modelId="{D6A451BA-2F30-4AC9-B277-449575E398C1}" srcId="{C56789C7-3489-478B-8CB2-25F920867BCE}" destId="{29F5A1A6-0434-4F9C-B739-5EE22DE600B1}" srcOrd="3" destOrd="0" parTransId="{C716BD00-5808-42CB-ACD7-655E63AE7F20}" sibTransId="{F6826DF5-CB32-4783-8FDF-A6D347FAB31A}"/>
    <dgm:cxn modelId="{A100C0BD-7125-4E7D-A23C-8DF3D190D0C5}" type="presOf" srcId="{618504E2-38DA-4D25-8E69-C8773BD75C0C}" destId="{A5E7D142-5071-4084-BF3E-BF208ABD83D1}" srcOrd="0" destOrd="0" presId="urn:microsoft.com/office/officeart/2005/8/layout/vList2"/>
    <dgm:cxn modelId="{B7F02DDD-777E-4CB1-A9DD-FDF4874E9252}" srcId="{29F5A1A6-0434-4F9C-B739-5EE22DE600B1}" destId="{4896A914-65B9-45FF-8DDF-DE9A23FDD135}" srcOrd="1" destOrd="0" parTransId="{3547A0C5-1542-4D7A-8DC5-0EEFB9B0657D}" sibTransId="{9B0C5FD8-8D57-4B24-9456-CD26C2CFDDBC}"/>
    <dgm:cxn modelId="{6550A7E5-2B9B-4D2E-B261-F195180D0710}" type="presOf" srcId="{AE5DA2B0-DC1D-45AA-BAFC-A821B720C3D3}" destId="{A5E7D142-5071-4084-BF3E-BF208ABD83D1}" srcOrd="0" destOrd="4" presId="urn:microsoft.com/office/officeart/2005/8/layout/vList2"/>
    <dgm:cxn modelId="{90B196FF-F4D0-4673-B562-3AAB22F7E3B4}" type="presOf" srcId="{4B36E67C-D8DC-4B23-A87F-9C0B833256B0}" destId="{A5E7D142-5071-4084-BF3E-BF208ABD83D1}" srcOrd="0" destOrd="2" presId="urn:microsoft.com/office/officeart/2005/8/layout/vList2"/>
    <dgm:cxn modelId="{6A5C0378-D9D1-4802-91DA-DAB1D268945F}" type="presParOf" srcId="{0B665C54-846E-4375-9B1C-387B1AA6CB4C}" destId="{A66C56D3-6752-45CF-894D-3FB96EABF709}" srcOrd="0" destOrd="0" presId="urn:microsoft.com/office/officeart/2005/8/layout/vList2"/>
    <dgm:cxn modelId="{24B8D458-3FC2-45B1-AB14-D139429F1AA4}" type="presParOf" srcId="{0B665C54-846E-4375-9B1C-387B1AA6CB4C}" destId="{A5E7D142-5071-4084-BF3E-BF208ABD83D1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A3BA056D-4D4A-4B1C-919E-9CB8AA5A2178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fi-FI"/>
        </a:p>
      </dgm:t>
    </dgm:pt>
    <dgm:pt modelId="{DFEB2527-3F56-4688-B8DA-BF325FBD23F0}">
      <dgm:prSet/>
      <dgm:spPr/>
      <dgm:t>
        <a:bodyPr/>
        <a:lstStyle/>
        <a:p>
          <a:r>
            <a:rPr lang="fi-FI" b="0" i="0" dirty="0"/>
            <a:t>Lääkehoito</a:t>
          </a:r>
          <a:endParaRPr lang="fi-FI" dirty="0"/>
        </a:p>
      </dgm:t>
    </dgm:pt>
    <dgm:pt modelId="{EE1FB763-2907-44AD-A059-BCE0B58C795C}" type="parTrans" cxnId="{F7B7B7C7-C1D1-4CDA-AC71-DF94354BD55E}">
      <dgm:prSet/>
      <dgm:spPr/>
      <dgm:t>
        <a:bodyPr/>
        <a:lstStyle/>
        <a:p>
          <a:endParaRPr lang="fi-FI"/>
        </a:p>
      </dgm:t>
    </dgm:pt>
    <dgm:pt modelId="{8C90D514-AFA1-4415-BE09-0658A9F13591}" type="sibTrans" cxnId="{F7B7B7C7-C1D1-4CDA-AC71-DF94354BD55E}">
      <dgm:prSet/>
      <dgm:spPr/>
      <dgm:t>
        <a:bodyPr/>
        <a:lstStyle/>
        <a:p>
          <a:endParaRPr lang="fi-FI"/>
        </a:p>
      </dgm:t>
    </dgm:pt>
    <dgm:pt modelId="{43F26C49-0FC8-44C2-872C-56FCCB0D2B30}">
      <dgm:prSet/>
      <dgm:spPr/>
      <dgm:t>
        <a:bodyPr/>
        <a:lstStyle/>
        <a:p>
          <a:r>
            <a:rPr lang="fi-FI" b="0" i="0" dirty="0">
              <a:solidFill>
                <a:srgbClr val="001759"/>
              </a:solidFill>
            </a:rPr>
            <a:t>Alaraajaan säteilevän selkäkivun hoidossa voidaan käyttää tulehduskipulääkettä tai parasetamolia tai näiden yhdistelmää mahdollisimman lyhytaikaisesti.</a:t>
          </a:r>
          <a:endParaRPr lang="fi-FI" dirty="0">
            <a:solidFill>
              <a:srgbClr val="001759"/>
            </a:solidFill>
          </a:endParaRPr>
        </a:p>
      </dgm:t>
    </dgm:pt>
    <dgm:pt modelId="{44F110FA-D8E0-4E7F-A34C-D4260DEEEFD7}" type="parTrans" cxnId="{8AB329D5-D347-46FB-A56B-A6C5302C824E}">
      <dgm:prSet/>
      <dgm:spPr/>
      <dgm:t>
        <a:bodyPr/>
        <a:lstStyle/>
        <a:p>
          <a:endParaRPr lang="fi-FI"/>
        </a:p>
      </dgm:t>
    </dgm:pt>
    <dgm:pt modelId="{4B9FB2E9-1203-4FE6-B32C-D802B04E749F}" type="sibTrans" cxnId="{8AB329D5-D347-46FB-A56B-A6C5302C824E}">
      <dgm:prSet/>
      <dgm:spPr/>
      <dgm:t>
        <a:bodyPr/>
        <a:lstStyle/>
        <a:p>
          <a:endParaRPr lang="fi-FI"/>
        </a:p>
      </dgm:t>
    </dgm:pt>
    <dgm:pt modelId="{B3C8E5C8-CCE4-4A16-A39B-BB1BA0D22611}">
      <dgm:prSet/>
      <dgm:spPr/>
      <dgm:t>
        <a:bodyPr/>
        <a:lstStyle/>
        <a:p>
          <a:r>
            <a:rPr lang="fi-FI" b="0" i="0" dirty="0">
              <a:solidFill>
                <a:srgbClr val="001759"/>
              </a:solidFill>
            </a:rPr>
            <a:t>Parasetamolin ja heikon opioidin yhdistelmää voidaan harkita akuutissa tilanteessa lyhytaikaiseen käyttöön, mikäli tulehduskipulääke on vasta-aiheinen.</a:t>
          </a:r>
          <a:endParaRPr lang="fi-FI" dirty="0">
            <a:solidFill>
              <a:srgbClr val="001759"/>
            </a:solidFill>
          </a:endParaRPr>
        </a:p>
      </dgm:t>
    </dgm:pt>
    <dgm:pt modelId="{72BDE52D-C74E-4076-89E5-DC1A58B9BD88}" type="parTrans" cxnId="{17FE3FB5-C164-4EC7-8331-758D6A5AED09}">
      <dgm:prSet/>
      <dgm:spPr/>
      <dgm:t>
        <a:bodyPr/>
        <a:lstStyle/>
        <a:p>
          <a:endParaRPr lang="fi-FI"/>
        </a:p>
      </dgm:t>
    </dgm:pt>
    <dgm:pt modelId="{641A5C83-2241-4130-BAB2-516F57151070}" type="sibTrans" cxnId="{17FE3FB5-C164-4EC7-8331-758D6A5AED09}">
      <dgm:prSet/>
      <dgm:spPr/>
      <dgm:t>
        <a:bodyPr/>
        <a:lstStyle/>
        <a:p>
          <a:endParaRPr lang="fi-FI"/>
        </a:p>
      </dgm:t>
    </dgm:pt>
    <dgm:pt modelId="{52625CFA-14BE-4DF2-B25D-6E55C9947050}">
      <dgm:prSet/>
      <dgm:spPr/>
      <dgm:t>
        <a:bodyPr/>
        <a:lstStyle/>
        <a:p>
          <a:r>
            <a:rPr lang="fi-FI" b="0" i="0" dirty="0">
              <a:solidFill>
                <a:srgbClr val="001759"/>
              </a:solidFill>
            </a:rPr>
            <a:t>Heikkoakaan opioidia ei tule käyttää pitkäaikaisessa alaraajaan säteilevässä alaselkäkivussa, koska haittavaikutukset ovat merkittäviä ja näyttöä hyödystä ei ole.</a:t>
          </a:r>
          <a:endParaRPr lang="fi-FI" dirty="0">
            <a:solidFill>
              <a:srgbClr val="001759"/>
            </a:solidFill>
          </a:endParaRPr>
        </a:p>
      </dgm:t>
    </dgm:pt>
    <dgm:pt modelId="{77097D66-A68C-4434-AD57-4572BF8863AF}" type="parTrans" cxnId="{9D439B96-0293-4916-8B4D-39EC1FF82C2E}">
      <dgm:prSet/>
      <dgm:spPr/>
      <dgm:t>
        <a:bodyPr/>
        <a:lstStyle/>
        <a:p>
          <a:endParaRPr lang="fi-FI"/>
        </a:p>
      </dgm:t>
    </dgm:pt>
    <dgm:pt modelId="{DF659C15-6180-49D3-8BB0-DC3BEAB9D53D}" type="sibTrans" cxnId="{9D439B96-0293-4916-8B4D-39EC1FF82C2E}">
      <dgm:prSet/>
      <dgm:spPr/>
      <dgm:t>
        <a:bodyPr/>
        <a:lstStyle/>
        <a:p>
          <a:endParaRPr lang="fi-FI"/>
        </a:p>
      </dgm:t>
    </dgm:pt>
    <dgm:pt modelId="{8023CB2F-2FB0-4913-B2DC-9D3B96F7CDF1}">
      <dgm:prSet/>
      <dgm:spPr/>
      <dgm:t>
        <a:bodyPr/>
        <a:lstStyle/>
        <a:p>
          <a:r>
            <a:rPr lang="fi-FI" b="0" i="0" dirty="0">
              <a:solidFill>
                <a:srgbClr val="001759"/>
              </a:solidFill>
            </a:rPr>
            <a:t>Periradikulaarinen epiduraalinen puudute-glukokortikoidiruiske (nk. hermojuuri-puudutus) lievittää ilmeisesti alaraajaan säteilevää alaselkäkipua lyhytaikaisesti.</a:t>
          </a:r>
          <a:endParaRPr lang="fi-FI" dirty="0">
            <a:solidFill>
              <a:srgbClr val="001759"/>
            </a:solidFill>
          </a:endParaRPr>
        </a:p>
      </dgm:t>
    </dgm:pt>
    <dgm:pt modelId="{95375256-2B4D-405E-B03C-8F6028361C59}" type="parTrans" cxnId="{7677A0D4-6ADA-4A92-9935-7F577EE14699}">
      <dgm:prSet/>
      <dgm:spPr/>
      <dgm:t>
        <a:bodyPr/>
        <a:lstStyle/>
        <a:p>
          <a:endParaRPr lang="fi-FI"/>
        </a:p>
      </dgm:t>
    </dgm:pt>
    <dgm:pt modelId="{ECE63ED7-B2CB-47EE-811A-E471A63FF0E3}" type="sibTrans" cxnId="{7677A0D4-6ADA-4A92-9935-7F577EE14699}">
      <dgm:prSet/>
      <dgm:spPr/>
      <dgm:t>
        <a:bodyPr/>
        <a:lstStyle/>
        <a:p>
          <a:endParaRPr lang="fi-FI"/>
        </a:p>
      </dgm:t>
    </dgm:pt>
    <dgm:pt modelId="{69DC8215-52EA-4A5D-9CBA-807BF0797376}" type="pres">
      <dgm:prSet presAssocID="{A3BA056D-4D4A-4B1C-919E-9CB8AA5A2178}" presName="linear" presStyleCnt="0">
        <dgm:presLayoutVars>
          <dgm:animLvl val="lvl"/>
          <dgm:resizeHandles val="exact"/>
        </dgm:presLayoutVars>
      </dgm:prSet>
      <dgm:spPr/>
    </dgm:pt>
    <dgm:pt modelId="{F19909C2-1DCF-45F6-91CB-16DBB9AF26A0}" type="pres">
      <dgm:prSet presAssocID="{DFEB2527-3F56-4688-B8DA-BF325FBD23F0}" presName="parentText" presStyleLbl="node1" presStyleIdx="0" presStyleCnt="1" custLinFactNeighborX="24" custLinFactNeighborY="-11267">
        <dgm:presLayoutVars>
          <dgm:chMax val="0"/>
          <dgm:bulletEnabled val="1"/>
        </dgm:presLayoutVars>
      </dgm:prSet>
      <dgm:spPr/>
    </dgm:pt>
    <dgm:pt modelId="{D093F5D6-7B5F-4827-9302-A89EC784F39D}" type="pres">
      <dgm:prSet presAssocID="{DFEB2527-3F56-4688-B8DA-BF325FBD23F0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90DF7322-F9E3-4C23-A1A5-FC92E98A64F0}" type="presOf" srcId="{8023CB2F-2FB0-4913-B2DC-9D3B96F7CDF1}" destId="{D093F5D6-7B5F-4827-9302-A89EC784F39D}" srcOrd="0" destOrd="3" presId="urn:microsoft.com/office/officeart/2005/8/layout/vList2"/>
    <dgm:cxn modelId="{F2778D73-34B3-43D0-8642-235D8A43EEE7}" type="presOf" srcId="{A3BA056D-4D4A-4B1C-919E-9CB8AA5A2178}" destId="{69DC8215-52EA-4A5D-9CBA-807BF0797376}" srcOrd="0" destOrd="0" presId="urn:microsoft.com/office/officeart/2005/8/layout/vList2"/>
    <dgm:cxn modelId="{9D439B96-0293-4916-8B4D-39EC1FF82C2E}" srcId="{DFEB2527-3F56-4688-B8DA-BF325FBD23F0}" destId="{52625CFA-14BE-4DF2-B25D-6E55C9947050}" srcOrd="1" destOrd="0" parTransId="{77097D66-A68C-4434-AD57-4572BF8863AF}" sibTransId="{DF659C15-6180-49D3-8BB0-DC3BEAB9D53D}"/>
    <dgm:cxn modelId="{D86C37A7-8FE1-476F-BB7B-D8CFC533CA01}" type="presOf" srcId="{43F26C49-0FC8-44C2-872C-56FCCB0D2B30}" destId="{D093F5D6-7B5F-4827-9302-A89EC784F39D}" srcOrd="0" destOrd="0" presId="urn:microsoft.com/office/officeart/2005/8/layout/vList2"/>
    <dgm:cxn modelId="{17FE3FB5-C164-4EC7-8331-758D6A5AED09}" srcId="{43F26C49-0FC8-44C2-872C-56FCCB0D2B30}" destId="{B3C8E5C8-CCE4-4A16-A39B-BB1BA0D22611}" srcOrd="0" destOrd="0" parTransId="{72BDE52D-C74E-4076-89E5-DC1A58B9BD88}" sibTransId="{641A5C83-2241-4130-BAB2-516F57151070}"/>
    <dgm:cxn modelId="{D6718EC7-FF92-4B14-99DE-AE663E79561D}" type="presOf" srcId="{52625CFA-14BE-4DF2-B25D-6E55C9947050}" destId="{D093F5D6-7B5F-4827-9302-A89EC784F39D}" srcOrd="0" destOrd="2" presId="urn:microsoft.com/office/officeart/2005/8/layout/vList2"/>
    <dgm:cxn modelId="{F7B7B7C7-C1D1-4CDA-AC71-DF94354BD55E}" srcId="{A3BA056D-4D4A-4B1C-919E-9CB8AA5A2178}" destId="{DFEB2527-3F56-4688-B8DA-BF325FBD23F0}" srcOrd="0" destOrd="0" parTransId="{EE1FB763-2907-44AD-A059-BCE0B58C795C}" sibTransId="{8C90D514-AFA1-4415-BE09-0658A9F13591}"/>
    <dgm:cxn modelId="{7677A0D4-6ADA-4A92-9935-7F577EE14699}" srcId="{DFEB2527-3F56-4688-B8DA-BF325FBD23F0}" destId="{8023CB2F-2FB0-4913-B2DC-9D3B96F7CDF1}" srcOrd="2" destOrd="0" parTransId="{95375256-2B4D-405E-B03C-8F6028361C59}" sibTransId="{ECE63ED7-B2CB-47EE-811A-E471A63FF0E3}"/>
    <dgm:cxn modelId="{8AB329D5-D347-46FB-A56B-A6C5302C824E}" srcId="{DFEB2527-3F56-4688-B8DA-BF325FBD23F0}" destId="{43F26C49-0FC8-44C2-872C-56FCCB0D2B30}" srcOrd="0" destOrd="0" parTransId="{44F110FA-D8E0-4E7F-A34C-D4260DEEEFD7}" sibTransId="{4B9FB2E9-1203-4FE6-B32C-D802B04E749F}"/>
    <dgm:cxn modelId="{750F1BE5-2041-484F-A9B1-E461A0786B74}" type="presOf" srcId="{DFEB2527-3F56-4688-B8DA-BF325FBD23F0}" destId="{F19909C2-1DCF-45F6-91CB-16DBB9AF26A0}" srcOrd="0" destOrd="0" presId="urn:microsoft.com/office/officeart/2005/8/layout/vList2"/>
    <dgm:cxn modelId="{DDC060F1-AA43-4C6D-9F04-0EE43346CF21}" type="presOf" srcId="{B3C8E5C8-CCE4-4A16-A39B-BB1BA0D22611}" destId="{D093F5D6-7B5F-4827-9302-A89EC784F39D}" srcOrd="0" destOrd="1" presId="urn:microsoft.com/office/officeart/2005/8/layout/vList2"/>
    <dgm:cxn modelId="{D3057F61-1531-4139-9F3E-BC5EF6522001}" type="presParOf" srcId="{69DC8215-52EA-4A5D-9CBA-807BF0797376}" destId="{F19909C2-1DCF-45F6-91CB-16DBB9AF26A0}" srcOrd="0" destOrd="0" presId="urn:microsoft.com/office/officeart/2005/8/layout/vList2"/>
    <dgm:cxn modelId="{8F753B28-201A-4D43-9FD5-2E9E950789EE}" type="presParOf" srcId="{69DC8215-52EA-4A5D-9CBA-807BF0797376}" destId="{D093F5D6-7B5F-4827-9302-A89EC784F39D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42E146-5B36-4B1B-A4AF-2BBAA402548E}">
      <dsp:nvSpPr>
        <dsp:cNvPr id="0" name=""/>
        <dsp:cNvSpPr/>
      </dsp:nvSpPr>
      <dsp:spPr>
        <a:xfrm>
          <a:off x="0" y="107655"/>
          <a:ext cx="10919599" cy="100386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600" b="0" i="0" kern="1200" dirty="0"/>
            <a:t>Vaikka selkäsairauksissa on useita epäiltyjä riskitekijöitä, minkään tekijän syysuhteesta ei ole vahvaa näyttöä.</a:t>
          </a:r>
          <a:endParaRPr lang="fi-FI" sz="2600" kern="1200" dirty="0"/>
        </a:p>
      </dsp:txBody>
      <dsp:txXfrm>
        <a:off x="49004" y="156659"/>
        <a:ext cx="10821591" cy="905852"/>
      </dsp:txXfrm>
    </dsp:sp>
    <dsp:sp modelId="{7ECE45AA-43E6-4B42-90E0-56E8F5A17500}">
      <dsp:nvSpPr>
        <dsp:cNvPr id="0" name=""/>
        <dsp:cNvSpPr/>
      </dsp:nvSpPr>
      <dsp:spPr>
        <a:xfrm>
          <a:off x="0" y="1111515"/>
          <a:ext cx="10919599" cy="33368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6697" tIns="33020" rIns="184912" bIns="33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2000" b="1" i="0" kern="1200" dirty="0">
              <a:solidFill>
                <a:srgbClr val="001759"/>
              </a:solidFill>
            </a:rPr>
            <a:t>Perintötekijät </a:t>
          </a:r>
          <a:r>
            <a:rPr lang="fi-FI" sz="2000" b="0" i="0" kern="1200" dirty="0">
              <a:solidFill>
                <a:srgbClr val="001759"/>
              </a:solidFill>
            </a:rPr>
            <a:t>selittävät merkittävän osan selkäkivuista.</a:t>
          </a:r>
          <a:endParaRPr lang="fi-FI" sz="2000" kern="1200" dirty="0">
            <a:solidFill>
              <a:srgbClr val="001759"/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2000" b="0" i="0" kern="1200" dirty="0">
              <a:solidFill>
                <a:srgbClr val="001759"/>
              </a:solidFill>
            </a:rPr>
            <a:t>Akuutin selkäkivun riskitekijöistä selkein näyttö on </a:t>
          </a:r>
          <a:r>
            <a:rPr lang="fi-FI" sz="2000" b="1" i="0" kern="1200" dirty="0">
              <a:solidFill>
                <a:srgbClr val="001759"/>
              </a:solidFill>
            </a:rPr>
            <a:t>aiemmasta selkäkivusta</a:t>
          </a:r>
          <a:r>
            <a:rPr lang="fi-FI" sz="2000" b="0" i="0" kern="1200" dirty="0">
              <a:solidFill>
                <a:srgbClr val="001759"/>
              </a:solidFill>
            </a:rPr>
            <a:t>.</a:t>
          </a:r>
          <a:endParaRPr lang="fi-FI" sz="2000" kern="1200" dirty="0">
            <a:solidFill>
              <a:srgbClr val="001759"/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2000" b="0" i="0" kern="1200" dirty="0">
              <a:solidFill>
                <a:srgbClr val="001759"/>
              </a:solidFill>
            </a:rPr>
            <a:t>Fyysisesti </a:t>
          </a:r>
          <a:r>
            <a:rPr lang="fi-FI" sz="2000" b="1" i="0" kern="1200" dirty="0">
              <a:solidFill>
                <a:srgbClr val="001759"/>
              </a:solidFill>
            </a:rPr>
            <a:t>selkää kuormittava työ </a:t>
          </a:r>
          <a:r>
            <a:rPr lang="fi-FI" sz="2000" b="0" i="0" kern="1200" dirty="0">
              <a:solidFill>
                <a:srgbClr val="001759"/>
              </a:solidFill>
            </a:rPr>
            <a:t>on yhteydessä pitkittyneeseen alaselkäkipuun.</a:t>
          </a:r>
          <a:endParaRPr lang="fi-FI" sz="2000" kern="1200" dirty="0">
            <a:solidFill>
              <a:srgbClr val="001759"/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2000" b="1" i="0" kern="1200" dirty="0">
              <a:solidFill>
                <a:srgbClr val="001759"/>
              </a:solidFill>
            </a:rPr>
            <a:t>Lihavuus</a:t>
          </a:r>
          <a:r>
            <a:rPr lang="fi-FI" sz="2000" b="0" i="0" kern="1200" dirty="0">
              <a:solidFill>
                <a:srgbClr val="001759"/>
              </a:solidFill>
            </a:rPr>
            <a:t> ilmeisesti suurentaa alaselkäkivun esiintyvyyttä ja ilmaantuvuutta.</a:t>
          </a:r>
          <a:endParaRPr lang="fi-FI" sz="2000" kern="1200" dirty="0">
            <a:solidFill>
              <a:srgbClr val="001759"/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2000" b="1" i="0" kern="1200" dirty="0">
              <a:solidFill>
                <a:srgbClr val="001759"/>
              </a:solidFill>
            </a:rPr>
            <a:t>Tupakointi ja haitallinen alkoholin käyttö </a:t>
          </a:r>
          <a:r>
            <a:rPr lang="fi-FI" sz="2000" b="0" i="0" kern="1200" dirty="0">
              <a:solidFill>
                <a:srgbClr val="001759"/>
              </a:solidFill>
            </a:rPr>
            <a:t>ilmeisesti lisäävät etenkin pitkittyneen selkäkivun esiintyvyyttä.</a:t>
          </a:r>
          <a:endParaRPr lang="fi-FI" sz="2000" kern="1200" dirty="0">
            <a:solidFill>
              <a:srgbClr val="001759"/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2000" b="1" i="0" kern="1200" dirty="0">
              <a:solidFill>
                <a:srgbClr val="001759"/>
              </a:solidFill>
            </a:rPr>
            <a:t>Masennus</a:t>
          </a:r>
          <a:r>
            <a:rPr lang="fi-FI" sz="2000" b="0" i="0" kern="1200" dirty="0">
              <a:solidFill>
                <a:srgbClr val="001759"/>
              </a:solidFill>
            </a:rPr>
            <a:t> lisää selkäkivun uusiutumisen ja pitkittyneen selkäkivun riskiä.</a:t>
          </a:r>
          <a:endParaRPr lang="fi-FI" sz="2000" kern="1200" dirty="0">
            <a:solidFill>
              <a:srgbClr val="001759"/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2000" b="1" i="0" kern="1200" dirty="0">
              <a:solidFill>
                <a:srgbClr val="001759"/>
              </a:solidFill>
            </a:rPr>
            <a:t>Psykologisista tekijöistä </a:t>
          </a:r>
          <a:r>
            <a:rPr lang="fi-FI" sz="2000" b="0" i="0" kern="1200" dirty="0">
              <a:solidFill>
                <a:srgbClr val="001759"/>
              </a:solidFill>
            </a:rPr>
            <a:t>katastrofointi (kipuun liittyvä huolestuneisuus) sekä pelkovälttämiskäyttäytyminen ja </a:t>
          </a:r>
          <a:r>
            <a:rPr lang="fi-FI" sz="2000" b="1" i="0" kern="1200" dirty="0">
              <a:solidFill>
                <a:srgbClr val="001759"/>
              </a:solidFill>
            </a:rPr>
            <a:t>sosiaalisista tekijöistä </a:t>
          </a:r>
          <a:r>
            <a:rPr lang="fi-FI" sz="2000" b="0" i="0" kern="1200" dirty="0">
              <a:solidFill>
                <a:srgbClr val="001759"/>
              </a:solidFill>
            </a:rPr>
            <a:t>fyysinen työkuormitus, vuorotyö, alhainen koulutustaso, korvausvaatimukset sekä huono työtyytyväisyys lisäävät haittaavan selkäkivun kehittymisen riskiä. </a:t>
          </a:r>
          <a:endParaRPr lang="fi-FI" sz="2000" kern="1200" dirty="0">
            <a:solidFill>
              <a:srgbClr val="001759"/>
            </a:solidFill>
          </a:endParaRPr>
        </a:p>
      </dsp:txBody>
      <dsp:txXfrm>
        <a:off x="0" y="1111515"/>
        <a:ext cx="10919599" cy="333684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B7928E-6282-40F5-BC67-117C9675E18D}">
      <dsp:nvSpPr>
        <dsp:cNvPr id="0" name=""/>
        <dsp:cNvSpPr/>
      </dsp:nvSpPr>
      <dsp:spPr>
        <a:xfrm>
          <a:off x="0" y="9843"/>
          <a:ext cx="10919599" cy="59815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400" b="0" i="0" kern="1200" dirty="0">
              <a:solidFill>
                <a:schemeClr val="bg1"/>
              </a:solidFill>
            </a:rPr>
            <a:t>Ehdottomia leikkausaiheita ovat</a:t>
          </a:r>
          <a:endParaRPr lang="fi-FI" sz="2400" kern="1200" dirty="0">
            <a:solidFill>
              <a:schemeClr val="bg1"/>
            </a:solidFill>
          </a:endParaRPr>
        </a:p>
      </dsp:txBody>
      <dsp:txXfrm>
        <a:off x="29199" y="39042"/>
        <a:ext cx="10861201" cy="539756"/>
      </dsp:txXfrm>
    </dsp:sp>
    <dsp:sp modelId="{B3345B7E-D2EB-47C8-A51F-4911F8D22064}">
      <dsp:nvSpPr>
        <dsp:cNvPr id="0" name=""/>
        <dsp:cNvSpPr/>
      </dsp:nvSpPr>
      <dsp:spPr>
        <a:xfrm>
          <a:off x="0" y="607997"/>
          <a:ext cx="10919599" cy="19375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6697" tIns="27940" rIns="156464" bIns="2794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2200" b="0" i="0" kern="1200" dirty="0">
              <a:solidFill>
                <a:srgbClr val="001759"/>
              </a:solidFill>
            </a:rPr>
            <a:t>cauda equina -oireyhtymä (virtsaumpi ja ulosteenpidätyskyvyn häiriö</a:t>
          </a:r>
          <a:r>
            <a:rPr lang="fi-FI" sz="2200" b="0" i="0" kern="1200">
              <a:solidFill>
                <a:srgbClr val="001759"/>
              </a:solidFill>
            </a:rPr>
            <a:t>, ratsupaikka-</a:t>
          </a:r>
          <a:r>
            <a:rPr lang="fi-FI" sz="2200" b="0" i="0" kern="1200">
              <a:solidFill>
                <a:srgbClr val="001759"/>
              </a:solidFill>
              <a:latin typeface="Arial" panose="020B0604020202020204"/>
              <a:ea typeface="+mn-ea"/>
              <a:cs typeface="+mn-cs"/>
            </a:rPr>
            <a:t>anestesia</a:t>
          </a:r>
          <a:r>
            <a:rPr lang="fi-FI" sz="2200" b="0" i="0" kern="1200">
              <a:solidFill>
                <a:srgbClr val="001759"/>
              </a:solidFill>
            </a:rPr>
            <a:t>), </a:t>
          </a:r>
          <a:r>
            <a:rPr lang="fi-FI" sz="2200" b="0" i="0" kern="1200" dirty="0">
              <a:solidFill>
                <a:srgbClr val="001759"/>
              </a:solidFill>
            </a:rPr>
            <a:t>jolloin potilas lähetetään heti hoitopaikkaan, jossa on valmius välittömään leikkaukseen</a:t>
          </a:r>
          <a:endParaRPr lang="fi-FI" sz="2200" kern="1200" dirty="0">
            <a:solidFill>
              <a:srgbClr val="001759"/>
            </a:solidFill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2200" b="0" i="0" kern="1200" dirty="0">
              <a:solidFill>
                <a:srgbClr val="001759"/>
              </a:solidFill>
            </a:rPr>
            <a:t>alaraajan etenevä motorinen heikkous</a:t>
          </a:r>
          <a:endParaRPr lang="fi-FI" sz="2200" kern="1200" dirty="0">
            <a:solidFill>
              <a:srgbClr val="001759"/>
            </a:solidFill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2200" b="0" i="0" kern="1200" dirty="0">
              <a:solidFill>
                <a:srgbClr val="001759"/>
              </a:solidFill>
            </a:rPr>
            <a:t>sietämätön alaraajaan säteilevä kipu, joka ei helpotu riittävästi edes voimakkailla opioideilla.</a:t>
          </a:r>
          <a:endParaRPr lang="fi-FI" sz="2200" kern="1200" dirty="0">
            <a:solidFill>
              <a:srgbClr val="001759"/>
            </a:solidFill>
          </a:endParaRPr>
        </a:p>
      </dsp:txBody>
      <dsp:txXfrm>
        <a:off x="0" y="607997"/>
        <a:ext cx="10919599" cy="1937520"/>
      </dsp:txXfrm>
    </dsp:sp>
    <dsp:sp modelId="{E5B26F15-06A6-4716-9AB3-876503BDFE81}">
      <dsp:nvSpPr>
        <dsp:cNvPr id="0" name=""/>
        <dsp:cNvSpPr/>
      </dsp:nvSpPr>
      <dsp:spPr>
        <a:xfrm>
          <a:off x="0" y="2545517"/>
          <a:ext cx="10919599" cy="9126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400" b="0" i="0" kern="1200" dirty="0"/>
            <a:t>Kirurginen välilevytyrän poisto valikoiduilla potilailla lievittää kipua nopeammin kuin konservatiivinen hoito. </a:t>
          </a:r>
          <a:endParaRPr lang="fi-FI" sz="2400" kern="1200" dirty="0"/>
        </a:p>
      </dsp:txBody>
      <dsp:txXfrm>
        <a:off x="44549" y="2590066"/>
        <a:ext cx="10830501" cy="823502"/>
      </dsp:txXfrm>
    </dsp:sp>
    <dsp:sp modelId="{219FD837-1ED0-44C3-BA9D-889A0E3C8B03}">
      <dsp:nvSpPr>
        <dsp:cNvPr id="0" name=""/>
        <dsp:cNvSpPr/>
      </dsp:nvSpPr>
      <dsp:spPr>
        <a:xfrm>
          <a:off x="0" y="3458117"/>
          <a:ext cx="10919599" cy="6458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6697" tIns="26670" rIns="149352" bIns="2667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2100" b="0" i="0" kern="1200" dirty="0">
              <a:solidFill>
                <a:srgbClr val="001759"/>
              </a:solidFill>
              <a:latin typeface="Arial" panose="020B0604020202020204"/>
              <a:ea typeface="+mn-ea"/>
              <a:cs typeface="+mn-cs"/>
            </a:rPr>
            <a:t>Leikkaushoito ei kuitenkaan ole konservatiivista hoitoa parempi kivun lievittymisen ja toiminnallisen tuloksen osalta pidemmässä 1–2 vuoden seurannassa </a:t>
          </a:r>
          <a:r>
            <a:rPr lang="fi-FI" sz="2100" b="1" i="0" kern="1200" dirty="0">
              <a:solidFill>
                <a:srgbClr val="001759"/>
              </a:solidFill>
              <a:latin typeface="Arial" panose="020B0604020202020204"/>
              <a:ea typeface="+mn-ea"/>
              <a:cs typeface="+mn-cs"/>
            </a:rPr>
            <a:t>A</a:t>
          </a:r>
          <a:r>
            <a:rPr lang="fi-FI" sz="2100" b="0" i="0" kern="1200" dirty="0"/>
            <a:t>.</a:t>
          </a:r>
          <a:endParaRPr lang="fi-FI" sz="2100" kern="1200" dirty="0"/>
        </a:p>
      </dsp:txBody>
      <dsp:txXfrm>
        <a:off x="0" y="3458117"/>
        <a:ext cx="10919599" cy="645840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9241D7-5F05-4908-AF0E-D425079E6597}">
      <dsp:nvSpPr>
        <dsp:cNvPr id="0" name=""/>
        <dsp:cNvSpPr/>
      </dsp:nvSpPr>
      <dsp:spPr>
        <a:xfrm>
          <a:off x="0" y="36058"/>
          <a:ext cx="10919599" cy="6084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600" b="0" i="0" kern="1200" dirty="0"/>
            <a:t>Konservatiivinen hoito</a:t>
          </a:r>
          <a:endParaRPr lang="fi-FI" sz="2600" kern="1200" dirty="0"/>
        </a:p>
      </dsp:txBody>
      <dsp:txXfrm>
        <a:off x="29700" y="65758"/>
        <a:ext cx="10860199" cy="549000"/>
      </dsp:txXfrm>
    </dsp:sp>
    <dsp:sp modelId="{3422572D-E40E-411B-96DC-1C7D67BDDC8E}">
      <dsp:nvSpPr>
        <dsp:cNvPr id="0" name=""/>
        <dsp:cNvSpPr/>
      </dsp:nvSpPr>
      <dsp:spPr>
        <a:xfrm>
          <a:off x="0" y="644458"/>
          <a:ext cx="10919599" cy="12378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6697" tIns="33020" rIns="184912" bIns="33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2000" b="0" i="0" kern="1200" dirty="0">
              <a:solidFill>
                <a:srgbClr val="001759"/>
              </a:solidFill>
            </a:rPr>
            <a:t>Lannerangan ydinkanavan ahtauman kiireetön hoito on ensisijaisesti konservatiivista.</a:t>
          </a:r>
          <a:endParaRPr lang="fi-FI" sz="2000" kern="1200" dirty="0">
            <a:solidFill>
              <a:srgbClr val="001759"/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2000" b="0" i="0" kern="1200" dirty="0">
              <a:solidFill>
                <a:srgbClr val="001759"/>
              </a:solidFill>
            </a:rPr>
            <a:t>Eri hoitomuotojen vaikuttavuudesta ei kuitenkaan ole luotettavaa tieteellistä näyttöä.</a:t>
          </a:r>
          <a:endParaRPr lang="fi-FI" sz="2000" kern="1200" dirty="0">
            <a:solidFill>
              <a:srgbClr val="001759"/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2000" b="0" i="0" kern="1200" dirty="0">
              <a:solidFill>
                <a:srgbClr val="001759"/>
              </a:solidFill>
            </a:rPr>
            <a:t>Spinaalistenoosin oireet ovat usein vaihtelevia, eikä siksi leikkaushoitoa tule kiirehtiä, ellei kiireelliseen leikkaukseen viittaavia indikaatioita ole.</a:t>
          </a:r>
          <a:endParaRPr lang="fi-FI" sz="2000" kern="1200" dirty="0">
            <a:solidFill>
              <a:srgbClr val="001759"/>
            </a:solidFill>
          </a:endParaRPr>
        </a:p>
      </dsp:txBody>
      <dsp:txXfrm>
        <a:off x="0" y="644458"/>
        <a:ext cx="10919599" cy="1237860"/>
      </dsp:txXfrm>
    </dsp:sp>
    <dsp:sp modelId="{A1E0EBC3-2C74-451A-870A-0825A30C9C32}">
      <dsp:nvSpPr>
        <dsp:cNvPr id="0" name=""/>
        <dsp:cNvSpPr/>
      </dsp:nvSpPr>
      <dsp:spPr>
        <a:xfrm>
          <a:off x="0" y="1882318"/>
          <a:ext cx="10919599" cy="6084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600" b="0" i="0" kern="1200" dirty="0"/>
            <a:t>Leikkaushoito</a:t>
          </a:r>
          <a:endParaRPr lang="fi-FI" sz="2600" kern="1200" dirty="0"/>
        </a:p>
      </dsp:txBody>
      <dsp:txXfrm>
        <a:off x="29700" y="1912018"/>
        <a:ext cx="10860199" cy="549000"/>
      </dsp:txXfrm>
    </dsp:sp>
    <dsp:sp modelId="{EFFBA6B4-1841-42D1-858F-2DC1BA79C9F8}">
      <dsp:nvSpPr>
        <dsp:cNvPr id="0" name=""/>
        <dsp:cNvSpPr/>
      </dsp:nvSpPr>
      <dsp:spPr>
        <a:xfrm>
          <a:off x="0" y="2490718"/>
          <a:ext cx="10919599" cy="2152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6697" tIns="33020" rIns="184912" bIns="33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2000" b="0" i="0" kern="1200" dirty="0">
              <a:solidFill>
                <a:srgbClr val="001759"/>
              </a:solidFill>
            </a:rPr>
            <a:t>Kiireellisen leikkauksen aiheita vaikeissa spinaalistenoositapauksissa ovat</a:t>
          </a:r>
          <a:endParaRPr lang="fi-FI" sz="2000" kern="1200" dirty="0">
            <a:solidFill>
              <a:srgbClr val="001759"/>
            </a:solidFill>
          </a:endParaRP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2000" b="0" i="0" kern="1200" dirty="0">
              <a:solidFill>
                <a:srgbClr val="001759"/>
              </a:solidFill>
            </a:rPr>
            <a:t>ratsupaikkaoireyhtymä (päivystysleikkauksen aihe)</a:t>
          </a:r>
          <a:endParaRPr lang="fi-FI" sz="2000" kern="1200" dirty="0">
            <a:solidFill>
              <a:srgbClr val="001759"/>
            </a:solidFill>
          </a:endParaRP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2000" b="0" i="0" kern="1200" dirty="0">
              <a:solidFill>
                <a:srgbClr val="001759"/>
              </a:solidFill>
            </a:rPr>
            <a:t>sietämätön kipu, johon konservatiivinen hoito ei auta</a:t>
          </a:r>
          <a:endParaRPr lang="fi-FI" sz="2000" kern="1200" dirty="0">
            <a:solidFill>
              <a:srgbClr val="001759"/>
            </a:solidFill>
          </a:endParaRP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2000" b="0" i="0" kern="1200" dirty="0">
              <a:solidFill>
                <a:srgbClr val="001759"/>
              </a:solidFill>
            </a:rPr>
            <a:t>alaraajan etenevä motorinen heikkous.</a:t>
          </a:r>
          <a:endParaRPr lang="fi-FI" sz="2000" kern="1200" dirty="0">
            <a:solidFill>
              <a:srgbClr val="001759"/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2000" b="0" i="0" kern="1200" dirty="0">
              <a:solidFill>
                <a:srgbClr val="001759"/>
              </a:solidFill>
            </a:rPr>
            <a:t>Ennen leikkausta kirurgi keskustelee perusteellisesti potilaan kanssa ja esittää suunnitellun leikkauksen odotettavissa olevat hyödyt sekä mahdolliset komplikaatiot ja riskit.</a:t>
          </a:r>
          <a:endParaRPr lang="fi-FI" sz="2000" kern="1200" dirty="0">
            <a:solidFill>
              <a:srgbClr val="001759"/>
            </a:solidFill>
          </a:endParaRPr>
        </a:p>
      </dsp:txBody>
      <dsp:txXfrm>
        <a:off x="0" y="2490718"/>
        <a:ext cx="10919599" cy="21528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871CC5-FEFB-4A86-BA16-31CEA47BAA9E}">
      <dsp:nvSpPr>
        <dsp:cNvPr id="0" name=""/>
        <dsp:cNvSpPr/>
      </dsp:nvSpPr>
      <dsp:spPr>
        <a:xfrm>
          <a:off x="0" y="485347"/>
          <a:ext cx="10919599" cy="102667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700" b="0" i="0" kern="1200" dirty="0"/>
            <a:t>Terveelliset elintavat ovat tärkeitä selkäkivun sekundaaripreventiossa. </a:t>
          </a:r>
          <a:endParaRPr lang="fi-FI" sz="2700" kern="1200" dirty="0"/>
        </a:p>
      </dsp:txBody>
      <dsp:txXfrm>
        <a:off x="50118" y="535465"/>
        <a:ext cx="10819363" cy="926439"/>
      </dsp:txXfrm>
    </dsp:sp>
    <dsp:sp modelId="{8F9E1669-9C6D-4942-95EA-AB69F7C3BFE9}">
      <dsp:nvSpPr>
        <dsp:cNvPr id="0" name=""/>
        <dsp:cNvSpPr/>
      </dsp:nvSpPr>
      <dsp:spPr>
        <a:xfrm>
          <a:off x="0" y="1589782"/>
          <a:ext cx="10919599" cy="1026675"/>
        </a:xfrm>
        <a:prstGeom prst="roundRect">
          <a:avLst/>
        </a:prstGeom>
        <a:solidFill>
          <a:schemeClr val="accent2">
            <a:hueOff val="-82804"/>
            <a:satOff val="-6866"/>
            <a:lumOff val="1274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700" b="0" i="0" kern="1200" dirty="0"/>
            <a:t>Elintapoihin tulee kiinnittää huomiota jo lapsuus- ja nuoruusiässä. </a:t>
          </a:r>
          <a:endParaRPr lang="fi-FI" sz="2700" kern="1200" dirty="0"/>
        </a:p>
      </dsp:txBody>
      <dsp:txXfrm>
        <a:off x="50118" y="1639900"/>
        <a:ext cx="10819363" cy="926439"/>
      </dsp:txXfrm>
    </dsp:sp>
    <dsp:sp modelId="{071EC395-9052-4BF2-94EF-0F504B9FAF12}">
      <dsp:nvSpPr>
        <dsp:cNvPr id="0" name=""/>
        <dsp:cNvSpPr/>
      </dsp:nvSpPr>
      <dsp:spPr>
        <a:xfrm>
          <a:off x="0" y="2694217"/>
          <a:ext cx="10919599" cy="1026675"/>
        </a:xfrm>
        <a:prstGeom prst="roundRect">
          <a:avLst/>
        </a:prstGeom>
        <a:solidFill>
          <a:schemeClr val="accent2">
            <a:hueOff val="-165609"/>
            <a:satOff val="-13733"/>
            <a:lumOff val="2549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700" b="0" i="0" kern="1200" dirty="0"/>
            <a:t>Työikäisten terveyden laaja-alaisessa edistämisessä myös perusterveydenhuollolla ja työterveyshuollolla on keskeinen merkitys.</a:t>
          </a:r>
          <a:endParaRPr lang="fi-FI" sz="2700" kern="1200" dirty="0"/>
        </a:p>
      </dsp:txBody>
      <dsp:txXfrm>
        <a:off x="50118" y="2744335"/>
        <a:ext cx="10819363" cy="92643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5FAF39-A17F-450D-98A8-10A62B16B10A}">
      <dsp:nvSpPr>
        <dsp:cNvPr id="0" name=""/>
        <dsp:cNvSpPr/>
      </dsp:nvSpPr>
      <dsp:spPr>
        <a:xfrm>
          <a:off x="0" y="68638"/>
          <a:ext cx="10919599" cy="1223542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300" b="0" i="0" kern="1200" dirty="0"/>
            <a:t>Päivystyslähete (hoitoon heti) on tehtävä sairaalaan, jossa on valmiudet välittömään magneettikuvaukseen ja leikkaukseen tai muuhun välittömään erikoissairaanhoitoon, jos</a:t>
          </a:r>
          <a:endParaRPr lang="fi-FI" sz="2300" kern="1200" dirty="0"/>
        </a:p>
      </dsp:txBody>
      <dsp:txXfrm>
        <a:off x="59728" y="128366"/>
        <a:ext cx="10800143" cy="1104086"/>
      </dsp:txXfrm>
    </dsp:sp>
    <dsp:sp modelId="{DB3915BB-DB23-4AA8-B26C-50491D0E80F4}">
      <dsp:nvSpPr>
        <dsp:cNvPr id="0" name=""/>
        <dsp:cNvSpPr/>
      </dsp:nvSpPr>
      <dsp:spPr>
        <a:xfrm>
          <a:off x="0" y="1292180"/>
          <a:ext cx="10919599" cy="1076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6697" tIns="24130" rIns="135128" bIns="2413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900" b="0" i="0" kern="1200" dirty="0"/>
            <a:t>virtsaaminen ei onnistu tai uloste karkaa</a:t>
          </a:r>
          <a:endParaRPr lang="fi-FI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900" b="0" i="0" kern="1200" dirty="0"/>
            <a:t>potilaalla on sietämätön kiputila ja/tai jonkin lihasryhmän tuore etenevä pareesi</a:t>
          </a:r>
          <a:endParaRPr lang="fi-FI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900" b="0" i="0" kern="1200" dirty="0"/>
            <a:t>potilaalla on alaselkäkipu sekä akuuttiin vakavaan vatsan alueen sairauteen viittaavat oireet</a:t>
          </a:r>
          <a:endParaRPr lang="fi-FI" sz="1900" kern="1200" dirty="0"/>
        </a:p>
      </dsp:txBody>
      <dsp:txXfrm>
        <a:off x="0" y="1292180"/>
        <a:ext cx="10919599" cy="1076400"/>
      </dsp:txXfrm>
    </dsp:sp>
    <dsp:sp modelId="{8BB7BA28-27C8-4061-B0AD-63E71FFF9F29}">
      <dsp:nvSpPr>
        <dsp:cNvPr id="0" name=""/>
        <dsp:cNvSpPr/>
      </dsp:nvSpPr>
      <dsp:spPr>
        <a:xfrm>
          <a:off x="0" y="2368580"/>
          <a:ext cx="10919599" cy="889846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300" b="0" i="0" kern="1200" dirty="0"/>
            <a:t>Lähete erikoissairaanhoidon hoitoarvioon viimeistään seuraavana aamuna on tehtävä, jos</a:t>
          </a:r>
          <a:endParaRPr lang="fi-FI" sz="2300" kern="1200" dirty="0"/>
        </a:p>
      </dsp:txBody>
      <dsp:txXfrm>
        <a:off x="43439" y="2412019"/>
        <a:ext cx="10832721" cy="802968"/>
      </dsp:txXfrm>
    </dsp:sp>
    <dsp:sp modelId="{328A650B-2BAA-4CE9-96B1-71D5539BFB03}">
      <dsp:nvSpPr>
        <dsp:cNvPr id="0" name=""/>
        <dsp:cNvSpPr/>
      </dsp:nvSpPr>
      <dsp:spPr>
        <a:xfrm>
          <a:off x="0" y="3258426"/>
          <a:ext cx="10919599" cy="1076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6697" tIns="24130" rIns="135128" bIns="2413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900" b="0" i="0" kern="1200" dirty="0"/>
            <a:t>alaraajoihin ilmaantuu etenevää heikkoutta, tunnottomuutta tai puutumista</a:t>
          </a:r>
          <a:endParaRPr lang="fi-FI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900" b="0" i="0" kern="1200" dirty="0"/>
            <a:t>yleisvointi heikkenee tai kipu pahenee tasaisesti</a:t>
          </a:r>
          <a:endParaRPr lang="fi-FI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900" b="0" i="0" kern="1200" dirty="0"/>
            <a:t>selkäkipuun liittyy kuumetta.</a:t>
          </a:r>
          <a:endParaRPr lang="fi-FI" sz="1900" kern="1200" dirty="0"/>
        </a:p>
      </dsp:txBody>
      <dsp:txXfrm>
        <a:off x="0" y="3258426"/>
        <a:ext cx="10919599" cy="10764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9B7312-E88D-4CB7-9BA1-AF93B2DE27D8}">
      <dsp:nvSpPr>
        <dsp:cNvPr id="0" name=""/>
        <dsp:cNvSpPr/>
      </dsp:nvSpPr>
      <dsp:spPr>
        <a:xfrm>
          <a:off x="0" y="34504"/>
          <a:ext cx="10919599" cy="8985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300" b="0" i="0" kern="1200" dirty="0"/>
            <a:t>Lähete erikoissairaanhoidon arvioon viikon kuluessa on tehtävä, jos voimakas selkäkipu ei lievity lääkityksellä levossa.</a:t>
          </a:r>
          <a:endParaRPr lang="fi-FI" sz="2300" kern="1200" dirty="0"/>
        </a:p>
      </dsp:txBody>
      <dsp:txXfrm>
        <a:off x="43864" y="78368"/>
        <a:ext cx="10831871" cy="810832"/>
      </dsp:txXfrm>
    </dsp:sp>
    <dsp:sp modelId="{21F196A8-896E-4821-8641-71A129A900A9}">
      <dsp:nvSpPr>
        <dsp:cNvPr id="0" name=""/>
        <dsp:cNvSpPr/>
      </dsp:nvSpPr>
      <dsp:spPr>
        <a:xfrm>
          <a:off x="0" y="1071304"/>
          <a:ext cx="10919599" cy="898560"/>
        </a:xfrm>
        <a:prstGeom prst="roundRect">
          <a:avLst/>
        </a:prstGeom>
        <a:solidFill>
          <a:schemeClr val="accent2">
            <a:hueOff val="-165609"/>
            <a:satOff val="-13733"/>
            <a:lumOff val="2549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300" b="0" i="0" kern="1200" dirty="0"/>
            <a:t>Ehdottomat leikkausaiheet (kun välilevytyrän diagnoosi on vahvistettu kuvantamalla)</a:t>
          </a:r>
          <a:endParaRPr lang="fi-FI" sz="2300" kern="1200" dirty="0"/>
        </a:p>
      </dsp:txBody>
      <dsp:txXfrm>
        <a:off x="43864" y="1115168"/>
        <a:ext cx="10831871" cy="810832"/>
      </dsp:txXfrm>
    </dsp:sp>
    <dsp:sp modelId="{C1259F4A-03C0-4A37-B83D-81F7CA11317F}">
      <dsp:nvSpPr>
        <dsp:cNvPr id="0" name=""/>
        <dsp:cNvSpPr/>
      </dsp:nvSpPr>
      <dsp:spPr>
        <a:xfrm>
          <a:off x="0" y="1969864"/>
          <a:ext cx="10919599" cy="18381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6697" tIns="26670" rIns="149352" bIns="2667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2100" b="0" i="0" kern="1200" dirty="0"/>
            <a:t>cauda equina -oireyhtymä (virtsaumpi ja ulosteenpidätyskyvyn häiriö, ratsupaikka-anestesia), jolloin potilas lähetetään heti hoitopaikkaan, jossa on valmius välittömään leikkaukseen</a:t>
          </a:r>
          <a:endParaRPr lang="fi-FI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2100" b="0" i="0" kern="1200" dirty="0"/>
            <a:t>alaraajan etenevä motorinen heikkous</a:t>
          </a:r>
          <a:endParaRPr lang="fi-FI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2100" b="0" i="0" kern="1200" dirty="0"/>
            <a:t>sietämätön alaraajaan säteilevä kipu, joka ei helpotu riittävästi edes voimakkaalla opioidihoidolla.</a:t>
          </a:r>
          <a:endParaRPr lang="fi-FI" sz="2100" kern="1200" dirty="0"/>
        </a:p>
      </dsp:txBody>
      <dsp:txXfrm>
        <a:off x="0" y="1969864"/>
        <a:ext cx="10919599" cy="183816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C90128-794F-4FA1-B10C-CAD3FB097050}">
      <dsp:nvSpPr>
        <dsp:cNvPr id="0" name=""/>
        <dsp:cNvSpPr/>
      </dsp:nvSpPr>
      <dsp:spPr>
        <a:xfrm>
          <a:off x="0" y="123568"/>
          <a:ext cx="11099920" cy="6318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600" b="0" i="0" kern="1200" dirty="0"/>
            <a:t>Toimintakykyä edistävä kuntoutus</a:t>
          </a:r>
          <a:endParaRPr lang="fi-FI" sz="2600" kern="1200" dirty="0"/>
        </a:p>
      </dsp:txBody>
      <dsp:txXfrm>
        <a:off x="30842" y="154410"/>
        <a:ext cx="11038236" cy="570116"/>
      </dsp:txXfrm>
    </dsp:sp>
    <dsp:sp modelId="{BA376D8C-92AB-4761-B880-05CF3ABB01A9}">
      <dsp:nvSpPr>
        <dsp:cNvPr id="0" name=""/>
        <dsp:cNvSpPr/>
      </dsp:nvSpPr>
      <dsp:spPr>
        <a:xfrm>
          <a:off x="0" y="755368"/>
          <a:ext cx="11099920" cy="37627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2422" tIns="33020" rIns="184912" bIns="33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2000" b="0" i="0" kern="1200" dirty="0">
              <a:solidFill>
                <a:srgbClr val="001759"/>
              </a:solidFill>
            </a:rPr>
            <a:t>Potilaalle merkityksellisiin tavoitteisiin tähtäävä omahoito ja -kuntoutus ovat </a:t>
          </a:r>
          <a:br>
            <a:rPr lang="fi-FI" sz="2000" b="0" i="0" kern="1200" dirty="0">
              <a:solidFill>
                <a:srgbClr val="001759"/>
              </a:solidFill>
            </a:rPr>
          </a:br>
          <a:r>
            <a:rPr lang="fi-FI" sz="2000" b="0" i="0" kern="1200" dirty="0">
              <a:solidFill>
                <a:srgbClr val="001759"/>
              </a:solidFill>
            </a:rPr>
            <a:t>keskeisessä roolissa.</a:t>
          </a:r>
          <a:endParaRPr lang="fi-FI" sz="2000" kern="1200" dirty="0">
            <a:solidFill>
              <a:srgbClr val="001759"/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2000" b="0" i="0" kern="1200" dirty="0">
              <a:solidFill>
                <a:srgbClr val="001759"/>
              </a:solidFill>
            </a:rPr>
            <a:t>Psykologiset hoidot, etenkin kognitiivis-behavioraalisen terapian menetelmät, yhdistettynä harjoitteluun parantavat toimintakykyä ja lievittävät kivun voimakkuutta vähintään kohtalaisesti lyhyellä aikavälillä pitkittyneessä alaselkäkivussa (näytönaste </a:t>
          </a:r>
          <a:r>
            <a:rPr lang="fi-FI" sz="2000" b="1" i="0" kern="1200" dirty="0">
              <a:solidFill>
                <a:srgbClr val="001759"/>
              </a:solidFill>
            </a:rPr>
            <a:t>A)</a:t>
          </a:r>
          <a:r>
            <a:rPr lang="fi-FI" sz="2000" b="0" i="0" kern="1200" dirty="0">
              <a:solidFill>
                <a:srgbClr val="001759"/>
              </a:solidFill>
            </a:rPr>
            <a:t>.</a:t>
          </a:r>
          <a:endParaRPr lang="fi-FI" sz="2000" kern="1200" dirty="0">
            <a:solidFill>
              <a:srgbClr val="001759"/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2000" b="0" i="0" kern="1200" dirty="0">
              <a:solidFill>
                <a:srgbClr val="001759"/>
              </a:solidFill>
            </a:rPr>
            <a:t>Pitkittyneessä alaselkäkivussa harjoittelu lievittää hieman kipua ja parantaa toimintakykyä verrattuna lumehoitoon ja muuhun tavanomaiseen hoitoon, mutta toimintakyky ei parane kliinisesti merkittävästi </a:t>
          </a:r>
          <a:r>
            <a:rPr lang="fi-FI" sz="2000" b="1" i="0" kern="1200" dirty="0">
              <a:solidFill>
                <a:srgbClr val="001759"/>
              </a:solidFill>
            </a:rPr>
            <a:t>A</a:t>
          </a:r>
          <a:r>
            <a:rPr lang="fi-FI" sz="2000" b="0" i="0" kern="1200" dirty="0">
              <a:solidFill>
                <a:srgbClr val="001759"/>
              </a:solidFill>
            </a:rPr>
            <a:t>.</a:t>
          </a:r>
          <a:endParaRPr lang="fi-FI" sz="2000" kern="1200" dirty="0">
            <a:solidFill>
              <a:srgbClr val="001759"/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Char char="•"/>
          </a:pPr>
          <a:r>
            <a:rPr lang="fi-FI" sz="2000" b="0" i="0" kern="1200" dirty="0">
              <a:solidFill>
                <a:srgbClr val="001759"/>
              </a:solidFill>
            </a:rPr>
            <a:t>Ryhmämuotoinen kuntoutus on yhtä vaikuttavaa kuin yksilökuntoutus alaselkäkivussa </a:t>
          </a:r>
          <a:r>
            <a:rPr lang="fi-FI" sz="2000" b="1" i="0" kern="1200" dirty="0">
              <a:solidFill>
                <a:srgbClr val="001759"/>
              </a:solidFill>
            </a:rPr>
            <a:t>A.</a:t>
          </a:r>
          <a:endParaRPr lang="fi-FI" sz="2000" kern="1200" dirty="0">
            <a:solidFill>
              <a:srgbClr val="001759"/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2000" b="0" i="0" kern="1200" dirty="0">
              <a:solidFill>
                <a:srgbClr val="001759"/>
              </a:solidFill>
            </a:rPr>
            <a:t>Digitaalinen hoito on ilmeisesti yhtä tehokasta alaselkäkivun lieventämisessä ja toimintakyvyn parantamisessa kuin paikan päällä annettava yksilöllinen hoito </a:t>
          </a:r>
          <a:r>
            <a:rPr lang="fi-FI" sz="2000" b="1" i="0" kern="1200" dirty="0">
              <a:solidFill>
                <a:srgbClr val="001759"/>
              </a:solidFill>
            </a:rPr>
            <a:t>B</a:t>
          </a:r>
          <a:r>
            <a:rPr lang="fi-FI" sz="2000" b="0" i="0" kern="1200" dirty="0">
              <a:solidFill>
                <a:srgbClr val="001759"/>
              </a:solidFill>
            </a:rPr>
            <a:t>.</a:t>
          </a:r>
          <a:endParaRPr lang="fi-FI" sz="2000" kern="1200" dirty="0">
            <a:solidFill>
              <a:srgbClr val="001759"/>
            </a:solidFill>
          </a:endParaRPr>
        </a:p>
      </dsp:txBody>
      <dsp:txXfrm>
        <a:off x="0" y="755368"/>
        <a:ext cx="11099920" cy="376273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CC3F30-49CE-414F-B209-988A1C3B27DB}">
      <dsp:nvSpPr>
        <dsp:cNvPr id="0" name=""/>
        <dsp:cNvSpPr/>
      </dsp:nvSpPr>
      <dsp:spPr>
        <a:xfrm>
          <a:off x="0" y="13927"/>
          <a:ext cx="10919599" cy="6552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800" b="0" i="0" kern="1200" dirty="0"/>
            <a:t>Muut lääkkeettömät hoitokeinot</a:t>
          </a:r>
          <a:endParaRPr lang="fi-FI" sz="2800" kern="1200" dirty="0"/>
        </a:p>
      </dsp:txBody>
      <dsp:txXfrm>
        <a:off x="31984" y="45911"/>
        <a:ext cx="10855631" cy="591232"/>
      </dsp:txXfrm>
    </dsp:sp>
    <dsp:sp modelId="{B09A9656-1159-4BE1-8653-E435230F560C}">
      <dsp:nvSpPr>
        <dsp:cNvPr id="0" name=""/>
        <dsp:cNvSpPr/>
      </dsp:nvSpPr>
      <dsp:spPr>
        <a:xfrm>
          <a:off x="0" y="669127"/>
          <a:ext cx="10919599" cy="22604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6697" tIns="35560" rIns="199136" bIns="3556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2200" b="0" i="0" kern="1200" dirty="0">
              <a:solidFill>
                <a:srgbClr val="001759"/>
              </a:solidFill>
            </a:rPr>
            <a:t>Rangan manipulaatio ei ilmeisesti ole tehokkaampaa kuin muut hoitomuodot (harjoittelu, selkäkoulu) pitkittyneessä alaselkäkivussa </a:t>
          </a:r>
          <a:r>
            <a:rPr lang="fi-FI" sz="2200" b="1" i="0" kern="1200" dirty="0">
              <a:solidFill>
                <a:srgbClr val="001759"/>
              </a:solidFill>
            </a:rPr>
            <a:t>B</a:t>
          </a:r>
          <a:r>
            <a:rPr lang="fi-FI" sz="2200" b="0" i="0" kern="1200" dirty="0">
              <a:solidFill>
                <a:srgbClr val="001759"/>
              </a:solidFill>
            </a:rPr>
            <a:t>.</a:t>
          </a:r>
          <a:endParaRPr lang="fi-FI" sz="2200" kern="1200" dirty="0">
            <a:solidFill>
              <a:srgbClr val="001759"/>
            </a:solidFill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2200" b="0" i="0" kern="1200" dirty="0">
              <a:solidFill>
                <a:srgbClr val="001759"/>
              </a:solidFill>
            </a:rPr>
            <a:t>Akupunktion vaikutus kivun voimakkuuteen ja toimintakyvyn parantamiseen pitkittyneessä alaselkäkivussa ei ilmeisesti eroa kliinisesti merkittävästi verrattuna lumeakupunktioon tai tavanomaiseen hoitoon </a:t>
          </a:r>
          <a:r>
            <a:rPr lang="fi-FI" sz="2200" b="1" i="0" kern="1200" dirty="0">
              <a:solidFill>
                <a:srgbClr val="001759"/>
              </a:solidFill>
            </a:rPr>
            <a:t>B</a:t>
          </a:r>
          <a:r>
            <a:rPr lang="fi-FI" sz="2200" b="0" i="0" kern="1200" dirty="0">
              <a:solidFill>
                <a:srgbClr val="001759"/>
              </a:solidFill>
            </a:rPr>
            <a:t>.</a:t>
          </a:r>
          <a:endParaRPr lang="fi-FI" sz="2200" kern="1200" dirty="0">
            <a:solidFill>
              <a:srgbClr val="001759"/>
            </a:solidFill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2200" b="0" i="0" kern="1200" dirty="0">
              <a:solidFill>
                <a:srgbClr val="001759"/>
              </a:solidFill>
            </a:rPr>
            <a:t>Traktio-, ultraääni- ja sähköstimulaatiohoitoja ja selkätukivöitä ei suositella pitkittyneessä selkäkivussa.</a:t>
          </a:r>
          <a:endParaRPr lang="fi-FI" sz="2200" kern="1200" dirty="0">
            <a:solidFill>
              <a:srgbClr val="001759"/>
            </a:solidFill>
          </a:endParaRPr>
        </a:p>
      </dsp:txBody>
      <dsp:txXfrm>
        <a:off x="0" y="669127"/>
        <a:ext cx="10919599" cy="226044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A0AF04-BCC1-493F-A48B-1C94136DC479}">
      <dsp:nvSpPr>
        <dsp:cNvPr id="0" name=""/>
        <dsp:cNvSpPr/>
      </dsp:nvSpPr>
      <dsp:spPr>
        <a:xfrm>
          <a:off x="0" y="52114"/>
          <a:ext cx="10904609" cy="5382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300" b="0" i="0" kern="1200" dirty="0"/>
            <a:t>Lääkitys</a:t>
          </a:r>
          <a:endParaRPr lang="fi-FI" sz="2300" kern="1200" dirty="0"/>
        </a:p>
      </dsp:txBody>
      <dsp:txXfrm>
        <a:off x="26273" y="78387"/>
        <a:ext cx="10852063" cy="485654"/>
      </dsp:txXfrm>
    </dsp:sp>
    <dsp:sp modelId="{269A637A-59EC-4CCB-9EC4-34C7807F3799}">
      <dsp:nvSpPr>
        <dsp:cNvPr id="0" name=""/>
        <dsp:cNvSpPr/>
      </dsp:nvSpPr>
      <dsp:spPr>
        <a:xfrm>
          <a:off x="0" y="590314"/>
          <a:ext cx="10904609" cy="39992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6221" tIns="29210" rIns="163576" bIns="2921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800" b="0" i="0" kern="1200" dirty="0">
              <a:solidFill>
                <a:srgbClr val="001759"/>
              </a:solidFill>
            </a:rPr>
            <a:t>Jos lääkkeettömien hoitomuotojen teho ei ole riittävä, voidaan tarvittaessa käyttää lääkehoitoa lisähoitona.</a:t>
          </a:r>
          <a:endParaRPr lang="fi-FI" sz="1800" kern="1200" dirty="0">
            <a:solidFill>
              <a:srgbClr val="001759"/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800" b="0" i="0" kern="1200" dirty="0">
              <a:solidFill>
                <a:srgbClr val="001759"/>
              </a:solidFill>
            </a:rPr>
            <a:t>Tulehduskipulääkkeet lievittävät hieman kipua ja parantavat toimintakykyä pitkittyneessä alaselkäkivussa verrattuna parasetamoliin ja lumeeseen, mutta vaikutuksen suuruus ei ole kliinisesti merkittävä </a:t>
          </a:r>
          <a:r>
            <a:rPr lang="fi-FI" sz="1800" b="1" i="0" kern="1200" dirty="0">
              <a:solidFill>
                <a:srgbClr val="001759"/>
              </a:solidFill>
            </a:rPr>
            <a:t>A</a:t>
          </a:r>
          <a:r>
            <a:rPr lang="fi-FI" sz="1800" b="0" i="0" kern="1200" dirty="0">
              <a:solidFill>
                <a:srgbClr val="001759"/>
              </a:solidFill>
            </a:rPr>
            <a:t>.</a:t>
          </a:r>
          <a:endParaRPr lang="fi-FI" sz="1800" kern="1200" dirty="0">
            <a:solidFill>
              <a:srgbClr val="001759"/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800" b="0" i="0" kern="1200" dirty="0">
              <a:solidFill>
                <a:srgbClr val="001759"/>
              </a:solidFill>
            </a:rPr>
            <a:t>Opioidit ilmeisesti lievittävät hieman pitkittynyttä alaselkäkipua, mutta lisäävät haittavaikutuksia tulehduskipulääkkeisiin ja lumelääkkeeseen verrattuna </a:t>
          </a:r>
          <a:r>
            <a:rPr lang="fi-FI" sz="1800" b="1" i="0" kern="1200" dirty="0">
              <a:solidFill>
                <a:srgbClr val="001759"/>
              </a:solidFill>
            </a:rPr>
            <a:t>B</a:t>
          </a:r>
          <a:r>
            <a:rPr lang="fi-FI" sz="1800" b="0" i="0" kern="1200" dirty="0">
              <a:solidFill>
                <a:srgbClr val="001759"/>
              </a:solidFill>
            </a:rPr>
            <a:t>.</a:t>
          </a:r>
          <a:endParaRPr lang="fi-FI" sz="1800" kern="1200" dirty="0">
            <a:solidFill>
              <a:srgbClr val="001759"/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800" b="0" i="0" kern="1200" dirty="0">
              <a:solidFill>
                <a:srgbClr val="001759"/>
              </a:solidFill>
            </a:rPr>
            <a:t>Ennen heikonkin opioidin aloittamista tulee huolellisesti selvittää, onko potilaalla aiemmin ollut päihderiippuvuutta.</a:t>
          </a:r>
          <a:endParaRPr lang="fi-FI" sz="1800" kern="1200" dirty="0">
            <a:solidFill>
              <a:srgbClr val="001759"/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800" b="0" i="0" kern="1200" dirty="0">
              <a:solidFill>
                <a:srgbClr val="001759"/>
              </a:solidFill>
            </a:rPr>
            <a:t>Yleisesti depressiolääkkeiden, kuten trisyklisten masennuslääkkeiden, ei ole todettu olevan tehokkaampia lumelääkkeeseen verrattuna pitkittyneessä alaselkäkivussa.</a:t>
          </a:r>
          <a:endParaRPr lang="fi-FI" sz="1800" kern="1200" dirty="0">
            <a:solidFill>
              <a:srgbClr val="001759"/>
            </a:solidFill>
          </a:endParaRP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800" b="0" i="0" kern="1200" dirty="0">
              <a:solidFill>
                <a:srgbClr val="001759"/>
              </a:solidFill>
            </a:rPr>
            <a:t>Duloksetiini saattaa lievittää pitkittynyttä alaselkäkipua hieman lumelääkettä paremmin, mutta vaikutuksen suuruus ei ole kliinisesti merkittävä.</a:t>
          </a:r>
          <a:endParaRPr lang="fi-FI" sz="1800" kern="1200" dirty="0">
            <a:solidFill>
              <a:srgbClr val="001759"/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800" b="0" i="0" kern="1200" dirty="0">
              <a:solidFill>
                <a:srgbClr val="001759"/>
              </a:solidFill>
            </a:rPr>
            <a:t>Luotettava näyttö kortikosteroidi- ja muiden puuduteinjektioiden vaikuttavuudesta alaselkäkivussa puuttuu </a:t>
          </a:r>
          <a:r>
            <a:rPr lang="fi-FI" sz="1800" b="1" i="0" kern="1200" dirty="0">
              <a:solidFill>
                <a:srgbClr val="001759"/>
              </a:solidFill>
            </a:rPr>
            <a:t>D</a:t>
          </a:r>
          <a:r>
            <a:rPr lang="fi-FI" sz="1800" b="0" i="0" kern="1200" dirty="0">
              <a:solidFill>
                <a:srgbClr val="001759"/>
              </a:solidFill>
            </a:rPr>
            <a:t>.</a:t>
          </a:r>
          <a:endParaRPr lang="fi-FI" sz="1800" kern="1200" dirty="0">
            <a:solidFill>
              <a:srgbClr val="001759"/>
            </a:solidFill>
          </a:endParaRPr>
        </a:p>
      </dsp:txBody>
      <dsp:txXfrm>
        <a:off x="0" y="590314"/>
        <a:ext cx="10904609" cy="399924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6C56D3-6752-45CF-894D-3FB96EABF709}">
      <dsp:nvSpPr>
        <dsp:cNvPr id="0" name=""/>
        <dsp:cNvSpPr/>
      </dsp:nvSpPr>
      <dsp:spPr>
        <a:xfrm>
          <a:off x="0" y="0"/>
          <a:ext cx="10919599" cy="6084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600" b="0" i="0" kern="1200" dirty="0"/>
            <a:t>Konservatiivinen hoito</a:t>
          </a:r>
          <a:endParaRPr lang="fi-FI" sz="2600" kern="1200" dirty="0"/>
        </a:p>
      </dsp:txBody>
      <dsp:txXfrm>
        <a:off x="29700" y="29700"/>
        <a:ext cx="10860199" cy="549000"/>
      </dsp:txXfrm>
    </dsp:sp>
    <dsp:sp modelId="{A5E7D142-5071-4084-BF3E-BF208ABD83D1}">
      <dsp:nvSpPr>
        <dsp:cNvPr id="0" name=""/>
        <dsp:cNvSpPr/>
      </dsp:nvSpPr>
      <dsp:spPr>
        <a:xfrm>
          <a:off x="0" y="765810"/>
          <a:ext cx="10919599" cy="32830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6697" tIns="33020" rIns="184912" bIns="33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2000" b="0" i="0" kern="1200" dirty="0">
              <a:solidFill>
                <a:srgbClr val="001759"/>
              </a:solidFill>
            </a:rPr>
            <a:t>Ohje pysytellä aktiivisena ilmeisesti johtaa nopeampaan työkyvyn palautumiseen akuutissa alaraajaan säteilevässä kivussa kuin ohje vuodelevosta. </a:t>
          </a:r>
          <a:endParaRPr lang="fi-FI" sz="2000" kern="1200" dirty="0">
            <a:solidFill>
              <a:srgbClr val="001759"/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2000" b="0" i="0" kern="1200" dirty="0">
              <a:solidFill>
                <a:srgbClr val="001759"/>
              </a:solidFill>
            </a:rPr>
            <a:t>Voimakas kipu voi vaatia selän ajoittaista rentouttamista. Esimerkiksi niin sanottu psoasasento tai tyynyin tuettu kylkiasento sopii monille.</a:t>
          </a:r>
          <a:endParaRPr lang="fi-FI" sz="2000" kern="1200" dirty="0">
            <a:solidFill>
              <a:srgbClr val="001759"/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2000" b="0" i="0" kern="1200" dirty="0">
              <a:solidFill>
                <a:srgbClr val="001759"/>
              </a:solidFill>
            </a:rPr>
            <a:t>Tämänhetkisen tutkimusnäytön pohjalta ei ole mahdollista antaa suosituksia fysioterapiamenetelmistä alaraajaan säteilevässä selkäkivussa. Toipumisen edetessä kannattanee hyödyntää olemassa olevaa tietoa epäspesifisen selkäkivun kuntoutuksesta. </a:t>
          </a:r>
          <a:endParaRPr lang="fi-FI" sz="2000" kern="1200" dirty="0">
            <a:solidFill>
              <a:srgbClr val="001759"/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2000" b="0" i="0" kern="1200" dirty="0">
              <a:solidFill>
                <a:srgbClr val="001759"/>
              </a:solidFill>
            </a:rPr>
            <a:t>Potilaalle on tärkeää kertoa</a:t>
          </a:r>
          <a:endParaRPr lang="fi-FI" sz="2000" kern="1200" dirty="0">
            <a:solidFill>
              <a:srgbClr val="001759"/>
            </a:solidFill>
          </a:endParaRP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2000" b="0" i="0" kern="1200" dirty="0">
              <a:solidFill>
                <a:srgbClr val="001759"/>
              </a:solidFill>
            </a:rPr>
            <a:t>konservatiivisen hoidon olevan useimmiten riittävää</a:t>
          </a:r>
          <a:endParaRPr lang="fi-FI" sz="2000" kern="1200" dirty="0">
            <a:solidFill>
              <a:srgbClr val="001759"/>
            </a:solidFill>
          </a:endParaRP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2000" b="0" i="0" kern="1200" dirty="0">
              <a:solidFill>
                <a:srgbClr val="001759"/>
              </a:solidFill>
            </a:rPr>
            <a:t>huolestuttavat, mahdollisesti kiireellistä hoitoa vaativat oireet, joiden vuoksi potilaan on hakeuduttava päivystyksellisesti lääkäriin saman päivän aikana. </a:t>
          </a:r>
          <a:endParaRPr lang="fi-FI" sz="2000" kern="1200" dirty="0">
            <a:solidFill>
              <a:srgbClr val="001759"/>
            </a:solidFill>
          </a:endParaRPr>
        </a:p>
      </dsp:txBody>
      <dsp:txXfrm>
        <a:off x="0" y="765810"/>
        <a:ext cx="10919599" cy="3283019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9909C2-1DCF-45F6-91CB-16DBB9AF26A0}">
      <dsp:nvSpPr>
        <dsp:cNvPr id="0" name=""/>
        <dsp:cNvSpPr/>
      </dsp:nvSpPr>
      <dsp:spPr>
        <a:xfrm>
          <a:off x="0" y="2"/>
          <a:ext cx="10919599" cy="6552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800" b="0" i="0" kern="1200" dirty="0"/>
            <a:t>Lääkehoito</a:t>
          </a:r>
          <a:endParaRPr lang="fi-FI" sz="2800" kern="1200" dirty="0"/>
        </a:p>
      </dsp:txBody>
      <dsp:txXfrm>
        <a:off x="31984" y="31986"/>
        <a:ext cx="10855631" cy="591232"/>
      </dsp:txXfrm>
    </dsp:sp>
    <dsp:sp modelId="{D093F5D6-7B5F-4827-9302-A89EC784F39D}">
      <dsp:nvSpPr>
        <dsp:cNvPr id="0" name=""/>
        <dsp:cNvSpPr/>
      </dsp:nvSpPr>
      <dsp:spPr>
        <a:xfrm>
          <a:off x="0" y="981720"/>
          <a:ext cx="10919599" cy="289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6697" tIns="35560" rIns="199136" bIns="3556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2200" b="0" i="0" kern="1200" dirty="0">
              <a:solidFill>
                <a:srgbClr val="001759"/>
              </a:solidFill>
            </a:rPr>
            <a:t>Alaraajaan säteilevän selkäkivun hoidossa voidaan käyttää tulehduskipulääkettä tai parasetamolia tai näiden yhdistelmää mahdollisimman lyhytaikaisesti.</a:t>
          </a:r>
          <a:endParaRPr lang="fi-FI" sz="2200" kern="1200" dirty="0">
            <a:solidFill>
              <a:srgbClr val="001759"/>
            </a:solidFill>
          </a:endParaRPr>
        </a:p>
        <a:p>
          <a:pPr marL="457200" lvl="2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2200" b="0" i="0" kern="1200" dirty="0">
              <a:solidFill>
                <a:srgbClr val="001759"/>
              </a:solidFill>
            </a:rPr>
            <a:t>Parasetamolin ja heikon opioidin yhdistelmää voidaan harkita akuutissa tilanteessa lyhytaikaiseen käyttöön, mikäli tulehduskipulääke on vasta-aiheinen.</a:t>
          </a:r>
          <a:endParaRPr lang="fi-FI" sz="2200" kern="1200" dirty="0">
            <a:solidFill>
              <a:srgbClr val="001759"/>
            </a:solidFill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2200" b="0" i="0" kern="1200" dirty="0">
              <a:solidFill>
                <a:srgbClr val="001759"/>
              </a:solidFill>
            </a:rPr>
            <a:t>Heikkoakaan opioidia ei tule käyttää pitkäaikaisessa alaraajaan säteilevässä alaselkäkivussa, koska haittavaikutukset ovat merkittäviä ja näyttöä hyödystä ei ole.</a:t>
          </a:r>
          <a:endParaRPr lang="fi-FI" sz="2200" kern="1200" dirty="0">
            <a:solidFill>
              <a:srgbClr val="001759"/>
            </a:solidFill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2200" b="0" i="0" kern="1200" dirty="0">
              <a:solidFill>
                <a:srgbClr val="001759"/>
              </a:solidFill>
            </a:rPr>
            <a:t>Periradikulaarinen epiduraalinen puudute-glukokortikoidiruiske (nk. hermojuuri-puudutus) lievittää ilmeisesti alaraajaan säteilevää alaselkäkipua lyhytaikaisesti.</a:t>
          </a:r>
          <a:endParaRPr lang="fi-FI" sz="2200" kern="1200" dirty="0">
            <a:solidFill>
              <a:srgbClr val="001759"/>
            </a:solidFill>
          </a:endParaRPr>
        </a:p>
      </dsp:txBody>
      <dsp:txXfrm>
        <a:off x="0" y="981720"/>
        <a:ext cx="10919599" cy="2898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svg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2.sv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svg"/><Relationship Id="rId3" Type="http://schemas.openxmlformats.org/officeDocument/2006/relationships/image" Target="../media/image9.svg"/><Relationship Id="rId7" Type="http://schemas.openxmlformats.org/officeDocument/2006/relationships/image" Target="../media/image13.svg"/><Relationship Id="rId12" Type="http://schemas.openxmlformats.org/officeDocument/2006/relationships/image" Target="../media/image18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2.png"/><Relationship Id="rId11" Type="http://schemas.openxmlformats.org/officeDocument/2006/relationships/image" Target="../media/image17.svg"/><Relationship Id="rId5" Type="http://schemas.openxmlformats.org/officeDocument/2006/relationships/image" Target="../media/image11.sv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sv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svg"/><Relationship Id="rId3" Type="http://schemas.openxmlformats.org/officeDocument/2006/relationships/image" Target="../media/image1.png"/><Relationship Id="rId7" Type="http://schemas.openxmlformats.org/officeDocument/2006/relationships/image" Target="../media/image2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21.svg"/><Relationship Id="rId5" Type="http://schemas.openxmlformats.org/officeDocument/2006/relationships/image" Target="../media/image20.png"/><Relationship Id="rId4" Type="http://schemas.openxmlformats.org/officeDocument/2006/relationships/image" Target="../media/image2.sv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svg"/><Relationship Id="rId7" Type="http://schemas.openxmlformats.org/officeDocument/2006/relationships/image" Target="../media/image21.svg"/><Relationship Id="rId2" Type="http://schemas.openxmlformats.org/officeDocument/2006/relationships/image" Target="../media/image22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20.png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21.svg"/><Relationship Id="rId4" Type="http://schemas.openxmlformats.org/officeDocument/2006/relationships/image" Target="../media/image20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7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25.svg"/><Relationship Id="rId3" Type="http://schemas.openxmlformats.org/officeDocument/2006/relationships/image" Target="../media/image9.svg"/><Relationship Id="rId7" Type="http://schemas.openxmlformats.org/officeDocument/2006/relationships/image" Target="../media/image13.svg"/><Relationship Id="rId12" Type="http://schemas.openxmlformats.org/officeDocument/2006/relationships/image" Target="../media/image24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12.png"/><Relationship Id="rId11" Type="http://schemas.openxmlformats.org/officeDocument/2006/relationships/image" Target="../media/image17.svg"/><Relationship Id="rId5" Type="http://schemas.openxmlformats.org/officeDocument/2006/relationships/image" Target="../media/image11.sv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svg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F8D97B-3EA1-1D47-BA97-033B4AD198B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09600" y="2993923"/>
            <a:ext cx="4862052" cy="1269878"/>
          </a:xfrm>
        </p:spPr>
        <p:txBody>
          <a:bodyPr anchor="b">
            <a:normAutofit/>
          </a:bodyPr>
          <a:lstStyle>
            <a:lvl1pPr algn="l">
              <a:defRPr sz="3800">
                <a:solidFill>
                  <a:schemeClr val="accent1"/>
                </a:solidFill>
              </a:defRPr>
            </a:lvl1pPr>
          </a:lstStyle>
          <a:p>
            <a:r>
              <a:rPr lang="en-GB"/>
              <a:t>Click to edit </a:t>
            </a:r>
            <a:br>
              <a:rPr lang="en-GB"/>
            </a:br>
            <a:r>
              <a:rPr lang="en-GB"/>
              <a:t>Master title style</a:t>
            </a:r>
            <a:endParaRPr lang="fi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09122D-D644-244F-ADDE-3F14D03BE7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4459115"/>
            <a:ext cx="4891548" cy="538641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228308-538F-A447-BB11-3B653DDE2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1D11BC1B-7ACC-1142-BB9D-B3830DFAB5D3}" type="datetimeFigureOut">
              <a:t>29.4.2025</a:t>
            </a:fld>
            <a:endParaRPr lang="fi-FI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5F65EA-24CE-0C49-8A40-9C553BC6E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endParaRPr lang="fi-FI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0941B2-CA4B-1741-8043-955EE2A7B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1D90E6B0-0E85-FB47-850E-9C9C18E3A430}" type="slidenum">
              <a:t>‹#›</a:t>
            </a:fld>
            <a:endParaRPr lang="fi-FI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61C4807-9EF9-9F47-B473-F3600B3A1BA3}"/>
              </a:ext>
            </a:extLst>
          </p:cNvPr>
          <p:cNvCxnSpPr/>
          <p:nvPr/>
        </p:nvCxnSpPr>
        <p:spPr>
          <a:xfrm>
            <a:off x="0" y="903600"/>
            <a:ext cx="12193200" cy="0"/>
          </a:xfrm>
          <a:prstGeom prst="line">
            <a:avLst/>
          </a:prstGeom>
          <a:ln w="12700">
            <a:solidFill>
              <a:schemeClr val="tx1">
                <a:alpha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>
            <a:extLst>
              <a:ext uri="{FF2B5EF4-FFF2-40B4-BE49-F238E27FC236}">
                <a16:creationId xmlns:a16="http://schemas.microsoft.com/office/drawing/2014/main" id="{5E2FEA2D-ECD6-3C45-8BE5-6240E1ACA33B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120677" y="900752"/>
            <a:ext cx="6071324" cy="5957248"/>
          </a:xfrm>
          <a:prstGeom prst="rect">
            <a:avLst/>
          </a:prstGeom>
        </p:spPr>
      </p:pic>
      <p:pic>
        <p:nvPicPr>
          <p:cNvPr id="14" name="Graphic 13">
            <a:extLst>
              <a:ext uri="{FF2B5EF4-FFF2-40B4-BE49-F238E27FC236}">
                <a16:creationId xmlns:a16="http://schemas.microsoft.com/office/drawing/2014/main" id="{5B00B24C-1A2C-6645-9E95-A8A678FB1C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490305" y="226630"/>
            <a:ext cx="1754378" cy="496523"/>
          </a:xfrm>
          <a:prstGeom prst="rect">
            <a:avLst/>
          </a:prstGeom>
        </p:spPr>
      </p:pic>
      <p:pic>
        <p:nvPicPr>
          <p:cNvPr id="17" name="Picture 14">
            <a:extLst>
              <a:ext uri="{FF2B5EF4-FFF2-40B4-BE49-F238E27FC236}">
                <a16:creationId xmlns:a16="http://schemas.microsoft.com/office/drawing/2014/main" id="{8B21B404-2F94-E849-971B-3F4BF108063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/>
        </p:blipFill>
        <p:spPr>
          <a:xfrm>
            <a:off x="632178" y="5501821"/>
            <a:ext cx="643466" cy="643466"/>
          </a:xfrm>
          <a:prstGeom prst="rect">
            <a:avLst/>
          </a:prstGeom>
        </p:spPr>
      </p:pic>
      <p:pic>
        <p:nvPicPr>
          <p:cNvPr id="12" name="Graphic 11">
            <a:extLst>
              <a:ext uri="{FF2B5EF4-FFF2-40B4-BE49-F238E27FC236}">
                <a16:creationId xmlns:a16="http://schemas.microsoft.com/office/drawing/2014/main" id="{78F960A4-795D-2344-9420-0F27FE897A0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/>
        </p:blipFill>
        <p:spPr>
          <a:xfrm>
            <a:off x="9197487" y="261816"/>
            <a:ext cx="2419358" cy="326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427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7A18A3-7995-8943-867B-5C65750D1C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/>
              <a:t>Click to edit </a:t>
            </a:r>
            <a:br>
              <a:rPr lang="en-GB"/>
            </a:br>
            <a:r>
              <a:rPr lang="en-GB"/>
              <a:t>Master title style</a:t>
            </a:r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2F193B-218E-8244-A79D-8C8A8022E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1BC1B-7ACC-1142-BB9D-B3830DFAB5D3}" type="datetimeFigureOut">
              <a:t>29.4.2025</a:t>
            </a:fld>
            <a:endParaRPr lang="fi-FI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324592-7D47-EA4F-8276-521C858FB5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26557E-FD27-E641-B04E-126B38D33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0E6B0-0E85-FB47-850E-9C9C18E3A430}" type="slidenum"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61546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7A18A3-7995-8943-867B-5C65750D1C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3696" y="1803196"/>
            <a:ext cx="9504608" cy="733942"/>
          </a:xfrm>
        </p:spPr>
        <p:txBody>
          <a:bodyPr anchor="b">
            <a:noAutofit/>
          </a:bodyPr>
          <a:lstStyle>
            <a:lvl1pPr algn="ctr">
              <a:defRPr sz="38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2F193B-218E-8244-A79D-8C8A8022E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1D11BC1B-7ACC-1142-BB9D-B3830DFAB5D3}" type="datetimeFigureOut">
              <a:t>29.4.2025</a:t>
            </a:fld>
            <a:endParaRPr lang="fi-FI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324592-7D47-EA4F-8276-521C858FB5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endParaRPr lang="fi-FI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26557E-FD27-E641-B04E-126B38D33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1D90E6B0-0E85-FB47-850E-9C9C18E3A430}" type="slidenum">
              <a:t>‹#›</a:t>
            </a:fld>
            <a:endParaRPr lang="fi-FI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94332FD-1CFF-F94D-8AB8-38BB84D91E3B}"/>
              </a:ext>
            </a:extLst>
          </p:cNvPr>
          <p:cNvCxnSpPr/>
          <p:nvPr/>
        </p:nvCxnSpPr>
        <p:spPr>
          <a:xfrm>
            <a:off x="0" y="4964400"/>
            <a:ext cx="12193200" cy="0"/>
          </a:xfrm>
          <a:prstGeom prst="line">
            <a:avLst/>
          </a:prstGeom>
          <a:ln w="12700">
            <a:solidFill>
              <a:schemeClr val="tx1">
                <a:alpha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ubtitle 2">
            <a:extLst>
              <a:ext uri="{FF2B5EF4-FFF2-40B4-BE49-F238E27FC236}">
                <a16:creationId xmlns:a16="http://schemas.microsoft.com/office/drawing/2014/main" id="{E9DE8685-C5A5-7E43-9ECF-F9BA0D1FB0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41154" y="2707589"/>
            <a:ext cx="9509693" cy="538641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2522AAFD-1B89-4B4A-8D69-84F74AECA0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193796" y="5644608"/>
            <a:ext cx="255600" cy="255600"/>
          </a:xfrm>
          <a:prstGeom prst="rect">
            <a:avLst/>
          </a:prstGeom>
        </p:spPr>
      </p:pic>
      <p:pic>
        <p:nvPicPr>
          <p:cNvPr id="14" name="Graphic 13">
            <a:extLst>
              <a:ext uri="{FF2B5EF4-FFF2-40B4-BE49-F238E27FC236}">
                <a16:creationId xmlns:a16="http://schemas.microsoft.com/office/drawing/2014/main" id="{F927C099-3923-4741-BC4B-8D1A8DF97FD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592712" y="5644608"/>
            <a:ext cx="319500" cy="255600"/>
          </a:xfrm>
          <a:prstGeom prst="rect">
            <a:avLst/>
          </a:prstGeom>
        </p:spPr>
      </p:pic>
      <p:pic>
        <p:nvPicPr>
          <p:cNvPr id="16" name="Graphic 15">
            <a:extLst>
              <a:ext uri="{FF2B5EF4-FFF2-40B4-BE49-F238E27FC236}">
                <a16:creationId xmlns:a16="http://schemas.microsoft.com/office/drawing/2014/main" id="{53373A7A-68AA-F245-9326-7BDA925BAF3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1055528" y="5644608"/>
            <a:ext cx="255600" cy="255600"/>
          </a:xfrm>
          <a:prstGeom prst="rect">
            <a:avLst/>
          </a:prstGeom>
        </p:spPr>
      </p:pic>
      <p:pic>
        <p:nvPicPr>
          <p:cNvPr id="18" name="Graphic 17">
            <a:extLst>
              <a:ext uri="{FF2B5EF4-FFF2-40B4-BE49-F238E27FC236}">
                <a16:creationId xmlns:a16="http://schemas.microsoft.com/office/drawing/2014/main" id="{AA689BF0-EA18-3948-B696-BD2050976E4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1454444" y="5644608"/>
            <a:ext cx="117969" cy="255600"/>
          </a:xfrm>
          <a:prstGeom prst="rect">
            <a:avLst/>
          </a:prstGeom>
        </p:spPr>
      </p:pic>
      <p:pic>
        <p:nvPicPr>
          <p:cNvPr id="23" name="Graphic 22">
            <a:extLst>
              <a:ext uri="{FF2B5EF4-FFF2-40B4-BE49-F238E27FC236}">
                <a16:creationId xmlns:a16="http://schemas.microsoft.com/office/drawing/2014/main" id="{D054568A-5BA4-5F4B-9032-4C3C28F9D016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0183904" y="6023908"/>
            <a:ext cx="1380565" cy="95873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6632E4F0-F25B-B346-86F5-98FBEF05FFDA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rcRect/>
          <a:stretch/>
        </p:blipFill>
        <p:spPr>
          <a:xfrm>
            <a:off x="729233" y="5646196"/>
            <a:ext cx="2149434" cy="487814"/>
          </a:xfrm>
          <a:prstGeom prst="rect">
            <a:avLst/>
          </a:prstGeom>
        </p:spPr>
      </p:pic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E3134FC-D12E-0C4D-B785-383FEEEDA399}"/>
              </a:ext>
            </a:extLst>
          </p:cNvPr>
          <p:cNvCxnSpPr/>
          <p:nvPr/>
        </p:nvCxnSpPr>
        <p:spPr>
          <a:xfrm>
            <a:off x="0" y="4964400"/>
            <a:ext cx="12193200" cy="0"/>
          </a:xfrm>
          <a:prstGeom prst="line">
            <a:avLst/>
          </a:prstGeom>
          <a:ln w="12700">
            <a:solidFill>
              <a:schemeClr val="tx1">
                <a:alpha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53299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D2F2C83-F980-1947-9AA6-2FDE83FE82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1BC1B-7ACC-1142-BB9D-B3830DFAB5D3}" type="datetimeFigureOut">
              <a:t>29.4.2025</a:t>
            </a:fld>
            <a:endParaRPr lang="fi-FI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EF8BC3B-0AC6-3546-872B-E30B93D24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38586C-94F4-E24C-A0FA-726746E53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0E6B0-0E85-FB47-850E-9C9C18E3A430}" type="slidenum"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715375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F8D97B-3EA1-1D47-BA97-033B4AD198B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09600" y="2993923"/>
            <a:ext cx="4862052" cy="1269878"/>
          </a:xfrm>
        </p:spPr>
        <p:txBody>
          <a:bodyPr anchor="b">
            <a:normAutofit/>
          </a:bodyPr>
          <a:lstStyle>
            <a:lvl1pPr algn="l">
              <a:defRPr sz="3800">
                <a:solidFill>
                  <a:schemeClr val="accent1"/>
                </a:solidFill>
              </a:defRPr>
            </a:lvl1pPr>
          </a:lstStyle>
          <a:p>
            <a:r>
              <a:rPr lang="en-GB"/>
              <a:t>Click to edit </a:t>
            </a:r>
            <a:br>
              <a:rPr lang="en-GB"/>
            </a:br>
            <a:r>
              <a:rPr lang="en-GB"/>
              <a:t>Master title style</a:t>
            </a:r>
            <a:endParaRPr lang="fi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09122D-D644-244F-ADDE-3F14D03BE7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4459115"/>
            <a:ext cx="4891548" cy="538641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228308-538F-A447-BB11-3B653DDE2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F0FEDCEF-A2BD-ED47-9D95-E2FAAD66663F}" type="datetimeFigureOut">
              <a:t>29.4.2025</a:t>
            </a:fld>
            <a:endParaRPr lang="fi-FI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5F65EA-24CE-0C49-8A40-9C553BC6E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endParaRPr lang="fi-FI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0941B2-CA4B-1741-8043-955EE2A7B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63C64A7D-B5C7-C249-AD84-E7B5A1F09FDF}" type="slidenum">
              <a:t>‹#›</a:t>
            </a:fld>
            <a:endParaRPr lang="fi-FI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61C4807-9EF9-9F47-B473-F3600B3A1BA3}"/>
              </a:ext>
            </a:extLst>
          </p:cNvPr>
          <p:cNvCxnSpPr/>
          <p:nvPr/>
        </p:nvCxnSpPr>
        <p:spPr>
          <a:xfrm>
            <a:off x="0" y="903600"/>
            <a:ext cx="12193200" cy="0"/>
          </a:xfrm>
          <a:prstGeom prst="line">
            <a:avLst/>
          </a:prstGeom>
          <a:ln w="12700">
            <a:solidFill>
              <a:schemeClr val="tx1">
                <a:alpha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>
            <a:extLst>
              <a:ext uri="{FF2B5EF4-FFF2-40B4-BE49-F238E27FC236}">
                <a16:creationId xmlns:a16="http://schemas.microsoft.com/office/drawing/2014/main" id="{5E2FEA2D-ECD6-3C45-8BE5-6240E1ACA33B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120677" y="900752"/>
            <a:ext cx="6071324" cy="5957248"/>
          </a:xfrm>
          <a:prstGeom prst="rect">
            <a:avLst/>
          </a:prstGeom>
        </p:spPr>
      </p:pic>
      <p:pic>
        <p:nvPicPr>
          <p:cNvPr id="14" name="Graphic 13">
            <a:extLst>
              <a:ext uri="{FF2B5EF4-FFF2-40B4-BE49-F238E27FC236}">
                <a16:creationId xmlns:a16="http://schemas.microsoft.com/office/drawing/2014/main" id="{5B00B24C-1A2C-6645-9E95-A8A678FB1C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490305" y="226630"/>
            <a:ext cx="1754378" cy="496523"/>
          </a:xfrm>
          <a:prstGeom prst="rect">
            <a:avLst/>
          </a:prstGeom>
        </p:spPr>
      </p:pic>
      <p:pic>
        <p:nvPicPr>
          <p:cNvPr id="15" name="Graphic 14">
            <a:extLst>
              <a:ext uri="{FF2B5EF4-FFF2-40B4-BE49-F238E27FC236}">
                <a16:creationId xmlns:a16="http://schemas.microsoft.com/office/drawing/2014/main" id="{D9C18484-6187-B943-97D7-ED2B3C89666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/>
        </p:blipFill>
        <p:spPr>
          <a:xfrm>
            <a:off x="8894472" y="321547"/>
            <a:ext cx="2704300" cy="316910"/>
          </a:xfrm>
          <a:prstGeom prst="rect">
            <a:avLst/>
          </a:prstGeom>
        </p:spPr>
      </p:pic>
      <p:pic>
        <p:nvPicPr>
          <p:cNvPr id="17" name="Picture 14">
            <a:extLst>
              <a:ext uri="{FF2B5EF4-FFF2-40B4-BE49-F238E27FC236}">
                <a16:creationId xmlns:a16="http://schemas.microsoft.com/office/drawing/2014/main" id="{8B21B404-2F94-E849-971B-3F4BF108063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/>
        </p:blipFill>
        <p:spPr>
          <a:xfrm>
            <a:off x="622914" y="5816601"/>
            <a:ext cx="848223" cy="328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36665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3B069A05-75B2-2B4E-824C-84428B21C92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252000" y="900113"/>
            <a:ext cx="5940000" cy="5957887"/>
          </a:xfrm>
          <a:solidFill>
            <a:schemeClr val="bg2">
              <a:lumMod val="75000"/>
            </a:schemeClr>
          </a:solidFill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en-GB" dirty="0"/>
              <a:t>Click icon to add picture</a:t>
            </a:r>
            <a:endParaRPr lang="fi-FI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1F8D97B-3EA1-1D47-BA97-033B4AD198B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09600" y="2993923"/>
            <a:ext cx="4862052" cy="1269878"/>
          </a:xfrm>
        </p:spPr>
        <p:txBody>
          <a:bodyPr anchor="b">
            <a:normAutofit/>
          </a:bodyPr>
          <a:lstStyle>
            <a:lvl1pPr algn="l">
              <a:defRPr sz="3800">
                <a:solidFill>
                  <a:schemeClr val="accent1"/>
                </a:solidFill>
              </a:defRPr>
            </a:lvl1pPr>
          </a:lstStyle>
          <a:p>
            <a:r>
              <a:rPr lang="en-GB"/>
              <a:t>Click to edit </a:t>
            </a:r>
            <a:br>
              <a:rPr lang="en-GB"/>
            </a:br>
            <a:r>
              <a:rPr lang="en-GB"/>
              <a:t>Master title style</a:t>
            </a:r>
            <a:endParaRPr lang="fi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09122D-D644-244F-ADDE-3F14D03BE7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4459115"/>
            <a:ext cx="4891548" cy="538641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228308-538F-A447-BB11-3B653DDE2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F0FEDCEF-A2BD-ED47-9D95-E2FAAD66663F}" type="datetimeFigureOut">
              <a:t>29.4.2025</a:t>
            </a:fld>
            <a:endParaRPr lang="fi-FI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5F65EA-24CE-0C49-8A40-9C553BC6E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endParaRPr lang="fi-FI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0941B2-CA4B-1741-8043-955EE2A7B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63C64A7D-B5C7-C249-AD84-E7B5A1F09FDF}" type="slidenum">
              <a:t>‹#›</a:t>
            </a:fld>
            <a:endParaRPr lang="fi-FI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1CFCCC6-6E30-BE4E-9177-869CC4EA98D4}"/>
              </a:ext>
            </a:extLst>
          </p:cNvPr>
          <p:cNvCxnSpPr/>
          <p:nvPr/>
        </p:nvCxnSpPr>
        <p:spPr>
          <a:xfrm>
            <a:off x="0" y="897132"/>
            <a:ext cx="12193200" cy="0"/>
          </a:xfrm>
          <a:prstGeom prst="line">
            <a:avLst/>
          </a:prstGeom>
          <a:ln w="127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4">
            <a:extLst>
              <a:ext uri="{FF2B5EF4-FFF2-40B4-BE49-F238E27FC236}">
                <a16:creationId xmlns:a16="http://schemas.microsoft.com/office/drawing/2014/main" id="{CF6C7CE1-4DE5-7443-8273-02435D674C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622914" y="5816601"/>
            <a:ext cx="848223" cy="328686"/>
          </a:xfrm>
          <a:prstGeom prst="rect">
            <a:avLst/>
          </a:prstGeom>
        </p:spPr>
      </p:pic>
      <p:pic>
        <p:nvPicPr>
          <p:cNvPr id="15" name="Graphic 14">
            <a:extLst>
              <a:ext uri="{FF2B5EF4-FFF2-40B4-BE49-F238E27FC236}">
                <a16:creationId xmlns:a16="http://schemas.microsoft.com/office/drawing/2014/main" id="{978D9EEA-5465-A945-94CE-F327DCC5B37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490305" y="226630"/>
            <a:ext cx="1754378" cy="496523"/>
          </a:xfrm>
          <a:prstGeom prst="rect">
            <a:avLst/>
          </a:prstGeom>
        </p:spPr>
      </p:pic>
      <p:pic>
        <p:nvPicPr>
          <p:cNvPr id="14" name="Graphic 13">
            <a:extLst>
              <a:ext uri="{FF2B5EF4-FFF2-40B4-BE49-F238E27FC236}">
                <a16:creationId xmlns:a16="http://schemas.microsoft.com/office/drawing/2014/main" id="{150F29C9-0F3B-EF46-A143-939986A4075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/>
        </p:blipFill>
        <p:spPr>
          <a:xfrm>
            <a:off x="8894472" y="321547"/>
            <a:ext cx="2704300" cy="316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31363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E65531-52EA-964F-8B66-3FBA7703DD8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/>
              <a:t>Click to edit </a:t>
            </a:r>
            <a:br>
              <a:rPr lang="en-GB"/>
            </a:br>
            <a:r>
              <a:rPr lang="en-GB"/>
              <a:t>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AA93D0-316E-3949-BCAB-951670E9B1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5569BC-34FF-0F41-AEF5-F8C972DFFF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EDCEF-A2BD-ED47-9D95-E2FAAD66663F}" type="datetimeFigureOut">
              <a:t>29.4.2025</a:t>
            </a:fld>
            <a:endParaRPr lang="fi-FI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CCC951-0964-614A-B3E6-EE14B669F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12A5FE-A856-7042-99B1-478270FCC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64A7D-B5C7-C249-AD84-E7B5A1F09FDF}" type="slidenum"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097195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5E4A6C9E-E548-7240-AC10-C4805D1F386B}"/>
              </a:ext>
            </a:extLst>
          </p:cNvPr>
          <p:cNvSpPr/>
          <p:nvPr/>
        </p:nvSpPr>
        <p:spPr>
          <a:xfrm>
            <a:off x="0" y="0"/>
            <a:ext cx="12192000" cy="63649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8FCCAED-FB38-6D42-9952-CEF8EBC6350C}"/>
              </a:ext>
            </a:extLst>
          </p:cNvPr>
          <p:cNvSpPr/>
          <p:nvPr/>
        </p:nvSpPr>
        <p:spPr>
          <a:xfrm>
            <a:off x="0" y="629920"/>
            <a:ext cx="12192000" cy="6228080"/>
          </a:xfrm>
          <a:prstGeom prst="rect">
            <a:avLst/>
          </a:prstGeom>
          <a:solidFill>
            <a:schemeClr val="accent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4E62D209-FA59-AD40-B106-9133B8978C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550069" y="166865"/>
            <a:ext cx="1243289" cy="351875"/>
          </a:xfrm>
          <a:prstGeom prst="rect">
            <a:avLst/>
          </a:prstGeom>
        </p:spPr>
      </p:pic>
      <p:pic>
        <p:nvPicPr>
          <p:cNvPr id="9" name="Graphic 8">
            <a:extLst>
              <a:ext uri="{FF2B5EF4-FFF2-40B4-BE49-F238E27FC236}">
                <a16:creationId xmlns:a16="http://schemas.microsoft.com/office/drawing/2014/main" id="{0505F849-F8AA-8241-A6C5-9EE8CF76528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9588326" y="251209"/>
            <a:ext cx="1929285" cy="22608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DE65531-52EA-964F-8B66-3FBA7703DD8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GB"/>
              <a:t>Click to edit </a:t>
            </a:r>
            <a:br>
              <a:rPr lang="en-GB"/>
            </a:br>
            <a:r>
              <a:rPr lang="en-GB"/>
              <a:t>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AA93D0-316E-3949-BCAB-951670E9B1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5569BC-34FF-0F41-AEF5-F8C972DFFF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0FEDCEF-A2BD-ED47-9D95-E2FAAD66663F}" type="datetimeFigureOut">
              <a:t>29.4.2025</a:t>
            </a:fld>
            <a:endParaRPr lang="fi-FI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CCC951-0964-614A-B3E6-EE14B669F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12A5FE-A856-7042-99B1-478270FCC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3C64A7D-B5C7-C249-AD84-E7B5A1F09FDF}" type="slidenum"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885995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D4088-102E-CC4F-8E1C-D1A7842FF54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68980" y="854439"/>
            <a:ext cx="5369228" cy="836249"/>
          </a:xfrm>
        </p:spPr>
        <p:txBody>
          <a:bodyPr anchor="t" anchorCtr="0"/>
          <a:lstStyle/>
          <a:p>
            <a:r>
              <a:rPr lang="en-GB"/>
              <a:t>Click to edit </a:t>
            </a:r>
            <a:br>
              <a:rPr lang="en-GB"/>
            </a:br>
            <a:r>
              <a:rPr lang="en-GB"/>
              <a:t>Master title style</a:t>
            </a:r>
            <a:endParaRPr lang="fi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D05D7A-318D-CB45-9AD8-3108C0CCEA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1910080"/>
            <a:ext cx="5380149" cy="416874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D77843-CB70-E14F-93F8-417B67FAAE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EDCEF-A2BD-ED47-9D95-E2FAAD66663F}" type="datetimeFigureOut">
              <a:t>29.4.2025</a:t>
            </a:fld>
            <a:endParaRPr lang="fi-FI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A5F02B-56EB-2549-BBB7-568F0B8EB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6F9CBC-703E-B64C-AA07-719AA3257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64A7D-B5C7-C249-AD84-E7B5A1F09FDF}" type="slidenum">
              <a:t>‹#›</a:t>
            </a:fld>
            <a:endParaRPr lang="fi-FI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D6891061-3FAF-0248-BCED-4BEEB62FEB0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1825" y="927280"/>
            <a:ext cx="5112152" cy="5138334"/>
          </a:xfrm>
          <a:solidFill>
            <a:schemeClr val="bg2">
              <a:lumMod val="75000"/>
            </a:schemeClr>
          </a:solidFill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en-GB" dirty="0"/>
              <a:t>Click icon to add picture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377828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D4088-102E-CC4F-8E1C-D1A7842FF54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3944" y="854439"/>
            <a:ext cx="3377054" cy="836249"/>
          </a:xfrm>
        </p:spPr>
        <p:txBody>
          <a:bodyPr anchor="t" anchorCtr="0"/>
          <a:lstStyle/>
          <a:p>
            <a:r>
              <a:rPr lang="en-GB"/>
              <a:t>Click to edit </a:t>
            </a:r>
            <a:br>
              <a:rPr lang="en-GB"/>
            </a:br>
            <a:r>
              <a:rPr lang="en-GB"/>
              <a:t>Master title style</a:t>
            </a:r>
            <a:endParaRPr lang="fi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D05D7A-318D-CB45-9AD8-3108C0CCEA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7164" y="1910080"/>
            <a:ext cx="3383923" cy="416874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D77843-CB70-E14F-93F8-417B67FAAE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EDCEF-A2BD-ED47-9D95-E2FAAD66663F}" type="datetimeFigureOut">
              <a:t>29.4.2025</a:t>
            </a:fld>
            <a:endParaRPr lang="fi-FI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A5F02B-56EB-2549-BBB7-568F0B8EB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6F9CBC-703E-B64C-AA07-719AA3257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64A7D-B5C7-C249-AD84-E7B5A1F09FDF}" type="slidenum">
              <a:t>‹#›</a:t>
            </a:fld>
            <a:endParaRPr lang="fi-FI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D6891061-3FAF-0248-BCED-4BEEB62FEB0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417454" y="953036"/>
            <a:ext cx="4622400" cy="5112000"/>
          </a:xfrm>
          <a:solidFill>
            <a:schemeClr val="bg2">
              <a:lumMod val="75000"/>
            </a:schemeClr>
          </a:solidFill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en-GB" dirty="0"/>
              <a:t>Click icon to add picture</a:t>
            </a:r>
            <a:endParaRPr lang="fi-FI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27885024-B7C3-CF41-B019-11BA9EBEF54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9053849" y="953036"/>
            <a:ext cx="2487600" cy="5112000"/>
          </a:xfrm>
          <a:solidFill>
            <a:schemeClr val="bg2">
              <a:lumMod val="75000"/>
            </a:schemeClr>
          </a:solidFill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en-GB" dirty="0"/>
              <a:t>Click icon to add picture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115228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D4088-102E-CC4F-8E1C-D1A7842FF54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3944" y="854439"/>
            <a:ext cx="3377054" cy="836249"/>
          </a:xfrm>
        </p:spPr>
        <p:txBody>
          <a:bodyPr anchor="t" anchorCtr="0"/>
          <a:lstStyle/>
          <a:p>
            <a:r>
              <a:rPr lang="en-GB"/>
              <a:t>Click to edit </a:t>
            </a:r>
            <a:br>
              <a:rPr lang="en-GB"/>
            </a:br>
            <a:r>
              <a:rPr lang="en-GB"/>
              <a:t>Master title style</a:t>
            </a:r>
            <a:endParaRPr lang="fi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D05D7A-318D-CB45-9AD8-3108C0CCEA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7164" y="1910080"/>
            <a:ext cx="3383923" cy="416874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D77843-CB70-E14F-93F8-417B67FAAE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EDCEF-A2BD-ED47-9D95-E2FAAD66663F}" type="datetimeFigureOut">
              <a:t>29.4.2025</a:t>
            </a:fld>
            <a:endParaRPr lang="fi-FI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A5F02B-56EB-2549-BBB7-568F0B8EB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6F9CBC-703E-B64C-AA07-719AA3257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64A7D-B5C7-C249-AD84-E7B5A1F09FDF}" type="slidenum">
              <a:t>‹#›</a:t>
            </a:fld>
            <a:endParaRPr lang="fi-FI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D6891061-3FAF-0248-BCED-4BEEB62FEB0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417454" y="953036"/>
            <a:ext cx="4622400" cy="5112000"/>
          </a:xfrm>
          <a:solidFill>
            <a:schemeClr val="bg2">
              <a:lumMod val="75000"/>
            </a:schemeClr>
          </a:solidFill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en-GB" dirty="0"/>
              <a:t>Click icon to add picture</a:t>
            </a:r>
            <a:endParaRPr lang="fi-FI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601A550-409A-C74E-B0C9-D380256DE71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053512" y="952679"/>
            <a:ext cx="2487600" cy="5112000"/>
          </a:xfrm>
          <a:solidFill>
            <a:schemeClr val="accent1"/>
          </a:solidFill>
        </p:spPr>
        <p:txBody>
          <a:bodyPr lIns="360000" tIns="900000" rIns="360000" bIns="360000" anchor="t" anchorCtr="0">
            <a:noAutofit/>
          </a:bodyPr>
          <a:lstStyle>
            <a:lvl1pPr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49824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3B069A05-75B2-2B4E-824C-84428B21C92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252000" y="900113"/>
            <a:ext cx="5940000" cy="5957887"/>
          </a:xfrm>
          <a:solidFill>
            <a:schemeClr val="bg2">
              <a:lumMod val="75000"/>
            </a:schemeClr>
          </a:solidFill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 dirty="0"/>
              <a:t>Lisää kuva napsauttamalla kuvaketta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1F8D97B-3EA1-1D47-BA97-033B4AD198B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09600" y="2993923"/>
            <a:ext cx="4862052" cy="1269878"/>
          </a:xfrm>
        </p:spPr>
        <p:txBody>
          <a:bodyPr anchor="b">
            <a:normAutofit/>
          </a:bodyPr>
          <a:lstStyle>
            <a:lvl1pPr algn="l">
              <a:defRPr sz="3800">
                <a:solidFill>
                  <a:schemeClr val="accent1"/>
                </a:solidFill>
              </a:defRPr>
            </a:lvl1pPr>
          </a:lstStyle>
          <a:p>
            <a:r>
              <a:rPr lang="en-GB"/>
              <a:t>Click to edit </a:t>
            </a:r>
            <a:br>
              <a:rPr lang="en-GB"/>
            </a:br>
            <a:r>
              <a:rPr lang="en-GB"/>
              <a:t>Master title style</a:t>
            </a:r>
            <a:endParaRPr lang="fi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09122D-D644-244F-ADDE-3F14D03BE7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4459115"/>
            <a:ext cx="4891548" cy="538641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228308-538F-A447-BB11-3B653DDE2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1D11BC1B-7ACC-1142-BB9D-B3830DFAB5D3}" type="datetimeFigureOut">
              <a:t>29.4.2025</a:t>
            </a:fld>
            <a:endParaRPr lang="fi-FI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5F65EA-24CE-0C49-8A40-9C553BC6E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endParaRPr lang="fi-FI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0941B2-CA4B-1741-8043-955EE2A7B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1D90E6B0-0E85-FB47-850E-9C9C18E3A430}" type="slidenum">
              <a:t>‹#›</a:t>
            </a:fld>
            <a:endParaRPr lang="fi-FI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1CFCCC6-6E30-BE4E-9177-869CC4EA98D4}"/>
              </a:ext>
            </a:extLst>
          </p:cNvPr>
          <p:cNvCxnSpPr/>
          <p:nvPr/>
        </p:nvCxnSpPr>
        <p:spPr>
          <a:xfrm>
            <a:off x="0" y="897132"/>
            <a:ext cx="12193200" cy="0"/>
          </a:xfrm>
          <a:prstGeom prst="line">
            <a:avLst/>
          </a:prstGeom>
          <a:ln w="127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Graphic 14">
            <a:extLst>
              <a:ext uri="{FF2B5EF4-FFF2-40B4-BE49-F238E27FC236}">
                <a16:creationId xmlns:a16="http://schemas.microsoft.com/office/drawing/2014/main" id="{978D9EEA-5465-A945-94CE-F327DCC5B3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490305" y="226630"/>
            <a:ext cx="1754378" cy="496523"/>
          </a:xfrm>
          <a:prstGeom prst="rect">
            <a:avLst/>
          </a:prstGeom>
        </p:spPr>
      </p:pic>
      <p:pic>
        <p:nvPicPr>
          <p:cNvPr id="16" name="Graphic 15">
            <a:extLst>
              <a:ext uri="{FF2B5EF4-FFF2-40B4-BE49-F238E27FC236}">
                <a16:creationId xmlns:a16="http://schemas.microsoft.com/office/drawing/2014/main" id="{88E4B653-B6A8-3843-AC13-BFF29B5C365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9197487" y="261816"/>
            <a:ext cx="2419358" cy="326013"/>
          </a:xfrm>
          <a:prstGeom prst="rect">
            <a:avLst/>
          </a:prstGeom>
        </p:spPr>
      </p:pic>
      <p:pic>
        <p:nvPicPr>
          <p:cNvPr id="17" name="Picture 14">
            <a:extLst>
              <a:ext uri="{FF2B5EF4-FFF2-40B4-BE49-F238E27FC236}">
                <a16:creationId xmlns:a16="http://schemas.microsoft.com/office/drawing/2014/main" id="{D9C41B53-CD4B-5442-A03D-FD174C90DA2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/>
        </p:blipFill>
        <p:spPr>
          <a:xfrm>
            <a:off x="632178" y="5501821"/>
            <a:ext cx="643466" cy="643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65901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37E9AD-2BB1-954A-B20D-20DB11D07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EDCEF-A2BD-ED47-9D95-E2FAAD66663F}" type="datetimeFigureOut">
              <a:t>29.4.2025</a:t>
            </a:fld>
            <a:endParaRPr lang="fi-FI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94ABAD-F850-A94B-A4F2-F1D60581A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E3F327-9F97-4E4A-8B80-6E3F69BE8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64A7D-B5C7-C249-AD84-E7B5A1F09FDF}" type="slidenum">
              <a:t>‹#›</a:t>
            </a:fld>
            <a:endParaRPr lang="fi-FI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DAFB4969-D0F0-4B4D-B212-F912BA97D1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8609" y="854439"/>
            <a:ext cx="10919599" cy="836249"/>
          </a:xfrm>
        </p:spPr>
        <p:txBody>
          <a:bodyPr/>
          <a:lstStyle/>
          <a:p>
            <a:r>
              <a:rPr lang="en-GB"/>
              <a:t>Click to edit </a:t>
            </a:r>
            <a:br>
              <a:rPr lang="en-GB"/>
            </a:br>
            <a:r>
              <a:rPr lang="en-GB"/>
              <a:t>Master title style</a:t>
            </a:r>
            <a:endParaRPr lang="fi-FI"/>
          </a:p>
        </p:txBody>
      </p:sp>
      <p:sp>
        <p:nvSpPr>
          <p:cNvPr id="11" name="Table Placeholder 10">
            <a:extLst>
              <a:ext uri="{FF2B5EF4-FFF2-40B4-BE49-F238E27FC236}">
                <a16:creationId xmlns:a16="http://schemas.microsoft.com/office/drawing/2014/main" id="{B74D0AAC-3785-384F-B5E1-1B166D00A50B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631065" y="1991360"/>
            <a:ext cx="10921284" cy="4056273"/>
          </a:xfrm>
          <a:solidFill>
            <a:schemeClr val="bg2">
              <a:lumMod val="75000"/>
            </a:schemeClr>
          </a:solidFill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en-GB" dirty="0"/>
              <a:t>Click icon to add table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778101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37E9AD-2BB1-954A-B20D-20DB11D07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EDCEF-A2BD-ED47-9D95-E2FAAD66663F}" type="datetimeFigureOut">
              <a:t>29.4.2025</a:t>
            </a:fld>
            <a:endParaRPr lang="fi-FI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94ABAD-F850-A94B-A4F2-F1D60581A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E3F327-9F97-4E4A-8B80-6E3F69BE8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64A7D-B5C7-C249-AD84-E7B5A1F09FDF}" type="slidenum">
              <a:t>‹#›</a:t>
            </a:fld>
            <a:endParaRPr lang="fi-FI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DAFB4969-D0F0-4B4D-B212-F912BA97D1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8609" y="854439"/>
            <a:ext cx="10919599" cy="836249"/>
          </a:xfrm>
        </p:spPr>
        <p:txBody>
          <a:bodyPr/>
          <a:lstStyle/>
          <a:p>
            <a:r>
              <a:rPr lang="en-GB"/>
              <a:t>Click to edit </a:t>
            </a:r>
            <a:br>
              <a:rPr lang="en-GB"/>
            </a:br>
            <a:r>
              <a:rPr lang="en-GB"/>
              <a:t>Master title style</a:t>
            </a:r>
            <a:endParaRPr lang="fi-FI"/>
          </a:p>
        </p:txBody>
      </p:sp>
      <p:sp>
        <p:nvSpPr>
          <p:cNvPr id="3" name="Chart Placeholder 2">
            <a:extLst>
              <a:ext uri="{FF2B5EF4-FFF2-40B4-BE49-F238E27FC236}">
                <a16:creationId xmlns:a16="http://schemas.microsoft.com/office/drawing/2014/main" id="{0393CE6C-A064-FA41-9233-BF8690B6DE75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630417" y="2009103"/>
            <a:ext cx="10922000" cy="4030619"/>
          </a:xfrm>
          <a:solidFill>
            <a:schemeClr val="bg2">
              <a:lumMod val="75000"/>
            </a:schemeClr>
          </a:solidFill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en-GB" dirty="0"/>
              <a:t>Click icon to add chart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76025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7A18A3-7995-8943-867B-5C65750D1C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/>
              <a:t>Click to edit </a:t>
            </a:r>
            <a:br>
              <a:rPr lang="en-GB"/>
            </a:br>
            <a:r>
              <a:rPr lang="en-GB"/>
              <a:t>Master title style</a:t>
            </a:r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2F193B-218E-8244-A79D-8C8A8022E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EDCEF-A2BD-ED47-9D95-E2FAAD66663F}" type="datetimeFigureOut">
              <a:t>29.4.2025</a:t>
            </a:fld>
            <a:endParaRPr lang="fi-FI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324592-7D47-EA4F-8276-521C858FB5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26557E-FD27-E641-B04E-126B38D33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64A7D-B5C7-C249-AD84-E7B5A1F09FDF}" type="slidenum"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2495540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7A18A3-7995-8943-867B-5C65750D1C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3696" y="1803196"/>
            <a:ext cx="9504608" cy="733942"/>
          </a:xfrm>
        </p:spPr>
        <p:txBody>
          <a:bodyPr anchor="b">
            <a:noAutofit/>
          </a:bodyPr>
          <a:lstStyle>
            <a:lvl1pPr algn="ctr">
              <a:defRPr sz="3800"/>
            </a:lvl1pPr>
          </a:lstStyle>
          <a:p>
            <a:r>
              <a:rPr lang="en-GB"/>
              <a:t>Click to edit Master title style</a:t>
            </a:r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2F193B-218E-8244-A79D-8C8A8022E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F0FEDCEF-A2BD-ED47-9D95-E2FAAD66663F}" type="datetimeFigureOut">
              <a:t>29.4.2025</a:t>
            </a:fld>
            <a:endParaRPr lang="fi-FI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324592-7D47-EA4F-8276-521C858FB5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endParaRPr lang="fi-FI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26557E-FD27-E641-B04E-126B38D33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63C64A7D-B5C7-C249-AD84-E7B5A1F09FDF}" type="slidenum">
              <a:t>‹#›</a:t>
            </a:fld>
            <a:endParaRPr lang="fi-FI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94332FD-1CFF-F94D-8AB8-38BB84D91E3B}"/>
              </a:ext>
            </a:extLst>
          </p:cNvPr>
          <p:cNvCxnSpPr/>
          <p:nvPr/>
        </p:nvCxnSpPr>
        <p:spPr>
          <a:xfrm>
            <a:off x="0" y="4964400"/>
            <a:ext cx="12193200" cy="0"/>
          </a:xfrm>
          <a:prstGeom prst="line">
            <a:avLst/>
          </a:prstGeom>
          <a:ln w="12700">
            <a:solidFill>
              <a:schemeClr val="tx1">
                <a:alpha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ubtitle 2">
            <a:extLst>
              <a:ext uri="{FF2B5EF4-FFF2-40B4-BE49-F238E27FC236}">
                <a16:creationId xmlns:a16="http://schemas.microsoft.com/office/drawing/2014/main" id="{E9DE8685-C5A5-7E43-9ECF-F9BA0D1FB0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41154" y="2707589"/>
            <a:ext cx="9509693" cy="538641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fi-FI"/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2522AAFD-1B89-4B4A-8D69-84F74AECA0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193796" y="5644608"/>
            <a:ext cx="255600" cy="255600"/>
          </a:xfrm>
          <a:prstGeom prst="rect">
            <a:avLst/>
          </a:prstGeom>
        </p:spPr>
      </p:pic>
      <p:pic>
        <p:nvPicPr>
          <p:cNvPr id="14" name="Graphic 13">
            <a:extLst>
              <a:ext uri="{FF2B5EF4-FFF2-40B4-BE49-F238E27FC236}">
                <a16:creationId xmlns:a16="http://schemas.microsoft.com/office/drawing/2014/main" id="{F927C099-3923-4741-BC4B-8D1A8DF97FD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592712" y="5644608"/>
            <a:ext cx="319500" cy="255600"/>
          </a:xfrm>
          <a:prstGeom prst="rect">
            <a:avLst/>
          </a:prstGeom>
        </p:spPr>
      </p:pic>
      <p:pic>
        <p:nvPicPr>
          <p:cNvPr id="16" name="Graphic 15">
            <a:extLst>
              <a:ext uri="{FF2B5EF4-FFF2-40B4-BE49-F238E27FC236}">
                <a16:creationId xmlns:a16="http://schemas.microsoft.com/office/drawing/2014/main" id="{53373A7A-68AA-F245-9326-7BDA925BAF3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1055528" y="5644608"/>
            <a:ext cx="255600" cy="255600"/>
          </a:xfrm>
          <a:prstGeom prst="rect">
            <a:avLst/>
          </a:prstGeom>
        </p:spPr>
      </p:pic>
      <p:pic>
        <p:nvPicPr>
          <p:cNvPr id="18" name="Graphic 17">
            <a:extLst>
              <a:ext uri="{FF2B5EF4-FFF2-40B4-BE49-F238E27FC236}">
                <a16:creationId xmlns:a16="http://schemas.microsoft.com/office/drawing/2014/main" id="{AA689BF0-EA18-3948-B696-BD2050976E4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1454444" y="5644608"/>
            <a:ext cx="117969" cy="255600"/>
          </a:xfrm>
          <a:prstGeom prst="rect">
            <a:avLst/>
          </a:prstGeom>
        </p:spPr>
      </p:pic>
      <p:pic>
        <p:nvPicPr>
          <p:cNvPr id="23" name="Graphic 22">
            <a:extLst>
              <a:ext uri="{FF2B5EF4-FFF2-40B4-BE49-F238E27FC236}">
                <a16:creationId xmlns:a16="http://schemas.microsoft.com/office/drawing/2014/main" id="{D054568A-5BA4-5F4B-9032-4C3C28F9D016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0183904" y="6023908"/>
            <a:ext cx="1380565" cy="95873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6632E4F0-F25B-B346-86F5-98FBEF05FFDA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rcRect/>
          <a:stretch/>
        </p:blipFill>
        <p:spPr>
          <a:xfrm>
            <a:off x="729233" y="5638801"/>
            <a:ext cx="1975480" cy="493870"/>
          </a:xfrm>
          <a:prstGeom prst="rect">
            <a:avLst/>
          </a:prstGeom>
        </p:spPr>
      </p:pic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E3134FC-D12E-0C4D-B785-383FEEEDA399}"/>
              </a:ext>
            </a:extLst>
          </p:cNvPr>
          <p:cNvCxnSpPr/>
          <p:nvPr/>
        </p:nvCxnSpPr>
        <p:spPr>
          <a:xfrm>
            <a:off x="0" y="4964400"/>
            <a:ext cx="12193200" cy="0"/>
          </a:xfrm>
          <a:prstGeom prst="line">
            <a:avLst/>
          </a:prstGeom>
          <a:ln w="12700">
            <a:solidFill>
              <a:schemeClr val="tx1">
                <a:alpha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29230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D2F2C83-F980-1947-9AA6-2FDE83FE82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EDCEF-A2BD-ED47-9D95-E2FAAD66663F}" type="datetimeFigureOut">
              <a:t>29.4.2025</a:t>
            </a:fld>
            <a:endParaRPr lang="fi-FI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EF8BC3B-0AC6-3546-872B-E30B93D24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38586C-94F4-E24C-A0FA-726746E53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64A7D-B5C7-C249-AD84-E7B5A1F09FDF}" type="slidenum"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07987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E65531-52EA-964F-8B66-3FBA7703DD8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/>
              <a:t>Click to edit </a:t>
            </a:r>
            <a:br>
              <a:rPr lang="en-GB"/>
            </a:br>
            <a:r>
              <a:rPr lang="en-GB"/>
              <a:t>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AA93D0-316E-3949-BCAB-951670E9B1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5569BC-34FF-0F41-AEF5-F8C972DFFF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1BC1B-7ACC-1142-BB9D-B3830DFAB5D3}" type="datetimeFigureOut">
              <a:t>29.4.2025</a:t>
            </a:fld>
            <a:endParaRPr lang="fi-FI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CCC951-0964-614A-B3E6-EE14B669F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12A5FE-A856-7042-99B1-478270FCC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0E6B0-0E85-FB47-850E-9C9C18E3A430}" type="slidenum"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29473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5E4A6C9E-E548-7240-AC10-C4805D1F386B}"/>
              </a:ext>
            </a:extLst>
          </p:cNvPr>
          <p:cNvSpPr/>
          <p:nvPr/>
        </p:nvSpPr>
        <p:spPr>
          <a:xfrm>
            <a:off x="0" y="0"/>
            <a:ext cx="12192000" cy="63649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8FCCAED-FB38-6D42-9952-CEF8EBC6350C}"/>
              </a:ext>
            </a:extLst>
          </p:cNvPr>
          <p:cNvSpPr/>
          <p:nvPr/>
        </p:nvSpPr>
        <p:spPr>
          <a:xfrm>
            <a:off x="0" y="629920"/>
            <a:ext cx="12192000" cy="6228080"/>
          </a:xfrm>
          <a:prstGeom prst="rect">
            <a:avLst/>
          </a:prstGeom>
          <a:solidFill>
            <a:schemeClr val="accent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4E62D209-FA59-AD40-B106-9133B8978C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550069" y="166865"/>
            <a:ext cx="1243289" cy="35187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DE65531-52EA-964F-8B66-3FBA7703DD8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GB"/>
              <a:t>Click to edit </a:t>
            </a:r>
            <a:br>
              <a:rPr lang="en-GB"/>
            </a:br>
            <a:r>
              <a:rPr lang="en-GB"/>
              <a:t>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AA93D0-316E-3949-BCAB-951670E9B1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5569BC-34FF-0F41-AEF5-F8C972DFFF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1D11BC1B-7ACC-1142-BB9D-B3830DFAB5D3}" type="datetimeFigureOut">
              <a:t>29.4.2025</a:t>
            </a:fld>
            <a:endParaRPr lang="fi-FI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CCC951-0964-614A-B3E6-EE14B669F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12A5FE-A856-7042-99B1-478270FCC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1D90E6B0-0E85-FB47-850E-9C9C18E3A430}" type="slidenum">
              <a:t>‹#›</a:t>
            </a:fld>
            <a:endParaRPr lang="fi-FI" dirty="0"/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2DFA353B-6BB6-7444-BCA5-05D58DFCEB0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9843538" y="211016"/>
            <a:ext cx="1715249" cy="231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204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D4088-102E-CC4F-8E1C-D1A7842FF54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68980" y="854439"/>
            <a:ext cx="5369228" cy="836249"/>
          </a:xfrm>
        </p:spPr>
        <p:txBody>
          <a:bodyPr anchor="t" anchorCtr="0"/>
          <a:lstStyle/>
          <a:p>
            <a:r>
              <a:rPr lang="en-GB"/>
              <a:t>Click to edit </a:t>
            </a:r>
            <a:br>
              <a:rPr lang="en-GB"/>
            </a:br>
            <a:r>
              <a:rPr lang="en-GB"/>
              <a:t>Master title style</a:t>
            </a:r>
            <a:endParaRPr lang="fi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D05D7A-318D-CB45-9AD8-3108C0CCEA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1910080"/>
            <a:ext cx="5380149" cy="416874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D77843-CB70-E14F-93F8-417B67FAAE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1BC1B-7ACC-1142-BB9D-B3830DFAB5D3}" type="datetimeFigureOut">
              <a:t>29.4.2025</a:t>
            </a:fld>
            <a:endParaRPr lang="fi-FI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A5F02B-56EB-2549-BBB7-568F0B8EB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6F9CBC-703E-B64C-AA07-719AA3257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0E6B0-0E85-FB47-850E-9C9C18E3A430}" type="slidenum">
              <a:t>‹#›</a:t>
            </a:fld>
            <a:endParaRPr lang="fi-FI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D6891061-3FAF-0248-BCED-4BEEB62FEB0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1825" y="927280"/>
            <a:ext cx="5112152" cy="5138334"/>
          </a:xfrm>
          <a:solidFill>
            <a:schemeClr val="bg2">
              <a:lumMod val="75000"/>
            </a:schemeClr>
          </a:solidFill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 dirty="0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647344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D4088-102E-CC4F-8E1C-D1A7842FF54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3944" y="854439"/>
            <a:ext cx="3377054" cy="836249"/>
          </a:xfrm>
        </p:spPr>
        <p:txBody>
          <a:bodyPr anchor="t" anchorCtr="0"/>
          <a:lstStyle/>
          <a:p>
            <a:r>
              <a:rPr lang="en-GB"/>
              <a:t>Click to edit </a:t>
            </a:r>
            <a:br>
              <a:rPr lang="en-GB"/>
            </a:br>
            <a:r>
              <a:rPr lang="en-GB"/>
              <a:t>Master title style</a:t>
            </a:r>
            <a:endParaRPr lang="fi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D05D7A-318D-CB45-9AD8-3108C0CCEA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7164" y="1910080"/>
            <a:ext cx="3383923" cy="416874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D77843-CB70-E14F-93F8-417B67FAAE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1BC1B-7ACC-1142-BB9D-B3830DFAB5D3}" type="datetimeFigureOut">
              <a:t>29.4.2025</a:t>
            </a:fld>
            <a:endParaRPr lang="fi-FI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A5F02B-56EB-2549-BBB7-568F0B8EB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6F9CBC-703E-B64C-AA07-719AA3257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0E6B0-0E85-FB47-850E-9C9C18E3A430}" type="slidenum">
              <a:t>‹#›</a:t>
            </a:fld>
            <a:endParaRPr lang="fi-FI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D6891061-3FAF-0248-BCED-4BEEB62FEB0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417454" y="953036"/>
            <a:ext cx="4622400" cy="5112000"/>
          </a:xfrm>
          <a:solidFill>
            <a:schemeClr val="bg2">
              <a:lumMod val="75000"/>
            </a:schemeClr>
          </a:solidFill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 dirty="0"/>
              <a:t>Lisää kuva napsauttamalla kuvaketta</a:t>
            </a:r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27885024-B7C3-CF41-B019-11BA9EBEF54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9053849" y="953036"/>
            <a:ext cx="2487600" cy="5112000"/>
          </a:xfrm>
          <a:solidFill>
            <a:schemeClr val="bg2">
              <a:lumMod val="75000"/>
            </a:schemeClr>
          </a:solidFill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 dirty="0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399610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D4088-102E-CC4F-8E1C-D1A7842FF54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3944" y="854439"/>
            <a:ext cx="3377054" cy="836249"/>
          </a:xfrm>
        </p:spPr>
        <p:txBody>
          <a:bodyPr anchor="t" anchorCtr="0"/>
          <a:lstStyle/>
          <a:p>
            <a:r>
              <a:rPr lang="en-GB"/>
              <a:t>Click to edit </a:t>
            </a:r>
            <a:br>
              <a:rPr lang="en-GB"/>
            </a:br>
            <a:r>
              <a:rPr lang="en-GB"/>
              <a:t>Master title style</a:t>
            </a:r>
            <a:endParaRPr lang="fi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D05D7A-318D-CB45-9AD8-3108C0CCEA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7164" y="1910080"/>
            <a:ext cx="3383923" cy="416874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D77843-CB70-E14F-93F8-417B67FAAE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1BC1B-7ACC-1142-BB9D-B3830DFAB5D3}" type="datetimeFigureOut">
              <a:t>29.4.2025</a:t>
            </a:fld>
            <a:endParaRPr lang="fi-FI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A5F02B-56EB-2549-BBB7-568F0B8EB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6F9CBC-703E-B64C-AA07-719AA3257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0E6B0-0E85-FB47-850E-9C9C18E3A430}" type="slidenum">
              <a:t>‹#›</a:t>
            </a:fld>
            <a:endParaRPr lang="fi-FI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D6891061-3FAF-0248-BCED-4BEEB62FEB0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417454" y="953036"/>
            <a:ext cx="4622400" cy="5112000"/>
          </a:xfrm>
          <a:solidFill>
            <a:schemeClr val="bg2">
              <a:lumMod val="75000"/>
            </a:schemeClr>
          </a:solidFill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 dirty="0"/>
              <a:t>Lisää kuva napsauttamalla kuvaketta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601A550-409A-C74E-B0C9-D380256DE71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053512" y="952679"/>
            <a:ext cx="2487600" cy="5112000"/>
          </a:xfrm>
          <a:solidFill>
            <a:schemeClr val="accent1"/>
          </a:solidFill>
        </p:spPr>
        <p:txBody>
          <a:bodyPr lIns="360000" tIns="900000" rIns="360000" bIns="360000" anchor="t" anchorCtr="0">
            <a:noAutofit/>
          </a:bodyPr>
          <a:lstStyle>
            <a:lvl1pPr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207367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37E9AD-2BB1-954A-B20D-20DB11D07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1BC1B-7ACC-1142-BB9D-B3830DFAB5D3}" type="datetimeFigureOut">
              <a:t>29.4.2025</a:t>
            </a:fld>
            <a:endParaRPr lang="fi-FI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94ABAD-F850-A94B-A4F2-F1D60581A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E3F327-9F97-4E4A-8B80-6E3F69BE8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0E6B0-0E85-FB47-850E-9C9C18E3A430}" type="slidenum">
              <a:t>‹#›</a:t>
            </a:fld>
            <a:endParaRPr lang="fi-FI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DAFB4969-D0F0-4B4D-B212-F912BA97D1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8609" y="854439"/>
            <a:ext cx="10919599" cy="836249"/>
          </a:xfrm>
        </p:spPr>
        <p:txBody>
          <a:bodyPr/>
          <a:lstStyle/>
          <a:p>
            <a:r>
              <a:rPr lang="en-GB"/>
              <a:t>Click to edit </a:t>
            </a:r>
            <a:br>
              <a:rPr lang="en-GB"/>
            </a:br>
            <a:r>
              <a:rPr lang="en-GB"/>
              <a:t>Master title style</a:t>
            </a:r>
            <a:endParaRPr lang="fi-FI"/>
          </a:p>
        </p:txBody>
      </p:sp>
      <p:sp>
        <p:nvSpPr>
          <p:cNvPr id="11" name="Table Placeholder 10">
            <a:extLst>
              <a:ext uri="{FF2B5EF4-FFF2-40B4-BE49-F238E27FC236}">
                <a16:creationId xmlns:a16="http://schemas.microsoft.com/office/drawing/2014/main" id="{B74D0AAC-3785-384F-B5E1-1B166D00A50B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631065" y="1991360"/>
            <a:ext cx="10921284" cy="4056273"/>
          </a:xfrm>
          <a:solidFill>
            <a:schemeClr val="bg2">
              <a:lumMod val="75000"/>
            </a:schemeClr>
          </a:solidFill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 dirty="0"/>
              <a:t>Lisää taulukko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987203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37E9AD-2BB1-954A-B20D-20DB11D07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1BC1B-7ACC-1142-BB9D-B3830DFAB5D3}" type="datetimeFigureOut">
              <a:t>29.4.2025</a:t>
            </a:fld>
            <a:endParaRPr lang="fi-FI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94ABAD-F850-A94B-A4F2-F1D60581A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E3F327-9F97-4E4A-8B80-6E3F69BE8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0E6B0-0E85-FB47-850E-9C9C18E3A430}" type="slidenum">
              <a:t>‹#›</a:t>
            </a:fld>
            <a:endParaRPr lang="fi-FI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DAFB4969-D0F0-4B4D-B212-F912BA97D1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8609" y="854439"/>
            <a:ext cx="10919599" cy="836249"/>
          </a:xfrm>
        </p:spPr>
        <p:txBody>
          <a:bodyPr/>
          <a:lstStyle/>
          <a:p>
            <a:r>
              <a:rPr lang="en-GB"/>
              <a:t>Click to edit </a:t>
            </a:r>
            <a:br>
              <a:rPr lang="en-GB"/>
            </a:br>
            <a:r>
              <a:rPr lang="en-GB"/>
              <a:t>Master title style</a:t>
            </a:r>
            <a:endParaRPr lang="fi-FI"/>
          </a:p>
        </p:txBody>
      </p:sp>
      <p:sp>
        <p:nvSpPr>
          <p:cNvPr id="3" name="Chart Placeholder 2">
            <a:extLst>
              <a:ext uri="{FF2B5EF4-FFF2-40B4-BE49-F238E27FC236}">
                <a16:creationId xmlns:a16="http://schemas.microsoft.com/office/drawing/2014/main" id="{0393CE6C-A064-FA41-9233-BF8690B6DE75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630417" y="2009103"/>
            <a:ext cx="10922000" cy="4030619"/>
          </a:xfrm>
          <a:solidFill>
            <a:schemeClr val="bg2">
              <a:lumMod val="75000"/>
            </a:schemeClr>
          </a:solidFill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 dirty="0"/>
              <a:t>Lisää kaavio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1964159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sv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sv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image" Target="../media/image21.svg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20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2.sv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A6668E0-E573-DA40-9BA6-97A08AEDF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8609" y="854439"/>
            <a:ext cx="10919599" cy="83624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GB"/>
              <a:t>Click to edit </a:t>
            </a:r>
            <a:br>
              <a:rPr lang="en-GB"/>
            </a:br>
            <a:r>
              <a:rPr lang="en-GB"/>
              <a:t>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0DBADF-80C2-C941-89BD-131D11C186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3599" y="1889760"/>
            <a:ext cx="10919599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2139E5-F176-0840-93D4-AD62F327BE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33600" y="6356351"/>
            <a:ext cx="693246" cy="22733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 b="1" i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D11BC1B-7ACC-1142-BB9D-B3830DFAB5D3}" type="datetimeFigureOut">
              <a:t>29.4.2025</a:t>
            </a:fld>
            <a:endParaRPr lang="fi-FI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454E19-B134-634B-BD5B-BB1451AC5B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457260" y="6359065"/>
            <a:ext cx="5166598" cy="22969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 b="1" i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i-FI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EF953C-B26D-5942-A043-297B87E309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92711" y="6356350"/>
            <a:ext cx="470845" cy="24039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 b="1" i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D90E6B0-0E85-FB47-850E-9C9C18E3A430}" type="slidenum">
              <a:t>‹#›</a:t>
            </a:fld>
            <a:endParaRPr lang="fi-FI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80BB578-42A7-BD4A-AEED-1E6A5A0A33E2}"/>
              </a:ext>
            </a:extLst>
          </p:cNvPr>
          <p:cNvCxnSpPr/>
          <p:nvPr/>
        </p:nvCxnSpPr>
        <p:spPr>
          <a:xfrm>
            <a:off x="0" y="648000"/>
            <a:ext cx="12193200" cy="0"/>
          </a:xfrm>
          <a:prstGeom prst="line">
            <a:avLst/>
          </a:prstGeom>
          <a:ln w="12700">
            <a:solidFill>
              <a:schemeClr val="tx1">
                <a:alpha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Graphic 10">
            <a:extLst>
              <a:ext uri="{FF2B5EF4-FFF2-40B4-BE49-F238E27FC236}">
                <a16:creationId xmlns:a16="http://schemas.microsoft.com/office/drawing/2014/main" id="{1A37519E-8E5E-3F44-A4F0-7094C0BA732B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rcRect/>
          <a:stretch/>
        </p:blipFill>
        <p:spPr>
          <a:xfrm>
            <a:off x="550069" y="166865"/>
            <a:ext cx="1243289" cy="351875"/>
          </a:xfrm>
          <a:prstGeom prst="rect">
            <a:avLst/>
          </a:prstGeom>
        </p:spPr>
      </p:pic>
      <p:pic>
        <p:nvPicPr>
          <p:cNvPr id="13" name="Graphic 12">
            <a:extLst>
              <a:ext uri="{FF2B5EF4-FFF2-40B4-BE49-F238E27FC236}">
                <a16:creationId xmlns:a16="http://schemas.microsoft.com/office/drawing/2014/main" id="{8A58C6CD-1DAE-F245-AA40-FCBC6D0C18FA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rcRect/>
          <a:stretch/>
        </p:blipFill>
        <p:spPr>
          <a:xfrm>
            <a:off x="9843538" y="211016"/>
            <a:ext cx="1715249" cy="231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2516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  <p:sldLayoutId id="214748369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>
          <a:solidFill>
            <a:schemeClr val="accent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400" b="0" i="0" kern="1200">
          <a:solidFill>
            <a:schemeClr val="accent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28650" indent="-17145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sz="2000" b="0" i="0" kern="1200">
          <a:solidFill>
            <a:schemeClr val="accent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025525" indent="-111125" algn="l" defTabSz="914400" rtl="0" eaLnBrk="1" latinLnBrk="0" hangingPunct="1">
        <a:lnSpc>
          <a:spcPct val="90000"/>
        </a:lnSpc>
        <a:spcBef>
          <a:spcPts val="500"/>
        </a:spcBef>
        <a:buSzPct val="100000"/>
        <a:buFont typeface="System Font Regular"/>
        <a:buChar char="-"/>
        <a:tabLst/>
        <a:defRPr sz="1800" b="0" i="0" kern="1200">
          <a:solidFill>
            <a:schemeClr val="accent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6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6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A6668E0-E573-DA40-9BA6-97A08AEDF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8609" y="854439"/>
            <a:ext cx="10919599" cy="83624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GB"/>
              <a:t>Click to edit </a:t>
            </a:r>
            <a:br>
              <a:rPr lang="en-GB"/>
            </a:br>
            <a:r>
              <a:rPr lang="en-GB"/>
              <a:t>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0DBADF-80C2-C941-89BD-131D11C186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3599" y="1889760"/>
            <a:ext cx="10919599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2139E5-F176-0840-93D4-AD62F327BE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33600" y="6356351"/>
            <a:ext cx="693246" cy="22733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 b="1" i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0FEDCEF-A2BD-ED47-9D95-E2FAAD66663F}" type="datetimeFigureOut">
              <a:t>29.4.2025</a:t>
            </a:fld>
            <a:endParaRPr lang="fi-FI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454E19-B134-634B-BD5B-BB1451AC5B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457260" y="6359065"/>
            <a:ext cx="5166598" cy="22969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 b="1" i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i-FI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EF953C-B26D-5942-A043-297B87E309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92711" y="6356350"/>
            <a:ext cx="470845" cy="24039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 b="1" i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3C64A7D-B5C7-C249-AD84-E7B5A1F09FDF}" type="slidenum">
              <a:t>‹#›</a:t>
            </a:fld>
            <a:endParaRPr lang="fi-FI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80BB578-42A7-BD4A-AEED-1E6A5A0A33E2}"/>
              </a:ext>
            </a:extLst>
          </p:cNvPr>
          <p:cNvCxnSpPr/>
          <p:nvPr/>
        </p:nvCxnSpPr>
        <p:spPr>
          <a:xfrm>
            <a:off x="0" y="648000"/>
            <a:ext cx="12193200" cy="0"/>
          </a:xfrm>
          <a:prstGeom prst="line">
            <a:avLst/>
          </a:prstGeom>
          <a:ln w="12700">
            <a:solidFill>
              <a:schemeClr val="tx1">
                <a:alpha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Graphic 10">
            <a:extLst>
              <a:ext uri="{FF2B5EF4-FFF2-40B4-BE49-F238E27FC236}">
                <a16:creationId xmlns:a16="http://schemas.microsoft.com/office/drawing/2014/main" id="{1A37519E-8E5E-3F44-A4F0-7094C0BA732B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rcRect/>
          <a:stretch/>
        </p:blipFill>
        <p:spPr>
          <a:xfrm>
            <a:off x="550069" y="166865"/>
            <a:ext cx="1243289" cy="351875"/>
          </a:xfrm>
          <a:prstGeom prst="rect">
            <a:avLst/>
          </a:prstGeom>
        </p:spPr>
      </p:pic>
      <p:pic>
        <p:nvPicPr>
          <p:cNvPr id="13" name="Graphic 12">
            <a:extLst>
              <a:ext uri="{FF2B5EF4-FFF2-40B4-BE49-F238E27FC236}">
                <a16:creationId xmlns:a16="http://schemas.microsoft.com/office/drawing/2014/main" id="{8A58C6CD-1DAE-F245-AA40-FCBC6D0C18FA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rcRect/>
          <a:stretch/>
        </p:blipFill>
        <p:spPr>
          <a:xfrm>
            <a:off x="9588326" y="251209"/>
            <a:ext cx="1929285" cy="226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9412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  <p:sldLayoutId id="214748370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>
          <a:solidFill>
            <a:schemeClr val="accent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400" b="0" i="0" kern="1200">
          <a:solidFill>
            <a:schemeClr val="accent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28650" indent="-17145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sz="2000" b="0" i="0" kern="1200">
          <a:solidFill>
            <a:schemeClr val="accent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025525" indent="-111125" algn="l" defTabSz="914400" rtl="0" eaLnBrk="1" latinLnBrk="0" hangingPunct="1">
        <a:lnSpc>
          <a:spcPct val="90000"/>
        </a:lnSpc>
        <a:spcBef>
          <a:spcPts val="500"/>
        </a:spcBef>
        <a:buSzPct val="100000"/>
        <a:buFont typeface="System Font Regular"/>
        <a:buChar char="-"/>
        <a:tabLst/>
        <a:defRPr sz="1800" b="0" i="0" kern="1200">
          <a:solidFill>
            <a:schemeClr val="accent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6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6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15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aypahoito.fi/xmedia/hoi/hoi20001a.pdf" TargetMode="External"/><Relationship Id="rId2" Type="http://schemas.openxmlformats.org/officeDocument/2006/relationships/slide" Target="slide19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www.terveysportti.fi/apps/dtk/tmi/article/tmm00138?toc=802599" TargetMode="External"/><Relationship Id="rId5" Type="http://schemas.openxmlformats.org/officeDocument/2006/relationships/hyperlink" Target="https://www.terveysportti.fi/apps/dtk/tmi/article/tmm00216/search/eq-5d" TargetMode="External"/><Relationship Id="rId4" Type="http://schemas.openxmlformats.org/officeDocument/2006/relationships/hyperlink" Target="https://www.kaypahoito.fi/pgr00044" TargetMode="Externa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hyperlink" Target="https://www.kaypahoito.fi/hoi20001" TargetMode="Externa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ppiportti.fi/dvk00066" TargetMode="External"/><Relationship Id="rId2" Type="http://schemas.openxmlformats.org/officeDocument/2006/relationships/hyperlink" Target="https://www.oppiportti.fi/dvk00062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terveysportti.fi/apps/dtk/ltk/article/tul00003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26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storage.googleapis.com/duodecim-coaching/courses/alaselkakivun-hoito/index.html" TargetMode="External"/><Relationship Id="rId2" Type="http://schemas.openxmlformats.org/officeDocument/2006/relationships/hyperlink" Target="https://www.terveyskirjasto.fi/xmedia/dlk/dlk00326_alaselkakipuopas.pdf" TargetMode="External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kaypahoito.fi/hoi20001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824F996-7C5E-47DC-A603-596C84264CF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Alaselkäkipu</a:t>
            </a:r>
            <a:br>
              <a:rPr lang="fi-FI" dirty="0"/>
            </a:b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CA2F7AE1-CF34-49B5-991A-EF090FBB5B6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Luentomateriaali</a:t>
            </a:r>
          </a:p>
        </p:txBody>
      </p:sp>
    </p:spTree>
    <p:extLst>
      <p:ext uri="{BB962C8B-B14F-4D97-AF65-F5344CB8AC3E}">
        <p14:creationId xmlns:p14="http://schemas.microsoft.com/office/powerpoint/2010/main" val="28346147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E4129EE-6618-DF1E-5989-F98E72A4AF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Selkäkivun esiintyvyys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C50A9F3-5DEF-8959-8A24-5D05721F9E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Alaselkäkipu on yleisin tuki- ja liikuntaelimistön vaiva, ja siitä kärsii lähes jokainen elämänsä aikana.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Terve Suomi -tutkimuksen mukaan selkäkipua oli edeltäneiden 30 päivän aikana ollut hieman yli puolella naisista ja lähes puolella miehistä. </a:t>
            </a:r>
          </a:p>
          <a:p>
            <a:pPr marL="971550" lvl="1" indent="-342900"/>
            <a:r>
              <a:rPr lang="fi-FI" sz="2200" dirty="0"/>
              <a:t>Tutkimukseen osallistuneiden ikä vaihteli 20 vuodesta yli 75 vuoteen.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Eläkeikäisten miesten ja työikäisten naisten selkäkipu on yleistynyt, mutta nuorempien miesten ja iäkkäämpien naisten selkäkivun yleisyys on pysynyt ennallaan vuodesta 2017 vuoteen 2023.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Vuonna 2023 selkäsairaudet olivat yleisin lääkärin </a:t>
            </a:r>
            <a:r>
              <a:rPr lang="fi-FI"/>
              <a:t>kirjaama diagnoosi. Avoterveydenhuollossa </a:t>
            </a:r>
            <a:r>
              <a:rPr lang="fi-FI" dirty="0"/>
              <a:t>oli 0,76 miljoonaa lääkärikäyntiä selkäsairauksien (ICD-10-tautiluokituksen diagnoosikoodit M47, M48, M51, M53 ja M54) vuoksi.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579969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1EB30CB-5EFF-AF90-674B-48CA61961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Riskitekijät</a:t>
            </a:r>
          </a:p>
        </p:txBody>
      </p:sp>
      <p:graphicFrame>
        <p:nvGraphicFramePr>
          <p:cNvPr id="4" name="Sisällön paikkamerkki 3">
            <a:extLst>
              <a:ext uri="{FF2B5EF4-FFF2-40B4-BE49-F238E27FC236}">
                <a16:creationId xmlns:a16="http://schemas.microsoft.com/office/drawing/2014/main" id="{A5120822-800B-57F5-AAC6-ED9115AF732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2064945"/>
              </p:ext>
            </p:extLst>
          </p:nvPr>
        </p:nvGraphicFramePr>
        <p:xfrm>
          <a:off x="653792" y="1578675"/>
          <a:ext cx="10919599" cy="45560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855072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15C7A0C-8983-C7DC-23B5-61CD6ED4A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Selkäkivun ehkäisy</a:t>
            </a:r>
          </a:p>
        </p:txBody>
      </p:sp>
      <p:graphicFrame>
        <p:nvGraphicFramePr>
          <p:cNvPr id="4" name="Sisällön paikkamerkki 3">
            <a:extLst>
              <a:ext uri="{FF2B5EF4-FFF2-40B4-BE49-F238E27FC236}">
                <a16:creationId xmlns:a16="http://schemas.microsoft.com/office/drawing/2014/main" id="{CC6CCBAD-CEF6-E3C3-7144-CC6DFDF8A16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2598188"/>
              </p:ext>
            </p:extLst>
          </p:nvPr>
        </p:nvGraphicFramePr>
        <p:xfrm>
          <a:off x="636200" y="1676234"/>
          <a:ext cx="10919599" cy="4206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031141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6B016DD-1B79-ECF7-F4BA-9D9BF909E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Diagnostiikka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6407548-C759-D892-5809-AF7C5AF375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Anamneesi on alaselkäpotilaan tutkimuksen tärkein osa.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Kliinisessä tutkimuksessa keskitytään potilaan kokemaan toimintakyvyn haittaan ja siihen liittyviin tekijöihin, kuten potilaalle kivuliaisiin liikkeisiin, välttämiskäyttäytymiseen ja huolta aiheuttaviin toimintoihin.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Akuutti tai muu tilapäinen alaselkäkipu ei edellytä välittömiä kuvantamistutkimuksia, jos havaittavissa ei ole merkkejä vakavista sairauksista.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Jos alaselkäkipupotilaan diagnoosia varten tarvitaan kuvantamistutkimuksia, magneettikuvaus on ensisijainen tutkimusmenetelmä, erityisesti iskiaskivun ja vakavien syiden selvittelyssä.</a:t>
            </a:r>
          </a:p>
        </p:txBody>
      </p:sp>
    </p:spTree>
    <p:extLst>
      <p:ext uri="{BB962C8B-B14F-4D97-AF65-F5344CB8AC3E}">
        <p14:creationId xmlns:p14="http://schemas.microsoft.com/office/powerpoint/2010/main" val="24002998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EC16799-0CCF-995B-88EE-0ECAA12BE7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Selkäkivun kliininen luokittelu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642C20C-52AA-A3B5-5F63-A15523917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599" y="1889759"/>
            <a:ext cx="10919599" cy="4466071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Esitietojen ja kliinisen tutkimuksen löydösten perusteella selkäoireet voidaan jakaa kolmeen pääluokkaan:</a:t>
            </a:r>
          </a:p>
          <a:p>
            <a:pPr marL="1085850" lvl="1" indent="-457200">
              <a:buFont typeface="+mj-lt"/>
              <a:buAutoNum type="arabicPeriod"/>
            </a:pPr>
            <a:r>
              <a:rPr lang="fi-FI" b="1" dirty="0"/>
              <a:t>mahdollinen vakava selkäkivun syy </a:t>
            </a:r>
            <a:r>
              <a:rPr lang="fi-FI" dirty="0"/>
              <a:t>(ks. </a:t>
            </a:r>
            <a:r>
              <a:rPr lang="fi-FI"/>
              <a:t>dia </a:t>
            </a:r>
            <a:r>
              <a:rPr lang="fi-FI">
                <a:hlinkClick r:id="rId2" action="ppaction://hlinksldjump"/>
              </a:rPr>
              <a:t>15</a:t>
            </a:r>
            <a:r>
              <a:rPr lang="fi-FI"/>
              <a:t>). </a:t>
            </a:r>
            <a:r>
              <a:rPr lang="fi-FI" dirty="0"/>
              <a:t>Syövän etäpesäkkeet voivat olla syynä selkäkipuun. Sisäelinten syöpä saattaa oireilla myös selkäkipuna.</a:t>
            </a:r>
          </a:p>
          <a:p>
            <a:pPr marL="1085850" lvl="1" indent="-457200">
              <a:buFont typeface="+mj-lt"/>
              <a:buAutoNum type="arabicPeriod"/>
            </a:pPr>
            <a:r>
              <a:rPr lang="fi-FI" b="1" dirty="0"/>
              <a:t>spesifinen selkäsairaus</a:t>
            </a:r>
            <a:r>
              <a:rPr lang="fi-FI" dirty="0"/>
              <a:t>: spesifisiä syitä ovat muun muassa selkärankareuma ja </a:t>
            </a:r>
            <a:r>
              <a:rPr lang="fi-FI"/>
              <a:t>oireileva nikamansiirtymä, harvinaisia </a:t>
            </a:r>
            <a:r>
              <a:rPr lang="fi-FI" dirty="0"/>
              <a:t>syitä paikalliset tulehdukset ja infektiot.</a:t>
            </a:r>
          </a:p>
          <a:p>
            <a:pPr marL="1482725" lvl="2" indent="-252000"/>
            <a:r>
              <a:rPr lang="fi-FI" sz="2000" dirty="0"/>
              <a:t>hermojuuren toimintahäiriö, johon viittaavia oireita ovat alaraajaoireet</a:t>
            </a:r>
            <a:br>
              <a:rPr lang="fi-FI" sz="2000" dirty="0"/>
            </a:br>
            <a:r>
              <a:rPr lang="fi-FI" sz="2000" dirty="0"/>
              <a:t>(iskiasoire, katkokävely)</a:t>
            </a:r>
          </a:p>
          <a:p>
            <a:pPr marL="1085850" lvl="1" indent="-457200">
              <a:buFont typeface="+mj-lt"/>
              <a:buAutoNum type="arabicPeriod"/>
            </a:pPr>
            <a:r>
              <a:rPr lang="fi-FI" b="1" dirty="0"/>
              <a:t>epäspesifiset selkävaivat</a:t>
            </a:r>
            <a:r>
              <a:rPr lang="fi-FI" dirty="0"/>
              <a:t>: pääosin selän alueella ilmenevät oireet, joiden yhteydessä ei todeta viitteitä vakavasta sairaudesta tai hermojuuren toimintahäiriöstä.</a:t>
            </a:r>
          </a:p>
        </p:txBody>
      </p:sp>
    </p:spTree>
    <p:extLst>
      <p:ext uri="{BB962C8B-B14F-4D97-AF65-F5344CB8AC3E}">
        <p14:creationId xmlns:p14="http://schemas.microsoft.com/office/powerpoint/2010/main" val="754502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0BB9DE4-4CF7-234A-9883-B439A9BEA5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Alaselkäkivun vakavia syitä, niihin viittaavia esitietoja ja löydöksiä sekä jatkohoitopaikat</a:t>
            </a:r>
          </a:p>
        </p:txBody>
      </p:sp>
      <p:graphicFrame>
        <p:nvGraphicFramePr>
          <p:cNvPr id="4" name="Sisällön paikkamerkki 3">
            <a:extLst>
              <a:ext uri="{FF2B5EF4-FFF2-40B4-BE49-F238E27FC236}">
                <a16:creationId xmlns:a16="http://schemas.microsoft.com/office/drawing/2014/main" id="{56A1FDA7-4564-958C-65F9-6ADE9EDA081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201672"/>
              </p:ext>
            </p:extLst>
          </p:nvPr>
        </p:nvGraphicFramePr>
        <p:xfrm>
          <a:off x="635794" y="2027148"/>
          <a:ext cx="10920411" cy="43975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032070">
                  <a:extLst>
                    <a:ext uri="{9D8B030D-6E8A-4147-A177-3AD203B41FA5}">
                      <a16:colId xmlns:a16="http://schemas.microsoft.com/office/drawing/2014/main" val="86137487"/>
                    </a:ext>
                  </a:extLst>
                </a:gridCol>
                <a:gridCol w="4091151">
                  <a:extLst>
                    <a:ext uri="{9D8B030D-6E8A-4147-A177-3AD203B41FA5}">
                      <a16:colId xmlns:a16="http://schemas.microsoft.com/office/drawing/2014/main" val="2277948602"/>
                    </a:ext>
                  </a:extLst>
                </a:gridCol>
                <a:gridCol w="3797190">
                  <a:extLst>
                    <a:ext uri="{9D8B030D-6E8A-4147-A177-3AD203B41FA5}">
                      <a16:colId xmlns:a16="http://schemas.microsoft.com/office/drawing/2014/main" val="568851494"/>
                    </a:ext>
                  </a:extLst>
                </a:gridCol>
              </a:tblGrid>
              <a:tr h="465623">
                <a:tc>
                  <a:txBody>
                    <a:bodyPr/>
                    <a:lstStyle/>
                    <a:p>
                      <a:pPr algn="l" fontAlgn="t"/>
                      <a:r>
                        <a:rPr lang="fi-FI" sz="1600" dirty="0">
                          <a:solidFill>
                            <a:srgbClr val="FFFFFF"/>
                          </a:solidFill>
                          <a:effectLst/>
                        </a:rPr>
                        <a:t>Sairaus tai oire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i-FI" sz="1600" dirty="0">
                          <a:solidFill>
                            <a:srgbClr val="FFFFFF"/>
                          </a:solidFill>
                          <a:effectLst/>
                        </a:rPr>
                        <a:t>Esitiedot tai löydökset (punaiset liput)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i-FI" sz="1600" dirty="0">
                          <a:solidFill>
                            <a:srgbClr val="FFFFFF"/>
                          </a:solidFill>
                          <a:effectLst/>
                        </a:rPr>
                        <a:t>Jatkohoitopaikka/lähete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2702123"/>
                  </a:ext>
                </a:extLst>
              </a:tr>
              <a:tr h="975992">
                <a:tc>
                  <a:txBody>
                    <a:bodyPr/>
                    <a:lstStyle/>
                    <a:p>
                      <a:pPr algn="l" fontAlgn="t"/>
                      <a:r>
                        <a:rPr lang="fi-FI" sz="1800" dirty="0">
                          <a:effectLst/>
                        </a:rPr>
                        <a:t>Ratsupaikkaoireyhtymä, sietämätön kiputila ja alaraajan jonkin lihasryhmän tuore pareesi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i-FI" sz="1800" dirty="0">
                          <a:effectLst/>
                        </a:rPr>
                        <a:t>Virtsaamisvaikeus tai virtsaumpi ja ulosteenpidätyskyvyn vaikeus, ratsupaikka-anestesia, yleiset alaraajahalvausoireet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i-FI" sz="1800" dirty="0">
                          <a:effectLst/>
                        </a:rPr>
                        <a:t>Päivystyslähete erikoissairaanhoitoon paikkaan, jossa on mahdollisuus välit</a:t>
                      </a:r>
                      <a:r>
                        <a:rPr lang="fi-FI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tömä</a:t>
                      </a:r>
                      <a:r>
                        <a:rPr lang="fi-FI" sz="1800" dirty="0">
                          <a:effectLst/>
                        </a:rPr>
                        <a:t>än kuvantamiseen ja leikkaukseen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5835636"/>
                  </a:ext>
                </a:extLst>
              </a:tr>
              <a:tr h="1280197">
                <a:tc>
                  <a:txBody>
                    <a:bodyPr/>
                    <a:lstStyle/>
                    <a:p>
                      <a:pPr algn="l" fontAlgn="t"/>
                      <a:r>
                        <a:rPr lang="fi-FI" sz="1800" dirty="0">
                          <a:effectLst/>
                        </a:rPr>
                        <a:t>Aortta-aneurysman repeämä tai aortan dissekoituma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i-FI" sz="1800" dirty="0">
                          <a:effectLst/>
                        </a:rPr>
                        <a:t>Äkillinen, sietämättömän kova kipu, yli 50 vuoden ikä, nopeasti kehittyvä hemodynamiikan häiriö (merkittävä verenpaineen lasku, korkea syke)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i-FI" sz="1800" dirty="0">
                          <a:effectLst/>
                        </a:rPr>
                        <a:t>Päivystyslähete erikoissairaanhoitoon paikkaan, jossa on mahdollisuus välittömään kuvantamiseen ja leikkaukseen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2585907"/>
                  </a:ext>
                </a:extLst>
              </a:tr>
              <a:tr h="1280197">
                <a:tc>
                  <a:txBody>
                    <a:bodyPr/>
                    <a:lstStyle/>
                    <a:p>
                      <a:pPr algn="l" fontAlgn="t"/>
                      <a:r>
                        <a:rPr lang="fi-FI" sz="1800" dirty="0">
                          <a:effectLst/>
                        </a:rPr>
                        <a:t>Pahanlaatuinen kasvain, etäpesäkkeet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i-FI" sz="1800" dirty="0">
                          <a:effectLst/>
                        </a:rPr>
                        <a:t>Anamneesissa syöpä, selittämätön painon putoaminen, kuumeilu, etenevät oireet, yökipu, yli kuukauden jatkunut hoitoon reagoimaton kipu, parapareesi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i-FI" sz="1800" dirty="0">
                          <a:effectLst/>
                        </a:rPr>
                        <a:t>Kiireellinen lähete erikoissairaanhoitoon, parapareesissa päivystysluonteisesti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51608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5954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1E8E74-376B-2E5E-6594-2224ECA552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19E19F9-A6C7-DBFC-2B00-DB657D493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Alaselkäkivun vakavia syitä, niihin viittaavia esitietoja ja löydöksiä sekä jatkohoitopaikat</a:t>
            </a:r>
          </a:p>
        </p:txBody>
      </p:sp>
      <p:graphicFrame>
        <p:nvGraphicFramePr>
          <p:cNvPr id="4" name="Sisällön paikkamerkki 3">
            <a:extLst>
              <a:ext uri="{FF2B5EF4-FFF2-40B4-BE49-F238E27FC236}">
                <a16:creationId xmlns:a16="http://schemas.microsoft.com/office/drawing/2014/main" id="{6210082E-FD05-04A2-ACBA-EE6E18262D4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0097919"/>
              </p:ext>
            </p:extLst>
          </p:nvPr>
        </p:nvGraphicFramePr>
        <p:xfrm>
          <a:off x="633413" y="2087533"/>
          <a:ext cx="10920411" cy="378705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808527">
                  <a:extLst>
                    <a:ext uri="{9D8B030D-6E8A-4147-A177-3AD203B41FA5}">
                      <a16:colId xmlns:a16="http://schemas.microsoft.com/office/drawing/2014/main" val="86137487"/>
                    </a:ext>
                  </a:extLst>
                </a:gridCol>
                <a:gridCol w="4528868">
                  <a:extLst>
                    <a:ext uri="{9D8B030D-6E8A-4147-A177-3AD203B41FA5}">
                      <a16:colId xmlns:a16="http://schemas.microsoft.com/office/drawing/2014/main" val="2277948602"/>
                    </a:ext>
                  </a:extLst>
                </a:gridCol>
                <a:gridCol w="3583016">
                  <a:extLst>
                    <a:ext uri="{9D8B030D-6E8A-4147-A177-3AD203B41FA5}">
                      <a16:colId xmlns:a16="http://schemas.microsoft.com/office/drawing/2014/main" val="568851494"/>
                    </a:ext>
                  </a:extLst>
                </a:gridCol>
              </a:tblGrid>
              <a:tr h="440614">
                <a:tc>
                  <a:txBody>
                    <a:bodyPr/>
                    <a:lstStyle/>
                    <a:p>
                      <a:pPr algn="l" fontAlgn="t"/>
                      <a:r>
                        <a:rPr lang="fi-FI" sz="1800" dirty="0">
                          <a:solidFill>
                            <a:srgbClr val="FFFFFF"/>
                          </a:solidFill>
                          <a:effectLst/>
                        </a:rPr>
                        <a:t>Sairaus tai oire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i-FI" sz="1800" dirty="0">
                          <a:solidFill>
                            <a:srgbClr val="FFFFFF"/>
                          </a:solidFill>
                          <a:effectLst/>
                        </a:rPr>
                        <a:t>Esitiedot tai löydökset (punaiset liput)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i-FI" sz="1800" dirty="0">
                          <a:solidFill>
                            <a:srgbClr val="FFFFFF"/>
                          </a:solidFill>
                          <a:effectLst/>
                        </a:rPr>
                        <a:t>Jatkohoitopaikka/lähete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2702123"/>
                  </a:ext>
                </a:extLst>
              </a:tr>
              <a:tr h="1211436">
                <a:tc>
                  <a:txBody>
                    <a:bodyPr/>
                    <a:lstStyle/>
                    <a:p>
                      <a:pPr algn="l" fontAlgn="t"/>
                      <a:r>
                        <a:rPr lang="fi-FI" sz="1800" dirty="0">
                          <a:effectLst/>
                        </a:rPr>
                        <a:t>Bakteerispondyliitti, spondylodiskiitti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i-FI" sz="1800" dirty="0">
                          <a:effectLst/>
                        </a:rPr>
                        <a:t>Aiempi selkäleikkaus, virtsatie- tai ihoinfektio, immunosuppressio tai glukokortikoidilääkitys, suonensisäisten huumeiden käyttö, infektio-oireet (kuume)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i-FI" sz="1800" dirty="0">
                          <a:effectLst/>
                        </a:rPr>
                        <a:t>Päivystyslähete erikoissairaanhoitoon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9376305"/>
                  </a:ext>
                </a:extLst>
              </a:tr>
              <a:tr h="1211436">
                <a:tc>
                  <a:txBody>
                    <a:bodyPr/>
                    <a:lstStyle/>
                    <a:p>
                      <a:pPr algn="l" fontAlgn="t"/>
                      <a:r>
                        <a:rPr lang="fi-FI" sz="1800" dirty="0">
                          <a:effectLst/>
                        </a:rPr>
                        <a:t>Selkärangan kompressiomurtuma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i-FI" sz="1800" dirty="0">
                          <a:effectLst/>
                        </a:rPr>
                        <a:t>Yli 64 vuoden ikä miehillä ja yli 74 vuoden ikä naisilla, kaatumis- tai putoami</a:t>
                      </a:r>
                      <a:r>
                        <a:rPr lang="fi-FI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s-</a:t>
                      </a:r>
                      <a:r>
                        <a:rPr lang="fi-FI" sz="1800" dirty="0">
                          <a:effectLst/>
                        </a:rPr>
                        <a:t>tapaturma, glukokortikoidien käyttö, osteoporoosi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i-FI" sz="1800" dirty="0">
                          <a:effectLst/>
                        </a:rPr>
                        <a:t>Pareesilöydöksessä päivystys-lähete, maligniteettiepäilyissä kiireellinen lähete, muutoin ajanvarauslähete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3441170"/>
                  </a:ext>
                </a:extLst>
              </a:tr>
              <a:tr h="923570">
                <a:tc>
                  <a:txBody>
                    <a:bodyPr/>
                    <a:lstStyle/>
                    <a:p>
                      <a:pPr algn="l" fontAlgn="t"/>
                      <a:r>
                        <a:rPr lang="fi-FI" sz="1800" dirty="0">
                          <a:effectLst/>
                        </a:rPr>
                        <a:t>Kaula- tai rintarangan selkäydinkompressio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i-FI" sz="1800" dirty="0">
                          <a:effectLst/>
                        </a:rPr>
                        <a:t>Nopeasti ilmaantunut kävelyn vaikeutuminen, kaikkien raajojen kömpelyys ja muutokset hienomotoriikassa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i-FI" sz="1800" dirty="0">
                          <a:effectLst/>
                        </a:rPr>
                        <a:t>Kiireellinen tai päivystyslähete oireen kehittymisnopeuden mukaan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24801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62062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2BCCCC1-DF40-6DA6-4539-80BCB4202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Anamneesissa huomioitavat asiat 1(2)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5FB3576-E4CA-4B6B-3062-39E4F7B92A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599" y="1889759"/>
            <a:ext cx="11012061" cy="4615971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Aiemmat selkävaivat sekä aiemmat ja nykyiset muut tuki- ja liikuntaelimistön vaivat, sukutausta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Liitännäissairaudet: systeemiset sidekudossairaudet, tulehdukset, diabetes ja muut aineenvaihduntasairaudet, sydän- ja verenkiertoelimistön ja hengityselimistön sairaudet, mielenterveyden häiriöt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Aikaisemmat vammat ja leikkaukset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Syöpähistoria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Yleisvointi, kuume, painon putoaminen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Lääkitys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Elintavat (tupakointi, päihteet, liikunta, ravitsemus, ylipaino, uni, stressi)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Sosiaalinen tilanne, perhesuhteet, työ (työn asettamat vaatimukset toimintakyvylle, työn kuormitus- ja voimavaratekijät)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Sairauspoissaolot viimeisen vuoden aikana</a:t>
            </a:r>
          </a:p>
        </p:txBody>
      </p:sp>
    </p:spTree>
    <p:extLst>
      <p:ext uri="{BB962C8B-B14F-4D97-AF65-F5344CB8AC3E}">
        <p14:creationId xmlns:p14="http://schemas.microsoft.com/office/powerpoint/2010/main" val="13597997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DDDF87-B509-79B2-B931-D2C5C90F65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98136A3-52B2-1A10-A8FE-BA435BB5F6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Anamneesissa huomioitavat asiat 2(2)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FF11AA7-AA60-D0B6-DEBE-EC7F345C37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599" y="1889760"/>
            <a:ext cx="11012061" cy="4206240"/>
          </a:xfrm>
        </p:spPr>
        <p:txBody>
          <a:bodyPr>
            <a:normAutofit fontScale="850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Nykyinen oirekuva: oireiden sijainti (kipupiirros, ks. </a:t>
            </a:r>
            <a:r>
              <a:rPr lang="fi-FI"/>
              <a:t>dia </a:t>
            </a:r>
            <a:r>
              <a:rPr lang="fi-FI">
                <a:hlinkClick r:id="rId2" action="ppaction://hlinksldjump"/>
              </a:rPr>
              <a:t>19</a:t>
            </a:r>
            <a:r>
              <a:rPr lang="fi-FI"/>
              <a:t>), </a:t>
            </a:r>
            <a:r>
              <a:rPr lang="fi-FI" dirty="0"/>
              <a:t>kesto, luonne (ajoittainen/jatkuva)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Kivun intensiteetti (VAS/NRS) ja haittaavuus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Rasituksen vaikutus, oireita helpottavat/pahentavat tekijät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Asennon vaikutus: seisominen, istuminen, makaaminen jne.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Alaraajojen koettu lihasvoima ja tunto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Cauda equinaan viittaavat oireet: virtsaumpi, ulosteenpidätyskyvyn heikkeneminen, ratsupaikka-alueen puutuminen, seksuaalitoimintojen ongelmat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Subjektiivinen toimintakyky (</a:t>
            </a:r>
            <a:r>
              <a:rPr lang="fi-FI" dirty="0">
                <a:hlinkClick r:id="rId3"/>
              </a:rPr>
              <a:t>PTA-kysely</a:t>
            </a:r>
            <a:r>
              <a:rPr lang="fi-FI" dirty="0"/>
              <a:t>, tarvittaessa </a:t>
            </a:r>
            <a:r>
              <a:rPr lang="fi-FI" dirty="0">
                <a:hlinkClick r:id="rId4"/>
              </a:rPr>
              <a:t>Oswestryn kysely</a:t>
            </a:r>
            <a:r>
              <a:rPr lang="fi-FI" dirty="0"/>
              <a:t> / Roland Morris)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Elämänlaatu (tarvittaessa esim. </a:t>
            </a:r>
            <a:r>
              <a:rPr lang="fi-FI" dirty="0">
                <a:hlinkClick r:id="rId5"/>
              </a:rPr>
              <a:t>EQ-5D-5L</a:t>
            </a:r>
            <a:r>
              <a:rPr lang="fi-FI" dirty="0"/>
              <a:t>/</a:t>
            </a:r>
            <a:r>
              <a:rPr lang="fi-FI" dirty="0">
                <a:hlinkClick r:id="rId6"/>
              </a:rPr>
              <a:t>15D</a:t>
            </a:r>
            <a:r>
              <a:rPr lang="fi-FI" dirty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Mieliala, voimavarat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Potilaan käsitys kivun syystä, potilaalle merkitykselliset tavoitteet, huolet ja hoitoon kohdistuvat odotukset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Kotona pärjääminen, apuvälineet</a:t>
            </a:r>
          </a:p>
        </p:txBody>
      </p:sp>
      <p:sp>
        <p:nvSpPr>
          <p:cNvPr id="4" name="Tekstiruutu 3">
            <a:extLst>
              <a:ext uri="{FF2B5EF4-FFF2-40B4-BE49-F238E27FC236}">
                <a16:creationId xmlns:a16="http://schemas.microsoft.com/office/drawing/2014/main" id="{B24F1D54-832D-8EFC-4A91-C0E6CE874BE3}"/>
              </a:ext>
            </a:extLst>
          </p:cNvPr>
          <p:cNvSpPr txBox="1"/>
          <p:nvPr/>
        </p:nvSpPr>
        <p:spPr>
          <a:xfrm>
            <a:off x="711906" y="6229984"/>
            <a:ext cx="107681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i-FI" sz="1600" b="0" i="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VAS = visual analogue scale, NRS = numerical rating scale, PTA = potilaskohtainen toiminnallinen asteikko</a:t>
            </a:r>
          </a:p>
        </p:txBody>
      </p:sp>
    </p:spTree>
    <p:extLst>
      <p:ext uri="{BB962C8B-B14F-4D97-AF65-F5344CB8AC3E}">
        <p14:creationId xmlns:p14="http://schemas.microsoft.com/office/powerpoint/2010/main" val="32699968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A6BA208-EBEC-C161-35F2-463211C583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Kipupiirros</a:t>
            </a:r>
          </a:p>
        </p:txBody>
      </p:sp>
      <p:pic>
        <p:nvPicPr>
          <p:cNvPr id="9" name="Sisällön paikkamerkki 8" descr="Kuva, joka sisältää kohteen Piirrokset, luonnos, piirros, nivel&#10;&#10;Tekoälyn generoima sisältö voi olla virheellistä.">
            <a:extLst>
              <a:ext uri="{FF2B5EF4-FFF2-40B4-BE49-F238E27FC236}">
                <a16:creationId xmlns:a16="http://schemas.microsoft.com/office/drawing/2014/main" id="{229E9B29-7BC5-31B3-F025-E4E2F402CB0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30765" y="1882737"/>
            <a:ext cx="4486705" cy="4575201"/>
          </a:xfrm>
        </p:spPr>
      </p:pic>
      <p:sp>
        <p:nvSpPr>
          <p:cNvPr id="10" name="Tekstiruutu 9">
            <a:extLst>
              <a:ext uri="{FF2B5EF4-FFF2-40B4-BE49-F238E27FC236}">
                <a16:creationId xmlns:a16="http://schemas.microsoft.com/office/drawing/2014/main" id="{81353705-FA9A-2B8E-7124-E5D91D28726E}"/>
              </a:ext>
            </a:extLst>
          </p:cNvPr>
          <p:cNvSpPr txBox="1"/>
          <p:nvPr/>
        </p:nvSpPr>
        <p:spPr>
          <a:xfrm>
            <a:off x="7654895" y="1514537"/>
            <a:ext cx="3883313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i-FI" sz="2000" b="1" i="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Kuva. </a:t>
            </a:r>
            <a:r>
              <a:rPr lang="fi-FI" sz="2000" b="0" i="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Kuvaan pyydetään merkitsemään kaikki alueet ja paikat, joissa henkilö on tuntenut kipua, puutuneisuutta tai tunnottomuutta viimeksi kuluneen viikon aikana. </a:t>
            </a:r>
          </a:p>
          <a:p>
            <a:pPr algn="l"/>
            <a:endParaRPr lang="fi-FI" sz="2000" b="0" i="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fi-FI" sz="2000" b="0" i="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Käytetään seuraavia merkintätapoja:</a:t>
            </a:r>
          </a:p>
          <a:p>
            <a:pPr algn="l"/>
            <a:r>
              <a:rPr lang="fi-FI" sz="2000" b="0" i="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särky, jomotus: ××××××</a:t>
            </a:r>
          </a:p>
          <a:p>
            <a:pPr algn="l"/>
            <a:r>
              <a:rPr lang="fi-FI" sz="2000" b="0" i="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pistävä, vihlova kipu: //////////</a:t>
            </a:r>
          </a:p>
          <a:p>
            <a:pPr algn="l"/>
            <a:r>
              <a:rPr lang="fi-FI" sz="2000" b="0" i="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puutuneisuus: ======</a:t>
            </a:r>
          </a:p>
          <a:p>
            <a:pPr algn="l"/>
            <a:r>
              <a:rPr lang="fi-FI" sz="2000" b="0" i="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tunnottomuus: oooooooo</a:t>
            </a:r>
          </a:p>
          <a:p>
            <a:pPr algn="l"/>
            <a:endParaRPr lang="fi-FI" sz="16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fi-FI" sz="1600" b="0" i="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fi-FI" sz="16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fi-FI" sz="1600" b="0" i="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2025 Kustannus Oy Duodecim</a:t>
            </a:r>
          </a:p>
        </p:txBody>
      </p:sp>
    </p:spTree>
    <p:extLst>
      <p:ext uri="{BB962C8B-B14F-4D97-AF65-F5344CB8AC3E}">
        <p14:creationId xmlns:p14="http://schemas.microsoft.com/office/powerpoint/2010/main" val="87541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7867610-5B74-4458-A2B3-731D36D61E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68980" y="854439"/>
            <a:ext cx="5369228" cy="836249"/>
          </a:xfrm>
        </p:spPr>
        <p:txBody>
          <a:bodyPr anchor="t">
            <a:normAutofit/>
          </a:bodyPr>
          <a:lstStyle/>
          <a:p>
            <a:r>
              <a:rPr lang="fi-FI" dirty="0"/>
              <a:t>Luentomateriaali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55C3C2F-40C3-476E-AD25-64B040FAC7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1910080"/>
            <a:ext cx="5380149" cy="4168748"/>
          </a:xfrm>
        </p:spPr>
        <p:txBody>
          <a:bodyPr>
            <a:normAutofit/>
          </a:bodyPr>
          <a:lstStyle/>
          <a:p>
            <a:r>
              <a:rPr lang="fi-FI" sz="2200"/>
              <a:t>Julkaistu 22.4.2025</a:t>
            </a:r>
            <a:endParaRPr lang="fi-FI" sz="2200" dirty="0"/>
          </a:p>
          <a:p>
            <a:endParaRPr lang="fi-FI" sz="2200" dirty="0"/>
          </a:p>
          <a:p>
            <a:r>
              <a:rPr lang="fi-FI" sz="2200" dirty="0"/>
              <a:t>Perustuu 11.3.2025 julkaistuun</a:t>
            </a:r>
            <a:br>
              <a:rPr lang="fi-FI" sz="2200" dirty="0"/>
            </a:br>
            <a:r>
              <a:rPr lang="fi-FI" sz="2200" dirty="0"/>
              <a:t>Käypä hoito -suositukseen</a:t>
            </a:r>
            <a:br>
              <a:rPr lang="fi-FI" sz="2200" dirty="0"/>
            </a:br>
            <a:r>
              <a:rPr lang="fi-FI" sz="2200" dirty="0"/>
              <a:t>Alaselkäkipu</a:t>
            </a:r>
          </a:p>
          <a:p>
            <a:endParaRPr lang="fi-FI" sz="2200" dirty="0"/>
          </a:p>
          <a:p>
            <a:r>
              <a:rPr lang="fi-FI" sz="2200" dirty="0">
                <a:solidFill>
                  <a:srgbClr val="001759"/>
                </a:solidFill>
                <a:hlinkClick r:id="rId2"/>
              </a:rPr>
              <a:t>Linkki suositukseen</a:t>
            </a:r>
            <a:endParaRPr lang="fi-FI" sz="2200" dirty="0">
              <a:solidFill>
                <a:srgbClr val="001759"/>
              </a:solidFill>
            </a:endParaRPr>
          </a:p>
        </p:txBody>
      </p:sp>
      <p:pic>
        <p:nvPicPr>
          <p:cNvPr id="7" name="Kuvan paikkamerkki 6" descr="Kuva, joka sisältää kohteen henkilö, sisä-, Ihmisen kasvot, vaate&#10;&#10;Tekoälyn generoima sisältö voi olla virheellistä.">
            <a:extLst>
              <a:ext uri="{FF2B5EF4-FFF2-40B4-BE49-F238E27FC236}">
                <a16:creationId xmlns:a16="http://schemas.microsoft.com/office/drawing/2014/main" id="{251DD7A6-8279-76D0-C13F-2FECA76CD959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631825" y="895605"/>
            <a:ext cx="5112152" cy="5138334"/>
          </a:xfrm>
        </p:spPr>
      </p:pic>
      <p:sp>
        <p:nvSpPr>
          <p:cNvPr id="6" name="Tekstiruutu 5">
            <a:extLst>
              <a:ext uri="{FF2B5EF4-FFF2-40B4-BE49-F238E27FC236}">
                <a16:creationId xmlns:a16="http://schemas.microsoft.com/office/drawing/2014/main" id="{4F7AFA3A-A3F9-9409-0760-E77C99DF245C}"/>
              </a:ext>
            </a:extLst>
          </p:cNvPr>
          <p:cNvSpPr txBox="1"/>
          <p:nvPr/>
        </p:nvSpPr>
        <p:spPr>
          <a:xfrm>
            <a:off x="631825" y="6033939"/>
            <a:ext cx="148309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i-FI" sz="1000" b="0" dirty="0">
                <a:solidFill>
                  <a:schemeClr val="bg2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Kuva: Gettyimages</a:t>
            </a:r>
          </a:p>
        </p:txBody>
      </p:sp>
    </p:spTree>
    <p:extLst>
      <p:ext uri="{BB962C8B-B14F-4D97-AF65-F5344CB8AC3E}">
        <p14:creationId xmlns:p14="http://schemas.microsoft.com/office/powerpoint/2010/main" val="36816617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8983B52-0E00-8AAA-318D-032DACFBE5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Paranemista estävät tai hidastavat psykososiaaliset tekijät (keltaiset liput)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37C7FF0-9BA2-7CF6-AB8C-5F4FBE872C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599" y="2038662"/>
            <a:ext cx="10919599" cy="4057338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Usko, että kipu ja aktiivisuus ovat haitallisia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Matala tai negatiivinen mieliala ja sosiaalinen vetäytyminen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Mielenterveyden häiriöt tai traumat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Moniin eri hoitoihin hakeutuminen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Fyysisesti raskas työ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Ongelmat työssä ja tyytymättömyys työhön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Ylihuolehtiva perhe tai tuen puute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Taloudelliset vaikeudet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Valitukset, oikeudenkäynnit ja korvausten hakeminen</a:t>
            </a:r>
          </a:p>
        </p:txBody>
      </p:sp>
    </p:spTree>
    <p:extLst>
      <p:ext uri="{BB962C8B-B14F-4D97-AF65-F5344CB8AC3E}">
        <p14:creationId xmlns:p14="http://schemas.microsoft.com/office/powerpoint/2010/main" val="24557921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035EFA4-E674-66AA-1E70-ABB451EA88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Kliininen tutkimus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DF7A54F-F584-6732-892F-CE04B15605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3792" y="1690688"/>
            <a:ext cx="10919599" cy="4693920"/>
          </a:xfrm>
        </p:spPr>
        <p:txBody>
          <a:bodyPr>
            <a:normAutofit lnSpcReduction="10000"/>
          </a:bodyPr>
          <a:lstStyle/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i-FI" sz="2600" dirty="0"/>
              <a:t>Kliinisessä tutkimuksessa keskitytään potilaan kokemaan toimintakyvyn haittaan ja siihen liittyviin tekijöihin, kuten potilaalle kivuliaisiin liikkeisiin, välttämiskäyttäytymiseen ja huolta aiheuttaviin toimintoihin.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i-FI" sz="2600" dirty="0"/>
              <a:t>Kaikkia testejä ei tarvitse tehdä kaikille potilaille, vaan olennaista on, että tutkiminen kohdistuu toimintakyvyn osalta potilaalle hankaliin toimiin ja asentoihin.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i-FI" sz="2600" dirty="0"/>
              <a:t>Tutkimislöydökset on tärkeää selittää potilaalle </a:t>
            </a:r>
            <a:r>
              <a:rPr lang="fi-FI" sz="2600"/>
              <a:t>ymmärrettävästi.</a:t>
            </a:r>
            <a:br>
              <a:rPr lang="fi-FI" sz="2600"/>
            </a:br>
            <a:r>
              <a:rPr lang="fi-FI" sz="2600"/>
              <a:t>Myös </a:t>
            </a:r>
            <a:r>
              <a:rPr lang="fi-FI" sz="2600" dirty="0"/>
              <a:t>negatiivisten löydösten selittäminen on tärkeää oireiden hyvänlaatuisuudesta vakuuttamisessa.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fi-FI" sz="2600" dirty="0"/>
              <a:t>Aiheeseen liittyviä verkkokursseja (vaativat käyttöoikeuden):</a:t>
            </a:r>
          </a:p>
          <a:p>
            <a:pPr marL="1085850" lvl="1" indent="-457200">
              <a:defRPr/>
            </a:pPr>
            <a:r>
              <a:rPr lang="fi-FI" sz="2200" dirty="0"/>
              <a:t>Oppiportti:</a:t>
            </a:r>
            <a:r>
              <a:rPr lang="fi-FI" sz="2200" dirty="0">
                <a:solidFill>
                  <a:srgbClr val="FF0000"/>
                </a:solidFill>
              </a:rPr>
              <a:t> </a:t>
            </a:r>
            <a:r>
              <a:rPr lang="fi-FI" sz="2200" dirty="0">
                <a:hlinkClick r:id="rId2"/>
              </a:rPr>
              <a:t>Alaselkäpotilaan anamneesi </a:t>
            </a:r>
            <a:r>
              <a:rPr lang="fi-FI" sz="2200" dirty="0"/>
              <a:t>ja </a:t>
            </a:r>
            <a:r>
              <a:rPr lang="fi-FI" sz="2200" dirty="0">
                <a:hlinkClick r:id="rId3"/>
              </a:rPr>
              <a:t>Alaselkäpotilaan kliininen tutkimus </a:t>
            </a:r>
            <a:endParaRPr lang="fi-FI" sz="2200" dirty="0"/>
          </a:p>
          <a:p>
            <a:pPr marL="1085850" lvl="1" indent="-457200">
              <a:defRPr/>
            </a:pPr>
            <a:r>
              <a:rPr lang="fi-FI" sz="2200" dirty="0"/>
              <a:t>Lääkärin tietokannat: </a:t>
            </a:r>
            <a:r>
              <a:rPr lang="fi-FI" sz="2200" dirty="0">
                <a:hlinkClick r:id="rId4"/>
              </a:rPr>
              <a:t>Alaselkäpotilaan tutkiminen: videot</a:t>
            </a:r>
            <a:endParaRPr lang="fi-FI" sz="2200" dirty="0"/>
          </a:p>
        </p:txBody>
      </p:sp>
    </p:spTree>
    <p:extLst>
      <p:ext uri="{BB962C8B-B14F-4D97-AF65-F5344CB8AC3E}">
        <p14:creationId xmlns:p14="http://schemas.microsoft.com/office/powerpoint/2010/main" val="28009915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BE4E60-4353-6415-EBC9-FBA1595B78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537ECAD-F842-CE02-1A4D-5759EFC08F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Kliinisen tutkimuksen kokonaisuus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8D30C89-8695-6D99-6693-8183EAA9A8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599" y="1889760"/>
            <a:ext cx="10919599" cy="4693920"/>
          </a:xfrm>
        </p:spPr>
        <p:txBody>
          <a:bodyPr>
            <a:normAutofit/>
          </a:bodyPr>
          <a:lstStyle/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i-FI" sz="2600" dirty="0"/>
              <a:t>Alaselkäkipuisen potilaan kliininen tutkimus:</a:t>
            </a:r>
          </a:p>
          <a:p>
            <a:pPr marL="1085850" lvl="1" indent="-457200">
              <a:defRPr/>
            </a:pPr>
            <a:r>
              <a:rPr lang="fi-FI" sz="2200" dirty="0"/>
              <a:t>Inspektio</a:t>
            </a:r>
          </a:p>
          <a:p>
            <a:pPr marL="1085850" lvl="1" indent="-457200">
              <a:defRPr/>
            </a:pPr>
            <a:r>
              <a:rPr lang="fi-FI" sz="2200" dirty="0"/>
              <a:t>Selän liikkuvuus</a:t>
            </a:r>
          </a:p>
          <a:p>
            <a:pPr marL="1085850" lvl="1" indent="-457200">
              <a:defRPr/>
            </a:pPr>
            <a:r>
              <a:rPr lang="fi-FI" sz="2200" dirty="0"/>
              <a:t>L5- ja S1-hermojuuren puristuksen selvittäminen</a:t>
            </a:r>
          </a:p>
          <a:p>
            <a:pPr marL="1085850" lvl="1" indent="-457200">
              <a:defRPr/>
            </a:pPr>
            <a:r>
              <a:rPr lang="fi-FI" sz="2200" dirty="0"/>
              <a:t>Alaraajojen lihasvoima</a:t>
            </a:r>
          </a:p>
          <a:p>
            <a:pPr marL="1085850" lvl="1" indent="-457200">
              <a:defRPr/>
            </a:pPr>
            <a:r>
              <a:rPr lang="fi-FI" sz="2200" dirty="0"/>
              <a:t>Jänneheijasteet</a:t>
            </a:r>
          </a:p>
          <a:p>
            <a:pPr marL="1085850" lvl="1" indent="-457200">
              <a:defRPr/>
            </a:pPr>
            <a:r>
              <a:rPr lang="fi-FI" sz="2200" dirty="0"/>
              <a:t>Ihotunto</a:t>
            </a:r>
          </a:p>
          <a:p>
            <a:pPr marL="1085850" lvl="1" indent="-457200">
              <a:defRPr/>
            </a:pPr>
            <a:r>
              <a:rPr lang="fi-FI" sz="2200" dirty="0"/>
              <a:t>Selän ja alaraajojen palpaatio</a:t>
            </a:r>
          </a:p>
          <a:p>
            <a:pPr marL="1085850" lvl="1" indent="-457200">
              <a:defRPr/>
            </a:pPr>
            <a:r>
              <a:rPr lang="fi-FI" sz="2200" dirty="0"/>
              <a:t>Ratsupaikkaoireyhtymää epäiltäessä peräaukon sulkijalihasten jännittyneisyyden tutkiminen tuseerauksella ja väliliha-alueen kosketustunnon tutkiminen 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fi-FI" sz="2200" dirty="0"/>
          </a:p>
        </p:txBody>
      </p:sp>
    </p:spTree>
    <p:extLst>
      <p:ext uri="{BB962C8B-B14F-4D97-AF65-F5344CB8AC3E}">
        <p14:creationId xmlns:p14="http://schemas.microsoft.com/office/powerpoint/2010/main" val="42078748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5B2C31E-42AE-1B7E-1A95-39B34B4F48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Iskiaspotilaan L4-, L5- ja S1-hermojuuriärsytyksen neurologiset löydökset</a:t>
            </a:r>
          </a:p>
        </p:txBody>
      </p:sp>
      <p:pic>
        <p:nvPicPr>
          <p:cNvPr id="5" name="Sisällön paikkamerkki 4" descr="Kuva, joka sisältää kohteen teksti, luuranko, muotoilu&#10;&#10;Tekoälyn generoima sisältö voi olla virheellistä.">
            <a:extLst>
              <a:ext uri="{FF2B5EF4-FFF2-40B4-BE49-F238E27FC236}">
                <a16:creationId xmlns:a16="http://schemas.microsoft.com/office/drawing/2014/main" id="{00F5A002-9D57-FEDF-43FB-98F12799198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45533" y="2004739"/>
            <a:ext cx="5513055" cy="4206875"/>
          </a:xfrm>
        </p:spPr>
      </p:pic>
      <p:sp>
        <p:nvSpPr>
          <p:cNvPr id="6" name="Tekstiruutu 5">
            <a:extLst>
              <a:ext uri="{FF2B5EF4-FFF2-40B4-BE49-F238E27FC236}">
                <a16:creationId xmlns:a16="http://schemas.microsoft.com/office/drawing/2014/main" id="{F25174E7-259A-6298-DAC5-3E472A119BCA}"/>
              </a:ext>
            </a:extLst>
          </p:cNvPr>
          <p:cNvSpPr txBox="1"/>
          <p:nvPr/>
        </p:nvSpPr>
        <p:spPr>
          <a:xfrm>
            <a:off x="7336221" y="2004739"/>
            <a:ext cx="44066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i-FI" sz="20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Kuva. </a:t>
            </a:r>
            <a:r>
              <a:rPr lang="fi-FI" sz="2000" b="0" i="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Iskiaspotilaan L4-, L5- ja S1-hermojuuriärsytyksen neurologiset löydökset.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i-FI" sz="2000" b="0" i="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Punaisella piirretty alue </a:t>
            </a:r>
            <a:br>
              <a:rPr lang="fi-FI" sz="2000" b="0" i="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sz="2000" b="0" i="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affisioituu 75 %:lla ihmisistä.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i-FI" sz="2000" b="0" i="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Kipu, tuntohäiriö tai molemmat ulottuvat keltaisella merkitylle alueelle 50 %:lla ja vihreällä merkitylle alueelle 25 %:lla ihmisistä. </a:t>
            </a:r>
          </a:p>
          <a:p>
            <a:pPr algn="l"/>
            <a:endParaRPr lang="fi-FI" sz="16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fi-FI" sz="1600" b="0" i="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Lähde: Anttila S, Määttä J, Oura P, Arokoski J, Karppinen J. Iskiasoirepotilas perusterveyden-huollossa. Lääketieteellinen Aikakauskirja Duodecim 2022;138(16):1395-402</a:t>
            </a:r>
          </a:p>
        </p:txBody>
      </p:sp>
    </p:spTree>
    <p:extLst>
      <p:ext uri="{BB962C8B-B14F-4D97-AF65-F5344CB8AC3E}">
        <p14:creationId xmlns:p14="http://schemas.microsoft.com/office/powerpoint/2010/main" val="51310688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413AD07-4F32-D298-6E4E-4B29D808F4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Laboratoriotutkimukset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A81DA5B-1FFB-2E5D-39B8-FC7444682A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Yleensä selkäkipupotilaalle ei ole tarpeen tehdä laboratoriotutkimuksia.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Jos todetaan merkkejä vakavista tai spesifisistä sairauksista, tarpeellisia laboratoriotutkimuksia ovat yleensä ainakin</a:t>
            </a:r>
          </a:p>
          <a:p>
            <a:pPr marL="971550" lvl="1" indent="-342900"/>
            <a:r>
              <a:rPr lang="fi-FI" dirty="0"/>
              <a:t>CRP</a:t>
            </a:r>
          </a:p>
          <a:p>
            <a:pPr marL="971550" lvl="1" indent="-342900"/>
            <a:r>
              <a:rPr lang="fi-FI" dirty="0"/>
              <a:t>perusverenkuva </a:t>
            </a:r>
          </a:p>
          <a:p>
            <a:pPr marL="971550" lvl="1" indent="-342900"/>
            <a:r>
              <a:rPr lang="fi-FI" dirty="0"/>
              <a:t>virtsan perustutkimus.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Nikamamurtumissa on suljettava pois osteoporoosin mahdollisuus.</a:t>
            </a:r>
          </a:p>
        </p:txBody>
      </p:sp>
    </p:spTree>
    <p:extLst>
      <p:ext uri="{BB962C8B-B14F-4D97-AF65-F5344CB8AC3E}">
        <p14:creationId xmlns:p14="http://schemas.microsoft.com/office/powerpoint/2010/main" val="62426857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F5A5BC6-5B81-B936-785F-B85DB96A0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Kuvantamistutkimusten yleisperiaatteet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DB8AAA5-B376-2CCA-DEB6-D05A7A2858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599" y="1889760"/>
            <a:ext cx="11224725" cy="4665044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Akuutti tai muu tilapäinen alaselkäkipu ei edellytä välittömiä kuvantamistutkimuksia, jos havaittavissa ei ole merkkejä vakavista sairauksista. Ks. Kaavio dia </a:t>
            </a:r>
            <a:r>
              <a:rPr lang="fi-FI" dirty="0">
                <a:hlinkClick r:id="rId2" action="ppaction://hlinksldjump"/>
              </a:rPr>
              <a:t>26</a:t>
            </a:r>
            <a:r>
              <a:rPr lang="fi-FI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b="1" dirty="0"/>
              <a:t>Vältä viisaasti- suositus: </a:t>
            </a:r>
            <a:r>
              <a:rPr lang="fi-FI" dirty="0"/>
              <a:t>Älä tee perusterveydenhuollossa kuvantamistutkimuksia liian varhain sellaisille (alle 3 kuukautta kestänyttä) epäspesifistä alaselkäkipua kokeville potilaille, joilla ei ole vakavaan selkäsairauteen viittaavia oireita tai löydöksiä.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Uusiutuvan, pitkittyvän tai pitkittyneen selkäkivun selvittämisessä kuvantamis-tutkimukset ovat aiheellisia</a:t>
            </a:r>
          </a:p>
          <a:p>
            <a:pPr marL="971550" lvl="1" indent="-342900"/>
            <a:r>
              <a:rPr lang="fi-FI" dirty="0"/>
              <a:t>vakavaa selkäsairautta epäiltäessä</a:t>
            </a:r>
          </a:p>
          <a:p>
            <a:pPr marL="971550" lvl="1" indent="-342900"/>
            <a:r>
              <a:rPr lang="fi-FI" dirty="0"/>
              <a:t>leikkaushoitoa harkittaessa</a:t>
            </a:r>
          </a:p>
          <a:p>
            <a:pPr marL="971550" lvl="1" indent="-342900"/>
            <a:r>
              <a:rPr lang="fi-FI" dirty="0"/>
              <a:t>pitkittyvässä toimintakykyä rajoittavassa alaselkäkivussa harkinnan mukaan.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Iskiaskivun ja vakavien syiden selvittelyssä magneettikuvaus (MK) on ensisijainen tutkimusmenetelmä.</a:t>
            </a:r>
          </a:p>
          <a:p>
            <a:pPr marL="971550" lvl="1" indent="-342900"/>
            <a:r>
              <a:rPr lang="fi-FI" dirty="0"/>
              <a:t>Tietokonetomografia (TT) on korvaava tutkimus päivystysleikkausta suunniteltaessa, jos magneettikuvaus on vasta-aiheinen.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9452556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D0BD33CD-86F9-320A-646C-66C2EA2F6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7032" y="854439"/>
            <a:ext cx="5811176" cy="836249"/>
          </a:xfrm>
        </p:spPr>
        <p:txBody>
          <a:bodyPr/>
          <a:lstStyle/>
          <a:p>
            <a:r>
              <a:rPr lang="en-US" sz="2800" dirty="0"/>
              <a:t>Kuvantamispäätös alaselkäkivun akuuteissa oirekuvissa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87C4E188-5BC6-BBC6-9106-FAF04E0E48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13659" y="2295896"/>
            <a:ext cx="5738689" cy="4354286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Kaaviossa esitetään ohjeita kuvantamispäätöksen tekoon akuutissa alaselkäkivussa.</a:t>
            </a:r>
          </a:p>
          <a:p>
            <a:endParaRPr lang="fi-FI" dirty="0"/>
          </a:p>
          <a:p>
            <a:endParaRPr lang="fi-FI" dirty="0"/>
          </a:p>
          <a:p>
            <a:endParaRPr lang="fi-FI" dirty="0"/>
          </a:p>
          <a:p>
            <a:endParaRPr lang="fi-FI" dirty="0"/>
          </a:p>
          <a:p>
            <a:endParaRPr lang="fi-FI" dirty="0"/>
          </a:p>
          <a:p>
            <a:endParaRPr lang="en-US" sz="1400" dirty="0"/>
          </a:p>
          <a:p>
            <a:r>
              <a:rPr lang="en-US" sz="1400" dirty="0"/>
              <a:t>Julkaistaan käännettynä Royal Australian and New Zealand College of Radiologistsin luvalla. </a:t>
            </a:r>
          </a:p>
          <a:p>
            <a:r>
              <a:rPr lang="en-US" sz="1400" dirty="0"/>
              <a:t>Lähde:  Royal Australian and New Zealand College of Radiologists Education modules for appropriate imaging referrals [Internet]. Sydney: ANZCR; 2015.</a:t>
            </a:r>
          </a:p>
        </p:txBody>
      </p:sp>
      <p:pic>
        <p:nvPicPr>
          <p:cNvPr id="5" name="Sisällön paikkamerkki 4" descr="Kuva, joka sisältää kohteen teksti, kuvakaappaus, Fontti, numero&#10;&#10;Tekoälyn generoima sisältö voi olla virheellistä.">
            <a:extLst>
              <a:ext uri="{FF2B5EF4-FFF2-40B4-BE49-F238E27FC236}">
                <a16:creationId xmlns:a16="http://schemas.microsoft.com/office/drawing/2014/main" id="{67E5C1CA-5790-CC46-59ED-D32A88BEB901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74992" y="688769"/>
            <a:ext cx="4356320" cy="6139543"/>
          </a:xfrm>
          <a:noFill/>
        </p:spPr>
      </p:pic>
    </p:spTree>
    <p:extLst>
      <p:ext uri="{BB962C8B-B14F-4D97-AF65-F5344CB8AC3E}">
        <p14:creationId xmlns:p14="http://schemas.microsoft.com/office/powerpoint/2010/main" val="68598534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EAEB8A6-186F-E93E-0771-239AEC56E3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Magneettikuvaus (MK)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C066521-7CE4-CFDD-A4FA-B64FB05BAE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Hyvä lähete selkeällä kysymyksenasettelulla on ensiarvoisen tärkeä MK:ssa.</a:t>
            </a:r>
          </a:p>
          <a:p>
            <a:pPr marL="971550" lvl="1" indent="-342900"/>
            <a:r>
              <a:rPr lang="fi-FI" dirty="0"/>
              <a:t>Sen perusteella räätälöidään sopivat kuvaussekvenssit kulloisenkin ongelman </a:t>
            </a:r>
            <a:r>
              <a:rPr lang="fi-FI" sz="2100" dirty="0"/>
              <a:t>mukaisesti.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MK on ensisijainen lannerangan kuvantamismenetelmä kaikissa potilasryhmissä monipuolisuutensa vuoksi.</a:t>
            </a:r>
          </a:p>
          <a:p>
            <a:pPr marL="971550" lvl="1" indent="-342900"/>
            <a:r>
              <a:rPr lang="fi-FI" dirty="0"/>
              <a:t>Se osoittaa pehmytkudosrakenteiden poikkeavuudet luumuutosten lisäksi.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MK:lla voidaan todeta välilevytyrä, selkäydinkanavan ja hermojuurten ahtaumat, selkäytimen ja selkäydinkanavan kasvaimet, luukasvaimet ja etäpesäkkeet, tulehdusmuutokset (infektiot ja inflammatoriset sairaudet), tuoreet ja vanhat murtumat sekä muut traumamuutokset.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Selän traumakuvantamisessa MK voi olla tarpeellinen selkärankavammoissa ja </a:t>
            </a:r>
            <a:br>
              <a:rPr lang="fi-FI" dirty="0"/>
            </a:br>
            <a:r>
              <a:rPr lang="fi-FI" dirty="0">
                <a:solidFill>
                  <a:srgbClr val="FF0000"/>
                </a:solidFill>
              </a:rPr>
              <a:t>-</a:t>
            </a:r>
            <a:r>
              <a:rPr lang="fi-FI" dirty="0"/>
              <a:t>murtumissa pehmytkudosvaurioiden ja stabiliteetin arvioimisessa tietokonetomografian (TT) lisänä.</a:t>
            </a:r>
          </a:p>
        </p:txBody>
      </p:sp>
    </p:spTree>
    <p:extLst>
      <p:ext uri="{BB962C8B-B14F-4D97-AF65-F5344CB8AC3E}">
        <p14:creationId xmlns:p14="http://schemas.microsoft.com/office/powerpoint/2010/main" val="140470066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F213FAB-BEFF-DBD6-7874-00D434E911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Tietokonetomografia (TT)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E6328F3-5669-094A-799B-F713404A2B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/>
              <a:t>TT-kuvausta voidaan harkita korvaavana tutkimuksena</a:t>
            </a:r>
            <a:r>
              <a:rPr lang="fi-FI" dirty="0"/>
              <a:t>, jos MK on vasta-aiheinen.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TT antaa tarkkaa tietoa luuston anatomiasta. Välilevyt ja ligamentit näkyvät myös kohtalaisesti, mutta selkäydinkanavan sisäisten muutosten (erityisesti selkäytimen kasvaimet, hematoomat) kuvantamisessa menetelmä on epäherkkä.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TT on hyvä tutkimus seuraavissa erityistilanteissa:</a:t>
            </a:r>
          </a:p>
          <a:p>
            <a:pPr marL="971550" lvl="1" indent="-342900"/>
            <a:r>
              <a:rPr lang="fi-FI" dirty="0"/>
              <a:t>murtumaepäily (erityisesti monivammapotilaat, suurienergiaiset vammat, selkärankareuman tai muun syyn vuoksi jäykistyneen rangan vammat, nikamakaaren murtumat ja epävakauden arviointi)</a:t>
            </a:r>
          </a:p>
          <a:p>
            <a:pPr marL="971550" lvl="1" indent="-342900"/>
            <a:r>
              <a:rPr lang="fi-FI" dirty="0"/>
              <a:t>luudutusleikkauksen jälkeisten komplikaatioiden arviointi.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TT:llä voidaan todeta infektion aiheuttamia luu- ja pehmytosamuutoksia sekä kookkaat välilevytyrät ja mahdolliset ydin- ja juurikanava-ahtaumat, mutta se ei ole yhtä luotettava kuin MK.</a:t>
            </a:r>
          </a:p>
        </p:txBody>
      </p:sp>
    </p:spTree>
    <p:extLst>
      <p:ext uri="{BB962C8B-B14F-4D97-AF65-F5344CB8AC3E}">
        <p14:creationId xmlns:p14="http://schemas.microsoft.com/office/powerpoint/2010/main" val="13530988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587146F-3D6F-4C78-64F3-98E0100BD5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Hoidon periaatteita 1(2)</a:t>
            </a:r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92C56932-C0C1-9F52-F7D4-9EEC5B3AA6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b="0" i="0" dirty="0"/>
              <a:t>Alaselkäkivun hoidon tavoitteena on</a:t>
            </a:r>
            <a:endParaRPr lang="fi-FI" dirty="0"/>
          </a:p>
          <a:p>
            <a:pPr lvl="1"/>
            <a:r>
              <a:rPr lang="fi-FI" b="0" i="0" dirty="0"/>
              <a:t>kivun lievittäminen</a:t>
            </a:r>
            <a:endParaRPr lang="fi-FI" dirty="0"/>
          </a:p>
          <a:p>
            <a:pPr lvl="1"/>
            <a:r>
              <a:rPr lang="fi-FI" b="0" i="0" dirty="0"/>
              <a:t>kivun pitkittymisen ehkäisy</a:t>
            </a:r>
            <a:endParaRPr lang="fi-FI" dirty="0"/>
          </a:p>
          <a:p>
            <a:pPr lvl="1"/>
            <a:r>
              <a:rPr lang="fi-FI" b="0" i="0" dirty="0"/>
              <a:t>toiminta- ja työkyvyn palauttaminen</a:t>
            </a:r>
            <a:endParaRPr lang="fi-FI" dirty="0"/>
          </a:p>
          <a:p>
            <a:pPr lvl="1"/>
            <a:r>
              <a:rPr lang="fi-FI" b="0" i="0" dirty="0"/>
              <a:t>elämänlaadun parantaminen.</a:t>
            </a:r>
            <a:endParaRPr lang="fi-FI" dirty="0"/>
          </a:p>
          <a:p>
            <a:pPr lvl="0"/>
            <a:r>
              <a:rPr lang="fi-FI" b="0" i="0" dirty="0"/>
              <a:t>Hoitoon kuuluvat aina</a:t>
            </a:r>
            <a:endParaRPr lang="fi-FI" dirty="0"/>
          </a:p>
          <a:p>
            <a:pPr lvl="1"/>
            <a:r>
              <a:rPr lang="fi-FI" b="0" i="0" dirty="0"/>
              <a:t>potilasohjaus</a:t>
            </a:r>
            <a:endParaRPr lang="fi-FI" dirty="0"/>
          </a:p>
          <a:p>
            <a:pPr lvl="1"/>
            <a:r>
              <a:rPr lang="fi-FI" b="0" i="0" dirty="0"/>
              <a:t>aktiivisuuden tukeminen</a:t>
            </a:r>
            <a:endParaRPr lang="fi-FI" dirty="0"/>
          </a:p>
          <a:p>
            <a:pPr lvl="1"/>
            <a:r>
              <a:rPr lang="fi-FI" b="0" i="0" dirty="0"/>
              <a:t>potilaan kanssa yhdessä laadittu suunnitelma.</a:t>
            </a:r>
            <a:endParaRPr lang="fi-FI" dirty="0"/>
          </a:p>
          <a:p>
            <a:pPr lvl="0"/>
            <a:r>
              <a:rPr lang="fi-FI" b="0" i="0" dirty="0">
                <a:solidFill>
                  <a:srgbClr val="001759"/>
                </a:solidFill>
              </a:rPr>
              <a:t>Potilasohjaukseen on varattava riittävästi aikaa. Apuna kannattaa käyttää kirjallisia ja sähköisiä materiaaleja.</a:t>
            </a:r>
            <a:endParaRPr lang="fi-FI" dirty="0">
              <a:solidFill>
                <a:srgbClr val="0017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74960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860DB12-B61E-4C96-B6DB-94CA42058A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Näytön varmuusaste Käypä hoito -suosituksissa</a:t>
            </a:r>
          </a:p>
        </p:txBody>
      </p:sp>
      <p:graphicFrame>
        <p:nvGraphicFramePr>
          <p:cNvPr id="6" name="Group 3">
            <a:extLst>
              <a:ext uri="{FF2B5EF4-FFF2-40B4-BE49-F238E27FC236}">
                <a16:creationId xmlns:a16="http://schemas.microsoft.com/office/drawing/2014/main" id="{B5B8141D-64E1-447B-A12D-6DA5F796C2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3251126"/>
              </p:ext>
            </p:extLst>
          </p:nvPr>
        </p:nvGraphicFramePr>
        <p:xfrm>
          <a:off x="633600" y="2006185"/>
          <a:ext cx="10904607" cy="3631485"/>
        </p:xfrm>
        <a:graphic>
          <a:graphicData uri="http://schemas.openxmlformats.org/drawingml/2006/table">
            <a:tbl>
              <a:tblPr/>
              <a:tblGrid>
                <a:gridCol w="16844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66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93491">
                  <a:extLst>
                    <a:ext uri="{9D8B030D-6E8A-4147-A177-3AD203B41FA5}">
                      <a16:colId xmlns:a16="http://schemas.microsoft.com/office/drawing/2014/main" val="211638343"/>
                    </a:ext>
                  </a:extLst>
                </a:gridCol>
              </a:tblGrid>
              <a:tr h="370125">
                <a:tc>
                  <a:txBody>
                    <a:bodyPr/>
                    <a:lstStyle/>
                    <a:p>
                      <a:pPr algn="l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800" b="1" dirty="0">
                          <a:solidFill>
                            <a:schemeClr val="bg1"/>
                          </a:solidFill>
                          <a:latin typeface="+mj-lt"/>
                          <a:ea typeface="Lucida Sans"/>
                          <a:cs typeface="Calibri" panose="020F0502020204030204" pitchFamily="34" charset="0"/>
                          <a:sym typeface="Lucida Sans"/>
                        </a:rPr>
                        <a:t>Koodi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800" b="1" dirty="0">
                          <a:solidFill>
                            <a:schemeClr val="bg1"/>
                          </a:solidFill>
                          <a:latin typeface="+mj-lt"/>
                          <a:ea typeface="Lucida Sans"/>
                          <a:cs typeface="Calibri" panose="020F0502020204030204" pitchFamily="34" charset="0"/>
                          <a:sym typeface="Lucida Sans"/>
                        </a:rPr>
                        <a:t>Näytön aste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800" b="1" dirty="0">
                          <a:solidFill>
                            <a:schemeClr val="bg1"/>
                          </a:solidFill>
                          <a:latin typeface="+mj-lt"/>
                          <a:ea typeface="Lucida Sans"/>
                          <a:cs typeface="Calibri" panose="020F0502020204030204" pitchFamily="34" charset="0"/>
                          <a:sym typeface="Lucida Sans"/>
                        </a:rPr>
                        <a:t>Selitys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778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600" dirty="0">
                          <a:solidFill>
                            <a:schemeClr val="accent1"/>
                          </a:solidFill>
                          <a:latin typeface="+mn-lt"/>
                          <a:ea typeface="Lucida Sans"/>
                          <a:cs typeface="Calibri" panose="020F0502020204030204" pitchFamily="34" charset="0"/>
                          <a:sym typeface="Lucida Sans"/>
                        </a:rPr>
                        <a:t>A</a:t>
                      </a:r>
                    </a:p>
                  </a:txBody>
                  <a:tcPr marL="45720" marR="457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600" dirty="0">
                          <a:solidFill>
                            <a:schemeClr val="accent1"/>
                          </a:solidFill>
                          <a:latin typeface="+mn-lt"/>
                          <a:ea typeface="Lucida Sans"/>
                          <a:cs typeface="Calibri" panose="020F0502020204030204" pitchFamily="34" charset="0"/>
                          <a:sym typeface="Lucida Sans"/>
                        </a:rPr>
                        <a:t>Vahva 
tutkimusnäyttö</a:t>
                      </a:r>
                    </a:p>
                  </a:txBody>
                  <a:tcPr marL="45720" marR="457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400">
                          <a:latin typeface="Lucida Sans"/>
                          <a:ea typeface="Lucida Sans"/>
                          <a:cs typeface="Lucida Sans"/>
                          <a:sym typeface="Lucida Sans"/>
                        </a:defRPr>
                      </a:pPr>
                      <a:r>
                        <a:rPr sz="1600" dirty="0">
                          <a:solidFill>
                            <a:schemeClr val="accent1"/>
                          </a:solidFill>
                          <a:latin typeface="+mn-lt"/>
                          <a:cs typeface="Calibri" panose="020F0502020204030204" pitchFamily="34" charset="0"/>
                        </a:rPr>
                        <a:t>Useita menetelmällisesti tasokkaita</a:t>
                      </a:r>
                      <a:r>
                        <a:rPr sz="1600" baseline="30000" dirty="0">
                          <a:solidFill>
                            <a:schemeClr val="accent1"/>
                          </a:solidFill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  <a:r>
                        <a:rPr sz="1600" dirty="0">
                          <a:solidFill>
                            <a:schemeClr val="accent1"/>
                          </a:solidFill>
                          <a:latin typeface="+mn-lt"/>
                          <a:cs typeface="Calibri" panose="020F0502020204030204" pitchFamily="34" charset="0"/>
                        </a:rPr>
                        <a:t> tutkimuksia, joiden tulokset samansuuntaiset</a:t>
                      </a:r>
                    </a:p>
                  </a:txBody>
                  <a:tcPr marL="45720" marR="457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4432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600" dirty="0">
                          <a:solidFill>
                            <a:schemeClr val="accent1"/>
                          </a:solidFill>
                          <a:latin typeface="+mn-lt"/>
                          <a:ea typeface="Lucida Sans"/>
                          <a:cs typeface="Calibri" panose="020F0502020204030204" pitchFamily="34" charset="0"/>
                          <a:sym typeface="Lucida Sans"/>
                        </a:rPr>
                        <a:t>B</a:t>
                      </a:r>
                    </a:p>
                  </a:txBody>
                  <a:tcPr marL="45720" marR="457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600" dirty="0">
                          <a:solidFill>
                            <a:schemeClr val="accent1"/>
                          </a:solidFill>
                          <a:latin typeface="+mn-lt"/>
                          <a:ea typeface="Lucida Sans"/>
                          <a:cs typeface="Calibri" panose="020F0502020204030204" pitchFamily="34" charset="0"/>
                          <a:sym typeface="Lucida Sans"/>
                        </a:rPr>
                        <a:t>Kohtalainen 
tutkimusnäyttö</a:t>
                      </a:r>
                    </a:p>
                  </a:txBody>
                  <a:tcPr marL="45720" marR="457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400">
                          <a:latin typeface="Lucida Sans"/>
                          <a:ea typeface="Lucida Sans"/>
                          <a:cs typeface="Lucida Sans"/>
                          <a:sym typeface="Lucida Sans"/>
                        </a:defRPr>
                      </a:pPr>
                      <a:r>
                        <a:rPr sz="1600" dirty="0">
                          <a:solidFill>
                            <a:schemeClr val="accent1"/>
                          </a:solidFill>
                          <a:latin typeface="+mn-lt"/>
                          <a:cs typeface="Calibri" panose="020F0502020204030204" pitchFamily="34" charset="0"/>
                        </a:rPr>
                        <a:t>Ainakin yksi menetelmällisesti tasokas tutkimus tai useita kelvollisia</a:t>
                      </a:r>
                      <a:r>
                        <a:rPr sz="1600" baseline="30000" dirty="0">
                          <a:solidFill>
                            <a:schemeClr val="accent1"/>
                          </a:solidFill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  <a:r>
                        <a:rPr sz="1600" dirty="0">
                          <a:solidFill>
                            <a:schemeClr val="accent1"/>
                          </a:solidFill>
                          <a:latin typeface="+mn-lt"/>
                          <a:cs typeface="Calibri" panose="020F0502020204030204" pitchFamily="34" charset="0"/>
                        </a:rPr>
                        <a:t> tutkimuksia</a:t>
                      </a:r>
                    </a:p>
                  </a:txBody>
                  <a:tcPr marL="45720" marR="457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4432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600" dirty="0">
                          <a:solidFill>
                            <a:schemeClr val="accent1"/>
                          </a:solidFill>
                          <a:latin typeface="+mn-lt"/>
                          <a:ea typeface="Lucida Sans"/>
                          <a:cs typeface="Calibri" panose="020F0502020204030204" pitchFamily="34" charset="0"/>
                          <a:sym typeface="Lucida Sans"/>
                        </a:rPr>
                        <a:t>C</a:t>
                      </a:r>
                    </a:p>
                  </a:txBody>
                  <a:tcPr marL="45720" marR="457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600" dirty="0">
                          <a:solidFill>
                            <a:schemeClr val="accent1"/>
                          </a:solidFill>
                          <a:latin typeface="+mn-lt"/>
                          <a:ea typeface="Lucida Sans"/>
                          <a:cs typeface="Calibri" panose="020F0502020204030204" pitchFamily="34" charset="0"/>
                          <a:sym typeface="Lucida Sans"/>
                        </a:rPr>
                        <a:t>Niukka
tutkimusnäyttö</a:t>
                      </a:r>
                    </a:p>
                  </a:txBody>
                  <a:tcPr marL="45720" marR="457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60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  <a:sym typeface="Lucida Sans"/>
                        </a:rPr>
                        <a:t>Ainakin yksi kelvollinen tieteellinen tutkimus</a:t>
                      </a:r>
                    </a:p>
                  </a:txBody>
                  <a:tcPr marL="45720" marR="457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4432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600" dirty="0">
                          <a:solidFill>
                            <a:schemeClr val="accent1"/>
                          </a:solidFill>
                          <a:latin typeface="+mn-lt"/>
                          <a:ea typeface="Lucida Sans"/>
                          <a:cs typeface="Calibri" panose="020F0502020204030204" pitchFamily="34" charset="0"/>
                          <a:sym typeface="Lucida Sans"/>
                        </a:rPr>
                        <a:t>D</a:t>
                      </a:r>
                    </a:p>
                  </a:txBody>
                  <a:tcPr marL="45720" marR="457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600" dirty="0">
                          <a:solidFill>
                            <a:schemeClr val="accent1"/>
                          </a:solidFill>
                          <a:latin typeface="+mn-lt"/>
                          <a:ea typeface="Lucida Sans"/>
                          <a:cs typeface="Calibri" panose="020F0502020204030204" pitchFamily="34" charset="0"/>
                          <a:sym typeface="Lucida Sans"/>
                        </a:rPr>
                        <a:t>Ei 
tutkimusnäyttöä</a:t>
                      </a:r>
                    </a:p>
                  </a:txBody>
                  <a:tcPr marL="45720" marR="457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60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  <a:sym typeface="Lucida Sans"/>
                        </a:rPr>
                        <a:t>Asiantuntijoiden tulkinta (paras arvio) tiedosta, joka ei täytä tutkimukseen perustuvia näytön vaatimuksia</a:t>
                      </a:r>
                    </a:p>
                  </a:txBody>
                  <a:tcPr marL="45720" marR="457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4432">
                <a:tc gridSpan="3">
                  <a:txBody>
                    <a:bodyPr/>
                    <a:lstStyle/>
                    <a:p>
                      <a:pPr algn="l">
                        <a:defRPr baseline="30000">
                          <a:latin typeface="Lucida Sans"/>
                          <a:ea typeface="Lucida Sans"/>
                          <a:cs typeface="Lucida Sans"/>
                          <a:sym typeface="Lucida Sans"/>
                        </a:defRPr>
                      </a:pPr>
                      <a:r>
                        <a:rPr lang="fi-FI" sz="1400" dirty="0">
                          <a:solidFill>
                            <a:schemeClr val="accent1"/>
                          </a:solidFill>
                          <a:latin typeface="+mn-lt"/>
                          <a:cs typeface="Calibri" panose="020F0502020204030204" pitchFamily="34" charset="0"/>
                        </a:rPr>
                        <a:t>1 </a:t>
                      </a:r>
                      <a:r>
                        <a:rPr lang="fi-FI" sz="1400" baseline="0" dirty="0">
                          <a:solidFill>
                            <a:schemeClr val="accent1"/>
                          </a:solidFill>
                          <a:latin typeface="+mn-lt"/>
                          <a:cs typeface="Calibri" panose="020F0502020204030204" pitchFamily="34" charset="0"/>
                        </a:rPr>
                        <a:t>Menetelmällisesti tasokas = vahva tutkimusasetelma (kontrolloitu koeasetelma tai hyvä epidemiologinen tutkimus); tutkittu väestö ja käytetty menetelmä soveltuvat  perustaksi hoitosuosituksen kannanottoihin.</a:t>
                      </a:r>
                    </a:p>
                    <a:p>
                      <a:pPr algn="l">
                        <a:defRPr baseline="30000">
                          <a:latin typeface="Lucida Sans"/>
                          <a:ea typeface="Lucida Sans"/>
                          <a:cs typeface="Lucida Sans"/>
                          <a:sym typeface="Lucida Sans"/>
                        </a:defRPr>
                      </a:pPr>
                      <a:r>
                        <a:rPr lang="fi-FI" sz="1400" dirty="0">
                          <a:solidFill>
                            <a:schemeClr val="accent1"/>
                          </a:solidFill>
                          <a:latin typeface="+mn-lt"/>
                          <a:cs typeface="Calibri" panose="020F0502020204030204" pitchFamily="34" charset="0"/>
                        </a:rPr>
                        <a:t>2 </a:t>
                      </a:r>
                      <a:r>
                        <a:rPr lang="fi-FI" sz="1400" baseline="0" dirty="0">
                          <a:solidFill>
                            <a:schemeClr val="accent1"/>
                          </a:solidFill>
                          <a:latin typeface="+mn-lt"/>
                          <a:cs typeface="Calibri" panose="020F0502020204030204" pitchFamily="34" charset="0"/>
                        </a:rPr>
                        <a:t>Kelvollinen = täyttää vähimmäisvaatimukset tieteellisten menetelmien osalta; tutkittu väestö ja käytetty menetelmä soveltuvat perustaksi hoitosuosituksen kannanottoihin.</a:t>
                      </a:r>
                    </a:p>
                  </a:txBody>
                  <a:tcPr marL="45720" marR="457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defRPr sz="1800"/>
                      </a:pPr>
                      <a:endParaRPr sz="1600">
                        <a:solidFill>
                          <a:schemeClr val="accent1"/>
                        </a:solidFill>
                        <a:latin typeface="+mn-lt"/>
                        <a:ea typeface="Lucida Sans"/>
                        <a:cs typeface="Calibri" panose="020F0502020204030204" pitchFamily="34" charset="0"/>
                        <a:sym typeface="Lucida Sans"/>
                      </a:endParaRPr>
                    </a:p>
                  </a:txBody>
                  <a:tcPr marL="45720" marR="457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defRPr sz="1800"/>
                      </a:pPr>
                      <a:endParaRPr sz="1600">
                        <a:solidFill>
                          <a:schemeClr val="accent1"/>
                        </a:solidFill>
                        <a:latin typeface="+mn-lt"/>
                        <a:ea typeface="+mn-ea"/>
                        <a:cs typeface="Calibri" panose="020F0502020204030204" pitchFamily="34" charset="0"/>
                        <a:sym typeface="Lucida Sans"/>
                      </a:endParaRPr>
                    </a:p>
                  </a:txBody>
                  <a:tcPr marL="45720" marR="457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6450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866592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AEAEA67-E3CD-54CD-1058-CD1D60498E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Hoidon periaatteita 2(2)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099F67B-A1DC-F12B-9EBD-8D3AD1D7FC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Alaselkäkivun vakavat ja spesifiset syyt sekä hermon toimintahäiriöitä aiheuttava hermojuuriärsytys tulee tunnistaa varhain.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Selkäkipuiset, joilla ei ole vakavaan syyhyn viittaavia oireita, kannattaa ohjata ensisijaisesti fysioterapeutin vastaanotolle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Henkilökeskeisyys (person-centered care) ja jaettu päätöksenteko ovat hoidon toteutuksen keskiössä.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Kipulääkitystä </a:t>
            </a:r>
            <a:r>
              <a:rPr lang="fi-FI" dirty="0">
                <a:solidFill>
                  <a:srgbClr val="001759"/>
                </a:solidFill>
              </a:rPr>
              <a:t>voidaan käyttää </a:t>
            </a:r>
            <a:r>
              <a:rPr lang="fi-FI" dirty="0"/>
              <a:t>tarvittaessa lyhytaikaisesti lääkkeettömien kivunhoitokeinojen rinnalla.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i-FI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fi-FI" dirty="0"/>
          </a:p>
          <a:p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5437793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AB92DD-859F-666A-4EB9-187793A18A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70AC583-3F3A-B2DD-A67A-32423C99F1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Työkyvyn arviointi ja työssä jatkaminen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07B561A-DFCE-59D9-392C-79B1FBBC99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599" y="1889759"/>
            <a:ext cx="10919599" cy="4353643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Työikäisen potilaan työkyky arvioidaan jokaisella vastaanottokäynnillä. Työkyvyn arvioinnissa huomioidaan</a:t>
            </a:r>
          </a:p>
          <a:p>
            <a:pPr marL="971550" lvl="1" indent="-342900"/>
            <a:r>
              <a:rPr lang="fi-FI" dirty="0"/>
              <a:t>potilaan ammatti, työn sisältö ja sen muokkausmahdollisuudet</a:t>
            </a:r>
          </a:p>
          <a:p>
            <a:pPr marL="971550" lvl="1" indent="-342900"/>
            <a:r>
              <a:rPr lang="fi-FI" dirty="0"/>
              <a:t>toipumiseen vaikuttavat psykososiaaliset tekijät</a:t>
            </a:r>
          </a:p>
          <a:p>
            <a:pPr marL="971550" lvl="1" indent="-342900"/>
            <a:r>
              <a:rPr lang="fi-FI" dirty="0"/>
              <a:t>toimintakyky suhteessa työn vaatimuksiin sekä jäljellä oleva työkyky.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Potilaita kannustetaan jatkamaan töissä kohtuullisesta kivusta huolimatta, jos vain mahdollista.</a:t>
            </a:r>
          </a:p>
          <a:p>
            <a:pPr marL="971550" lvl="1" indent="-342900"/>
            <a:r>
              <a:rPr lang="fi-FI" dirty="0"/>
              <a:t>Jos sairauspoissaoloa tarvitaan, pidetään se mahdollisimman lyhyenä. </a:t>
            </a:r>
          </a:p>
          <a:p>
            <a:pPr marL="971550" lvl="1" indent="-342900"/>
            <a:r>
              <a:rPr lang="fi-FI" dirty="0"/>
              <a:t>Työn muokkauksen mahdollisuutta kannattaa selvittää sairauspoissaolon vaihtoehtona ja poissaolon jälkeen työhön palatessa, mikäli oireet jatkuvat.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Jos työkyvyttömyys pitkittyy, hoitotavoitteeksi voidaan asettaa paluu 4 viikon kuluessa työhön tai muokattuun työhön. </a:t>
            </a:r>
          </a:p>
        </p:txBody>
      </p:sp>
    </p:spTree>
    <p:extLst>
      <p:ext uri="{BB962C8B-B14F-4D97-AF65-F5344CB8AC3E}">
        <p14:creationId xmlns:p14="http://schemas.microsoft.com/office/powerpoint/2010/main" val="388686839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3B6CF1B-09E5-78BF-3B67-C8451E5367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Akuutin, lyhytkestoisen (kesto alle 6 viikkoa) alaselkäkivun hoito 1(4)</a:t>
            </a:r>
          </a:p>
        </p:txBody>
      </p:sp>
      <p:graphicFrame>
        <p:nvGraphicFramePr>
          <p:cNvPr id="4" name="Sisällön paikkamerkki 3">
            <a:extLst>
              <a:ext uri="{FF2B5EF4-FFF2-40B4-BE49-F238E27FC236}">
                <a16:creationId xmlns:a16="http://schemas.microsoft.com/office/drawing/2014/main" id="{7D54A78C-4D13-2E46-8CE8-C583FF25668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3123683"/>
              </p:ext>
            </p:extLst>
          </p:nvPr>
        </p:nvGraphicFramePr>
        <p:xfrm>
          <a:off x="633599" y="1889759"/>
          <a:ext cx="10919599" cy="44034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5486515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2871CC-4174-028E-D03B-F6C0314328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2752642-0E5B-BAC0-B57C-CE6DC55CAB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Akuutin, lyhytkestoisen (kesto alle 6 viikkoa) alaselkäkivun hoito 2(4)</a:t>
            </a:r>
          </a:p>
        </p:txBody>
      </p:sp>
      <p:graphicFrame>
        <p:nvGraphicFramePr>
          <p:cNvPr id="4" name="Sisällön paikkamerkki 3">
            <a:extLst>
              <a:ext uri="{FF2B5EF4-FFF2-40B4-BE49-F238E27FC236}">
                <a16:creationId xmlns:a16="http://schemas.microsoft.com/office/drawing/2014/main" id="{50A3AA03-D49B-3AFD-3FCA-06D39BBC9EE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1798161"/>
              </p:ext>
            </p:extLst>
          </p:nvPr>
        </p:nvGraphicFramePr>
        <p:xfrm>
          <a:off x="633599" y="1889760"/>
          <a:ext cx="10919599" cy="38425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9658658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6998C3E-ADF0-F6D2-7F46-B4DFCB0E1D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Akuutin, lyhytkestoisen (kesto alle 6 viikkoa) alaselkäkivun hoito 3(4)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B33E1E4-EB42-D87E-CB2B-921A9F41B6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Potilaalle on tärkeää kertoa, että äkillinen alaselkäkipu on erittäin tavallinen vaiva ja on ymmärrettävää, että potilas on huolissaan etenkin, jos oireet ovat voimakkaat.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Potilasta kehotetaan jatkamaan tavanomaisia päivittäisiä toimiaan ja työtään tai palaamaan niihin mahdollisimman pian alaselkäkivusta tai iskiaksesta huolimatta.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Alaselän lepoasennoilla voidaan yrittää helpottaa lyhytaikaista alaselkäkipua sekä rentouttaa kivun vuoksi jännittyneitä lihaksia.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Lämpöhoito ilmeisesti vähentää lyhytkestoisesti kipua ja lisää toimintakykyä lyhytaikaisessa selkäkivussa.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Jos epäillään vakavaa sairautta, potilaalle kerrotaan, että lisätutkimuksia tarvitaan diagnoosin tarkentamiseksi, mutta niiden tulokset ovat usein normaalit.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Ohjauksessa ja kivun ymmärrettäväksi tekemisessä kannattaa hyödyntää </a:t>
            </a:r>
            <a:r>
              <a:rPr lang="fi-FI" dirty="0">
                <a:hlinkClick r:id="rId2"/>
              </a:rPr>
              <a:t>alaselkäkivun opasta </a:t>
            </a:r>
            <a:r>
              <a:rPr lang="fi-FI" dirty="0"/>
              <a:t>ja </a:t>
            </a:r>
            <a:r>
              <a:rPr lang="fi-FI" dirty="0">
                <a:hlinkClick r:id="rId3"/>
              </a:rPr>
              <a:t>Oppiportin potilaille tarkoitettua verkkokurssia</a:t>
            </a:r>
            <a:r>
              <a:rPr lang="fi-FI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1679706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352569-64DB-8AA9-8118-4A53F63C76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9D45C31-501F-5980-26D6-9F932233A9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Akuutin, lyhytkestoisen (kesto alle 6 viikkoa) alaselkäkivun hoito 4(4)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54E8743-05BE-48C6-2182-7FCC9150C6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599" y="1889759"/>
            <a:ext cx="10919599" cy="4687773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On tärkeää kertoa potilaalle, että lääkehoidon ensisijaisena tarkoituksena on kivunlievitys niin, että aktiivisena pysyminen on mahdollista, ei kivun täydellinen poistaminen.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Tulehduskipulääkkeet lievittävät hieman kipua ja parantavat toimintakykyä akuutissa alaselkäkivussa verrattuna parasetamoliin ja lumeeseen, mutta vaikutuksen suuruus ei ole kliinisesti merkittävä (</a:t>
            </a:r>
            <a:r>
              <a:rPr lang="fi-FI" dirty="0">
                <a:solidFill>
                  <a:srgbClr val="001759"/>
                </a:solidFill>
              </a:rPr>
              <a:t>näytönaste </a:t>
            </a:r>
            <a:r>
              <a:rPr lang="fi-FI" b="1" dirty="0">
                <a:solidFill>
                  <a:srgbClr val="001759"/>
                </a:solidFill>
              </a:rPr>
              <a:t>A</a:t>
            </a:r>
            <a:r>
              <a:rPr lang="fi-FI" dirty="0">
                <a:solidFill>
                  <a:srgbClr val="001759"/>
                </a:solidFill>
              </a:rPr>
              <a:t>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Harjoittelulla joko yksinään tai potilasohjaukseen yhdistettynä voidaan ehkäistä selkäkipujaksojen uusiutumista ja niiden haittaavuutta.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Jos selkäkivut toistuvat, on tärkeää</a:t>
            </a:r>
          </a:p>
          <a:p>
            <a:pPr marL="971550" lvl="1" indent="-342900"/>
            <a:r>
              <a:rPr lang="fi-FI" sz="2200" dirty="0"/>
              <a:t>miettiä, miten potilas saadaan jatkamaan aktiivista elämäntapaa</a:t>
            </a:r>
          </a:p>
          <a:p>
            <a:pPr marL="971550" lvl="1" indent="-342900"/>
            <a:r>
              <a:rPr lang="fi-FI" sz="2200" dirty="0"/>
              <a:t>pohtia tilannetta laajemmin, jotta selviää, mitkä tekijät voivat olla aiheuttamassa toistuvia kipujaksoja.</a:t>
            </a:r>
          </a:p>
        </p:txBody>
      </p:sp>
    </p:spTree>
    <p:extLst>
      <p:ext uri="{BB962C8B-B14F-4D97-AF65-F5344CB8AC3E}">
        <p14:creationId xmlns:p14="http://schemas.microsoft.com/office/powerpoint/2010/main" val="45484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05FEB09-9F55-1C1E-9F54-BEB843A2E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Pitkittyneen (kesto yli 12 viikkoa) selkävaivan hoito ja kuntoutus 1(4)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B580021-D829-C764-52A2-F044C2C50F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Pitkittyneen alaselkäkivun taustalta on vain erittäin harvoin löydettävissä jokin spesifi sairaus tai kudosperäinen syy.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Jos alaselkäkipuisella on monia liitännäissairauksia, saattaa tämä vaikuttaa negatiivisesti toipumisen ennusteeseen ja hoitovasteeseen.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Potilaan kunnioittava kohtaaminen, kuunteleminen ja jaettu päätöksenteko luovat perustan pitkittyneen alaselkäkivun hoidolle.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On tärkeää kertoa potilaalle elintapatekijöiden merkityksestä oireiden kannalta.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Hoito ja kuntoutus kannattaa aloittaa vaihtoehdoista, jotka ovat vähiten kajoavia ja turvallisimpia. </a:t>
            </a:r>
          </a:p>
          <a:p>
            <a:endParaRPr lang="fi-FI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6130051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07F78B5-F35F-BE51-EBC9-8A067E5B65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Pitkittyneen (kesto yli 12 viikkoa) selkävaivan hoito ja kuntoutus 2(4)</a:t>
            </a:r>
          </a:p>
        </p:txBody>
      </p:sp>
      <p:graphicFrame>
        <p:nvGraphicFramePr>
          <p:cNvPr id="4" name="Sisällön paikkamerkki 3">
            <a:extLst>
              <a:ext uri="{FF2B5EF4-FFF2-40B4-BE49-F238E27FC236}">
                <a16:creationId xmlns:a16="http://schemas.microsoft.com/office/drawing/2014/main" id="{B1E2345A-BA06-4B94-B450-93019703105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0918143"/>
              </p:ext>
            </p:extLst>
          </p:nvPr>
        </p:nvGraphicFramePr>
        <p:xfrm>
          <a:off x="633599" y="1889760"/>
          <a:ext cx="11099920" cy="46416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6892577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3C9A52C-550D-6A7E-6071-A5C83BA711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Pitkittyneen (kesto yli 12 viikkoa) selkävaivan hoito ja kuntoutus 3(4)</a:t>
            </a:r>
          </a:p>
        </p:txBody>
      </p:sp>
      <p:graphicFrame>
        <p:nvGraphicFramePr>
          <p:cNvPr id="4" name="Sisällön paikkamerkki 3">
            <a:extLst>
              <a:ext uri="{FF2B5EF4-FFF2-40B4-BE49-F238E27FC236}">
                <a16:creationId xmlns:a16="http://schemas.microsoft.com/office/drawing/2014/main" id="{1CCB9DBF-5F99-7DCB-F4A3-5AF3E126A1B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94479873"/>
              </p:ext>
            </p:extLst>
          </p:nvPr>
        </p:nvGraphicFramePr>
        <p:xfrm>
          <a:off x="633599" y="2035758"/>
          <a:ext cx="10919599" cy="2943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5471646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04EBC92-B1D2-EDAC-FEC8-295A70EE72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Pitkittyneen (kesto yli 12 viikkoa) selkävaivan hoito ja kuntoutus 4(4)</a:t>
            </a:r>
          </a:p>
        </p:txBody>
      </p:sp>
      <p:graphicFrame>
        <p:nvGraphicFramePr>
          <p:cNvPr id="4" name="Sisällön paikkamerkki 3">
            <a:extLst>
              <a:ext uri="{FF2B5EF4-FFF2-40B4-BE49-F238E27FC236}">
                <a16:creationId xmlns:a16="http://schemas.microsoft.com/office/drawing/2014/main" id="{56B8E850-700C-011D-792A-3D962C27129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7668088"/>
              </p:ext>
            </p:extLst>
          </p:nvPr>
        </p:nvGraphicFramePr>
        <p:xfrm>
          <a:off x="633599" y="1889759"/>
          <a:ext cx="10904609" cy="46416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688422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860DB12-B61E-4C96-B6DB-94CA42058A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Luentomateriaalin käyttö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7852159-35CD-4596-B9AE-A777D39997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Käypä hoito -suositusten luentomateriaalit on laadittu tukemaan suosituksen käyttöönottoa.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Ne ovat vapaasti käytettävissä terveydenhuollon, julkishallinnon ja oppilaitosten koulutuksissa ja apuna ammattilaisten arjessa.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Käypä hoidon tuottamat aineistot ovat kaikille avoimia ja maksuttomia.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Esityksen sisältöä ei saa muuttaa. </a:t>
            </a:r>
          </a:p>
          <a:p>
            <a:pPr marL="971550" lvl="1" indent="-342900"/>
            <a:r>
              <a:rPr lang="fi-FI" sz="2400" dirty="0">
                <a:solidFill>
                  <a:srgbClr val="001759"/>
                </a:solidFill>
              </a:rPr>
              <a:t>Jos esitykseen sisällytetään muuta materiaalia, Käypä hoito </a:t>
            </a:r>
            <a:br>
              <a:rPr lang="fi-FI" sz="2400" dirty="0">
                <a:solidFill>
                  <a:srgbClr val="001759"/>
                </a:solidFill>
              </a:rPr>
            </a:br>
            <a:r>
              <a:rPr lang="fi-FI" sz="2400" dirty="0">
                <a:solidFill>
                  <a:srgbClr val="001759"/>
                </a:solidFill>
              </a:rPr>
              <a:t>-esityspohjaa </a:t>
            </a:r>
            <a:r>
              <a:rPr lang="fi-FI" sz="2400" dirty="0"/>
              <a:t>ei saa käyttää lisätyssä materiaalissa.</a:t>
            </a:r>
          </a:p>
        </p:txBody>
      </p:sp>
    </p:spTree>
    <p:extLst>
      <p:ext uri="{BB962C8B-B14F-4D97-AF65-F5344CB8AC3E}">
        <p14:creationId xmlns:p14="http://schemas.microsoft.com/office/powerpoint/2010/main" val="325338783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B71217D-5CF9-3D07-DB07-C27AFC5BBD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Välilevytyrä 1(3)</a:t>
            </a:r>
          </a:p>
        </p:txBody>
      </p:sp>
      <p:graphicFrame>
        <p:nvGraphicFramePr>
          <p:cNvPr id="4" name="Sisällön paikkamerkki 3">
            <a:extLst>
              <a:ext uri="{FF2B5EF4-FFF2-40B4-BE49-F238E27FC236}">
                <a16:creationId xmlns:a16="http://schemas.microsoft.com/office/drawing/2014/main" id="{F910E634-8D52-E58A-F363-7B540155B6F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894842"/>
              </p:ext>
            </p:extLst>
          </p:nvPr>
        </p:nvGraphicFramePr>
        <p:xfrm>
          <a:off x="633599" y="1889760"/>
          <a:ext cx="10919599" cy="4206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7612139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F947498-C4DB-D16A-55EA-F15E3E815D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Välilevytyrä 2(3)</a:t>
            </a:r>
          </a:p>
        </p:txBody>
      </p:sp>
      <p:graphicFrame>
        <p:nvGraphicFramePr>
          <p:cNvPr id="4" name="Sisällön paikkamerkki 3">
            <a:extLst>
              <a:ext uri="{FF2B5EF4-FFF2-40B4-BE49-F238E27FC236}">
                <a16:creationId xmlns:a16="http://schemas.microsoft.com/office/drawing/2014/main" id="{3F0BC98B-B68B-51C8-C90F-A7900D4076B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165255"/>
              </p:ext>
            </p:extLst>
          </p:nvPr>
        </p:nvGraphicFramePr>
        <p:xfrm>
          <a:off x="633599" y="1889760"/>
          <a:ext cx="10919599" cy="4206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8257555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9FA5DF-548E-5DC2-9F28-C1AC309583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4C65BC1-C582-1C15-9848-B9CB677D8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Välilevytyrä 3(3)</a:t>
            </a:r>
          </a:p>
        </p:txBody>
      </p:sp>
      <p:graphicFrame>
        <p:nvGraphicFramePr>
          <p:cNvPr id="4" name="Sisällön paikkamerkki 3">
            <a:extLst>
              <a:ext uri="{FF2B5EF4-FFF2-40B4-BE49-F238E27FC236}">
                <a16:creationId xmlns:a16="http://schemas.microsoft.com/office/drawing/2014/main" id="{DD3489EB-0ED2-1488-37DE-A97D21CFE4A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5336965"/>
              </p:ext>
            </p:extLst>
          </p:nvPr>
        </p:nvGraphicFramePr>
        <p:xfrm>
          <a:off x="633599" y="1889760"/>
          <a:ext cx="10919599" cy="41138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5931790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920B79-4A34-A448-0278-1A6534FA81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46A1C06-0C89-8A79-0FC4-37A90C752A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Lannerangan ydinkanavan tai hermojuurikanavan ahtauma (spinaalistenoosi)</a:t>
            </a:r>
          </a:p>
        </p:txBody>
      </p:sp>
      <p:graphicFrame>
        <p:nvGraphicFramePr>
          <p:cNvPr id="4" name="Sisällön paikkamerkki 3">
            <a:extLst>
              <a:ext uri="{FF2B5EF4-FFF2-40B4-BE49-F238E27FC236}">
                <a16:creationId xmlns:a16="http://schemas.microsoft.com/office/drawing/2014/main" id="{AC5A05FB-FB34-257D-0B7F-C06FF28E41F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9926295"/>
              </p:ext>
            </p:extLst>
          </p:nvPr>
        </p:nvGraphicFramePr>
        <p:xfrm>
          <a:off x="633599" y="1874904"/>
          <a:ext cx="10919599" cy="46795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9397196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D7AF9E-CC04-E9F4-70EB-1F11BA6BDA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F2B2C19-BBB5-0628-87C4-36E1F1F154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Välilevyrappeuma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B6B449E-CFEC-B54B-2F9A-D07F998C37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Kyseessä on useimmiten normaaliin ikääntymiseen liittyvä ilmiö eikä sairaus.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Oireilu vähenee vuosien kuluessa itsestään.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Intensiivinen kuntoutus antaa yhtä hyvän tuloksen kuin luudutusleikkaus.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Kirurginen hoito voi poikkeustapauksissa tulla kyseeseen, kun asianmukaista konservatiivista hoitoa on kokeiltu ja oireet rajoittavat toimintakykyä merkittävästi ja pitkäaikaisesti.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Ennen leikkausta kirurgi keskustelee perusteellisesti potilaan kanssa ja esittää suunnitellun leikkauksen odotettavissa olevat hyödyt sekä mahdolliset komplikaatiot ja riskit.</a:t>
            </a:r>
          </a:p>
        </p:txBody>
      </p:sp>
    </p:spTree>
    <p:extLst>
      <p:ext uri="{BB962C8B-B14F-4D97-AF65-F5344CB8AC3E}">
        <p14:creationId xmlns:p14="http://schemas.microsoft.com/office/powerpoint/2010/main" val="41533221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0D6FD4-2BA8-117F-243C-E47A1A6874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5E8660A-BD0D-F2DA-3C6D-5201E0AA2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Nikamansiirtymä (spondylolisteesi)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8EC2BC4-C2DC-AC15-F880-17DABCEA95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Nikamansiirtymä syntyy useimmiten joko nikamankaaren höltymän (spondylolyysi) tai välilevyrappeuman seurauksena.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Kahden vuoden seurannassa aikuisen spondylolyyttisen nikamansiirtymän kirurginen hoito (posterolateraalinen luudutusleikkaus) parantaa toimintakykyä ja lievittää kipua tehokkaammin kuin harjoittelu.</a:t>
            </a:r>
          </a:p>
          <a:p>
            <a:pPr marL="971550" lvl="1" indent="-342900"/>
            <a:r>
              <a:rPr lang="fi-FI" dirty="0"/>
              <a:t>Pidemmällä aikavälillä ero ei enää ole merkitsevä.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Degeneratiivinen siirtymä aiheuttaa usein myös keskeisen selkäydinkanavan ahtautumisen, jolloin spinaalistenoosioireet määrittävät leikkaushoidon eli dekompression tarpeellisuuden.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Ennen mahdollista leikkausta kirurgi keskustelee perusteellisesti potilaan kanssa ja esittää suunnitellun toimenpiteen odotettavissa olevat hyödyt sekä mahdolliset komplikaatiot ja riskit.</a:t>
            </a:r>
          </a:p>
        </p:txBody>
      </p:sp>
    </p:spTree>
    <p:extLst>
      <p:ext uri="{BB962C8B-B14F-4D97-AF65-F5344CB8AC3E}">
        <p14:creationId xmlns:p14="http://schemas.microsoft.com/office/powerpoint/2010/main" val="185342171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3715E8-0DFC-BAFD-2A82-0332191E41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3F7C22C-CEE6-A8B4-D369-110A0D73D6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Selkärankareuma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4A8493A-1DA1-1AE4-7BFE-CFD569395C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Selkärankareumaa epäiltäessä potilas on ohjattava reumatologin arvioon diagnoosin varmistamiseksi, taudin aktiivisuuden määrittämiseksi ja hoidon suunnittelemiseksi.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MK:lla voidaan todentaa sakroiliitti ja selkärangan spondyloartropa</a:t>
            </a:r>
            <a:r>
              <a:rPr lang="fi-FI" dirty="0">
                <a:solidFill>
                  <a:srgbClr val="001759"/>
                </a:solidFill>
              </a:rPr>
              <a:t>tiamu</a:t>
            </a:r>
            <a:r>
              <a:rPr lang="fi-FI" dirty="0"/>
              <a:t>utokset (tarpeen harkitsee reumatologi) ja arvioida tulehduksen aktiivisuutta.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Hoitosuunnitelmaan kuuluvat</a:t>
            </a:r>
          </a:p>
          <a:p>
            <a:pPr marL="971550" lvl="1" indent="-342900"/>
            <a:r>
              <a:rPr lang="fi-FI" dirty="0"/>
              <a:t>tulehduskipulääkitys ja antireumaattinen lääkitys</a:t>
            </a:r>
          </a:p>
          <a:p>
            <a:pPr marL="971550" lvl="1" indent="-342900"/>
            <a:r>
              <a:rPr lang="fi-FI" dirty="0"/>
              <a:t>mahdolliset paikalliset ruiskehoidot</a:t>
            </a:r>
          </a:p>
          <a:p>
            <a:pPr marL="971550" lvl="1" indent="-342900"/>
            <a:r>
              <a:rPr lang="fi-FI" dirty="0"/>
              <a:t>fysioterapia ja säännöllinen harjoitteluohjelma</a:t>
            </a:r>
          </a:p>
          <a:p>
            <a:pPr marL="971550" lvl="1" indent="-342900"/>
            <a:r>
              <a:rPr lang="fi-FI" dirty="0"/>
              <a:t>sopeutumisvalmennuskurssi ja laitoskuntoutusjaksot.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Tulehduksellisen selkäkivun hoidossa harjoittelu on tehokas hoitomuoto eikä suuritehoistakaan harjoittelua tarvitse välttää.</a:t>
            </a:r>
          </a:p>
        </p:txBody>
      </p:sp>
    </p:spTree>
    <p:extLst>
      <p:ext uri="{BB962C8B-B14F-4D97-AF65-F5344CB8AC3E}">
        <p14:creationId xmlns:p14="http://schemas.microsoft.com/office/powerpoint/2010/main" val="278266579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409172E-FB02-4FDC-81DD-E75C50BB34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Suomalaisen Lääkäriseuran </a:t>
            </a:r>
            <a:r>
              <a:rPr lang="fi-FI" dirty="0">
                <a:solidFill>
                  <a:srgbClr val="001759"/>
                </a:solidFill>
              </a:rPr>
              <a:t>Duodecimin ja </a:t>
            </a:r>
            <a:br>
              <a:rPr lang="fi-FI">
                <a:solidFill>
                  <a:srgbClr val="001759"/>
                </a:solidFill>
              </a:rPr>
            </a:br>
            <a:r>
              <a:rPr lang="fi-FI">
                <a:solidFill>
                  <a:srgbClr val="001759"/>
                </a:solidFill>
              </a:rPr>
              <a:t>Suomen </a:t>
            </a:r>
            <a:r>
              <a:rPr lang="fi-FI" dirty="0">
                <a:solidFill>
                  <a:srgbClr val="001759"/>
                </a:solidFill>
              </a:rPr>
              <a:t>Fysiatriyhdistyksen asettama </a:t>
            </a:r>
            <a:r>
              <a:rPr lang="fi-FI" dirty="0"/>
              <a:t>työryhmä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5614AED-A87E-4ED7-9560-70B2A21AC9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2200" b="1" dirty="0"/>
              <a:t>Puheenjohtaja:</a:t>
            </a:r>
          </a:p>
          <a:p>
            <a:r>
              <a:rPr lang="fi-FI" sz="2200" dirty="0"/>
              <a:t>Jaro Karppinen, fysiatrian emeritusprofessori; Oulun yliopisto, kuntoutusjohtaja; Etelä-Karjalan hyvinvointialue</a:t>
            </a:r>
          </a:p>
          <a:p>
            <a:r>
              <a:rPr lang="fi-FI" sz="2200" b="1" dirty="0"/>
              <a:t>Jäsenet:</a:t>
            </a:r>
          </a:p>
          <a:p>
            <a:r>
              <a:rPr lang="fi-FI" sz="2200" dirty="0"/>
              <a:t>Juha Ahonen, LL, yleislääketieteen erikoislääkäri, Käypä hoito -toimittaja (terveystaloustiede), Suomalainen Lääkäriseura Duodecim; ylilääkäri, Helsingin kaupunki</a:t>
            </a:r>
          </a:p>
          <a:p>
            <a:r>
              <a:rPr lang="fi-FI" sz="2200" dirty="0"/>
              <a:t>Riikka Holopainen, TtT, fysioterapeutti, kuntoutuksen erikoisasiantuntija; Etelä-Savon hyvinvointialue, MoveDoc Oy</a:t>
            </a:r>
          </a:p>
          <a:p>
            <a:r>
              <a:rPr lang="fi-FI" sz="2200" dirty="0"/>
              <a:t>Mirva Kiiveri, FM, Selkäliiton kokemusasiantuntija</a:t>
            </a:r>
          </a:p>
          <a:p>
            <a:r>
              <a:rPr lang="fi-FI" sz="2200" dirty="0"/>
              <a:t>Ville Leinonen, neurokirurgian professori, ylilääkäri; KYS ja Itä-Suomen yliopisto</a:t>
            </a:r>
          </a:p>
        </p:txBody>
      </p:sp>
      <p:sp>
        <p:nvSpPr>
          <p:cNvPr id="4" name="Tekstiruutu 4">
            <a:extLst>
              <a:ext uri="{FF2B5EF4-FFF2-40B4-BE49-F238E27FC236}">
                <a16:creationId xmlns:a16="http://schemas.microsoft.com/office/drawing/2014/main" id="{05E2C88E-E7D7-446E-93A0-F3C7C6BF14A4}"/>
              </a:ext>
            </a:extLst>
          </p:cNvPr>
          <p:cNvSpPr txBox="1"/>
          <p:nvPr/>
        </p:nvSpPr>
        <p:spPr>
          <a:xfrm>
            <a:off x="8265181" y="6071615"/>
            <a:ext cx="1640832" cy="4001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1400" i="1">
                <a:latin typeface="Lucida Sans"/>
                <a:ea typeface="Lucida Sans"/>
                <a:cs typeface="Lucida Sans"/>
                <a:sym typeface="Lucida Sans"/>
              </a:defRPr>
            </a:lvl1pPr>
          </a:lstStyle>
          <a:p>
            <a:r>
              <a:rPr sz="2000" dirty="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Huom</a:t>
            </a:r>
            <a:r>
              <a:rPr sz="20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fi-FI" sz="2000" dirty="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</a:t>
            </a:r>
            <a:r>
              <a:rPr sz="2000" dirty="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atkuu</a:t>
            </a:r>
            <a:r>
              <a:rPr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5" name="Suora nuoliyhdysviiva 5">
            <a:extLst>
              <a:ext uri="{FF2B5EF4-FFF2-40B4-BE49-F238E27FC236}">
                <a16:creationId xmlns:a16="http://schemas.microsoft.com/office/drawing/2014/main" id="{420600E8-24CC-4913-9E9E-2E67127CA8C3}"/>
              </a:ext>
            </a:extLst>
          </p:cNvPr>
          <p:cNvSpPr/>
          <p:nvPr/>
        </p:nvSpPr>
        <p:spPr>
          <a:xfrm>
            <a:off x="9941690" y="6264675"/>
            <a:ext cx="431506" cy="0"/>
          </a:xfrm>
          <a:prstGeom prst="line">
            <a:avLst/>
          </a:prstGeom>
          <a:ln w="12700">
            <a:solidFill>
              <a:srgbClr val="000000"/>
            </a:solidFill>
            <a:tailEnd type="triangle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9399519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5614AED-A87E-4ED7-9560-70B2A21AC9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599" y="852256"/>
            <a:ext cx="10919599" cy="5436118"/>
          </a:xfrm>
        </p:spPr>
        <p:txBody>
          <a:bodyPr>
            <a:normAutofit/>
          </a:bodyPr>
          <a:lstStyle/>
          <a:p>
            <a:r>
              <a:rPr lang="fi-FI" sz="2200" b="1" dirty="0"/>
              <a:t>Jäsenet</a:t>
            </a:r>
            <a:r>
              <a:rPr lang="fi-FI" sz="2200" dirty="0"/>
              <a:t> (jatkoa edellisestä):</a:t>
            </a:r>
          </a:p>
          <a:p>
            <a:r>
              <a:rPr lang="fi-FI" sz="2200" dirty="0"/>
              <a:t>Ville Mattila, LT, dosentti, ortopedian ja traumatologian professori; Tampereen yliopisto, ylilääkäri, ortopedi; TAYS:n TULES-vastuualue, ortopedia, Käypä hoito -toimittaja; Suomalainen Lääkäriseura Duodecim</a:t>
            </a:r>
          </a:p>
          <a:p>
            <a:r>
              <a:rPr lang="fi-FI" sz="2200" dirty="0"/>
              <a:t>Juhani Määttä, LT, dosentti, fysiatrian erikoislääkäri; Oulun yliopisto ja OYS, yliopistotutkija; Oulun yliopisto</a:t>
            </a:r>
          </a:p>
          <a:p>
            <a:r>
              <a:rPr lang="fi-FI" sz="2200" dirty="0"/>
              <a:t>Mika Nevalainen, radiologian professori, ylilääkäri (MSK-radiologi), MRC Oulun johtaja; Oulun yliopisto / Oulun yliopistollinen sairaala</a:t>
            </a:r>
          </a:p>
          <a:p>
            <a:r>
              <a:rPr lang="fi-FI" sz="2200" dirty="0"/>
              <a:t>Jyrki Salmenkivi, LL, ortopedian ylilääkäri; HUS</a:t>
            </a:r>
          </a:p>
          <a:p>
            <a:r>
              <a:rPr lang="fi-FI" sz="2200" dirty="0"/>
              <a:t>Anna Sofia Simula, LT, yleislääketieteen erikoislääkäri; Etelä-Savon hyvinvointialue</a:t>
            </a:r>
          </a:p>
          <a:p>
            <a:endParaRPr lang="fi-FI" sz="2200" dirty="0"/>
          </a:p>
          <a:p>
            <a:endParaRPr lang="fi-FI" sz="2200" dirty="0"/>
          </a:p>
          <a:p>
            <a:pPr algn="ctr"/>
            <a:r>
              <a:rPr lang="fi-FI" sz="2000" dirty="0"/>
              <a:t>Luentomateriaalin on laatinut opp</a:t>
            </a:r>
            <a:r>
              <a:rPr lang="fi-FI" sz="2000" dirty="0">
                <a:solidFill>
                  <a:srgbClr val="001759"/>
                </a:solidFill>
              </a:rPr>
              <a:t>imateria</a:t>
            </a:r>
            <a:r>
              <a:rPr lang="fi-FI" sz="2000" dirty="0"/>
              <a:t>ali- ja kuvatoimittaja Tiina Tala (Käypä hoito), ja sen ovat tarkastaneet työryhmästä Riikka Holopainen, Jaro Karppinen ja Ville Mattila.</a:t>
            </a:r>
          </a:p>
        </p:txBody>
      </p:sp>
    </p:spTree>
    <p:extLst>
      <p:ext uri="{BB962C8B-B14F-4D97-AF65-F5344CB8AC3E}">
        <p14:creationId xmlns:p14="http://schemas.microsoft.com/office/powerpoint/2010/main" val="32194669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aotsikko 2">
            <a:extLst>
              <a:ext uri="{FF2B5EF4-FFF2-40B4-BE49-F238E27FC236}">
                <a16:creationId xmlns:a16="http://schemas.microsoft.com/office/drawing/2014/main" id="{61ABD24B-29E2-4FD9-913F-9D1063A21F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2615382"/>
            <a:ext cx="4891548" cy="2382376"/>
          </a:xfrm>
        </p:spPr>
        <p:txBody>
          <a:bodyPr>
            <a:normAutofit/>
          </a:bodyPr>
          <a:lstStyle/>
          <a:p>
            <a:endParaRPr lang="fi-FI" dirty="0"/>
          </a:p>
          <a:p>
            <a:r>
              <a:rPr lang="fi-FI" sz="2600" dirty="0"/>
              <a:t>Lisää aiheesta</a:t>
            </a:r>
            <a:br>
              <a:rPr lang="fi-FI" sz="2600"/>
            </a:br>
            <a:r>
              <a:rPr lang="fi-FI" sz="2600"/>
              <a:t>Alaselkäkipu-suosituksessa</a:t>
            </a:r>
            <a:endParaRPr lang="fi-FI" sz="2600" dirty="0"/>
          </a:p>
          <a:p>
            <a:endParaRPr lang="fi-FI" sz="2600" dirty="0"/>
          </a:p>
          <a:p>
            <a:r>
              <a:rPr lang="fi-FI" sz="2600" dirty="0">
                <a:solidFill>
                  <a:schemeClr val="accent5">
                    <a:lumMod val="75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Linkki suositukseen</a:t>
            </a:r>
            <a:endParaRPr lang="fi-FI" sz="26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17100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178FEEE-A0CC-35B0-58FB-88A652A267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Keskeinen sanoma 1(5)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1C3A892-D4AD-71DE-6738-5C5D5FD413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Alaselkäkipu on yleisin tuki- ja liikuntaelimistön vaiva, ja siitä kärsii lähes jokainen elämänsä aikana. Alaselkäkivun ennuste on pääosin hyvä, mutta noin neljäsosalla oireet pitkittyvät, ja selkäkipujaksojen toistuminen on tavallista.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Alaselkäkivun vakavat ja spesifiset syyt sekä hermon toimintahäiriöitä aiheuttava hermojuuriärsytys tulee tunnistaa varhain. Jatkotutkimukset ja -hoito tulee järjestää viiveettä tilanteissa, joissa konservatiivinen hoito voi johtaa komplikaatioihin (cauda equina, hermojen vakavat toimintahäiriöt ja muut vakaviin syihin viittaavat oireet).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Selkäkipuiset, joilla ei ole vakavaan syyhyn viittaavia oireita, kannattaa ohjata ensisijaisesti fysioterapeutin vastaanotolle.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Alkukeskustelu ja kliininen tutkiminen tulee tehdä huolellisesti ja potilas kohdaten.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Kyselylomakkeita kannattaa hyödyntää kivun aiheuttaman haitan pitkittymisen ja työkyvyttömyysriskin tunnistamisessa ja hoidon suunnittelun tukena.</a:t>
            </a:r>
          </a:p>
        </p:txBody>
      </p:sp>
    </p:spTree>
    <p:extLst>
      <p:ext uri="{BB962C8B-B14F-4D97-AF65-F5344CB8AC3E}">
        <p14:creationId xmlns:p14="http://schemas.microsoft.com/office/powerpoint/2010/main" val="31361242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A18311-7C98-CCA1-0321-A2F2018997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516FB8C-A240-8331-429F-B96A4F4A78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Keskeinen sanoma 2(5)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A0171A6-460E-C08D-1DF5-9F4C6DD2A6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Kuvantamista tulee välttää, jos vakavaan syyhyn viittaavia merkkejä ei ole, ja sen vähäisestä merkityksestä alaselkäkivun diagnosoimisessa ja hoidon suunnittelussa tulee keskustella potilaan kanssa.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Jos alaselkäkipuisen potilaan diagnosoimiseen tarvitaan erikoistutkimuksia, ensisijainen tutkimus on magneettikuvaus, erityisesti säteilykivun syiden selvittelyssä tai vakavaa sairautta epäiltäessä.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Välilevypullistuma ja -tyrä sekä kulumamuutokset ovat kuvantamistutkimuksissa yleisiä ja usein viattomia löydöksiä, joita esiintyy runsaasti myös oireettomilla.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Lääkkeetön kivunhoito ja potilasohjaus ovat keskeisiä alaselkäkivun hoidossa. Potilasta tulee auttaa ymmärtämään selkäkipuaan ja siihen vaikuttavia tekijöitä ja ohjata häntä omahoidossa.</a:t>
            </a:r>
          </a:p>
        </p:txBody>
      </p:sp>
    </p:spTree>
    <p:extLst>
      <p:ext uri="{BB962C8B-B14F-4D97-AF65-F5344CB8AC3E}">
        <p14:creationId xmlns:p14="http://schemas.microsoft.com/office/powerpoint/2010/main" val="39512151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771435-E2FB-B202-3262-64B048081A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4282BE4-5C71-6600-7201-43B67C3FFC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Keskeinen sanoma 3(5)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ED9A443-135E-C94C-A98C-8E1AE8A903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Potilasohjauksen keskeinen viesti akuutissa selkäkivussa on rohkaisu päivittäisten toimien ja liikkumisen jatkamiseen kohtuullisesta kivusta huolimatta, koska se on turvallista ja tukee toipumista. </a:t>
            </a:r>
          </a:p>
          <a:p>
            <a:pPr marL="971550" lvl="1" indent="-342900"/>
            <a:r>
              <a:rPr lang="fi-FI" dirty="0"/>
              <a:t>Kivun oireenmukaisen hoidon lisäksi tulee tähdätä potilaan toimintakyvyn paranemiseen. Koska tämä edellyttää potilaan aktiivista osallistumista hoitoon, tulee potilasta tukea hänelle sopivan omahoidon löytämiseksi.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Potilasta kannustetaan työssä jatkamiseen tai nopeaan työhön palaamiseen. Työterveyshuollon ja työpaikan yhteistyö on tärkeää tämän mahdollistamiseksi työn muokkauksen keinoin.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Potilaan työssä pärjäämisen ja työkyvyn tukeminen ovat tärkeitä hoidon tavoitteita, jotka tulee varmistaa terveydenhuollon ja </a:t>
            </a:r>
            <a:r>
              <a:rPr lang="fi-FI"/>
              <a:t>työterveyshuollon yhteistyössä</a:t>
            </a:r>
            <a:r>
              <a:rPr lang="fi-FI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890064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35995E-F98D-60FB-BB90-EABB9E2740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7D9BB4E-85C6-878F-449B-4BFE7AE83A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Keskeinen sanoma 4(5)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CB85866-2645-35FD-BA54-7A52763138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b="1" dirty="0"/>
              <a:t>Akuutin (alle 6 viikkoa kestäneen) alaselkäkivun </a:t>
            </a:r>
            <a:r>
              <a:rPr lang="fi-FI" dirty="0"/>
              <a:t>hoidossa harjoittelu </a:t>
            </a:r>
            <a:br>
              <a:rPr lang="fi-FI" dirty="0"/>
            </a:br>
            <a:r>
              <a:rPr lang="fi-FI" dirty="0"/>
              <a:t>ei näyttäisi tuottavan lisähyötyä kivun vähentämisessä ja toimintakyvyn parantamisessa.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Akuutin vaiheen jälkeen voidaan soveltaa </a:t>
            </a:r>
            <a:r>
              <a:rPr lang="fi-FI" b="1" dirty="0"/>
              <a:t>pitkittyneen selkäkivun </a:t>
            </a:r>
            <a:r>
              <a:rPr lang="fi-FI" dirty="0"/>
              <a:t>hoitoperiaatteita huomioiden, että </a:t>
            </a:r>
            <a:r>
              <a:rPr lang="fi-FI" b="1" dirty="0"/>
              <a:t>6–12 viikkoa oireilleista </a:t>
            </a:r>
            <a:r>
              <a:rPr lang="fi-FI" dirty="0"/>
              <a:t>suuri osa on jo toipumisvaiheessa.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b="1" dirty="0"/>
              <a:t>Pitkittyneessä (yli 3 kuukautta kestäneessä) selkäkivussa </a:t>
            </a:r>
            <a:r>
              <a:rPr lang="fi-FI" dirty="0"/>
              <a:t>yllä mainitun lisäksi kognitiivis-behavioraalisiin menetelmiin yhdistetty harjoittelu tuottaa yksittäisiä hoitomuotoja parempia tuloksia.</a:t>
            </a:r>
          </a:p>
        </p:txBody>
      </p:sp>
    </p:spTree>
    <p:extLst>
      <p:ext uri="{BB962C8B-B14F-4D97-AF65-F5344CB8AC3E}">
        <p14:creationId xmlns:p14="http://schemas.microsoft.com/office/powerpoint/2010/main" val="6203233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6A0A2D-6A75-19FF-D07A-BD855A0071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2F7BE0E-C745-0168-2C5D-A2D12E2E6A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Keskeinen sanoma 5(5)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D3ADAB1-0255-F30D-6385-C6179B776D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Kipulääkitystä voidaan käyttää tarvittaessa lyhytaikaisesti lääkkeettömien kivunhoitokeinojen rinnalla. </a:t>
            </a:r>
          </a:p>
          <a:p>
            <a:pPr marL="971550" lvl="1" indent="-342900"/>
            <a:r>
              <a:rPr lang="fi-FI" dirty="0"/>
              <a:t>Kipulääkkeeksi suositellaan kivun voimakkuuden mukaan ensisijaisesti tulehduskipulääkettä, parasetamolia tai niiden yhdistelmää. </a:t>
            </a:r>
          </a:p>
          <a:p>
            <a:pPr marL="971550" lvl="1" indent="-342900"/>
            <a:r>
              <a:rPr lang="fi-FI" dirty="0"/>
              <a:t>Valinnassa otetaan huomioon lääkkeiden haittavaikutukset ja riskit.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Jos hermojuuriärsytykseen viittaava kipu on kestänyt yli 6 viikkoa ja rajoittaa oleellisesti potilaan toiminta- tai työkykyä, magneettikuvaus ensisijaisena tutkimuksena on perusteltu, mikäli harkitaan leikkausta tai hermojuuripuudutusta.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Eri terveydenhuollon toimijoiden välisen yhteistyön sujuvuus on keskeistä alaselkäkivun hoidon onnistumisen kannalta.</a:t>
            </a:r>
          </a:p>
        </p:txBody>
      </p:sp>
    </p:spTree>
    <p:extLst>
      <p:ext uri="{BB962C8B-B14F-4D97-AF65-F5344CB8AC3E}">
        <p14:creationId xmlns:p14="http://schemas.microsoft.com/office/powerpoint/2010/main" val="3654649223"/>
      </p:ext>
    </p:extLst>
  </p:cSld>
  <p:clrMapOvr>
    <a:masterClrMapping/>
  </p:clrMapOvr>
</p:sld>
</file>

<file path=ppt/theme/theme1.xml><?xml version="1.0" encoding="utf-8"?>
<a:theme xmlns:a="http://schemas.openxmlformats.org/drawingml/2006/main" name="Duodecim_kaypahoito">
  <a:themeElements>
    <a:clrScheme name="Duodecim color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001759"/>
      </a:accent1>
      <a:accent2>
        <a:srgbClr val="005193"/>
      </a:accent2>
      <a:accent3>
        <a:srgbClr val="269EEF"/>
      </a:accent3>
      <a:accent4>
        <a:srgbClr val="A3DEFF"/>
      </a:accent4>
      <a:accent5>
        <a:srgbClr val="2E6DF5"/>
      </a:accent5>
      <a:accent6>
        <a:srgbClr val="8298A4"/>
      </a:accent6>
      <a:hlink>
        <a:srgbClr val="0000FF"/>
      </a:hlink>
      <a:folHlink>
        <a:srgbClr val="005193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z="1600" b="0" i="0">
            <a:solidFill>
              <a:schemeClr val="accent1"/>
            </a:solidFill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Luentomateriaalin pohja_2021.potx" id="{6FC09032-9621-4B9F-82CE-4EA26160DAE3}" vid="{999DA9F3-B6EE-4FA2-9DEA-9582B4B2219C}"/>
    </a:ext>
  </a:extLst>
</a:theme>
</file>

<file path=ppt/theme/theme2.xml><?xml version="1.0" encoding="utf-8"?>
<a:theme xmlns:a="http://schemas.openxmlformats.org/drawingml/2006/main" name="Duodecim_aikakauskirja">
  <a:themeElements>
    <a:clrScheme name="Duodecim color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001759"/>
      </a:accent1>
      <a:accent2>
        <a:srgbClr val="005193"/>
      </a:accent2>
      <a:accent3>
        <a:srgbClr val="269EEF"/>
      </a:accent3>
      <a:accent4>
        <a:srgbClr val="A3DEFF"/>
      </a:accent4>
      <a:accent5>
        <a:srgbClr val="2E6DF5"/>
      </a:accent5>
      <a:accent6>
        <a:srgbClr val="8298A4"/>
      </a:accent6>
      <a:hlink>
        <a:srgbClr val="0000FF"/>
      </a:hlink>
      <a:folHlink>
        <a:srgbClr val="005193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z="1600" b="0" i="0">
            <a:solidFill>
              <a:schemeClr val="accent1"/>
            </a:solidFill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Luentomateriaalin pohja_2021.potx" id="{6FC09032-9621-4B9F-82CE-4EA26160DAE3}" vid="{8AF61337-B5B6-4E64-8482-BDBC5826431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Luentomateriaalin pohja_Käypä hoito</Template>
  <TotalTime>6</TotalTime>
  <Words>3919</Words>
  <Application>Microsoft Office PowerPoint</Application>
  <PresentationFormat>Laajakuva</PresentationFormat>
  <Paragraphs>381</Paragraphs>
  <Slides>49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2</vt:i4>
      </vt:variant>
      <vt:variant>
        <vt:lpstr>Dian otsikot</vt:lpstr>
      </vt:variant>
      <vt:variant>
        <vt:i4>49</vt:i4>
      </vt:variant>
    </vt:vector>
  </HeadingPairs>
  <TitlesOfParts>
    <vt:vector size="54" baseType="lpstr">
      <vt:lpstr>Arial</vt:lpstr>
      <vt:lpstr>Calibri</vt:lpstr>
      <vt:lpstr>System Font Regular</vt:lpstr>
      <vt:lpstr>Duodecim_kaypahoito</vt:lpstr>
      <vt:lpstr>Duodecim_aikakauskirja</vt:lpstr>
      <vt:lpstr>Alaselkäkipu </vt:lpstr>
      <vt:lpstr>Luentomateriaali</vt:lpstr>
      <vt:lpstr>Näytön varmuusaste Käypä hoito -suosituksissa</vt:lpstr>
      <vt:lpstr>Luentomateriaalin käyttö</vt:lpstr>
      <vt:lpstr>Keskeinen sanoma 1(5)</vt:lpstr>
      <vt:lpstr>Keskeinen sanoma 2(5)</vt:lpstr>
      <vt:lpstr>Keskeinen sanoma 3(5)</vt:lpstr>
      <vt:lpstr>Keskeinen sanoma 4(5)</vt:lpstr>
      <vt:lpstr>Keskeinen sanoma 5(5)</vt:lpstr>
      <vt:lpstr>Selkäkivun esiintyvyys</vt:lpstr>
      <vt:lpstr>Riskitekijät</vt:lpstr>
      <vt:lpstr>Selkäkivun ehkäisy</vt:lpstr>
      <vt:lpstr>Diagnostiikka</vt:lpstr>
      <vt:lpstr>Selkäkivun kliininen luokittelu</vt:lpstr>
      <vt:lpstr>Alaselkäkivun vakavia syitä, niihin viittaavia esitietoja ja löydöksiä sekä jatkohoitopaikat</vt:lpstr>
      <vt:lpstr>Alaselkäkivun vakavia syitä, niihin viittaavia esitietoja ja löydöksiä sekä jatkohoitopaikat</vt:lpstr>
      <vt:lpstr>Anamneesissa huomioitavat asiat 1(2)</vt:lpstr>
      <vt:lpstr>Anamneesissa huomioitavat asiat 2(2)</vt:lpstr>
      <vt:lpstr>Kipupiirros</vt:lpstr>
      <vt:lpstr>Paranemista estävät tai hidastavat psykososiaaliset tekijät (keltaiset liput)</vt:lpstr>
      <vt:lpstr>Kliininen tutkimus</vt:lpstr>
      <vt:lpstr>Kliinisen tutkimuksen kokonaisuus</vt:lpstr>
      <vt:lpstr>Iskiaspotilaan L4-, L5- ja S1-hermojuuriärsytyksen neurologiset löydökset</vt:lpstr>
      <vt:lpstr>Laboratoriotutkimukset</vt:lpstr>
      <vt:lpstr>Kuvantamistutkimusten yleisperiaatteet</vt:lpstr>
      <vt:lpstr>Kuvantamispäätös alaselkäkivun akuuteissa oirekuvissa</vt:lpstr>
      <vt:lpstr>Magneettikuvaus (MK)</vt:lpstr>
      <vt:lpstr>Tietokonetomografia (TT)</vt:lpstr>
      <vt:lpstr>Hoidon periaatteita 1(2)</vt:lpstr>
      <vt:lpstr>Hoidon periaatteita 2(2)</vt:lpstr>
      <vt:lpstr>Työkyvyn arviointi ja työssä jatkaminen</vt:lpstr>
      <vt:lpstr>Akuutin, lyhytkestoisen (kesto alle 6 viikkoa) alaselkäkivun hoito 1(4)</vt:lpstr>
      <vt:lpstr>Akuutin, lyhytkestoisen (kesto alle 6 viikkoa) alaselkäkivun hoito 2(4)</vt:lpstr>
      <vt:lpstr>Akuutin, lyhytkestoisen (kesto alle 6 viikkoa) alaselkäkivun hoito 3(4)</vt:lpstr>
      <vt:lpstr>Akuutin, lyhytkestoisen (kesto alle 6 viikkoa) alaselkäkivun hoito 4(4)</vt:lpstr>
      <vt:lpstr>Pitkittyneen (kesto yli 12 viikkoa) selkävaivan hoito ja kuntoutus 1(4)</vt:lpstr>
      <vt:lpstr>Pitkittyneen (kesto yli 12 viikkoa) selkävaivan hoito ja kuntoutus 2(4)</vt:lpstr>
      <vt:lpstr>Pitkittyneen (kesto yli 12 viikkoa) selkävaivan hoito ja kuntoutus 3(4)</vt:lpstr>
      <vt:lpstr>Pitkittyneen (kesto yli 12 viikkoa) selkävaivan hoito ja kuntoutus 4(4)</vt:lpstr>
      <vt:lpstr>Välilevytyrä 1(3)</vt:lpstr>
      <vt:lpstr>Välilevytyrä 2(3)</vt:lpstr>
      <vt:lpstr>Välilevytyrä 3(3)</vt:lpstr>
      <vt:lpstr>Lannerangan ydinkanavan tai hermojuurikanavan ahtauma (spinaalistenoosi)</vt:lpstr>
      <vt:lpstr>Välilevyrappeuma</vt:lpstr>
      <vt:lpstr>Nikamansiirtymä (spondylolisteesi)</vt:lpstr>
      <vt:lpstr>Selkärankareuma</vt:lpstr>
      <vt:lpstr>Suomalaisen Lääkäriseuran Duodecimin ja  Suomen Fysiatriyhdistyksen asettama työryhmä</vt:lpstr>
      <vt:lpstr>PowerPoint-esitys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Tiina Tala</cp:lastModifiedBy>
  <cp:revision>2</cp:revision>
  <dcterms:created xsi:type="dcterms:W3CDTF">2025-04-22T10:37:42Z</dcterms:created>
  <dcterms:modified xsi:type="dcterms:W3CDTF">2025-04-29T09:31:29Z</dcterms:modified>
</cp:coreProperties>
</file>