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sldIdLst>
    <p:sldId id="333" r:id="rId3"/>
    <p:sldId id="282" r:id="rId4"/>
    <p:sldId id="284" r:id="rId5"/>
    <p:sldId id="316" r:id="rId6"/>
    <p:sldId id="355" r:id="rId7"/>
    <p:sldId id="319" r:id="rId8"/>
    <p:sldId id="318" r:id="rId9"/>
    <p:sldId id="338" r:id="rId10"/>
    <p:sldId id="336" r:id="rId11"/>
    <p:sldId id="337" r:id="rId12"/>
    <p:sldId id="339" r:id="rId13"/>
    <p:sldId id="340" r:id="rId14"/>
    <p:sldId id="341" r:id="rId15"/>
    <p:sldId id="342" r:id="rId16"/>
    <p:sldId id="343" r:id="rId17"/>
    <p:sldId id="347" r:id="rId18"/>
    <p:sldId id="345" r:id="rId19"/>
    <p:sldId id="348" r:id="rId20"/>
    <p:sldId id="346" r:id="rId21"/>
    <p:sldId id="349" r:id="rId22"/>
    <p:sldId id="350" r:id="rId23"/>
    <p:sldId id="351" r:id="rId24"/>
    <p:sldId id="344" r:id="rId25"/>
    <p:sldId id="352" r:id="rId26"/>
    <p:sldId id="353" r:id="rId27"/>
    <p:sldId id="354" r:id="rId28"/>
    <p:sldId id="317" r:id="rId29"/>
    <p:sldId id="332" r:id="rId30"/>
    <p:sldId id="331" r:id="rId31"/>
    <p:sldId id="334" r:id="rId32"/>
    <p:sldId id="335" r:id="rId33"/>
    <p:sldId id="314" r:id="rId3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A"/>
    <a:srgbClr val="00175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BD4A66-253E-447C-BE9C-9471166B7E96}" v="2" dt="2025-01-10T12:51:25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36" autoAdjust="0"/>
    <p:restoredTop sz="96327"/>
  </p:normalViewPr>
  <p:slideViewPr>
    <p:cSldViewPr snapToGrid="0" snapToObjects="1">
      <p:cViewPr varScale="1">
        <p:scale>
          <a:sx n="153" d="100"/>
          <a:sy n="153" d="100"/>
        </p:scale>
        <p:origin x="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049CC-C9B1-4E9B-9B45-A19609C8DC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fi-FI"/>
        </a:p>
      </dgm:t>
    </dgm:pt>
    <dgm:pt modelId="{189FD0AD-B258-4B91-8066-36CF83E27140}">
      <dgm:prSet/>
      <dgm:spPr/>
      <dgm:t>
        <a:bodyPr/>
        <a:lstStyle/>
        <a:p>
          <a:r>
            <a:rPr lang="fi-FI" b="0" i="0" dirty="0"/>
            <a:t>Raskauden keskeyttämisestä annetun lakimuutoksen (1097/2022, laki raskauden keskeyttämisestä) mukaan raskaus voidaan keskeyttää raskaana olevan pyynnöstä raskausviikkoon 12+0 asti.</a:t>
          </a:r>
          <a:endParaRPr lang="fi-FI" dirty="0"/>
        </a:p>
      </dgm:t>
    </dgm:pt>
    <dgm:pt modelId="{E527AFB8-29DD-4197-9953-5B353AE24C3E}" type="parTrans" cxnId="{B66E17DF-556F-41C1-BF33-0F695D579A13}">
      <dgm:prSet/>
      <dgm:spPr/>
      <dgm:t>
        <a:bodyPr/>
        <a:lstStyle/>
        <a:p>
          <a:endParaRPr lang="fi-FI"/>
        </a:p>
      </dgm:t>
    </dgm:pt>
    <dgm:pt modelId="{D4465854-21BA-4D67-9536-F305AA67B56B}" type="sibTrans" cxnId="{B66E17DF-556F-41C1-BF33-0F695D579A13}">
      <dgm:prSet/>
      <dgm:spPr/>
      <dgm:t>
        <a:bodyPr/>
        <a:lstStyle/>
        <a:p>
          <a:endParaRPr lang="fi-FI"/>
        </a:p>
      </dgm:t>
    </dgm:pt>
    <dgm:pt modelId="{A4B252AC-36DD-48C9-BC8A-F21FDEB94E22}">
      <dgm:prSet/>
      <dgm:spPr/>
      <dgm:t>
        <a:bodyPr/>
        <a:lstStyle/>
        <a:p>
          <a:r>
            <a:rPr lang="fi-FI" b="0" i="0" dirty="0"/>
            <a:t>Raskausviikoilla 12+1–20+0 raskaus voidaan keskeyttää Valviran luvalla, kun hakemuksen perusteeksi esitetään yksi tai useampia laissa säädetyistä keskeyttämisperusteista. </a:t>
          </a:r>
          <a:endParaRPr lang="fi-FI" dirty="0"/>
        </a:p>
      </dgm:t>
    </dgm:pt>
    <dgm:pt modelId="{C791D160-18C9-48BE-AF04-DEFCDAB574E7}" type="parTrans" cxnId="{F160D5E6-2352-4FC7-86B8-B1097D8B9608}">
      <dgm:prSet/>
      <dgm:spPr/>
      <dgm:t>
        <a:bodyPr/>
        <a:lstStyle/>
        <a:p>
          <a:endParaRPr lang="fi-FI"/>
        </a:p>
      </dgm:t>
    </dgm:pt>
    <dgm:pt modelId="{0741F668-0DDC-4762-8C17-47E59EE2C569}" type="sibTrans" cxnId="{F160D5E6-2352-4FC7-86B8-B1097D8B9608}">
      <dgm:prSet/>
      <dgm:spPr/>
      <dgm:t>
        <a:bodyPr/>
        <a:lstStyle/>
        <a:p>
          <a:endParaRPr lang="fi-FI"/>
        </a:p>
      </dgm:t>
    </dgm:pt>
    <dgm:pt modelId="{37A41D61-12EF-4D1F-A711-7A2327FDAAA7}">
      <dgm:prSet/>
      <dgm:spPr/>
      <dgm:t>
        <a:bodyPr/>
        <a:lstStyle/>
        <a:p>
          <a:r>
            <a:rPr lang="fi-FI" b="0" i="0" dirty="0"/>
            <a:t>Jos perusteena on todettu sikiövaurio tai epämuodostuma, voi raskauden keskeyttää Valviran luvalla raskausviikkoon 24+0 asti.</a:t>
          </a:r>
          <a:endParaRPr lang="fi-FI" dirty="0"/>
        </a:p>
      </dgm:t>
    </dgm:pt>
    <dgm:pt modelId="{D8A3AE40-6F56-4C4C-89A4-102F43A9DFBB}" type="parTrans" cxnId="{044299F5-0CFF-492B-B8FE-52183344E99D}">
      <dgm:prSet/>
      <dgm:spPr/>
      <dgm:t>
        <a:bodyPr/>
        <a:lstStyle/>
        <a:p>
          <a:endParaRPr lang="fi-FI"/>
        </a:p>
      </dgm:t>
    </dgm:pt>
    <dgm:pt modelId="{0F19EC5D-B1B0-4BA9-9EB8-2A58123721DB}" type="sibTrans" cxnId="{044299F5-0CFF-492B-B8FE-52183344E99D}">
      <dgm:prSet/>
      <dgm:spPr/>
      <dgm:t>
        <a:bodyPr/>
        <a:lstStyle/>
        <a:p>
          <a:endParaRPr lang="fi-FI"/>
        </a:p>
      </dgm:t>
    </dgm:pt>
    <dgm:pt modelId="{662EE5D2-FF81-44D7-8716-CD8488C67EEC}" type="pres">
      <dgm:prSet presAssocID="{953049CC-C9B1-4E9B-9B45-A19609C8DCD5}" presName="linear" presStyleCnt="0">
        <dgm:presLayoutVars>
          <dgm:animLvl val="lvl"/>
          <dgm:resizeHandles val="exact"/>
        </dgm:presLayoutVars>
      </dgm:prSet>
      <dgm:spPr/>
    </dgm:pt>
    <dgm:pt modelId="{6E15B4B3-DE76-48BC-987C-FD7E869B61BE}" type="pres">
      <dgm:prSet presAssocID="{189FD0AD-B258-4B91-8066-36CF83E271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E54753A-758E-407F-97D0-EAB59CF72548}" type="pres">
      <dgm:prSet presAssocID="{D4465854-21BA-4D67-9536-F305AA67B56B}" presName="spacer" presStyleCnt="0"/>
      <dgm:spPr/>
    </dgm:pt>
    <dgm:pt modelId="{41F99658-7141-4C38-A055-6B1CB514E719}" type="pres">
      <dgm:prSet presAssocID="{A4B252AC-36DD-48C9-BC8A-F21FDEB94E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F0A2C6-23A2-4E04-A989-226510ADDE5A}" type="pres">
      <dgm:prSet presAssocID="{0741F668-0DDC-4762-8C17-47E59EE2C569}" presName="spacer" presStyleCnt="0"/>
      <dgm:spPr/>
    </dgm:pt>
    <dgm:pt modelId="{B2115815-0192-459B-A1C7-93088E9D0B73}" type="pres">
      <dgm:prSet presAssocID="{37A41D61-12EF-4D1F-A711-7A2327FDAA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65101F-1BAA-4F6F-8014-5CB7950D8378}" type="presOf" srcId="{953049CC-C9B1-4E9B-9B45-A19609C8DCD5}" destId="{662EE5D2-FF81-44D7-8716-CD8488C67EEC}" srcOrd="0" destOrd="0" presId="urn:microsoft.com/office/officeart/2005/8/layout/vList2"/>
    <dgm:cxn modelId="{8ECFA042-884B-43E7-B59E-BF0703C09111}" type="presOf" srcId="{A4B252AC-36DD-48C9-BC8A-F21FDEB94E22}" destId="{41F99658-7141-4C38-A055-6B1CB514E719}" srcOrd="0" destOrd="0" presId="urn:microsoft.com/office/officeart/2005/8/layout/vList2"/>
    <dgm:cxn modelId="{AE0450BA-F1B5-4212-B4EE-304851205DCA}" type="presOf" srcId="{37A41D61-12EF-4D1F-A711-7A2327FDAAA7}" destId="{B2115815-0192-459B-A1C7-93088E9D0B73}" srcOrd="0" destOrd="0" presId="urn:microsoft.com/office/officeart/2005/8/layout/vList2"/>
    <dgm:cxn modelId="{C43CBBD4-BE5C-4694-815D-97C9DC242902}" type="presOf" srcId="{189FD0AD-B258-4B91-8066-36CF83E27140}" destId="{6E15B4B3-DE76-48BC-987C-FD7E869B61BE}" srcOrd="0" destOrd="0" presId="urn:microsoft.com/office/officeart/2005/8/layout/vList2"/>
    <dgm:cxn modelId="{B66E17DF-556F-41C1-BF33-0F695D579A13}" srcId="{953049CC-C9B1-4E9B-9B45-A19609C8DCD5}" destId="{189FD0AD-B258-4B91-8066-36CF83E27140}" srcOrd="0" destOrd="0" parTransId="{E527AFB8-29DD-4197-9953-5B353AE24C3E}" sibTransId="{D4465854-21BA-4D67-9536-F305AA67B56B}"/>
    <dgm:cxn modelId="{F160D5E6-2352-4FC7-86B8-B1097D8B9608}" srcId="{953049CC-C9B1-4E9B-9B45-A19609C8DCD5}" destId="{A4B252AC-36DD-48C9-BC8A-F21FDEB94E22}" srcOrd="1" destOrd="0" parTransId="{C791D160-18C9-48BE-AF04-DEFCDAB574E7}" sibTransId="{0741F668-0DDC-4762-8C17-47E59EE2C569}"/>
    <dgm:cxn modelId="{044299F5-0CFF-492B-B8FE-52183344E99D}" srcId="{953049CC-C9B1-4E9B-9B45-A19609C8DCD5}" destId="{37A41D61-12EF-4D1F-A711-7A2327FDAAA7}" srcOrd="2" destOrd="0" parTransId="{D8A3AE40-6F56-4C4C-89A4-102F43A9DFBB}" sibTransId="{0F19EC5D-B1B0-4BA9-9EB8-2A58123721DB}"/>
    <dgm:cxn modelId="{B7960021-BCC5-4703-A670-21AB7DFF4192}" type="presParOf" srcId="{662EE5D2-FF81-44D7-8716-CD8488C67EEC}" destId="{6E15B4B3-DE76-48BC-987C-FD7E869B61BE}" srcOrd="0" destOrd="0" presId="urn:microsoft.com/office/officeart/2005/8/layout/vList2"/>
    <dgm:cxn modelId="{B08369E9-52DD-4107-924D-A4055050E38D}" type="presParOf" srcId="{662EE5D2-FF81-44D7-8716-CD8488C67EEC}" destId="{8E54753A-758E-407F-97D0-EAB59CF72548}" srcOrd="1" destOrd="0" presId="urn:microsoft.com/office/officeart/2005/8/layout/vList2"/>
    <dgm:cxn modelId="{CEB09600-DCB6-4355-8AB5-C5E1880A2286}" type="presParOf" srcId="{662EE5D2-FF81-44D7-8716-CD8488C67EEC}" destId="{41F99658-7141-4C38-A055-6B1CB514E719}" srcOrd="2" destOrd="0" presId="urn:microsoft.com/office/officeart/2005/8/layout/vList2"/>
    <dgm:cxn modelId="{36981ED8-CEAC-46C2-B449-93D885B94556}" type="presParOf" srcId="{662EE5D2-FF81-44D7-8716-CD8488C67EEC}" destId="{09F0A2C6-23A2-4E04-A989-226510ADDE5A}" srcOrd="3" destOrd="0" presId="urn:microsoft.com/office/officeart/2005/8/layout/vList2"/>
    <dgm:cxn modelId="{5CD67186-B077-4383-8AF1-F52AFDECC712}" type="presParOf" srcId="{662EE5D2-FF81-44D7-8716-CD8488C67EEC}" destId="{B2115815-0192-459B-A1C7-93088E9D0B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22831-80DA-459F-9FAE-1EE4E501A0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E857FF2F-EF25-491C-81BD-7C4F22523D15}">
      <dgm:prSet/>
      <dgm:spPr/>
      <dgm:t>
        <a:bodyPr/>
        <a:lstStyle/>
        <a:p>
          <a:r>
            <a:rPr lang="fi-FI" b="0" i="0" dirty="0"/>
            <a:t>Keskeytys voidaan tehdä avoterveydenhuollossa tai erikoissairaanhoidossa alueellisen käytännön mukaisesti.</a:t>
          </a:r>
          <a:endParaRPr lang="fi-FI" dirty="0"/>
        </a:p>
      </dgm:t>
    </dgm:pt>
    <dgm:pt modelId="{A69F9C60-A490-45D1-A1D0-3E775892ED6F}" type="parTrans" cxnId="{BE9C5381-FFE8-4AF4-8877-11EA14C3E9C3}">
      <dgm:prSet/>
      <dgm:spPr/>
      <dgm:t>
        <a:bodyPr/>
        <a:lstStyle/>
        <a:p>
          <a:endParaRPr lang="fi-FI"/>
        </a:p>
      </dgm:t>
    </dgm:pt>
    <dgm:pt modelId="{4AFA6E5A-6892-450D-BD54-011D11F0AB98}" type="sibTrans" cxnId="{BE9C5381-FFE8-4AF4-8877-11EA14C3E9C3}">
      <dgm:prSet/>
      <dgm:spPr/>
      <dgm:t>
        <a:bodyPr/>
        <a:lstStyle/>
        <a:p>
          <a:endParaRPr lang="fi-FI"/>
        </a:p>
      </dgm:t>
    </dgm:pt>
    <dgm:pt modelId="{16ECC2B8-EAA4-46EE-A706-68A0EC3E059A}">
      <dgm:prSet/>
      <dgm:spPr/>
      <dgm:t>
        <a:bodyPr/>
        <a:lstStyle/>
        <a:p>
          <a:r>
            <a:rPr lang="fi-FI" b="0" i="0" dirty="0"/>
            <a:t>Ennen keskeytystä tulee</a:t>
          </a:r>
          <a:endParaRPr lang="fi-FI" dirty="0"/>
        </a:p>
      </dgm:t>
    </dgm:pt>
    <dgm:pt modelId="{61722E89-7EFB-46E9-9052-65BD7F200CE6}" type="parTrans" cxnId="{FCFE34AB-ACCD-496C-ABDE-6B8F281949EE}">
      <dgm:prSet/>
      <dgm:spPr/>
      <dgm:t>
        <a:bodyPr/>
        <a:lstStyle/>
        <a:p>
          <a:endParaRPr lang="fi-FI"/>
        </a:p>
      </dgm:t>
    </dgm:pt>
    <dgm:pt modelId="{F96A16B9-31F7-4CB5-87EB-17B1DEA04E1E}" type="sibTrans" cxnId="{FCFE34AB-ACCD-496C-ABDE-6B8F281949EE}">
      <dgm:prSet/>
      <dgm:spPr/>
      <dgm:t>
        <a:bodyPr/>
        <a:lstStyle/>
        <a:p>
          <a:endParaRPr lang="fi-FI"/>
        </a:p>
      </dgm:t>
    </dgm:pt>
    <dgm:pt modelId="{AE0EFB5F-1779-413F-AD8C-F838CB5096BC}">
      <dgm:prSet/>
      <dgm:spPr/>
      <dgm:t>
        <a:bodyPr/>
        <a:lstStyle/>
        <a:p>
          <a:r>
            <a:rPr lang="fi-FI" b="0" i="0" dirty="0"/>
            <a:t>arvioida terveydentila kokonaisvaltaisesti</a:t>
          </a:r>
          <a:endParaRPr lang="fi-FI" dirty="0"/>
        </a:p>
      </dgm:t>
    </dgm:pt>
    <dgm:pt modelId="{C725AE5D-8728-46CD-B6CD-48558BF5B519}" type="parTrans" cxnId="{90284744-D2BC-4381-AD90-F211DFCEE92B}">
      <dgm:prSet/>
      <dgm:spPr/>
      <dgm:t>
        <a:bodyPr/>
        <a:lstStyle/>
        <a:p>
          <a:endParaRPr lang="fi-FI"/>
        </a:p>
      </dgm:t>
    </dgm:pt>
    <dgm:pt modelId="{B9964F51-9725-4A25-BD9E-6D8B97705E38}" type="sibTrans" cxnId="{90284744-D2BC-4381-AD90-F211DFCEE92B}">
      <dgm:prSet/>
      <dgm:spPr/>
      <dgm:t>
        <a:bodyPr/>
        <a:lstStyle/>
        <a:p>
          <a:endParaRPr lang="fi-FI"/>
        </a:p>
      </dgm:t>
    </dgm:pt>
    <dgm:pt modelId="{993D94DD-BCBC-44E0-9617-E99E39F0FF5B}">
      <dgm:prSet/>
      <dgm:spPr/>
      <dgm:t>
        <a:bodyPr/>
        <a:lstStyle/>
        <a:p>
          <a:r>
            <a:rPr lang="fi-FI" b="0" i="0" dirty="0"/>
            <a:t>arvioida raskauden kesto johonkin tai tarvittaessa joihinkin seuraavista menetelmistä perustuen: kuukautisanamneesi, gynekologinen tutkimus tai ultraäänitutkimus.</a:t>
          </a:r>
          <a:endParaRPr lang="fi-FI" dirty="0"/>
        </a:p>
      </dgm:t>
    </dgm:pt>
    <dgm:pt modelId="{D3906D7C-11C4-440C-B15C-E1BB43A6B7AB}" type="parTrans" cxnId="{EF574D8F-D812-49F4-9A69-F5F9C7942909}">
      <dgm:prSet/>
      <dgm:spPr/>
      <dgm:t>
        <a:bodyPr/>
        <a:lstStyle/>
        <a:p>
          <a:endParaRPr lang="fi-FI"/>
        </a:p>
      </dgm:t>
    </dgm:pt>
    <dgm:pt modelId="{AE70D06F-C3AF-4F42-B567-49D58B892E91}" type="sibTrans" cxnId="{EF574D8F-D812-49F4-9A69-F5F9C7942909}">
      <dgm:prSet/>
      <dgm:spPr/>
      <dgm:t>
        <a:bodyPr/>
        <a:lstStyle/>
        <a:p>
          <a:endParaRPr lang="fi-FI"/>
        </a:p>
      </dgm:t>
    </dgm:pt>
    <dgm:pt modelId="{799A154B-D4A0-4DC1-94C5-1DCC03628AC9}">
      <dgm:prSet/>
      <dgm:spPr/>
      <dgm:t>
        <a:bodyPr/>
        <a:lstStyle/>
        <a:p>
          <a:r>
            <a:rPr lang="fi-FI" b="0" i="0" dirty="0"/>
            <a:t>suunnitella jatkoehkäisy</a:t>
          </a:r>
          <a:endParaRPr lang="fi-FI" dirty="0"/>
        </a:p>
      </dgm:t>
    </dgm:pt>
    <dgm:pt modelId="{CB941C5A-DF0E-43F8-B2B2-8DC14660AE1E}" type="parTrans" cxnId="{978C7B69-C213-4DA0-A6A4-F31146CA158F}">
      <dgm:prSet/>
      <dgm:spPr/>
      <dgm:t>
        <a:bodyPr/>
        <a:lstStyle/>
        <a:p>
          <a:endParaRPr lang="fi-FI"/>
        </a:p>
      </dgm:t>
    </dgm:pt>
    <dgm:pt modelId="{F4831910-8FC2-4B51-A6E0-6A2E630F17FE}" type="sibTrans" cxnId="{978C7B69-C213-4DA0-A6A4-F31146CA158F}">
      <dgm:prSet/>
      <dgm:spPr/>
      <dgm:t>
        <a:bodyPr/>
        <a:lstStyle/>
        <a:p>
          <a:endParaRPr lang="fi-FI"/>
        </a:p>
      </dgm:t>
    </dgm:pt>
    <dgm:pt modelId="{733FF177-ED9C-47B3-A39F-7B129EC114D3}">
      <dgm:prSet/>
      <dgm:spPr/>
      <dgm:t>
        <a:bodyPr/>
        <a:lstStyle/>
        <a:p>
          <a:r>
            <a:rPr lang="fi-FI" b="0" i="0" dirty="0"/>
            <a:t>kartoittaa mahdollisten tukipalveluiden, kuten keskusteluavun tai sosiaalisen tuen tarve</a:t>
          </a:r>
          <a:r>
            <a:rPr lang="fi-FI" b="0" i="0" dirty="0">
              <a:solidFill>
                <a:srgbClr val="FF0000"/>
              </a:solidFill>
            </a:rPr>
            <a:t>,</a:t>
          </a:r>
          <a:r>
            <a:rPr lang="fi-FI" b="0" i="0" dirty="0"/>
            <a:t> ja tarvittaessa ohjata palveluiden piiriin.</a:t>
          </a:r>
          <a:endParaRPr lang="fi-FI" dirty="0"/>
        </a:p>
      </dgm:t>
    </dgm:pt>
    <dgm:pt modelId="{04F893B1-BC81-4FA1-8C22-89ED091AEC77}" type="parTrans" cxnId="{8C21D782-AB31-45AD-A412-23EC7ACCBA59}">
      <dgm:prSet/>
      <dgm:spPr/>
      <dgm:t>
        <a:bodyPr/>
        <a:lstStyle/>
        <a:p>
          <a:endParaRPr lang="fi-FI"/>
        </a:p>
      </dgm:t>
    </dgm:pt>
    <dgm:pt modelId="{A46F5D92-D98A-4BB4-A43F-482CC8720DBC}" type="sibTrans" cxnId="{8C21D782-AB31-45AD-A412-23EC7ACCBA59}">
      <dgm:prSet/>
      <dgm:spPr/>
      <dgm:t>
        <a:bodyPr/>
        <a:lstStyle/>
        <a:p>
          <a:endParaRPr lang="fi-FI"/>
        </a:p>
      </dgm:t>
    </dgm:pt>
    <dgm:pt modelId="{2C26F51F-D4D2-43BF-94C9-5FE42D9BD2CF}" type="pres">
      <dgm:prSet presAssocID="{F0122831-80DA-459F-9FAE-1EE4E501A084}" presName="linear" presStyleCnt="0">
        <dgm:presLayoutVars>
          <dgm:animLvl val="lvl"/>
          <dgm:resizeHandles val="exact"/>
        </dgm:presLayoutVars>
      </dgm:prSet>
      <dgm:spPr/>
    </dgm:pt>
    <dgm:pt modelId="{EF054928-ED6D-4415-9283-27E76AEE33C3}" type="pres">
      <dgm:prSet presAssocID="{E857FF2F-EF25-491C-81BD-7C4F22523D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FD3508-CE1A-4757-9D7E-A1CE3FB2D7CA}" type="pres">
      <dgm:prSet presAssocID="{4AFA6E5A-6892-450D-BD54-011D11F0AB98}" presName="spacer" presStyleCnt="0"/>
      <dgm:spPr/>
    </dgm:pt>
    <dgm:pt modelId="{B42237A8-0BBB-4DCF-B365-1C652D81DFE7}" type="pres">
      <dgm:prSet presAssocID="{16ECC2B8-EAA4-46EE-A706-68A0EC3E059A}" presName="parentText" presStyleLbl="node1" presStyleIdx="1" presStyleCnt="2" custScaleY="64169">
        <dgm:presLayoutVars>
          <dgm:chMax val="0"/>
          <dgm:bulletEnabled val="1"/>
        </dgm:presLayoutVars>
      </dgm:prSet>
      <dgm:spPr/>
    </dgm:pt>
    <dgm:pt modelId="{4AA6D87E-037C-4FC8-A3A3-780D7E3FA872}" type="pres">
      <dgm:prSet presAssocID="{16ECC2B8-EAA4-46EE-A706-68A0EC3E059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054ED1C-7BB6-442D-8E0D-9C683C1292BA}" type="presOf" srcId="{799A154B-D4A0-4DC1-94C5-1DCC03628AC9}" destId="{4AA6D87E-037C-4FC8-A3A3-780D7E3FA872}" srcOrd="0" destOrd="2" presId="urn:microsoft.com/office/officeart/2005/8/layout/vList2"/>
    <dgm:cxn modelId="{26152C35-4113-45E1-B980-615E27144AD7}" type="presOf" srcId="{F0122831-80DA-459F-9FAE-1EE4E501A084}" destId="{2C26F51F-D4D2-43BF-94C9-5FE42D9BD2CF}" srcOrd="0" destOrd="0" presId="urn:microsoft.com/office/officeart/2005/8/layout/vList2"/>
    <dgm:cxn modelId="{90284744-D2BC-4381-AD90-F211DFCEE92B}" srcId="{16ECC2B8-EAA4-46EE-A706-68A0EC3E059A}" destId="{AE0EFB5F-1779-413F-AD8C-F838CB5096BC}" srcOrd="0" destOrd="0" parTransId="{C725AE5D-8728-46CD-B6CD-48558BF5B519}" sibTransId="{B9964F51-9725-4A25-BD9E-6D8B97705E38}"/>
    <dgm:cxn modelId="{978C7B69-C213-4DA0-A6A4-F31146CA158F}" srcId="{16ECC2B8-EAA4-46EE-A706-68A0EC3E059A}" destId="{799A154B-D4A0-4DC1-94C5-1DCC03628AC9}" srcOrd="2" destOrd="0" parTransId="{CB941C5A-DF0E-43F8-B2B2-8DC14660AE1E}" sibTransId="{F4831910-8FC2-4B51-A6E0-6A2E630F17FE}"/>
    <dgm:cxn modelId="{BE9C5381-FFE8-4AF4-8877-11EA14C3E9C3}" srcId="{F0122831-80DA-459F-9FAE-1EE4E501A084}" destId="{E857FF2F-EF25-491C-81BD-7C4F22523D15}" srcOrd="0" destOrd="0" parTransId="{A69F9C60-A490-45D1-A1D0-3E775892ED6F}" sibTransId="{4AFA6E5A-6892-450D-BD54-011D11F0AB98}"/>
    <dgm:cxn modelId="{8C21D782-AB31-45AD-A412-23EC7ACCBA59}" srcId="{16ECC2B8-EAA4-46EE-A706-68A0EC3E059A}" destId="{733FF177-ED9C-47B3-A39F-7B129EC114D3}" srcOrd="3" destOrd="0" parTransId="{04F893B1-BC81-4FA1-8C22-89ED091AEC77}" sibTransId="{A46F5D92-D98A-4BB4-A43F-482CC8720DBC}"/>
    <dgm:cxn modelId="{EF574D8F-D812-49F4-9A69-F5F9C7942909}" srcId="{16ECC2B8-EAA4-46EE-A706-68A0EC3E059A}" destId="{993D94DD-BCBC-44E0-9617-E99E39F0FF5B}" srcOrd="1" destOrd="0" parTransId="{D3906D7C-11C4-440C-B15C-E1BB43A6B7AB}" sibTransId="{AE70D06F-C3AF-4F42-B567-49D58B892E91}"/>
    <dgm:cxn modelId="{43CE05A9-CCD0-47A4-95BB-060AA441CC16}" type="presOf" srcId="{733FF177-ED9C-47B3-A39F-7B129EC114D3}" destId="{4AA6D87E-037C-4FC8-A3A3-780D7E3FA872}" srcOrd="0" destOrd="3" presId="urn:microsoft.com/office/officeart/2005/8/layout/vList2"/>
    <dgm:cxn modelId="{FCFE34AB-ACCD-496C-ABDE-6B8F281949EE}" srcId="{F0122831-80DA-459F-9FAE-1EE4E501A084}" destId="{16ECC2B8-EAA4-46EE-A706-68A0EC3E059A}" srcOrd="1" destOrd="0" parTransId="{61722E89-7EFB-46E9-9052-65BD7F200CE6}" sibTransId="{F96A16B9-31F7-4CB5-87EB-17B1DEA04E1E}"/>
    <dgm:cxn modelId="{0C67A5B1-29B0-43D6-8F27-7C7AC605818D}" type="presOf" srcId="{993D94DD-BCBC-44E0-9617-E99E39F0FF5B}" destId="{4AA6D87E-037C-4FC8-A3A3-780D7E3FA872}" srcOrd="0" destOrd="1" presId="urn:microsoft.com/office/officeart/2005/8/layout/vList2"/>
    <dgm:cxn modelId="{572A50B7-F9AB-4D11-AA5C-5031C1FD49CC}" type="presOf" srcId="{16ECC2B8-EAA4-46EE-A706-68A0EC3E059A}" destId="{B42237A8-0BBB-4DCF-B365-1C652D81DFE7}" srcOrd="0" destOrd="0" presId="urn:microsoft.com/office/officeart/2005/8/layout/vList2"/>
    <dgm:cxn modelId="{B64CE6D8-C43B-4729-B9FE-8A806AE572D1}" type="presOf" srcId="{AE0EFB5F-1779-413F-AD8C-F838CB5096BC}" destId="{4AA6D87E-037C-4FC8-A3A3-780D7E3FA872}" srcOrd="0" destOrd="0" presId="urn:microsoft.com/office/officeart/2005/8/layout/vList2"/>
    <dgm:cxn modelId="{19482BDE-A2E9-488A-BC05-FBC8929EC426}" type="presOf" srcId="{E857FF2F-EF25-491C-81BD-7C4F22523D15}" destId="{EF054928-ED6D-4415-9283-27E76AEE33C3}" srcOrd="0" destOrd="0" presId="urn:microsoft.com/office/officeart/2005/8/layout/vList2"/>
    <dgm:cxn modelId="{323D93EA-2970-4828-A93C-9E60DCF99E54}" type="presParOf" srcId="{2C26F51F-D4D2-43BF-94C9-5FE42D9BD2CF}" destId="{EF054928-ED6D-4415-9283-27E76AEE33C3}" srcOrd="0" destOrd="0" presId="urn:microsoft.com/office/officeart/2005/8/layout/vList2"/>
    <dgm:cxn modelId="{ADB25CAE-6EA4-499C-9D89-F1398A18FA9D}" type="presParOf" srcId="{2C26F51F-D4D2-43BF-94C9-5FE42D9BD2CF}" destId="{F6FD3508-CE1A-4757-9D7E-A1CE3FB2D7CA}" srcOrd="1" destOrd="0" presId="urn:microsoft.com/office/officeart/2005/8/layout/vList2"/>
    <dgm:cxn modelId="{F8DA6B1B-031A-4C9A-B18C-AB81562272A0}" type="presParOf" srcId="{2C26F51F-D4D2-43BF-94C9-5FE42D9BD2CF}" destId="{B42237A8-0BBB-4DCF-B365-1C652D81DFE7}" srcOrd="2" destOrd="0" presId="urn:microsoft.com/office/officeart/2005/8/layout/vList2"/>
    <dgm:cxn modelId="{9B79455C-58CF-460D-84DB-9F969CDCCCA6}" type="presParOf" srcId="{2C26F51F-D4D2-43BF-94C9-5FE42D9BD2CF}" destId="{4AA6D87E-037C-4FC8-A3A3-780D7E3FA87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2B230-0441-4426-9923-0F922C58D5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4F1A4407-A5AF-4120-B6B0-CCBB86C0046B}">
      <dgm:prSet/>
      <dgm:spPr/>
      <dgm:t>
        <a:bodyPr/>
        <a:lstStyle/>
        <a:p>
          <a:r>
            <a:rPr lang="fi-FI" b="0" i="0" dirty="0"/>
            <a:t>Raskaudenkeskeytyksen jälkeen potilaalle tulee antaa suulliset ja kirjalliset ohjeet yhteydenotosta keskeytysyksikköön ongelmatilanteessa.</a:t>
          </a:r>
          <a:endParaRPr lang="fi-FI" dirty="0"/>
        </a:p>
      </dgm:t>
    </dgm:pt>
    <dgm:pt modelId="{46ED725A-41E6-4884-8C4D-50CBB7748190}" type="parTrans" cxnId="{CED2A68D-6C49-4A4A-8C40-F0FDC55A1190}">
      <dgm:prSet/>
      <dgm:spPr/>
      <dgm:t>
        <a:bodyPr/>
        <a:lstStyle/>
        <a:p>
          <a:endParaRPr lang="fi-FI"/>
        </a:p>
      </dgm:t>
    </dgm:pt>
    <dgm:pt modelId="{965D2C33-6699-4340-824B-F0E7C08D1C6C}" type="sibTrans" cxnId="{CED2A68D-6C49-4A4A-8C40-F0FDC55A1190}">
      <dgm:prSet/>
      <dgm:spPr/>
      <dgm:t>
        <a:bodyPr/>
        <a:lstStyle/>
        <a:p>
          <a:endParaRPr lang="fi-FI"/>
        </a:p>
      </dgm:t>
    </dgm:pt>
    <dgm:pt modelId="{F5CF19A1-EE40-4795-A346-A9A38C2B8245}">
      <dgm:prSet/>
      <dgm:spPr/>
      <dgm:t>
        <a:bodyPr/>
        <a:lstStyle/>
        <a:p>
          <a:r>
            <a:rPr lang="fi-FI" b="0" i="0" dirty="0"/>
            <a:t>Keskeytysyksikköön on oltava helppo ottaa yhteyttä, jos esiintyy kipua, kuumetta tai poikkeavaa vuotoa.</a:t>
          </a:r>
          <a:endParaRPr lang="fi-FI" dirty="0"/>
        </a:p>
      </dgm:t>
    </dgm:pt>
    <dgm:pt modelId="{D0B4E81F-E943-46E9-B5C7-51DD8B64CC66}" type="parTrans" cxnId="{C38BCBCD-C466-4127-8A2A-55DF990C9887}">
      <dgm:prSet/>
      <dgm:spPr/>
      <dgm:t>
        <a:bodyPr/>
        <a:lstStyle/>
        <a:p>
          <a:endParaRPr lang="fi-FI"/>
        </a:p>
      </dgm:t>
    </dgm:pt>
    <dgm:pt modelId="{187104B8-0F81-454B-84EE-3AF2262A5E3F}" type="sibTrans" cxnId="{C38BCBCD-C466-4127-8A2A-55DF990C9887}">
      <dgm:prSet/>
      <dgm:spPr/>
      <dgm:t>
        <a:bodyPr/>
        <a:lstStyle/>
        <a:p>
          <a:endParaRPr lang="fi-FI"/>
        </a:p>
      </dgm:t>
    </dgm:pt>
    <dgm:pt modelId="{EB08A768-4264-4351-8F16-9AAD2CA3FD17}">
      <dgm:prSet/>
      <dgm:spPr/>
      <dgm:t>
        <a:bodyPr/>
        <a:lstStyle/>
        <a:p>
          <a:r>
            <a:rPr lang="fi-FI" b="0" i="0" dirty="0"/>
            <a:t>Psykososiaalista tukea tulisi tarjota matalalla kynnyksellä.</a:t>
          </a:r>
          <a:endParaRPr lang="fi-FI" dirty="0"/>
        </a:p>
      </dgm:t>
    </dgm:pt>
    <dgm:pt modelId="{4124A7C8-51B9-4909-94DD-4A30EBB1EBCF}" type="parTrans" cxnId="{D0941F64-1023-40D0-AD3D-D8EC1D795729}">
      <dgm:prSet/>
      <dgm:spPr/>
      <dgm:t>
        <a:bodyPr/>
        <a:lstStyle/>
        <a:p>
          <a:endParaRPr lang="fi-FI"/>
        </a:p>
      </dgm:t>
    </dgm:pt>
    <dgm:pt modelId="{EF1D1CAD-1538-4275-A7DA-1D9B64037249}" type="sibTrans" cxnId="{D0941F64-1023-40D0-AD3D-D8EC1D795729}">
      <dgm:prSet/>
      <dgm:spPr/>
      <dgm:t>
        <a:bodyPr/>
        <a:lstStyle/>
        <a:p>
          <a:endParaRPr lang="fi-FI"/>
        </a:p>
      </dgm:t>
    </dgm:pt>
    <dgm:pt modelId="{721B0B75-241F-414F-AE3A-516216926944}">
      <dgm:prSet/>
      <dgm:spPr/>
      <dgm:t>
        <a:bodyPr/>
        <a:lstStyle/>
        <a:p>
          <a:r>
            <a:rPr lang="fi-FI" b="0" i="0" dirty="0"/>
            <a:t>Alkuraskauden raskaudenkeskeytyksen onnistuminen varmistetaan virtsan tai veren</a:t>
          </a:r>
          <a:br>
            <a:rPr lang="fi-FI" b="0" i="0" dirty="0"/>
          </a:br>
          <a:r>
            <a:rPr lang="fi-FI" b="0" i="0" dirty="0"/>
            <a:t>hCG-testillä.</a:t>
          </a:r>
          <a:endParaRPr lang="fi-FI" dirty="0"/>
        </a:p>
      </dgm:t>
    </dgm:pt>
    <dgm:pt modelId="{0B156433-14B7-443B-88AE-E14A99E2D981}" type="parTrans" cxnId="{B497EB8F-7FDC-4CF0-A1B6-27538A53824E}">
      <dgm:prSet/>
      <dgm:spPr/>
      <dgm:t>
        <a:bodyPr/>
        <a:lstStyle/>
        <a:p>
          <a:endParaRPr lang="fi-FI"/>
        </a:p>
      </dgm:t>
    </dgm:pt>
    <dgm:pt modelId="{35D1A183-F278-474E-B535-9A8B85180B24}" type="sibTrans" cxnId="{B497EB8F-7FDC-4CF0-A1B6-27538A53824E}">
      <dgm:prSet/>
      <dgm:spPr/>
      <dgm:t>
        <a:bodyPr/>
        <a:lstStyle/>
        <a:p>
          <a:endParaRPr lang="fi-FI"/>
        </a:p>
      </dgm:t>
    </dgm:pt>
    <dgm:pt modelId="{B86C72D2-8D35-453B-B721-3E3A8C89C0D7}">
      <dgm:prSet/>
      <dgm:spPr/>
      <dgm:t>
        <a:bodyPr/>
        <a:lstStyle/>
        <a:p>
          <a:r>
            <a:rPr lang="fi-FI" b="0" i="0" dirty="0"/>
            <a:t>Luotettava raskauden ehkäisy on syytä aloittaa heti keskeytyksen jälkeen.</a:t>
          </a:r>
          <a:endParaRPr lang="fi-FI" dirty="0"/>
        </a:p>
      </dgm:t>
    </dgm:pt>
    <dgm:pt modelId="{583218FD-CF75-4BAD-B95E-1BE7F2B45E5B}" type="parTrans" cxnId="{A14D6B8C-18AF-4D94-9ABD-EC88C2BF41BE}">
      <dgm:prSet/>
      <dgm:spPr/>
      <dgm:t>
        <a:bodyPr/>
        <a:lstStyle/>
        <a:p>
          <a:endParaRPr lang="fi-FI"/>
        </a:p>
      </dgm:t>
    </dgm:pt>
    <dgm:pt modelId="{D88AD8B6-0DBE-449F-B115-E59983E60959}" type="sibTrans" cxnId="{A14D6B8C-18AF-4D94-9ABD-EC88C2BF41BE}">
      <dgm:prSet/>
      <dgm:spPr/>
      <dgm:t>
        <a:bodyPr/>
        <a:lstStyle/>
        <a:p>
          <a:endParaRPr lang="fi-FI"/>
        </a:p>
      </dgm:t>
    </dgm:pt>
    <dgm:pt modelId="{B9C8DBAA-F4BA-4ED1-9DA2-2EB9DB98B065}" type="pres">
      <dgm:prSet presAssocID="{A8E2B230-0441-4426-9923-0F922C58D5DE}" presName="linear" presStyleCnt="0">
        <dgm:presLayoutVars>
          <dgm:animLvl val="lvl"/>
          <dgm:resizeHandles val="exact"/>
        </dgm:presLayoutVars>
      </dgm:prSet>
      <dgm:spPr/>
    </dgm:pt>
    <dgm:pt modelId="{2557E513-4CF1-4150-9825-67EE15DADAAD}" type="pres">
      <dgm:prSet presAssocID="{4F1A4407-A5AF-4120-B6B0-CCBB86C0046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BB8FE0E-1028-4F24-AAC2-402C02289299}" type="pres">
      <dgm:prSet presAssocID="{965D2C33-6699-4340-824B-F0E7C08D1C6C}" presName="spacer" presStyleCnt="0"/>
      <dgm:spPr/>
    </dgm:pt>
    <dgm:pt modelId="{D4D5BA13-C187-4FAE-A5DA-7AD1CCF0F21E}" type="pres">
      <dgm:prSet presAssocID="{F5CF19A1-EE40-4795-A346-A9A38C2B82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0F6B422-8F66-4BF7-81F6-CE9C715D9EC7}" type="pres">
      <dgm:prSet presAssocID="{187104B8-0F81-454B-84EE-3AF2262A5E3F}" presName="spacer" presStyleCnt="0"/>
      <dgm:spPr/>
    </dgm:pt>
    <dgm:pt modelId="{C4EB7A4B-3F68-43E2-BE78-DCC4A59DA62D}" type="pres">
      <dgm:prSet presAssocID="{EB08A768-4264-4351-8F16-9AAD2CA3FD1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B5A9E1-3855-450E-8729-0DB9373509EB}" type="pres">
      <dgm:prSet presAssocID="{EF1D1CAD-1538-4275-A7DA-1D9B64037249}" presName="spacer" presStyleCnt="0"/>
      <dgm:spPr/>
    </dgm:pt>
    <dgm:pt modelId="{891DED69-15CA-42C3-A4F2-AF2D09BD9AEC}" type="pres">
      <dgm:prSet presAssocID="{721B0B75-241F-414F-AE3A-5162169269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7462E0A-98D1-47AA-9E24-C50C7B33C9AE}" type="pres">
      <dgm:prSet presAssocID="{35D1A183-F278-474E-B535-9A8B85180B24}" presName="spacer" presStyleCnt="0"/>
      <dgm:spPr/>
    </dgm:pt>
    <dgm:pt modelId="{F55BAA69-9B02-4D1D-AF51-98134FE86651}" type="pres">
      <dgm:prSet presAssocID="{B86C72D2-8D35-453B-B721-3E3A8C89C0D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2E9B07-EA96-4220-82D2-4F5068CCCBAC}" type="presOf" srcId="{F5CF19A1-EE40-4795-A346-A9A38C2B8245}" destId="{D4D5BA13-C187-4FAE-A5DA-7AD1CCF0F21E}" srcOrd="0" destOrd="0" presId="urn:microsoft.com/office/officeart/2005/8/layout/vList2"/>
    <dgm:cxn modelId="{D0941F64-1023-40D0-AD3D-D8EC1D795729}" srcId="{A8E2B230-0441-4426-9923-0F922C58D5DE}" destId="{EB08A768-4264-4351-8F16-9AAD2CA3FD17}" srcOrd="2" destOrd="0" parTransId="{4124A7C8-51B9-4909-94DD-4A30EBB1EBCF}" sibTransId="{EF1D1CAD-1538-4275-A7DA-1D9B64037249}"/>
    <dgm:cxn modelId="{A14D6B8C-18AF-4D94-9ABD-EC88C2BF41BE}" srcId="{A8E2B230-0441-4426-9923-0F922C58D5DE}" destId="{B86C72D2-8D35-453B-B721-3E3A8C89C0D7}" srcOrd="4" destOrd="0" parTransId="{583218FD-CF75-4BAD-B95E-1BE7F2B45E5B}" sibTransId="{D88AD8B6-0DBE-449F-B115-E59983E60959}"/>
    <dgm:cxn modelId="{CED2A68D-6C49-4A4A-8C40-F0FDC55A1190}" srcId="{A8E2B230-0441-4426-9923-0F922C58D5DE}" destId="{4F1A4407-A5AF-4120-B6B0-CCBB86C0046B}" srcOrd="0" destOrd="0" parTransId="{46ED725A-41E6-4884-8C4D-50CBB7748190}" sibTransId="{965D2C33-6699-4340-824B-F0E7C08D1C6C}"/>
    <dgm:cxn modelId="{B497EB8F-7FDC-4CF0-A1B6-27538A53824E}" srcId="{A8E2B230-0441-4426-9923-0F922C58D5DE}" destId="{721B0B75-241F-414F-AE3A-516216926944}" srcOrd="3" destOrd="0" parTransId="{0B156433-14B7-443B-88AE-E14A99E2D981}" sibTransId="{35D1A183-F278-474E-B535-9A8B85180B24}"/>
    <dgm:cxn modelId="{E527FA91-EF27-462A-B694-0471780C88C2}" type="presOf" srcId="{EB08A768-4264-4351-8F16-9AAD2CA3FD17}" destId="{C4EB7A4B-3F68-43E2-BE78-DCC4A59DA62D}" srcOrd="0" destOrd="0" presId="urn:microsoft.com/office/officeart/2005/8/layout/vList2"/>
    <dgm:cxn modelId="{32DCDCB2-3182-4D5F-B770-5575D564F6F6}" type="presOf" srcId="{4F1A4407-A5AF-4120-B6B0-CCBB86C0046B}" destId="{2557E513-4CF1-4150-9825-67EE15DADAAD}" srcOrd="0" destOrd="0" presId="urn:microsoft.com/office/officeart/2005/8/layout/vList2"/>
    <dgm:cxn modelId="{B95006B3-C330-4431-8425-E519D93F84CF}" type="presOf" srcId="{A8E2B230-0441-4426-9923-0F922C58D5DE}" destId="{B9C8DBAA-F4BA-4ED1-9DA2-2EB9DB98B065}" srcOrd="0" destOrd="0" presId="urn:microsoft.com/office/officeart/2005/8/layout/vList2"/>
    <dgm:cxn modelId="{C38BCBCD-C466-4127-8A2A-55DF990C9887}" srcId="{A8E2B230-0441-4426-9923-0F922C58D5DE}" destId="{F5CF19A1-EE40-4795-A346-A9A38C2B8245}" srcOrd="1" destOrd="0" parTransId="{D0B4E81F-E943-46E9-B5C7-51DD8B64CC66}" sibTransId="{187104B8-0F81-454B-84EE-3AF2262A5E3F}"/>
    <dgm:cxn modelId="{53FB54DF-52D3-46AE-BF9A-9B847CA064A9}" type="presOf" srcId="{B86C72D2-8D35-453B-B721-3E3A8C89C0D7}" destId="{F55BAA69-9B02-4D1D-AF51-98134FE86651}" srcOrd="0" destOrd="0" presId="urn:microsoft.com/office/officeart/2005/8/layout/vList2"/>
    <dgm:cxn modelId="{BA19D1DF-A766-4356-A453-9D3E5BDF5E60}" type="presOf" srcId="{721B0B75-241F-414F-AE3A-516216926944}" destId="{891DED69-15CA-42C3-A4F2-AF2D09BD9AEC}" srcOrd="0" destOrd="0" presId="urn:microsoft.com/office/officeart/2005/8/layout/vList2"/>
    <dgm:cxn modelId="{95B93A2F-CD21-42C4-A6BC-CBB65DC3FE3A}" type="presParOf" srcId="{B9C8DBAA-F4BA-4ED1-9DA2-2EB9DB98B065}" destId="{2557E513-4CF1-4150-9825-67EE15DADAAD}" srcOrd="0" destOrd="0" presId="urn:microsoft.com/office/officeart/2005/8/layout/vList2"/>
    <dgm:cxn modelId="{C648E07A-F893-4B24-B0D1-4B33606ABE91}" type="presParOf" srcId="{B9C8DBAA-F4BA-4ED1-9DA2-2EB9DB98B065}" destId="{5BB8FE0E-1028-4F24-AAC2-402C02289299}" srcOrd="1" destOrd="0" presId="urn:microsoft.com/office/officeart/2005/8/layout/vList2"/>
    <dgm:cxn modelId="{922E708C-200F-4E87-B315-F5D24FC3190D}" type="presParOf" srcId="{B9C8DBAA-F4BA-4ED1-9DA2-2EB9DB98B065}" destId="{D4D5BA13-C187-4FAE-A5DA-7AD1CCF0F21E}" srcOrd="2" destOrd="0" presId="urn:microsoft.com/office/officeart/2005/8/layout/vList2"/>
    <dgm:cxn modelId="{39AA3D1C-DDF7-4E67-9D39-F0345C34B114}" type="presParOf" srcId="{B9C8DBAA-F4BA-4ED1-9DA2-2EB9DB98B065}" destId="{00F6B422-8F66-4BF7-81F6-CE9C715D9EC7}" srcOrd="3" destOrd="0" presId="urn:microsoft.com/office/officeart/2005/8/layout/vList2"/>
    <dgm:cxn modelId="{F6470332-F503-4D99-B339-6D5ADE36717C}" type="presParOf" srcId="{B9C8DBAA-F4BA-4ED1-9DA2-2EB9DB98B065}" destId="{C4EB7A4B-3F68-43E2-BE78-DCC4A59DA62D}" srcOrd="4" destOrd="0" presId="urn:microsoft.com/office/officeart/2005/8/layout/vList2"/>
    <dgm:cxn modelId="{FF5B7C09-C374-4A5F-8371-D70CCF7E4900}" type="presParOf" srcId="{B9C8DBAA-F4BA-4ED1-9DA2-2EB9DB98B065}" destId="{A2B5A9E1-3855-450E-8729-0DB9373509EB}" srcOrd="5" destOrd="0" presId="urn:microsoft.com/office/officeart/2005/8/layout/vList2"/>
    <dgm:cxn modelId="{612C3FDF-0461-4E4A-B86C-C6BAB6D8DFC6}" type="presParOf" srcId="{B9C8DBAA-F4BA-4ED1-9DA2-2EB9DB98B065}" destId="{891DED69-15CA-42C3-A4F2-AF2D09BD9AEC}" srcOrd="6" destOrd="0" presId="urn:microsoft.com/office/officeart/2005/8/layout/vList2"/>
    <dgm:cxn modelId="{E12A167F-841F-4DE1-862F-40E7C9A56F96}" type="presParOf" srcId="{B9C8DBAA-F4BA-4ED1-9DA2-2EB9DB98B065}" destId="{A7462E0A-98D1-47AA-9E24-C50C7B33C9AE}" srcOrd="7" destOrd="0" presId="urn:microsoft.com/office/officeart/2005/8/layout/vList2"/>
    <dgm:cxn modelId="{3367C7B3-F52A-4636-A5A9-2190A075A02D}" type="presParOf" srcId="{B9C8DBAA-F4BA-4ED1-9DA2-2EB9DB98B065}" destId="{F55BAA69-9B02-4D1D-AF51-98134FE8665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050BDB-3E03-4AE8-A15C-0732C0F347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fi-FI"/>
        </a:p>
      </dgm:t>
    </dgm:pt>
    <dgm:pt modelId="{629C680B-392E-4470-B2A2-5524B4EBEDF6}">
      <dgm:prSet/>
      <dgm:spPr/>
      <dgm:t>
        <a:bodyPr/>
        <a:lstStyle/>
        <a:p>
          <a:r>
            <a:rPr lang="fi-FI" b="0" i="0" dirty="0"/>
            <a:t>Jälkitarkastus suositellaan tehtäväksi yksikössä, jossa on riittävä perehtyneisyys sikiöpoikkeavuuteen, jonka perusteella raskaudenkeskeytys on tehty.</a:t>
          </a:r>
          <a:endParaRPr lang="fi-FI" dirty="0"/>
        </a:p>
      </dgm:t>
    </dgm:pt>
    <dgm:pt modelId="{790262FF-535D-4270-A820-AB966AF45594}" type="parTrans" cxnId="{CF3499B2-83EE-4ABF-BFD8-64B172690A62}">
      <dgm:prSet/>
      <dgm:spPr/>
      <dgm:t>
        <a:bodyPr/>
        <a:lstStyle/>
        <a:p>
          <a:endParaRPr lang="fi-FI"/>
        </a:p>
      </dgm:t>
    </dgm:pt>
    <dgm:pt modelId="{10195E27-D49E-41D0-BBF4-3ECBC6F24332}" type="sibTrans" cxnId="{CF3499B2-83EE-4ABF-BFD8-64B172690A62}">
      <dgm:prSet/>
      <dgm:spPr/>
      <dgm:t>
        <a:bodyPr/>
        <a:lstStyle/>
        <a:p>
          <a:endParaRPr lang="fi-FI"/>
        </a:p>
      </dgm:t>
    </dgm:pt>
    <dgm:pt modelId="{0BD3504D-4E19-403B-93C1-2598CF193326}">
      <dgm:prSet/>
      <dgm:spPr/>
      <dgm:t>
        <a:bodyPr/>
        <a:lstStyle/>
        <a:p>
          <a:r>
            <a:rPr lang="fi-FI" b="0" i="0" dirty="0"/>
            <a:t>Jälkitarkastuksessa käydään läpi tutkimustulokset, kuten obduktiolöydökset, kromosomi- tai geenitutkimusten tulokset, ja löydösten vaikutus seuraavaan raskauteen. </a:t>
          </a:r>
          <a:endParaRPr lang="fi-FI" dirty="0"/>
        </a:p>
      </dgm:t>
    </dgm:pt>
    <dgm:pt modelId="{7A9F2ABB-E332-48C0-AB92-BFEFA05724CF}" type="parTrans" cxnId="{3E147E5D-858A-49F3-A8E1-6A5F0F5C04C2}">
      <dgm:prSet/>
      <dgm:spPr/>
      <dgm:t>
        <a:bodyPr/>
        <a:lstStyle/>
        <a:p>
          <a:endParaRPr lang="fi-FI"/>
        </a:p>
      </dgm:t>
    </dgm:pt>
    <dgm:pt modelId="{97744C3B-17F7-4B61-A346-10C80805B5EB}" type="sibTrans" cxnId="{3E147E5D-858A-49F3-A8E1-6A5F0F5C04C2}">
      <dgm:prSet/>
      <dgm:spPr/>
      <dgm:t>
        <a:bodyPr/>
        <a:lstStyle/>
        <a:p>
          <a:endParaRPr lang="fi-FI"/>
        </a:p>
      </dgm:t>
    </dgm:pt>
    <dgm:pt modelId="{E4B4A5C4-A60B-456E-88E0-9A32C021AE6A}">
      <dgm:prSet/>
      <dgm:spPr/>
      <dgm:t>
        <a:bodyPr/>
        <a:lstStyle/>
        <a:p>
          <a:r>
            <a:rPr lang="fi-FI" b="0" i="0" dirty="0"/>
            <a:t>Jälkitarkastuksessa on tärkeää kartoittaa perheen jaksamista ja tarvittaessa järjestää tukitoimia. </a:t>
          </a:r>
          <a:endParaRPr lang="fi-FI" dirty="0"/>
        </a:p>
      </dgm:t>
    </dgm:pt>
    <dgm:pt modelId="{99E13F80-A7E8-42B9-ACEF-E10C4FDF5E5C}" type="parTrans" cxnId="{E7651E7C-1D4A-4B6F-9505-922BBBF9F163}">
      <dgm:prSet/>
      <dgm:spPr/>
      <dgm:t>
        <a:bodyPr/>
        <a:lstStyle/>
        <a:p>
          <a:endParaRPr lang="fi-FI"/>
        </a:p>
      </dgm:t>
    </dgm:pt>
    <dgm:pt modelId="{9A66D998-A6A3-44CF-AF16-AE0541D7E0EB}" type="sibTrans" cxnId="{E7651E7C-1D4A-4B6F-9505-922BBBF9F163}">
      <dgm:prSet/>
      <dgm:spPr/>
      <dgm:t>
        <a:bodyPr/>
        <a:lstStyle/>
        <a:p>
          <a:endParaRPr lang="fi-FI"/>
        </a:p>
      </dgm:t>
    </dgm:pt>
    <dgm:pt modelId="{31847BF4-740E-4340-A743-FF5E5EA891FB}">
      <dgm:prSet/>
      <dgm:spPr/>
      <dgm:t>
        <a:bodyPr/>
        <a:lstStyle/>
        <a:p>
          <a:r>
            <a:rPr lang="fi-FI" b="0" i="0" dirty="0"/>
            <a:t>Sikiöperusteisen raskaudenkeskeytyksen jälkeen seuraavaan raskauteen liittyy usein korostunutta huolta raskauden etenemisestä ja sikiön voinnista. </a:t>
          </a:r>
          <a:endParaRPr lang="fi-FI" dirty="0"/>
        </a:p>
      </dgm:t>
    </dgm:pt>
    <dgm:pt modelId="{7EA6ED08-1BF1-48CC-A4E2-BEE1BB32F88E}" type="parTrans" cxnId="{D9DAED43-49FC-4B8F-B3AC-21F79064E94F}">
      <dgm:prSet/>
      <dgm:spPr/>
      <dgm:t>
        <a:bodyPr/>
        <a:lstStyle/>
        <a:p>
          <a:endParaRPr lang="fi-FI"/>
        </a:p>
      </dgm:t>
    </dgm:pt>
    <dgm:pt modelId="{8E4C023C-4759-48DA-9E83-195F072BD812}" type="sibTrans" cxnId="{D9DAED43-49FC-4B8F-B3AC-21F79064E94F}">
      <dgm:prSet/>
      <dgm:spPr/>
      <dgm:t>
        <a:bodyPr/>
        <a:lstStyle/>
        <a:p>
          <a:endParaRPr lang="fi-FI"/>
        </a:p>
      </dgm:t>
    </dgm:pt>
    <dgm:pt modelId="{63F7E8CF-D468-4B88-9DF5-7866C410E6F7}" type="pres">
      <dgm:prSet presAssocID="{D2050BDB-3E03-4AE8-A15C-0732C0F34789}" presName="linear" presStyleCnt="0">
        <dgm:presLayoutVars>
          <dgm:animLvl val="lvl"/>
          <dgm:resizeHandles val="exact"/>
        </dgm:presLayoutVars>
      </dgm:prSet>
      <dgm:spPr/>
    </dgm:pt>
    <dgm:pt modelId="{B9739FCB-8932-4BFC-8FE7-FC98F19BAF50}" type="pres">
      <dgm:prSet presAssocID="{629C680B-392E-4470-B2A2-5524B4EBED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7ED20B8-2447-4A02-8CF9-14A6783CD398}" type="pres">
      <dgm:prSet presAssocID="{10195E27-D49E-41D0-BBF4-3ECBC6F24332}" presName="spacer" presStyleCnt="0"/>
      <dgm:spPr/>
    </dgm:pt>
    <dgm:pt modelId="{A0355C44-8394-42D1-9A41-A80DFEF15478}" type="pres">
      <dgm:prSet presAssocID="{0BD3504D-4E19-403B-93C1-2598CF1933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A533755-06BD-4B45-89DD-1A7B33A3E2D9}" type="pres">
      <dgm:prSet presAssocID="{97744C3B-17F7-4B61-A346-10C80805B5EB}" presName="spacer" presStyleCnt="0"/>
      <dgm:spPr/>
    </dgm:pt>
    <dgm:pt modelId="{6F30A9AA-57EE-449F-B757-8A2872830296}" type="pres">
      <dgm:prSet presAssocID="{E4B4A5C4-A60B-456E-88E0-9A32C021AE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343EA7-4E47-48F5-87C0-A57907091DBE}" type="pres">
      <dgm:prSet presAssocID="{9A66D998-A6A3-44CF-AF16-AE0541D7E0EB}" presName="spacer" presStyleCnt="0"/>
      <dgm:spPr/>
    </dgm:pt>
    <dgm:pt modelId="{D53FD514-63A8-4572-AFE2-FB2F084B2A18}" type="pres">
      <dgm:prSet presAssocID="{31847BF4-740E-4340-A743-FF5E5EA891F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C54D00-6126-4518-B45A-73F876DC7D3C}" type="presOf" srcId="{31847BF4-740E-4340-A743-FF5E5EA891FB}" destId="{D53FD514-63A8-4572-AFE2-FB2F084B2A18}" srcOrd="0" destOrd="0" presId="urn:microsoft.com/office/officeart/2005/8/layout/vList2"/>
    <dgm:cxn modelId="{F7B4D719-182E-4412-831A-85AD830E7E8E}" type="presOf" srcId="{629C680B-392E-4470-B2A2-5524B4EBEDF6}" destId="{B9739FCB-8932-4BFC-8FE7-FC98F19BAF50}" srcOrd="0" destOrd="0" presId="urn:microsoft.com/office/officeart/2005/8/layout/vList2"/>
    <dgm:cxn modelId="{B9B9201C-0012-431E-84A4-D31B30989FFE}" type="presOf" srcId="{0BD3504D-4E19-403B-93C1-2598CF193326}" destId="{A0355C44-8394-42D1-9A41-A80DFEF15478}" srcOrd="0" destOrd="0" presId="urn:microsoft.com/office/officeart/2005/8/layout/vList2"/>
    <dgm:cxn modelId="{40486D2D-327C-4DA3-B5F0-8BB4A38AE5DB}" type="presOf" srcId="{D2050BDB-3E03-4AE8-A15C-0732C0F34789}" destId="{63F7E8CF-D468-4B88-9DF5-7866C410E6F7}" srcOrd="0" destOrd="0" presId="urn:microsoft.com/office/officeart/2005/8/layout/vList2"/>
    <dgm:cxn modelId="{3E147E5D-858A-49F3-A8E1-6A5F0F5C04C2}" srcId="{D2050BDB-3E03-4AE8-A15C-0732C0F34789}" destId="{0BD3504D-4E19-403B-93C1-2598CF193326}" srcOrd="1" destOrd="0" parTransId="{7A9F2ABB-E332-48C0-AB92-BFEFA05724CF}" sibTransId="{97744C3B-17F7-4B61-A346-10C80805B5EB}"/>
    <dgm:cxn modelId="{D9DAED43-49FC-4B8F-B3AC-21F79064E94F}" srcId="{D2050BDB-3E03-4AE8-A15C-0732C0F34789}" destId="{31847BF4-740E-4340-A743-FF5E5EA891FB}" srcOrd="3" destOrd="0" parTransId="{7EA6ED08-1BF1-48CC-A4E2-BEE1BB32F88E}" sibTransId="{8E4C023C-4759-48DA-9E83-195F072BD812}"/>
    <dgm:cxn modelId="{81774E54-5F90-4989-8774-B0454D6592F5}" type="presOf" srcId="{E4B4A5C4-A60B-456E-88E0-9A32C021AE6A}" destId="{6F30A9AA-57EE-449F-B757-8A2872830296}" srcOrd="0" destOrd="0" presId="urn:microsoft.com/office/officeart/2005/8/layout/vList2"/>
    <dgm:cxn modelId="{E7651E7C-1D4A-4B6F-9505-922BBBF9F163}" srcId="{D2050BDB-3E03-4AE8-A15C-0732C0F34789}" destId="{E4B4A5C4-A60B-456E-88E0-9A32C021AE6A}" srcOrd="2" destOrd="0" parTransId="{99E13F80-A7E8-42B9-ACEF-E10C4FDF5E5C}" sibTransId="{9A66D998-A6A3-44CF-AF16-AE0541D7E0EB}"/>
    <dgm:cxn modelId="{CF3499B2-83EE-4ABF-BFD8-64B172690A62}" srcId="{D2050BDB-3E03-4AE8-A15C-0732C0F34789}" destId="{629C680B-392E-4470-B2A2-5524B4EBEDF6}" srcOrd="0" destOrd="0" parTransId="{790262FF-535D-4270-A820-AB966AF45594}" sibTransId="{10195E27-D49E-41D0-BBF4-3ECBC6F24332}"/>
    <dgm:cxn modelId="{DA219B79-A3A3-4C38-B071-D0852BF403E2}" type="presParOf" srcId="{63F7E8CF-D468-4B88-9DF5-7866C410E6F7}" destId="{B9739FCB-8932-4BFC-8FE7-FC98F19BAF50}" srcOrd="0" destOrd="0" presId="urn:microsoft.com/office/officeart/2005/8/layout/vList2"/>
    <dgm:cxn modelId="{A67D0515-7E49-4BA3-BA12-16E8B7CDD74B}" type="presParOf" srcId="{63F7E8CF-D468-4B88-9DF5-7866C410E6F7}" destId="{C7ED20B8-2447-4A02-8CF9-14A6783CD398}" srcOrd="1" destOrd="0" presId="urn:microsoft.com/office/officeart/2005/8/layout/vList2"/>
    <dgm:cxn modelId="{E696447B-ECC2-48C9-989B-B7F84DBE2F18}" type="presParOf" srcId="{63F7E8CF-D468-4B88-9DF5-7866C410E6F7}" destId="{A0355C44-8394-42D1-9A41-A80DFEF15478}" srcOrd="2" destOrd="0" presId="urn:microsoft.com/office/officeart/2005/8/layout/vList2"/>
    <dgm:cxn modelId="{A925A67A-A240-4F71-95E0-6B39FF1FB697}" type="presParOf" srcId="{63F7E8CF-D468-4B88-9DF5-7866C410E6F7}" destId="{5A533755-06BD-4B45-89DD-1A7B33A3E2D9}" srcOrd="3" destOrd="0" presId="urn:microsoft.com/office/officeart/2005/8/layout/vList2"/>
    <dgm:cxn modelId="{F2C597EC-63D7-4577-8E4E-987B5AF9BF90}" type="presParOf" srcId="{63F7E8CF-D468-4B88-9DF5-7866C410E6F7}" destId="{6F30A9AA-57EE-449F-B757-8A2872830296}" srcOrd="4" destOrd="0" presId="urn:microsoft.com/office/officeart/2005/8/layout/vList2"/>
    <dgm:cxn modelId="{C0E39335-E92D-4131-9086-8AD35EE0629D}" type="presParOf" srcId="{63F7E8CF-D468-4B88-9DF5-7866C410E6F7}" destId="{E6343EA7-4E47-48F5-87C0-A57907091DBE}" srcOrd="5" destOrd="0" presId="urn:microsoft.com/office/officeart/2005/8/layout/vList2"/>
    <dgm:cxn modelId="{E17F4C51-9FA0-4FD4-ACA5-8DAB9D4F653B}" type="presParOf" srcId="{63F7E8CF-D468-4B88-9DF5-7866C410E6F7}" destId="{D53FD514-63A8-4572-AFE2-FB2F084B2A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5B4B3-DE76-48BC-987C-FD7E869B61BE}">
      <dsp:nvSpPr>
        <dsp:cNvPr id="0" name=""/>
        <dsp:cNvSpPr/>
      </dsp:nvSpPr>
      <dsp:spPr>
        <a:xfrm>
          <a:off x="0" y="66375"/>
          <a:ext cx="10919599" cy="1263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Raskauden keskeyttämisestä annetun lakimuutoksen (1097/2022, laki raskauden keskeyttämisestä) mukaan raskaus voidaan keskeyttää raskaana olevan pyynnöstä raskausviikkoon 12+0 asti.</a:t>
          </a:r>
          <a:endParaRPr lang="fi-FI" sz="2400" kern="1200" dirty="0"/>
        </a:p>
      </dsp:txBody>
      <dsp:txXfrm>
        <a:off x="61684" y="128059"/>
        <a:ext cx="10796231" cy="1140231"/>
      </dsp:txXfrm>
    </dsp:sp>
    <dsp:sp modelId="{41F99658-7141-4C38-A055-6B1CB514E719}">
      <dsp:nvSpPr>
        <dsp:cNvPr id="0" name=""/>
        <dsp:cNvSpPr/>
      </dsp:nvSpPr>
      <dsp:spPr>
        <a:xfrm>
          <a:off x="0" y="1399095"/>
          <a:ext cx="10919599" cy="1263599"/>
        </a:xfrm>
        <a:prstGeom prst="roundRect">
          <a:avLst/>
        </a:prstGeom>
        <a:solidFill>
          <a:schemeClr val="accent2">
            <a:hueOff val="-82804"/>
            <a:satOff val="-6866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Raskausviikoilla 12+1–20+0 raskaus voidaan keskeyttää Valviran luvalla, kun hakemuksen perusteeksi esitetään yksi tai useampia laissa säädetyistä keskeyttämisperusteista. </a:t>
          </a:r>
          <a:endParaRPr lang="fi-FI" sz="2400" kern="1200" dirty="0"/>
        </a:p>
      </dsp:txBody>
      <dsp:txXfrm>
        <a:off x="61684" y="1460779"/>
        <a:ext cx="10796231" cy="1140231"/>
      </dsp:txXfrm>
    </dsp:sp>
    <dsp:sp modelId="{B2115815-0192-459B-A1C7-93088E9D0B73}">
      <dsp:nvSpPr>
        <dsp:cNvPr id="0" name=""/>
        <dsp:cNvSpPr/>
      </dsp:nvSpPr>
      <dsp:spPr>
        <a:xfrm>
          <a:off x="0" y="2731815"/>
          <a:ext cx="10919599" cy="1263599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0" i="0" kern="1200" dirty="0"/>
            <a:t>Jos perusteena on todettu sikiövaurio tai epämuodostuma, voi raskauden keskeyttää Valviran luvalla raskausviikkoon 24+0 asti.</a:t>
          </a:r>
          <a:endParaRPr lang="fi-FI" sz="2400" kern="1200" dirty="0"/>
        </a:p>
      </dsp:txBody>
      <dsp:txXfrm>
        <a:off x="61684" y="2793499"/>
        <a:ext cx="10796231" cy="1140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4928-ED6D-4415-9283-27E76AEE33C3}">
      <dsp:nvSpPr>
        <dsp:cNvPr id="0" name=""/>
        <dsp:cNvSpPr/>
      </dsp:nvSpPr>
      <dsp:spPr>
        <a:xfrm>
          <a:off x="0" y="93488"/>
          <a:ext cx="10919599" cy="1003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/>
            <a:t>Keskeytys voidaan tehdä avoterveydenhuollossa tai erikoissairaanhoidossa alueellisen käytännön mukaisesti.</a:t>
          </a:r>
          <a:endParaRPr lang="fi-FI" sz="2600" kern="1200" dirty="0"/>
        </a:p>
      </dsp:txBody>
      <dsp:txXfrm>
        <a:off x="49004" y="142492"/>
        <a:ext cx="10821591" cy="905852"/>
      </dsp:txXfrm>
    </dsp:sp>
    <dsp:sp modelId="{B42237A8-0BBB-4DCF-B365-1C652D81DFE7}">
      <dsp:nvSpPr>
        <dsp:cNvPr id="0" name=""/>
        <dsp:cNvSpPr/>
      </dsp:nvSpPr>
      <dsp:spPr>
        <a:xfrm>
          <a:off x="0" y="1172228"/>
          <a:ext cx="10919599" cy="644166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0" i="0" kern="1200" dirty="0"/>
            <a:t>Ennen keskeytystä tulee</a:t>
          </a:r>
          <a:endParaRPr lang="fi-FI" sz="2600" kern="1200" dirty="0"/>
        </a:p>
      </dsp:txBody>
      <dsp:txXfrm>
        <a:off x="31446" y="1203674"/>
        <a:ext cx="10856707" cy="581274"/>
      </dsp:txXfrm>
    </dsp:sp>
    <dsp:sp modelId="{4AA6D87E-037C-4FC8-A3A3-780D7E3FA872}">
      <dsp:nvSpPr>
        <dsp:cNvPr id="0" name=""/>
        <dsp:cNvSpPr/>
      </dsp:nvSpPr>
      <dsp:spPr>
        <a:xfrm>
          <a:off x="0" y="1816394"/>
          <a:ext cx="10919599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arvioida terveydentila kokonaisvaltaisesti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arvioida raskauden kesto johonkin tai tarvittaessa joihinkin seuraavista menetelmistä perustuen: kuukautisanamneesi, gynekologinen tutkimus tai ultraäänitutkimus.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suunnitella jatkoehkäisy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/>
            <a:t>kartoittaa mahdollisten tukipalveluiden, kuten keskusteluavun tai sosiaalisen tuen tarve</a:t>
          </a:r>
          <a:r>
            <a:rPr lang="fi-FI" sz="2000" b="0" i="0" kern="1200" dirty="0">
              <a:solidFill>
                <a:srgbClr val="FF0000"/>
              </a:solidFill>
            </a:rPr>
            <a:t>,</a:t>
          </a:r>
          <a:r>
            <a:rPr lang="fi-FI" sz="2000" b="0" i="0" kern="1200" dirty="0"/>
            <a:t> ja tarvittaessa ohjata palveluiden piiriin.</a:t>
          </a:r>
          <a:endParaRPr lang="fi-FI" sz="2000" kern="1200" dirty="0"/>
        </a:p>
      </dsp:txBody>
      <dsp:txXfrm>
        <a:off x="0" y="1816394"/>
        <a:ext cx="10919599" cy="1829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7E513-4CF1-4150-9825-67EE15DADAAD}">
      <dsp:nvSpPr>
        <dsp:cNvPr id="0" name=""/>
        <dsp:cNvSpPr/>
      </dsp:nvSpPr>
      <dsp:spPr>
        <a:xfrm>
          <a:off x="0" y="57419"/>
          <a:ext cx="10919599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Raskaudenkeskeytyksen jälkeen potilaalle tulee antaa suulliset ja kirjalliset ohjeet yhteydenotosta keskeytysyksikköön ongelmatilanteessa.</a:t>
          </a:r>
          <a:endParaRPr lang="fi-FI" sz="2000" kern="1200" dirty="0"/>
        </a:p>
      </dsp:txBody>
      <dsp:txXfrm>
        <a:off x="37696" y="95115"/>
        <a:ext cx="10844207" cy="696808"/>
      </dsp:txXfrm>
    </dsp:sp>
    <dsp:sp modelId="{D4D5BA13-C187-4FAE-A5DA-7AD1CCF0F21E}">
      <dsp:nvSpPr>
        <dsp:cNvPr id="0" name=""/>
        <dsp:cNvSpPr/>
      </dsp:nvSpPr>
      <dsp:spPr>
        <a:xfrm>
          <a:off x="0" y="887220"/>
          <a:ext cx="10919599" cy="772200"/>
        </a:xfrm>
        <a:prstGeom prst="roundRect">
          <a:avLst/>
        </a:prstGeom>
        <a:solidFill>
          <a:schemeClr val="accent2">
            <a:hueOff val="-41402"/>
            <a:satOff val="-3433"/>
            <a:lumOff val="6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Keskeytysyksikköön on oltava helppo ottaa yhteyttä, jos esiintyy kipua, kuumetta tai poikkeavaa vuotoa.</a:t>
          </a:r>
          <a:endParaRPr lang="fi-FI" sz="2000" kern="1200" dirty="0"/>
        </a:p>
      </dsp:txBody>
      <dsp:txXfrm>
        <a:off x="37696" y="924916"/>
        <a:ext cx="10844207" cy="696808"/>
      </dsp:txXfrm>
    </dsp:sp>
    <dsp:sp modelId="{C4EB7A4B-3F68-43E2-BE78-DCC4A59DA62D}">
      <dsp:nvSpPr>
        <dsp:cNvPr id="0" name=""/>
        <dsp:cNvSpPr/>
      </dsp:nvSpPr>
      <dsp:spPr>
        <a:xfrm>
          <a:off x="0" y="1717020"/>
          <a:ext cx="10919599" cy="772200"/>
        </a:xfrm>
        <a:prstGeom prst="roundRect">
          <a:avLst/>
        </a:prstGeom>
        <a:solidFill>
          <a:schemeClr val="accent2">
            <a:hueOff val="-82804"/>
            <a:satOff val="-6866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Psykososiaalista tukea tulisi tarjota matalalla kynnyksellä.</a:t>
          </a:r>
          <a:endParaRPr lang="fi-FI" sz="2000" kern="1200" dirty="0"/>
        </a:p>
      </dsp:txBody>
      <dsp:txXfrm>
        <a:off x="37696" y="1754716"/>
        <a:ext cx="10844207" cy="696808"/>
      </dsp:txXfrm>
    </dsp:sp>
    <dsp:sp modelId="{891DED69-15CA-42C3-A4F2-AF2D09BD9AEC}">
      <dsp:nvSpPr>
        <dsp:cNvPr id="0" name=""/>
        <dsp:cNvSpPr/>
      </dsp:nvSpPr>
      <dsp:spPr>
        <a:xfrm>
          <a:off x="0" y="2546820"/>
          <a:ext cx="10919599" cy="772200"/>
        </a:xfrm>
        <a:prstGeom prst="roundRect">
          <a:avLst/>
        </a:prstGeom>
        <a:solidFill>
          <a:schemeClr val="accent2">
            <a:hueOff val="-124207"/>
            <a:satOff val="-10300"/>
            <a:lumOff val="19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Alkuraskauden raskaudenkeskeytyksen onnistuminen varmistetaan virtsan tai veren</a:t>
          </a:r>
          <a:br>
            <a:rPr lang="fi-FI" sz="2000" b="0" i="0" kern="1200" dirty="0"/>
          </a:br>
          <a:r>
            <a:rPr lang="fi-FI" sz="2000" b="0" i="0" kern="1200" dirty="0"/>
            <a:t>hCG-testillä.</a:t>
          </a:r>
          <a:endParaRPr lang="fi-FI" sz="2000" kern="1200" dirty="0"/>
        </a:p>
      </dsp:txBody>
      <dsp:txXfrm>
        <a:off x="37696" y="2584516"/>
        <a:ext cx="10844207" cy="696808"/>
      </dsp:txXfrm>
    </dsp:sp>
    <dsp:sp modelId="{F55BAA69-9B02-4D1D-AF51-98134FE86651}">
      <dsp:nvSpPr>
        <dsp:cNvPr id="0" name=""/>
        <dsp:cNvSpPr/>
      </dsp:nvSpPr>
      <dsp:spPr>
        <a:xfrm>
          <a:off x="0" y="3376620"/>
          <a:ext cx="10919599" cy="772200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i="0" kern="1200" dirty="0"/>
            <a:t>Luotettava raskauden ehkäisy on syytä aloittaa heti keskeytyksen jälkeen.</a:t>
          </a:r>
          <a:endParaRPr lang="fi-FI" sz="2000" kern="1200" dirty="0"/>
        </a:p>
      </dsp:txBody>
      <dsp:txXfrm>
        <a:off x="37696" y="3414316"/>
        <a:ext cx="10844207" cy="696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39FCB-8932-4BFC-8FE7-FC98F19BAF50}">
      <dsp:nvSpPr>
        <dsp:cNvPr id="0" name=""/>
        <dsp:cNvSpPr/>
      </dsp:nvSpPr>
      <dsp:spPr>
        <a:xfrm>
          <a:off x="0" y="298677"/>
          <a:ext cx="10919599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Jälkitarkastus suositellaan tehtäväksi yksikössä, jossa on riittävä perehtyneisyys sikiöpoikkeavuuteen, jonka perusteella raskaudenkeskeytys on tehty.</a:t>
          </a:r>
          <a:endParaRPr lang="fi-FI" sz="2100" kern="1200" dirty="0"/>
        </a:p>
      </dsp:txBody>
      <dsp:txXfrm>
        <a:off x="39580" y="338257"/>
        <a:ext cx="10840439" cy="731649"/>
      </dsp:txXfrm>
    </dsp:sp>
    <dsp:sp modelId="{A0355C44-8394-42D1-9A41-A80DFEF15478}">
      <dsp:nvSpPr>
        <dsp:cNvPr id="0" name=""/>
        <dsp:cNvSpPr/>
      </dsp:nvSpPr>
      <dsp:spPr>
        <a:xfrm>
          <a:off x="0" y="1169967"/>
          <a:ext cx="10919599" cy="810809"/>
        </a:xfrm>
        <a:prstGeom prst="roundRect">
          <a:avLst/>
        </a:prstGeom>
        <a:solidFill>
          <a:schemeClr val="accent2">
            <a:hueOff val="-55203"/>
            <a:satOff val="-4578"/>
            <a:lumOff val="84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Jälkitarkastuksessa käydään läpi tutkimustulokset, kuten obduktiolöydökset, kromosomi- tai geenitutkimusten tulokset, ja löydösten vaikutus seuraavaan raskauteen. </a:t>
          </a:r>
          <a:endParaRPr lang="fi-FI" sz="2100" kern="1200" dirty="0"/>
        </a:p>
      </dsp:txBody>
      <dsp:txXfrm>
        <a:off x="39580" y="1209547"/>
        <a:ext cx="10840439" cy="731649"/>
      </dsp:txXfrm>
    </dsp:sp>
    <dsp:sp modelId="{6F30A9AA-57EE-449F-B757-8A2872830296}">
      <dsp:nvSpPr>
        <dsp:cNvPr id="0" name=""/>
        <dsp:cNvSpPr/>
      </dsp:nvSpPr>
      <dsp:spPr>
        <a:xfrm>
          <a:off x="0" y="2041257"/>
          <a:ext cx="10919599" cy="810809"/>
        </a:xfrm>
        <a:prstGeom prst="roundRect">
          <a:avLst/>
        </a:prstGeom>
        <a:solidFill>
          <a:schemeClr val="accent2">
            <a:hueOff val="-110406"/>
            <a:satOff val="-9155"/>
            <a:lumOff val="169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Jälkitarkastuksessa on tärkeää kartoittaa perheen jaksamista ja tarvittaessa järjestää tukitoimia. </a:t>
          </a:r>
          <a:endParaRPr lang="fi-FI" sz="2100" kern="1200" dirty="0"/>
        </a:p>
      </dsp:txBody>
      <dsp:txXfrm>
        <a:off x="39580" y="2080837"/>
        <a:ext cx="10840439" cy="731649"/>
      </dsp:txXfrm>
    </dsp:sp>
    <dsp:sp modelId="{D53FD514-63A8-4572-AFE2-FB2F084B2A18}">
      <dsp:nvSpPr>
        <dsp:cNvPr id="0" name=""/>
        <dsp:cNvSpPr/>
      </dsp:nvSpPr>
      <dsp:spPr>
        <a:xfrm>
          <a:off x="0" y="2912547"/>
          <a:ext cx="10919599" cy="810809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i="0" kern="1200" dirty="0"/>
            <a:t>Sikiöperusteisen raskaudenkeskeytyksen jälkeen seuraavaan raskauteen liittyy usein korostunutta huolta raskauden etenemisestä ja sikiön voinnista. </a:t>
          </a:r>
          <a:endParaRPr lang="fi-FI" sz="2100" kern="1200" dirty="0"/>
        </a:p>
      </dsp:txBody>
      <dsp:txXfrm>
        <a:off x="39580" y="2952127"/>
        <a:ext cx="10840439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10.1.2025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kaypahoito.fi/hoi27050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finlex.fi/fi/laki/alkup/2022/20221097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1923" TargetMode="External"/><Relationship Id="rId2" Type="http://schemas.openxmlformats.org/officeDocument/2006/relationships/hyperlink" Target="https://www.kaypahoito.fi/nix01922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kaypahoito.fi/nix01926" TargetMode="External"/><Relationship Id="rId4" Type="http://schemas.openxmlformats.org/officeDocument/2006/relationships/hyperlink" Target="https://www.kaypahoito.fi/nix0192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2705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Raskaudenkeskeytys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Luentomateriaali</a:t>
            </a:r>
          </a:p>
        </p:txBody>
      </p:sp>
    </p:spTree>
    <p:extLst>
      <p:ext uri="{BB962C8B-B14F-4D97-AF65-F5344CB8AC3E}">
        <p14:creationId xmlns:p14="http://schemas.microsoft.com/office/powerpoint/2010/main" val="216505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E456C0-93B5-E270-22FD-931FB914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703" y="914073"/>
            <a:ext cx="4126728" cy="1638295"/>
          </a:xfrm>
        </p:spPr>
        <p:txBody>
          <a:bodyPr anchor="t">
            <a:noAutofit/>
          </a:bodyPr>
          <a:lstStyle/>
          <a:p>
            <a:r>
              <a:rPr lang="fi-FI" sz="2800" dirty="0"/>
              <a:t>Ultraäänitutkimuksen tarpeen arviointi ennen raskaudenkeskeytystä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2E2F67-C417-DEC8-D8F6-BC81B22A9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21" y="5677230"/>
            <a:ext cx="5024327" cy="826936"/>
          </a:xfrm>
        </p:spPr>
        <p:txBody>
          <a:bodyPr>
            <a:normAutofit/>
          </a:bodyPr>
          <a:lstStyle/>
          <a:p>
            <a:r>
              <a:rPr lang="en-US" sz="1200" dirty="0"/>
              <a:t>Muokattu lähteestä: Aiken A, Lohr PA, Lord J, ym. Effectiveness, safety and acceptability of no-test medical abortion (termination of pregnancy) provided via telemedicine: a national cohort study. BJOG 2021;128(9):1464-1474</a:t>
            </a:r>
          </a:p>
        </p:txBody>
      </p:sp>
      <p:pic>
        <p:nvPicPr>
          <p:cNvPr id="5" name="Sisällön paikkamerkki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4D02BF7A-B1B9-6E7D-260B-465E94690D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22"/>
          <a:stretch/>
        </p:blipFill>
        <p:spPr>
          <a:xfrm>
            <a:off x="804418" y="914073"/>
            <a:ext cx="5243873" cy="5534434"/>
          </a:xfrm>
          <a:noFill/>
        </p:spPr>
      </p:pic>
    </p:spTree>
    <p:extLst>
      <p:ext uri="{BB962C8B-B14F-4D97-AF65-F5344CB8AC3E}">
        <p14:creationId xmlns:p14="http://schemas.microsoft.com/office/powerpoint/2010/main" val="3650868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A7FABA-34EB-CF01-DBA7-1E40627F4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Tutkimukset ja Rh-profylaksia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39D8C-9EB8-1410-BE4C-9462650CC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Hemoglobiinin tai veriryhmän rutiinimaista määrittämistä ei suositella ennen raskausviikkoa 10+0, sillä vakavan verenvuodon riski alkuraskaudessa on hyvin pieni.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Rh-profylaksian tarpeellisuudesta raskausviikkoon 10+0 asti ei ole näyttöä lääkkeellisessä eikä kirurgisessa keskeytyksessä, eikä sitä siten suositella </a:t>
            </a:r>
            <a:r>
              <a:rPr lang="fi-FI" dirty="0"/>
              <a:t>(näytönaste </a:t>
            </a:r>
            <a:r>
              <a:rPr lang="fi-FI" b="1" dirty="0"/>
              <a:t>C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Papa-näytettä tai HPV-näytettä ei tarvitse rutiinimaisesti ottaa raskaudenkeskeytyksen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Klamydian ja tippurin seulontaa tarjotaan kaikille. Myös HIV:n ja muiden seksiteitse tarttuvien tautien testausta tulee tarjota matalalla kynnyksellä.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todetaan bakteerivaginoosi, sen hoito on hyvä aloittaa ennen keskeytystä.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627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BB25F9-7ECF-DF02-84A7-371ECFFA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Etähoito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24F313-7F5C-0173-E1EC-4A821BCD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Raskaudenkeskeytyksen etähoitoa voidaan tarjota valikoiduille potilaille raskausviikkoon 10+0 asti, mikäli raskaudenkesto pystytään arvioimaan luotettavasti.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Etähoito (puhelu- tai videovastaanotto) ilman läsnäolovastaanottoa on mahdollinen, jos</a:t>
            </a:r>
          </a:p>
          <a:p>
            <a:pPr marL="971550" lvl="1" indent="-342900"/>
            <a:r>
              <a:rPr lang="fi-FI" dirty="0"/>
              <a:t>raskauden kesto voidaan arvioida luotettavasti ilman ultraäänitutkimusta</a:t>
            </a:r>
          </a:p>
          <a:p>
            <a:pPr marL="971550" lvl="1" indent="-342900"/>
            <a:r>
              <a:rPr lang="fi-FI" dirty="0"/>
              <a:t>raskauden kesto on suunniteltuna hoitopäivänä ≤ 10+0 viikkoa</a:t>
            </a:r>
          </a:p>
          <a:p>
            <a:pPr marL="971550" lvl="1" indent="-342900"/>
            <a:r>
              <a:rPr lang="fi-FI" dirty="0"/>
              <a:t>potilas soveltuu lääkkeelliseen kotikeskeytykseen ja hyväksyy tämän mahdollisuuden.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potilas valitsee etähoidon, potilas hakee keskeytyslääkkeet keskeytyksiä hoitavasta yksiköstä ja tunnistautuu luotettavasti.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 keskeytyminen varmistetaan joko virtsan tai veren </a:t>
            </a:r>
            <a:br>
              <a:rPr lang="fi-FI" dirty="0"/>
            </a:br>
            <a:r>
              <a:rPr lang="fi-FI" dirty="0"/>
              <a:t>hCG-mittauksella.</a:t>
            </a:r>
          </a:p>
        </p:txBody>
      </p:sp>
    </p:spTree>
    <p:extLst>
      <p:ext uri="{BB962C8B-B14F-4D97-AF65-F5344CB8AC3E}">
        <p14:creationId xmlns:p14="http://schemas.microsoft.com/office/powerpoint/2010/main" val="372094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F6EFD3-CF62-5E39-7C5E-7E34AEF2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Psykososiaalinen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D5736D-62AE-7CA4-E1B6-F34EEFC5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57577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Raskaudenkeskeytystä pyytävää ja hänen kumppaniaan tulee tukea psykososiaalisesti yksilöllisten tarpeiden mukaan. Tarvittaessa heidät ohjataan esimerkiksi psykiatriselle sairaanhoitajalle, psykologille tai sosiaalityöntekijälle.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Raskaudenkeskeytykseen päätyneille päätöksen tekeminen voi olla psyykkisesti kuormittavaa, vaikka päätös itsessään olisi selvä.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Osa raskaudenkeskeytystä pyytävistä tarvitsee aikaa ja hyötyy mahdollisuudesta keskustella tilanteestaan ulkopuolisen ammattilaisen kanssa ennen päätöksentekoa. </a:t>
            </a:r>
          </a:p>
          <a:p>
            <a:pPr marL="971550" lvl="1" indent="-342900"/>
            <a:r>
              <a:rPr lang="fi-FI" dirty="0"/>
              <a:t>Keskustelutukea saatetaan tarvita myös raskaudenkeskeytyksen jälkeen.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Henkilökohtaisen keskustelun lisäksi kirjallinen neuvonta on tärkeää.</a:t>
            </a:r>
          </a:p>
        </p:txBody>
      </p:sp>
    </p:spTree>
    <p:extLst>
      <p:ext uri="{BB962C8B-B14F-4D97-AF65-F5344CB8AC3E}">
        <p14:creationId xmlns:p14="http://schemas.microsoft.com/office/powerpoint/2010/main" val="3527842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6DE226-C0E9-A4DC-A265-7CAF4DEF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Raskaudenkeskeytysmenetelmät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7F70B8-EDE0-0033-76FE-8AD67A589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Keskeytysmenetelmiä on kaksi:</a:t>
            </a:r>
            <a:endParaRPr lang="fi-FI" dirty="0"/>
          </a:p>
          <a:p>
            <a:pPr lvl="1"/>
            <a:r>
              <a:rPr lang="fi-FI" sz="2200" b="1" i="0" dirty="0"/>
              <a:t>lääkkeellinen</a:t>
            </a:r>
            <a:r>
              <a:rPr lang="fi-FI" sz="2200" b="0" i="0" dirty="0"/>
              <a:t> (raskauden kesto 4–20+0 viikkoa; sikiöperusteisissa keskeytyksissä raskauden kesto ≤ 24+0 viikkoa)</a:t>
            </a:r>
            <a:endParaRPr lang="fi-FI" sz="2200" dirty="0"/>
          </a:p>
          <a:p>
            <a:pPr lvl="1"/>
            <a:r>
              <a:rPr lang="fi-FI" sz="2200" b="1" dirty="0"/>
              <a:t>k</a:t>
            </a:r>
            <a:r>
              <a:rPr lang="fi-FI" sz="2200" b="1" i="0" dirty="0"/>
              <a:t>irurginen </a:t>
            </a:r>
            <a:r>
              <a:rPr lang="fi-FI" sz="2200" b="0" i="0" dirty="0"/>
              <a:t>(raskauden kesto 7+0–12+0 viikkoa).</a:t>
            </a:r>
            <a:endParaRPr lang="fi-FI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0" i="0" dirty="0"/>
              <a:t>Vuonna </a:t>
            </a:r>
            <a:r>
              <a:rPr lang="fi-FI" dirty="0"/>
              <a:t>2023 </a:t>
            </a:r>
            <a:r>
              <a:rPr lang="fi-FI"/>
              <a:t>keskeytyksistä 99,1 % </a:t>
            </a:r>
            <a:r>
              <a:rPr lang="fi-FI" dirty="0"/>
              <a:t>tehtiin </a:t>
            </a:r>
            <a:r>
              <a:rPr lang="fi-FI" b="0" i="0" dirty="0"/>
              <a:t>lääkkeellisesti mifepristonin ja misoprostolin yhdistelmää käyttäen.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781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ECE2CC-671D-59D3-8156-E0E307A54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Lääkkeellinen raskaudenkeskeytys, </a:t>
            </a:r>
            <a:br>
              <a:rPr lang="fi-FI" dirty="0"/>
            </a:br>
            <a:r>
              <a:rPr lang="fi-FI" dirty="0"/>
              <a:t>raskauden kesto ≤ 10+0 viikkoa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B6830C-2A4D-F073-8E71-2C694CBA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Mifepristonin ja misoprostolin yhdistelmä keskeyttää raskauden tehokkaasti.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Raskausviikolle 10+0 saakka keskeytys voidaan toteuttaa kotona tai terveydenhuollon yksikössä.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Kotona tehty raskaudenkeskeytys edellyttää potilaalta hyvää yhteistyökykyä ja soveltuu lähinnä täysi-ikäisille. </a:t>
            </a:r>
          </a:p>
          <a:p>
            <a:pPr marL="971550" lvl="1" indent="-342900"/>
            <a:r>
              <a:rPr lang="fi-FI" dirty="0"/>
              <a:t>Aikuisen tukihenkilön tulisi keskeytyksen aikana olla keskeyttäjän kanssa tai pikaisesti saavutettavissa.</a:t>
            </a:r>
          </a:p>
          <a:p>
            <a:pPr marL="971550" lvl="1" indent="-342900"/>
            <a:r>
              <a:rPr lang="fi-FI" dirty="0"/>
              <a:t>Potilaan tai tukihenkilön kielitaidon tulisi olla riittävä, jotta he pystyvät toimimaan tilanteessa, jossa potilas tarvitsee terveydenhuollon apua.</a:t>
            </a:r>
          </a:p>
        </p:txBody>
      </p:sp>
    </p:spTree>
    <p:extLst>
      <p:ext uri="{BB962C8B-B14F-4D97-AF65-F5344CB8AC3E}">
        <p14:creationId xmlns:p14="http://schemas.microsoft.com/office/powerpoint/2010/main" val="260505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2A955B-2148-5E0D-B466-C39EF90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Alkuraskauden lääkkeellisen keskeytyksen toteutus </a:t>
            </a:r>
            <a:br>
              <a:rPr lang="fi-FI" dirty="0"/>
            </a:br>
            <a:r>
              <a:rPr lang="fi-FI" dirty="0"/>
              <a:t>(≤ 10+0 raskausviikkoa)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35420F0-E780-7B7B-E055-5BDFE9E6A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413183"/>
              </p:ext>
            </p:extLst>
          </p:nvPr>
        </p:nvGraphicFramePr>
        <p:xfrm>
          <a:off x="633413" y="1889125"/>
          <a:ext cx="10920412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566">
                  <a:extLst>
                    <a:ext uri="{9D8B030D-6E8A-4147-A177-3AD203B41FA5}">
                      <a16:colId xmlns:a16="http://schemas.microsoft.com/office/drawing/2014/main" val="1749965059"/>
                    </a:ext>
                  </a:extLst>
                </a:gridCol>
                <a:gridCol w="9093846">
                  <a:extLst>
                    <a:ext uri="{9D8B030D-6E8A-4147-A177-3AD203B41FA5}">
                      <a16:colId xmlns:a16="http://schemas.microsoft.com/office/drawing/2014/main" val="924273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Aika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rgbClr val="FFFFFF"/>
                          </a:solidFill>
                          <a:effectLst/>
                        </a:rPr>
                        <a:t>Toimenpiteet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602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Päivä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Keskustelu, informointi, tuen tarpeen arviointi/varmistus ja jatkoehkäisyn suunnittelu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2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Raskauden keston arviointi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27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Tarvittaessa kliininen tutkimus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81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Erityisjärjestelyiden tarpeen tunnistaminen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98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AB 1 -lomakkeen täyttö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84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Kipulääkityksen suunnittelu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636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Keskeytyksen aloitus mifepristonilla (200 mg suun kautta)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4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Päivät 2–4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Misoprostolin (0,2 mg, 4 tablettia) laittaminen emättimeen tai kielen alle </a:t>
                      </a:r>
                      <a:r>
                        <a:rPr lang="fi-FI">
                          <a:effectLst/>
                        </a:rPr>
                        <a:t>valittuna hoitopäivänä</a:t>
                      </a:r>
                      <a:endParaRPr lang="fi-FI" strike="sng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40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Hormonaalisen ehkäisyn aloitus (muu kuin kierukka)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8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Viikot 2–5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>
                          <a:effectLst/>
                        </a:rPr>
                        <a:t>Raskauden keskeytymisen </a:t>
                      </a:r>
                      <a:r>
                        <a:rPr lang="fi-FI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varmistaminen seerumin </a:t>
                      </a:r>
                      <a:r>
                        <a:rPr lang="fi-FI" dirty="0">
                          <a:effectLst/>
                        </a:rPr>
                        <a:t>tai </a:t>
                      </a:r>
                      <a:r>
                        <a:rPr lang="fi-FI">
                          <a:effectLst/>
                        </a:rPr>
                        <a:t>virtsan hCG-testillä</a:t>
                      </a:r>
                      <a:endParaRPr lang="fi-FI" strike="sng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942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effectLst/>
                        </a:rPr>
                        <a:t>Tarvittaessa kierukan asetus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35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19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62BD70-40A7-C47B-6EF9-1DEBCDB0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Lääkkeellinen raskaudenkeskeytys, </a:t>
            </a:r>
            <a:br>
              <a:rPr lang="fi-FI" dirty="0"/>
            </a:br>
            <a:r>
              <a:rPr lang="fi-FI" dirty="0"/>
              <a:t>raskauden kesto 10+1–24+0 viikkoa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05FB82-4BD2-F672-B802-14C17F3E3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Raskausviikosta 10+1 alkaen lääkkeellinen raskaudenkeskeytys toteutetaan terveydenhuollon yksikössä, koska vuoto ja kipu voivat aiheuttaa hoidon tarvetta ja misoprostolia voidaan joutua antamaan useaan kertaan </a:t>
            </a:r>
            <a:r>
              <a:rPr lang="fi-FI" b="1" dirty="0"/>
              <a:t>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Työryhmä suosittelee, että jos raskaus on kestänyt vähintään 22+0 viikkoa, raskaana olevalle esitellään mahdollisuus sikiön kuolettamiseen (fetisidi) sydämeen ruiskutettavalla kaliumkloridilla ennen keskeytyksen aloittamista.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Toisella kolmanneksella tehty keskeytys aiheuttaa suurimmalle osalle potilaista rintojen aristusta ja maidoneritystä.</a:t>
            </a:r>
          </a:p>
          <a:p>
            <a:pPr marL="971550" lvl="1" indent="-342900"/>
            <a:r>
              <a:rPr lang="fi-FI"/>
              <a:t>Tätä </a:t>
            </a:r>
            <a:r>
              <a:rPr lang="fi-FI" dirty="0"/>
              <a:t>voidaan ehkäistä kabergoliinilääkityksellä (1 mg kerta-annoksena, joka voidaan uusia viikon kuluttua tarvittaessa). Lääkitys annetaan yleensä raskausviikolta 15+0 eteenpäin. </a:t>
            </a:r>
          </a:p>
        </p:txBody>
      </p:sp>
    </p:spTree>
    <p:extLst>
      <p:ext uri="{BB962C8B-B14F-4D97-AF65-F5344CB8AC3E}">
        <p14:creationId xmlns:p14="http://schemas.microsoft.com/office/powerpoint/2010/main" val="220239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0AC206-111F-F9E3-8DCA-84084827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Kirurginen raskaudenkeskeytys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CAE1E6-8AA1-99FE-9FFF-DDCCC875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Kirurginen keskeytys on imutyhjennys, joka tehdään joko nukutuksessa leikkaussalissa tai paikallispuudutuksessa polikliinisesti.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Polikliininen MVA (manual vacuum aspiration) on osoitettu yhtä tehokkaaksi ja turvalliseksi kuin perinteinen imukaavinta.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Aiempi kirurginen keskeytys tai istukan käsinirrotus alatiesynnytyksen yhteydessä lisää kohdun kirurgisen tyhjennyksen tarpeen riskiä. </a:t>
            </a:r>
          </a:p>
        </p:txBody>
      </p:sp>
    </p:spTree>
    <p:extLst>
      <p:ext uri="{BB962C8B-B14F-4D97-AF65-F5344CB8AC3E}">
        <p14:creationId xmlns:p14="http://schemas.microsoft.com/office/powerpoint/2010/main" val="133379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FB73DD-AB5A-7FD0-FE96-B8486B1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Kivunhoito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73A3A3-E247-33B4-9498-563AEA9C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Keskeytyksen yhteydessä on tarjottava riittävää kivunlievitystä.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Lääkkeelliseen raskaudenkeskeytykseen liittyy usein voimakasta alavatsakipua.</a:t>
            </a:r>
          </a:p>
          <a:p>
            <a:pPr marL="971550" lvl="1" indent="-342900"/>
            <a:r>
              <a:rPr lang="fi-FI" dirty="0"/>
              <a:t>Useimmiten kipu ei kestä 24:ää tuntia pidempään misoprostolin ottamisen jälkeen.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Alkuraskauden kotikeskeytyksessä voidaan käyttää tulehduskipulääkkeitä, parasetamolia ja tarvittaessa heikkoja opioideja.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Pidemmälle edenneen raskauden keskeytyksen yhteydessä voidaan tarvita opioideja, kipupumppua tai puudutuksia sairaalassa.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Myös pahoinvoinnin hoito tulee muistaa.</a:t>
            </a:r>
          </a:p>
        </p:txBody>
      </p:sp>
    </p:spTree>
    <p:extLst>
      <p:ext uri="{BB962C8B-B14F-4D97-AF65-F5344CB8AC3E}">
        <p14:creationId xmlns:p14="http://schemas.microsoft.com/office/powerpoint/2010/main" val="150730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/>
              <a:t>Julkaistu 13.1.2025</a:t>
            </a:r>
            <a:endParaRPr lang="fi-FI" sz="2200" dirty="0">
              <a:solidFill>
                <a:srgbClr val="001759"/>
              </a:solidFill>
            </a:endParaRPr>
          </a:p>
          <a:p>
            <a:r>
              <a:rPr lang="fi-FI" sz="2200" dirty="0">
                <a:solidFill>
                  <a:srgbClr val="001759"/>
                </a:solidFill>
              </a:rPr>
              <a:t>Perustuu 6.11.2024 julkaistuun</a:t>
            </a:r>
            <a:br>
              <a:rPr lang="fi-FI" sz="2200" dirty="0">
                <a:solidFill>
                  <a:srgbClr val="001759"/>
                </a:solidFill>
              </a:rPr>
            </a:br>
            <a:r>
              <a:rPr lang="fi-FI" sz="2200" dirty="0">
                <a:solidFill>
                  <a:srgbClr val="001759"/>
                </a:solidFill>
              </a:rPr>
              <a:t>Käypä hoito -suositukseen Raskaudenkeskeytys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780097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56934178-797F-4264-9658-BFAE3512DB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1825" y="927280"/>
            <a:ext cx="5112327" cy="513726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A308CA5-4A2C-FE7C-1B10-26876D8BD99D}"/>
              </a:ext>
            </a:extLst>
          </p:cNvPr>
          <p:cNvSpPr txBox="1"/>
          <p:nvPr/>
        </p:nvSpPr>
        <p:spPr>
          <a:xfrm>
            <a:off x="588397" y="6078828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200" b="0" i="0" dirty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Kuva: GettyImages</a:t>
            </a:r>
          </a:p>
        </p:txBody>
      </p:sp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6FAFC-E477-434B-54AC-46548F53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Antibioottiprofylaksia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1E037E-9F7F-3BBC-86F2-8CD0DB23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4867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Rutiinimaisen antibioottiprofylaksian hyödyllisyydestä lääkkeellisen raskaudenkeskeytyksen yhteydessä ei ole näyttöä.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Kirurgisen keskeytyksen yhteydessä käytetty antibioottiprofylaksia vähentää keskeytyksen jälkeisen sisäsynnytininfektion esiintymistä.</a:t>
            </a:r>
          </a:p>
          <a:p>
            <a:pPr marL="971550" lvl="1" indent="-342900"/>
            <a:r>
              <a:rPr lang="fi-FI" sz="2200" dirty="0"/>
              <a:t>Metronidatsoli, tetrasykliinit ja penisilliini näyttävät olevan yhtä tehokkaita.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Suosituksessa </a:t>
            </a:r>
            <a:r>
              <a:rPr lang="fi-FI" dirty="0"/>
              <a:t>ehdotetaan antibioottiprofylaksian antoa</a:t>
            </a:r>
            <a:endParaRPr lang="fi-FI" dirty="0">
              <a:solidFill>
                <a:srgbClr val="FF0000"/>
              </a:solidFill>
            </a:endParaRPr>
          </a:p>
          <a:p>
            <a:pPr marL="971550" lvl="1" indent="-342900"/>
            <a:r>
              <a:rPr lang="fi-FI" sz="2200" dirty="0"/>
              <a:t>kirurgisen keskeytyksen yhteydessä</a:t>
            </a:r>
          </a:p>
          <a:p>
            <a:pPr marL="971550" lvl="1" indent="-342900"/>
            <a:r>
              <a:rPr lang="fi-FI" sz="2200" dirty="0"/>
              <a:t>mahdollisen uusintakaavinnan yhteydessä</a:t>
            </a:r>
          </a:p>
          <a:p>
            <a:pPr marL="971550" lvl="1" indent="-342900"/>
            <a:r>
              <a:rPr lang="fi-FI" sz="2200" dirty="0"/>
              <a:t>tilanteissa, joissa lääkkeellisen keskeytyksen jälkeen joudutaan tekemään imukaavinta tai hysteroskopia.</a:t>
            </a:r>
          </a:p>
        </p:txBody>
      </p:sp>
    </p:spTree>
    <p:extLst>
      <p:ext uri="{BB962C8B-B14F-4D97-AF65-F5344CB8AC3E}">
        <p14:creationId xmlns:p14="http://schemas.microsoft.com/office/powerpoint/2010/main" val="95206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9A36FB-E28C-8ACA-FD9D-B94CB48A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Jälkihoito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07E95C9-8712-E42D-5B0D-4F140BB75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13486"/>
              </p:ext>
            </p:extLst>
          </p:nvPr>
        </p:nvGraphicFramePr>
        <p:xfrm>
          <a:off x="633599" y="1889760"/>
          <a:ext cx="10919599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310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88BE81-153B-652D-9098-08F52CE3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Raskauden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ED2991-49C7-7586-B4A2-823D69AA6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Luotettava raskauden ehkäisy on syytä aloittaa heti keskeytyksen jälkeen.</a:t>
            </a:r>
          </a:p>
          <a:p>
            <a:pPr marL="971550" lvl="1" indent="-342900"/>
            <a:r>
              <a:rPr lang="fi-FI" dirty="0"/>
              <a:t>Potilaalle annetaan ehkäisyneuvontayksiköiden yhteystiedot.</a:t>
            </a:r>
          </a:p>
          <a:p>
            <a:pPr marL="971550" lvl="1" indent="-342900"/>
            <a:r>
              <a:rPr lang="fi-FI" dirty="0"/>
              <a:t>Hormonaalinen yhdistelmäehkäisy (ehkäisytabletit, -laastari tai -rengas) tai progestiiniehkäisy (tabletit, ihonalaiset kapselit) voidaan aloittaa sekä kirurgisen että lääkkeellisen keskeytyksen yhteydessä </a:t>
            </a:r>
            <a:r>
              <a:rPr lang="fi-FI" b="1" dirty="0"/>
              <a:t>A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dirty="0"/>
              <a:t>Kierukka (kupari- tai hormonikierukka) voidaan asettaa lääkkeellisen keskeytyksen jälkeen, kun raskauden keskeytyminen on varmistettu. Keskeytyksen yhteydessä voidaan aloittaa progestiinipillerit kierukan asetukseen asti.</a:t>
            </a:r>
          </a:p>
          <a:p>
            <a:pPr marL="971550" lvl="1" indent="-342900"/>
            <a:r>
              <a:rPr lang="fi-FI" dirty="0"/>
              <a:t>Kirurgisessa keskeytyksessä tulee suosia välitöntä kierukan asetusta.</a:t>
            </a:r>
          </a:p>
          <a:p>
            <a:pPr marL="971550" lvl="1" indent="-342900"/>
            <a:r>
              <a:rPr lang="fi-FI" dirty="0"/>
              <a:t>Erityisesti raskaudenkeskeytyksen yhteydessä aloitettu kohdunsisäinen ehkäisy vähentää uusintakeskeytysten määrää verrattuna siihen, että kierukka asetetaan myöhemmin </a:t>
            </a:r>
            <a:r>
              <a:rPr lang="fi-FI" b="1" dirty="0"/>
              <a:t>B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12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99D0B-AF86-950B-4CE5-79DBBD054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Sikiöperusteella tehtävän raskaudenkeskeytyksen erityispiirteet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591B04-445E-4D33-0976-C9428D5E6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Sikiön mahdollisen tai todetun vakavan sairauden perusteella tehdään Suomessa vuosittain 200–300 keskeytystä (4,0 % kaikista keskeytyksistä vuonna 2023).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Ennen sikiöperusteista raskaudenkeskeytystä perheelle tulee antaa </a:t>
            </a:r>
          </a:p>
          <a:p>
            <a:pPr marL="971550" lvl="1" indent="-342900"/>
            <a:r>
              <a:rPr lang="fi-FI" dirty="0"/>
              <a:t>tietoa sikiöpoikkeavuuden laadusta</a:t>
            </a:r>
          </a:p>
          <a:p>
            <a:pPr marL="971550" lvl="1" indent="-342900"/>
            <a:r>
              <a:rPr lang="fi-FI" dirty="0"/>
              <a:t>tietoa lapsen ennusteesta ja hoitomahdollisuuksista</a:t>
            </a:r>
          </a:p>
          <a:p>
            <a:pPr marL="971550" lvl="1" indent="-342900"/>
            <a:r>
              <a:rPr lang="fi-FI" dirty="0"/>
              <a:t>riittävästi aikaa päätöksentekoon.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Sikiöperusteinen raskaudenkeskeytys on perheelle erityisen kuormittava, sillä useimmiten raskaus on toivottu ja päätös raskauden keskeyttämisestä täytyy tehdä nopeasti.</a:t>
            </a:r>
          </a:p>
          <a:p>
            <a:pPr marL="971550" lvl="1" indent="-342900"/>
            <a:r>
              <a:rPr lang="fi-FI" sz="2200" dirty="0"/>
              <a:t>Perheelle tulee tarjota psyykkistä tukea.</a:t>
            </a:r>
          </a:p>
        </p:txBody>
      </p:sp>
    </p:spTree>
    <p:extLst>
      <p:ext uri="{BB962C8B-B14F-4D97-AF65-F5344CB8AC3E}">
        <p14:creationId xmlns:p14="http://schemas.microsoft.com/office/powerpoint/2010/main" val="109604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6E2807-E8CF-B77D-0221-05D43F16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Jälkitarkastus sikiöperusteisen raskaudenkeskeytyksen jälkeen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910FE56-9596-C4BB-ACA1-1CD0166FDD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07126"/>
              </p:ext>
            </p:extLst>
          </p:nvPr>
        </p:nvGraphicFramePr>
        <p:xfrm>
          <a:off x="633599" y="1889760"/>
          <a:ext cx="10919599" cy="402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046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67DEE-648B-1038-C58D-5CD7F029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Ongelmatilanteet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882604-6442-8CE1-DE3A-A9FA6FC1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Vakavia haittatapahtumia esiintyy sekä ensimmäisen että toisen kolmanneksen keskeytyksissä harvoin.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Raskaus jatkuu alle 1 %:ssa tapauksista.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virtsan tai veren hCG-pitoisuus on jälkitarkastuksessa suurentunut, kohdun tyhjentyminen on varmistettava ultraäänitutkimuksella.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Kirurgisen keskeytyksen mahdollisia komplikaatioita ovat runsas verinen vuoto, kohdun seinämän puhkeaminen, kohdun epätäydellinen tyhjeneminen</a:t>
            </a:r>
            <a:r>
              <a:rPr lang="fi-FI"/>
              <a:t>, infektio ja </a:t>
            </a:r>
            <a:r>
              <a:rPr lang="fi-FI" dirty="0"/>
              <a:t>kiinnikkeiden muodostus.</a:t>
            </a:r>
          </a:p>
        </p:txBody>
      </p:sp>
    </p:spTree>
    <p:extLst>
      <p:ext uri="{BB962C8B-B14F-4D97-AF65-F5344CB8AC3E}">
        <p14:creationId xmlns:p14="http://schemas.microsoft.com/office/powerpoint/2010/main" val="353555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F6BDEB-6D8E-3DA0-EF02-54D42D85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Pitkäaikaisvaikutukset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B0591B8C-4497-2554-86C4-2AD992F1184E}"/>
              </a:ext>
            </a:extLst>
          </p:cNvPr>
          <p:cNvGrpSpPr/>
          <p:nvPr/>
        </p:nvGrpSpPr>
        <p:grpSpPr>
          <a:xfrm>
            <a:off x="2246505" y="1891101"/>
            <a:ext cx="7693785" cy="4203555"/>
            <a:chOff x="2246505" y="1891101"/>
            <a:chExt cx="7693785" cy="420355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11F00391-7465-3448-C343-2788C336D521}"/>
                </a:ext>
              </a:extLst>
            </p:cNvPr>
            <p:cNvSpPr/>
            <p:nvPr/>
          </p:nvSpPr>
          <p:spPr>
            <a:xfrm rot="21600000">
              <a:off x="2678757" y="1891101"/>
              <a:ext cx="7261533" cy="864505"/>
            </a:xfrm>
            <a:custGeom>
              <a:avLst/>
              <a:gdLst>
                <a:gd name="connsiteX0" fmla="*/ 0 w 7261533"/>
                <a:gd name="connsiteY0" fmla="*/ 0 h 864503"/>
                <a:gd name="connsiteX1" fmla="*/ 6829282 w 7261533"/>
                <a:gd name="connsiteY1" fmla="*/ 0 h 864503"/>
                <a:gd name="connsiteX2" fmla="*/ 7261533 w 7261533"/>
                <a:gd name="connsiteY2" fmla="*/ 432252 h 864503"/>
                <a:gd name="connsiteX3" fmla="*/ 6829282 w 7261533"/>
                <a:gd name="connsiteY3" fmla="*/ 864503 h 864503"/>
                <a:gd name="connsiteX4" fmla="*/ 0 w 7261533"/>
                <a:gd name="connsiteY4" fmla="*/ 864503 h 864503"/>
                <a:gd name="connsiteX5" fmla="*/ 0 w 7261533"/>
                <a:gd name="connsiteY5" fmla="*/ 0 h 86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533" h="864503">
                  <a:moveTo>
                    <a:pt x="7261533" y="864502"/>
                  </a:moveTo>
                  <a:lnTo>
                    <a:pt x="432251" y="864502"/>
                  </a:lnTo>
                  <a:lnTo>
                    <a:pt x="0" y="432251"/>
                  </a:lnTo>
                  <a:lnTo>
                    <a:pt x="432251" y="1"/>
                  </a:lnTo>
                  <a:lnTo>
                    <a:pt x="7261533" y="1"/>
                  </a:lnTo>
                  <a:lnTo>
                    <a:pt x="7261533" y="86450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48" tIns="68581" rIns="128016" bIns="685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0" i="0" kern="1200" dirty="0"/>
                <a:t>Komplikaatioitta sujunut raskaudenkeskeytys ei heikennä tulevaa hedelmällisyyttä eikä suurenna raskauskomplikaatioiden riskiä.</a:t>
              </a:r>
              <a:endParaRPr lang="fi-FI" sz="1800" kern="1200" dirty="0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E6407B72-A51A-90E7-9C15-C69492257F73}"/>
                </a:ext>
              </a:extLst>
            </p:cNvPr>
            <p:cNvSpPr/>
            <p:nvPr/>
          </p:nvSpPr>
          <p:spPr>
            <a:xfrm>
              <a:off x="2246505" y="1891102"/>
              <a:ext cx="864503" cy="86450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 dirty="0"/>
            </a:p>
          </p:txBody>
        </p:sp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EFE28ED4-A077-A00E-B22F-D52DF4CF079E}"/>
                </a:ext>
              </a:extLst>
            </p:cNvPr>
            <p:cNvSpPr/>
            <p:nvPr/>
          </p:nvSpPr>
          <p:spPr>
            <a:xfrm rot="21600000">
              <a:off x="2678757" y="3004118"/>
              <a:ext cx="7261533" cy="864505"/>
            </a:xfrm>
            <a:custGeom>
              <a:avLst/>
              <a:gdLst>
                <a:gd name="connsiteX0" fmla="*/ 0 w 7261533"/>
                <a:gd name="connsiteY0" fmla="*/ 0 h 864503"/>
                <a:gd name="connsiteX1" fmla="*/ 6829282 w 7261533"/>
                <a:gd name="connsiteY1" fmla="*/ 0 h 864503"/>
                <a:gd name="connsiteX2" fmla="*/ 7261533 w 7261533"/>
                <a:gd name="connsiteY2" fmla="*/ 432252 h 864503"/>
                <a:gd name="connsiteX3" fmla="*/ 6829282 w 7261533"/>
                <a:gd name="connsiteY3" fmla="*/ 864503 h 864503"/>
                <a:gd name="connsiteX4" fmla="*/ 0 w 7261533"/>
                <a:gd name="connsiteY4" fmla="*/ 864503 h 864503"/>
                <a:gd name="connsiteX5" fmla="*/ 0 w 7261533"/>
                <a:gd name="connsiteY5" fmla="*/ 0 h 86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533" h="864503">
                  <a:moveTo>
                    <a:pt x="7261533" y="864502"/>
                  </a:moveTo>
                  <a:lnTo>
                    <a:pt x="432251" y="864502"/>
                  </a:lnTo>
                  <a:lnTo>
                    <a:pt x="0" y="432251"/>
                  </a:lnTo>
                  <a:lnTo>
                    <a:pt x="432251" y="1"/>
                  </a:lnTo>
                  <a:lnTo>
                    <a:pt x="7261533" y="1"/>
                  </a:lnTo>
                  <a:lnTo>
                    <a:pt x="7261533" y="86450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48" tIns="68581" rIns="128016" bIns="6858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0" i="0" kern="1200" dirty="0"/>
                <a:t>Seurantatutkimuksissa ei ole havaittu suurentunutta somaattisten sairauksien riskiä raskaudenkeskeytyksen jälkeen.</a:t>
              </a:r>
              <a:endParaRPr lang="fi-FI" sz="1800" kern="1200" dirty="0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04BAEA61-4BCA-17B8-6C08-3AE619AA8FD3}"/>
                </a:ext>
              </a:extLst>
            </p:cNvPr>
            <p:cNvSpPr/>
            <p:nvPr/>
          </p:nvSpPr>
          <p:spPr>
            <a:xfrm>
              <a:off x="2246505" y="3004119"/>
              <a:ext cx="864503" cy="86450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A4630DC5-540C-6EF6-62A0-5F3698812DF4}"/>
                </a:ext>
              </a:extLst>
            </p:cNvPr>
            <p:cNvSpPr/>
            <p:nvPr/>
          </p:nvSpPr>
          <p:spPr>
            <a:xfrm rot="21600000">
              <a:off x="2678757" y="4117135"/>
              <a:ext cx="7261533" cy="864504"/>
            </a:xfrm>
            <a:custGeom>
              <a:avLst/>
              <a:gdLst>
                <a:gd name="connsiteX0" fmla="*/ 0 w 7261533"/>
                <a:gd name="connsiteY0" fmla="*/ 0 h 864503"/>
                <a:gd name="connsiteX1" fmla="*/ 6829282 w 7261533"/>
                <a:gd name="connsiteY1" fmla="*/ 0 h 864503"/>
                <a:gd name="connsiteX2" fmla="*/ 7261533 w 7261533"/>
                <a:gd name="connsiteY2" fmla="*/ 432252 h 864503"/>
                <a:gd name="connsiteX3" fmla="*/ 6829282 w 7261533"/>
                <a:gd name="connsiteY3" fmla="*/ 864503 h 864503"/>
                <a:gd name="connsiteX4" fmla="*/ 0 w 7261533"/>
                <a:gd name="connsiteY4" fmla="*/ 864503 h 864503"/>
                <a:gd name="connsiteX5" fmla="*/ 0 w 7261533"/>
                <a:gd name="connsiteY5" fmla="*/ 0 h 86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533" h="864503">
                  <a:moveTo>
                    <a:pt x="7261533" y="864502"/>
                  </a:moveTo>
                  <a:lnTo>
                    <a:pt x="432251" y="864502"/>
                  </a:lnTo>
                  <a:lnTo>
                    <a:pt x="0" y="432251"/>
                  </a:lnTo>
                  <a:lnTo>
                    <a:pt x="432251" y="1"/>
                  </a:lnTo>
                  <a:lnTo>
                    <a:pt x="7261533" y="1"/>
                  </a:lnTo>
                  <a:lnTo>
                    <a:pt x="7261533" y="86450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48" tIns="68581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0" i="0" kern="1200" dirty="0"/>
                <a:t>Raskaudenkeskeytys ei ole rintasyövän riskitekijä.</a:t>
              </a:r>
              <a:endParaRPr lang="fi-FI" sz="1800" kern="1200" dirty="0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D73613CD-31BE-33C1-C6B1-DA845A45F3D5}"/>
                </a:ext>
              </a:extLst>
            </p:cNvPr>
            <p:cNvSpPr/>
            <p:nvPr/>
          </p:nvSpPr>
          <p:spPr>
            <a:xfrm>
              <a:off x="2246505" y="4117136"/>
              <a:ext cx="864503" cy="86450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850A55-CD98-19AE-0CCB-E7C5DD31C9D5}"/>
                </a:ext>
              </a:extLst>
            </p:cNvPr>
            <p:cNvSpPr/>
            <p:nvPr/>
          </p:nvSpPr>
          <p:spPr>
            <a:xfrm rot="21600000">
              <a:off x="2678757" y="5230152"/>
              <a:ext cx="7261533" cy="864504"/>
            </a:xfrm>
            <a:custGeom>
              <a:avLst/>
              <a:gdLst>
                <a:gd name="connsiteX0" fmla="*/ 0 w 7261533"/>
                <a:gd name="connsiteY0" fmla="*/ 0 h 864503"/>
                <a:gd name="connsiteX1" fmla="*/ 6829282 w 7261533"/>
                <a:gd name="connsiteY1" fmla="*/ 0 h 864503"/>
                <a:gd name="connsiteX2" fmla="*/ 7261533 w 7261533"/>
                <a:gd name="connsiteY2" fmla="*/ 432252 h 864503"/>
                <a:gd name="connsiteX3" fmla="*/ 6829282 w 7261533"/>
                <a:gd name="connsiteY3" fmla="*/ 864503 h 864503"/>
                <a:gd name="connsiteX4" fmla="*/ 0 w 7261533"/>
                <a:gd name="connsiteY4" fmla="*/ 864503 h 864503"/>
                <a:gd name="connsiteX5" fmla="*/ 0 w 7261533"/>
                <a:gd name="connsiteY5" fmla="*/ 0 h 86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533" h="864503">
                  <a:moveTo>
                    <a:pt x="7261533" y="864502"/>
                  </a:moveTo>
                  <a:lnTo>
                    <a:pt x="432251" y="864502"/>
                  </a:lnTo>
                  <a:lnTo>
                    <a:pt x="0" y="432251"/>
                  </a:lnTo>
                  <a:lnTo>
                    <a:pt x="432251" y="1"/>
                  </a:lnTo>
                  <a:lnTo>
                    <a:pt x="7261533" y="1"/>
                  </a:lnTo>
                  <a:lnTo>
                    <a:pt x="7261533" y="86450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348" tIns="68581" rIns="128016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b="0" i="0" kern="1200" dirty="0"/>
                <a:t>Keskeytys ei ole yhteydessä lisääntyneeseen psykiatriseen sairastuvuuteen.</a:t>
              </a:r>
              <a:endParaRPr lang="fi-FI" sz="1800" kern="1200" dirty="0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ACA1E655-995C-CCB9-2AD0-09132BCA8708}"/>
                </a:ext>
              </a:extLst>
            </p:cNvPr>
            <p:cNvSpPr/>
            <p:nvPr/>
          </p:nvSpPr>
          <p:spPr>
            <a:xfrm>
              <a:off x="2246505" y="5230153"/>
              <a:ext cx="864503" cy="864503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62918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B0EE32-4656-16C7-9898-E490E5CF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F00CF-5924-6BD3-E3CE-51A255D7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4923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Suomessa tehtiin vuonna 2023 noin 8 300 raskaudenkeskeytystä </a:t>
            </a:r>
            <a:br>
              <a:rPr lang="fi-FI" dirty="0"/>
            </a:br>
            <a:r>
              <a:rPr lang="fi-FI" dirty="0"/>
              <a:t>(7,1/1 000 15–49-vuotiasta naista). Eniten keskeytyksiä tehtiin </a:t>
            </a:r>
            <a:br>
              <a:rPr lang="fi-FI" dirty="0"/>
            </a:br>
            <a:r>
              <a:rPr lang="fi-FI" dirty="0"/>
              <a:t>20–24-vuotiaille (11,9/1 000).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 keskeyttämisestä annetun lakimuutoksen (1097/2022) mukaan raskaus voidaan keskeyttää raskaana olevan pyynnöstä raskausviikkoon 12+0 </a:t>
            </a:r>
            <a:r>
              <a:rPr lang="fi-FI"/>
              <a:t>asti. </a:t>
            </a:r>
          </a:p>
          <a:p>
            <a:pPr marL="971550" lvl="1" indent="-342900"/>
            <a:r>
              <a:rPr lang="fi-FI"/>
              <a:t>Ks. </a:t>
            </a:r>
            <a:r>
              <a:rPr lang="fi-FI">
                <a:hlinkClick r:id="rId2"/>
              </a:rPr>
              <a:t>https://finlex.fi/fi/laki/alkup/2022/20221097</a:t>
            </a: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830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B0EE32-4656-16C7-9898-E490E5CF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 – päivityksen keskeiset muutokset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CF00CF-5924-6BD3-E3CE-51A255D7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4923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Lääkkeellinen keskeytys voidaan toteuttaa kotona, kun raskaus on kestänyt enintään 10+0 viikkoa ja raskauden kesto on selvä.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 kesto voidaan määrittää luotettavasti ilman ultraääntä kysymällä viimeisten kuukautisten alkamispäivämäärää henkilöltä, joka ei käytä hormonaalista ehkäisyä tai kierukkaa ja jolla on säännöllinen kuukautiskierto.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Rh-profylaksiaa ja verinäytteitä suositellaan raskausviikosta 10+1 alkaen sekä lääkkeellisessä että kirurgisessa keskeytyksessä.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Keskeytyksen yhteydessä viipymättä aloitettu pitkävaikutteinen ehkäisy (kierukka tai ehkäisykapseli) pienentää uusintakeskeytysten riskiä.</a:t>
            </a:r>
          </a:p>
        </p:txBody>
      </p:sp>
    </p:spTree>
    <p:extLst>
      <p:ext uri="{BB962C8B-B14F-4D97-AF65-F5344CB8AC3E}">
        <p14:creationId xmlns:p14="http://schemas.microsoft.com/office/powerpoint/2010/main" val="939184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85D33-4B2A-675F-EE7C-8780A899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Raskaudenkeskeytyksen ohjeet potilaille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16F005-8581-331B-99F5-8B892EE99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47371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dirty="0"/>
              <a:t>Raskaudenkeskeytys-suosituksessa on julkaistu seuraavia potilasohjeita</a:t>
            </a:r>
            <a:r>
              <a:rPr lang="fi-FI" sz="2200" b="0" dirty="0"/>
              <a:t>:</a:t>
            </a:r>
          </a:p>
          <a:p>
            <a:pPr marL="971550" lvl="1" indent="-342900">
              <a:spcBef>
                <a:spcPts val="0"/>
              </a:spcBef>
            </a:pPr>
            <a:r>
              <a:rPr lang="fi-FI" b="0" dirty="0">
                <a:hlinkClick r:id="rId2"/>
              </a:rPr>
              <a:t>Raskaudenkeskeytys imukaavinnalla</a:t>
            </a:r>
            <a:endParaRPr lang="fi-FI" b="0" dirty="0"/>
          </a:p>
          <a:p>
            <a:pPr marL="971550" lvl="1" indent="-342900">
              <a:spcBef>
                <a:spcPts val="0"/>
              </a:spcBef>
            </a:pPr>
            <a:r>
              <a:rPr lang="fi-FI" b="0" dirty="0">
                <a:hlinkClick r:id="rId3"/>
              </a:rPr>
              <a:t>Lääkkeellinen raskaudenkeskeytys (raskauden kesto alle 10+1 viikkoa, terveydenhuollon yksikössä)</a:t>
            </a:r>
            <a:endParaRPr lang="fi-FI" b="0" dirty="0"/>
          </a:p>
          <a:p>
            <a:pPr marL="971550" lvl="1" indent="-342900">
              <a:spcBef>
                <a:spcPts val="0"/>
              </a:spcBef>
            </a:pPr>
            <a:r>
              <a:rPr lang="fi-FI" dirty="0">
                <a:hlinkClick r:id="rId4"/>
              </a:rPr>
              <a:t>Lääkkeellinen raskaudenkeskeytys (raskauden kesto alle 10+1 viikkoa, kotona)</a:t>
            </a:r>
            <a:endParaRPr lang="fi-FI" dirty="0"/>
          </a:p>
          <a:p>
            <a:pPr marL="971550" lvl="1" indent="-342900">
              <a:spcBef>
                <a:spcPts val="0"/>
              </a:spcBef>
            </a:pPr>
            <a:r>
              <a:rPr lang="fi-FI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Raskaudenkeskeytys (raskauden kesto yli 10+0 viikkoa)</a:t>
            </a:r>
            <a:r>
              <a:rPr lang="fi-FI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b="0" dirty="0"/>
              <a:t>Näistä ohjeista on julkaistu suosituksessa myös Word-versiot, </a:t>
            </a:r>
            <a:r>
              <a:rPr lang="fi-FI" sz="2200" dirty="0"/>
              <a:t>joihin kukin </a:t>
            </a:r>
            <a:r>
              <a:rPr lang="fi-FI" sz="2200" b="0" dirty="0"/>
              <a:t>toimipaikka voi erikseen täydentää yhteystietoja ym. 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b="0" dirty="0"/>
              <a:t>Ohjeissa lääkeaineet esitellään vaikuttavan aineen mukaan. Tarvittaessa toimipaikka voi lisätä kauppanimet.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2200" b="0" dirty="0"/>
              <a:t>Ajan tasalla olevat alueellisten ja valtakunnallisten tuki- ja auttamispisteiden ja </a:t>
            </a:r>
            <a:br>
              <a:rPr lang="fi-FI" sz="2200" dirty="0"/>
            </a:br>
            <a:r>
              <a:rPr lang="fi-FI" sz="2200" b="0" dirty="0"/>
              <a:t>-verkostojen yhteystiedot on hyvä koota potilasohjeiden liitteeksi.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i-FI" sz="2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fi-FI" sz="2200" b="0" dirty="0"/>
          </a:p>
        </p:txBody>
      </p:sp>
    </p:spTree>
    <p:extLst>
      <p:ext uri="{BB962C8B-B14F-4D97-AF65-F5344CB8AC3E}">
        <p14:creationId xmlns:p14="http://schemas.microsoft.com/office/powerpoint/2010/main" val="10312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Näytön varmuusaste Käypä hoito -suosituksissa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97840"/>
              </p:ext>
            </p:extLst>
          </p:nvPr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tiedosta, joka ei täytä tutkimukseen perustuvia näytön vaatimuksia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Suomalaisen Lääkäriseuran Duodecimin ja Suomen Gynekologiyhdistyksen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b="1" dirty="0"/>
              <a:t>Puheenjohtaja:</a:t>
            </a:r>
          </a:p>
          <a:p>
            <a:r>
              <a:rPr lang="fi-FI" sz="2200" dirty="0"/>
              <a:t>Oskari Heikinheimo, LKT, professori, ylilääkäri, naistentautien ja synnytysten erikoislääkäri; HUS Naistenklinikka ja Helsingin yliopisto</a:t>
            </a:r>
          </a:p>
          <a:p>
            <a:r>
              <a:rPr lang="fi-FI" sz="2200" b="1" dirty="0"/>
              <a:t>Jäsenet:</a:t>
            </a:r>
          </a:p>
          <a:p>
            <a:r>
              <a:rPr lang="fi-FI" sz="2200" dirty="0"/>
              <a:t>Riikka Airo, psykologian lisensiaatti, kouluttajapsykoterapeutti; Terapiatalo Tunnetila</a:t>
            </a:r>
          </a:p>
          <a:p>
            <a:r>
              <a:rPr lang="fi-FI" sz="2200" dirty="0"/>
              <a:t>Bianca Arrhenius, LT, yleislääketieteen erikoislääkäri, Käypä hoito -toimittaja; Suomalainen Lääkäriseura Duodecim, ammatinharjoittaja; Lääkärikeskus Aava</a:t>
            </a:r>
          </a:p>
          <a:p>
            <a:r>
              <a:rPr lang="fi-FI" sz="2200" dirty="0"/>
              <a:t>Janina Kaislasuo, LKT, naistentautien ja synnytysten erikoislääkäri ja kliininen opettaja; HUS Naistenklinikka ja Helsingin Yliopisto</a:t>
            </a:r>
          </a:p>
          <a:p>
            <a:r>
              <a:rPr lang="fi-FI" sz="2200" dirty="0"/>
              <a:t>Jorma Komulainen, LT, dosentti, lastentautien ja lastenendokrinologian erikoislääkäri, Käypä hoito -toimittaja; Suomalainen Lääkäriseura Duodecim</a:t>
            </a:r>
          </a:p>
          <a:p>
            <a:endParaRPr lang="fi-FI" sz="2200" dirty="0"/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265181" y="6071615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26467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2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6"/>
            <a:ext cx="10919599" cy="5243744"/>
          </a:xfrm>
        </p:spPr>
        <p:txBody>
          <a:bodyPr>
            <a:normAutofit/>
          </a:bodyPr>
          <a:lstStyle/>
          <a:p>
            <a:r>
              <a:rPr lang="fi-FI" sz="2200" b="1" dirty="0"/>
              <a:t>Jäsenet</a:t>
            </a:r>
            <a:r>
              <a:rPr lang="fi-FI" sz="2200" dirty="0"/>
              <a:t> (jatkoa edellisestä):</a:t>
            </a:r>
          </a:p>
          <a:p>
            <a:r>
              <a:rPr lang="fi-FI" sz="2200" dirty="0"/>
              <a:t>Päivi Nuttunen, LL, naistentautien ja synnytysten sekä yleislääketieteen erikoislääkäri ja kliininen opettaja; Pohjois-Savon hyvinvointialue KYS naistenkeskus ja Itä-Suomen yliopisto</a:t>
            </a:r>
          </a:p>
          <a:p>
            <a:r>
              <a:rPr lang="fi-FI" sz="2200" dirty="0"/>
              <a:t>Anne Poutanen, LL, naistentautien ja synnytysten erikoislääkäri, osastonylilääkäri; Siun sote naistenkeskus</a:t>
            </a:r>
          </a:p>
          <a:p>
            <a:r>
              <a:rPr lang="fi-FI" sz="2200" dirty="0"/>
              <a:t>Sirpa Rekonen, LL, yleislääketieteen erikoislääkäri, apulaisylilääkäri; Harjun terveys, Lahti</a:t>
            </a:r>
          </a:p>
          <a:p>
            <a:r>
              <a:rPr lang="fi-FI" sz="2200" dirty="0"/>
              <a:t>Tuire Saloranta, LT, yleislääketieteen erikoislääkäri; Vantaan ja Keravan hyvinvointialue, kliininen opettaja; Helsingin yliopisto</a:t>
            </a:r>
          </a:p>
          <a:p>
            <a:endParaRPr lang="fi-FI" sz="2200" dirty="0"/>
          </a:p>
          <a:p>
            <a:endParaRPr lang="fi-FI" sz="2200" dirty="0"/>
          </a:p>
          <a:p>
            <a:r>
              <a:rPr lang="fi-FI" sz="1800" dirty="0"/>
              <a:t>Luentomateriaalin on laatinut oppimateriaali- ja kuvatoimittaja Tiina Tala, Käypä hoito ja sen ovat tarkastaneet työryhmästä Bianca Arrhenius ja Oskari Heikinheimo.</a:t>
            </a:r>
          </a:p>
        </p:txBody>
      </p:sp>
    </p:spTree>
    <p:extLst>
      <p:ext uri="{BB962C8B-B14F-4D97-AF65-F5344CB8AC3E}">
        <p14:creationId xmlns:p14="http://schemas.microsoft.com/office/powerpoint/2010/main" val="297523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sz="2600" dirty="0"/>
              <a:t>Lisää aiheesta</a:t>
            </a:r>
            <a:br>
              <a:rPr lang="fi-FI" sz="2600" dirty="0"/>
            </a:br>
            <a:r>
              <a:rPr lang="fi-FI" sz="2600" dirty="0"/>
              <a:t>Raskaudenkeskeytys</a:t>
            </a:r>
            <a:br>
              <a:rPr lang="fi-FI" sz="2600" dirty="0"/>
            </a:br>
            <a:r>
              <a:rPr lang="fi-FI" sz="2600" dirty="0"/>
              <a:t>-suosituksessa</a:t>
            </a:r>
          </a:p>
          <a:p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materiaalissa.</a:t>
            </a:r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937E66-605A-839F-485A-957E4292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23" y="614954"/>
            <a:ext cx="10919599" cy="836249"/>
          </a:xfrm>
        </p:spPr>
        <p:txBody>
          <a:bodyPr/>
          <a:lstStyle/>
          <a:p>
            <a:r>
              <a:rPr lang="fi-FI" sz="2800" dirty="0"/>
              <a:t>Esityksen 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7FF25D-61DA-BEE7-16B2-7AD8BD16B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00" y="1462089"/>
            <a:ext cx="10919599" cy="527957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Raskaudenkeskeytysten epidemiologiaa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Lainsäädäntö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Hoidon järjestäminen</a:t>
            </a:r>
          </a:p>
          <a:p>
            <a:pPr marL="971550" lvl="1" indent="-342900"/>
            <a:r>
              <a:rPr lang="fi-FI" b="1" dirty="0"/>
              <a:t>Raskauden keston määritys ja ultraäänitutkimus</a:t>
            </a:r>
          </a:p>
          <a:p>
            <a:pPr marL="971550" lvl="1" indent="-342900"/>
            <a:r>
              <a:rPr lang="fi-FI" b="1" dirty="0"/>
              <a:t>Tutkimukset ja Rh-profylaksia</a:t>
            </a:r>
          </a:p>
          <a:p>
            <a:pPr marL="971550" lvl="1" indent="-342900"/>
            <a:r>
              <a:rPr lang="fi-FI" b="1" dirty="0"/>
              <a:t>Psykososiaalinen tuki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Raskaudenkeskeytysmenetelmät</a:t>
            </a:r>
          </a:p>
          <a:p>
            <a:pPr marL="971550" lvl="1" indent="-342900"/>
            <a:r>
              <a:rPr lang="fi-FI" dirty="0"/>
              <a:t>Lääkkeellinen keskeytys ≤ 10+0 viikkoa sekä 10+1–24+0 viikkoa</a:t>
            </a:r>
          </a:p>
          <a:p>
            <a:pPr marL="971550" lvl="1" indent="-342900"/>
            <a:r>
              <a:rPr lang="fi-FI" dirty="0"/>
              <a:t>Kirurginen keskeytys</a:t>
            </a:r>
          </a:p>
          <a:p>
            <a:pPr marL="971550" lvl="1" indent="-342900"/>
            <a:r>
              <a:rPr lang="fi-FI" b="1" dirty="0"/>
              <a:t>Kivun hoito</a:t>
            </a:r>
          </a:p>
          <a:p>
            <a:pPr marL="971550" lvl="1" indent="-342900"/>
            <a:r>
              <a:rPr lang="fi-FI" dirty="0"/>
              <a:t>Antibioottiprofylaksia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Jälkihoito ja raskauden ehkäisy keskeytyksen jälkeen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Sikiöperusteella tehtävän raskaudenkeskeytyksen erityispiirteet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Ongelmatilanteet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Pitkäaikaisvaikutukset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Yhteenveto ja päivityksen keskeiset muutokset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207B3A3-17E1-7E89-041F-88C42406C858}"/>
              </a:ext>
            </a:extLst>
          </p:cNvPr>
          <p:cNvSpPr txBox="1"/>
          <p:nvPr/>
        </p:nvSpPr>
        <p:spPr>
          <a:xfrm>
            <a:off x="7937770" y="5873714"/>
            <a:ext cx="4007795" cy="738664"/>
          </a:xfrm>
          <a:prstGeom prst="rect">
            <a:avLst/>
          </a:prstGeom>
          <a:solidFill>
            <a:srgbClr val="E7E7EA"/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1400" b="0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Lihavoidut kohdat ovat sellaisia, joihin erityisesti on tullut muutoksia suosituksen 6.11.2024 julkaistussa päivityksessä.</a:t>
            </a:r>
          </a:p>
        </p:txBody>
      </p:sp>
    </p:spTree>
    <p:extLst>
      <p:ext uri="{BB962C8B-B14F-4D97-AF65-F5344CB8AC3E}">
        <p14:creationId xmlns:p14="http://schemas.microsoft.com/office/powerpoint/2010/main" val="170482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C114A9-CD47-315C-0219-F4FD06A6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Raskaudenkeskeytysten epidemiologiaa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0D5BD4-BA3D-BDBC-170D-253FBB5D3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6324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/>
              <a:t>Vuonna 2023 Suomessa tehtiin noin 8 300 keskeytystä </a:t>
            </a:r>
            <a:br>
              <a:rPr lang="fi-FI" sz="2400" b="0" dirty="0"/>
            </a:br>
            <a:r>
              <a:rPr lang="fi-FI" sz="2400" b="0" dirty="0"/>
              <a:t>(7,1/1 000 15–49-vuotiasta naista).</a:t>
            </a:r>
          </a:p>
          <a:p>
            <a:pPr marL="971550" lvl="1" indent="-342900"/>
            <a:r>
              <a:rPr lang="fi-FI" b="0" dirty="0"/>
              <a:t>Eniten keskeytyksiä tehtiin 20–24-vuotiaille (11,9/1 000). </a:t>
            </a:r>
            <a:r>
              <a:rPr lang="fi-FI" dirty="0"/>
              <a:t>V</a:t>
            </a:r>
            <a:r>
              <a:rPr lang="fi-FI" b="0" dirty="0"/>
              <a:t>arhaisten keskeytysten osuus on kasvanut viime vuosina.</a:t>
            </a:r>
          </a:p>
          <a:p>
            <a:pPr marL="971550" lvl="1" indent="-342900"/>
            <a:r>
              <a:rPr lang="fi-FI" b="0" dirty="0"/>
              <a:t>Raskaudenkeskeytyksistä 92,0 % tehtiin ennen 12. raskausviikkoa </a:t>
            </a:r>
            <a:br>
              <a:rPr lang="fi-FI" b="0" dirty="0"/>
            </a:br>
            <a:r>
              <a:rPr lang="fi-FI" b="0" dirty="0"/>
              <a:t>(raskausviikolla ≤ 12+0</a:t>
            </a:r>
            <a:r>
              <a:rPr lang="fi-FI" dirty="0"/>
              <a:t>).</a:t>
            </a:r>
          </a:p>
          <a:p>
            <a:pPr marL="971550" lvl="1" indent="-342900"/>
            <a:r>
              <a:rPr lang="fi-FI" b="0" dirty="0"/>
              <a:t>Ennen 9. raskausviikkoa (raskausviikolla ≤ 9+0) tehtiin 77,5 % prosenttia keskeytyksistä.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/>
              <a:t>Ennen lakimuutosta 1.9.2023 sosiaaliset syyt olivat perusteena 92,3 %:ssa keskeytyksistä.</a:t>
            </a:r>
          </a:p>
          <a:p>
            <a:pPr marL="971550" lvl="1" indent="-342900"/>
            <a:r>
              <a:rPr lang="fi-FI" b="0" dirty="0"/>
              <a:t>Mahdollisen tai todetun sikiöpoikkeavuuden vuoksi tehtiin 4,0 % kaikista keskeytyksistä.</a:t>
            </a:r>
          </a:p>
          <a:p>
            <a:pPr marL="971550" lvl="1" indent="-342900"/>
            <a:r>
              <a:rPr lang="fi-FI" dirty="0"/>
              <a:t>Raskautensa keskeyttäneistä 8,2 %:lla edellinen raskaus oli päättynyt keskeytykseen kahden edeltävän vuoden aikana.</a:t>
            </a:r>
            <a:endParaRPr lang="fi-FI" b="0" dirty="0"/>
          </a:p>
        </p:txBody>
      </p:sp>
    </p:spTree>
    <p:extLst>
      <p:ext uri="{BB962C8B-B14F-4D97-AF65-F5344CB8AC3E}">
        <p14:creationId xmlns:p14="http://schemas.microsoft.com/office/powerpoint/2010/main" val="38871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F0DBB-BAF9-A971-FC1F-2AA8D016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Lainsäädäntö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C0BE97F-3EFA-5375-FEB8-87803E2BB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726039"/>
              </p:ext>
            </p:extLst>
          </p:nvPr>
        </p:nvGraphicFramePr>
        <p:xfrm>
          <a:off x="633599" y="1889760"/>
          <a:ext cx="10919599" cy="406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66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D84284-74FE-2AB7-0F28-6DC437ECC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järjestäminen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8E3B82F-2939-FF5B-D01A-B463A8FF38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112556"/>
              </p:ext>
            </p:extLst>
          </p:nvPr>
        </p:nvGraphicFramePr>
        <p:xfrm>
          <a:off x="633599" y="1889760"/>
          <a:ext cx="10919599" cy="373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60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166397-9929-67F2-B482-C80AB9C2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Raskauden keston määritys ja ultraäänitutkimus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A9CED2-C228-92EA-D726-27F49647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68994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Rutiinimaista ultraäänitutkimusta ei tarvita, jos raskauden kesto on enintään 10+0 viikkoa, ja se voidaan määrittää luotettavasti kuukautisten perusteella </a:t>
            </a:r>
            <a:r>
              <a:rPr lang="fi-FI" dirty="0"/>
              <a:t>(näytönaste </a:t>
            </a:r>
            <a:r>
              <a:rPr lang="fi-FI" b="1" dirty="0"/>
              <a:t>A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 kesto voidaan määrittää luotettavasti kysymällä viimeisten kuukautisten alkamispäivämäärää henkilöltä, joka ei käytä hormonaalista ehkäisyä tai kierukkaa ja jolla on säännöllinen kuukautiskierto </a:t>
            </a:r>
            <a:r>
              <a:rPr lang="fi-FI" b="1" dirty="0"/>
              <a:t>B</a:t>
            </a:r>
            <a:r>
              <a:rPr lang="fi-FI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kierto on epäsäännöllinen tai pitkä (yli 6 viikkoa) tai käytössä on hormonaalinen ehkäisy, arvio ei ole luotettava ja ultraäänitutkimus tarvitaan. Ultraäänitutkimus tehdään myös, jos potilas sitä toivoo.</a:t>
            </a:r>
          </a:p>
        </p:txBody>
      </p:sp>
    </p:spTree>
    <p:extLst>
      <p:ext uri="{BB962C8B-B14F-4D97-AF65-F5344CB8AC3E}">
        <p14:creationId xmlns:p14="http://schemas.microsoft.com/office/powerpoint/2010/main" val="1203022315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2120</Words>
  <Application>Microsoft Office PowerPoint</Application>
  <PresentationFormat>Laajakuva</PresentationFormat>
  <Paragraphs>223</Paragraphs>
  <Slides>32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32</vt:i4>
      </vt:variant>
    </vt:vector>
  </HeadingPairs>
  <TitlesOfParts>
    <vt:vector size="37" baseType="lpstr">
      <vt:lpstr>Arial</vt:lpstr>
      <vt:lpstr>Calibri</vt:lpstr>
      <vt:lpstr>System Font Regular</vt:lpstr>
      <vt:lpstr>Duodecim_kaypahoito</vt:lpstr>
      <vt:lpstr>Duodecim_aikakauskirja</vt:lpstr>
      <vt:lpstr>Raskaudenkeskeytys </vt:lpstr>
      <vt:lpstr>Luentomateriaali</vt:lpstr>
      <vt:lpstr>Näytön varmuusaste Käypä hoito -suosituksissa</vt:lpstr>
      <vt:lpstr>Luentomateriaalin käyttö</vt:lpstr>
      <vt:lpstr>Esityksen sisältö</vt:lpstr>
      <vt:lpstr>Raskaudenkeskeytysten epidemiologiaa </vt:lpstr>
      <vt:lpstr>Lainsäädäntö</vt:lpstr>
      <vt:lpstr>Hoidon järjestäminen</vt:lpstr>
      <vt:lpstr>Raskauden keston määritys ja ultraäänitutkimus</vt:lpstr>
      <vt:lpstr>Ultraäänitutkimuksen tarpeen arviointi ennen raskaudenkeskeytystä</vt:lpstr>
      <vt:lpstr>Tutkimukset ja Rh-profylaksia</vt:lpstr>
      <vt:lpstr>Etähoito</vt:lpstr>
      <vt:lpstr>Psykososiaalinen tuki</vt:lpstr>
      <vt:lpstr>Raskaudenkeskeytysmenetelmät</vt:lpstr>
      <vt:lpstr>Lääkkeellinen raskaudenkeskeytys,  raskauden kesto ≤ 10+0 viikkoa</vt:lpstr>
      <vt:lpstr>Alkuraskauden lääkkeellisen keskeytyksen toteutus  (≤ 10+0 raskausviikkoa)</vt:lpstr>
      <vt:lpstr>Lääkkeellinen raskaudenkeskeytys,  raskauden kesto 10+1–24+0 viikkoa</vt:lpstr>
      <vt:lpstr>Kirurginen raskaudenkeskeytys</vt:lpstr>
      <vt:lpstr>Kivunhoito</vt:lpstr>
      <vt:lpstr>Antibioottiprofylaksia</vt:lpstr>
      <vt:lpstr>Jälkihoito</vt:lpstr>
      <vt:lpstr>Raskauden ehkäisy</vt:lpstr>
      <vt:lpstr>Sikiöperusteella tehtävän raskaudenkeskeytyksen erityispiirteet</vt:lpstr>
      <vt:lpstr>Jälkitarkastus sikiöperusteisen raskaudenkeskeytyksen jälkeen</vt:lpstr>
      <vt:lpstr>Ongelmatilanteet</vt:lpstr>
      <vt:lpstr>Pitkäaikaisvaikutukset</vt:lpstr>
      <vt:lpstr>Yhteenveto</vt:lpstr>
      <vt:lpstr>Yhteenveto – päivityksen keskeiset muutokset </vt:lpstr>
      <vt:lpstr>Raskaudenkeskeytyksen ohjeet potilaille</vt:lpstr>
      <vt:lpstr>Suomalaisen Lääkäriseuran Duodecimin ja Suomen Gynekologiyhdistyksen 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2022-05-23T15:08:23Z</dcterms:created>
  <dcterms:modified xsi:type="dcterms:W3CDTF">2025-01-10T12:51:25Z</dcterms:modified>
</cp:coreProperties>
</file>