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36" r:id="rId2"/>
    <p:sldMasterId id="2147483708" r:id="rId3"/>
  </p:sldMasterIdLst>
  <p:notesMasterIdLst>
    <p:notesMasterId r:id="rId52"/>
  </p:notesMasterIdLst>
  <p:handoutMasterIdLst>
    <p:handoutMasterId r:id="rId53"/>
  </p:handoutMasterIdLst>
  <p:sldIdLst>
    <p:sldId id="256" r:id="rId4"/>
    <p:sldId id="312" r:id="rId5"/>
    <p:sldId id="281" r:id="rId6"/>
    <p:sldId id="311" r:id="rId7"/>
    <p:sldId id="313" r:id="rId8"/>
    <p:sldId id="314" r:id="rId9"/>
    <p:sldId id="315" r:id="rId10"/>
    <p:sldId id="332" r:id="rId11"/>
    <p:sldId id="333" r:id="rId12"/>
    <p:sldId id="317" r:id="rId13"/>
    <p:sldId id="318" r:id="rId14"/>
    <p:sldId id="319" r:id="rId15"/>
    <p:sldId id="320" r:id="rId16"/>
    <p:sldId id="321" r:id="rId17"/>
    <p:sldId id="348" r:id="rId18"/>
    <p:sldId id="349" r:id="rId19"/>
    <p:sldId id="350" r:id="rId20"/>
    <p:sldId id="351" r:id="rId21"/>
    <p:sldId id="352" r:id="rId22"/>
    <p:sldId id="353" r:id="rId23"/>
    <p:sldId id="354" r:id="rId24"/>
    <p:sldId id="355" r:id="rId25"/>
    <p:sldId id="322" r:id="rId26"/>
    <p:sldId id="323" r:id="rId27"/>
    <p:sldId id="324" r:id="rId28"/>
    <p:sldId id="325" r:id="rId29"/>
    <p:sldId id="335" r:id="rId30"/>
    <p:sldId id="334" r:id="rId31"/>
    <p:sldId id="326" r:id="rId32"/>
    <p:sldId id="327" r:id="rId33"/>
    <p:sldId id="328" r:id="rId34"/>
    <p:sldId id="329" r:id="rId35"/>
    <p:sldId id="330" r:id="rId36"/>
    <p:sldId id="337" r:id="rId37"/>
    <p:sldId id="331" r:id="rId38"/>
    <p:sldId id="336" r:id="rId39"/>
    <p:sldId id="338" r:id="rId40"/>
    <p:sldId id="339" r:id="rId41"/>
    <p:sldId id="340" r:id="rId42"/>
    <p:sldId id="341" r:id="rId43"/>
    <p:sldId id="316" r:id="rId44"/>
    <p:sldId id="342" r:id="rId45"/>
    <p:sldId id="343" r:id="rId46"/>
    <p:sldId id="344" r:id="rId47"/>
    <p:sldId id="345" r:id="rId48"/>
    <p:sldId id="346" r:id="rId49"/>
    <p:sldId id="347" r:id="rId50"/>
    <p:sldId id="304" r:id="rId5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0">
          <p15:clr>
            <a:srgbClr val="A4A3A4"/>
          </p15:clr>
        </p15:guide>
        <p15:guide id="2" pos="2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Tekijä" initials="A" lastIdx="4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6"/>
    <a:srgbClr val="CB0C10"/>
    <a:srgbClr val="000000"/>
    <a:srgbClr val="339933"/>
    <a:srgbClr val="003399"/>
    <a:srgbClr val="CBE6B8"/>
    <a:srgbClr val="475AA6"/>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4549" autoAdjust="0"/>
  </p:normalViewPr>
  <p:slideViewPr>
    <p:cSldViewPr snapToGrid="0" snapToObjects="1" showGuides="1">
      <p:cViewPr varScale="1">
        <p:scale>
          <a:sx n="145" d="100"/>
          <a:sy n="145" d="100"/>
        </p:scale>
        <p:origin x="606" y="120"/>
      </p:cViewPr>
      <p:guideLst>
        <p:guide orient="horz" pos="410"/>
        <p:guide pos="27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5CABF-3497-4667-962F-A0705928CBA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fi-FI"/>
        </a:p>
      </dgm:t>
    </dgm:pt>
    <dgm:pt modelId="{DBBBD728-D8AA-43BC-AA1D-7A360D26BA2E}">
      <dgm:prSet/>
      <dgm:spPr/>
      <dgm:t>
        <a:bodyPr/>
        <a:lstStyle/>
        <a:p>
          <a:r>
            <a:rPr lang="fi-FI" baseline="0" dirty="0"/>
            <a:t>Skitsofrenian hyvässä hoidossa tavoitteena ovat</a:t>
          </a:r>
          <a:endParaRPr lang="fi-FI" dirty="0"/>
        </a:p>
      </dgm:t>
    </dgm:pt>
    <dgm:pt modelId="{CCDB45C8-04B0-4F7D-A7F6-6C396607EDB3}" type="parTrans" cxnId="{86787391-6A9F-4DBA-B1D1-466AE6FB0054}">
      <dgm:prSet/>
      <dgm:spPr/>
      <dgm:t>
        <a:bodyPr/>
        <a:lstStyle/>
        <a:p>
          <a:endParaRPr lang="fi-FI"/>
        </a:p>
      </dgm:t>
    </dgm:pt>
    <dgm:pt modelId="{C9F4C3DB-AE11-48C8-82F6-BA3277D23D19}" type="sibTrans" cxnId="{86787391-6A9F-4DBA-B1D1-466AE6FB0054}">
      <dgm:prSet/>
      <dgm:spPr/>
      <dgm:t>
        <a:bodyPr/>
        <a:lstStyle/>
        <a:p>
          <a:endParaRPr lang="fi-FI"/>
        </a:p>
      </dgm:t>
    </dgm:pt>
    <dgm:pt modelId="{A236D736-AB46-4C0D-A5A5-822C19B23CA7}">
      <dgm:prSet/>
      <dgm:spPr/>
      <dgm:t>
        <a:bodyPr/>
        <a:lstStyle/>
        <a:p>
          <a:r>
            <a:rPr lang="fi-FI" dirty="0"/>
            <a:t>oireettomuus</a:t>
          </a:r>
        </a:p>
      </dgm:t>
    </dgm:pt>
    <dgm:pt modelId="{5EAB7593-31A8-48D6-ABC6-3CE9AFD1F2BF}" type="parTrans" cxnId="{9121AC9D-3229-4E67-99B6-C1C97155A7E1}">
      <dgm:prSet/>
      <dgm:spPr/>
      <dgm:t>
        <a:bodyPr/>
        <a:lstStyle/>
        <a:p>
          <a:endParaRPr lang="fi-FI"/>
        </a:p>
      </dgm:t>
    </dgm:pt>
    <dgm:pt modelId="{85975ED8-370F-40CD-ADFF-6922469C99FF}" type="sibTrans" cxnId="{9121AC9D-3229-4E67-99B6-C1C97155A7E1}">
      <dgm:prSet/>
      <dgm:spPr/>
      <dgm:t>
        <a:bodyPr/>
        <a:lstStyle/>
        <a:p>
          <a:endParaRPr lang="fi-FI"/>
        </a:p>
      </dgm:t>
    </dgm:pt>
    <dgm:pt modelId="{276F1B02-C57F-4176-B6C1-0862C2BD3663}">
      <dgm:prSet/>
      <dgm:spPr/>
      <dgm:t>
        <a:bodyPr/>
        <a:lstStyle/>
        <a:p>
          <a:r>
            <a:rPr lang="fi-FI" dirty="0"/>
            <a:t>relapsien esto</a:t>
          </a:r>
        </a:p>
      </dgm:t>
    </dgm:pt>
    <dgm:pt modelId="{C3D4F541-AB92-437C-873B-043881DE4B63}" type="parTrans" cxnId="{1AAB2817-94FB-4698-9E29-19EC91A8FED0}">
      <dgm:prSet/>
      <dgm:spPr/>
      <dgm:t>
        <a:bodyPr/>
        <a:lstStyle/>
        <a:p>
          <a:endParaRPr lang="fi-FI"/>
        </a:p>
      </dgm:t>
    </dgm:pt>
    <dgm:pt modelId="{DA3244D3-8F17-4602-B6B5-128E88216261}" type="sibTrans" cxnId="{1AAB2817-94FB-4698-9E29-19EC91A8FED0}">
      <dgm:prSet/>
      <dgm:spPr/>
      <dgm:t>
        <a:bodyPr/>
        <a:lstStyle/>
        <a:p>
          <a:endParaRPr lang="fi-FI"/>
        </a:p>
      </dgm:t>
    </dgm:pt>
    <dgm:pt modelId="{F5E0A9A3-C78B-4033-9B44-5A1BE184AFED}">
      <dgm:prSet/>
      <dgm:spPr/>
      <dgm:t>
        <a:bodyPr/>
        <a:lstStyle/>
        <a:p>
          <a:r>
            <a:rPr lang="fi-FI" dirty="0"/>
            <a:t>toimintakyvyn tukeminen ja </a:t>
          </a:r>
        </a:p>
      </dgm:t>
    </dgm:pt>
    <dgm:pt modelId="{A1697D86-F3A3-4B42-BADF-4B566C788159}" type="parTrans" cxnId="{8DE3EEC2-9BA0-4428-BF18-3C8B9764A4AC}">
      <dgm:prSet/>
      <dgm:spPr/>
      <dgm:t>
        <a:bodyPr/>
        <a:lstStyle/>
        <a:p>
          <a:endParaRPr lang="fi-FI"/>
        </a:p>
      </dgm:t>
    </dgm:pt>
    <dgm:pt modelId="{9C4664B5-745E-4F2B-8E6C-3A759D474A44}" type="sibTrans" cxnId="{8DE3EEC2-9BA0-4428-BF18-3C8B9764A4AC}">
      <dgm:prSet/>
      <dgm:spPr/>
      <dgm:t>
        <a:bodyPr/>
        <a:lstStyle/>
        <a:p>
          <a:endParaRPr lang="fi-FI"/>
        </a:p>
      </dgm:t>
    </dgm:pt>
    <dgm:pt modelId="{D4F504E2-7239-47D4-BDD3-D5BC68D47B5F}">
      <dgm:prSet/>
      <dgm:spPr/>
      <dgm:t>
        <a:bodyPr/>
        <a:lstStyle/>
        <a:p>
          <a:r>
            <a:rPr lang="fi-FI" dirty="0"/>
            <a:t>toimivan yksilöllisesti räätälöidyn lääkehoidon toteuttaminen.</a:t>
          </a:r>
        </a:p>
      </dgm:t>
    </dgm:pt>
    <dgm:pt modelId="{E1E3502C-D4E0-460C-B3B5-BEDCA52A555A}" type="parTrans" cxnId="{57DC3FBB-A6C7-4D70-8B58-B615F83C3859}">
      <dgm:prSet/>
      <dgm:spPr/>
      <dgm:t>
        <a:bodyPr/>
        <a:lstStyle/>
        <a:p>
          <a:endParaRPr lang="fi-FI"/>
        </a:p>
      </dgm:t>
    </dgm:pt>
    <dgm:pt modelId="{B9E76FC8-B51F-4DFF-AA10-74B16F47929B}" type="sibTrans" cxnId="{57DC3FBB-A6C7-4D70-8B58-B615F83C3859}">
      <dgm:prSet/>
      <dgm:spPr/>
      <dgm:t>
        <a:bodyPr/>
        <a:lstStyle/>
        <a:p>
          <a:endParaRPr lang="fi-FI"/>
        </a:p>
      </dgm:t>
    </dgm:pt>
    <dgm:pt modelId="{A8F98051-1F7D-46F2-9B1E-7F149D13A823}" type="pres">
      <dgm:prSet presAssocID="{98F5CABF-3497-4667-962F-A0705928CBAC}" presName="linear" presStyleCnt="0">
        <dgm:presLayoutVars>
          <dgm:dir/>
          <dgm:animLvl val="lvl"/>
          <dgm:resizeHandles val="exact"/>
        </dgm:presLayoutVars>
      </dgm:prSet>
      <dgm:spPr/>
    </dgm:pt>
    <dgm:pt modelId="{10C898A2-2AB2-44FD-AFCC-2A46CDFCA2FC}" type="pres">
      <dgm:prSet presAssocID="{DBBBD728-D8AA-43BC-AA1D-7A360D26BA2E}" presName="parentLin" presStyleCnt="0"/>
      <dgm:spPr/>
    </dgm:pt>
    <dgm:pt modelId="{893B44CD-9B93-46CA-B13E-D36778F3A02C}" type="pres">
      <dgm:prSet presAssocID="{DBBBD728-D8AA-43BC-AA1D-7A360D26BA2E}" presName="parentLeftMargin" presStyleLbl="node1" presStyleIdx="0" presStyleCnt="1"/>
      <dgm:spPr/>
    </dgm:pt>
    <dgm:pt modelId="{28A63D0D-8975-441B-B97A-53C4FC4EFEEF}" type="pres">
      <dgm:prSet presAssocID="{DBBBD728-D8AA-43BC-AA1D-7A360D26BA2E}" presName="parentText" presStyleLbl="node1" presStyleIdx="0" presStyleCnt="1">
        <dgm:presLayoutVars>
          <dgm:chMax val="0"/>
          <dgm:bulletEnabled val="1"/>
        </dgm:presLayoutVars>
      </dgm:prSet>
      <dgm:spPr/>
    </dgm:pt>
    <dgm:pt modelId="{540E354F-E23B-4B3F-8DF9-68C1C5BDD007}" type="pres">
      <dgm:prSet presAssocID="{DBBBD728-D8AA-43BC-AA1D-7A360D26BA2E}" presName="negativeSpace" presStyleCnt="0"/>
      <dgm:spPr/>
    </dgm:pt>
    <dgm:pt modelId="{E427A153-81DA-4364-B3F3-DA0D59EC0200}" type="pres">
      <dgm:prSet presAssocID="{DBBBD728-D8AA-43BC-AA1D-7A360D26BA2E}" presName="childText" presStyleLbl="conFgAcc1" presStyleIdx="0" presStyleCnt="1">
        <dgm:presLayoutVars>
          <dgm:bulletEnabled val="1"/>
        </dgm:presLayoutVars>
      </dgm:prSet>
      <dgm:spPr/>
    </dgm:pt>
  </dgm:ptLst>
  <dgm:cxnLst>
    <dgm:cxn modelId="{A319950E-7361-4A3A-B603-4A4FB2535271}" type="presOf" srcId="{276F1B02-C57F-4176-B6C1-0862C2BD3663}" destId="{E427A153-81DA-4364-B3F3-DA0D59EC0200}" srcOrd="0" destOrd="1" presId="urn:microsoft.com/office/officeart/2005/8/layout/list1"/>
    <dgm:cxn modelId="{1AAB2817-94FB-4698-9E29-19EC91A8FED0}" srcId="{DBBBD728-D8AA-43BC-AA1D-7A360D26BA2E}" destId="{276F1B02-C57F-4176-B6C1-0862C2BD3663}" srcOrd="1" destOrd="0" parTransId="{C3D4F541-AB92-437C-873B-043881DE4B63}" sibTransId="{DA3244D3-8F17-4602-B6B5-128E88216261}"/>
    <dgm:cxn modelId="{8CB89A32-33A4-4FAD-A466-AE937D5D8981}" type="presOf" srcId="{98F5CABF-3497-4667-962F-A0705928CBAC}" destId="{A8F98051-1F7D-46F2-9B1E-7F149D13A823}" srcOrd="0" destOrd="0" presId="urn:microsoft.com/office/officeart/2005/8/layout/list1"/>
    <dgm:cxn modelId="{86787391-6A9F-4DBA-B1D1-466AE6FB0054}" srcId="{98F5CABF-3497-4667-962F-A0705928CBAC}" destId="{DBBBD728-D8AA-43BC-AA1D-7A360D26BA2E}" srcOrd="0" destOrd="0" parTransId="{CCDB45C8-04B0-4F7D-A7F6-6C396607EDB3}" sibTransId="{C9F4C3DB-AE11-48C8-82F6-BA3277D23D19}"/>
    <dgm:cxn modelId="{413E9B9B-6057-4D72-BDE6-D53B07717989}" type="presOf" srcId="{DBBBD728-D8AA-43BC-AA1D-7A360D26BA2E}" destId="{893B44CD-9B93-46CA-B13E-D36778F3A02C}" srcOrd="0" destOrd="0" presId="urn:microsoft.com/office/officeart/2005/8/layout/list1"/>
    <dgm:cxn modelId="{9121AC9D-3229-4E67-99B6-C1C97155A7E1}" srcId="{DBBBD728-D8AA-43BC-AA1D-7A360D26BA2E}" destId="{A236D736-AB46-4C0D-A5A5-822C19B23CA7}" srcOrd="0" destOrd="0" parTransId="{5EAB7593-31A8-48D6-ABC6-3CE9AFD1F2BF}" sibTransId="{85975ED8-370F-40CD-ADFF-6922469C99FF}"/>
    <dgm:cxn modelId="{DD5E5DA1-A4A9-4D18-8CCB-4CAEE2D74FB8}" type="presOf" srcId="{A236D736-AB46-4C0D-A5A5-822C19B23CA7}" destId="{E427A153-81DA-4364-B3F3-DA0D59EC0200}" srcOrd="0" destOrd="0" presId="urn:microsoft.com/office/officeart/2005/8/layout/list1"/>
    <dgm:cxn modelId="{57DC3FBB-A6C7-4D70-8B58-B615F83C3859}" srcId="{DBBBD728-D8AA-43BC-AA1D-7A360D26BA2E}" destId="{D4F504E2-7239-47D4-BDD3-D5BC68D47B5F}" srcOrd="3" destOrd="0" parTransId="{E1E3502C-D4E0-460C-B3B5-BEDCA52A555A}" sibTransId="{B9E76FC8-B51F-4DFF-AA10-74B16F47929B}"/>
    <dgm:cxn modelId="{8DE3EEC2-9BA0-4428-BF18-3C8B9764A4AC}" srcId="{DBBBD728-D8AA-43BC-AA1D-7A360D26BA2E}" destId="{F5E0A9A3-C78B-4033-9B44-5A1BE184AFED}" srcOrd="2" destOrd="0" parTransId="{A1697D86-F3A3-4B42-BADF-4B566C788159}" sibTransId="{9C4664B5-745E-4F2B-8E6C-3A759D474A44}"/>
    <dgm:cxn modelId="{FF7FFBE2-12A4-461A-934F-FD05EFFB1763}" type="presOf" srcId="{DBBBD728-D8AA-43BC-AA1D-7A360D26BA2E}" destId="{28A63D0D-8975-441B-B97A-53C4FC4EFEEF}" srcOrd="1" destOrd="0" presId="urn:microsoft.com/office/officeart/2005/8/layout/list1"/>
    <dgm:cxn modelId="{B9DFCCF3-7A7E-4849-87E6-B88DD9620C4A}" type="presOf" srcId="{D4F504E2-7239-47D4-BDD3-D5BC68D47B5F}" destId="{E427A153-81DA-4364-B3F3-DA0D59EC0200}" srcOrd="0" destOrd="3" presId="urn:microsoft.com/office/officeart/2005/8/layout/list1"/>
    <dgm:cxn modelId="{5911F6F9-D770-478F-BAB9-49F49471FC1D}" type="presOf" srcId="{F5E0A9A3-C78B-4033-9B44-5A1BE184AFED}" destId="{E427A153-81DA-4364-B3F3-DA0D59EC0200}" srcOrd="0" destOrd="2" presId="urn:microsoft.com/office/officeart/2005/8/layout/list1"/>
    <dgm:cxn modelId="{F243F2C6-0E4A-4F7F-A3A8-616DCD051913}" type="presParOf" srcId="{A8F98051-1F7D-46F2-9B1E-7F149D13A823}" destId="{10C898A2-2AB2-44FD-AFCC-2A46CDFCA2FC}" srcOrd="0" destOrd="0" presId="urn:microsoft.com/office/officeart/2005/8/layout/list1"/>
    <dgm:cxn modelId="{BD194B6D-15A5-461F-8E81-E442D99AA14D}" type="presParOf" srcId="{10C898A2-2AB2-44FD-AFCC-2A46CDFCA2FC}" destId="{893B44CD-9B93-46CA-B13E-D36778F3A02C}" srcOrd="0" destOrd="0" presId="urn:microsoft.com/office/officeart/2005/8/layout/list1"/>
    <dgm:cxn modelId="{CCC3CD55-CACA-4CCC-89FA-F4BC484043DC}" type="presParOf" srcId="{10C898A2-2AB2-44FD-AFCC-2A46CDFCA2FC}" destId="{28A63D0D-8975-441B-B97A-53C4FC4EFEEF}" srcOrd="1" destOrd="0" presId="urn:microsoft.com/office/officeart/2005/8/layout/list1"/>
    <dgm:cxn modelId="{105B17B3-1629-4FEA-8E97-E30C4E434B71}" type="presParOf" srcId="{A8F98051-1F7D-46F2-9B1E-7F149D13A823}" destId="{540E354F-E23B-4B3F-8DF9-68C1C5BDD007}" srcOrd="1" destOrd="0" presId="urn:microsoft.com/office/officeart/2005/8/layout/list1"/>
    <dgm:cxn modelId="{A203597E-A745-4A42-BDFC-B14A21B766DE}" type="presParOf" srcId="{A8F98051-1F7D-46F2-9B1E-7F149D13A823}" destId="{E427A153-81DA-4364-B3F3-DA0D59EC02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E9EE3-221A-4730-B1B6-3376709E3F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4A3916BF-36F9-4F59-AE7C-30978F09726E}">
      <dgm:prSet custT="1"/>
      <dgm:spPr/>
      <dgm:t>
        <a:bodyPr/>
        <a:lstStyle/>
        <a:p>
          <a:r>
            <a:rPr lang="fi-FI" sz="2000" baseline="0" dirty="0"/>
            <a:t>Hoitosuunnitelmassa otetaan kantaa seuraaviin seikkoihin:</a:t>
          </a:r>
          <a:endParaRPr lang="fi-FI" sz="2000" dirty="0"/>
        </a:p>
      </dgm:t>
    </dgm:pt>
    <dgm:pt modelId="{062455E0-1B32-4000-9F5D-5371B879DDF2}" type="parTrans" cxnId="{4FF88D02-4531-4814-99D4-25FA454E1C20}">
      <dgm:prSet/>
      <dgm:spPr/>
      <dgm:t>
        <a:bodyPr/>
        <a:lstStyle/>
        <a:p>
          <a:endParaRPr lang="fi-FI"/>
        </a:p>
      </dgm:t>
    </dgm:pt>
    <dgm:pt modelId="{3436B8EE-59FF-42A2-8702-23BE91EA6A09}" type="sibTrans" cxnId="{4FF88D02-4531-4814-99D4-25FA454E1C20}">
      <dgm:prSet/>
      <dgm:spPr/>
      <dgm:t>
        <a:bodyPr/>
        <a:lstStyle/>
        <a:p>
          <a:endParaRPr lang="fi-FI"/>
        </a:p>
      </dgm:t>
    </dgm:pt>
    <dgm:pt modelId="{C07A46F3-6D9F-4FF9-AF42-9EE08AAC249A}">
      <dgm:prSet/>
      <dgm:spPr/>
      <dgm:t>
        <a:bodyPr/>
        <a:lstStyle/>
        <a:p>
          <a:r>
            <a:rPr lang="fi-FI" dirty="0"/>
            <a:t>psykiatrinen oireilu (psykoottiset, negatiiviset, mielialaan ja ahdistuneisuuteen liittyvät oireet, traumaoireet, itsetuhoisuus ja aggressiivisuus sekä alkoholin ja huumeiden käyttö)</a:t>
          </a:r>
        </a:p>
      </dgm:t>
    </dgm:pt>
    <dgm:pt modelId="{E5AD3304-0410-4023-A377-6F9DDFBF90EF}" type="parTrans" cxnId="{3B5D03C8-D9CF-4496-9B9E-5688F3C4622C}">
      <dgm:prSet/>
      <dgm:spPr/>
      <dgm:t>
        <a:bodyPr/>
        <a:lstStyle/>
        <a:p>
          <a:endParaRPr lang="fi-FI"/>
        </a:p>
      </dgm:t>
    </dgm:pt>
    <dgm:pt modelId="{6F15B0CC-A0EC-4E85-8A6D-51E3BD93A171}" type="sibTrans" cxnId="{3B5D03C8-D9CF-4496-9B9E-5688F3C4622C}">
      <dgm:prSet/>
      <dgm:spPr/>
      <dgm:t>
        <a:bodyPr/>
        <a:lstStyle/>
        <a:p>
          <a:endParaRPr lang="fi-FI"/>
        </a:p>
      </dgm:t>
    </dgm:pt>
    <dgm:pt modelId="{3A4F29E4-2E9D-416E-8438-BDDBFD311B8B}">
      <dgm:prSet/>
      <dgm:spPr/>
      <dgm:t>
        <a:bodyPr/>
        <a:lstStyle/>
        <a:p>
          <a:r>
            <a:rPr lang="fi-FI" dirty="0"/>
            <a:t>sairastumista edeltänyt psykososiaalinen kehitys</a:t>
          </a:r>
        </a:p>
      </dgm:t>
    </dgm:pt>
    <dgm:pt modelId="{AFCF7D97-49BF-43BF-9DCD-0674B883F743}" type="parTrans" cxnId="{2142FF8C-6149-494B-8DAA-1E9F8ED1BDCF}">
      <dgm:prSet/>
      <dgm:spPr/>
      <dgm:t>
        <a:bodyPr/>
        <a:lstStyle/>
        <a:p>
          <a:endParaRPr lang="fi-FI"/>
        </a:p>
      </dgm:t>
    </dgm:pt>
    <dgm:pt modelId="{5CACA972-0D3C-4385-B812-3E20FE9296B5}" type="sibTrans" cxnId="{2142FF8C-6149-494B-8DAA-1E9F8ED1BDCF}">
      <dgm:prSet/>
      <dgm:spPr/>
      <dgm:t>
        <a:bodyPr/>
        <a:lstStyle/>
        <a:p>
          <a:endParaRPr lang="fi-FI"/>
        </a:p>
      </dgm:t>
    </dgm:pt>
    <dgm:pt modelId="{F4A8CE9E-2C7F-4160-BCC3-6B6FDC5E9C6C}">
      <dgm:prSet/>
      <dgm:spPr/>
      <dgm:t>
        <a:bodyPr/>
        <a:lstStyle/>
        <a:p>
          <a:r>
            <a:rPr lang="fi-FI" dirty="0"/>
            <a:t>ihmissuhde-, opiskelu-, työ- ja muu sosiaalinen kokonaistilanne</a:t>
          </a:r>
        </a:p>
      </dgm:t>
    </dgm:pt>
    <dgm:pt modelId="{7F5ED734-37AD-4479-A5AC-A463834751BE}" type="parTrans" cxnId="{36FDCDDE-3EA1-4B71-A565-3F5B65CFE79A}">
      <dgm:prSet/>
      <dgm:spPr/>
      <dgm:t>
        <a:bodyPr/>
        <a:lstStyle/>
        <a:p>
          <a:endParaRPr lang="fi-FI"/>
        </a:p>
      </dgm:t>
    </dgm:pt>
    <dgm:pt modelId="{7E3AE841-39B3-4601-803D-309B13667562}" type="sibTrans" cxnId="{36FDCDDE-3EA1-4B71-A565-3F5B65CFE79A}">
      <dgm:prSet/>
      <dgm:spPr/>
      <dgm:t>
        <a:bodyPr/>
        <a:lstStyle/>
        <a:p>
          <a:endParaRPr lang="fi-FI"/>
        </a:p>
      </dgm:t>
    </dgm:pt>
    <dgm:pt modelId="{33F54610-42D5-4BF9-A614-7936D032890F}">
      <dgm:prSet/>
      <dgm:spPr/>
      <dgm:t>
        <a:bodyPr/>
        <a:lstStyle/>
        <a:p>
          <a:r>
            <a:rPr lang="fi-FI" dirty="0"/>
            <a:t>potilaan ja hänen perheensä psykososiaalinen elämäntilanne ja kulttuuritausta</a:t>
          </a:r>
        </a:p>
      </dgm:t>
    </dgm:pt>
    <dgm:pt modelId="{0C838398-77D9-47AB-83EC-539AF4023A19}" type="parTrans" cxnId="{EEBA826A-7065-4005-819E-FBF2C9B002FB}">
      <dgm:prSet/>
      <dgm:spPr/>
      <dgm:t>
        <a:bodyPr/>
        <a:lstStyle/>
        <a:p>
          <a:endParaRPr lang="fi-FI"/>
        </a:p>
      </dgm:t>
    </dgm:pt>
    <dgm:pt modelId="{DD343E84-5A2A-49D2-8975-D011C00768E9}" type="sibTrans" cxnId="{EEBA826A-7065-4005-819E-FBF2C9B002FB}">
      <dgm:prSet/>
      <dgm:spPr/>
      <dgm:t>
        <a:bodyPr/>
        <a:lstStyle/>
        <a:p>
          <a:endParaRPr lang="fi-FI"/>
        </a:p>
      </dgm:t>
    </dgm:pt>
    <dgm:pt modelId="{B577CD99-E35B-4A42-8827-F28569D7F907}">
      <dgm:prSet/>
      <dgm:spPr/>
      <dgm:t>
        <a:bodyPr/>
        <a:lstStyle/>
        <a:p>
          <a:r>
            <a:rPr lang="fi-FI" dirty="0"/>
            <a:t>lääkehoidon ja psykososiaalisten interventioiden tarve</a:t>
          </a:r>
        </a:p>
      </dgm:t>
    </dgm:pt>
    <dgm:pt modelId="{6CC3963F-1CAD-4CC0-B8A1-4C2942D21DE7}" type="parTrans" cxnId="{B14CF0CD-6AC8-425E-B498-A0ADC4EA31CC}">
      <dgm:prSet/>
      <dgm:spPr/>
      <dgm:t>
        <a:bodyPr/>
        <a:lstStyle/>
        <a:p>
          <a:endParaRPr lang="fi-FI"/>
        </a:p>
      </dgm:t>
    </dgm:pt>
    <dgm:pt modelId="{A1B7DB85-B711-4B83-95ED-28B9AB7062CC}" type="sibTrans" cxnId="{B14CF0CD-6AC8-425E-B498-A0ADC4EA31CC}">
      <dgm:prSet/>
      <dgm:spPr/>
      <dgm:t>
        <a:bodyPr/>
        <a:lstStyle/>
        <a:p>
          <a:endParaRPr lang="fi-FI"/>
        </a:p>
      </dgm:t>
    </dgm:pt>
    <dgm:pt modelId="{42A3CBAD-3E1A-462A-8CAE-CC4EFDB010F5}">
      <dgm:prSet/>
      <dgm:spPr/>
      <dgm:t>
        <a:bodyPr/>
        <a:lstStyle/>
        <a:p>
          <a:r>
            <a:rPr lang="fi-FI" dirty="0"/>
            <a:t>ammatillisen kuntoutuksen tarve</a:t>
          </a:r>
        </a:p>
      </dgm:t>
    </dgm:pt>
    <dgm:pt modelId="{F9D5BC92-EE2B-4F35-9133-31F2464CBB74}" type="parTrans" cxnId="{03C5981C-6CCC-4886-ABBF-20F07449FEDC}">
      <dgm:prSet/>
      <dgm:spPr/>
      <dgm:t>
        <a:bodyPr/>
        <a:lstStyle/>
        <a:p>
          <a:endParaRPr lang="fi-FI"/>
        </a:p>
      </dgm:t>
    </dgm:pt>
    <dgm:pt modelId="{F82F48B9-EA19-4D7B-BAFB-F85F0086185A}" type="sibTrans" cxnId="{03C5981C-6CCC-4886-ABBF-20F07449FEDC}">
      <dgm:prSet/>
      <dgm:spPr/>
      <dgm:t>
        <a:bodyPr/>
        <a:lstStyle/>
        <a:p>
          <a:endParaRPr lang="fi-FI"/>
        </a:p>
      </dgm:t>
    </dgm:pt>
    <dgm:pt modelId="{73AA3298-932A-44B3-9352-9A68D24A85DE}">
      <dgm:prSet/>
      <dgm:spPr/>
      <dgm:t>
        <a:bodyPr/>
        <a:lstStyle/>
        <a:p>
          <a:r>
            <a:rPr lang="fi-FI" dirty="0"/>
            <a:t>somaattinen terveydentila ja hoidon tarve</a:t>
          </a:r>
        </a:p>
      </dgm:t>
    </dgm:pt>
    <dgm:pt modelId="{EFED053F-55D0-4AD3-A12B-A4C7C455154D}" type="parTrans" cxnId="{5B209E9D-D101-4DB8-962E-0314DA0DAB2A}">
      <dgm:prSet/>
      <dgm:spPr/>
      <dgm:t>
        <a:bodyPr/>
        <a:lstStyle/>
        <a:p>
          <a:endParaRPr lang="fi-FI"/>
        </a:p>
      </dgm:t>
    </dgm:pt>
    <dgm:pt modelId="{19ED357F-B2F0-4BF8-893E-46E23BE16063}" type="sibTrans" cxnId="{5B209E9D-D101-4DB8-962E-0314DA0DAB2A}">
      <dgm:prSet/>
      <dgm:spPr/>
      <dgm:t>
        <a:bodyPr/>
        <a:lstStyle/>
        <a:p>
          <a:endParaRPr lang="fi-FI"/>
        </a:p>
      </dgm:t>
    </dgm:pt>
    <dgm:pt modelId="{30A6CF24-7D50-4A54-B5E9-60DF31A5BE5E}" type="pres">
      <dgm:prSet presAssocID="{77CE9EE3-221A-4730-B1B6-3376709E3FD8}" presName="Name0" presStyleCnt="0">
        <dgm:presLayoutVars>
          <dgm:dir/>
          <dgm:animLvl val="lvl"/>
          <dgm:resizeHandles val="exact"/>
        </dgm:presLayoutVars>
      </dgm:prSet>
      <dgm:spPr/>
    </dgm:pt>
    <dgm:pt modelId="{1478588B-5F9E-4408-B90C-08ACC50E819F}" type="pres">
      <dgm:prSet presAssocID="{4A3916BF-36F9-4F59-AE7C-30978F09726E}" presName="composite" presStyleCnt="0"/>
      <dgm:spPr/>
    </dgm:pt>
    <dgm:pt modelId="{51F70AC8-EB5F-4B6D-B1B6-941B439E3DC6}" type="pres">
      <dgm:prSet presAssocID="{4A3916BF-36F9-4F59-AE7C-30978F09726E}" presName="parTx" presStyleLbl="alignNode1" presStyleIdx="0" presStyleCnt="1">
        <dgm:presLayoutVars>
          <dgm:chMax val="0"/>
          <dgm:chPref val="0"/>
          <dgm:bulletEnabled val="1"/>
        </dgm:presLayoutVars>
      </dgm:prSet>
      <dgm:spPr/>
    </dgm:pt>
    <dgm:pt modelId="{9F633146-35BB-4789-B592-9D7EB022ACFF}" type="pres">
      <dgm:prSet presAssocID="{4A3916BF-36F9-4F59-AE7C-30978F09726E}" presName="desTx" presStyleLbl="alignAccFollowNode1" presStyleIdx="0" presStyleCnt="1">
        <dgm:presLayoutVars>
          <dgm:bulletEnabled val="1"/>
        </dgm:presLayoutVars>
      </dgm:prSet>
      <dgm:spPr/>
    </dgm:pt>
  </dgm:ptLst>
  <dgm:cxnLst>
    <dgm:cxn modelId="{4FF88D02-4531-4814-99D4-25FA454E1C20}" srcId="{77CE9EE3-221A-4730-B1B6-3376709E3FD8}" destId="{4A3916BF-36F9-4F59-AE7C-30978F09726E}" srcOrd="0" destOrd="0" parTransId="{062455E0-1B32-4000-9F5D-5371B879DDF2}" sibTransId="{3436B8EE-59FF-42A2-8702-23BE91EA6A09}"/>
    <dgm:cxn modelId="{73C5D106-34B7-4254-AF72-2A02B5A01D7B}" type="presOf" srcId="{42A3CBAD-3E1A-462A-8CAE-CC4EFDB010F5}" destId="{9F633146-35BB-4789-B592-9D7EB022ACFF}" srcOrd="0" destOrd="5" presId="urn:microsoft.com/office/officeart/2005/8/layout/hList1"/>
    <dgm:cxn modelId="{128E520F-6622-4966-9A38-BD536C03FEDE}" type="presOf" srcId="{33F54610-42D5-4BF9-A614-7936D032890F}" destId="{9F633146-35BB-4789-B592-9D7EB022ACFF}" srcOrd="0" destOrd="3" presId="urn:microsoft.com/office/officeart/2005/8/layout/hList1"/>
    <dgm:cxn modelId="{03C5981C-6CCC-4886-ABBF-20F07449FEDC}" srcId="{4A3916BF-36F9-4F59-AE7C-30978F09726E}" destId="{42A3CBAD-3E1A-462A-8CAE-CC4EFDB010F5}" srcOrd="5" destOrd="0" parTransId="{F9D5BC92-EE2B-4F35-9133-31F2464CBB74}" sibTransId="{F82F48B9-EA19-4D7B-BAFB-F85F0086185A}"/>
    <dgm:cxn modelId="{3CBBFE38-D89E-43EF-8783-82D3F0D9EF72}" type="presOf" srcId="{C07A46F3-6D9F-4FF9-AF42-9EE08AAC249A}" destId="{9F633146-35BB-4789-B592-9D7EB022ACFF}" srcOrd="0" destOrd="0" presId="urn:microsoft.com/office/officeart/2005/8/layout/hList1"/>
    <dgm:cxn modelId="{EEBA826A-7065-4005-819E-FBF2C9B002FB}" srcId="{4A3916BF-36F9-4F59-AE7C-30978F09726E}" destId="{33F54610-42D5-4BF9-A614-7936D032890F}" srcOrd="3" destOrd="0" parTransId="{0C838398-77D9-47AB-83EC-539AF4023A19}" sibTransId="{DD343E84-5A2A-49D2-8975-D011C00768E9}"/>
    <dgm:cxn modelId="{A3E32781-BEAB-45CA-B235-ADD66302BE3F}" type="presOf" srcId="{4A3916BF-36F9-4F59-AE7C-30978F09726E}" destId="{51F70AC8-EB5F-4B6D-B1B6-941B439E3DC6}" srcOrd="0" destOrd="0" presId="urn:microsoft.com/office/officeart/2005/8/layout/hList1"/>
    <dgm:cxn modelId="{2142FF8C-6149-494B-8DAA-1E9F8ED1BDCF}" srcId="{4A3916BF-36F9-4F59-AE7C-30978F09726E}" destId="{3A4F29E4-2E9D-416E-8438-BDDBFD311B8B}" srcOrd="1" destOrd="0" parTransId="{AFCF7D97-49BF-43BF-9DCD-0674B883F743}" sibTransId="{5CACA972-0D3C-4385-B812-3E20FE9296B5}"/>
    <dgm:cxn modelId="{5B209E9D-D101-4DB8-962E-0314DA0DAB2A}" srcId="{4A3916BF-36F9-4F59-AE7C-30978F09726E}" destId="{73AA3298-932A-44B3-9352-9A68D24A85DE}" srcOrd="6" destOrd="0" parTransId="{EFED053F-55D0-4AD3-A12B-A4C7C455154D}" sibTransId="{19ED357F-B2F0-4BF8-893E-46E23BE16063}"/>
    <dgm:cxn modelId="{9C96ADA5-6217-45BB-A8A9-1DF0D56C78D7}" type="presOf" srcId="{B577CD99-E35B-4A42-8827-F28569D7F907}" destId="{9F633146-35BB-4789-B592-9D7EB022ACFF}" srcOrd="0" destOrd="4" presId="urn:microsoft.com/office/officeart/2005/8/layout/hList1"/>
    <dgm:cxn modelId="{92196CC6-EC9F-477D-BFC6-50F06A50FEEF}" type="presOf" srcId="{F4A8CE9E-2C7F-4160-BCC3-6B6FDC5E9C6C}" destId="{9F633146-35BB-4789-B592-9D7EB022ACFF}" srcOrd="0" destOrd="2" presId="urn:microsoft.com/office/officeart/2005/8/layout/hList1"/>
    <dgm:cxn modelId="{3B5D03C8-D9CF-4496-9B9E-5688F3C4622C}" srcId="{4A3916BF-36F9-4F59-AE7C-30978F09726E}" destId="{C07A46F3-6D9F-4FF9-AF42-9EE08AAC249A}" srcOrd="0" destOrd="0" parTransId="{E5AD3304-0410-4023-A377-6F9DDFBF90EF}" sibTransId="{6F15B0CC-A0EC-4E85-8A6D-51E3BD93A171}"/>
    <dgm:cxn modelId="{B14CF0CD-6AC8-425E-B498-A0ADC4EA31CC}" srcId="{4A3916BF-36F9-4F59-AE7C-30978F09726E}" destId="{B577CD99-E35B-4A42-8827-F28569D7F907}" srcOrd="4" destOrd="0" parTransId="{6CC3963F-1CAD-4CC0-B8A1-4C2942D21DE7}" sibTransId="{A1B7DB85-B711-4B83-95ED-28B9AB7062CC}"/>
    <dgm:cxn modelId="{00CE42D0-0312-4E5A-A098-AA3AD09FA878}" type="presOf" srcId="{77CE9EE3-221A-4730-B1B6-3376709E3FD8}" destId="{30A6CF24-7D50-4A54-B5E9-60DF31A5BE5E}" srcOrd="0" destOrd="0" presId="urn:microsoft.com/office/officeart/2005/8/layout/hList1"/>
    <dgm:cxn modelId="{A7B04BD1-C11D-446F-82E8-4D60DEDEB8BE}" type="presOf" srcId="{3A4F29E4-2E9D-416E-8438-BDDBFD311B8B}" destId="{9F633146-35BB-4789-B592-9D7EB022ACFF}" srcOrd="0" destOrd="1" presId="urn:microsoft.com/office/officeart/2005/8/layout/hList1"/>
    <dgm:cxn modelId="{36FDCDDE-3EA1-4B71-A565-3F5B65CFE79A}" srcId="{4A3916BF-36F9-4F59-AE7C-30978F09726E}" destId="{F4A8CE9E-2C7F-4160-BCC3-6B6FDC5E9C6C}" srcOrd="2" destOrd="0" parTransId="{7F5ED734-37AD-4479-A5AC-A463834751BE}" sibTransId="{7E3AE841-39B3-4601-803D-309B13667562}"/>
    <dgm:cxn modelId="{60A19CF5-992C-4231-8DEF-1FE8661BC10C}" type="presOf" srcId="{73AA3298-932A-44B3-9352-9A68D24A85DE}" destId="{9F633146-35BB-4789-B592-9D7EB022ACFF}" srcOrd="0" destOrd="6" presId="urn:microsoft.com/office/officeart/2005/8/layout/hList1"/>
    <dgm:cxn modelId="{067A66FE-15EE-449F-B055-2DCC9697203C}" type="presParOf" srcId="{30A6CF24-7D50-4A54-B5E9-60DF31A5BE5E}" destId="{1478588B-5F9E-4408-B90C-08ACC50E819F}" srcOrd="0" destOrd="0" presId="urn:microsoft.com/office/officeart/2005/8/layout/hList1"/>
    <dgm:cxn modelId="{35DD34E2-8416-4589-ACD5-539228D3672B}" type="presParOf" srcId="{1478588B-5F9E-4408-B90C-08ACC50E819F}" destId="{51F70AC8-EB5F-4B6D-B1B6-941B439E3DC6}" srcOrd="0" destOrd="0" presId="urn:microsoft.com/office/officeart/2005/8/layout/hList1"/>
    <dgm:cxn modelId="{E5719D8F-55EA-46AE-B29A-A59B992DA41D}" type="presParOf" srcId="{1478588B-5F9E-4408-B90C-08ACC50E819F}" destId="{9F633146-35BB-4789-B592-9D7EB022AC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E0EF98-3C44-4834-A5F7-ED4FD6A643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i-FI"/>
        </a:p>
      </dgm:t>
    </dgm:pt>
    <dgm:pt modelId="{F1613CDB-7C36-4F18-AA7E-AEBD5C411926}">
      <dgm:prSet custT="1"/>
      <dgm:spPr/>
      <dgm:t>
        <a:bodyPr/>
        <a:lstStyle/>
        <a:p>
          <a:r>
            <a:rPr lang="fi-FI" sz="2400" baseline="0" dirty="0"/>
            <a:t>Puutteellista lääkehoitomyöntyvyyttä voidaan kohentaa myös</a:t>
          </a:r>
          <a:endParaRPr lang="fi-FI" sz="2400" dirty="0"/>
        </a:p>
      </dgm:t>
    </dgm:pt>
    <dgm:pt modelId="{98E0DB28-E602-4AD4-9622-66F7D1BA9EE5}" type="parTrans" cxnId="{BA8262F7-348F-4FEA-B451-063EB960C1FE}">
      <dgm:prSet/>
      <dgm:spPr/>
      <dgm:t>
        <a:bodyPr/>
        <a:lstStyle/>
        <a:p>
          <a:endParaRPr lang="fi-FI"/>
        </a:p>
      </dgm:t>
    </dgm:pt>
    <dgm:pt modelId="{58173637-7DAA-4DE9-8296-735E9916C5C6}" type="sibTrans" cxnId="{BA8262F7-348F-4FEA-B451-063EB960C1FE}">
      <dgm:prSet/>
      <dgm:spPr/>
      <dgm:t>
        <a:bodyPr/>
        <a:lstStyle/>
        <a:p>
          <a:endParaRPr lang="fi-FI"/>
        </a:p>
      </dgm:t>
    </dgm:pt>
    <dgm:pt modelId="{6E6624A0-697A-4005-A4EE-246D48E410A5}">
      <dgm:prSet/>
      <dgm:spPr/>
      <dgm:t>
        <a:bodyPr/>
        <a:lstStyle/>
        <a:p>
          <a:r>
            <a:rPr lang="fi-FI" dirty="0"/>
            <a:t>käyttämällä mahdollisimman yksinkertaisesti toteutettavia hoitoja</a:t>
          </a:r>
        </a:p>
      </dgm:t>
    </dgm:pt>
    <dgm:pt modelId="{F1141307-224F-45DF-86A3-EE90F778CE79}" type="parTrans" cxnId="{0E046E7E-D857-4B5C-9F36-2ED37CA31915}">
      <dgm:prSet/>
      <dgm:spPr/>
      <dgm:t>
        <a:bodyPr/>
        <a:lstStyle/>
        <a:p>
          <a:endParaRPr lang="fi-FI"/>
        </a:p>
      </dgm:t>
    </dgm:pt>
    <dgm:pt modelId="{CD130D53-BE19-46C1-9A56-D2FD859FFBDD}" type="sibTrans" cxnId="{0E046E7E-D857-4B5C-9F36-2ED37CA31915}">
      <dgm:prSet/>
      <dgm:spPr/>
      <dgm:t>
        <a:bodyPr/>
        <a:lstStyle/>
        <a:p>
          <a:endParaRPr lang="fi-FI"/>
        </a:p>
      </dgm:t>
    </dgm:pt>
    <dgm:pt modelId="{E2B2C019-177D-417E-9B50-2C67FF985585}">
      <dgm:prSet/>
      <dgm:spPr/>
      <dgm:t>
        <a:bodyPr/>
        <a:lstStyle/>
        <a:p>
          <a:r>
            <a:rPr lang="fi-FI" dirty="0"/>
            <a:t>säännöllisillä keskusteluilla lääkehoidon tarpeellisuudesta ja motivoivalla haastattelulla</a:t>
          </a:r>
        </a:p>
      </dgm:t>
    </dgm:pt>
    <dgm:pt modelId="{695D63B2-0BB2-4C90-90CE-D1EFF93F7416}" type="parTrans" cxnId="{8D97CF6B-7E8D-4A88-838A-F9FB61333C16}">
      <dgm:prSet/>
      <dgm:spPr/>
      <dgm:t>
        <a:bodyPr/>
        <a:lstStyle/>
        <a:p>
          <a:endParaRPr lang="fi-FI"/>
        </a:p>
      </dgm:t>
    </dgm:pt>
    <dgm:pt modelId="{45142D36-C677-4857-A9FC-BB3998755E72}" type="sibTrans" cxnId="{8D97CF6B-7E8D-4A88-838A-F9FB61333C16}">
      <dgm:prSet/>
      <dgm:spPr/>
      <dgm:t>
        <a:bodyPr/>
        <a:lstStyle/>
        <a:p>
          <a:endParaRPr lang="fi-FI"/>
        </a:p>
      </dgm:t>
    </dgm:pt>
    <dgm:pt modelId="{1A848EAD-CBCC-4CD4-AAC3-9BC502F28700}">
      <dgm:prSet/>
      <dgm:spPr/>
      <dgm:t>
        <a:bodyPr/>
        <a:lstStyle/>
        <a:p>
          <a:r>
            <a:rPr lang="fi-FI" dirty="0"/>
            <a:t>vertaistuen ja kokemusasiantuntijoiden käytöllä</a:t>
          </a:r>
        </a:p>
      </dgm:t>
    </dgm:pt>
    <dgm:pt modelId="{3386B183-1652-40F6-B759-0B7D34F736AF}" type="parTrans" cxnId="{5C9D0C6B-8A96-4ED8-923C-14BBF0CFD0A7}">
      <dgm:prSet/>
      <dgm:spPr/>
      <dgm:t>
        <a:bodyPr/>
        <a:lstStyle/>
        <a:p>
          <a:endParaRPr lang="fi-FI"/>
        </a:p>
      </dgm:t>
    </dgm:pt>
    <dgm:pt modelId="{18F5D297-3B8A-4E31-ACBA-68E6307CA4E9}" type="sibTrans" cxnId="{5C9D0C6B-8A96-4ED8-923C-14BBF0CFD0A7}">
      <dgm:prSet/>
      <dgm:spPr/>
      <dgm:t>
        <a:bodyPr/>
        <a:lstStyle/>
        <a:p>
          <a:endParaRPr lang="fi-FI"/>
        </a:p>
      </dgm:t>
    </dgm:pt>
    <dgm:pt modelId="{D52E97F8-9AB9-4C22-AD02-D4C70D94EF44}">
      <dgm:prSet/>
      <dgm:spPr/>
      <dgm:t>
        <a:bodyPr/>
        <a:lstStyle/>
        <a:p>
          <a:r>
            <a:rPr lang="fi-FI" dirty="0"/>
            <a:t>pyrkimällä oireita tehokkaasti lievittävään lääkitykseen</a:t>
          </a:r>
        </a:p>
      </dgm:t>
    </dgm:pt>
    <dgm:pt modelId="{D9E0C041-998E-4A31-91AF-AB570C1B3276}" type="parTrans" cxnId="{E85A04EA-78B6-45AD-A340-135CEE652287}">
      <dgm:prSet/>
      <dgm:spPr/>
      <dgm:t>
        <a:bodyPr/>
        <a:lstStyle/>
        <a:p>
          <a:endParaRPr lang="fi-FI"/>
        </a:p>
      </dgm:t>
    </dgm:pt>
    <dgm:pt modelId="{5F2A75EC-CD9A-470D-9AEE-F6CA633844BB}" type="sibTrans" cxnId="{E85A04EA-78B6-45AD-A340-135CEE652287}">
      <dgm:prSet/>
      <dgm:spPr/>
      <dgm:t>
        <a:bodyPr/>
        <a:lstStyle/>
        <a:p>
          <a:endParaRPr lang="fi-FI"/>
        </a:p>
      </dgm:t>
    </dgm:pt>
    <dgm:pt modelId="{92103E3F-77E0-4FCB-A762-9050626E703E}">
      <dgm:prSet/>
      <dgm:spPr/>
      <dgm:t>
        <a:bodyPr/>
        <a:lstStyle/>
        <a:p>
          <a:r>
            <a:rPr lang="fi-FI" dirty="0"/>
            <a:t>minimoimalla lääkityksen haittavaikutukset</a:t>
          </a:r>
        </a:p>
      </dgm:t>
    </dgm:pt>
    <dgm:pt modelId="{A8F9D679-D5FA-4EEF-AFE3-0A0CF6A52C86}" type="parTrans" cxnId="{260DF83D-8B97-46B0-BDF2-118958BD5D2A}">
      <dgm:prSet/>
      <dgm:spPr/>
      <dgm:t>
        <a:bodyPr/>
        <a:lstStyle/>
        <a:p>
          <a:endParaRPr lang="fi-FI"/>
        </a:p>
      </dgm:t>
    </dgm:pt>
    <dgm:pt modelId="{D2A5FBC4-60BF-49E5-A8DF-6734DCEB1780}" type="sibTrans" cxnId="{260DF83D-8B97-46B0-BDF2-118958BD5D2A}">
      <dgm:prSet/>
      <dgm:spPr/>
      <dgm:t>
        <a:bodyPr/>
        <a:lstStyle/>
        <a:p>
          <a:endParaRPr lang="fi-FI"/>
        </a:p>
      </dgm:t>
    </dgm:pt>
    <dgm:pt modelId="{7958F4B2-ED78-4807-893E-DCCB0916C454}">
      <dgm:prSet/>
      <dgm:spPr/>
      <dgm:t>
        <a:bodyPr/>
        <a:lstStyle/>
        <a:p>
          <a:r>
            <a:rPr lang="fi-FI" dirty="0"/>
            <a:t>kiinnittämällä huomiota hoidon jatkuvuuteen.</a:t>
          </a:r>
        </a:p>
      </dgm:t>
    </dgm:pt>
    <dgm:pt modelId="{BE3533FF-2298-4515-9B0F-56902FF7AED3}" type="parTrans" cxnId="{9A7803B6-BA80-4BBE-BD73-063A39CA21EB}">
      <dgm:prSet/>
      <dgm:spPr/>
      <dgm:t>
        <a:bodyPr/>
        <a:lstStyle/>
        <a:p>
          <a:endParaRPr lang="fi-FI"/>
        </a:p>
      </dgm:t>
    </dgm:pt>
    <dgm:pt modelId="{16764777-8657-475A-BD5D-D293A39F440D}" type="sibTrans" cxnId="{9A7803B6-BA80-4BBE-BD73-063A39CA21EB}">
      <dgm:prSet/>
      <dgm:spPr/>
      <dgm:t>
        <a:bodyPr/>
        <a:lstStyle/>
        <a:p>
          <a:endParaRPr lang="fi-FI"/>
        </a:p>
      </dgm:t>
    </dgm:pt>
    <dgm:pt modelId="{75084D53-BB52-402A-AFF3-4A42FDFD9165}" type="pres">
      <dgm:prSet presAssocID="{26E0EF98-3C44-4834-A5F7-ED4FD6A64380}" presName="linear" presStyleCnt="0">
        <dgm:presLayoutVars>
          <dgm:animLvl val="lvl"/>
          <dgm:resizeHandles val="exact"/>
        </dgm:presLayoutVars>
      </dgm:prSet>
      <dgm:spPr/>
    </dgm:pt>
    <dgm:pt modelId="{CC30752D-B1AA-4B5B-B5C6-B2EE3CC8BC0F}" type="pres">
      <dgm:prSet presAssocID="{F1613CDB-7C36-4F18-AA7E-AEBD5C411926}" presName="parentText" presStyleLbl="node1" presStyleIdx="0" presStyleCnt="1">
        <dgm:presLayoutVars>
          <dgm:chMax val="0"/>
          <dgm:bulletEnabled val="1"/>
        </dgm:presLayoutVars>
      </dgm:prSet>
      <dgm:spPr/>
    </dgm:pt>
    <dgm:pt modelId="{7E20E202-87FD-4C93-B6F9-86F13C27911C}" type="pres">
      <dgm:prSet presAssocID="{F1613CDB-7C36-4F18-AA7E-AEBD5C411926}" presName="childText" presStyleLbl="revTx" presStyleIdx="0" presStyleCnt="1">
        <dgm:presLayoutVars>
          <dgm:bulletEnabled val="1"/>
        </dgm:presLayoutVars>
      </dgm:prSet>
      <dgm:spPr/>
    </dgm:pt>
  </dgm:ptLst>
  <dgm:cxnLst>
    <dgm:cxn modelId="{260DF83D-8B97-46B0-BDF2-118958BD5D2A}" srcId="{F1613CDB-7C36-4F18-AA7E-AEBD5C411926}" destId="{92103E3F-77E0-4FCB-A762-9050626E703E}" srcOrd="4" destOrd="0" parTransId="{A8F9D679-D5FA-4EEF-AFE3-0A0CF6A52C86}" sibTransId="{D2A5FBC4-60BF-49E5-A8DF-6734DCEB1780}"/>
    <dgm:cxn modelId="{C4175147-940F-4C5D-A14B-74C99618EAAB}" type="presOf" srcId="{1A848EAD-CBCC-4CD4-AAC3-9BC502F28700}" destId="{7E20E202-87FD-4C93-B6F9-86F13C27911C}" srcOrd="0" destOrd="2" presId="urn:microsoft.com/office/officeart/2005/8/layout/vList2"/>
    <dgm:cxn modelId="{5C9D0C6B-8A96-4ED8-923C-14BBF0CFD0A7}" srcId="{F1613CDB-7C36-4F18-AA7E-AEBD5C411926}" destId="{1A848EAD-CBCC-4CD4-AAC3-9BC502F28700}" srcOrd="2" destOrd="0" parTransId="{3386B183-1652-40F6-B759-0B7D34F736AF}" sibTransId="{18F5D297-3B8A-4E31-ACBA-68E6307CA4E9}"/>
    <dgm:cxn modelId="{8D97CF6B-7E8D-4A88-838A-F9FB61333C16}" srcId="{F1613CDB-7C36-4F18-AA7E-AEBD5C411926}" destId="{E2B2C019-177D-417E-9B50-2C67FF985585}" srcOrd="1" destOrd="0" parTransId="{695D63B2-0BB2-4C90-90CE-D1EFF93F7416}" sibTransId="{45142D36-C677-4857-A9FC-BB3998755E72}"/>
    <dgm:cxn modelId="{A236535A-0D3B-4E2B-BC1F-778219D5770D}" type="presOf" srcId="{D52E97F8-9AB9-4C22-AD02-D4C70D94EF44}" destId="{7E20E202-87FD-4C93-B6F9-86F13C27911C}" srcOrd="0" destOrd="3" presId="urn:microsoft.com/office/officeart/2005/8/layout/vList2"/>
    <dgm:cxn modelId="{0E046E7E-D857-4B5C-9F36-2ED37CA31915}" srcId="{F1613CDB-7C36-4F18-AA7E-AEBD5C411926}" destId="{6E6624A0-697A-4005-A4EE-246D48E410A5}" srcOrd="0" destOrd="0" parTransId="{F1141307-224F-45DF-86A3-EE90F778CE79}" sibTransId="{CD130D53-BE19-46C1-9A56-D2FD859FFBDD}"/>
    <dgm:cxn modelId="{2C9780A1-F0AA-4FB9-AFBE-F4541262D31D}" type="presOf" srcId="{26E0EF98-3C44-4834-A5F7-ED4FD6A64380}" destId="{75084D53-BB52-402A-AFF3-4A42FDFD9165}" srcOrd="0" destOrd="0" presId="urn:microsoft.com/office/officeart/2005/8/layout/vList2"/>
    <dgm:cxn modelId="{EB14BAB2-D055-402A-A421-614B1041910D}" type="presOf" srcId="{E2B2C019-177D-417E-9B50-2C67FF985585}" destId="{7E20E202-87FD-4C93-B6F9-86F13C27911C}" srcOrd="0" destOrd="1" presId="urn:microsoft.com/office/officeart/2005/8/layout/vList2"/>
    <dgm:cxn modelId="{9A7803B6-BA80-4BBE-BD73-063A39CA21EB}" srcId="{F1613CDB-7C36-4F18-AA7E-AEBD5C411926}" destId="{7958F4B2-ED78-4807-893E-DCCB0916C454}" srcOrd="5" destOrd="0" parTransId="{BE3533FF-2298-4515-9B0F-56902FF7AED3}" sibTransId="{16764777-8657-475A-BD5D-D293A39F440D}"/>
    <dgm:cxn modelId="{2B94CFB7-B5E5-44C0-8AFE-356B347A5056}" type="presOf" srcId="{F1613CDB-7C36-4F18-AA7E-AEBD5C411926}" destId="{CC30752D-B1AA-4B5B-B5C6-B2EE3CC8BC0F}" srcOrd="0" destOrd="0" presId="urn:microsoft.com/office/officeart/2005/8/layout/vList2"/>
    <dgm:cxn modelId="{6744A3D9-F05A-42EE-AD96-328C876074E6}" type="presOf" srcId="{6E6624A0-697A-4005-A4EE-246D48E410A5}" destId="{7E20E202-87FD-4C93-B6F9-86F13C27911C}" srcOrd="0" destOrd="0" presId="urn:microsoft.com/office/officeart/2005/8/layout/vList2"/>
    <dgm:cxn modelId="{E85A04EA-78B6-45AD-A340-135CEE652287}" srcId="{F1613CDB-7C36-4F18-AA7E-AEBD5C411926}" destId="{D52E97F8-9AB9-4C22-AD02-D4C70D94EF44}" srcOrd="3" destOrd="0" parTransId="{D9E0C041-998E-4A31-91AF-AB570C1B3276}" sibTransId="{5F2A75EC-CD9A-470D-9AEE-F6CA633844BB}"/>
    <dgm:cxn modelId="{BA8262F7-348F-4FEA-B451-063EB960C1FE}" srcId="{26E0EF98-3C44-4834-A5F7-ED4FD6A64380}" destId="{F1613CDB-7C36-4F18-AA7E-AEBD5C411926}" srcOrd="0" destOrd="0" parTransId="{98E0DB28-E602-4AD4-9622-66F7D1BA9EE5}" sibTransId="{58173637-7DAA-4DE9-8296-735E9916C5C6}"/>
    <dgm:cxn modelId="{2CD291F7-BC1C-41FF-9712-94F2BEE15B78}" type="presOf" srcId="{7958F4B2-ED78-4807-893E-DCCB0916C454}" destId="{7E20E202-87FD-4C93-B6F9-86F13C27911C}" srcOrd="0" destOrd="5" presId="urn:microsoft.com/office/officeart/2005/8/layout/vList2"/>
    <dgm:cxn modelId="{0FA5B3FE-38A2-4B7C-B128-57F17D82B9E5}" type="presOf" srcId="{92103E3F-77E0-4FCB-A762-9050626E703E}" destId="{7E20E202-87FD-4C93-B6F9-86F13C27911C}" srcOrd="0" destOrd="4" presId="urn:microsoft.com/office/officeart/2005/8/layout/vList2"/>
    <dgm:cxn modelId="{6E1FB9F6-1DDC-44E3-AA0F-AE5C342AABF4}" type="presParOf" srcId="{75084D53-BB52-402A-AFF3-4A42FDFD9165}" destId="{CC30752D-B1AA-4B5B-B5C6-B2EE3CC8BC0F}" srcOrd="0" destOrd="0" presId="urn:microsoft.com/office/officeart/2005/8/layout/vList2"/>
    <dgm:cxn modelId="{28F874D6-2D31-46BE-BAFC-B3A7B4EA8DAA}" type="presParOf" srcId="{75084D53-BB52-402A-AFF3-4A42FDFD9165}" destId="{7E20E202-87FD-4C93-B6F9-86F13C27911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8E7A3C-FAD5-4478-8C37-D470BAB7718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B7D99CE4-0BDE-421E-8068-E3DAF6338F2C}">
      <dgm:prSet custT="1"/>
      <dgm:spPr>
        <a:solidFill>
          <a:schemeClr val="bg1">
            <a:lumMod val="95000"/>
          </a:schemeClr>
        </a:solidFill>
      </dgm:spPr>
      <dgm:t>
        <a:bodyPr/>
        <a:lstStyle/>
        <a:p>
          <a:r>
            <a:rPr lang="fi-FI" sz="2100" baseline="0" dirty="0"/>
            <a:t>Elintapaohjaus ilmeisesti vaikuttaa potilaiden terveyskäyttäytymiseen ja vähentää sydän- ja verisuonitautien riskitekijöitä skitsofrenia-potilailla.</a:t>
          </a:r>
          <a:endParaRPr lang="fi-FI" sz="2100" dirty="0"/>
        </a:p>
      </dgm:t>
    </dgm:pt>
    <dgm:pt modelId="{787BC03F-042B-41E9-AE95-ACCAAF32465F}" type="parTrans" cxnId="{BBECE03C-D498-4B90-9428-9D461345FF57}">
      <dgm:prSet/>
      <dgm:spPr/>
      <dgm:t>
        <a:bodyPr/>
        <a:lstStyle/>
        <a:p>
          <a:endParaRPr lang="fi-FI"/>
        </a:p>
      </dgm:t>
    </dgm:pt>
    <dgm:pt modelId="{834F3BB9-D287-419D-8B1B-B275885F0482}" type="sibTrans" cxnId="{BBECE03C-D498-4B90-9428-9D461345FF57}">
      <dgm:prSet/>
      <dgm:spPr/>
      <dgm:t>
        <a:bodyPr/>
        <a:lstStyle/>
        <a:p>
          <a:endParaRPr lang="fi-FI"/>
        </a:p>
      </dgm:t>
    </dgm:pt>
    <dgm:pt modelId="{A6D522E2-2D3E-4F02-9C36-599BF37A5D8F}">
      <dgm:prSet/>
      <dgm:spPr/>
      <dgm:t>
        <a:bodyPr/>
        <a:lstStyle/>
        <a:p>
          <a:r>
            <a:rPr lang="fi-FI" dirty="0"/>
            <a:t>Tupakoiville skitsofreniapotilaille tulee suositella tupakoinnin lopettamista vähintään kerran vuodessa, ja ohjata vieroitukseen tähtääviin interventioihin.</a:t>
          </a:r>
        </a:p>
      </dgm:t>
    </dgm:pt>
    <dgm:pt modelId="{107AAF1D-785C-4765-8A21-3923A9D38C8D}" type="parTrans" cxnId="{D3E8860A-9A26-40CF-BD70-2ACD1AD71BFA}">
      <dgm:prSet/>
      <dgm:spPr/>
      <dgm:t>
        <a:bodyPr/>
        <a:lstStyle/>
        <a:p>
          <a:endParaRPr lang="fi-FI"/>
        </a:p>
      </dgm:t>
    </dgm:pt>
    <dgm:pt modelId="{F0E87C83-FA65-488F-885C-BBBA0A80F884}" type="sibTrans" cxnId="{D3E8860A-9A26-40CF-BD70-2ACD1AD71BFA}">
      <dgm:prSet/>
      <dgm:spPr/>
      <dgm:t>
        <a:bodyPr/>
        <a:lstStyle/>
        <a:p>
          <a:endParaRPr lang="fi-FI"/>
        </a:p>
      </dgm:t>
    </dgm:pt>
    <dgm:pt modelId="{3F6E270A-077E-4C66-9AAB-1198EAAB24D1}">
      <dgm:prSet/>
      <dgm:spPr/>
      <dgm:t>
        <a:bodyPr/>
        <a:lstStyle/>
        <a:p>
          <a:r>
            <a:rPr lang="fi-FI" dirty="0"/>
            <a:t>Kaikille skitsofreniapotilaille tulee tarjota tukea painonhallintaan ja tietoa terveellistä elämäntavoista.</a:t>
          </a:r>
        </a:p>
      </dgm:t>
    </dgm:pt>
    <dgm:pt modelId="{17B957EA-71FF-4082-BA8B-02896BC91D28}" type="parTrans" cxnId="{A5957CD7-5D1E-4D2E-BFDB-CF4C4FD302FB}">
      <dgm:prSet/>
      <dgm:spPr/>
      <dgm:t>
        <a:bodyPr/>
        <a:lstStyle/>
        <a:p>
          <a:endParaRPr lang="fi-FI"/>
        </a:p>
      </dgm:t>
    </dgm:pt>
    <dgm:pt modelId="{6812899B-71AC-4B2D-8CA0-5B3AC1013CBA}" type="sibTrans" cxnId="{A5957CD7-5D1E-4D2E-BFDB-CF4C4FD302FB}">
      <dgm:prSet/>
      <dgm:spPr/>
      <dgm:t>
        <a:bodyPr/>
        <a:lstStyle/>
        <a:p>
          <a:endParaRPr lang="fi-FI"/>
        </a:p>
      </dgm:t>
    </dgm:pt>
    <dgm:pt modelId="{5F300434-F75D-47C1-88A9-4872EF063F1C}">
      <dgm:prSet/>
      <dgm:spPr/>
      <dgm:t>
        <a:bodyPr/>
        <a:lstStyle/>
        <a:p>
          <a:r>
            <a:rPr lang="fi-FI" dirty="0"/>
            <a:t>Skitsofreniapotilaiden liikuntatottumukset tulisi selvittää heti hoidon alussa, ja heidän fyysistä aktiivisuuttaan on pyrittävä lisäämään. Liikunnan tarpeellisuuteen tulisi kiinnittää huomiota skitsofreniapotilaan koko hoidon ajan.</a:t>
          </a:r>
        </a:p>
      </dgm:t>
    </dgm:pt>
    <dgm:pt modelId="{DB6598F2-D3E6-4D7F-A024-5D2E96217564}" type="parTrans" cxnId="{A65266D6-58AB-4062-B16D-E7F055259851}">
      <dgm:prSet/>
      <dgm:spPr/>
      <dgm:t>
        <a:bodyPr/>
        <a:lstStyle/>
        <a:p>
          <a:endParaRPr lang="fi-FI"/>
        </a:p>
      </dgm:t>
    </dgm:pt>
    <dgm:pt modelId="{D5D5471F-0AC6-46E0-B0F7-03E617FBAEDF}" type="sibTrans" cxnId="{A65266D6-58AB-4062-B16D-E7F055259851}">
      <dgm:prSet/>
      <dgm:spPr/>
      <dgm:t>
        <a:bodyPr/>
        <a:lstStyle/>
        <a:p>
          <a:endParaRPr lang="fi-FI"/>
        </a:p>
      </dgm:t>
    </dgm:pt>
    <dgm:pt modelId="{0F849E1F-35B3-4F58-B669-0A453853DE10}" type="pres">
      <dgm:prSet presAssocID="{178E7A3C-FAD5-4478-8C37-D470BAB77188}" presName="linear" presStyleCnt="0">
        <dgm:presLayoutVars>
          <dgm:animLvl val="lvl"/>
          <dgm:resizeHandles val="exact"/>
        </dgm:presLayoutVars>
      </dgm:prSet>
      <dgm:spPr/>
    </dgm:pt>
    <dgm:pt modelId="{5EC37EC7-938C-45B4-89E6-EBC9F746E3D4}" type="pres">
      <dgm:prSet presAssocID="{B7D99CE4-0BDE-421E-8068-E3DAF6338F2C}" presName="parentText" presStyleLbl="node1" presStyleIdx="0" presStyleCnt="1" custScaleY="83291">
        <dgm:presLayoutVars>
          <dgm:chMax val="0"/>
          <dgm:bulletEnabled val="1"/>
        </dgm:presLayoutVars>
      </dgm:prSet>
      <dgm:spPr/>
    </dgm:pt>
    <dgm:pt modelId="{34B2C713-48DD-4D92-AF27-32510601F932}" type="pres">
      <dgm:prSet presAssocID="{B7D99CE4-0BDE-421E-8068-E3DAF6338F2C}" presName="childText" presStyleLbl="revTx" presStyleIdx="0" presStyleCnt="1">
        <dgm:presLayoutVars>
          <dgm:bulletEnabled val="1"/>
        </dgm:presLayoutVars>
      </dgm:prSet>
      <dgm:spPr/>
    </dgm:pt>
  </dgm:ptLst>
  <dgm:cxnLst>
    <dgm:cxn modelId="{D3E8860A-9A26-40CF-BD70-2ACD1AD71BFA}" srcId="{B7D99CE4-0BDE-421E-8068-E3DAF6338F2C}" destId="{A6D522E2-2D3E-4F02-9C36-599BF37A5D8F}" srcOrd="0" destOrd="0" parTransId="{107AAF1D-785C-4765-8A21-3923A9D38C8D}" sibTransId="{F0E87C83-FA65-488F-885C-BBBA0A80F884}"/>
    <dgm:cxn modelId="{BBECE03C-D498-4B90-9428-9D461345FF57}" srcId="{178E7A3C-FAD5-4478-8C37-D470BAB77188}" destId="{B7D99CE4-0BDE-421E-8068-E3DAF6338F2C}" srcOrd="0" destOrd="0" parTransId="{787BC03F-042B-41E9-AE95-ACCAAF32465F}" sibTransId="{834F3BB9-D287-419D-8B1B-B275885F0482}"/>
    <dgm:cxn modelId="{ECA36E79-3C6E-4459-9CEE-8AEF6E3E20CD}" type="presOf" srcId="{178E7A3C-FAD5-4478-8C37-D470BAB77188}" destId="{0F849E1F-35B3-4F58-B669-0A453853DE10}" srcOrd="0" destOrd="0" presId="urn:microsoft.com/office/officeart/2005/8/layout/vList2"/>
    <dgm:cxn modelId="{28045F9C-7AEB-4219-A6CB-1AB153DB5553}" type="presOf" srcId="{B7D99CE4-0BDE-421E-8068-E3DAF6338F2C}" destId="{5EC37EC7-938C-45B4-89E6-EBC9F746E3D4}" srcOrd="0" destOrd="0" presId="urn:microsoft.com/office/officeart/2005/8/layout/vList2"/>
    <dgm:cxn modelId="{BC3C5BA6-504A-4ED1-92A3-F347C67AC4FC}" type="presOf" srcId="{A6D522E2-2D3E-4F02-9C36-599BF37A5D8F}" destId="{34B2C713-48DD-4D92-AF27-32510601F932}" srcOrd="0" destOrd="0" presId="urn:microsoft.com/office/officeart/2005/8/layout/vList2"/>
    <dgm:cxn modelId="{32D2F0D5-CE8E-4015-A0D1-6A96DE60BA2E}" type="presOf" srcId="{3F6E270A-077E-4C66-9AAB-1198EAAB24D1}" destId="{34B2C713-48DD-4D92-AF27-32510601F932}" srcOrd="0" destOrd="1" presId="urn:microsoft.com/office/officeart/2005/8/layout/vList2"/>
    <dgm:cxn modelId="{A65266D6-58AB-4062-B16D-E7F055259851}" srcId="{B7D99CE4-0BDE-421E-8068-E3DAF6338F2C}" destId="{5F300434-F75D-47C1-88A9-4872EF063F1C}" srcOrd="2" destOrd="0" parTransId="{DB6598F2-D3E6-4D7F-A024-5D2E96217564}" sibTransId="{D5D5471F-0AC6-46E0-B0F7-03E617FBAEDF}"/>
    <dgm:cxn modelId="{A5957CD7-5D1E-4D2E-BFDB-CF4C4FD302FB}" srcId="{B7D99CE4-0BDE-421E-8068-E3DAF6338F2C}" destId="{3F6E270A-077E-4C66-9AAB-1198EAAB24D1}" srcOrd="1" destOrd="0" parTransId="{17B957EA-71FF-4082-BA8B-02896BC91D28}" sibTransId="{6812899B-71AC-4B2D-8CA0-5B3AC1013CBA}"/>
    <dgm:cxn modelId="{05991AE3-5C3E-4364-A87D-2C0A9326F21F}" type="presOf" srcId="{5F300434-F75D-47C1-88A9-4872EF063F1C}" destId="{34B2C713-48DD-4D92-AF27-32510601F932}" srcOrd="0" destOrd="2" presId="urn:microsoft.com/office/officeart/2005/8/layout/vList2"/>
    <dgm:cxn modelId="{9B1AE3BE-68C1-43E6-B919-C933D1C3B951}" type="presParOf" srcId="{0F849E1F-35B3-4F58-B669-0A453853DE10}" destId="{5EC37EC7-938C-45B4-89E6-EBC9F746E3D4}" srcOrd="0" destOrd="0" presId="urn:microsoft.com/office/officeart/2005/8/layout/vList2"/>
    <dgm:cxn modelId="{14A700BA-1325-43D9-A508-F7727D83595D}" type="presParOf" srcId="{0F849E1F-35B3-4F58-B669-0A453853DE10}" destId="{34B2C713-48DD-4D92-AF27-32510601F93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D46491-D01C-4140-8DE5-C958C89BCD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F9D17BF6-E6DA-43FC-AE0E-696BD0946AEE}">
      <dgm:prSet/>
      <dgm:spPr/>
      <dgm:t>
        <a:bodyPr/>
        <a:lstStyle/>
        <a:p>
          <a:r>
            <a:rPr lang="fi-FI" baseline="0" dirty="0"/>
            <a:t>Aktiivisuutta ja tiivistä potilaan tukea kotikäynnein tarvitaan, jos</a:t>
          </a:r>
          <a:endParaRPr lang="fi-FI" dirty="0"/>
        </a:p>
      </dgm:t>
    </dgm:pt>
    <dgm:pt modelId="{BC53D91F-0C30-47D7-942C-3E65B93B4A31}" type="parTrans" cxnId="{62513821-9B66-40A1-877C-C33A4545DABC}">
      <dgm:prSet/>
      <dgm:spPr/>
      <dgm:t>
        <a:bodyPr/>
        <a:lstStyle/>
        <a:p>
          <a:endParaRPr lang="fi-FI"/>
        </a:p>
      </dgm:t>
    </dgm:pt>
    <dgm:pt modelId="{E20BF4EC-0F17-4328-A2DB-1137A7EC2575}" type="sibTrans" cxnId="{62513821-9B66-40A1-877C-C33A4545DABC}">
      <dgm:prSet/>
      <dgm:spPr/>
      <dgm:t>
        <a:bodyPr/>
        <a:lstStyle/>
        <a:p>
          <a:endParaRPr lang="fi-FI"/>
        </a:p>
      </dgm:t>
    </dgm:pt>
    <dgm:pt modelId="{B8CAB5DF-2C3C-49AB-BCFD-F63A4A109C0C}">
      <dgm:prSet/>
      <dgm:spPr/>
      <dgm:t>
        <a:bodyPr/>
        <a:lstStyle/>
        <a:p>
          <a:r>
            <a:rPr lang="fi-FI" dirty="0"/>
            <a:t>potilas joutuu psykososiaalisen stressin kohteeksi</a:t>
          </a:r>
        </a:p>
      </dgm:t>
    </dgm:pt>
    <dgm:pt modelId="{3497C974-1F6D-4C8C-AD65-07522FB0D1EA}" type="parTrans" cxnId="{95490307-A802-4D27-BD85-5A8E559DF9CD}">
      <dgm:prSet/>
      <dgm:spPr/>
      <dgm:t>
        <a:bodyPr/>
        <a:lstStyle/>
        <a:p>
          <a:endParaRPr lang="fi-FI"/>
        </a:p>
      </dgm:t>
    </dgm:pt>
    <dgm:pt modelId="{7AADF9BC-AA50-4458-9CA3-CD7903323BD1}" type="sibTrans" cxnId="{95490307-A802-4D27-BD85-5A8E559DF9CD}">
      <dgm:prSet/>
      <dgm:spPr/>
      <dgm:t>
        <a:bodyPr/>
        <a:lstStyle/>
        <a:p>
          <a:endParaRPr lang="fi-FI"/>
        </a:p>
      </dgm:t>
    </dgm:pt>
    <dgm:pt modelId="{99752E44-0EC9-4699-A79E-713A3A617652}">
      <dgm:prSet/>
      <dgm:spPr/>
      <dgm:t>
        <a:bodyPr/>
        <a:lstStyle/>
        <a:p>
          <a:r>
            <a:rPr lang="fi-FI" dirty="0"/>
            <a:t>potilaan tila heikkenee nopeasti esimerkiksi somaattisen sairastumisen vuoksi</a:t>
          </a:r>
        </a:p>
      </dgm:t>
    </dgm:pt>
    <dgm:pt modelId="{520498FC-3BB8-412C-AE8A-D49D64B3E020}" type="parTrans" cxnId="{F7CBDD12-43DF-4CE3-8185-46D751882432}">
      <dgm:prSet/>
      <dgm:spPr/>
      <dgm:t>
        <a:bodyPr/>
        <a:lstStyle/>
        <a:p>
          <a:endParaRPr lang="fi-FI"/>
        </a:p>
      </dgm:t>
    </dgm:pt>
    <dgm:pt modelId="{E23750AC-DBF5-44D9-8C41-1A1AB4625BC6}" type="sibTrans" cxnId="{F7CBDD12-43DF-4CE3-8185-46D751882432}">
      <dgm:prSet/>
      <dgm:spPr/>
      <dgm:t>
        <a:bodyPr/>
        <a:lstStyle/>
        <a:p>
          <a:endParaRPr lang="fi-FI"/>
        </a:p>
      </dgm:t>
    </dgm:pt>
    <dgm:pt modelId="{31F718DE-DAD8-42A8-9B43-F6D30C46D5BA}">
      <dgm:prSet/>
      <dgm:spPr/>
      <dgm:t>
        <a:bodyPr/>
        <a:lstStyle/>
        <a:p>
          <a:r>
            <a:rPr lang="fi-FI" dirty="0"/>
            <a:t>potilas on jättäytymässä suunnittelemattomasti pois hoidon piiristä.</a:t>
          </a:r>
        </a:p>
      </dgm:t>
    </dgm:pt>
    <dgm:pt modelId="{027A8CE5-A681-4B78-806F-DDBB5BFF98D4}" type="parTrans" cxnId="{44871CC8-72B0-4141-BDC9-6B25D145C63B}">
      <dgm:prSet/>
      <dgm:spPr/>
      <dgm:t>
        <a:bodyPr/>
        <a:lstStyle/>
        <a:p>
          <a:endParaRPr lang="fi-FI"/>
        </a:p>
      </dgm:t>
    </dgm:pt>
    <dgm:pt modelId="{8EC629BD-4BDF-4306-9946-45F8D559C8F9}" type="sibTrans" cxnId="{44871CC8-72B0-4141-BDC9-6B25D145C63B}">
      <dgm:prSet/>
      <dgm:spPr/>
      <dgm:t>
        <a:bodyPr/>
        <a:lstStyle/>
        <a:p>
          <a:endParaRPr lang="fi-FI"/>
        </a:p>
      </dgm:t>
    </dgm:pt>
    <dgm:pt modelId="{D3DC608D-6DDB-47AD-9222-4B51C0C2851A}">
      <dgm:prSet/>
      <dgm:spPr/>
      <dgm:t>
        <a:bodyPr/>
        <a:lstStyle/>
        <a:p>
          <a:r>
            <a:rPr lang="fi-FI" baseline="0" dirty="0"/>
            <a:t>Näissä tilanteissa tarvitaan aktiivisuutta ja tiivistä potilaan tukea kotikäynnein.</a:t>
          </a:r>
          <a:endParaRPr lang="fi-FI" dirty="0"/>
        </a:p>
      </dgm:t>
    </dgm:pt>
    <dgm:pt modelId="{FBB3DD94-D7DF-4EA7-9D97-84AEFB286957}" type="parTrans" cxnId="{DA5868AD-F595-4FA4-922B-C358116C7D45}">
      <dgm:prSet/>
      <dgm:spPr/>
      <dgm:t>
        <a:bodyPr/>
        <a:lstStyle/>
        <a:p>
          <a:endParaRPr lang="fi-FI"/>
        </a:p>
      </dgm:t>
    </dgm:pt>
    <dgm:pt modelId="{1233796F-AFDC-4859-999D-310CC320DD1A}" type="sibTrans" cxnId="{DA5868AD-F595-4FA4-922B-C358116C7D45}">
      <dgm:prSet/>
      <dgm:spPr/>
      <dgm:t>
        <a:bodyPr/>
        <a:lstStyle/>
        <a:p>
          <a:endParaRPr lang="fi-FI"/>
        </a:p>
      </dgm:t>
    </dgm:pt>
    <dgm:pt modelId="{1F0C99FF-9210-40EE-BD45-375AE22130F7}">
      <dgm:prSet/>
      <dgm:spPr/>
      <dgm:t>
        <a:bodyPr/>
        <a:lstStyle/>
        <a:p>
          <a:r>
            <a:rPr lang="fi-FI" dirty="0"/>
            <a:t>Kotona toteutettava kriisihoito vastaa tuloksiltaan tavanomaista sairaalahoitoa, minkä lisäksi sekä potilas että omaiset ovat siihen tyytyväisempiä kuin sairaalahoitoon </a:t>
          </a:r>
          <a:r>
            <a:rPr lang="fi-FI" b="1" dirty="0">
              <a:solidFill>
                <a:schemeClr val="tx2"/>
              </a:solidFill>
            </a:rPr>
            <a:t>A</a:t>
          </a:r>
          <a:r>
            <a:rPr lang="fi-FI" dirty="0"/>
            <a:t>.</a:t>
          </a:r>
        </a:p>
      </dgm:t>
    </dgm:pt>
    <dgm:pt modelId="{0C5343E3-300D-4EB0-B679-047845A81628}" type="parTrans" cxnId="{7D214642-F6C5-407B-A65B-7BC187D7D8A4}">
      <dgm:prSet/>
      <dgm:spPr/>
      <dgm:t>
        <a:bodyPr/>
        <a:lstStyle/>
        <a:p>
          <a:endParaRPr lang="fi-FI"/>
        </a:p>
      </dgm:t>
    </dgm:pt>
    <dgm:pt modelId="{F007CE07-22B3-4B78-97EB-EA86A2E928E2}" type="sibTrans" cxnId="{7D214642-F6C5-407B-A65B-7BC187D7D8A4}">
      <dgm:prSet/>
      <dgm:spPr/>
      <dgm:t>
        <a:bodyPr/>
        <a:lstStyle/>
        <a:p>
          <a:endParaRPr lang="fi-FI"/>
        </a:p>
      </dgm:t>
    </dgm:pt>
    <dgm:pt modelId="{A80B7353-685B-4F39-A085-0AFCEE51B6B9}">
      <dgm:prSet/>
      <dgm:spPr/>
      <dgm:t>
        <a:bodyPr/>
        <a:lstStyle/>
        <a:p>
          <a:r>
            <a:rPr lang="fi-FI" baseline="0" dirty="0"/>
            <a:t>Potilaan ja hänen perheensä kanssa on syytä etukäteen sopia, miten kriisitilanteissa tulee menetellä ja mistä apua on mahdollista saada nopeasti.</a:t>
          </a:r>
          <a:endParaRPr lang="fi-FI" dirty="0"/>
        </a:p>
      </dgm:t>
    </dgm:pt>
    <dgm:pt modelId="{1A72EA60-2EE7-47DA-BBA9-487496F6C790}" type="parTrans" cxnId="{42C11709-00D7-425B-9ED1-595561AD72B3}">
      <dgm:prSet/>
      <dgm:spPr/>
      <dgm:t>
        <a:bodyPr/>
        <a:lstStyle/>
        <a:p>
          <a:endParaRPr lang="fi-FI"/>
        </a:p>
      </dgm:t>
    </dgm:pt>
    <dgm:pt modelId="{08CB281A-F2AC-431E-999A-08C694F39F2C}" type="sibTrans" cxnId="{42C11709-00D7-425B-9ED1-595561AD72B3}">
      <dgm:prSet/>
      <dgm:spPr/>
      <dgm:t>
        <a:bodyPr/>
        <a:lstStyle/>
        <a:p>
          <a:endParaRPr lang="fi-FI"/>
        </a:p>
      </dgm:t>
    </dgm:pt>
    <dgm:pt modelId="{4438A686-40D1-40D5-8014-52E71770030B}" type="pres">
      <dgm:prSet presAssocID="{2AD46491-D01C-4140-8DE5-C958C89BCD45}" presName="linear" presStyleCnt="0">
        <dgm:presLayoutVars>
          <dgm:animLvl val="lvl"/>
          <dgm:resizeHandles val="exact"/>
        </dgm:presLayoutVars>
      </dgm:prSet>
      <dgm:spPr/>
    </dgm:pt>
    <dgm:pt modelId="{FBD92048-1B63-4F41-A4A7-2C207EE2C7EA}" type="pres">
      <dgm:prSet presAssocID="{F9D17BF6-E6DA-43FC-AE0E-696BD0946AEE}" presName="parentText" presStyleLbl="node1" presStyleIdx="0" presStyleCnt="3" custScaleY="67220">
        <dgm:presLayoutVars>
          <dgm:chMax val="0"/>
          <dgm:bulletEnabled val="1"/>
        </dgm:presLayoutVars>
      </dgm:prSet>
      <dgm:spPr/>
    </dgm:pt>
    <dgm:pt modelId="{187E5E44-E93F-4272-BBF1-6CFED402C256}" type="pres">
      <dgm:prSet presAssocID="{F9D17BF6-E6DA-43FC-AE0E-696BD0946AEE}" presName="childText" presStyleLbl="revTx" presStyleIdx="0" presStyleCnt="2">
        <dgm:presLayoutVars>
          <dgm:bulletEnabled val="1"/>
        </dgm:presLayoutVars>
      </dgm:prSet>
      <dgm:spPr/>
    </dgm:pt>
    <dgm:pt modelId="{6986AEDD-840C-490C-B01A-324E00FE63B4}" type="pres">
      <dgm:prSet presAssocID="{D3DC608D-6DDB-47AD-9222-4B51C0C2851A}" presName="parentText" presStyleLbl="node1" presStyleIdx="1" presStyleCnt="3">
        <dgm:presLayoutVars>
          <dgm:chMax val="0"/>
          <dgm:bulletEnabled val="1"/>
        </dgm:presLayoutVars>
      </dgm:prSet>
      <dgm:spPr/>
    </dgm:pt>
    <dgm:pt modelId="{85459EBD-1E96-4D0D-BAAD-7F7C448EFD61}" type="pres">
      <dgm:prSet presAssocID="{D3DC608D-6DDB-47AD-9222-4B51C0C2851A}" presName="childText" presStyleLbl="revTx" presStyleIdx="1" presStyleCnt="2">
        <dgm:presLayoutVars>
          <dgm:bulletEnabled val="1"/>
        </dgm:presLayoutVars>
      </dgm:prSet>
      <dgm:spPr/>
    </dgm:pt>
    <dgm:pt modelId="{26D6A7CF-2953-4A15-A0D9-42D2E8FDECBF}" type="pres">
      <dgm:prSet presAssocID="{A80B7353-685B-4F39-A085-0AFCEE51B6B9}" presName="parentText" presStyleLbl="node1" presStyleIdx="2" presStyleCnt="3">
        <dgm:presLayoutVars>
          <dgm:chMax val="0"/>
          <dgm:bulletEnabled val="1"/>
        </dgm:presLayoutVars>
      </dgm:prSet>
      <dgm:spPr/>
    </dgm:pt>
  </dgm:ptLst>
  <dgm:cxnLst>
    <dgm:cxn modelId="{95490307-A802-4D27-BD85-5A8E559DF9CD}" srcId="{F9D17BF6-E6DA-43FC-AE0E-696BD0946AEE}" destId="{B8CAB5DF-2C3C-49AB-BCFD-F63A4A109C0C}" srcOrd="0" destOrd="0" parTransId="{3497C974-1F6D-4C8C-AD65-07522FB0D1EA}" sibTransId="{7AADF9BC-AA50-4458-9CA3-CD7903323BD1}"/>
    <dgm:cxn modelId="{42C11709-00D7-425B-9ED1-595561AD72B3}" srcId="{2AD46491-D01C-4140-8DE5-C958C89BCD45}" destId="{A80B7353-685B-4F39-A085-0AFCEE51B6B9}" srcOrd="2" destOrd="0" parTransId="{1A72EA60-2EE7-47DA-BBA9-487496F6C790}" sibTransId="{08CB281A-F2AC-431E-999A-08C694F39F2C}"/>
    <dgm:cxn modelId="{3F3D3309-6240-499C-AB6F-8679302305DE}" type="presOf" srcId="{D3DC608D-6DDB-47AD-9222-4B51C0C2851A}" destId="{6986AEDD-840C-490C-B01A-324E00FE63B4}" srcOrd="0" destOrd="0" presId="urn:microsoft.com/office/officeart/2005/8/layout/vList2"/>
    <dgm:cxn modelId="{F7CBDD12-43DF-4CE3-8185-46D751882432}" srcId="{F9D17BF6-E6DA-43FC-AE0E-696BD0946AEE}" destId="{99752E44-0EC9-4699-A79E-713A3A617652}" srcOrd="1" destOrd="0" parTransId="{520498FC-3BB8-412C-AE8A-D49D64B3E020}" sibTransId="{E23750AC-DBF5-44D9-8C41-1A1AB4625BC6}"/>
    <dgm:cxn modelId="{62513821-9B66-40A1-877C-C33A4545DABC}" srcId="{2AD46491-D01C-4140-8DE5-C958C89BCD45}" destId="{F9D17BF6-E6DA-43FC-AE0E-696BD0946AEE}" srcOrd="0" destOrd="0" parTransId="{BC53D91F-0C30-47D7-942C-3E65B93B4A31}" sibTransId="{E20BF4EC-0F17-4328-A2DB-1137A7EC2575}"/>
    <dgm:cxn modelId="{7D214642-F6C5-407B-A65B-7BC187D7D8A4}" srcId="{D3DC608D-6DDB-47AD-9222-4B51C0C2851A}" destId="{1F0C99FF-9210-40EE-BD45-375AE22130F7}" srcOrd="0" destOrd="0" parTransId="{0C5343E3-300D-4EB0-B679-047845A81628}" sibTransId="{F007CE07-22B3-4B78-97EB-EA86A2E928E2}"/>
    <dgm:cxn modelId="{34488563-4919-4FD6-BABE-3473B11D2B72}" type="presOf" srcId="{99752E44-0EC9-4699-A79E-713A3A617652}" destId="{187E5E44-E93F-4272-BBF1-6CFED402C256}" srcOrd="0" destOrd="1" presId="urn:microsoft.com/office/officeart/2005/8/layout/vList2"/>
    <dgm:cxn modelId="{231B116B-A282-4786-B63E-4AA7082D3B7D}" type="presOf" srcId="{2AD46491-D01C-4140-8DE5-C958C89BCD45}" destId="{4438A686-40D1-40D5-8014-52E71770030B}" srcOrd="0" destOrd="0" presId="urn:microsoft.com/office/officeart/2005/8/layout/vList2"/>
    <dgm:cxn modelId="{3561C974-BF06-4878-AD70-1078890CFDC9}" type="presOf" srcId="{1F0C99FF-9210-40EE-BD45-375AE22130F7}" destId="{85459EBD-1E96-4D0D-BAAD-7F7C448EFD61}" srcOrd="0" destOrd="0" presId="urn:microsoft.com/office/officeart/2005/8/layout/vList2"/>
    <dgm:cxn modelId="{44DB618E-9575-4A5D-86D4-9AE8B249AF3C}" type="presOf" srcId="{A80B7353-685B-4F39-A085-0AFCEE51B6B9}" destId="{26D6A7CF-2953-4A15-A0D9-42D2E8FDECBF}" srcOrd="0" destOrd="0" presId="urn:microsoft.com/office/officeart/2005/8/layout/vList2"/>
    <dgm:cxn modelId="{DA5868AD-F595-4FA4-922B-C358116C7D45}" srcId="{2AD46491-D01C-4140-8DE5-C958C89BCD45}" destId="{D3DC608D-6DDB-47AD-9222-4B51C0C2851A}" srcOrd="1" destOrd="0" parTransId="{FBB3DD94-D7DF-4EA7-9D97-84AEFB286957}" sibTransId="{1233796F-AFDC-4859-999D-310CC320DD1A}"/>
    <dgm:cxn modelId="{922640BF-55ED-46EA-9977-21426622CD1B}" type="presOf" srcId="{B8CAB5DF-2C3C-49AB-BCFD-F63A4A109C0C}" destId="{187E5E44-E93F-4272-BBF1-6CFED402C256}" srcOrd="0" destOrd="0" presId="urn:microsoft.com/office/officeart/2005/8/layout/vList2"/>
    <dgm:cxn modelId="{44871CC8-72B0-4141-BDC9-6B25D145C63B}" srcId="{F9D17BF6-E6DA-43FC-AE0E-696BD0946AEE}" destId="{31F718DE-DAD8-42A8-9B43-F6D30C46D5BA}" srcOrd="2" destOrd="0" parTransId="{027A8CE5-A681-4B78-806F-DDBB5BFF98D4}" sibTransId="{8EC629BD-4BDF-4306-9946-45F8D559C8F9}"/>
    <dgm:cxn modelId="{68E914E7-17F4-4E25-A35B-D2B11BCCB6F1}" type="presOf" srcId="{31F718DE-DAD8-42A8-9B43-F6D30C46D5BA}" destId="{187E5E44-E93F-4272-BBF1-6CFED402C256}" srcOrd="0" destOrd="2" presId="urn:microsoft.com/office/officeart/2005/8/layout/vList2"/>
    <dgm:cxn modelId="{FC7CC9FE-94A1-4886-B2A4-E7952D521F82}" type="presOf" srcId="{F9D17BF6-E6DA-43FC-AE0E-696BD0946AEE}" destId="{FBD92048-1B63-4F41-A4A7-2C207EE2C7EA}" srcOrd="0" destOrd="0" presId="urn:microsoft.com/office/officeart/2005/8/layout/vList2"/>
    <dgm:cxn modelId="{21E4C367-8408-4267-BF27-91D8238E60DE}" type="presParOf" srcId="{4438A686-40D1-40D5-8014-52E71770030B}" destId="{FBD92048-1B63-4F41-A4A7-2C207EE2C7EA}" srcOrd="0" destOrd="0" presId="urn:microsoft.com/office/officeart/2005/8/layout/vList2"/>
    <dgm:cxn modelId="{B47CCBB2-0826-4249-A37F-E8AB8B4DD63B}" type="presParOf" srcId="{4438A686-40D1-40D5-8014-52E71770030B}" destId="{187E5E44-E93F-4272-BBF1-6CFED402C256}" srcOrd="1" destOrd="0" presId="urn:microsoft.com/office/officeart/2005/8/layout/vList2"/>
    <dgm:cxn modelId="{DDC66A17-06FB-45D9-BD6A-37C6CE56097F}" type="presParOf" srcId="{4438A686-40D1-40D5-8014-52E71770030B}" destId="{6986AEDD-840C-490C-B01A-324E00FE63B4}" srcOrd="2" destOrd="0" presId="urn:microsoft.com/office/officeart/2005/8/layout/vList2"/>
    <dgm:cxn modelId="{28A8361C-CD78-49FA-A698-2F4AEE6F5CB1}" type="presParOf" srcId="{4438A686-40D1-40D5-8014-52E71770030B}" destId="{85459EBD-1E96-4D0D-BAAD-7F7C448EFD61}" srcOrd="3" destOrd="0" presId="urn:microsoft.com/office/officeart/2005/8/layout/vList2"/>
    <dgm:cxn modelId="{275EBFE6-BAAC-42C7-B0C4-E8F3C0035290}" type="presParOf" srcId="{4438A686-40D1-40D5-8014-52E71770030B}" destId="{26D6A7CF-2953-4A15-A0D9-42D2E8FDEC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7A153-81DA-4364-B3F3-DA0D59EC0200}">
      <dsp:nvSpPr>
        <dsp:cNvPr id="0" name=""/>
        <dsp:cNvSpPr/>
      </dsp:nvSpPr>
      <dsp:spPr>
        <a:xfrm>
          <a:off x="0" y="974508"/>
          <a:ext cx="7886700" cy="182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416560" rIns="612096" bIns="142240" numCol="1" spcCol="1270" anchor="t" anchorCtr="0">
          <a:noAutofit/>
        </a:bodyPr>
        <a:lstStyle/>
        <a:p>
          <a:pPr marL="228600" lvl="1" indent="-228600" algn="l" defTabSz="889000">
            <a:lnSpc>
              <a:spcPct val="90000"/>
            </a:lnSpc>
            <a:spcBef>
              <a:spcPct val="0"/>
            </a:spcBef>
            <a:spcAft>
              <a:spcPct val="15000"/>
            </a:spcAft>
            <a:buChar char="•"/>
          </a:pPr>
          <a:r>
            <a:rPr lang="fi-FI" sz="2000" kern="1200" dirty="0"/>
            <a:t>oireettomuus</a:t>
          </a:r>
        </a:p>
        <a:p>
          <a:pPr marL="228600" lvl="1" indent="-228600" algn="l" defTabSz="889000">
            <a:lnSpc>
              <a:spcPct val="90000"/>
            </a:lnSpc>
            <a:spcBef>
              <a:spcPct val="0"/>
            </a:spcBef>
            <a:spcAft>
              <a:spcPct val="15000"/>
            </a:spcAft>
            <a:buChar char="•"/>
          </a:pPr>
          <a:r>
            <a:rPr lang="fi-FI" sz="2000" kern="1200" dirty="0"/>
            <a:t>relapsien esto</a:t>
          </a:r>
        </a:p>
        <a:p>
          <a:pPr marL="228600" lvl="1" indent="-228600" algn="l" defTabSz="889000">
            <a:lnSpc>
              <a:spcPct val="90000"/>
            </a:lnSpc>
            <a:spcBef>
              <a:spcPct val="0"/>
            </a:spcBef>
            <a:spcAft>
              <a:spcPct val="15000"/>
            </a:spcAft>
            <a:buChar char="•"/>
          </a:pPr>
          <a:r>
            <a:rPr lang="fi-FI" sz="2000" kern="1200" dirty="0"/>
            <a:t>toimintakyvyn tukeminen ja </a:t>
          </a:r>
        </a:p>
        <a:p>
          <a:pPr marL="228600" lvl="1" indent="-228600" algn="l" defTabSz="889000">
            <a:lnSpc>
              <a:spcPct val="90000"/>
            </a:lnSpc>
            <a:spcBef>
              <a:spcPct val="0"/>
            </a:spcBef>
            <a:spcAft>
              <a:spcPct val="15000"/>
            </a:spcAft>
            <a:buChar char="•"/>
          </a:pPr>
          <a:r>
            <a:rPr lang="fi-FI" sz="2000" kern="1200" dirty="0"/>
            <a:t>toimivan yksilöllisesti räätälöidyn lääkehoidon toteuttaminen.</a:t>
          </a:r>
        </a:p>
      </dsp:txBody>
      <dsp:txXfrm>
        <a:off x="0" y="974508"/>
        <a:ext cx="7886700" cy="1827000"/>
      </dsp:txXfrm>
    </dsp:sp>
    <dsp:sp modelId="{28A63D0D-8975-441B-B97A-53C4FC4EFEEF}">
      <dsp:nvSpPr>
        <dsp:cNvPr id="0" name=""/>
        <dsp:cNvSpPr/>
      </dsp:nvSpPr>
      <dsp:spPr>
        <a:xfrm>
          <a:off x="394335" y="679307"/>
          <a:ext cx="552069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fi-FI" sz="2000" kern="1200" baseline="0" dirty="0"/>
            <a:t>Skitsofrenian hyvässä hoidossa tavoitteena ovat</a:t>
          </a:r>
          <a:endParaRPr lang="fi-FI" sz="2000" kern="1200" dirty="0"/>
        </a:p>
      </dsp:txBody>
      <dsp:txXfrm>
        <a:off x="423156" y="708128"/>
        <a:ext cx="546304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0AC8-EB5F-4B6D-B1B6-941B439E3DC6}">
      <dsp:nvSpPr>
        <dsp:cNvPr id="0" name=""/>
        <dsp:cNvSpPr/>
      </dsp:nvSpPr>
      <dsp:spPr>
        <a:xfrm>
          <a:off x="0" y="97727"/>
          <a:ext cx="788670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i-FI" sz="2000" kern="1200" baseline="0" dirty="0"/>
            <a:t>Hoitosuunnitelmassa otetaan kantaa seuraaviin seikkoihin:</a:t>
          </a:r>
          <a:endParaRPr lang="fi-FI" sz="2000" kern="1200" dirty="0"/>
        </a:p>
      </dsp:txBody>
      <dsp:txXfrm>
        <a:off x="0" y="97727"/>
        <a:ext cx="7886700" cy="518400"/>
      </dsp:txXfrm>
    </dsp:sp>
    <dsp:sp modelId="{9F633146-35BB-4789-B592-9D7EB022ACFF}">
      <dsp:nvSpPr>
        <dsp:cNvPr id="0" name=""/>
        <dsp:cNvSpPr/>
      </dsp:nvSpPr>
      <dsp:spPr>
        <a:xfrm>
          <a:off x="0" y="616127"/>
          <a:ext cx="7886700"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i-FI" sz="1800" kern="1200" dirty="0"/>
            <a:t>psykiatrinen oireilu (psykoottiset, negatiiviset, mielialaan ja ahdistuneisuuteen liittyvät oireet, traumaoireet, itsetuhoisuus ja aggressiivisuus sekä alkoholin ja huumeiden käyttö)</a:t>
          </a:r>
        </a:p>
        <a:p>
          <a:pPr marL="171450" lvl="1" indent="-171450" algn="l" defTabSz="800100">
            <a:lnSpc>
              <a:spcPct val="90000"/>
            </a:lnSpc>
            <a:spcBef>
              <a:spcPct val="0"/>
            </a:spcBef>
            <a:spcAft>
              <a:spcPct val="15000"/>
            </a:spcAft>
            <a:buChar char="•"/>
          </a:pPr>
          <a:r>
            <a:rPr lang="fi-FI" sz="1800" kern="1200" dirty="0"/>
            <a:t>sairastumista edeltänyt psykososiaalinen kehitys</a:t>
          </a:r>
        </a:p>
        <a:p>
          <a:pPr marL="171450" lvl="1" indent="-171450" algn="l" defTabSz="800100">
            <a:lnSpc>
              <a:spcPct val="90000"/>
            </a:lnSpc>
            <a:spcBef>
              <a:spcPct val="0"/>
            </a:spcBef>
            <a:spcAft>
              <a:spcPct val="15000"/>
            </a:spcAft>
            <a:buChar char="•"/>
          </a:pPr>
          <a:r>
            <a:rPr lang="fi-FI" sz="1800" kern="1200" dirty="0"/>
            <a:t>ihmissuhde-, opiskelu-, työ- ja muu sosiaalinen kokonaistilanne</a:t>
          </a:r>
        </a:p>
        <a:p>
          <a:pPr marL="171450" lvl="1" indent="-171450" algn="l" defTabSz="800100">
            <a:lnSpc>
              <a:spcPct val="90000"/>
            </a:lnSpc>
            <a:spcBef>
              <a:spcPct val="0"/>
            </a:spcBef>
            <a:spcAft>
              <a:spcPct val="15000"/>
            </a:spcAft>
            <a:buChar char="•"/>
          </a:pPr>
          <a:r>
            <a:rPr lang="fi-FI" sz="1800" kern="1200" dirty="0"/>
            <a:t>potilaan ja hänen perheensä psykososiaalinen elämäntilanne ja kulttuuritausta</a:t>
          </a:r>
        </a:p>
        <a:p>
          <a:pPr marL="171450" lvl="1" indent="-171450" algn="l" defTabSz="800100">
            <a:lnSpc>
              <a:spcPct val="90000"/>
            </a:lnSpc>
            <a:spcBef>
              <a:spcPct val="0"/>
            </a:spcBef>
            <a:spcAft>
              <a:spcPct val="15000"/>
            </a:spcAft>
            <a:buChar char="•"/>
          </a:pPr>
          <a:r>
            <a:rPr lang="fi-FI" sz="1800" kern="1200" dirty="0"/>
            <a:t>lääkehoidon ja psykososiaalisten interventioiden tarve</a:t>
          </a:r>
        </a:p>
        <a:p>
          <a:pPr marL="171450" lvl="1" indent="-171450" algn="l" defTabSz="800100">
            <a:lnSpc>
              <a:spcPct val="90000"/>
            </a:lnSpc>
            <a:spcBef>
              <a:spcPct val="0"/>
            </a:spcBef>
            <a:spcAft>
              <a:spcPct val="15000"/>
            </a:spcAft>
            <a:buChar char="•"/>
          </a:pPr>
          <a:r>
            <a:rPr lang="fi-FI" sz="1800" kern="1200" dirty="0"/>
            <a:t>ammatillisen kuntoutuksen tarve</a:t>
          </a:r>
        </a:p>
        <a:p>
          <a:pPr marL="171450" lvl="1" indent="-171450" algn="l" defTabSz="800100">
            <a:lnSpc>
              <a:spcPct val="90000"/>
            </a:lnSpc>
            <a:spcBef>
              <a:spcPct val="0"/>
            </a:spcBef>
            <a:spcAft>
              <a:spcPct val="15000"/>
            </a:spcAft>
            <a:buChar char="•"/>
          </a:pPr>
          <a:r>
            <a:rPr lang="fi-FI" sz="1800" kern="1200" dirty="0"/>
            <a:t>somaattinen terveydentila ja hoidon tarve</a:t>
          </a:r>
        </a:p>
      </dsp:txBody>
      <dsp:txXfrm>
        <a:off x="0" y="616127"/>
        <a:ext cx="7886700" cy="2766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0752D-B1AA-4B5B-B5C6-B2EE3CC8BC0F}">
      <dsp:nvSpPr>
        <dsp:cNvPr id="0" name=""/>
        <dsp:cNvSpPr/>
      </dsp:nvSpPr>
      <dsp:spPr>
        <a:xfrm>
          <a:off x="0" y="218620"/>
          <a:ext cx="7886700" cy="584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baseline="0" dirty="0"/>
            <a:t>Puutteellista lääkehoitomyöntyvyyttä voidaan kohentaa myös</a:t>
          </a:r>
          <a:endParaRPr lang="fi-FI" sz="2400" kern="1200" dirty="0"/>
        </a:p>
      </dsp:txBody>
      <dsp:txXfrm>
        <a:off x="28529" y="247149"/>
        <a:ext cx="7829642" cy="527357"/>
      </dsp:txXfrm>
    </dsp:sp>
    <dsp:sp modelId="{7E20E202-87FD-4C93-B6F9-86F13C27911C}">
      <dsp:nvSpPr>
        <dsp:cNvPr id="0" name=""/>
        <dsp:cNvSpPr/>
      </dsp:nvSpPr>
      <dsp:spPr>
        <a:xfrm>
          <a:off x="0" y="803035"/>
          <a:ext cx="7886700" cy="245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i-FI" sz="2100" kern="1200" dirty="0"/>
            <a:t>käyttämällä mahdollisimman yksinkertaisesti toteutettavia hoitoja</a:t>
          </a:r>
        </a:p>
        <a:p>
          <a:pPr marL="228600" lvl="1" indent="-228600" algn="l" defTabSz="933450">
            <a:lnSpc>
              <a:spcPct val="90000"/>
            </a:lnSpc>
            <a:spcBef>
              <a:spcPct val="0"/>
            </a:spcBef>
            <a:spcAft>
              <a:spcPct val="20000"/>
            </a:spcAft>
            <a:buChar char="•"/>
          </a:pPr>
          <a:r>
            <a:rPr lang="fi-FI" sz="2100" kern="1200" dirty="0"/>
            <a:t>säännöllisillä keskusteluilla lääkehoidon tarpeellisuudesta ja motivoivalla haastattelulla</a:t>
          </a:r>
        </a:p>
        <a:p>
          <a:pPr marL="228600" lvl="1" indent="-228600" algn="l" defTabSz="933450">
            <a:lnSpc>
              <a:spcPct val="90000"/>
            </a:lnSpc>
            <a:spcBef>
              <a:spcPct val="0"/>
            </a:spcBef>
            <a:spcAft>
              <a:spcPct val="20000"/>
            </a:spcAft>
            <a:buChar char="•"/>
          </a:pPr>
          <a:r>
            <a:rPr lang="fi-FI" sz="2100" kern="1200" dirty="0"/>
            <a:t>vertaistuen ja kokemusasiantuntijoiden käytöllä</a:t>
          </a:r>
        </a:p>
        <a:p>
          <a:pPr marL="228600" lvl="1" indent="-228600" algn="l" defTabSz="933450">
            <a:lnSpc>
              <a:spcPct val="90000"/>
            </a:lnSpc>
            <a:spcBef>
              <a:spcPct val="0"/>
            </a:spcBef>
            <a:spcAft>
              <a:spcPct val="20000"/>
            </a:spcAft>
            <a:buChar char="•"/>
          </a:pPr>
          <a:r>
            <a:rPr lang="fi-FI" sz="2100" kern="1200" dirty="0"/>
            <a:t>pyrkimällä oireita tehokkaasti lievittävään lääkitykseen</a:t>
          </a:r>
        </a:p>
        <a:p>
          <a:pPr marL="228600" lvl="1" indent="-228600" algn="l" defTabSz="933450">
            <a:lnSpc>
              <a:spcPct val="90000"/>
            </a:lnSpc>
            <a:spcBef>
              <a:spcPct val="0"/>
            </a:spcBef>
            <a:spcAft>
              <a:spcPct val="20000"/>
            </a:spcAft>
            <a:buChar char="•"/>
          </a:pPr>
          <a:r>
            <a:rPr lang="fi-FI" sz="2100" kern="1200" dirty="0"/>
            <a:t>minimoimalla lääkityksen haittavaikutukset</a:t>
          </a:r>
        </a:p>
        <a:p>
          <a:pPr marL="228600" lvl="1" indent="-228600" algn="l" defTabSz="933450">
            <a:lnSpc>
              <a:spcPct val="90000"/>
            </a:lnSpc>
            <a:spcBef>
              <a:spcPct val="0"/>
            </a:spcBef>
            <a:spcAft>
              <a:spcPct val="20000"/>
            </a:spcAft>
            <a:buChar char="•"/>
          </a:pPr>
          <a:r>
            <a:rPr lang="fi-FI" sz="2100" kern="1200" dirty="0"/>
            <a:t>kiinnittämällä huomiota hoidon jatkuvuuteen.</a:t>
          </a:r>
        </a:p>
      </dsp:txBody>
      <dsp:txXfrm>
        <a:off x="0" y="803035"/>
        <a:ext cx="7886700" cy="2459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37EC7-938C-45B4-89E6-EBC9F746E3D4}">
      <dsp:nvSpPr>
        <dsp:cNvPr id="0" name=""/>
        <dsp:cNvSpPr/>
      </dsp:nvSpPr>
      <dsp:spPr>
        <a:xfrm>
          <a:off x="0" y="163485"/>
          <a:ext cx="7886700" cy="963785"/>
        </a:xfrm>
        <a:prstGeom prst="round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baseline="0" dirty="0"/>
            <a:t>Elintapaohjaus ilmeisesti vaikuttaa potilaiden terveyskäyttäytymiseen ja vähentää sydän- ja verisuonitautien riskitekijöitä skitsofrenia-potilailla.</a:t>
          </a:r>
          <a:endParaRPr lang="fi-FI" sz="2100" kern="1200" dirty="0"/>
        </a:p>
      </dsp:txBody>
      <dsp:txXfrm>
        <a:off x="47048" y="210533"/>
        <a:ext cx="7792604" cy="869689"/>
      </dsp:txXfrm>
    </dsp:sp>
    <dsp:sp modelId="{34B2C713-48DD-4D92-AF27-32510601F932}">
      <dsp:nvSpPr>
        <dsp:cNvPr id="0" name=""/>
        <dsp:cNvSpPr/>
      </dsp:nvSpPr>
      <dsp:spPr>
        <a:xfrm>
          <a:off x="0" y="1127270"/>
          <a:ext cx="7886700" cy="21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i-FI" sz="1800" kern="1200" dirty="0"/>
            <a:t>Tupakoiville skitsofreniapotilaille tulee suositella tupakoinnin lopettamista vähintään kerran vuodessa, ja ohjata vieroitukseen tähtääviin interventioihin.</a:t>
          </a:r>
        </a:p>
        <a:p>
          <a:pPr marL="171450" lvl="1" indent="-171450" algn="l" defTabSz="800100">
            <a:lnSpc>
              <a:spcPct val="90000"/>
            </a:lnSpc>
            <a:spcBef>
              <a:spcPct val="0"/>
            </a:spcBef>
            <a:spcAft>
              <a:spcPct val="20000"/>
            </a:spcAft>
            <a:buChar char="•"/>
          </a:pPr>
          <a:r>
            <a:rPr lang="fi-FI" sz="1800" kern="1200" dirty="0"/>
            <a:t>Kaikille skitsofreniapotilaille tulee tarjota tukea painonhallintaan ja tietoa terveellistä elämäntavoista.</a:t>
          </a:r>
        </a:p>
        <a:p>
          <a:pPr marL="171450" lvl="1" indent="-171450" algn="l" defTabSz="800100">
            <a:lnSpc>
              <a:spcPct val="90000"/>
            </a:lnSpc>
            <a:spcBef>
              <a:spcPct val="0"/>
            </a:spcBef>
            <a:spcAft>
              <a:spcPct val="20000"/>
            </a:spcAft>
            <a:buChar char="•"/>
          </a:pPr>
          <a:r>
            <a:rPr lang="fi-FI" sz="1800" kern="1200" dirty="0"/>
            <a:t>Skitsofreniapotilaiden liikuntatottumukset tulisi selvittää heti hoidon alussa, ja heidän fyysistä aktiivisuuttaan on pyrittävä lisäämään. Liikunnan tarpeellisuuteen tulisi kiinnittää huomiota skitsofreniapotilaan koko hoidon ajan.</a:t>
          </a:r>
        </a:p>
      </dsp:txBody>
      <dsp:txXfrm>
        <a:off x="0" y="1127270"/>
        <a:ext cx="7886700" cy="2190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92048-1B63-4F41-A4A7-2C207EE2C7EA}">
      <dsp:nvSpPr>
        <dsp:cNvPr id="0" name=""/>
        <dsp:cNvSpPr/>
      </dsp:nvSpPr>
      <dsp:spPr>
        <a:xfrm>
          <a:off x="0" y="11297"/>
          <a:ext cx="8149590" cy="534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baseline="0" dirty="0"/>
            <a:t>Aktiivisuutta ja tiivistä potilaan tukea kotikäynnein tarvitaan, jos</a:t>
          </a:r>
          <a:endParaRPr lang="fi-FI" sz="2000" kern="1200" dirty="0"/>
        </a:p>
      </dsp:txBody>
      <dsp:txXfrm>
        <a:off x="26071" y="37368"/>
        <a:ext cx="8097448" cy="481923"/>
      </dsp:txXfrm>
    </dsp:sp>
    <dsp:sp modelId="{187E5E44-E93F-4272-BBF1-6CFED402C256}">
      <dsp:nvSpPr>
        <dsp:cNvPr id="0" name=""/>
        <dsp:cNvSpPr/>
      </dsp:nvSpPr>
      <dsp:spPr>
        <a:xfrm>
          <a:off x="0" y="545362"/>
          <a:ext cx="814959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4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fi-FI" sz="1600" kern="1200" dirty="0"/>
            <a:t>potilas joutuu psykososiaalisen stressin kohteeksi</a:t>
          </a:r>
        </a:p>
        <a:p>
          <a:pPr marL="171450" lvl="1" indent="-171450" algn="l" defTabSz="711200">
            <a:lnSpc>
              <a:spcPct val="90000"/>
            </a:lnSpc>
            <a:spcBef>
              <a:spcPct val="0"/>
            </a:spcBef>
            <a:spcAft>
              <a:spcPct val="20000"/>
            </a:spcAft>
            <a:buChar char="•"/>
          </a:pPr>
          <a:r>
            <a:rPr lang="fi-FI" sz="1600" kern="1200" dirty="0"/>
            <a:t>potilaan tila heikkenee nopeasti esimerkiksi somaattisen sairastumisen vuoksi</a:t>
          </a:r>
        </a:p>
        <a:p>
          <a:pPr marL="171450" lvl="1" indent="-171450" algn="l" defTabSz="711200">
            <a:lnSpc>
              <a:spcPct val="90000"/>
            </a:lnSpc>
            <a:spcBef>
              <a:spcPct val="0"/>
            </a:spcBef>
            <a:spcAft>
              <a:spcPct val="20000"/>
            </a:spcAft>
            <a:buChar char="•"/>
          </a:pPr>
          <a:r>
            <a:rPr lang="fi-FI" sz="1600" kern="1200" dirty="0"/>
            <a:t>potilas on jättäytymässä suunnittelemattomasti pois hoidon piiristä.</a:t>
          </a:r>
        </a:p>
      </dsp:txBody>
      <dsp:txXfrm>
        <a:off x="0" y="545362"/>
        <a:ext cx="8149590" cy="828000"/>
      </dsp:txXfrm>
    </dsp:sp>
    <dsp:sp modelId="{6986AEDD-840C-490C-B01A-324E00FE63B4}">
      <dsp:nvSpPr>
        <dsp:cNvPr id="0" name=""/>
        <dsp:cNvSpPr/>
      </dsp:nvSpPr>
      <dsp:spPr>
        <a:xfrm>
          <a:off x="0" y="1373362"/>
          <a:ext cx="8149590" cy="7945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baseline="0" dirty="0"/>
            <a:t>Näissä tilanteissa tarvitaan aktiivisuutta ja tiivistä potilaan tukea kotikäynnein.</a:t>
          </a:r>
          <a:endParaRPr lang="fi-FI" sz="2000" kern="1200" dirty="0"/>
        </a:p>
      </dsp:txBody>
      <dsp:txXfrm>
        <a:off x="38784" y="1412146"/>
        <a:ext cx="8072022" cy="716935"/>
      </dsp:txXfrm>
    </dsp:sp>
    <dsp:sp modelId="{85459EBD-1E96-4D0D-BAAD-7F7C448EFD61}">
      <dsp:nvSpPr>
        <dsp:cNvPr id="0" name=""/>
        <dsp:cNvSpPr/>
      </dsp:nvSpPr>
      <dsp:spPr>
        <a:xfrm>
          <a:off x="0" y="2167865"/>
          <a:ext cx="814959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4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fi-FI" sz="1600" kern="1200" dirty="0"/>
            <a:t>Kotona toteutettava kriisihoito vastaa tuloksiltaan tavanomaista sairaalahoitoa, minkä lisäksi sekä potilas että omaiset ovat siihen tyytyväisempiä kuin sairaalahoitoon </a:t>
          </a:r>
          <a:r>
            <a:rPr lang="fi-FI" sz="1600" b="1" kern="1200" dirty="0">
              <a:solidFill>
                <a:schemeClr val="tx2"/>
              </a:solidFill>
            </a:rPr>
            <a:t>A</a:t>
          </a:r>
          <a:r>
            <a:rPr lang="fi-FI" sz="1600" kern="1200" dirty="0"/>
            <a:t>.</a:t>
          </a:r>
        </a:p>
      </dsp:txBody>
      <dsp:txXfrm>
        <a:off x="0" y="2167865"/>
        <a:ext cx="8149590" cy="507150"/>
      </dsp:txXfrm>
    </dsp:sp>
    <dsp:sp modelId="{26D6A7CF-2953-4A15-A0D9-42D2E8FDECBF}">
      <dsp:nvSpPr>
        <dsp:cNvPr id="0" name=""/>
        <dsp:cNvSpPr/>
      </dsp:nvSpPr>
      <dsp:spPr>
        <a:xfrm>
          <a:off x="0" y="2675015"/>
          <a:ext cx="8149590" cy="7945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baseline="0" dirty="0"/>
            <a:t>Potilaan ja hänen perheensä kanssa on syytä etukäteen sopia, miten kriisitilanteissa tulee menetellä ja mistä apua on mahdollista saada nopeasti.</a:t>
          </a:r>
          <a:endParaRPr lang="fi-FI" sz="2000" kern="1200" dirty="0"/>
        </a:p>
      </dsp:txBody>
      <dsp:txXfrm>
        <a:off x="38784" y="2713799"/>
        <a:ext cx="807202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042038B-27FB-4774-8A6D-4D9D30040E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a:extLst>
              <a:ext uri="{FF2B5EF4-FFF2-40B4-BE49-F238E27FC236}">
                <a16:creationId xmlns:a16="http://schemas.microsoft.com/office/drawing/2014/main" id="{572392B1-56E1-4018-8159-5A0CDEC24C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5B500-49FB-49A7-9251-3F67CED5FED3}" type="datetimeFigureOut">
              <a:rPr lang="fi-FI" smtClean="0"/>
              <a:t>5.10.2020</a:t>
            </a:fld>
            <a:endParaRPr lang="fi-FI" dirty="0"/>
          </a:p>
        </p:txBody>
      </p:sp>
      <p:sp>
        <p:nvSpPr>
          <p:cNvPr id="4" name="Alatunnisteen paikkamerkki 3">
            <a:extLst>
              <a:ext uri="{FF2B5EF4-FFF2-40B4-BE49-F238E27FC236}">
                <a16:creationId xmlns:a16="http://schemas.microsoft.com/office/drawing/2014/main" id="{63B423B4-4015-4CCE-A3FA-4A16FA5E3C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a:extLst>
              <a:ext uri="{FF2B5EF4-FFF2-40B4-BE49-F238E27FC236}">
                <a16:creationId xmlns:a16="http://schemas.microsoft.com/office/drawing/2014/main" id="{E7AD1048-3BCF-45B1-9A11-8162C5561F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199AC-F955-49C8-80E7-12FB688E411A}" type="slidenum">
              <a:rPr lang="fi-FI" smtClean="0"/>
              <a:t>‹#›</a:t>
            </a:fld>
            <a:endParaRPr lang="fi-FI" dirty="0"/>
          </a:p>
        </p:txBody>
      </p:sp>
    </p:spTree>
    <p:extLst>
      <p:ext uri="{BB962C8B-B14F-4D97-AF65-F5344CB8AC3E}">
        <p14:creationId xmlns:p14="http://schemas.microsoft.com/office/powerpoint/2010/main" val="427298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EB6D9-301B-401C-975F-AFA06621AC1B}" type="datetimeFigureOut">
              <a:rPr lang="fi-FI" smtClean="0"/>
              <a:t>5.10.2020</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4210F-B7CC-4DF8-8DFC-5BF871EC1D7B}" type="slidenum">
              <a:rPr lang="fi-FI" smtClean="0"/>
              <a:t>‹#›</a:t>
            </a:fld>
            <a:endParaRPr lang="fi-FI" dirty="0"/>
          </a:p>
        </p:txBody>
      </p:sp>
    </p:spTree>
    <p:extLst>
      <p:ext uri="{BB962C8B-B14F-4D97-AF65-F5344CB8AC3E}">
        <p14:creationId xmlns:p14="http://schemas.microsoft.com/office/powerpoint/2010/main" val="154438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400" b="0" kern="1200" dirty="0">
              <a:solidFill>
                <a:schemeClr val="dk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874210F-B7CC-4DF8-8DFC-5BF871EC1D7B}" type="slidenum">
              <a:rPr lang="fi-FI" smtClean="0"/>
              <a:t>15</a:t>
            </a:fld>
            <a:endParaRPr lang="fi-FI" dirty="0"/>
          </a:p>
        </p:txBody>
      </p:sp>
    </p:spTree>
    <p:extLst>
      <p:ext uri="{BB962C8B-B14F-4D97-AF65-F5344CB8AC3E}">
        <p14:creationId xmlns:p14="http://schemas.microsoft.com/office/powerpoint/2010/main" val="1897303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39</a:t>
            </a:fld>
            <a:endParaRPr lang="fi-FI" dirty="0"/>
          </a:p>
        </p:txBody>
      </p:sp>
    </p:spTree>
    <p:extLst>
      <p:ext uri="{BB962C8B-B14F-4D97-AF65-F5344CB8AC3E}">
        <p14:creationId xmlns:p14="http://schemas.microsoft.com/office/powerpoint/2010/main" val="414663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40</a:t>
            </a:fld>
            <a:endParaRPr lang="fi-FI" dirty="0"/>
          </a:p>
        </p:txBody>
      </p:sp>
    </p:spTree>
    <p:extLst>
      <p:ext uri="{BB962C8B-B14F-4D97-AF65-F5344CB8AC3E}">
        <p14:creationId xmlns:p14="http://schemas.microsoft.com/office/powerpoint/2010/main" val="200912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solidFill>
                <a:srgbClr val="FF0000"/>
              </a:solidFill>
            </a:endParaRPr>
          </a:p>
        </p:txBody>
      </p:sp>
      <p:sp>
        <p:nvSpPr>
          <p:cNvPr id="4" name="Dian numeron paikkamerkki 3"/>
          <p:cNvSpPr>
            <a:spLocks noGrp="1"/>
          </p:cNvSpPr>
          <p:nvPr>
            <p:ph type="sldNum" sz="quarter" idx="5"/>
          </p:nvPr>
        </p:nvSpPr>
        <p:spPr/>
        <p:txBody>
          <a:bodyPr/>
          <a:lstStyle/>
          <a:p>
            <a:fld id="{5874210F-B7CC-4DF8-8DFC-5BF871EC1D7B}" type="slidenum">
              <a:rPr lang="fi-FI" smtClean="0"/>
              <a:t>48</a:t>
            </a:fld>
            <a:endParaRPr lang="fi-FI" dirty="0"/>
          </a:p>
        </p:txBody>
      </p:sp>
    </p:spTree>
    <p:extLst>
      <p:ext uri="{BB962C8B-B14F-4D97-AF65-F5344CB8AC3E}">
        <p14:creationId xmlns:p14="http://schemas.microsoft.com/office/powerpoint/2010/main" val="424156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16</a:t>
            </a:fld>
            <a:endParaRPr lang="fi-FI" dirty="0"/>
          </a:p>
        </p:txBody>
      </p:sp>
    </p:spTree>
    <p:extLst>
      <p:ext uri="{BB962C8B-B14F-4D97-AF65-F5344CB8AC3E}">
        <p14:creationId xmlns:p14="http://schemas.microsoft.com/office/powerpoint/2010/main" val="184409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17</a:t>
            </a:fld>
            <a:endParaRPr lang="fi-FI" dirty="0"/>
          </a:p>
        </p:txBody>
      </p:sp>
    </p:spTree>
    <p:extLst>
      <p:ext uri="{BB962C8B-B14F-4D97-AF65-F5344CB8AC3E}">
        <p14:creationId xmlns:p14="http://schemas.microsoft.com/office/powerpoint/2010/main" val="312164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18</a:t>
            </a:fld>
            <a:endParaRPr lang="fi-FI" dirty="0"/>
          </a:p>
        </p:txBody>
      </p:sp>
    </p:spTree>
    <p:extLst>
      <p:ext uri="{BB962C8B-B14F-4D97-AF65-F5344CB8AC3E}">
        <p14:creationId xmlns:p14="http://schemas.microsoft.com/office/powerpoint/2010/main" val="152346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19</a:t>
            </a:fld>
            <a:endParaRPr lang="fi-FI" dirty="0"/>
          </a:p>
        </p:txBody>
      </p:sp>
    </p:spTree>
    <p:extLst>
      <p:ext uri="{BB962C8B-B14F-4D97-AF65-F5344CB8AC3E}">
        <p14:creationId xmlns:p14="http://schemas.microsoft.com/office/powerpoint/2010/main" val="130579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20</a:t>
            </a:fld>
            <a:endParaRPr lang="fi-FI" dirty="0"/>
          </a:p>
        </p:txBody>
      </p:sp>
    </p:spTree>
    <p:extLst>
      <p:ext uri="{BB962C8B-B14F-4D97-AF65-F5344CB8AC3E}">
        <p14:creationId xmlns:p14="http://schemas.microsoft.com/office/powerpoint/2010/main" val="135653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21</a:t>
            </a:fld>
            <a:endParaRPr lang="fi-FI" dirty="0"/>
          </a:p>
        </p:txBody>
      </p:sp>
    </p:spTree>
    <p:extLst>
      <p:ext uri="{BB962C8B-B14F-4D97-AF65-F5344CB8AC3E}">
        <p14:creationId xmlns:p14="http://schemas.microsoft.com/office/powerpoint/2010/main" val="307899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22</a:t>
            </a:fld>
            <a:endParaRPr lang="fi-FI" dirty="0"/>
          </a:p>
        </p:txBody>
      </p:sp>
    </p:spTree>
    <p:extLst>
      <p:ext uri="{BB962C8B-B14F-4D97-AF65-F5344CB8AC3E}">
        <p14:creationId xmlns:p14="http://schemas.microsoft.com/office/powerpoint/2010/main" val="381090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74210F-B7CC-4DF8-8DFC-5BF871EC1D7B}" type="slidenum">
              <a:rPr lang="fi-FI" smtClean="0"/>
              <a:t>28</a:t>
            </a:fld>
            <a:endParaRPr lang="fi-FI" dirty="0"/>
          </a:p>
        </p:txBody>
      </p:sp>
    </p:spTree>
    <p:extLst>
      <p:ext uri="{BB962C8B-B14F-4D97-AF65-F5344CB8AC3E}">
        <p14:creationId xmlns:p14="http://schemas.microsoft.com/office/powerpoint/2010/main" val="379088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
    <p:spTree>
      <p:nvGrpSpPr>
        <p:cNvPr id="1" name=""/>
        <p:cNvGrpSpPr/>
        <p:nvPr/>
      </p:nvGrpSpPr>
      <p:grpSpPr>
        <a:xfrm>
          <a:off x="0" y="0"/>
          <a:ext cx="0" cy="0"/>
          <a:chOff x="0" y="0"/>
          <a:chExt cx="0" cy="0"/>
        </a:xfrm>
      </p:grpSpPr>
      <p:sp>
        <p:nvSpPr>
          <p:cNvPr id="2" name="Title 1"/>
          <p:cNvSpPr>
            <a:spLocks noGrp="1"/>
          </p:cNvSpPr>
          <p:nvPr>
            <p:ph type="ctrTitle"/>
          </p:nvPr>
        </p:nvSpPr>
        <p:spPr>
          <a:xfrm>
            <a:off x="330859" y="1377696"/>
            <a:ext cx="8216147" cy="1092972"/>
          </a:xfrm>
          <a:prstGeom prst="rect">
            <a:avLst/>
          </a:prstGeom>
        </p:spPr>
        <p:txBody>
          <a:bodyPr/>
          <a:lstStyle>
            <a:lvl1pPr algn="l">
              <a:defRPr sz="3600" baseline="0">
                <a:solidFill>
                  <a:srgbClr val="005296"/>
                </a:solidFill>
                <a:latin typeface="Lucida Sans"/>
                <a:cs typeface="Lucida Sans"/>
              </a:defRPr>
            </a:lvl1pPr>
          </a:lstStyle>
          <a:p>
            <a:r>
              <a:rPr lang="fi-FI"/>
              <a:t>Muokkaa ots. perustyyl. napsautt.</a:t>
            </a:r>
            <a:endParaRPr lang="en-US" dirty="0"/>
          </a:p>
        </p:txBody>
      </p:sp>
      <p:sp>
        <p:nvSpPr>
          <p:cNvPr id="3" name="Subtitle 2"/>
          <p:cNvSpPr>
            <a:spLocks noGrp="1"/>
          </p:cNvSpPr>
          <p:nvPr>
            <p:ph type="subTitle" idx="1"/>
          </p:nvPr>
        </p:nvSpPr>
        <p:spPr>
          <a:xfrm>
            <a:off x="359293" y="2635260"/>
            <a:ext cx="6206949" cy="1156452"/>
          </a:xfrm>
          <a:prstGeom prst="rect">
            <a:avLst/>
          </a:prstGeom>
        </p:spPr>
        <p:txBody>
          <a:bodyPr/>
          <a:lstStyle>
            <a:lvl1pPr marL="0" indent="0" algn="l">
              <a:buNone/>
              <a:defRPr sz="2200">
                <a:solidFill>
                  <a:schemeClr val="tx1"/>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Tree>
    <p:extLst>
      <p:ext uri="{BB962C8B-B14F-4D97-AF65-F5344CB8AC3E}">
        <p14:creationId xmlns:p14="http://schemas.microsoft.com/office/powerpoint/2010/main" val="215235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ä">
    <p:spTree>
      <p:nvGrpSpPr>
        <p:cNvPr id="1" name=""/>
        <p:cNvGrpSpPr/>
        <p:nvPr/>
      </p:nvGrpSpPr>
      <p:grpSpPr>
        <a:xfrm>
          <a:off x="0" y="0"/>
          <a:ext cx="0" cy="0"/>
          <a:chOff x="0" y="0"/>
          <a:chExt cx="0" cy="0"/>
        </a:xfrm>
      </p:grpSpPr>
      <p:sp>
        <p:nvSpPr>
          <p:cNvPr id="2" name="Title 1"/>
          <p:cNvSpPr>
            <a:spLocks noGrp="1"/>
          </p:cNvSpPr>
          <p:nvPr>
            <p:ph type="title"/>
          </p:nvPr>
        </p:nvSpPr>
        <p:spPr>
          <a:xfrm>
            <a:off x="337114" y="656007"/>
            <a:ext cx="8248650" cy="510806"/>
          </a:xfrm>
          <a:prstGeom prst="rect">
            <a:avLst/>
          </a:prstGeom>
        </p:spPr>
        <p:txBody>
          <a:bodyPr/>
          <a:lstStyle>
            <a:lvl1pPr algn="l">
              <a:defRPr sz="3200">
                <a:solidFill>
                  <a:srgbClr val="005296"/>
                </a:solidFill>
                <a:latin typeface="Lucida Sans"/>
                <a:cs typeface="Lucida Sans"/>
              </a:defRPr>
            </a:lvl1pPr>
          </a:lstStyle>
          <a:p>
            <a:r>
              <a:rPr lang="fi-FI"/>
              <a:t>Muokkaa ots. perustyyl. napsautt.</a:t>
            </a:r>
            <a:endParaRPr lang="en-US" dirty="0"/>
          </a:p>
        </p:txBody>
      </p:sp>
      <p:sp>
        <p:nvSpPr>
          <p:cNvPr id="3" name="Content Placeholder 2"/>
          <p:cNvSpPr>
            <a:spLocks noGrp="1"/>
          </p:cNvSpPr>
          <p:nvPr>
            <p:ph idx="1"/>
          </p:nvPr>
        </p:nvSpPr>
        <p:spPr>
          <a:xfrm>
            <a:off x="450850" y="1166813"/>
            <a:ext cx="8248650" cy="3080148"/>
          </a:xfrm>
          <a:prstGeom prst="rect">
            <a:avLst/>
          </a:prstGeom>
        </p:spPr>
        <p:txBody>
          <a:bodyPr/>
          <a:lstStyle>
            <a:lvl1pPr>
              <a:lnSpc>
                <a:spcPct val="100000"/>
              </a:lnSpc>
              <a:spcBef>
                <a:spcPts val="600"/>
              </a:spcBef>
              <a:defRPr sz="2500">
                <a:latin typeface="Lucida Sans"/>
                <a:cs typeface="Lucida Sans"/>
              </a:defRPr>
            </a:lvl1pPr>
            <a:lvl2pPr>
              <a:lnSpc>
                <a:spcPct val="100000"/>
              </a:lnSpc>
              <a:spcBef>
                <a:spcPts val="600"/>
              </a:spcBef>
              <a:defRPr sz="2000">
                <a:latin typeface="Lucida Sans"/>
                <a:cs typeface="Lucida Sans"/>
              </a:defRPr>
            </a:lvl2pPr>
            <a:lvl3pPr>
              <a:lnSpc>
                <a:spcPct val="100000"/>
              </a:lnSpc>
              <a:spcBef>
                <a:spcPts val="600"/>
              </a:spcBef>
              <a:defRPr sz="1600">
                <a:latin typeface="Lucida Sans"/>
                <a:cs typeface="Lucida Sans"/>
              </a:defRPr>
            </a:lvl3pPr>
            <a:lvl4pPr>
              <a:defRPr sz="1400"/>
            </a:lvl4pPr>
            <a:lvl5pPr>
              <a:defRPr sz="1200"/>
            </a:lvl5pPr>
          </a:lstStyle>
          <a:p>
            <a:pPr lvl="0"/>
            <a:r>
              <a:rPr lang="fi-FI"/>
              <a:t>Muokkaa tekstin perustyylejä</a:t>
            </a:r>
          </a:p>
          <a:p>
            <a:pPr lvl="1"/>
            <a:r>
              <a:rPr lang="fi-FI"/>
              <a:t>toinen taso</a:t>
            </a:r>
          </a:p>
          <a:p>
            <a:pPr lvl="2"/>
            <a:r>
              <a:rPr lang="fi-FI"/>
              <a:t>kolmas taso</a:t>
            </a:r>
          </a:p>
        </p:txBody>
      </p:sp>
    </p:spTree>
    <p:extLst>
      <p:ext uri="{BB962C8B-B14F-4D97-AF65-F5344CB8AC3E}">
        <p14:creationId xmlns:p14="http://schemas.microsoft.com/office/powerpoint/2010/main" val="7729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o kuosill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97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Kuva ja tekstiä">
    <p:spTree>
      <p:nvGrpSpPr>
        <p:cNvPr id="1" name=""/>
        <p:cNvGrpSpPr/>
        <p:nvPr/>
      </p:nvGrpSpPr>
      <p:grpSpPr>
        <a:xfrm>
          <a:off x="0" y="0"/>
          <a:ext cx="0" cy="0"/>
          <a:chOff x="0" y="0"/>
          <a:chExt cx="0" cy="0"/>
        </a:xfrm>
      </p:grpSpPr>
      <p:sp>
        <p:nvSpPr>
          <p:cNvPr id="2" name="Title 1"/>
          <p:cNvSpPr>
            <a:spLocks noGrp="1"/>
          </p:cNvSpPr>
          <p:nvPr>
            <p:ph type="title"/>
          </p:nvPr>
        </p:nvSpPr>
        <p:spPr>
          <a:xfrm>
            <a:off x="5972931" y="584197"/>
            <a:ext cx="2799839" cy="435518"/>
          </a:xfrm>
          <a:prstGeom prst="rect">
            <a:avLst/>
          </a:prstGeom>
        </p:spPr>
        <p:txBody>
          <a:bodyPr anchor="t"/>
          <a:lstStyle>
            <a:lvl1pPr algn="l">
              <a:defRPr sz="1800" b="0">
                <a:solidFill>
                  <a:srgbClr val="005296"/>
                </a:solidFill>
                <a:latin typeface="Lucida Sans"/>
                <a:cs typeface="Lucida Sans"/>
              </a:defRPr>
            </a:lvl1pPr>
          </a:lstStyle>
          <a:p>
            <a:r>
              <a:rPr lang="fi-FI"/>
              <a:t>Muokkaa ots. perustyyl. napsautt.</a:t>
            </a:r>
            <a:endParaRPr lang="en-US" dirty="0"/>
          </a:p>
        </p:txBody>
      </p:sp>
      <p:sp>
        <p:nvSpPr>
          <p:cNvPr id="3" name="Picture Placeholder 2"/>
          <p:cNvSpPr>
            <a:spLocks noGrp="1"/>
          </p:cNvSpPr>
          <p:nvPr>
            <p:ph type="pic" idx="1"/>
          </p:nvPr>
        </p:nvSpPr>
        <p:spPr>
          <a:xfrm>
            <a:off x="450851" y="661987"/>
            <a:ext cx="5340349" cy="35861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dirty="0"/>
              <a:t>Lisää kuva napsauttamalla kuvaketta</a:t>
            </a:r>
            <a:endParaRPr lang="en-US" noProof="0" dirty="0"/>
          </a:p>
        </p:txBody>
      </p:sp>
      <p:sp>
        <p:nvSpPr>
          <p:cNvPr id="4" name="Text Placeholder 3"/>
          <p:cNvSpPr>
            <a:spLocks noGrp="1"/>
          </p:cNvSpPr>
          <p:nvPr>
            <p:ph type="body" sz="half" idx="2"/>
          </p:nvPr>
        </p:nvSpPr>
        <p:spPr>
          <a:xfrm>
            <a:off x="5972931" y="916407"/>
            <a:ext cx="2799838" cy="3331743"/>
          </a:xfrm>
          <a:prstGeom prst="rect">
            <a:avLst/>
          </a:prstGeom>
        </p:spPr>
        <p:txBody>
          <a:bodyPr/>
          <a:lstStyle>
            <a:lvl1pPr marL="0" indent="0">
              <a:buNone/>
              <a:defRPr sz="1400">
                <a:latin typeface="Lucida Sans"/>
                <a:cs typeface="Lucida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Tree>
    <p:extLst>
      <p:ext uri="{BB962C8B-B14F-4D97-AF65-F5344CB8AC3E}">
        <p14:creationId xmlns:p14="http://schemas.microsoft.com/office/powerpoint/2010/main" val="141083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0"/>
            <a:ext cx="9144000" cy="5143500"/>
          </a:xfrm>
          <a:prstGeom prst="rect">
            <a:avLst/>
          </a:prstGeom>
        </p:spPr>
        <p:txBody>
          <a:bodyPr/>
          <a:lstStyle>
            <a:lvl1pPr>
              <a:lnSpc>
                <a:spcPct val="100000"/>
              </a:lnSpc>
              <a:spcBef>
                <a:spcPts val="600"/>
              </a:spcBef>
              <a:defRPr sz="2500">
                <a:latin typeface="Lucida Sans"/>
                <a:cs typeface="Lucida Sans"/>
              </a:defRPr>
            </a:lvl1pPr>
            <a:lvl2pPr>
              <a:lnSpc>
                <a:spcPct val="100000"/>
              </a:lnSpc>
              <a:spcBef>
                <a:spcPts val="600"/>
              </a:spcBef>
              <a:defRPr sz="2000">
                <a:latin typeface="Lucida Sans"/>
                <a:cs typeface="Lucida Sans"/>
              </a:defRPr>
            </a:lvl2pPr>
            <a:lvl3pPr>
              <a:lnSpc>
                <a:spcPct val="100000"/>
              </a:lnSpc>
              <a:spcBef>
                <a:spcPts val="600"/>
              </a:spcBef>
              <a:defRPr sz="1600">
                <a:latin typeface="Lucida Sans"/>
                <a:cs typeface="Lucida Sans"/>
              </a:defRPr>
            </a:lvl3pPr>
            <a:lvl4pPr>
              <a:defRPr sz="1400"/>
            </a:lvl4pPr>
            <a:lvl5pPr>
              <a:defRPr sz="12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4" name="Content Placeholder 2"/>
          <p:cNvSpPr>
            <a:spLocks noGrp="1"/>
          </p:cNvSpPr>
          <p:nvPr>
            <p:ph idx="10" hasCustomPrompt="1"/>
          </p:nvPr>
        </p:nvSpPr>
        <p:spPr>
          <a:xfrm>
            <a:off x="457077" y="4358386"/>
            <a:ext cx="1688400" cy="493200"/>
          </a:xfrm>
          <a:prstGeom prst="rect">
            <a:avLst/>
          </a:prstGeom>
        </p:spPr>
        <p:txBody>
          <a:bodyPr lIns="0" tIns="0" rIns="0" bIns="0">
            <a:noAutofit/>
          </a:bodyPr>
          <a:lstStyle>
            <a:lvl1pPr>
              <a:lnSpc>
                <a:spcPct val="100000"/>
              </a:lnSpc>
              <a:spcBef>
                <a:spcPts val="600"/>
              </a:spcBef>
              <a:defRPr sz="2500">
                <a:latin typeface="Lucida Sans"/>
                <a:cs typeface="Lucida Sans"/>
              </a:defRPr>
            </a:lvl1pPr>
            <a:lvl2pPr>
              <a:lnSpc>
                <a:spcPct val="100000"/>
              </a:lnSpc>
              <a:spcBef>
                <a:spcPts val="600"/>
              </a:spcBef>
              <a:defRPr sz="2000">
                <a:latin typeface="Lucida Sans"/>
                <a:cs typeface="Lucida Sans"/>
              </a:defRPr>
            </a:lvl2pPr>
            <a:lvl3pPr>
              <a:lnSpc>
                <a:spcPct val="100000"/>
              </a:lnSpc>
              <a:spcBef>
                <a:spcPts val="600"/>
              </a:spcBef>
              <a:defRPr sz="1600">
                <a:latin typeface="Lucida Sans"/>
                <a:cs typeface="Lucida Sans"/>
              </a:defRPr>
            </a:lvl3pPr>
            <a:lvl4pPr>
              <a:defRPr sz="1400"/>
            </a:lvl4pPr>
            <a:lvl5pPr>
              <a:defRPr sz="1200"/>
            </a:lvl5pPr>
          </a:lstStyle>
          <a:p>
            <a:pPr lvl="0"/>
            <a:r>
              <a:rPr lang="fi-FI" dirty="0"/>
              <a:t>Drag logo </a:t>
            </a:r>
            <a:r>
              <a:rPr lang="fi-FI" dirty="0" err="1"/>
              <a:t>here</a:t>
            </a:r>
            <a:endParaRPr lang="fi-FI" dirty="0"/>
          </a:p>
        </p:txBody>
      </p:sp>
    </p:spTree>
    <p:extLst>
      <p:ext uri="{BB962C8B-B14F-4D97-AF65-F5344CB8AC3E}">
        <p14:creationId xmlns:p14="http://schemas.microsoft.com/office/powerpoint/2010/main" val="161433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kuva ja tekstiä päällä">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0"/>
            <a:ext cx="9144000" cy="5143500"/>
          </a:xfrm>
          <a:prstGeom prst="rect">
            <a:avLst/>
          </a:prstGeom>
        </p:spPr>
        <p:txBody>
          <a:bodyPr/>
          <a:lstStyle>
            <a:lvl1pPr>
              <a:lnSpc>
                <a:spcPct val="100000"/>
              </a:lnSpc>
              <a:spcBef>
                <a:spcPts val="600"/>
              </a:spcBef>
              <a:defRPr sz="2500">
                <a:latin typeface="Lucida Sans"/>
                <a:cs typeface="Lucida Sans"/>
              </a:defRPr>
            </a:lvl1pPr>
            <a:lvl2pPr>
              <a:lnSpc>
                <a:spcPct val="100000"/>
              </a:lnSpc>
              <a:spcBef>
                <a:spcPts val="600"/>
              </a:spcBef>
              <a:defRPr sz="2000">
                <a:latin typeface="Lucida Sans"/>
                <a:cs typeface="Lucida Sans"/>
              </a:defRPr>
            </a:lvl2pPr>
            <a:lvl3pPr>
              <a:lnSpc>
                <a:spcPct val="100000"/>
              </a:lnSpc>
              <a:spcBef>
                <a:spcPts val="600"/>
              </a:spcBef>
              <a:defRPr sz="1600">
                <a:latin typeface="Lucida Sans"/>
                <a:cs typeface="Lucida Sans"/>
              </a:defRPr>
            </a:lvl3pPr>
            <a:lvl4pPr>
              <a:defRPr sz="1400"/>
            </a:lvl4pPr>
            <a:lvl5pPr>
              <a:defRPr sz="12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4" name="Content Placeholder 2"/>
          <p:cNvSpPr>
            <a:spLocks noGrp="1"/>
          </p:cNvSpPr>
          <p:nvPr>
            <p:ph idx="11"/>
          </p:nvPr>
        </p:nvSpPr>
        <p:spPr>
          <a:xfrm>
            <a:off x="441324" y="652463"/>
            <a:ext cx="8143876" cy="1982788"/>
          </a:xfrm>
          <a:prstGeom prst="rect">
            <a:avLst/>
          </a:prstGeom>
        </p:spPr>
        <p:txBody>
          <a:bodyPr/>
          <a:lstStyle>
            <a:lvl1pPr>
              <a:lnSpc>
                <a:spcPct val="100000"/>
              </a:lnSpc>
              <a:spcBef>
                <a:spcPts val="600"/>
              </a:spcBef>
              <a:defRPr sz="2500">
                <a:latin typeface="Lucida Sans"/>
                <a:cs typeface="Lucida Sans"/>
              </a:defRPr>
            </a:lvl1pPr>
            <a:lvl2pPr>
              <a:lnSpc>
                <a:spcPct val="100000"/>
              </a:lnSpc>
              <a:spcBef>
                <a:spcPts val="600"/>
              </a:spcBef>
              <a:defRPr sz="2000">
                <a:latin typeface="Lucida Sans"/>
                <a:cs typeface="Lucida Sans"/>
              </a:defRPr>
            </a:lvl2pPr>
            <a:lvl3pPr>
              <a:lnSpc>
                <a:spcPct val="100000"/>
              </a:lnSpc>
              <a:spcBef>
                <a:spcPts val="600"/>
              </a:spcBef>
              <a:defRPr sz="1600">
                <a:latin typeface="Lucida Sans"/>
                <a:cs typeface="Lucida Sans"/>
              </a:defRPr>
            </a:lvl3pPr>
            <a:lvl4pPr>
              <a:defRPr sz="1400"/>
            </a:lvl4pPr>
            <a:lvl5pPr>
              <a:defRPr sz="12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Content Placeholder 2"/>
          <p:cNvSpPr>
            <a:spLocks noGrp="1"/>
          </p:cNvSpPr>
          <p:nvPr>
            <p:ph idx="10" hasCustomPrompt="1"/>
          </p:nvPr>
        </p:nvSpPr>
        <p:spPr>
          <a:xfrm>
            <a:off x="457077" y="4358386"/>
            <a:ext cx="1688400" cy="493200"/>
          </a:xfrm>
          <a:prstGeom prst="rect">
            <a:avLst/>
          </a:prstGeom>
        </p:spPr>
        <p:txBody>
          <a:bodyPr lIns="0" tIns="0" rIns="0" bIns="0">
            <a:noAutofit/>
          </a:bodyPr>
          <a:lstStyle>
            <a:lvl1pPr>
              <a:lnSpc>
                <a:spcPct val="100000"/>
              </a:lnSpc>
              <a:spcBef>
                <a:spcPts val="600"/>
              </a:spcBef>
              <a:defRPr sz="2500">
                <a:latin typeface="Lucida Sans"/>
                <a:cs typeface="Lucida Sans"/>
              </a:defRPr>
            </a:lvl1pPr>
            <a:lvl2pPr>
              <a:lnSpc>
                <a:spcPct val="100000"/>
              </a:lnSpc>
              <a:spcBef>
                <a:spcPts val="600"/>
              </a:spcBef>
              <a:defRPr sz="2000">
                <a:latin typeface="Lucida Sans"/>
                <a:cs typeface="Lucida Sans"/>
              </a:defRPr>
            </a:lvl2pPr>
            <a:lvl3pPr>
              <a:lnSpc>
                <a:spcPct val="100000"/>
              </a:lnSpc>
              <a:spcBef>
                <a:spcPts val="600"/>
              </a:spcBef>
              <a:defRPr sz="1600">
                <a:latin typeface="Lucida Sans"/>
                <a:cs typeface="Lucida Sans"/>
              </a:defRPr>
            </a:lvl3pPr>
            <a:lvl4pPr>
              <a:defRPr sz="1400"/>
            </a:lvl4pPr>
            <a:lvl5pPr>
              <a:defRPr sz="1200"/>
            </a:lvl5pPr>
          </a:lstStyle>
          <a:p>
            <a:pPr lvl="0"/>
            <a:r>
              <a:rPr lang="fi-FI" dirty="0"/>
              <a:t>Drag logo </a:t>
            </a:r>
            <a:r>
              <a:rPr lang="fi-FI" dirty="0" err="1"/>
              <a:t>here</a:t>
            </a:r>
            <a:endParaRPr lang="fi-FI" dirty="0"/>
          </a:p>
        </p:txBody>
      </p:sp>
    </p:spTree>
    <p:extLst>
      <p:ext uri="{BB962C8B-B14F-4D97-AF65-F5344CB8AC3E}">
        <p14:creationId xmlns:p14="http://schemas.microsoft.com/office/powerpoint/2010/main" val="19840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logolla">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tsikon paikkamerkki 1">
            <a:extLst>
              <a:ext uri="{FF2B5EF4-FFF2-40B4-BE49-F238E27FC236}">
                <a16:creationId xmlns:a16="http://schemas.microsoft.com/office/drawing/2014/main" id="{4F480ECB-EBED-4B40-B0B1-3521EDD08B1A}"/>
              </a:ext>
            </a:extLst>
          </p:cNvPr>
          <p:cNvSpPr>
            <a:spLocks noGrp="1"/>
          </p:cNvSpPr>
          <p:nvPr>
            <p:ph type="title"/>
          </p:nvPr>
        </p:nvSpPr>
        <p:spPr>
          <a:xfrm>
            <a:off x="628650" y="219775"/>
            <a:ext cx="7886700" cy="555601"/>
          </a:xfrm>
          <a:prstGeom prst="rect">
            <a:avLst/>
          </a:prstGeom>
        </p:spPr>
        <p:txBody>
          <a:bodyPr vert="horz" lIns="91440" tIns="45720" rIns="91440" bIns="45720" rtlCol="0" anchor="t">
            <a:spAutoFit/>
          </a:bodyPr>
          <a:lstStyle>
            <a:lvl1pPr>
              <a:defRPr sz="3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Sisällön paikkamerkki 8">
            <a:extLst>
              <a:ext uri="{FF2B5EF4-FFF2-40B4-BE49-F238E27FC236}">
                <a16:creationId xmlns:a16="http://schemas.microsoft.com/office/drawing/2014/main" id="{0C32E2C6-A369-45CC-9ED9-1BEB39F6FB0C}"/>
              </a:ext>
            </a:extLst>
          </p:cNvPr>
          <p:cNvSpPr>
            <a:spLocks noGrp="1"/>
          </p:cNvSpPr>
          <p:nvPr>
            <p:ph sz="quarter" idx="10"/>
          </p:nvPr>
        </p:nvSpPr>
        <p:spPr>
          <a:xfrm>
            <a:off x="628650" y="822960"/>
            <a:ext cx="7886700" cy="3480816"/>
          </a:xfrm>
          <a:prstGeom prst="rect">
            <a:avLst/>
          </a:prstGeom>
        </p:spPr>
        <p:txBody>
          <a:bodyPr>
            <a:noAutofit/>
          </a:bodyPr>
          <a:lstStyle>
            <a:lvl1pPr>
              <a:defRPr sz="2200" baseline="0"/>
            </a:lvl1pPr>
            <a:lvl2pPr>
              <a:defRPr sz="2000"/>
            </a:lvl2pPr>
            <a:lvl3pPr>
              <a:defRPr sz="1800"/>
            </a:lvl3pPr>
            <a:lvl4pPr>
              <a:defRPr sz="1600"/>
            </a:lvl4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19270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oitus ">
    <p:spTree>
      <p:nvGrpSpPr>
        <p:cNvPr id="1" name=""/>
        <p:cNvGrpSpPr/>
        <p:nvPr/>
      </p:nvGrpSpPr>
      <p:grpSpPr>
        <a:xfrm>
          <a:off x="0" y="0"/>
          <a:ext cx="0" cy="0"/>
          <a:chOff x="0" y="0"/>
          <a:chExt cx="0" cy="0"/>
        </a:xfrm>
      </p:grpSpPr>
      <p:sp>
        <p:nvSpPr>
          <p:cNvPr id="2" name="Title 1"/>
          <p:cNvSpPr>
            <a:spLocks noGrp="1"/>
          </p:cNvSpPr>
          <p:nvPr>
            <p:ph type="ctrTitle"/>
          </p:nvPr>
        </p:nvSpPr>
        <p:spPr>
          <a:xfrm>
            <a:off x="4490204" y="4286897"/>
            <a:ext cx="4209297" cy="332498"/>
          </a:xfrm>
          <a:prstGeom prst="rect">
            <a:avLst/>
          </a:prstGeom>
        </p:spPr>
        <p:txBody>
          <a:bodyPr/>
          <a:lstStyle>
            <a:lvl1pPr algn="l">
              <a:defRPr sz="2000" cap="none">
                <a:solidFill>
                  <a:srgbClr val="005296"/>
                </a:solidFill>
                <a:latin typeface="Lucida Sans"/>
                <a:cs typeface="Lucida Sans"/>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Subtitle 2"/>
          <p:cNvSpPr>
            <a:spLocks noGrp="1"/>
          </p:cNvSpPr>
          <p:nvPr>
            <p:ph type="subTitle" idx="1"/>
          </p:nvPr>
        </p:nvSpPr>
        <p:spPr>
          <a:xfrm>
            <a:off x="4502904" y="4552720"/>
            <a:ext cx="4196597" cy="289157"/>
          </a:xfrm>
          <a:prstGeom prst="rect">
            <a:avLst/>
          </a:prstGeom>
        </p:spPr>
        <p:txBody>
          <a:bodyPr/>
          <a:lstStyle>
            <a:lvl1pPr marL="0" indent="0" algn="l">
              <a:buNone/>
              <a:defRPr sz="1400">
                <a:solidFill>
                  <a:schemeClr val="tx1"/>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Tree>
    <p:extLst>
      <p:ext uri="{BB962C8B-B14F-4D97-AF65-F5344CB8AC3E}">
        <p14:creationId xmlns:p14="http://schemas.microsoft.com/office/powerpoint/2010/main" val="1664294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Lucida Sans Unicode" pitchFamily="-106" charset="-52"/>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Lucida Sans Unicode" pitchFamily="-106" charset="-52"/>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Lucida Sans Unicode" pitchFamily="-106" charset="-52"/>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Lucida Sans Unicode" pitchFamily="-106" charset="-52"/>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9A8886D-80F9-44E7-B673-EBF4E95179C7}"/>
              </a:ext>
            </a:extLst>
          </p:cNvPr>
          <p:cNvSpPr>
            <a:spLocks noGrp="1"/>
          </p:cNvSpPr>
          <p:nvPr>
            <p:ph type="title"/>
          </p:nvPr>
        </p:nvSpPr>
        <p:spPr>
          <a:xfrm>
            <a:off x="628650" y="274639"/>
            <a:ext cx="7886700" cy="584897"/>
          </a:xfrm>
          <a:prstGeom prst="rect">
            <a:avLst/>
          </a:prstGeom>
        </p:spPr>
        <p:txBody>
          <a:bodyPr vert="horz" lIns="91440" tIns="45720" rIns="91440" bIns="45720" rtlCol="0" anchor="t">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a:extLst>
              <a:ext uri="{FF2B5EF4-FFF2-40B4-BE49-F238E27FC236}">
                <a16:creationId xmlns:a16="http://schemas.microsoft.com/office/drawing/2014/main" id="{12AFEE84-EA40-4758-92B2-578143A6D63C}"/>
              </a:ext>
            </a:extLst>
          </p:cNvPr>
          <p:cNvSpPr>
            <a:spLocks noGrp="1"/>
          </p:cNvSpPr>
          <p:nvPr>
            <p:ph type="body" idx="1"/>
          </p:nvPr>
        </p:nvSpPr>
        <p:spPr>
          <a:xfrm>
            <a:off x="628650" y="1018032"/>
            <a:ext cx="7886700" cy="3578351"/>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2765769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txStyles>
    <p:titleStyle>
      <a:lvl1pPr algn="l" defTabSz="457200" rtl="0" eaLnBrk="1" latinLnBrk="0" hangingPunct="1">
        <a:spcBef>
          <a:spcPct val="0"/>
        </a:spcBef>
        <a:buNone/>
        <a:defRPr sz="3200" kern="1200">
          <a:solidFill>
            <a:srgbClr val="005296"/>
          </a:solidFill>
          <a:latin typeface="Lucida Sans" panose="020B0602030504020204" pitchFamily="34" charset="0"/>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panose="020B0602030504020204" pitchFamily="34" charset="0"/>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Lucida Sans" panose="020B060203050402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Lucida Sans" panose="020B0602030504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Lucida Sans" panose="020B0602030504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Lucida Sans" panose="020B0602030504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a:solidFill>
            <a:schemeClr val="tx1"/>
          </a:solidFill>
          <a:latin typeface="Lucida Sans Unicode" pitchFamily="-106" charset="-52"/>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a:solidFill>
            <a:schemeClr val="tx1"/>
          </a:solidFill>
          <a:latin typeface="Lucida Sans Unicode" pitchFamily="-106" charset="-52"/>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a:solidFill>
            <a:schemeClr val="tx1"/>
          </a:solidFill>
          <a:latin typeface="Lucida Sans Unicode" pitchFamily="-106" charset="-52"/>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a:solidFill>
            <a:schemeClr val="tx1"/>
          </a:solidFill>
          <a:latin typeface="Lucida Sans Unicode" pitchFamily="-106" charset="-52"/>
          <a:ea typeface="ＭＳ Ｐゴシック" pitchFamily="-106" charset="-128"/>
          <a:cs typeface="ＭＳ Ｐゴシック" pitchFamily="-106" charset="-128"/>
        </a:defRPr>
      </a:lvl5pPr>
      <a:lvl6pPr marL="457200" algn="ctr" defTabSz="457200" rtl="0" fontAlgn="base">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0000"/>
          </a:bodyPr>
          <a:lstStyle/>
          <a:p>
            <a:r>
              <a:rPr lang="fi-FI" dirty="0"/>
              <a:t>Skitsofrenia</a:t>
            </a:r>
            <a:br>
              <a:rPr lang="fi-FI" dirty="0"/>
            </a:br>
            <a:r>
              <a:rPr lang="fi-FI" dirty="0"/>
              <a:t>Hoito ja kuntoutus</a:t>
            </a:r>
          </a:p>
        </p:txBody>
      </p:sp>
      <p:sp>
        <p:nvSpPr>
          <p:cNvPr id="9219" name="Subtitle 8"/>
          <p:cNvSpPr>
            <a:spLocks noGrp="1"/>
          </p:cNvSpPr>
          <p:nvPr>
            <p:ph type="subTitle" idx="1"/>
          </p:nvPr>
        </p:nvSpPr>
        <p:spPr bwMode="auto">
          <a:xfrm>
            <a:off x="359293" y="2635260"/>
            <a:ext cx="7900787" cy="109297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sz="2000">
                <a:latin typeface="Lucida Sans" charset="0"/>
                <a:ea typeface="ＭＳ Ｐゴシック" charset="0"/>
                <a:cs typeface="Lucida Sans" charset="0"/>
              </a:rPr>
              <a:t>Julkaistu 5.10.2020</a:t>
            </a:r>
            <a:endParaRPr lang="en-US" sz="2000" dirty="0">
              <a:solidFill>
                <a:srgbClr val="FF0000"/>
              </a:solidFill>
              <a:latin typeface="Lucida Sans" charset="0"/>
              <a:ea typeface="ＭＳ Ｐゴシック" charset="0"/>
              <a:cs typeface="Lucida Sans" charset="0"/>
            </a:endParaRPr>
          </a:p>
          <a:p>
            <a:r>
              <a:rPr lang="en-US" sz="2000" dirty="0">
                <a:latin typeface="Lucida Sans" charset="0"/>
                <a:ea typeface="ＭＳ Ｐゴシック" charset="0"/>
                <a:cs typeface="Lucida Sans" charset="0"/>
              </a:rPr>
              <a:t>Perustuu 26.3.2020 päivitettyyn Käypä hoito -suositukseen</a:t>
            </a:r>
          </a:p>
          <a:p>
            <a:r>
              <a:rPr lang="fi-FI" sz="2000" dirty="0">
                <a:latin typeface="Lucida Sans" charset="0"/>
                <a:ea typeface="ＭＳ Ｐゴシック" charset="0"/>
                <a:cs typeface="Lucida Sans" charset="0"/>
              </a:rPr>
              <a:t>Skitsofrenia</a:t>
            </a:r>
            <a:endParaRPr lang="en-US" dirty="0">
              <a:latin typeface="Lucida Sans" charset="0"/>
              <a:ea typeface="ＭＳ Ｐゴシック" charset="0"/>
              <a:cs typeface="Lucida Sans"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96A824-9735-47AF-8133-A2B787F6C7B6}"/>
              </a:ext>
            </a:extLst>
          </p:cNvPr>
          <p:cNvSpPr>
            <a:spLocks noGrp="1"/>
          </p:cNvSpPr>
          <p:nvPr>
            <p:ph type="title"/>
          </p:nvPr>
        </p:nvSpPr>
        <p:spPr/>
        <p:txBody>
          <a:bodyPr/>
          <a:lstStyle/>
          <a:p>
            <a:r>
              <a:rPr lang="fi-FI" dirty="0"/>
              <a:t>Hoitojen integrointi</a:t>
            </a:r>
          </a:p>
        </p:txBody>
      </p:sp>
      <p:sp>
        <p:nvSpPr>
          <p:cNvPr id="3" name="Sisällön paikkamerkki 2">
            <a:extLst>
              <a:ext uri="{FF2B5EF4-FFF2-40B4-BE49-F238E27FC236}">
                <a16:creationId xmlns:a16="http://schemas.microsoft.com/office/drawing/2014/main" id="{4A10D2A7-D0CF-4E3A-891F-4DA30DA9B0EB}"/>
              </a:ext>
            </a:extLst>
          </p:cNvPr>
          <p:cNvSpPr>
            <a:spLocks noGrp="1"/>
          </p:cNvSpPr>
          <p:nvPr>
            <p:ph sz="quarter" idx="10"/>
          </p:nvPr>
        </p:nvSpPr>
        <p:spPr/>
        <p:txBody>
          <a:bodyPr/>
          <a:lstStyle/>
          <a:p>
            <a:r>
              <a:rPr lang="fi-FI" sz="2000" dirty="0"/>
              <a:t>Skitsofrenian hoidossa keskeistä on erilaisten hoitojen ja kuntoutuksen yhdistäminen siten, että ne muodostavat potilaan elämäntilanteeseen soveltuvan ja toipumista edistävän kokonaisuuden, joka vastaa hänen yksilöllisiin tarpeisiinsa.</a:t>
            </a:r>
          </a:p>
          <a:p>
            <a:r>
              <a:rPr lang="fi-FI" sz="2000" dirty="0"/>
              <a:t>Hoitojen integroinnissa yhteistyö eri kunnallisten ja yksityisten sosiaali- ja terveydenhoitoyksiköiden </a:t>
            </a:r>
            <a:br>
              <a:rPr lang="fi-FI" sz="2000" dirty="0"/>
            </a:br>
            <a:r>
              <a:rPr lang="fi-FI" sz="2000" dirty="0"/>
              <a:t>(työterveys mukaan luettuna) on tärkeää. </a:t>
            </a:r>
          </a:p>
          <a:p>
            <a:r>
              <a:rPr lang="fi-FI" sz="2000" dirty="0"/>
              <a:t>Myös terveyskäyttäytymistä tukevat interventiot on hyvä toteuttaa näiden yhteistyökumppaneiden kanssa.</a:t>
            </a:r>
          </a:p>
        </p:txBody>
      </p:sp>
    </p:spTree>
    <p:extLst>
      <p:ext uri="{BB962C8B-B14F-4D97-AF65-F5344CB8AC3E}">
        <p14:creationId xmlns:p14="http://schemas.microsoft.com/office/powerpoint/2010/main" val="107297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95F65F-F0BC-4F18-B5C4-109BFD18DAB5}"/>
              </a:ext>
            </a:extLst>
          </p:cNvPr>
          <p:cNvSpPr>
            <a:spLocks noGrp="1"/>
          </p:cNvSpPr>
          <p:nvPr>
            <p:ph type="title"/>
          </p:nvPr>
        </p:nvSpPr>
        <p:spPr/>
        <p:txBody>
          <a:bodyPr/>
          <a:lstStyle/>
          <a:p>
            <a:r>
              <a:rPr lang="fi-FI" dirty="0"/>
              <a:t>Hoitosuunnitelma</a:t>
            </a:r>
          </a:p>
        </p:txBody>
      </p:sp>
      <p:sp>
        <p:nvSpPr>
          <p:cNvPr id="3" name="Sisällön paikkamerkki 2">
            <a:extLst>
              <a:ext uri="{FF2B5EF4-FFF2-40B4-BE49-F238E27FC236}">
                <a16:creationId xmlns:a16="http://schemas.microsoft.com/office/drawing/2014/main" id="{B52495E9-9AD2-4F57-91E3-87BA2B92AFB9}"/>
              </a:ext>
            </a:extLst>
          </p:cNvPr>
          <p:cNvSpPr>
            <a:spLocks noGrp="1"/>
          </p:cNvSpPr>
          <p:nvPr>
            <p:ph sz="quarter" idx="10"/>
          </p:nvPr>
        </p:nvSpPr>
        <p:spPr/>
        <p:txBody>
          <a:bodyPr/>
          <a:lstStyle/>
          <a:p>
            <a:r>
              <a:rPr lang="fi-FI" sz="2000" dirty="0"/>
              <a:t>Skitsofreniapotilaan kirjallinen hoitosuunnitelma</a:t>
            </a:r>
          </a:p>
          <a:p>
            <a:pPr lvl="1"/>
            <a:r>
              <a:rPr lang="fi-FI" sz="1800" dirty="0"/>
              <a:t>perustuu psykiatrin ja moniammatillisen työryhmän tekemään tutkimukseen </a:t>
            </a:r>
          </a:p>
          <a:p>
            <a:pPr lvl="1"/>
            <a:r>
              <a:rPr lang="fi-FI" sz="1800" dirty="0"/>
              <a:t>huomioi potilaan yksilölliset tarpeet.</a:t>
            </a:r>
          </a:p>
          <a:p>
            <a:pPr lvl="1"/>
            <a:r>
              <a:rPr lang="fi-FI" sz="1800" dirty="0"/>
              <a:t>laaditaan yhteistyössä potilaan kanssa ja vuorovaikutuksessa hänen perheensä kanssa</a:t>
            </a:r>
          </a:p>
          <a:p>
            <a:pPr lvl="1"/>
            <a:r>
              <a:rPr lang="fi-FI" sz="1800" dirty="0"/>
              <a:t>tarkistetaan säännöllisesti, vähintään kerran vuodessa.</a:t>
            </a:r>
          </a:p>
          <a:p>
            <a:r>
              <a:rPr lang="fi-FI" sz="2000" dirty="0"/>
              <a:t>Hoitosuunnitelmaan kirjataan hoidon ja kuntoutuksen tavoitteet sekä keinot tavoitteiden saavuttamiseksi.</a:t>
            </a:r>
          </a:p>
          <a:p>
            <a:r>
              <a:rPr lang="fi-FI" sz="2000" dirty="0"/>
              <a:t>Hoitosuunnitelma tulee tehdä toipumisorientaation hengessä tulevaisuuteen suuntautuvasti </a:t>
            </a:r>
            <a:r>
              <a:rPr lang="fi-FI" sz="2000" b="1" dirty="0">
                <a:solidFill>
                  <a:schemeClr val="tx2"/>
                </a:solidFill>
              </a:rPr>
              <a:t>C</a:t>
            </a:r>
            <a:r>
              <a:rPr lang="fi-FI" sz="2000" dirty="0"/>
              <a:t>.</a:t>
            </a:r>
          </a:p>
        </p:txBody>
      </p:sp>
    </p:spTree>
    <p:extLst>
      <p:ext uri="{BB962C8B-B14F-4D97-AF65-F5344CB8AC3E}">
        <p14:creationId xmlns:p14="http://schemas.microsoft.com/office/powerpoint/2010/main" val="62972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3FF56B-C757-42FD-B45B-28E5B4511D88}"/>
              </a:ext>
            </a:extLst>
          </p:cNvPr>
          <p:cNvSpPr>
            <a:spLocks noGrp="1"/>
          </p:cNvSpPr>
          <p:nvPr>
            <p:ph type="title"/>
          </p:nvPr>
        </p:nvSpPr>
        <p:spPr>
          <a:xfrm>
            <a:off x="628650" y="219775"/>
            <a:ext cx="7886700" cy="492443"/>
          </a:xfrm>
        </p:spPr>
        <p:txBody>
          <a:bodyPr/>
          <a:lstStyle/>
          <a:p>
            <a:r>
              <a:rPr lang="fi-FI" sz="2600" dirty="0"/>
              <a:t>Hoito- ja kuntoutussuunnitelman lähtökohdat</a:t>
            </a:r>
          </a:p>
        </p:txBody>
      </p:sp>
      <p:graphicFrame>
        <p:nvGraphicFramePr>
          <p:cNvPr id="4" name="Sisällön paikkamerkki 3">
            <a:extLst>
              <a:ext uri="{FF2B5EF4-FFF2-40B4-BE49-F238E27FC236}">
                <a16:creationId xmlns:a16="http://schemas.microsoft.com/office/drawing/2014/main" id="{DB4D77B9-E3B1-4E23-9881-22DAEA519AFE}"/>
              </a:ext>
            </a:extLst>
          </p:cNvPr>
          <p:cNvGraphicFramePr>
            <a:graphicFrameLocks noGrp="1"/>
          </p:cNvGraphicFramePr>
          <p:nvPr>
            <p:ph sz="quarter" idx="10"/>
            <p:extLst>
              <p:ext uri="{D42A27DB-BD31-4B8C-83A1-F6EECF244321}">
                <p14:modId xmlns:p14="http://schemas.microsoft.com/office/powerpoint/2010/main" val="3036535079"/>
              </p:ext>
            </p:extLst>
          </p:nvPr>
        </p:nvGraphicFramePr>
        <p:xfrm>
          <a:off x="628650" y="822960"/>
          <a:ext cx="7886700" cy="348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63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2B9F9A-19B3-4ED3-A34E-ED01977A70D0}"/>
              </a:ext>
            </a:extLst>
          </p:cNvPr>
          <p:cNvSpPr>
            <a:spLocks noGrp="1"/>
          </p:cNvSpPr>
          <p:nvPr>
            <p:ph type="title"/>
          </p:nvPr>
        </p:nvSpPr>
        <p:spPr/>
        <p:txBody>
          <a:bodyPr/>
          <a:lstStyle/>
          <a:p>
            <a:r>
              <a:rPr lang="fi-FI" dirty="0"/>
              <a:t>Psykoosin biologiset hoidot</a:t>
            </a:r>
          </a:p>
        </p:txBody>
      </p:sp>
      <p:sp>
        <p:nvSpPr>
          <p:cNvPr id="3" name="Sisällön paikkamerkki 2">
            <a:extLst>
              <a:ext uri="{FF2B5EF4-FFF2-40B4-BE49-F238E27FC236}">
                <a16:creationId xmlns:a16="http://schemas.microsoft.com/office/drawing/2014/main" id="{D3981938-F9D1-4A39-AF0E-024DEBA27DB3}"/>
              </a:ext>
            </a:extLst>
          </p:cNvPr>
          <p:cNvSpPr>
            <a:spLocks noGrp="1"/>
          </p:cNvSpPr>
          <p:nvPr>
            <p:ph sz="quarter" idx="10"/>
          </p:nvPr>
        </p:nvSpPr>
        <p:spPr/>
        <p:txBody>
          <a:bodyPr/>
          <a:lstStyle/>
          <a:p>
            <a:r>
              <a:rPr lang="fi-FI" sz="2000" dirty="0"/>
              <a:t>Psykoosilääkitys on olennainen osa skitsofrenian hoitoa.</a:t>
            </a:r>
          </a:p>
          <a:p>
            <a:pPr lvl="1"/>
            <a:r>
              <a:rPr lang="fi-FI" dirty="0"/>
              <a:t>Teho positiivisten oireiden hoidossa ja uusien psykoosivaiheiden estossa on kontrolloiduissa tutkimusasetelmissa osoitettu vakuuttavasti. </a:t>
            </a:r>
          </a:p>
          <a:p>
            <a:pPr lvl="1"/>
            <a:r>
              <a:rPr lang="fi-FI" dirty="0"/>
              <a:t>Teho negatiivisiin ja kognitiivisiin oireisiin on vähäisempi.	</a:t>
            </a:r>
          </a:p>
          <a:p>
            <a:r>
              <a:rPr lang="fi-FI" sz="2000" dirty="0"/>
              <a:t>Tässä suosituksessa psykoosilääkkeiden luokittelussa on käytetty päivitetyn Duodecimin </a:t>
            </a:r>
            <a:r>
              <a:rPr lang="fi-FI" sz="2000"/>
              <a:t>Psykiatrian oppikirjan* </a:t>
            </a:r>
            <a:r>
              <a:rPr lang="fi-FI" sz="2000" dirty="0"/>
              <a:t>mukaista jaottelua (perinteiset ja uudemmat psykoosi-lääkkeet).</a:t>
            </a:r>
          </a:p>
        </p:txBody>
      </p:sp>
      <p:sp>
        <p:nvSpPr>
          <p:cNvPr id="4" name="Tekstiruutu 3">
            <a:extLst>
              <a:ext uri="{FF2B5EF4-FFF2-40B4-BE49-F238E27FC236}">
                <a16:creationId xmlns:a16="http://schemas.microsoft.com/office/drawing/2014/main" id="{CC68115A-E519-4172-833C-735CB2A4385A}"/>
              </a:ext>
            </a:extLst>
          </p:cNvPr>
          <p:cNvSpPr txBox="1"/>
          <p:nvPr/>
        </p:nvSpPr>
        <p:spPr>
          <a:xfrm>
            <a:off x="3606392" y="4303776"/>
            <a:ext cx="5420563" cy="461665"/>
          </a:xfrm>
          <a:prstGeom prst="rect">
            <a:avLst/>
          </a:prstGeom>
          <a:noFill/>
        </p:spPr>
        <p:txBody>
          <a:bodyPr wrap="square" rtlCol="0">
            <a:spAutoFit/>
          </a:bodyPr>
          <a:lstStyle/>
          <a:p>
            <a:r>
              <a:rPr lang="fi-FI" sz="1200">
                <a:latin typeface="Lucida Sans" panose="020B0602030504020204" pitchFamily="34" charset="0"/>
              </a:rPr>
              <a:t>*</a:t>
            </a:r>
            <a:r>
              <a:rPr lang="fi-FI" sz="1200" b="0" i="0">
                <a:solidFill>
                  <a:srgbClr val="333333"/>
                </a:solidFill>
                <a:effectLst/>
                <a:latin typeface="Lucida Sans" panose="020B0602030504020204" pitchFamily="34" charset="0"/>
              </a:rPr>
              <a:t> Lönnqvist J, Henriksson M, Marttunen M, Partonen T. (toim.) Psykiatria. 12., uudistettu painos 2017, Duodecim</a:t>
            </a:r>
            <a:endParaRPr lang="fi-FI" sz="1200">
              <a:latin typeface="Lucida Sans" panose="020B0602030504020204" pitchFamily="34" charset="0"/>
            </a:endParaRPr>
          </a:p>
        </p:txBody>
      </p:sp>
    </p:spTree>
    <p:extLst>
      <p:ext uri="{BB962C8B-B14F-4D97-AF65-F5344CB8AC3E}">
        <p14:creationId xmlns:p14="http://schemas.microsoft.com/office/powerpoint/2010/main" val="201107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2CA5D2-12DF-4EBF-9DB9-2450AEA1936B}"/>
              </a:ext>
            </a:extLst>
          </p:cNvPr>
          <p:cNvSpPr>
            <a:spLocks noGrp="1"/>
          </p:cNvSpPr>
          <p:nvPr>
            <p:ph type="title"/>
          </p:nvPr>
        </p:nvSpPr>
        <p:spPr/>
        <p:txBody>
          <a:bodyPr/>
          <a:lstStyle/>
          <a:p>
            <a:r>
              <a:rPr lang="fi-FI" dirty="0"/>
              <a:t>Akuuttivaiheen psykoosilääkehoito</a:t>
            </a:r>
          </a:p>
        </p:txBody>
      </p:sp>
      <p:sp>
        <p:nvSpPr>
          <p:cNvPr id="3" name="Sisällön paikkamerkki 2">
            <a:extLst>
              <a:ext uri="{FF2B5EF4-FFF2-40B4-BE49-F238E27FC236}">
                <a16:creationId xmlns:a16="http://schemas.microsoft.com/office/drawing/2014/main" id="{E336A5AF-1862-416B-B685-98BB4943378F}"/>
              </a:ext>
            </a:extLst>
          </p:cNvPr>
          <p:cNvSpPr>
            <a:spLocks noGrp="1"/>
          </p:cNvSpPr>
          <p:nvPr>
            <p:ph sz="quarter" idx="10"/>
          </p:nvPr>
        </p:nvSpPr>
        <p:spPr/>
        <p:txBody>
          <a:bodyPr/>
          <a:lstStyle/>
          <a:p>
            <a:r>
              <a:rPr lang="fi-FI" sz="1800" dirty="0"/>
              <a:t>Psykoosilääkkeet ovat tehokkaita skitsofrenian akuuttivaiheen oireiden hoidossa.</a:t>
            </a:r>
          </a:p>
          <a:p>
            <a:r>
              <a:rPr lang="fi-FI" sz="1800" dirty="0"/>
              <a:t>Akuuttivaiheessa psykoosilääkettä tarvitaan yleensä suurempia vuorokausiannoksia kuin pitkäaikaishoidossa.</a:t>
            </a:r>
          </a:p>
          <a:p>
            <a:r>
              <a:rPr lang="fi-FI" sz="1800" dirty="0"/>
              <a:t>Kun psykoosin akuutti vaihe on mennyt ohi ja potilaan tila on vakiintunut, lääkehoidossa tulee pyrkiä pienimpään tehokkaaseen vuorokausilääkeannokseen yhdellä lääkevalmisteella.</a:t>
            </a:r>
          </a:p>
          <a:p>
            <a:r>
              <a:rPr lang="fi-FI" sz="1800" dirty="0"/>
              <a:t>Vaste psykoosilääkitykseen tulee esille 2–6 viikon kuluessa, joillekuille potilaille jo nopeammin, ja vaikutus positiivisiin oireisiin vakiintuu noin 6 viikon kuluessa. Teho negatiivisiin ja kognitiivisiin oireisiin ilmenee hitaammin.</a:t>
            </a:r>
          </a:p>
        </p:txBody>
      </p:sp>
    </p:spTree>
    <p:extLst>
      <p:ext uri="{BB962C8B-B14F-4D97-AF65-F5344CB8AC3E}">
        <p14:creationId xmlns:p14="http://schemas.microsoft.com/office/powerpoint/2010/main" val="276981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4">
            <a:extLst>
              <a:ext uri="{FF2B5EF4-FFF2-40B4-BE49-F238E27FC236}">
                <a16:creationId xmlns:a16="http://schemas.microsoft.com/office/drawing/2014/main" id="{BCD3EEBF-7C7A-47B7-977E-9465DB1070FA}"/>
              </a:ext>
            </a:extLst>
          </p:cNvPr>
          <p:cNvGraphicFramePr>
            <a:graphicFrameLocks noGrp="1"/>
          </p:cNvGraphicFramePr>
          <p:nvPr>
            <p:ph sz="quarter" idx="10"/>
            <p:extLst>
              <p:ext uri="{D42A27DB-BD31-4B8C-83A1-F6EECF244321}">
                <p14:modId xmlns:p14="http://schemas.microsoft.com/office/powerpoint/2010/main" val="1049115781"/>
              </p:ext>
            </p:extLst>
          </p:nvPr>
        </p:nvGraphicFramePr>
        <p:xfrm>
          <a:off x="47548" y="617218"/>
          <a:ext cx="9048902" cy="4267200"/>
        </p:xfrm>
        <a:graphic>
          <a:graphicData uri="http://schemas.openxmlformats.org/drawingml/2006/table">
            <a:tbl>
              <a:tblPr firstRow="1" bandRow="1">
                <a:tableStyleId>{5C22544A-7EE6-4342-B048-85BDC9FD1C3A}</a:tableStyleId>
              </a:tblPr>
              <a:tblGrid>
                <a:gridCol w="1527454">
                  <a:extLst>
                    <a:ext uri="{9D8B030D-6E8A-4147-A177-3AD203B41FA5}">
                      <a16:colId xmlns:a16="http://schemas.microsoft.com/office/drawing/2014/main" val="4061454792"/>
                    </a:ext>
                  </a:extLst>
                </a:gridCol>
                <a:gridCol w="1100348">
                  <a:extLst>
                    <a:ext uri="{9D8B030D-6E8A-4147-A177-3AD203B41FA5}">
                      <a16:colId xmlns:a16="http://schemas.microsoft.com/office/drawing/2014/main" val="2231932139"/>
                    </a:ext>
                  </a:extLst>
                </a:gridCol>
                <a:gridCol w="1315091">
                  <a:extLst>
                    <a:ext uri="{9D8B030D-6E8A-4147-A177-3AD203B41FA5}">
                      <a16:colId xmlns:a16="http://schemas.microsoft.com/office/drawing/2014/main" val="298609151"/>
                    </a:ext>
                  </a:extLst>
                </a:gridCol>
                <a:gridCol w="3533241">
                  <a:extLst>
                    <a:ext uri="{9D8B030D-6E8A-4147-A177-3AD203B41FA5}">
                      <a16:colId xmlns:a16="http://schemas.microsoft.com/office/drawing/2014/main" val="4036593392"/>
                    </a:ext>
                  </a:extLst>
                </a:gridCol>
                <a:gridCol w="1572768">
                  <a:extLst>
                    <a:ext uri="{9D8B030D-6E8A-4147-A177-3AD203B41FA5}">
                      <a16:colId xmlns:a16="http://schemas.microsoft.com/office/drawing/2014/main" val="90231562"/>
                    </a:ext>
                  </a:extLst>
                </a:gridCol>
              </a:tblGrid>
              <a:tr h="2292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400" dirty="0">
                          <a:solidFill>
                            <a:srgbClr val="FFFFFF"/>
                          </a:solidFill>
                          <a:effectLst/>
                        </a:rPr>
                        <a:t>Lääkeaine</a:t>
                      </a:r>
                    </a:p>
                  </a:txBody>
                  <a:tcPr/>
                </a:tc>
                <a:tc>
                  <a:txBody>
                    <a:bodyPr/>
                    <a:lstStyle/>
                    <a:p>
                      <a:pPr algn="l" fontAlgn="t"/>
                      <a:r>
                        <a:rPr lang="fi-FI" sz="1400" dirty="0">
                          <a:solidFill>
                            <a:srgbClr val="FFFFFF"/>
                          </a:solidFill>
                          <a:effectLst/>
                        </a:rPr>
                        <a:t>Annos </a:t>
                      </a:r>
                      <a:r>
                        <a:rPr lang="fi-FI" sz="1400" baseline="10000" dirty="0">
                          <a:solidFill>
                            <a:srgbClr val="FFFFFF"/>
                          </a:solidFill>
                          <a:effectLst/>
                        </a:rPr>
                        <a:t>1</a:t>
                      </a:r>
                      <a:r>
                        <a:rPr lang="fi-FI" sz="1400" dirty="0">
                          <a:solidFill>
                            <a:srgbClr val="FFFFFF"/>
                          </a:solidFill>
                          <a:effectLst/>
                        </a:rPr>
                        <a:t> (mg)</a:t>
                      </a:r>
                    </a:p>
                  </a:txBody>
                  <a:tcPr marL="38100" marR="38100" marT="38100" marB="38100"/>
                </a:tc>
                <a:tc>
                  <a:txBody>
                    <a:bodyPr/>
                    <a:lstStyle/>
                    <a:p>
                      <a:pPr algn="l" fontAlgn="t"/>
                      <a:r>
                        <a:rPr lang="fi-FI" sz="1400" dirty="0">
                          <a:solidFill>
                            <a:srgbClr val="FFFFFF"/>
                          </a:solidFill>
                          <a:effectLst/>
                        </a:rPr>
                        <a:t>Valmistemuoto</a:t>
                      </a:r>
                    </a:p>
                  </a:txBody>
                  <a:tcPr marL="38100" marR="38100" marT="38100" marB="38100"/>
                </a:tc>
                <a:tc>
                  <a:txBody>
                    <a:bodyPr/>
                    <a:lstStyle/>
                    <a:p>
                      <a:pPr algn="l" fontAlgn="t"/>
                      <a:r>
                        <a:rPr lang="fi-FI" sz="1400" dirty="0">
                          <a:solidFill>
                            <a:srgbClr val="FFFFFF"/>
                          </a:solidFill>
                          <a:effectLst/>
                        </a:rPr>
                        <a:t>Haittavaikutuksia</a:t>
                      </a:r>
                    </a:p>
                  </a:txBody>
                  <a:tcPr marL="38100" marR="38100" marT="38100" marB="38100"/>
                </a:tc>
                <a:tc>
                  <a:txBody>
                    <a:bodyPr/>
                    <a:lstStyle/>
                    <a:p>
                      <a:pPr algn="l" fontAlgn="t"/>
                      <a:r>
                        <a:rPr lang="fi-FI" sz="1300" dirty="0">
                          <a:solidFill>
                            <a:srgbClr val="FFFFFF"/>
                          </a:solidFill>
                          <a:effectLst/>
                        </a:rPr>
                        <a:t>Muuta huomattavaa</a:t>
                      </a:r>
                    </a:p>
                  </a:txBody>
                  <a:tcPr marL="38100" marR="38100" marT="38100" marB="38100"/>
                </a:tc>
                <a:extLst>
                  <a:ext uri="{0D108BD9-81ED-4DB2-BD59-A6C34878D82A}">
                    <a16:rowId xmlns:a16="http://schemas.microsoft.com/office/drawing/2014/main" val="1924100793"/>
                  </a:ext>
                </a:extLst>
              </a:tr>
              <a:tr h="204244">
                <a:tc gridSpan="5">
                  <a:txBody>
                    <a:bodyPr/>
                    <a:lstStyle/>
                    <a:p>
                      <a:pPr algn="l" fontAlgn="t"/>
                      <a:r>
                        <a:rPr lang="fi-FI" sz="1400" b="1" i="0" dirty="0">
                          <a:effectLst/>
                        </a:rPr>
                        <a:t>Perinteiset psykoosilääkkeet</a:t>
                      </a:r>
                      <a:endParaRPr lang="fi-FI" sz="1400" dirty="0">
                        <a:effectLst/>
                      </a:endParaRPr>
                    </a:p>
                  </a:txBody>
                  <a:tcPr marL="38100" marR="38100" marT="38100" marB="38100"/>
                </a:tc>
                <a:tc hMerge="1">
                  <a:txBody>
                    <a:bodyPr/>
                    <a:lstStyle/>
                    <a:p>
                      <a:endParaRPr lang="fi-FI" sz="1400" dirty="0"/>
                    </a:p>
                  </a:txBody>
                  <a:tcPr/>
                </a:tc>
                <a:tc hMerge="1">
                  <a:txBody>
                    <a:bodyPr/>
                    <a:lstStyle/>
                    <a:p>
                      <a:endParaRPr lang="fi-FI"/>
                    </a:p>
                  </a:txBody>
                  <a:tcPr/>
                </a:tc>
                <a:tc hMerge="1">
                  <a:txBody>
                    <a:bodyPr/>
                    <a:lstStyle/>
                    <a:p>
                      <a:endParaRPr lang="fi-FI"/>
                    </a:p>
                  </a:txBody>
                  <a:tcPr/>
                </a:tc>
                <a:tc hMerge="1">
                  <a:txBody>
                    <a:bodyPr/>
                    <a:lstStyle/>
                    <a:p>
                      <a:endParaRPr lang="fi-FI" sz="1400"/>
                    </a:p>
                  </a:txBody>
                  <a:tcPr/>
                </a:tc>
                <a:extLst>
                  <a:ext uri="{0D108BD9-81ED-4DB2-BD59-A6C34878D82A}">
                    <a16:rowId xmlns:a16="http://schemas.microsoft.com/office/drawing/2014/main" val="3264008710"/>
                  </a:ext>
                </a:extLst>
              </a:tr>
              <a:tr h="217743">
                <a:tc>
                  <a:txBody>
                    <a:bodyPr/>
                    <a:lstStyle/>
                    <a:p>
                      <a:pPr algn="l" fontAlgn="t"/>
                      <a:r>
                        <a:rPr lang="fi-FI" sz="1400" b="0" dirty="0">
                          <a:effectLst/>
                        </a:rPr>
                        <a:t>Flupentiksoli</a:t>
                      </a:r>
                    </a:p>
                  </a:txBody>
                  <a:tcPr marL="38100" marR="38100" marT="38100" marB="38100"/>
                </a:tc>
                <a:tc>
                  <a:txBody>
                    <a:bodyPr/>
                    <a:lstStyle/>
                    <a:p>
                      <a:pPr algn="l" fontAlgn="t"/>
                      <a:r>
                        <a:rPr lang="fi-FI" sz="1400" dirty="0">
                          <a:effectLst/>
                        </a:rPr>
                        <a:t>3–15</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Ekstrapyramidaalioireet, väsymys, hypotensio</a:t>
                      </a: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4184306385"/>
                  </a:ext>
                </a:extLst>
              </a:tr>
              <a:tr h="561547">
                <a:tc>
                  <a:txBody>
                    <a:bodyPr/>
                    <a:lstStyle/>
                    <a:p>
                      <a:pPr algn="l" fontAlgn="t"/>
                      <a:r>
                        <a:rPr lang="fi-FI" sz="1400" b="0" dirty="0">
                          <a:effectLst/>
                        </a:rPr>
                        <a:t>Haloperidoli</a:t>
                      </a:r>
                    </a:p>
                  </a:txBody>
                  <a:tcPr marL="38100" marR="38100" marT="38100" marB="38100"/>
                </a:tc>
                <a:tc>
                  <a:txBody>
                    <a:bodyPr/>
                    <a:lstStyle/>
                    <a:p>
                      <a:pPr algn="l" fontAlgn="t"/>
                      <a:r>
                        <a:rPr lang="fi-FI" sz="1400" dirty="0">
                          <a:effectLst/>
                        </a:rPr>
                        <a:t>4–10</a:t>
                      </a:r>
                    </a:p>
                  </a:txBody>
                  <a:tcPr marL="38100" marR="38100" marT="38100" marB="38100"/>
                </a:tc>
                <a:tc>
                  <a:txBody>
                    <a:bodyPr/>
                    <a:lstStyle/>
                    <a:p>
                      <a:pPr algn="l" fontAlgn="t"/>
                      <a:r>
                        <a:rPr lang="fi-FI" sz="1400" dirty="0">
                          <a:effectLst/>
                        </a:rPr>
                        <a:t>Tabletti, nieltävä neste</a:t>
                      </a:r>
                    </a:p>
                  </a:txBody>
                  <a:tcPr marL="38100" marR="38100" marT="38100" marB="38100"/>
                </a:tc>
                <a:tc>
                  <a:txBody>
                    <a:bodyPr/>
                    <a:lstStyle/>
                    <a:p>
                      <a:pPr algn="l" fontAlgn="t"/>
                      <a:r>
                        <a:rPr lang="fi-FI" sz="1400" dirty="0">
                          <a:effectLst/>
                        </a:rPr>
                        <a:t>Ekstrapyramidaalioireet, tardiivi dyskinesia, QTc-ajan piteneminen</a:t>
                      </a:r>
                    </a:p>
                  </a:txBody>
                  <a:tcPr marL="38100" marR="38100" marT="38100" marB="38100"/>
                </a:tc>
                <a:tc>
                  <a:txBody>
                    <a:bodyPr/>
                    <a:lstStyle/>
                    <a:p>
                      <a:pPr algn="l" fontAlgn="t"/>
                      <a:r>
                        <a:rPr lang="fi-FI" sz="1100" dirty="0">
                          <a:effectLst/>
                        </a:rPr>
                        <a:t>EKG ennen hoidon aloittamista, 1 ja 3 kk sen jälkeen ja myöhemmin vuosittain</a:t>
                      </a:r>
                    </a:p>
                  </a:txBody>
                  <a:tcPr marL="38100" marR="38100" marT="38100" marB="38100"/>
                </a:tc>
                <a:extLst>
                  <a:ext uri="{0D108BD9-81ED-4DB2-BD59-A6C34878D82A}">
                    <a16:rowId xmlns:a16="http://schemas.microsoft.com/office/drawing/2014/main" val="3804911037"/>
                  </a:ext>
                </a:extLst>
              </a:tr>
              <a:tr h="561547">
                <a:tc>
                  <a:txBody>
                    <a:bodyPr/>
                    <a:lstStyle/>
                    <a:p>
                      <a:pPr algn="l" fontAlgn="t"/>
                      <a:r>
                        <a:rPr lang="fi-FI" sz="1400" b="0" dirty="0">
                          <a:effectLst/>
                        </a:rPr>
                        <a:t>Klooripromatsiini</a:t>
                      </a:r>
                    </a:p>
                  </a:txBody>
                  <a:tcPr marL="38100" marR="38100" marT="38100" marB="38100"/>
                </a:tc>
                <a:tc>
                  <a:txBody>
                    <a:bodyPr/>
                    <a:lstStyle/>
                    <a:p>
                      <a:pPr algn="l" fontAlgn="t"/>
                      <a:r>
                        <a:rPr lang="fi-FI" sz="1400" dirty="0">
                          <a:effectLst/>
                        </a:rPr>
                        <a:t>200–800</a:t>
                      </a:r>
                    </a:p>
                  </a:txBody>
                  <a:tcPr marL="38100" marR="38100" marT="38100" marB="38100"/>
                </a:tc>
                <a:tc>
                  <a:txBody>
                    <a:bodyPr/>
                    <a:lstStyle/>
                    <a:p>
                      <a:pPr algn="l" fontAlgn="t"/>
                      <a:r>
                        <a:rPr lang="fi-FI" sz="1400" dirty="0">
                          <a:effectLst/>
                        </a:rPr>
                        <a:t>Tabletti, nieltävä neste</a:t>
                      </a:r>
                    </a:p>
                  </a:txBody>
                  <a:tcPr marL="38100" marR="38100" marT="38100" marB="38100"/>
                </a:tc>
                <a:tc>
                  <a:txBody>
                    <a:bodyPr/>
                    <a:lstStyle/>
                    <a:p>
                      <a:pPr algn="l" fontAlgn="t"/>
                      <a:r>
                        <a:rPr lang="fi-FI" sz="1400" dirty="0">
                          <a:effectLst/>
                        </a:rPr>
                        <a:t>Antikolinergiset haitat, valoyliherkkyys, kolestaattinen hepatiitti, väsymys, QTc-ajan piteneminen painonnousu, metaboliset haitat</a:t>
                      </a:r>
                    </a:p>
                  </a:txBody>
                  <a:tcPr marL="38100" marR="38100" marT="38100" marB="38100"/>
                </a:tc>
                <a:tc>
                  <a:txBody>
                    <a:bodyPr/>
                    <a:lstStyle/>
                    <a:p>
                      <a:pPr algn="l" fontAlgn="t"/>
                      <a:r>
                        <a:rPr lang="fi-FI" sz="1100" dirty="0">
                          <a:effectLst/>
                        </a:rPr>
                        <a:t>EKG ennen hoidon aloittamista, 1 ja 3 kk sen jälkeen ja myöhemmin vuosittain</a:t>
                      </a:r>
                    </a:p>
                  </a:txBody>
                  <a:tcPr marL="38100" marR="38100" marT="38100" marB="38100"/>
                </a:tc>
                <a:extLst>
                  <a:ext uri="{0D108BD9-81ED-4DB2-BD59-A6C34878D82A}">
                    <a16:rowId xmlns:a16="http://schemas.microsoft.com/office/drawing/2014/main" val="1845570381"/>
                  </a:ext>
                </a:extLst>
              </a:tr>
              <a:tr h="378185">
                <a:tc>
                  <a:txBody>
                    <a:bodyPr/>
                    <a:lstStyle/>
                    <a:p>
                      <a:pPr algn="l" fontAlgn="t"/>
                      <a:r>
                        <a:rPr lang="fi-FI" sz="1400" b="0" dirty="0">
                          <a:effectLst/>
                        </a:rPr>
                        <a:t>Klooriprotikseeni</a:t>
                      </a:r>
                    </a:p>
                  </a:txBody>
                  <a:tcPr marL="38100" marR="38100" marT="38100" marB="38100"/>
                </a:tc>
                <a:tc>
                  <a:txBody>
                    <a:bodyPr/>
                    <a:lstStyle/>
                    <a:p>
                      <a:pPr algn="l" fontAlgn="t"/>
                      <a:r>
                        <a:rPr lang="fi-FI" sz="1400" dirty="0">
                          <a:effectLst/>
                        </a:rPr>
                        <a:t>200–800</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Antikolinergiset haitat, väsymys, ekstrapyramidaalioireet</a:t>
                      </a: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1290150273"/>
                  </a:ext>
                </a:extLst>
              </a:tr>
              <a:tr h="378185">
                <a:tc>
                  <a:txBody>
                    <a:bodyPr/>
                    <a:lstStyle/>
                    <a:p>
                      <a:pPr algn="l" fontAlgn="t"/>
                      <a:r>
                        <a:rPr lang="fi-FI" sz="1400" b="0" dirty="0">
                          <a:effectLst/>
                        </a:rPr>
                        <a:t>Levomepromatsiini</a:t>
                      </a:r>
                    </a:p>
                  </a:txBody>
                  <a:tcPr marL="38100" marR="38100" marT="38100" marB="38100"/>
                </a:tc>
                <a:tc>
                  <a:txBody>
                    <a:bodyPr/>
                    <a:lstStyle/>
                    <a:p>
                      <a:pPr algn="l" fontAlgn="t"/>
                      <a:r>
                        <a:rPr lang="fi-FI" sz="1400" dirty="0">
                          <a:effectLst/>
                        </a:rPr>
                        <a:t>100–400</a:t>
                      </a:r>
                    </a:p>
                  </a:txBody>
                  <a:tcPr marL="38100" marR="38100" marT="38100" marB="38100"/>
                </a:tc>
                <a:tc>
                  <a:txBody>
                    <a:bodyPr/>
                    <a:lstStyle/>
                    <a:p>
                      <a:pPr algn="l" fontAlgn="t"/>
                      <a:r>
                        <a:rPr lang="fi-FI" sz="1400" dirty="0">
                          <a:effectLst/>
                        </a:rPr>
                        <a:t>Tabletti, nieltävä neste</a:t>
                      </a:r>
                    </a:p>
                  </a:txBody>
                  <a:tcPr marL="38100" marR="38100" marT="38100" marB="38100"/>
                </a:tc>
                <a:tc>
                  <a:txBody>
                    <a:bodyPr/>
                    <a:lstStyle/>
                    <a:p>
                      <a:pPr algn="l" fontAlgn="t"/>
                      <a:r>
                        <a:rPr lang="fi-FI" sz="1400" dirty="0">
                          <a:effectLst/>
                        </a:rPr>
                        <a:t>Asentohypotensio, väsymys</a:t>
                      </a: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2779012629"/>
                  </a:ext>
                </a:extLst>
              </a:tr>
              <a:tr h="217743">
                <a:tc>
                  <a:txBody>
                    <a:bodyPr/>
                    <a:lstStyle/>
                    <a:p>
                      <a:pPr algn="l" fontAlgn="t"/>
                      <a:r>
                        <a:rPr lang="fi-FI" sz="1400" b="0" dirty="0">
                          <a:effectLst/>
                        </a:rPr>
                        <a:t>Perfenatsiini</a:t>
                      </a:r>
                    </a:p>
                  </a:txBody>
                  <a:tcPr marL="38100" marR="38100" marT="38100" marB="38100"/>
                </a:tc>
                <a:tc>
                  <a:txBody>
                    <a:bodyPr/>
                    <a:lstStyle/>
                    <a:p>
                      <a:pPr algn="l" fontAlgn="t"/>
                      <a:r>
                        <a:rPr lang="fi-FI" sz="1400" dirty="0">
                          <a:effectLst/>
                        </a:rPr>
                        <a:t>4–24</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Väsymys, ekstrapyramidaalioireet</a:t>
                      </a: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1867056557"/>
                  </a:ext>
                </a:extLst>
              </a:tr>
              <a:tr h="217743">
                <a:tc>
                  <a:txBody>
                    <a:bodyPr/>
                    <a:lstStyle/>
                    <a:p>
                      <a:pPr algn="l" fontAlgn="t"/>
                      <a:r>
                        <a:rPr lang="fi-FI" sz="1400" b="0" dirty="0">
                          <a:effectLst/>
                        </a:rPr>
                        <a:t>Sulpiridi</a:t>
                      </a:r>
                    </a:p>
                  </a:txBody>
                  <a:tcPr marL="38100" marR="38100" marT="38100" marB="38100"/>
                </a:tc>
                <a:tc>
                  <a:txBody>
                    <a:bodyPr/>
                    <a:lstStyle/>
                    <a:p>
                      <a:pPr algn="l" fontAlgn="t"/>
                      <a:r>
                        <a:rPr lang="fi-FI" sz="1400" dirty="0">
                          <a:effectLst/>
                        </a:rPr>
                        <a:t>400–1 600</a:t>
                      </a:r>
                    </a:p>
                  </a:txBody>
                  <a:tcPr marL="38100" marR="38100" marT="38100" marB="38100"/>
                </a:tc>
                <a:tc>
                  <a:txBody>
                    <a:bodyPr/>
                    <a:lstStyle/>
                    <a:p>
                      <a:pPr algn="l" fontAlgn="t"/>
                      <a:r>
                        <a:rPr lang="fi-FI" sz="1400" dirty="0">
                          <a:effectLst/>
                        </a:rPr>
                        <a:t>Tabletti, kapseli</a:t>
                      </a:r>
                    </a:p>
                  </a:txBody>
                  <a:tcPr marL="38100" marR="38100" marT="38100" marB="38100"/>
                </a:tc>
                <a:tc>
                  <a:txBody>
                    <a:bodyPr/>
                    <a:lstStyle/>
                    <a:p>
                      <a:pPr algn="l" fontAlgn="t"/>
                      <a:r>
                        <a:rPr lang="fi-FI" sz="1400" dirty="0">
                          <a:effectLst/>
                        </a:rPr>
                        <a:t>Väsymys, asentohypotensio, maidoneritys</a:t>
                      </a: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2462556170"/>
                  </a:ext>
                </a:extLst>
              </a:tr>
              <a:tr h="229203">
                <a:tc>
                  <a:txBody>
                    <a:bodyPr/>
                    <a:lstStyle/>
                    <a:p>
                      <a:pPr algn="l" fontAlgn="t"/>
                      <a:r>
                        <a:rPr lang="fi-FI" sz="1400" b="0" dirty="0">
                          <a:effectLst/>
                        </a:rPr>
                        <a:t>Tsuklopentiksoli</a:t>
                      </a:r>
                    </a:p>
                  </a:txBody>
                  <a:tcPr marL="38100" marR="38100" marT="38100" marB="38100"/>
                </a:tc>
                <a:tc>
                  <a:txBody>
                    <a:bodyPr/>
                    <a:lstStyle/>
                    <a:p>
                      <a:pPr algn="l" fontAlgn="t"/>
                      <a:r>
                        <a:rPr lang="fi-FI" sz="1400" dirty="0">
                          <a:effectLst/>
                        </a:rPr>
                        <a:t>15–80</a:t>
                      </a:r>
                    </a:p>
                  </a:txBody>
                  <a:tcPr marL="38100" marR="38100" marT="38100" marB="38100"/>
                </a:tc>
                <a:tc>
                  <a:txBody>
                    <a:bodyPr/>
                    <a:lstStyle/>
                    <a:p>
                      <a:pPr algn="l" fontAlgn="t"/>
                      <a:r>
                        <a:rPr lang="fi-FI" sz="1400" dirty="0">
                          <a:effectLst/>
                        </a:rPr>
                        <a:t>Tabletti, tipat</a:t>
                      </a:r>
                    </a:p>
                  </a:txBody>
                  <a:tcPr marL="38100" marR="38100" marT="38100" marB="38100"/>
                </a:tc>
                <a:tc>
                  <a:txBody>
                    <a:bodyPr/>
                    <a:lstStyle/>
                    <a:p>
                      <a:pPr algn="l" fontAlgn="t"/>
                      <a:r>
                        <a:rPr lang="fi-FI" sz="1400" dirty="0">
                          <a:effectLst/>
                        </a:rPr>
                        <a:t>Ekstrapyramidaalioireet, hikoilu</a:t>
                      </a:r>
                    </a:p>
                  </a:txBody>
                  <a:tcPr marL="38100" marR="38100" marT="38100" marB="38100"/>
                </a:tc>
                <a:tc>
                  <a:txBody>
                    <a:bodyPr/>
                    <a:lstStyle/>
                    <a:p>
                      <a:endParaRPr lang="fi-FI" sz="1400" dirty="0"/>
                    </a:p>
                  </a:txBody>
                  <a:tcPr/>
                </a:tc>
                <a:extLst>
                  <a:ext uri="{0D108BD9-81ED-4DB2-BD59-A6C34878D82A}">
                    <a16:rowId xmlns:a16="http://schemas.microsoft.com/office/drawing/2014/main" val="2215303067"/>
                  </a:ext>
                </a:extLst>
              </a:tr>
            </a:tbl>
          </a:graphicData>
        </a:graphic>
      </p:graphicFrame>
      <p:sp>
        <p:nvSpPr>
          <p:cNvPr id="7" name="Tekstiruutu 6">
            <a:extLst>
              <a:ext uri="{FF2B5EF4-FFF2-40B4-BE49-F238E27FC236}">
                <a16:creationId xmlns:a16="http://schemas.microsoft.com/office/drawing/2014/main" id="{F5E79935-D3D7-4437-97AE-CA74C3BFB37F}"/>
              </a:ext>
            </a:extLst>
          </p:cNvPr>
          <p:cNvSpPr txBox="1"/>
          <p:nvPr/>
        </p:nvSpPr>
        <p:spPr>
          <a:xfrm>
            <a:off x="928116" y="89333"/>
            <a:ext cx="7287767" cy="461665"/>
          </a:xfrm>
          <a:prstGeom prst="rect">
            <a:avLst/>
          </a:prstGeom>
          <a:noFill/>
        </p:spPr>
        <p:txBody>
          <a:bodyPr wrap="square">
            <a:spAutoFit/>
          </a:bodyPr>
          <a:lstStyle/>
          <a:p>
            <a:r>
              <a:rPr lang="fi-FI" sz="2400" dirty="0">
                <a:solidFill>
                  <a:srgbClr val="005296"/>
                </a:solidFill>
                <a:latin typeface="Lucida Sans" panose="020B0602030504020204" pitchFamily="34" charset="0"/>
                <a:ea typeface="+mj-ea"/>
                <a:cs typeface="+mj-cs"/>
              </a:rPr>
              <a:t>Psykoosilääkkeiden ominaisuuksia 1(6)</a:t>
            </a:r>
          </a:p>
        </p:txBody>
      </p:sp>
      <p:sp>
        <p:nvSpPr>
          <p:cNvPr id="2" name="Tekstiruutu 1">
            <a:extLst>
              <a:ext uri="{FF2B5EF4-FFF2-40B4-BE49-F238E27FC236}">
                <a16:creationId xmlns:a16="http://schemas.microsoft.com/office/drawing/2014/main" id="{69EAFC8C-85C5-4457-9790-F76A3642728B}"/>
              </a:ext>
            </a:extLst>
          </p:cNvPr>
          <p:cNvSpPr txBox="1"/>
          <p:nvPr/>
        </p:nvSpPr>
        <p:spPr>
          <a:xfrm>
            <a:off x="0" y="4906870"/>
            <a:ext cx="9280105" cy="246221"/>
          </a:xfrm>
          <a:prstGeom prst="rect">
            <a:avLst/>
          </a:prstGeom>
          <a:noFill/>
        </p:spPr>
        <p:txBody>
          <a:bodyPr wrap="none" rtlCol="0">
            <a:spAutoFit/>
          </a:bodyPr>
          <a:lstStyle/>
          <a:p>
            <a:r>
              <a:rPr lang="fi-FI" sz="1000" b="0" kern="1200" baseline="30000">
                <a:solidFill>
                  <a:schemeClr val="dk1"/>
                </a:solidFill>
                <a:effectLst/>
                <a:latin typeface="+mn-lt"/>
                <a:ea typeface="+mn-ea"/>
                <a:cs typeface="+mn-cs"/>
              </a:rPr>
              <a:t>1 </a:t>
            </a:r>
            <a:r>
              <a:rPr lang="fi-FI" sz="1000" b="0" kern="1200">
                <a:solidFill>
                  <a:schemeClr val="dk1"/>
                </a:solidFill>
                <a:effectLst/>
                <a:latin typeface="+mn-lt"/>
                <a:ea typeface="+mn-ea"/>
                <a:cs typeface="+mn-cs"/>
              </a:rPr>
              <a:t>Akuuttihoidon enimmäisannos. Ylläpitohoidon enimmäisannokset ovat pienempiä, esimerkiksi klooripromatsiinin ja klooriprotikseenin 600 mg/vrk ja haloperidolin 12 mg/vrk.</a:t>
            </a:r>
            <a:endParaRPr lang="fi-FI" sz="1000">
              <a:latin typeface="+mn-lt"/>
            </a:endParaRPr>
          </a:p>
        </p:txBody>
      </p:sp>
    </p:spTree>
    <p:extLst>
      <p:ext uri="{BB962C8B-B14F-4D97-AF65-F5344CB8AC3E}">
        <p14:creationId xmlns:p14="http://schemas.microsoft.com/office/powerpoint/2010/main" val="1049809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4">
            <a:extLst>
              <a:ext uri="{FF2B5EF4-FFF2-40B4-BE49-F238E27FC236}">
                <a16:creationId xmlns:a16="http://schemas.microsoft.com/office/drawing/2014/main" id="{BCD3EEBF-7C7A-47B7-977E-9465DB1070FA}"/>
              </a:ext>
            </a:extLst>
          </p:cNvPr>
          <p:cNvGraphicFramePr>
            <a:graphicFrameLocks noGrp="1"/>
          </p:cNvGraphicFramePr>
          <p:nvPr>
            <p:ph sz="quarter" idx="10"/>
            <p:extLst>
              <p:ext uri="{D42A27DB-BD31-4B8C-83A1-F6EECF244321}">
                <p14:modId xmlns:p14="http://schemas.microsoft.com/office/powerpoint/2010/main" val="2371295910"/>
              </p:ext>
            </p:extLst>
          </p:nvPr>
        </p:nvGraphicFramePr>
        <p:xfrm>
          <a:off x="47548" y="518736"/>
          <a:ext cx="9048902" cy="4399212"/>
        </p:xfrm>
        <a:graphic>
          <a:graphicData uri="http://schemas.openxmlformats.org/drawingml/2006/table">
            <a:tbl>
              <a:tblPr firstRow="1" bandRow="1">
                <a:tableStyleId>{5C22544A-7EE6-4342-B048-85BDC9FD1C3A}</a:tableStyleId>
              </a:tblPr>
              <a:tblGrid>
                <a:gridCol w="1366724">
                  <a:extLst>
                    <a:ext uri="{9D8B030D-6E8A-4147-A177-3AD203B41FA5}">
                      <a16:colId xmlns:a16="http://schemas.microsoft.com/office/drawing/2014/main" val="4061454792"/>
                    </a:ext>
                  </a:extLst>
                </a:gridCol>
                <a:gridCol w="1121664">
                  <a:extLst>
                    <a:ext uri="{9D8B030D-6E8A-4147-A177-3AD203B41FA5}">
                      <a16:colId xmlns:a16="http://schemas.microsoft.com/office/drawing/2014/main" val="2231932139"/>
                    </a:ext>
                  </a:extLst>
                </a:gridCol>
                <a:gridCol w="1328928">
                  <a:extLst>
                    <a:ext uri="{9D8B030D-6E8A-4147-A177-3AD203B41FA5}">
                      <a16:colId xmlns:a16="http://schemas.microsoft.com/office/drawing/2014/main" val="1554821176"/>
                    </a:ext>
                  </a:extLst>
                </a:gridCol>
                <a:gridCol w="2901696">
                  <a:extLst>
                    <a:ext uri="{9D8B030D-6E8A-4147-A177-3AD203B41FA5}">
                      <a16:colId xmlns:a16="http://schemas.microsoft.com/office/drawing/2014/main" val="4137124759"/>
                    </a:ext>
                  </a:extLst>
                </a:gridCol>
                <a:gridCol w="2329890">
                  <a:extLst>
                    <a:ext uri="{9D8B030D-6E8A-4147-A177-3AD203B41FA5}">
                      <a16:colId xmlns:a16="http://schemas.microsoft.com/office/drawing/2014/main" val="791630436"/>
                    </a:ext>
                  </a:extLst>
                </a:gridCol>
              </a:tblGrid>
              <a:tr h="2292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400" dirty="0">
                          <a:solidFill>
                            <a:srgbClr val="FFFFFF"/>
                          </a:solidFill>
                          <a:effectLst/>
                        </a:rPr>
                        <a:t>Lääkeaine</a:t>
                      </a:r>
                    </a:p>
                  </a:txBody>
                  <a:tcPr/>
                </a:tc>
                <a:tc>
                  <a:txBody>
                    <a:bodyPr/>
                    <a:lstStyle/>
                    <a:p>
                      <a:pPr algn="l" fontAlgn="t"/>
                      <a:r>
                        <a:rPr lang="fi-FI" sz="1400" dirty="0">
                          <a:solidFill>
                            <a:srgbClr val="FFFFFF"/>
                          </a:solidFill>
                          <a:effectLst/>
                        </a:rPr>
                        <a:t>Annos </a:t>
                      </a:r>
                      <a:r>
                        <a:rPr lang="fi-FI" sz="1400" b="1" kern="1200" baseline="10000" dirty="0">
                          <a:solidFill>
                            <a:srgbClr val="FFFFFF"/>
                          </a:solidFill>
                          <a:effectLst/>
                          <a:latin typeface="+mn-lt"/>
                          <a:ea typeface="+mn-ea"/>
                          <a:cs typeface="+mn-cs"/>
                        </a:rPr>
                        <a:t>1</a:t>
                      </a:r>
                      <a:r>
                        <a:rPr lang="fi-FI" sz="1400" dirty="0">
                          <a:solidFill>
                            <a:srgbClr val="FFFFFF"/>
                          </a:solidFill>
                          <a:effectLst/>
                        </a:rPr>
                        <a:t> (mg)</a:t>
                      </a:r>
                    </a:p>
                  </a:txBody>
                  <a:tcPr marL="38100" marR="38100" marT="38100" marB="38100"/>
                </a:tc>
                <a:tc>
                  <a:txBody>
                    <a:bodyPr/>
                    <a:lstStyle/>
                    <a:p>
                      <a:pPr algn="l" fontAlgn="t"/>
                      <a:r>
                        <a:rPr lang="fi-FI" sz="1400" dirty="0">
                          <a:solidFill>
                            <a:srgbClr val="FFFFFF"/>
                          </a:solidFill>
                          <a:effectLst/>
                        </a:rPr>
                        <a:t>Valmistemuoto</a:t>
                      </a:r>
                    </a:p>
                  </a:txBody>
                  <a:tcPr marL="38100" marR="38100" marT="38100" marB="38100"/>
                </a:tc>
                <a:tc>
                  <a:txBody>
                    <a:bodyPr/>
                    <a:lstStyle/>
                    <a:p>
                      <a:pPr algn="l" fontAlgn="t"/>
                      <a:r>
                        <a:rPr lang="fi-FI" sz="1400" dirty="0">
                          <a:solidFill>
                            <a:srgbClr val="FFFFFF"/>
                          </a:solidFill>
                          <a:effectLst/>
                        </a:rPr>
                        <a:t>Haittavaikutuksia</a:t>
                      </a:r>
                    </a:p>
                  </a:txBody>
                  <a:tcPr marL="38100" marR="38100" marT="38100" marB="38100"/>
                </a:tc>
                <a:tc>
                  <a:txBody>
                    <a:bodyPr/>
                    <a:lstStyle/>
                    <a:p>
                      <a:pPr algn="l" fontAlgn="t"/>
                      <a:r>
                        <a:rPr lang="fi-FI" sz="1300" dirty="0">
                          <a:solidFill>
                            <a:srgbClr val="FFFFFF"/>
                          </a:solidFill>
                          <a:effectLst/>
                        </a:rPr>
                        <a:t>Muuta huomattavaa</a:t>
                      </a:r>
                      <a:endParaRPr lang="fi-FI" sz="1400" dirty="0">
                        <a:solidFill>
                          <a:srgbClr val="FFFFFF"/>
                        </a:solidFill>
                        <a:effectLst/>
                      </a:endParaRPr>
                    </a:p>
                  </a:txBody>
                  <a:tcPr marL="38100" marR="38100" marT="38100" marB="38100"/>
                </a:tc>
                <a:extLst>
                  <a:ext uri="{0D108BD9-81ED-4DB2-BD59-A6C34878D82A}">
                    <a16:rowId xmlns:a16="http://schemas.microsoft.com/office/drawing/2014/main" val="1924100793"/>
                  </a:ext>
                </a:extLst>
              </a:tr>
              <a:tr h="178646">
                <a:tc gridSpan="5">
                  <a:txBody>
                    <a:bodyPr/>
                    <a:lstStyle/>
                    <a:p>
                      <a:pPr algn="l" fontAlgn="t"/>
                      <a:r>
                        <a:rPr lang="fi-FI" sz="1400" b="1" i="0" dirty="0">
                          <a:effectLst/>
                        </a:rPr>
                        <a:t>Uudemmat psykoosilääkkeet</a:t>
                      </a:r>
                      <a:endParaRPr lang="fi-FI" sz="1400" dirty="0">
                        <a:effectLst/>
                      </a:endParaRPr>
                    </a:p>
                  </a:txBody>
                  <a:tcPr marL="38100" marR="38100" marT="38100" marB="38100"/>
                </a:tc>
                <a:tc hMerge="1">
                  <a:txBody>
                    <a:bodyPr/>
                    <a:lstStyle/>
                    <a:p>
                      <a:endParaRPr lang="fi-FI" sz="1400" dirty="0"/>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264008710"/>
                  </a:ext>
                </a:extLst>
              </a:tr>
              <a:tr h="217743">
                <a:tc>
                  <a:txBody>
                    <a:bodyPr/>
                    <a:lstStyle/>
                    <a:p>
                      <a:pPr algn="l" fontAlgn="t"/>
                      <a:r>
                        <a:rPr lang="fi-FI" sz="1400" b="0" dirty="0">
                          <a:effectLst/>
                        </a:rPr>
                        <a:t>Aripipratsoli</a:t>
                      </a:r>
                    </a:p>
                  </a:txBody>
                  <a:tcPr marL="38100" marR="38100" marT="38100" marB="38100"/>
                </a:tc>
                <a:tc>
                  <a:txBody>
                    <a:bodyPr/>
                    <a:lstStyle/>
                    <a:p>
                      <a:pPr algn="l" fontAlgn="t"/>
                      <a:r>
                        <a:rPr lang="fi-FI" sz="1400" dirty="0">
                          <a:effectLst/>
                        </a:rPr>
                        <a:t>10–30</a:t>
                      </a:r>
                    </a:p>
                  </a:txBody>
                  <a:tcPr marL="38100" marR="38100" marT="38100" marB="38100"/>
                </a:tc>
                <a:tc>
                  <a:txBody>
                    <a:bodyPr/>
                    <a:lstStyle/>
                    <a:p>
                      <a:pPr algn="l" fontAlgn="t"/>
                      <a:r>
                        <a:rPr lang="fi-FI" sz="1400" dirty="0">
                          <a:effectLst/>
                        </a:rPr>
                        <a:t>Tabletti, nieltävä neste</a:t>
                      </a:r>
                    </a:p>
                  </a:txBody>
                  <a:tcPr marL="38100" marR="38100" marT="38100" marB="38100"/>
                </a:tc>
                <a:tc>
                  <a:txBody>
                    <a:bodyPr/>
                    <a:lstStyle/>
                    <a:p>
                      <a:pPr algn="l" fontAlgn="t"/>
                      <a:r>
                        <a:rPr lang="fi-FI" sz="1400" dirty="0">
                          <a:effectLst/>
                        </a:rPr>
                        <a:t>Rauhattomuus, unettomuus, pahoinvointi</a:t>
                      </a:r>
                    </a:p>
                  </a:txBody>
                  <a:tcPr marL="38100" marR="38100" marT="38100" marB="38100"/>
                </a:tc>
                <a:tc>
                  <a:txBody>
                    <a:bodyPr/>
                    <a:lstStyle/>
                    <a:p>
                      <a:pPr algn="l" fontAlgn="t"/>
                      <a:r>
                        <a:rPr lang="fi-FI" sz="1300" dirty="0">
                          <a:effectLst/>
                        </a:rPr>
                        <a:t>Joillakuilla potilailla dopaminergiset haitat, kuten pelihimo tai hyperseksuaalisuus</a:t>
                      </a:r>
                    </a:p>
                  </a:txBody>
                  <a:tcPr marL="38100" marR="38100" marT="38100" marB="38100"/>
                </a:tc>
                <a:extLst>
                  <a:ext uri="{0D108BD9-81ED-4DB2-BD59-A6C34878D82A}">
                    <a16:rowId xmlns:a16="http://schemas.microsoft.com/office/drawing/2014/main" val="4184306385"/>
                  </a:ext>
                </a:extLst>
              </a:tr>
              <a:tr h="561547">
                <a:tc>
                  <a:txBody>
                    <a:bodyPr/>
                    <a:lstStyle/>
                    <a:p>
                      <a:pPr algn="l" fontAlgn="t"/>
                      <a:r>
                        <a:rPr lang="fi-FI" sz="1400" b="0" dirty="0">
                          <a:effectLst/>
                        </a:rPr>
                        <a:t>Asenapiini</a:t>
                      </a:r>
                    </a:p>
                  </a:txBody>
                  <a:tcPr marL="38100" marR="38100" marT="38100" marB="38100"/>
                </a:tc>
                <a:tc>
                  <a:txBody>
                    <a:bodyPr/>
                    <a:lstStyle/>
                    <a:p>
                      <a:pPr algn="l" fontAlgn="t"/>
                      <a:r>
                        <a:rPr lang="fi-FI" sz="1400" dirty="0">
                          <a:effectLst/>
                        </a:rPr>
                        <a:t>10–20</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Uneliaisuus, ahdistuneisuus, ekstrapyramidaalioireet</a:t>
                      </a:r>
                    </a:p>
                  </a:txBody>
                  <a:tcPr marL="38100" marR="38100" marT="38100" marB="38100"/>
                </a:tc>
                <a:tc>
                  <a:txBody>
                    <a:bodyPr/>
                    <a:lstStyle/>
                    <a:p>
                      <a:pPr algn="l" fontAlgn="t"/>
                      <a:r>
                        <a:rPr lang="fi-FI" sz="1300" dirty="0">
                          <a:effectLst/>
                        </a:rPr>
                        <a:t>Myyntilupa: keskivaikean tai vaikean manian hoitoon aikuisilla</a:t>
                      </a:r>
                    </a:p>
                  </a:txBody>
                  <a:tcPr marL="38100" marR="38100" marT="38100" marB="38100"/>
                </a:tc>
                <a:extLst>
                  <a:ext uri="{0D108BD9-81ED-4DB2-BD59-A6C34878D82A}">
                    <a16:rowId xmlns:a16="http://schemas.microsoft.com/office/drawing/2014/main" val="3804911037"/>
                  </a:ext>
                </a:extLst>
              </a:tr>
              <a:tr h="561547">
                <a:tc>
                  <a:txBody>
                    <a:bodyPr/>
                    <a:lstStyle/>
                    <a:p>
                      <a:pPr algn="l" fontAlgn="t"/>
                      <a:r>
                        <a:rPr lang="fi-FI" sz="1400" b="0" dirty="0">
                          <a:effectLst/>
                        </a:rPr>
                        <a:t>Brekspipratsoli</a:t>
                      </a:r>
                    </a:p>
                  </a:txBody>
                  <a:tcPr marL="38100" marR="38100" marT="38100" marB="38100"/>
                </a:tc>
                <a:tc>
                  <a:txBody>
                    <a:bodyPr/>
                    <a:lstStyle/>
                    <a:p>
                      <a:pPr algn="l" fontAlgn="t"/>
                      <a:r>
                        <a:rPr lang="fi-FI" sz="1400" dirty="0">
                          <a:effectLst/>
                        </a:rPr>
                        <a:t>2–4</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Akatisia, painon nousu, prolaktiinipitoisuuden suureneminen</a:t>
                      </a:r>
                    </a:p>
                  </a:txBody>
                  <a:tcPr marL="38100" marR="38100" marT="38100" marB="38100"/>
                </a:tc>
                <a:tc>
                  <a:txBody>
                    <a:bodyPr/>
                    <a:lstStyle/>
                    <a:p>
                      <a:pPr algn="l" fontAlgn="t"/>
                      <a:r>
                        <a:rPr lang="fi-FI" sz="1300" dirty="0">
                          <a:effectLst/>
                        </a:rPr>
                        <a:t>Käytettävä tavanomaista pienempää annosta, jos potilaalla on käytössään voimakkaita CYP2D6:n tai CYP3A4:n estäjiä tai potilas on CYP2D6:n hidas metaboloija</a:t>
                      </a:r>
                    </a:p>
                  </a:txBody>
                  <a:tcPr marL="38100" marR="38100" marT="38100" marB="38100"/>
                </a:tc>
                <a:extLst>
                  <a:ext uri="{0D108BD9-81ED-4DB2-BD59-A6C34878D82A}">
                    <a16:rowId xmlns:a16="http://schemas.microsoft.com/office/drawing/2014/main" val="1845570381"/>
                  </a:ext>
                </a:extLst>
              </a:tr>
              <a:tr h="378185">
                <a:tc>
                  <a:txBody>
                    <a:bodyPr/>
                    <a:lstStyle/>
                    <a:p>
                      <a:pPr algn="l" fontAlgn="t"/>
                      <a:r>
                        <a:rPr lang="fi-FI" sz="1400" b="0" dirty="0">
                          <a:effectLst/>
                        </a:rPr>
                        <a:t>Karipratsiini</a:t>
                      </a:r>
                    </a:p>
                  </a:txBody>
                  <a:tcPr marL="38100" marR="38100" marT="38100" marB="38100"/>
                </a:tc>
                <a:tc>
                  <a:txBody>
                    <a:bodyPr/>
                    <a:lstStyle/>
                    <a:p>
                      <a:pPr algn="l" fontAlgn="t"/>
                      <a:r>
                        <a:rPr lang="fi-FI" sz="1400" dirty="0">
                          <a:effectLst/>
                        </a:rPr>
                        <a:t>1,5–6</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Akatisia, päänsärky, unettomuus</a:t>
                      </a: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1290150273"/>
                  </a:ext>
                </a:extLst>
              </a:tr>
              <a:tr h="378185">
                <a:tc>
                  <a:txBody>
                    <a:bodyPr/>
                    <a:lstStyle/>
                    <a:p>
                      <a:pPr algn="l" fontAlgn="t"/>
                      <a:r>
                        <a:rPr lang="fi-FI" sz="1400" b="0" dirty="0">
                          <a:effectLst/>
                        </a:rPr>
                        <a:t>Ketiapiini</a:t>
                      </a:r>
                    </a:p>
                  </a:txBody>
                  <a:tcPr marL="38100" marR="38100" marT="38100" marB="38100"/>
                </a:tc>
                <a:tc>
                  <a:txBody>
                    <a:bodyPr/>
                    <a:lstStyle/>
                    <a:p>
                      <a:pPr algn="l" fontAlgn="t"/>
                      <a:r>
                        <a:rPr lang="fi-FI" sz="1400" dirty="0">
                          <a:effectLst/>
                        </a:rPr>
                        <a:t>150–800</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Uneliaisuus, asentohypotensio, ummetus, suun kuivuminen metaboliset haitat, painonnousu,</a:t>
                      </a:r>
                      <a:br>
                        <a:rPr lang="fi-FI" sz="1400" dirty="0">
                          <a:effectLst/>
                        </a:rPr>
                      </a:br>
                      <a:r>
                        <a:rPr lang="fi-FI" sz="1400" dirty="0">
                          <a:effectLst/>
                        </a:rPr>
                        <a:t>QT-ajan pidentyminen</a:t>
                      </a: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2779012629"/>
                  </a:ext>
                </a:extLst>
              </a:tr>
            </a:tbl>
          </a:graphicData>
        </a:graphic>
      </p:graphicFrame>
      <p:sp>
        <p:nvSpPr>
          <p:cNvPr id="7" name="Tekstiruutu 6">
            <a:extLst>
              <a:ext uri="{FF2B5EF4-FFF2-40B4-BE49-F238E27FC236}">
                <a16:creationId xmlns:a16="http://schemas.microsoft.com/office/drawing/2014/main" id="{F5E79935-D3D7-4437-97AE-CA74C3BFB37F}"/>
              </a:ext>
            </a:extLst>
          </p:cNvPr>
          <p:cNvSpPr txBox="1"/>
          <p:nvPr/>
        </p:nvSpPr>
        <p:spPr>
          <a:xfrm>
            <a:off x="928116" y="74703"/>
            <a:ext cx="7287767" cy="461665"/>
          </a:xfrm>
          <a:prstGeom prst="rect">
            <a:avLst/>
          </a:prstGeom>
          <a:noFill/>
        </p:spPr>
        <p:txBody>
          <a:bodyPr wrap="square">
            <a:spAutoFit/>
          </a:bodyPr>
          <a:lstStyle/>
          <a:p>
            <a:r>
              <a:rPr lang="fi-FI" sz="2400" dirty="0">
                <a:solidFill>
                  <a:srgbClr val="005296"/>
                </a:solidFill>
                <a:latin typeface="Lucida Sans" panose="020B0602030504020204" pitchFamily="34" charset="0"/>
                <a:ea typeface="+mj-ea"/>
                <a:cs typeface="+mj-cs"/>
              </a:rPr>
              <a:t>Psykoosilääkkeiden ominaisuuksia 2(6)</a:t>
            </a:r>
          </a:p>
        </p:txBody>
      </p:sp>
      <p:sp>
        <p:nvSpPr>
          <p:cNvPr id="2" name="Tekstiruutu 1">
            <a:extLst>
              <a:ext uri="{FF2B5EF4-FFF2-40B4-BE49-F238E27FC236}">
                <a16:creationId xmlns:a16="http://schemas.microsoft.com/office/drawing/2014/main" id="{F53E3BF0-91A0-4616-9DE1-483B82B8AD0E}"/>
              </a:ext>
            </a:extLst>
          </p:cNvPr>
          <p:cNvSpPr txBox="1"/>
          <p:nvPr/>
        </p:nvSpPr>
        <p:spPr>
          <a:xfrm>
            <a:off x="0" y="4906870"/>
            <a:ext cx="9280105" cy="246221"/>
          </a:xfrm>
          <a:prstGeom prst="rect">
            <a:avLst/>
          </a:prstGeom>
          <a:noFill/>
        </p:spPr>
        <p:txBody>
          <a:bodyPr wrap="none" rtlCol="0">
            <a:spAutoFit/>
          </a:bodyPr>
          <a:lstStyle/>
          <a:p>
            <a:r>
              <a:rPr lang="fi-FI" sz="1000" b="0" kern="1200" baseline="30000">
                <a:solidFill>
                  <a:schemeClr val="dk1"/>
                </a:solidFill>
                <a:effectLst/>
                <a:latin typeface="+mn-lt"/>
                <a:ea typeface="+mn-ea"/>
                <a:cs typeface="+mn-cs"/>
              </a:rPr>
              <a:t>1 </a:t>
            </a:r>
            <a:r>
              <a:rPr lang="fi-FI" sz="1000" b="0" kern="1200">
                <a:solidFill>
                  <a:schemeClr val="dk1"/>
                </a:solidFill>
                <a:effectLst/>
                <a:latin typeface="+mn-lt"/>
                <a:ea typeface="+mn-ea"/>
                <a:cs typeface="+mn-cs"/>
              </a:rPr>
              <a:t>Akuuttihoidon enimmäisannos. Ylläpitohoidon enimmäisannokset ovat pienempiä, esimerkiksi klooripromatsiinin ja klooriprotikseenin 600 mg/vrk ja haloperidolin 12 mg/vrk.</a:t>
            </a:r>
            <a:endParaRPr lang="fi-FI" sz="1000">
              <a:latin typeface="+mn-lt"/>
            </a:endParaRPr>
          </a:p>
        </p:txBody>
      </p:sp>
    </p:spTree>
    <p:extLst>
      <p:ext uri="{BB962C8B-B14F-4D97-AF65-F5344CB8AC3E}">
        <p14:creationId xmlns:p14="http://schemas.microsoft.com/office/powerpoint/2010/main" val="414153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4">
            <a:extLst>
              <a:ext uri="{FF2B5EF4-FFF2-40B4-BE49-F238E27FC236}">
                <a16:creationId xmlns:a16="http://schemas.microsoft.com/office/drawing/2014/main" id="{BCD3EEBF-7C7A-47B7-977E-9465DB1070FA}"/>
              </a:ext>
            </a:extLst>
          </p:cNvPr>
          <p:cNvGraphicFramePr>
            <a:graphicFrameLocks noGrp="1"/>
          </p:cNvGraphicFramePr>
          <p:nvPr>
            <p:ph sz="quarter" idx="10"/>
            <p:extLst>
              <p:ext uri="{D42A27DB-BD31-4B8C-83A1-F6EECF244321}">
                <p14:modId xmlns:p14="http://schemas.microsoft.com/office/powerpoint/2010/main" val="1886579545"/>
              </p:ext>
            </p:extLst>
          </p:nvPr>
        </p:nvGraphicFramePr>
        <p:xfrm>
          <a:off x="47548" y="579505"/>
          <a:ext cx="9048902" cy="3927254"/>
        </p:xfrm>
        <a:graphic>
          <a:graphicData uri="http://schemas.openxmlformats.org/drawingml/2006/table">
            <a:tbl>
              <a:tblPr firstRow="1" bandRow="1">
                <a:tableStyleId>{5C22544A-7EE6-4342-B048-85BDC9FD1C3A}</a:tableStyleId>
              </a:tblPr>
              <a:tblGrid>
                <a:gridCol w="1527454">
                  <a:extLst>
                    <a:ext uri="{9D8B030D-6E8A-4147-A177-3AD203B41FA5}">
                      <a16:colId xmlns:a16="http://schemas.microsoft.com/office/drawing/2014/main" val="4061454792"/>
                    </a:ext>
                  </a:extLst>
                </a:gridCol>
                <a:gridCol w="1100348">
                  <a:extLst>
                    <a:ext uri="{9D8B030D-6E8A-4147-A177-3AD203B41FA5}">
                      <a16:colId xmlns:a16="http://schemas.microsoft.com/office/drawing/2014/main" val="2231932139"/>
                    </a:ext>
                  </a:extLst>
                </a:gridCol>
                <a:gridCol w="1315091">
                  <a:extLst>
                    <a:ext uri="{9D8B030D-6E8A-4147-A177-3AD203B41FA5}">
                      <a16:colId xmlns:a16="http://schemas.microsoft.com/office/drawing/2014/main" val="298609151"/>
                    </a:ext>
                  </a:extLst>
                </a:gridCol>
                <a:gridCol w="2044599">
                  <a:extLst>
                    <a:ext uri="{9D8B030D-6E8A-4147-A177-3AD203B41FA5}">
                      <a16:colId xmlns:a16="http://schemas.microsoft.com/office/drawing/2014/main" val="4036593392"/>
                    </a:ext>
                  </a:extLst>
                </a:gridCol>
                <a:gridCol w="3061410">
                  <a:extLst>
                    <a:ext uri="{9D8B030D-6E8A-4147-A177-3AD203B41FA5}">
                      <a16:colId xmlns:a16="http://schemas.microsoft.com/office/drawing/2014/main" val="960235830"/>
                    </a:ext>
                  </a:extLst>
                </a:gridCol>
              </a:tblGrid>
              <a:tr h="2292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400" dirty="0">
                          <a:solidFill>
                            <a:srgbClr val="FFFFFF"/>
                          </a:solidFill>
                          <a:effectLst/>
                        </a:rPr>
                        <a:t>Lääkeaine</a:t>
                      </a:r>
                    </a:p>
                  </a:txBody>
                  <a:tcPr/>
                </a:tc>
                <a:tc>
                  <a:txBody>
                    <a:bodyPr/>
                    <a:lstStyle/>
                    <a:p>
                      <a:pPr algn="l" fontAlgn="t"/>
                      <a:r>
                        <a:rPr lang="fi-FI" sz="1400" dirty="0">
                          <a:solidFill>
                            <a:srgbClr val="FFFFFF"/>
                          </a:solidFill>
                          <a:effectLst/>
                        </a:rPr>
                        <a:t>Annos </a:t>
                      </a:r>
                      <a:r>
                        <a:rPr lang="fi-FI" sz="1400" b="1" kern="1200" baseline="10000" dirty="0">
                          <a:solidFill>
                            <a:srgbClr val="FFFFFF"/>
                          </a:solidFill>
                          <a:effectLst/>
                          <a:latin typeface="+mn-lt"/>
                          <a:ea typeface="+mn-ea"/>
                          <a:cs typeface="+mn-cs"/>
                        </a:rPr>
                        <a:t>1</a:t>
                      </a:r>
                      <a:r>
                        <a:rPr lang="fi-FI" sz="1400" dirty="0">
                          <a:solidFill>
                            <a:srgbClr val="FFFFFF"/>
                          </a:solidFill>
                          <a:effectLst/>
                        </a:rPr>
                        <a:t> (mg)</a:t>
                      </a:r>
                    </a:p>
                  </a:txBody>
                  <a:tcPr marL="38100" marR="38100" marT="38100" marB="38100"/>
                </a:tc>
                <a:tc>
                  <a:txBody>
                    <a:bodyPr/>
                    <a:lstStyle/>
                    <a:p>
                      <a:pPr algn="l" fontAlgn="t"/>
                      <a:r>
                        <a:rPr lang="fi-FI" sz="1400" dirty="0">
                          <a:solidFill>
                            <a:srgbClr val="FFFFFF"/>
                          </a:solidFill>
                          <a:effectLst/>
                        </a:rPr>
                        <a:t>Valmistemuoto</a:t>
                      </a:r>
                    </a:p>
                  </a:txBody>
                  <a:tcPr marL="38100" marR="38100" marT="38100" marB="38100"/>
                </a:tc>
                <a:tc>
                  <a:txBody>
                    <a:bodyPr/>
                    <a:lstStyle/>
                    <a:p>
                      <a:pPr algn="l" fontAlgn="t"/>
                      <a:r>
                        <a:rPr lang="fi-FI" sz="1400" dirty="0">
                          <a:solidFill>
                            <a:srgbClr val="FFFFFF"/>
                          </a:solidFill>
                          <a:effectLst/>
                        </a:rPr>
                        <a:t>Haittavaikutuksia</a:t>
                      </a:r>
                    </a:p>
                  </a:txBody>
                  <a:tcPr marL="38100" marR="38100" marT="38100" marB="38100"/>
                </a:tc>
                <a:tc>
                  <a:txBody>
                    <a:bodyPr/>
                    <a:lstStyle/>
                    <a:p>
                      <a:pPr algn="l" fontAlgn="t"/>
                      <a:r>
                        <a:rPr lang="fi-FI" sz="1400" kern="1200" dirty="0">
                          <a:solidFill>
                            <a:schemeClr val="bg1"/>
                          </a:solidFill>
                          <a:effectLst/>
                          <a:latin typeface="+mn-lt"/>
                          <a:ea typeface="+mn-ea"/>
                          <a:cs typeface="+mn-cs"/>
                        </a:rPr>
                        <a:t>Muuta huomattavaa</a:t>
                      </a:r>
                      <a:endParaRPr lang="fi-FI" sz="1400" dirty="0">
                        <a:solidFill>
                          <a:srgbClr val="FFFFFF"/>
                        </a:solidFill>
                        <a:effectLst/>
                      </a:endParaRPr>
                    </a:p>
                  </a:txBody>
                  <a:tcPr marL="38100" marR="38100" marT="38100" marB="38100"/>
                </a:tc>
                <a:extLst>
                  <a:ext uri="{0D108BD9-81ED-4DB2-BD59-A6C34878D82A}">
                    <a16:rowId xmlns:a16="http://schemas.microsoft.com/office/drawing/2014/main" val="1924100793"/>
                  </a:ext>
                </a:extLst>
              </a:tr>
              <a:tr h="161769">
                <a:tc gridSpan="5">
                  <a:txBody>
                    <a:bodyPr/>
                    <a:lstStyle/>
                    <a:p>
                      <a:pPr algn="l" fontAlgn="t"/>
                      <a:r>
                        <a:rPr lang="fi-FI" sz="1400" b="1" i="0" dirty="0">
                          <a:effectLst/>
                        </a:rPr>
                        <a:t>Uudemmat psykoosilääkkeet</a:t>
                      </a:r>
                      <a:endParaRPr lang="fi-FI" sz="1400" dirty="0">
                        <a:effectLst/>
                      </a:endParaRPr>
                    </a:p>
                  </a:txBody>
                  <a:tcPr marL="38100" marR="38100" marT="38100" marB="38100"/>
                </a:tc>
                <a:tc hMerge="1">
                  <a:txBody>
                    <a:bodyPr/>
                    <a:lstStyle/>
                    <a:p>
                      <a:endParaRPr lang="fi-FI" sz="1100" kern="1200" dirty="0">
                        <a:solidFill>
                          <a:schemeClr val="dk1"/>
                        </a:solidFill>
                        <a:effectLst/>
                        <a:latin typeface="+mn-lt"/>
                        <a:ea typeface="+mn-ea"/>
                        <a:cs typeface="+mn-cs"/>
                      </a:endParaRPr>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264008710"/>
                  </a:ext>
                </a:extLst>
              </a:tr>
              <a:tr h="217743">
                <a:tc>
                  <a:txBody>
                    <a:bodyPr/>
                    <a:lstStyle/>
                    <a:p>
                      <a:pPr algn="l" fontAlgn="t"/>
                      <a:r>
                        <a:rPr lang="fi-FI" sz="1400" b="0" dirty="0">
                          <a:effectLst/>
                        </a:rPr>
                        <a:t>Klotsapiini</a:t>
                      </a:r>
                    </a:p>
                  </a:txBody>
                  <a:tcPr marL="38100" marR="38100" marT="38100" marB="38100"/>
                </a:tc>
                <a:tc>
                  <a:txBody>
                    <a:bodyPr/>
                    <a:lstStyle/>
                    <a:p>
                      <a:pPr algn="l" fontAlgn="t"/>
                      <a:r>
                        <a:rPr lang="fi-FI" sz="1400" dirty="0">
                          <a:effectLst/>
                        </a:rPr>
                        <a:t>200–900</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Verenkuvanmuutokset, epileptiset kohtaukset, ummetus*, painonnousu, metabolinen oireyhtymä, lisääntynyt syljeneritys, kardiomyopatia, EEG-muutokset tavallisia</a:t>
                      </a:r>
                    </a:p>
                  </a:txBody>
                  <a:tcPr marL="38100" marR="38100" marT="38100" marB="38100"/>
                </a:tc>
                <a:tc>
                  <a:txBody>
                    <a:bodyPr/>
                    <a:lstStyle/>
                    <a:p>
                      <a:pPr algn="l" fontAlgn="t"/>
                      <a:r>
                        <a:rPr lang="fi-FI" sz="1400" kern="1200" dirty="0">
                          <a:solidFill>
                            <a:schemeClr val="dk1"/>
                          </a:solidFill>
                          <a:effectLst/>
                          <a:latin typeface="+mn-lt"/>
                          <a:ea typeface="+mn-ea"/>
                          <a:cs typeface="+mn-cs"/>
                        </a:rPr>
                        <a:t>Agranulosytoosiriskin vuoksi käyttö rajattu potilaille, jotka joko ovat hoitoresistenttejä tai eivät siedä muita psykoosilääkkeitä; pakollinen verenkuvan seuranta** (infektion yhteydessä suljettava pois agranulosytoosi); EEG:tä harkittava ennen hoidon aloittamista ja 2 kk sen jälkeen; painon seuranta, ei aiheuta ekstrapyramidaalioireita tai prolaktiinipitoisuuden suurenemista</a:t>
                      </a:r>
                      <a:endParaRPr lang="fi-FI" sz="1400" dirty="0">
                        <a:effectLst/>
                      </a:endParaRPr>
                    </a:p>
                  </a:txBody>
                  <a:tcPr marL="38100" marR="38100" marT="38100" marB="38100"/>
                </a:tc>
                <a:extLst>
                  <a:ext uri="{0D108BD9-81ED-4DB2-BD59-A6C34878D82A}">
                    <a16:rowId xmlns:a16="http://schemas.microsoft.com/office/drawing/2014/main" val="4184306385"/>
                  </a:ext>
                </a:extLst>
              </a:tr>
              <a:tr h="561547">
                <a:tc>
                  <a:txBody>
                    <a:bodyPr/>
                    <a:lstStyle/>
                    <a:p>
                      <a:pPr algn="l" fontAlgn="t"/>
                      <a:r>
                        <a:rPr lang="fi-FI" sz="1400" b="0" dirty="0">
                          <a:effectLst/>
                        </a:rPr>
                        <a:t>Lurasidoni</a:t>
                      </a:r>
                    </a:p>
                  </a:txBody>
                  <a:tcPr marL="38100" marR="38100" marT="38100" marB="38100"/>
                </a:tc>
                <a:tc>
                  <a:txBody>
                    <a:bodyPr/>
                    <a:lstStyle/>
                    <a:p>
                      <a:pPr algn="l" fontAlgn="t"/>
                      <a:r>
                        <a:rPr lang="fi-FI" sz="1400" dirty="0">
                          <a:effectLst/>
                        </a:rPr>
                        <a:t>37–148</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Ekstrapyramidaalioireet, pahoinvointi, uneliaisuus</a:t>
                      </a:r>
                    </a:p>
                  </a:txBody>
                  <a:tcPr marL="38100" marR="38100" marT="38100" marB="38100"/>
                </a:tc>
                <a:tc>
                  <a:txBody>
                    <a:bodyPr/>
                    <a:lstStyle/>
                    <a:p>
                      <a:pPr algn="l" fontAlgn="t"/>
                      <a:r>
                        <a:rPr lang="fi-FI" sz="1400" kern="1200" dirty="0">
                          <a:solidFill>
                            <a:schemeClr val="dk1"/>
                          </a:solidFill>
                          <a:effectLst/>
                          <a:latin typeface="+mn-lt"/>
                          <a:ea typeface="+mn-ea"/>
                          <a:cs typeface="+mn-cs"/>
                        </a:rPr>
                        <a:t>Lääke tulee ottaa aterian yhteydessä (suurentaa hyötyosuutta)</a:t>
                      </a:r>
                      <a:endParaRPr lang="fi-FI" sz="1400" dirty="0">
                        <a:effectLst/>
                      </a:endParaRPr>
                    </a:p>
                  </a:txBody>
                  <a:tcPr marL="38100" marR="38100" marT="38100" marB="38100"/>
                </a:tc>
                <a:extLst>
                  <a:ext uri="{0D108BD9-81ED-4DB2-BD59-A6C34878D82A}">
                    <a16:rowId xmlns:a16="http://schemas.microsoft.com/office/drawing/2014/main" val="3804911037"/>
                  </a:ext>
                </a:extLst>
              </a:tr>
              <a:tr h="561547">
                <a:tc>
                  <a:txBody>
                    <a:bodyPr/>
                    <a:lstStyle/>
                    <a:p>
                      <a:pPr algn="l" fontAlgn="t"/>
                      <a:r>
                        <a:rPr lang="fi-FI" sz="1400" b="0" dirty="0">
                          <a:effectLst/>
                        </a:rPr>
                        <a:t>Olantsapiini</a:t>
                      </a:r>
                    </a:p>
                  </a:txBody>
                  <a:tcPr marL="38100" marR="38100" marT="38100" marB="38100"/>
                </a:tc>
                <a:tc>
                  <a:txBody>
                    <a:bodyPr/>
                    <a:lstStyle/>
                    <a:p>
                      <a:pPr algn="l" fontAlgn="t"/>
                      <a:r>
                        <a:rPr lang="fi-FI" sz="1400" dirty="0">
                          <a:effectLst/>
                        </a:rPr>
                        <a:t>10–20</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Metaboliset haitat, painonnousu, väsymys</a:t>
                      </a:r>
                    </a:p>
                  </a:txBody>
                  <a:tcPr marL="38100" marR="38100" marT="38100" marB="38100"/>
                </a:tc>
                <a:tc>
                  <a:txBody>
                    <a:bodyPr/>
                    <a:lstStyle/>
                    <a:p>
                      <a:pPr algn="l" fontAlgn="t"/>
                      <a:r>
                        <a:rPr lang="fi-FI" sz="1400" kern="1200" dirty="0">
                          <a:solidFill>
                            <a:schemeClr val="dk1"/>
                          </a:solidFill>
                          <a:effectLst/>
                          <a:latin typeface="+mn-lt"/>
                          <a:ea typeface="+mn-ea"/>
                          <a:cs typeface="+mn-cs"/>
                        </a:rPr>
                        <a:t>Painon seuranta</a:t>
                      </a:r>
                      <a:endParaRPr lang="fi-FI" sz="1400" dirty="0">
                        <a:effectLst/>
                      </a:endParaRPr>
                    </a:p>
                  </a:txBody>
                  <a:tcPr marL="38100" marR="38100" marT="38100" marB="38100"/>
                </a:tc>
                <a:extLst>
                  <a:ext uri="{0D108BD9-81ED-4DB2-BD59-A6C34878D82A}">
                    <a16:rowId xmlns:a16="http://schemas.microsoft.com/office/drawing/2014/main" val="1845570381"/>
                  </a:ext>
                </a:extLst>
              </a:tr>
            </a:tbl>
          </a:graphicData>
        </a:graphic>
      </p:graphicFrame>
      <p:sp>
        <p:nvSpPr>
          <p:cNvPr id="7" name="Tekstiruutu 6">
            <a:extLst>
              <a:ext uri="{FF2B5EF4-FFF2-40B4-BE49-F238E27FC236}">
                <a16:creationId xmlns:a16="http://schemas.microsoft.com/office/drawing/2014/main" id="{F5E79935-D3D7-4437-97AE-CA74C3BFB37F}"/>
              </a:ext>
            </a:extLst>
          </p:cNvPr>
          <p:cNvSpPr txBox="1"/>
          <p:nvPr/>
        </p:nvSpPr>
        <p:spPr>
          <a:xfrm>
            <a:off x="928116" y="74703"/>
            <a:ext cx="7287767" cy="461665"/>
          </a:xfrm>
          <a:prstGeom prst="rect">
            <a:avLst/>
          </a:prstGeom>
          <a:noFill/>
        </p:spPr>
        <p:txBody>
          <a:bodyPr wrap="square">
            <a:spAutoFit/>
          </a:bodyPr>
          <a:lstStyle/>
          <a:p>
            <a:r>
              <a:rPr lang="fi-FI" sz="2400" dirty="0">
                <a:solidFill>
                  <a:srgbClr val="005296"/>
                </a:solidFill>
                <a:latin typeface="Lucida Sans" panose="020B0602030504020204" pitchFamily="34" charset="0"/>
                <a:ea typeface="+mj-ea"/>
                <a:cs typeface="+mj-cs"/>
              </a:rPr>
              <a:t>Psykoosilääkkeiden ominaisuuksia 3(6)</a:t>
            </a:r>
          </a:p>
        </p:txBody>
      </p:sp>
      <p:sp>
        <p:nvSpPr>
          <p:cNvPr id="5" name="Tekstiruutu 4">
            <a:extLst>
              <a:ext uri="{FF2B5EF4-FFF2-40B4-BE49-F238E27FC236}">
                <a16:creationId xmlns:a16="http://schemas.microsoft.com/office/drawing/2014/main" id="{0690FD30-99E8-48C5-B65E-75205B548DDA}"/>
              </a:ext>
            </a:extLst>
          </p:cNvPr>
          <p:cNvSpPr txBox="1"/>
          <p:nvPr/>
        </p:nvSpPr>
        <p:spPr>
          <a:xfrm>
            <a:off x="69250" y="4506759"/>
            <a:ext cx="9280105" cy="553998"/>
          </a:xfrm>
          <a:prstGeom prst="rect">
            <a:avLst/>
          </a:prstGeom>
          <a:solidFill>
            <a:schemeClr val="bg1"/>
          </a:solidFill>
        </p:spPr>
        <p:txBody>
          <a:bodyPr wrap="none" rtlCol="0">
            <a:spAutoFit/>
          </a:bodyPr>
          <a:lstStyle/>
          <a:p>
            <a:r>
              <a:rPr lang="fi-FI" sz="1000" b="0" kern="1200" baseline="30000">
                <a:solidFill>
                  <a:schemeClr val="dk1"/>
                </a:solidFill>
                <a:effectLst/>
                <a:latin typeface="+mn-lt"/>
                <a:ea typeface="+mn-ea"/>
                <a:cs typeface="+mn-cs"/>
              </a:rPr>
              <a:t>1 </a:t>
            </a:r>
            <a:r>
              <a:rPr lang="fi-FI" sz="1000" b="0" kern="1200">
                <a:solidFill>
                  <a:schemeClr val="dk1"/>
                </a:solidFill>
                <a:effectLst/>
                <a:latin typeface="+mn-lt"/>
                <a:ea typeface="+mn-ea"/>
                <a:cs typeface="+mn-cs"/>
              </a:rPr>
              <a:t>Akuuttihoidon enimmäisannos. Ylläpitohoidon enimmäisannokset ovat pienempiä, esimerkiksi klooripromatsiinin ja klooriprotikseenin 600 mg/vrk ja haloperidolin 12 mg/vrk.</a:t>
            </a:r>
            <a:endParaRPr lang="fi-FI" sz="1000">
              <a:latin typeface="+mn-lt"/>
            </a:endParaRPr>
          </a:p>
          <a:p>
            <a:r>
              <a:rPr lang="fi-FI" sz="1000">
                <a:latin typeface="Calibri" panose="020F0502020204030204" pitchFamily="34" charset="0"/>
                <a:cs typeface="Calibri" panose="020F0502020204030204" pitchFamily="34" charset="0"/>
              </a:rPr>
              <a:t>* </a:t>
            </a:r>
            <a:r>
              <a:rPr lang="fi-FI" sz="1000" dirty="0">
                <a:latin typeface="Calibri" panose="020F0502020204030204" pitchFamily="34" charset="0"/>
                <a:cs typeface="Calibri" panose="020F0502020204030204" pitchFamily="34" charset="0"/>
              </a:rPr>
              <a:t>Ummetus on tavallinen haittavaikutus, joka voi hoitamattomana johtaa paralyyttisen ileuksen kehittymiseen ja tulee huomioida kaikilla potilailla.</a:t>
            </a:r>
          </a:p>
          <a:p>
            <a:r>
              <a:rPr lang="fi-FI" sz="1000" dirty="0">
                <a:latin typeface="Calibri" panose="020F0502020204030204" pitchFamily="34" charset="0"/>
                <a:cs typeface="Calibri" panose="020F0502020204030204" pitchFamily="34" charset="0"/>
              </a:rPr>
              <a:t>** Verenkuvaseuranta ennen hoidon aloitusta (alle 10 vrk), kerran viikossa 18 viikon ajan, sen jälkeen kerran kuukaudessa ja lisäksi 4 viikkoa hoidon lopettamisen jälkeen.</a:t>
            </a:r>
          </a:p>
        </p:txBody>
      </p:sp>
      <p:sp>
        <p:nvSpPr>
          <p:cNvPr id="2" name="Tekstiruutu 1">
            <a:extLst>
              <a:ext uri="{FF2B5EF4-FFF2-40B4-BE49-F238E27FC236}">
                <a16:creationId xmlns:a16="http://schemas.microsoft.com/office/drawing/2014/main" id="{AFA832DB-2B99-4C8B-A908-997B6AFE2BAC}"/>
              </a:ext>
            </a:extLst>
          </p:cNvPr>
          <p:cNvSpPr txBox="1"/>
          <p:nvPr/>
        </p:nvSpPr>
        <p:spPr>
          <a:xfrm>
            <a:off x="431597" y="2571750"/>
            <a:ext cx="9280105" cy="246221"/>
          </a:xfrm>
          <a:prstGeom prst="rect">
            <a:avLst/>
          </a:prstGeom>
          <a:noFill/>
        </p:spPr>
        <p:txBody>
          <a:bodyPr wrap="none" rtlCol="0">
            <a:spAutoFit/>
          </a:bodyPr>
          <a:lstStyle/>
          <a:p>
            <a:r>
              <a:rPr lang="fi-FI" sz="1000" b="0" kern="1200" baseline="30000">
                <a:solidFill>
                  <a:schemeClr val="dk1"/>
                </a:solidFill>
                <a:effectLst/>
                <a:latin typeface="+mn-lt"/>
                <a:ea typeface="+mn-ea"/>
                <a:cs typeface="+mn-cs"/>
              </a:rPr>
              <a:t>1 </a:t>
            </a:r>
            <a:r>
              <a:rPr lang="fi-FI" sz="1000" b="0" kern="1200">
                <a:solidFill>
                  <a:schemeClr val="dk1"/>
                </a:solidFill>
                <a:effectLst/>
                <a:latin typeface="+mn-lt"/>
                <a:ea typeface="+mn-ea"/>
                <a:cs typeface="+mn-cs"/>
              </a:rPr>
              <a:t>Akuuttihoidon enimmäisannos. Ylläpitohoidon enimmäisannokset ovat pienempiä, esimerkiksi klooripromatsiinin ja klooriprotikseenin 600 mg/vrk ja haloperidolin 12 mg/vrk.</a:t>
            </a:r>
            <a:endParaRPr lang="fi-FI" sz="1000">
              <a:latin typeface="+mn-lt"/>
            </a:endParaRPr>
          </a:p>
        </p:txBody>
      </p:sp>
    </p:spTree>
    <p:extLst>
      <p:ext uri="{BB962C8B-B14F-4D97-AF65-F5344CB8AC3E}">
        <p14:creationId xmlns:p14="http://schemas.microsoft.com/office/powerpoint/2010/main" val="355496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4">
            <a:extLst>
              <a:ext uri="{FF2B5EF4-FFF2-40B4-BE49-F238E27FC236}">
                <a16:creationId xmlns:a16="http://schemas.microsoft.com/office/drawing/2014/main" id="{BCD3EEBF-7C7A-47B7-977E-9465DB1070FA}"/>
              </a:ext>
            </a:extLst>
          </p:cNvPr>
          <p:cNvGraphicFramePr>
            <a:graphicFrameLocks noGrp="1"/>
          </p:cNvGraphicFramePr>
          <p:nvPr>
            <p:ph sz="quarter" idx="10"/>
            <p:extLst>
              <p:ext uri="{D42A27DB-BD31-4B8C-83A1-F6EECF244321}">
                <p14:modId xmlns:p14="http://schemas.microsoft.com/office/powerpoint/2010/main" val="1459589326"/>
              </p:ext>
            </p:extLst>
          </p:nvPr>
        </p:nvGraphicFramePr>
        <p:xfrm>
          <a:off x="47548" y="821754"/>
          <a:ext cx="9048902" cy="3169920"/>
        </p:xfrm>
        <a:graphic>
          <a:graphicData uri="http://schemas.openxmlformats.org/drawingml/2006/table">
            <a:tbl>
              <a:tblPr firstRow="1" bandRow="1">
                <a:tableStyleId>{5C22544A-7EE6-4342-B048-85BDC9FD1C3A}</a:tableStyleId>
              </a:tblPr>
              <a:tblGrid>
                <a:gridCol w="1527454">
                  <a:extLst>
                    <a:ext uri="{9D8B030D-6E8A-4147-A177-3AD203B41FA5}">
                      <a16:colId xmlns:a16="http://schemas.microsoft.com/office/drawing/2014/main" val="4061454792"/>
                    </a:ext>
                  </a:extLst>
                </a:gridCol>
                <a:gridCol w="1100348">
                  <a:extLst>
                    <a:ext uri="{9D8B030D-6E8A-4147-A177-3AD203B41FA5}">
                      <a16:colId xmlns:a16="http://schemas.microsoft.com/office/drawing/2014/main" val="2231932139"/>
                    </a:ext>
                  </a:extLst>
                </a:gridCol>
                <a:gridCol w="1315091">
                  <a:extLst>
                    <a:ext uri="{9D8B030D-6E8A-4147-A177-3AD203B41FA5}">
                      <a16:colId xmlns:a16="http://schemas.microsoft.com/office/drawing/2014/main" val="298609151"/>
                    </a:ext>
                  </a:extLst>
                </a:gridCol>
                <a:gridCol w="2800503">
                  <a:extLst>
                    <a:ext uri="{9D8B030D-6E8A-4147-A177-3AD203B41FA5}">
                      <a16:colId xmlns:a16="http://schemas.microsoft.com/office/drawing/2014/main" val="4036593392"/>
                    </a:ext>
                  </a:extLst>
                </a:gridCol>
                <a:gridCol w="2305506">
                  <a:extLst>
                    <a:ext uri="{9D8B030D-6E8A-4147-A177-3AD203B41FA5}">
                      <a16:colId xmlns:a16="http://schemas.microsoft.com/office/drawing/2014/main" val="3011707675"/>
                    </a:ext>
                  </a:extLst>
                </a:gridCol>
              </a:tblGrid>
              <a:tr h="2292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400" dirty="0">
                          <a:solidFill>
                            <a:srgbClr val="FFFFFF"/>
                          </a:solidFill>
                          <a:effectLst/>
                        </a:rPr>
                        <a:t>Lääkeaine</a:t>
                      </a:r>
                    </a:p>
                  </a:txBody>
                  <a:tcPr/>
                </a:tc>
                <a:tc>
                  <a:txBody>
                    <a:bodyPr/>
                    <a:lstStyle/>
                    <a:p>
                      <a:pPr algn="l" fontAlgn="t"/>
                      <a:r>
                        <a:rPr lang="fi-FI" sz="1400" dirty="0">
                          <a:solidFill>
                            <a:srgbClr val="FFFFFF"/>
                          </a:solidFill>
                          <a:effectLst/>
                        </a:rPr>
                        <a:t>Annos </a:t>
                      </a:r>
                      <a:r>
                        <a:rPr lang="fi-FI" sz="1400" b="1" kern="1200" baseline="10000" dirty="0">
                          <a:solidFill>
                            <a:srgbClr val="FFFFFF"/>
                          </a:solidFill>
                          <a:effectLst/>
                          <a:latin typeface="+mn-lt"/>
                          <a:ea typeface="+mn-ea"/>
                          <a:cs typeface="+mn-cs"/>
                        </a:rPr>
                        <a:t>1</a:t>
                      </a:r>
                      <a:r>
                        <a:rPr lang="fi-FI" sz="1400" dirty="0">
                          <a:solidFill>
                            <a:srgbClr val="FFFFFF"/>
                          </a:solidFill>
                          <a:effectLst/>
                        </a:rPr>
                        <a:t> (mg)</a:t>
                      </a:r>
                    </a:p>
                  </a:txBody>
                  <a:tcPr marL="38100" marR="38100" marT="38100" marB="38100"/>
                </a:tc>
                <a:tc>
                  <a:txBody>
                    <a:bodyPr/>
                    <a:lstStyle/>
                    <a:p>
                      <a:pPr algn="l" fontAlgn="t"/>
                      <a:r>
                        <a:rPr lang="fi-FI" sz="1400" dirty="0">
                          <a:solidFill>
                            <a:srgbClr val="FFFFFF"/>
                          </a:solidFill>
                          <a:effectLst/>
                        </a:rPr>
                        <a:t>Valmistemuoto</a:t>
                      </a:r>
                    </a:p>
                  </a:txBody>
                  <a:tcPr marL="38100" marR="38100" marT="38100" marB="38100"/>
                </a:tc>
                <a:tc>
                  <a:txBody>
                    <a:bodyPr/>
                    <a:lstStyle/>
                    <a:p>
                      <a:pPr algn="l" fontAlgn="t"/>
                      <a:r>
                        <a:rPr lang="fi-FI" sz="1400" dirty="0">
                          <a:solidFill>
                            <a:srgbClr val="FFFFFF"/>
                          </a:solidFill>
                          <a:effectLst/>
                        </a:rPr>
                        <a:t>Haittavaikutuksia</a:t>
                      </a:r>
                    </a:p>
                  </a:txBody>
                  <a:tcPr marL="38100" marR="38100" marT="38100" marB="38100"/>
                </a:tc>
                <a:tc>
                  <a:txBody>
                    <a:bodyPr/>
                    <a:lstStyle/>
                    <a:p>
                      <a:pPr algn="l" fontAlgn="t"/>
                      <a:r>
                        <a:rPr lang="fi-FI" sz="1400" kern="1200" dirty="0">
                          <a:solidFill>
                            <a:schemeClr val="bg1"/>
                          </a:solidFill>
                          <a:effectLst/>
                          <a:latin typeface="+mn-lt"/>
                          <a:ea typeface="+mn-ea"/>
                          <a:cs typeface="+mn-cs"/>
                        </a:rPr>
                        <a:t>Muuta huomattavaa</a:t>
                      </a:r>
                      <a:endParaRPr lang="fi-FI" sz="1400" dirty="0">
                        <a:solidFill>
                          <a:schemeClr val="bg1"/>
                        </a:solidFill>
                        <a:effectLst/>
                      </a:endParaRPr>
                    </a:p>
                  </a:txBody>
                  <a:tcPr marL="38100" marR="38100" marT="38100" marB="38100"/>
                </a:tc>
                <a:extLst>
                  <a:ext uri="{0D108BD9-81ED-4DB2-BD59-A6C34878D82A}">
                    <a16:rowId xmlns:a16="http://schemas.microsoft.com/office/drawing/2014/main" val="1924100793"/>
                  </a:ext>
                </a:extLst>
              </a:tr>
              <a:tr h="219443">
                <a:tc gridSpan="5">
                  <a:txBody>
                    <a:bodyPr/>
                    <a:lstStyle/>
                    <a:p>
                      <a:pPr algn="l" fontAlgn="t"/>
                      <a:r>
                        <a:rPr lang="fi-FI" sz="1400" b="1" i="0" dirty="0">
                          <a:effectLst/>
                        </a:rPr>
                        <a:t>Uudemmat psykoosilääkkeet</a:t>
                      </a:r>
                      <a:endParaRPr lang="fi-FI" sz="1400" dirty="0">
                        <a:effectLst/>
                      </a:endParaRPr>
                    </a:p>
                  </a:txBody>
                  <a:tcPr marL="38100" marR="38100" marT="38100" marB="38100"/>
                </a:tc>
                <a:tc hMerge="1">
                  <a:txBody>
                    <a:bodyPr/>
                    <a:lstStyle/>
                    <a:p>
                      <a:endParaRPr lang="fi-FI" sz="1100" kern="1200" dirty="0">
                        <a:solidFill>
                          <a:schemeClr val="dk1"/>
                        </a:solidFill>
                        <a:effectLst/>
                        <a:latin typeface="+mn-lt"/>
                        <a:ea typeface="+mn-ea"/>
                        <a:cs typeface="+mn-cs"/>
                      </a:endParaRPr>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264008710"/>
                  </a:ext>
                </a:extLst>
              </a:tr>
              <a:tr h="217743">
                <a:tc>
                  <a:txBody>
                    <a:bodyPr/>
                    <a:lstStyle/>
                    <a:p>
                      <a:pPr algn="l" fontAlgn="t"/>
                      <a:r>
                        <a:rPr lang="fi-FI" sz="1400" dirty="0">
                          <a:effectLst/>
                        </a:rPr>
                        <a:t>Risperidoni</a:t>
                      </a:r>
                    </a:p>
                  </a:txBody>
                  <a:tcPr marL="38100" marR="38100" marT="38100" marB="38100"/>
                </a:tc>
                <a:tc>
                  <a:txBody>
                    <a:bodyPr/>
                    <a:lstStyle/>
                    <a:p>
                      <a:pPr algn="l" fontAlgn="t"/>
                      <a:r>
                        <a:rPr lang="fi-FI" sz="1400" dirty="0">
                          <a:effectLst/>
                        </a:rPr>
                        <a:t>2–8</a:t>
                      </a:r>
                    </a:p>
                  </a:txBody>
                  <a:tcPr marL="38100" marR="38100" marT="38100" marB="38100"/>
                </a:tc>
                <a:tc>
                  <a:txBody>
                    <a:bodyPr/>
                    <a:lstStyle/>
                    <a:p>
                      <a:pPr algn="l" fontAlgn="t"/>
                      <a:r>
                        <a:rPr lang="fi-FI" sz="1400" dirty="0">
                          <a:effectLst/>
                        </a:rPr>
                        <a:t>Tabletti, nieltävä neste</a:t>
                      </a:r>
                    </a:p>
                  </a:txBody>
                  <a:tcPr marL="38100" marR="38100" marT="38100" marB="38100"/>
                </a:tc>
                <a:tc>
                  <a:txBody>
                    <a:bodyPr/>
                    <a:lstStyle/>
                    <a:p>
                      <a:pPr algn="l" fontAlgn="t"/>
                      <a:r>
                        <a:rPr lang="fi-FI" sz="1400" dirty="0">
                          <a:effectLst/>
                        </a:rPr>
                        <a:t>Ekstrapyramidaalioireet, unettomuus, ahdistuneisuus, painonnousu, metaboliset haitat, prolaktiinipitoisuuden suureneminen</a:t>
                      </a: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4184306385"/>
                  </a:ext>
                </a:extLst>
              </a:tr>
              <a:tr h="561547">
                <a:tc>
                  <a:txBody>
                    <a:bodyPr/>
                    <a:lstStyle/>
                    <a:p>
                      <a:pPr algn="l" fontAlgn="t"/>
                      <a:r>
                        <a:rPr lang="fi-FI" sz="1400" dirty="0">
                          <a:effectLst/>
                        </a:rPr>
                        <a:t>Sertindoli</a:t>
                      </a:r>
                    </a:p>
                  </a:txBody>
                  <a:tcPr marL="38100" marR="38100" marT="38100" marB="38100"/>
                </a:tc>
                <a:tc>
                  <a:txBody>
                    <a:bodyPr/>
                    <a:lstStyle/>
                    <a:p>
                      <a:pPr algn="l" fontAlgn="t"/>
                      <a:r>
                        <a:rPr lang="fi-FI" sz="1400" dirty="0">
                          <a:effectLst/>
                        </a:rPr>
                        <a:t>12–20</a:t>
                      </a:r>
                    </a:p>
                  </a:txBody>
                  <a:tcPr marL="38100" marR="38100" marT="38100" marB="38100"/>
                </a:tc>
                <a:tc>
                  <a:txBody>
                    <a:bodyPr/>
                    <a:lstStyle/>
                    <a:p>
                      <a:pPr algn="l" fontAlgn="t"/>
                      <a:r>
                        <a:rPr lang="fi-FI" sz="1400" dirty="0">
                          <a:effectLst/>
                        </a:rPr>
                        <a:t>Tabletti</a:t>
                      </a:r>
                    </a:p>
                  </a:txBody>
                  <a:tcPr marL="38100" marR="38100" marT="38100" marB="38100"/>
                </a:tc>
                <a:tc>
                  <a:txBody>
                    <a:bodyPr/>
                    <a:lstStyle/>
                    <a:p>
                      <a:pPr algn="l" fontAlgn="t"/>
                      <a:r>
                        <a:rPr lang="fi-FI" sz="1400" dirty="0">
                          <a:effectLst/>
                        </a:rPr>
                        <a:t>Huimaus, suun kuivuminen, uneliaisuus, ejakulaatin pienentynyt määrä painonnousu, ortostaattinen hypotensio, nenän tukkoisuus</a:t>
                      </a:r>
                    </a:p>
                  </a:txBody>
                  <a:tcPr marL="38100" marR="38100" marT="38100" marB="38100"/>
                </a:tc>
                <a:tc>
                  <a:txBody>
                    <a:bodyPr/>
                    <a:lstStyle/>
                    <a:p>
                      <a:pPr algn="l" fontAlgn="t"/>
                      <a:r>
                        <a:rPr lang="fi-FI" sz="1400" dirty="0">
                          <a:effectLst/>
                        </a:rPr>
                        <a:t>Pakollinen EKG-seuranta </a:t>
                      </a:r>
                      <a:br>
                        <a:rPr lang="fi-FI" sz="1400" dirty="0">
                          <a:effectLst/>
                        </a:rPr>
                      </a:br>
                      <a:r>
                        <a:rPr lang="fi-FI" sz="1400" dirty="0">
                          <a:effectLst/>
                        </a:rPr>
                        <a:t>(QT-aika) </a:t>
                      </a:r>
                      <a:br>
                        <a:rPr lang="fi-FI" sz="1400" dirty="0">
                          <a:effectLst/>
                        </a:rPr>
                      </a:br>
                      <a:r>
                        <a:rPr lang="fi-FI" sz="1400" dirty="0">
                          <a:effectLst/>
                        </a:rPr>
                        <a:t>(ks. valmisteyhteenveto, hidas annoksen suurentaminen)</a:t>
                      </a:r>
                    </a:p>
                  </a:txBody>
                  <a:tcPr marL="38100" marR="38100" marT="38100" marB="38100"/>
                </a:tc>
                <a:extLst>
                  <a:ext uri="{0D108BD9-81ED-4DB2-BD59-A6C34878D82A}">
                    <a16:rowId xmlns:a16="http://schemas.microsoft.com/office/drawing/2014/main" val="3804911037"/>
                  </a:ext>
                </a:extLst>
              </a:tr>
              <a:tr h="561547">
                <a:tc>
                  <a:txBody>
                    <a:bodyPr/>
                    <a:lstStyle/>
                    <a:p>
                      <a:pPr algn="l" fontAlgn="t"/>
                      <a:r>
                        <a:rPr lang="fi-FI" sz="1400" dirty="0">
                          <a:effectLst/>
                        </a:rPr>
                        <a:t>Tsiprasidoni</a:t>
                      </a:r>
                    </a:p>
                  </a:txBody>
                  <a:tcPr marL="38100" marR="38100" marT="38100" marB="38100"/>
                </a:tc>
                <a:tc>
                  <a:txBody>
                    <a:bodyPr/>
                    <a:lstStyle/>
                    <a:p>
                      <a:pPr algn="l" fontAlgn="t"/>
                      <a:r>
                        <a:rPr lang="fi-FI" sz="1400" dirty="0">
                          <a:effectLst/>
                        </a:rPr>
                        <a:t>40–160</a:t>
                      </a:r>
                    </a:p>
                  </a:txBody>
                  <a:tcPr marL="38100" marR="38100" marT="38100" marB="38100"/>
                </a:tc>
                <a:tc>
                  <a:txBody>
                    <a:bodyPr/>
                    <a:lstStyle/>
                    <a:p>
                      <a:pPr algn="l" fontAlgn="t"/>
                      <a:r>
                        <a:rPr lang="fi-FI" sz="1400" dirty="0">
                          <a:effectLst/>
                        </a:rPr>
                        <a:t>Kapseli</a:t>
                      </a:r>
                    </a:p>
                  </a:txBody>
                  <a:tcPr marL="38100" marR="38100" marT="38100" marB="38100"/>
                </a:tc>
                <a:tc>
                  <a:txBody>
                    <a:bodyPr/>
                    <a:lstStyle/>
                    <a:p>
                      <a:pPr algn="l" fontAlgn="t"/>
                      <a:r>
                        <a:rPr lang="fi-FI" sz="1400" dirty="0">
                          <a:effectLst/>
                        </a:rPr>
                        <a:t>Uneliaisuus, pahoinvointi, ekstrapyramidaalioireet</a:t>
                      </a:r>
                    </a:p>
                  </a:txBody>
                  <a:tcPr marL="38100" marR="38100" marT="38100" marB="38100"/>
                </a:tc>
                <a:tc>
                  <a:txBody>
                    <a:bodyPr/>
                    <a:lstStyle/>
                    <a:p>
                      <a:pPr algn="l" fontAlgn="t"/>
                      <a:r>
                        <a:rPr lang="fi-FI" sz="1400" dirty="0">
                          <a:effectLst/>
                        </a:rPr>
                        <a:t>Lääke tulee ottaa aterian yhteydessä </a:t>
                      </a:r>
                      <a:br>
                        <a:rPr lang="fi-FI" sz="1400" dirty="0">
                          <a:effectLst/>
                        </a:rPr>
                      </a:br>
                      <a:r>
                        <a:rPr lang="fi-FI" sz="1400" dirty="0">
                          <a:effectLst/>
                        </a:rPr>
                        <a:t>(suurentaa hyötyosuutta)</a:t>
                      </a:r>
                    </a:p>
                  </a:txBody>
                  <a:tcPr marL="38100" marR="38100" marT="38100" marB="38100"/>
                </a:tc>
                <a:extLst>
                  <a:ext uri="{0D108BD9-81ED-4DB2-BD59-A6C34878D82A}">
                    <a16:rowId xmlns:a16="http://schemas.microsoft.com/office/drawing/2014/main" val="1845570381"/>
                  </a:ext>
                </a:extLst>
              </a:tr>
            </a:tbl>
          </a:graphicData>
        </a:graphic>
      </p:graphicFrame>
      <p:sp>
        <p:nvSpPr>
          <p:cNvPr id="7" name="Tekstiruutu 6">
            <a:extLst>
              <a:ext uri="{FF2B5EF4-FFF2-40B4-BE49-F238E27FC236}">
                <a16:creationId xmlns:a16="http://schemas.microsoft.com/office/drawing/2014/main" id="{F5E79935-D3D7-4437-97AE-CA74C3BFB37F}"/>
              </a:ext>
            </a:extLst>
          </p:cNvPr>
          <p:cNvSpPr txBox="1"/>
          <p:nvPr/>
        </p:nvSpPr>
        <p:spPr>
          <a:xfrm>
            <a:off x="928116" y="74703"/>
            <a:ext cx="7287767" cy="461665"/>
          </a:xfrm>
          <a:prstGeom prst="rect">
            <a:avLst/>
          </a:prstGeom>
          <a:noFill/>
        </p:spPr>
        <p:txBody>
          <a:bodyPr wrap="square">
            <a:spAutoFit/>
          </a:bodyPr>
          <a:lstStyle/>
          <a:p>
            <a:r>
              <a:rPr lang="fi-FI" sz="2400" dirty="0">
                <a:solidFill>
                  <a:srgbClr val="005296"/>
                </a:solidFill>
                <a:latin typeface="Lucida Sans" panose="020B0602030504020204" pitchFamily="34" charset="0"/>
                <a:ea typeface="+mj-ea"/>
                <a:cs typeface="+mj-cs"/>
              </a:rPr>
              <a:t>Psykoosilääkkeiden ominaisuuksia 4(6)</a:t>
            </a:r>
          </a:p>
        </p:txBody>
      </p:sp>
      <p:sp>
        <p:nvSpPr>
          <p:cNvPr id="5" name="Tekstiruutu 4">
            <a:extLst>
              <a:ext uri="{FF2B5EF4-FFF2-40B4-BE49-F238E27FC236}">
                <a16:creationId xmlns:a16="http://schemas.microsoft.com/office/drawing/2014/main" id="{98666C0D-792B-46E9-8D5C-8078845B748C}"/>
              </a:ext>
            </a:extLst>
          </p:cNvPr>
          <p:cNvSpPr txBox="1"/>
          <p:nvPr/>
        </p:nvSpPr>
        <p:spPr>
          <a:xfrm>
            <a:off x="-54864" y="4006204"/>
            <a:ext cx="9367114" cy="246221"/>
          </a:xfrm>
          <a:prstGeom prst="rect">
            <a:avLst/>
          </a:prstGeom>
          <a:noFill/>
        </p:spPr>
        <p:txBody>
          <a:bodyPr wrap="square">
            <a:spAutoFit/>
          </a:bodyPr>
          <a:lstStyle/>
          <a:p>
            <a:r>
              <a:rPr lang="fi-FI" sz="1000" b="0" kern="1200" baseline="30000">
                <a:solidFill>
                  <a:schemeClr val="dk1"/>
                </a:solidFill>
                <a:effectLst/>
                <a:latin typeface="+mn-lt"/>
                <a:ea typeface="+mn-ea"/>
                <a:cs typeface="+mn-cs"/>
              </a:rPr>
              <a:t>1 </a:t>
            </a:r>
            <a:r>
              <a:rPr lang="fi-FI" sz="1000" b="0" kern="1200">
                <a:solidFill>
                  <a:schemeClr val="dk1"/>
                </a:solidFill>
                <a:effectLst/>
                <a:latin typeface="+mn-lt"/>
                <a:ea typeface="+mn-ea"/>
                <a:cs typeface="+mn-cs"/>
              </a:rPr>
              <a:t>Akuuttihoidon enimmäisannos. Ylläpitohoidon enimmäisannokset ovat pienempiä, esimerkiksi klooripromatsiinin ja klooriprotikseenin 600 mg/vrk ja haloperidolin 12 mg/vrk.</a:t>
            </a:r>
            <a:endParaRPr lang="fi-FI" sz="1000">
              <a:latin typeface="+mn-lt"/>
            </a:endParaRPr>
          </a:p>
        </p:txBody>
      </p:sp>
    </p:spTree>
    <p:extLst>
      <p:ext uri="{BB962C8B-B14F-4D97-AF65-F5344CB8AC3E}">
        <p14:creationId xmlns:p14="http://schemas.microsoft.com/office/powerpoint/2010/main" val="7634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4">
            <a:extLst>
              <a:ext uri="{FF2B5EF4-FFF2-40B4-BE49-F238E27FC236}">
                <a16:creationId xmlns:a16="http://schemas.microsoft.com/office/drawing/2014/main" id="{BCD3EEBF-7C7A-47B7-977E-9465DB1070FA}"/>
              </a:ext>
            </a:extLst>
          </p:cNvPr>
          <p:cNvGraphicFramePr>
            <a:graphicFrameLocks noGrp="1"/>
          </p:cNvGraphicFramePr>
          <p:nvPr>
            <p:ph sz="quarter" idx="10"/>
            <p:extLst>
              <p:ext uri="{D42A27DB-BD31-4B8C-83A1-F6EECF244321}">
                <p14:modId xmlns:p14="http://schemas.microsoft.com/office/powerpoint/2010/main" val="469837809"/>
              </p:ext>
            </p:extLst>
          </p:nvPr>
        </p:nvGraphicFramePr>
        <p:xfrm>
          <a:off x="373013" y="945741"/>
          <a:ext cx="8219008" cy="1714986"/>
        </p:xfrm>
        <a:graphic>
          <a:graphicData uri="http://schemas.openxmlformats.org/drawingml/2006/table">
            <a:tbl>
              <a:tblPr firstRow="1" bandRow="1">
                <a:tableStyleId>{5C22544A-7EE6-4342-B048-85BDC9FD1C3A}</a:tableStyleId>
              </a:tblPr>
              <a:tblGrid>
                <a:gridCol w="2211070">
                  <a:extLst>
                    <a:ext uri="{9D8B030D-6E8A-4147-A177-3AD203B41FA5}">
                      <a16:colId xmlns:a16="http://schemas.microsoft.com/office/drawing/2014/main" val="4061454792"/>
                    </a:ext>
                  </a:extLst>
                </a:gridCol>
                <a:gridCol w="1060450">
                  <a:extLst>
                    <a:ext uri="{9D8B030D-6E8A-4147-A177-3AD203B41FA5}">
                      <a16:colId xmlns:a16="http://schemas.microsoft.com/office/drawing/2014/main" val="2231932139"/>
                    </a:ext>
                  </a:extLst>
                </a:gridCol>
                <a:gridCol w="1240092">
                  <a:extLst>
                    <a:ext uri="{9D8B030D-6E8A-4147-A177-3AD203B41FA5}">
                      <a16:colId xmlns:a16="http://schemas.microsoft.com/office/drawing/2014/main" val="298609151"/>
                    </a:ext>
                  </a:extLst>
                </a:gridCol>
                <a:gridCol w="1401890">
                  <a:extLst>
                    <a:ext uri="{9D8B030D-6E8A-4147-A177-3AD203B41FA5}">
                      <a16:colId xmlns:a16="http://schemas.microsoft.com/office/drawing/2014/main" val="4036593392"/>
                    </a:ext>
                  </a:extLst>
                </a:gridCol>
                <a:gridCol w="2305506">
                  <a:extLst>
                    <a:ext uri="{9D8B030D-6E8A-4147-A177-3AD203B41FA5}">
                      <a16:colId xmlns:a16="http://schemas.microsoft.com/office/drawing/2014/main" val="3011707675"/>
                    </a:ext>
                  </a:extLst>
                </a:gridCol>
              </a:tblGrid>
              <a:tr h="259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400" dirty="0">
                          <a:solidFill>
                            <a:srgbClr val="FFFFFF"/>
                          </a:solidFill>
                          <a:effectLst/>
                        </a:rPr>
                        <a:t>Lääkeaine</a:t>
                      </a:r>
                    </a:p>
                  </a:txBody>
                  <a:tcPr/>
                </a:tc>
                <a:tc>
                  <a:txBody>
                    <a:bodyPr/>
                    <a:lstStyle/>
                    <a:p>
                      <a:pPr algn="l" fontAlgn="t"/>
                      <a:r>
                        <a:rPr lang="fi-FI" sz="1400" dirty="0">
                          <a:solidFill>
                            <a:srgbClr val="FFFFFF"/>
                          </a:solidFill>
                          <a:effectLst/>
                        </a:rPr>
                        <a:t>Annos </a:t>
                      </a:r>
                      <a:r>
                        <a:rPr lang="fi-FI" sz="1400" b="1" kern="1200" baseline="10000" dirty="0">
                          <a:solidFill>
                            <a:srgbClr val="FFFFFF"/>
                          </a:solidFill>
                          <a:effectLst/>
                          <a:latin typeface="+mn-lt"/>
                          <a:ea typeface="+mn-ea"/>
                          <a:cs typeface="+mn-cs"/>
                        </a:rPr>
                        <a:t>1</a:t>
                      </a:r>
                      <a:r>
                        <a:rPr lang="fi-FI" sz="1400" dirty="0">
                          <a:solidFill>
                            <a:srgbClr val="FFFFFF"/>
                          </a:solidFill>
                          <a:effectLst/>
                        </a:rPr>
                        <a:t> (mg)</a:t>
                      </a:r>
                    </a:p>
                  </a:txBody>
                  <a:tcPr marL="38100" marR="38100" marT="38100" marB="38100"/>
                </a:tc>
                <a:tc>
                  <a:txBody>
                    <a:bodyPr/>
                    <a:lstStyle/>
                    <a:p>
                      <a:pPr algn="l" fontAlgn="t"/>
                      <a:r>
                        <a:rPr lang="fi-FI" sz="1400" dirty="0">
                          <a:solidFill>
                            <a:srgbClr val="FFFFFF"/>
                          </a:solidFill>
                          <a:effectLst/>
                        </a:rPr>
                        <a:t>Valmistemuoto</a:t>
                      </a:r>
                    </a:p>
                  </a:txBody>
                  <a:tcPr marL="38100" marR="38100" marT="38100" marB="38100"/>
                </a:tc>
                <a:tc>
                  <a:txBody>
                    <a:bodyPr/>
                    <a:lstStyle/>
                    <a:p>
                      <a:pPr algn="l" fontAlgn="t"/>
                      <a:r>
                        <a:rPr lang="fi-FI" sz="1400" dirty="0">
                          <a:solidFill>
                            <a:srgbClr val="FFFFFF"/>
                          </a:solidFill>
                          <a:effectLst/>
                        </a:rPr>
                        <a:t>Haittavaikutuksia</a:t>
                      </a:r>
                    </a:p>
                  </a:txBody>
                  <a:tcPr marL="38100" marR="38100" marT="38100" marB="38100"/>
                </a:tc>
                <a:tc>
                  <a:txBody>
                    <a:bodyPr/>
                    <a:lstStyle/>
                    <a:p>
                      <a:pPr algn="l" fontAlgn="t"/>
                      <a:r>
                        <a:rPr lang="fi-FI" sz="1400" kern="1200" dirty="0">
                          <a:solidFill>
                            <a:schemeClr val="bg1"/>
                          </a:solidFill>
                          <a:effectLst/>
                          <a:latin typeface="+mn-lt"/>
                          <a:ea typeface="+mn-ea"/>
                          <a:cs typeface="+mn-cs"/>
                        </a:rPr>
                        <a:t>Muuta huomattavaa</a:t>
                      </a:r>
                      <a:endParaRPr lang="fi-FI" sz="1400" dirty="0">
                        <a:solidFill>
                          <a:schemeClr val="bg1"/>
                        </a:solidFill>
                        <a:effectLst/>
                      </a:endParaRPr>
                    </a:p>
                  </a:txBody>
                  <a:tcPr marL="38100" marR="38100" marT="38100" marB="38100"/>
                </a:tc>
                <a:extLst>
                  <a:ext uri="{0D108BD9-81ED-4DB2-BD59-A6C34878D82A}">
                    <a16:rowId xmlns:a16="http://schemas.microsoft.com/office/drawing/2014/main" val="1924100793"/>
                  </a:ext>
                </a:extLst>
              </a:tr>
              <a:tr h="321571">
                <a:tc gridSpan="5">
                  <a:txBody>
                    <a:bodyPr/>
                    <a:lstStyle/>
                    <a:p>
                      <a:pPr algn="l" fontAlgn="t"/>
                      <a:r>
                        <a:rPr lang="fi-FI" sz="1400" b="1" dirty="0">
                          <a:effectLst/>
                        </a:rPr>
                        <a:t>Pitkävaikutteiset lihakseen ruiskutettavat psykoosilääkkeet</a:t>
                      </a:r>
                    </a:p>
                  </a:txBody>
                  <a:tcPr marL="38100" marR="38100" marT="38100" marB="38100"/>
                </a:tc>
                <a:tc hMerge="1">
                  <a:txBody>
                    <a:bodyPr/>
                    <a:lstStyle/>
                    <a:p>
                      <a:endParaRPr lang="fi-FI" sz="1400" kern="1200">
                        <a:solidFill>
                          <a:schemeClr val="dk1"/>
                        </a:solidFill>
                        <a:effectLst/>
                        <a:latin typeface="+mn-lt"/>
                        <a:ea typeface="+mn-ea"/>
                        <a:cs typeface="+mn-cs"/>
                      </a:endParaRPr>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469065581"/>
                  </a:ext>
                </a:extLst>
              </a:tr>
              <a:tr h="321571">
                <a:tc gridSpan="5">
                  <a:txBody>
                    <a:bodyPr/>
                    <a:lstStyle/>
                    <a:p>
                      <a:pPr algn="l" fontAlgn="t"/>
                      <a:r>
                        <a:rPr lang="fi-FI" sz="1400" b="1" i="0" dirty="0">
                          <a:effectLst/>
                        </a:rPr>
                        <a:t>Perinteiset psykoosilääkkeet</a:t>
                      </a:r>
                      <a:endParaRPr lang="fi-FI" sz="1400" b="1" dirty="0">
                        <a:effectLst/>
                      </a:endParaRPr>
                    </a:p>
                  </a:txBody>
                  <a:tcPr marL="38100" marR="38100" marT="38100" marB="38100"/>
                </a:tc>
                <a:tc hMerge="1">
                  <a:txBody>
                    <a:bodyPr/>
                    <a:lstStyle/>
                    <a:p>
                      <a:endParaRPr lang="fi-FI" sz="1400" b="1" kern="1200" dirty="0">
                        <a:solidFill>
                          <a:schemeClr val="dk1"/>
                        </a:solidFill>
                        <a:effectLst/>
                        <a:latin typeface="+mn-lt"/>
                        <a:ea typeface="+mn-ea"/>
                        <a:cs typeface="+mn-cs"/>
                      </a:endParaRPr>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264008710"/>
                  </a:ext>
                </a:extLst>
              </a:tr>
              <a:tr h="246213">
                <a:tc>
                  <a:txBody>
                    <a:bodyPr/>
                    <a:lstStyle/>
                    <a:p>
                      <a:pPr algn="l" fontAlgn="t"/>
                      <a:r>
                        <a:rPr lang="fi-FI" sz="1400" dirty="0">
                          <a:effectLst/>
                        </a:rPr>
                        <a:t>Haloperidolidekanoaatti</a:t>
                      </a:r>
                    </a:p>
                  </a:txBody>
                  <a:tcPr marL="38100" marR="38100" marT="38100" marB="38100"/>
                </a:tc>
                <a:tc>
                  <a:txBody>
                    <a:bodyPr/>
                    <a:lstStyle/>
                    <a:p>
                      <a:pPr algn="l" fontAlgn="t"/>
                      <a:r>
                        <a:rPr lang="fi-FI" sz="1400" dirty="0">
                          <a:effectLst/>
                        </a:rPr>
                        <a:t>50–300</a:t>
                      </a:r>
                    </a:p>
                  </a:txBody>
                  <a:tcPr marL="38100" marR="38100" marT="38100" marB="38100"/>
                </a:tc>
                <a:tc>
                  <a:txBody>
                    <a:bodyPr/>
                    <a:lstStyle/>
                    <a:p>
                      <a:pPr algn="l" fontAlgn="t"/>
                      <a:r>
                        <a:rPr lang="fi-FI" sz="1400" dirty="0">
                          <a:effectLst/>
                        </a:rPr>
                        <a:t>Depotliuos</a:t>
                      </a:r>
                    </a:p>
                  </a:txBody>
                  <a:tcPr marL="38100" marR="38100" marT="38100" marB="38100"/>
                </a:tc>
                <a:tc>
                  <a:txBody>
                    <a:bodyPr/>
                    <a:lstStyle/>
                    <a:p>
                      <a:pPr algn="l" fontAlgn="t"/>
                      <a:endParaRPr lang="fi-FI" sz="1400" dirty="0">
                        <a:effectLst/>
                      </a:endParaRPr>
                    </a:p>
                  </a:txBody>
                  <a:tcPr marL="38100" marR="38100" marT="38100" marB="38100"/>
                </a:tc>
                <a:tc>
                  <a:txBody>
                    <a:bodyPr/>
                    <a:lstStyle/>
                    <a:p>
                      <a:pPr algn="l" fontAlgn="t"/>
                      <a:r>
                        <a:rPr lang="fi-FI" sz="1400" dirty="0">
                          <a:effectLst/>
                        </a:rPr>
                        <a:t>Antoväli yleensä 4 viikkoa</a:t>
                      </a:r>
                    </a:p>
                  </a:txBody>
                  <a:tcPr marL="38100" marR="38100" marT="38100" marB="38100"/>
                </a:tc>
                <a:extLst>
                  <a:ext uri="{0D108BD9-81ED-4DB2-BD59-A6C34878D82A}">
                    <a16:rowId xmlns:a16="http://schemas.microsoft.com/office/drawing/2014/main" val="4184306385"/>
                  </a:ext>
                </a:extLst>
              </a:tr>
              <a:tr h="477484">
                <a:tc>
                  <a:txBody>
                    <a:bodyPr/>
                    <a:lstStyle/>
                    <a:p>
                      <a:pPr algn="l" fontAlgn="t"/>
                      <a:r>
                        <a:rPr lang="fi-FI" sz="1400" dirty="0">
                          <a:effectLst/>
                        </a:rPr>
                        <a:t>Tsuklopentiksolidekanoaatti</a:t>
                      </a:r>
                    </a:p>
                  </a:txBody>
                  <a:tcPr marL="38100" marR="38100" marT="38100" marB="38100"/>
                </a:tc>
                <a:tc>
                  <a:txBody>
                    <a:bodyPr/>
                    <a:lstStyle/>
                    <a:p>
                      <a:pPr algn="l" fontAlgn="t"/>
                      <a:r>
                        <a:rPr lang="fi-FI" sz="1400" dirty="0">
                          <a:effectLst/>
                        </a:rPr>
                        <a:t>200–500</a:t>
                      </a:r>
                    </a:p>
                  </a:txBody>
                  <a:tcPr marL="38100" marR="38100" marT="38100" marB="38100"/>
                </a:tc>
                <a:tc>
                  <a:txBody>
                    <a:bodyPr/>
                    <a:lstStyle/>
                    <a:p>
                      <a:pPr algn="l" fontAlgn="t"/>
                      <a:r>
                        <a:rPr lang="fi-FI" sz="1400" dirty="0">
                          <a:effectLst/>
                        </a:rPr>
                        <a:t>Depotliuos</a:t>
                      </a:r>
                    </a:p>
                  </a:txBody>
                  <a:tcPr marL="38100" marR="38100" marT="38100" marB="38100"/>
                </a:tc>
                <a:tc>
                  <a:txBody>
                    <a:bodyPr/>
                    <a:lstStyle/>
                    <a:p>
                      <a:pPr algn="l" fontAlgn="t"/>
                      <a:endParaRPr lang="fi-FI" sz="1400" dirty="0">
                        <a:effectLst/>
                      </a:endParaRPr>
                    </a:p>
                  </a:txBody>
                  <a:tcPr marL="38100" marR="38100" marT="38100" marB="38100"/>
                </a:tc>
                <a:tc>
                  <a:txBody>
                    <a:bodyPr/>
                    <a:lstStyle/>
                    <a:p>
                      <a:pPr algn="l" fontAlgn="t"/>
                      <a:r>
                        <a:rPr lang="fi-FI" sz="1400" dirty="0">
                          <a:effectLst/>
                        </a:rPr>
                        <a:t>Antoväli yleensä 1–4 viikkoa</a:t>
                      </a:r>
                    </a:p>
                  </a:txBody>
                  <a:tcPr marL="38100" marR="38100" marT="38100" marB="38100"/>
                </a:tc>
                <a:extLst>
                  <a:ext uri="{0D108BD9-81ED-4DB2-BD59-A6C34878D82A}">
                    <a16:rowId xmlns:a16="http://schemas.microsoft.com/office/drawing/2014/main" val="3804911037"/>
                  </a:ext>
                </a:extLst>
              </a:tr>
            </a:tbl>
          </a:graphicData>
        </a:graphic>
      </p:graphicFrame>
      <p:sp>
        <p:nvSpPr>
          <p:cNvPr id="7" name="Tekstiruutu 6">
            <a:extLst>
              <a:ext uri="{FF2B5EF4-FFF2-40B4-BE49-F238E27FC236}">
                <a16:creationId xmlns:a16="http://schemas.microsoft.com/office/drawing/2014/main" id="{F5E79935-D3D7-4437-97AE-CA74C3BFB37F}"/>
              </a:ext>
            </a:extLst>
          </p:cNvPr>
          <p:cNvSpPr txBox="1"/>
          <p:nvPr/>
        </p:nvSpPr>
        <p:spPr>
          <a:xfrm>
            <a:off x="928116" y="74703"/>
            <a:ext cx="7287767" cy="461665"/>
          </a:xfrm>
          <a:prstGeom prst="rect">
            <a:avLst/>
          </a:prstGeom>
          <a:noFill/>
        </p:spPr>
        <p:txBody>
          <a:bodyPr wrap="square">
            <a:spAutoFit/>
          </a:bodyPr>
          <a:lstStyle/>
          <a:p>
            <a:r>
              <a:rPr lang="fi-FI" sz="2400" dirty="0">
                <a:solidFill>
                  <a:srgbClr val="005296"/>
                </a:solidFill>
                <a:latin typeface="Lucida Sans" panose="020B0602030504020204" pitchFamily="34" charset="0"/>
                <a:ea typeface="+mj-ea"/>
                <a:cs typeface="+mj-cs"/>
              </a:rPr>
              <a:t>Psykoosilääkkeiden ominaisuuksia 5(6)</a:t>
            </a:r>
          </a:p>
        </p:txBody>
      </p:sp>
      <p:sp>
        <p:nvSpPr>
          <p:cNvPr id="2" name="Tekstiruutu 1">
            <a:extLst>
              <a:ext uri="{FF2B5EF4-FFF2-40B4-BE49-F238E27FC236}">
                <a16:creationId xmlns:a16="http://schemas.microsoft.com/office/drawing/2014/main" id="{B5E10FF8-3A15-43FB-BB6C-0C65E7F39C53}"/>
              </a:ext>
            </a:extLst>
          </p:cNvPr>
          <p:cNvSpPr txBox="1"/>
          <p:nvPr/>
        </p:nvSpPr>
        <p:spPr>
          <a:xfrm>
            <a:off x="373013" y="2687462"/>
            <a:ext cx="9367114" cy="400110"/>
          </a:xfrm>
          <a:prstGeom prst="rect">
            <a:avLst/>
          </a:prstGeom>
          <a:noFill/>
        </p:spPr>
        <p:txBody>
          <a:bodyPr wrap="square">
            <a:spAutoFit/>
          </a:bodyPr>
          <a:lstStyle/>
          <a:p>
            <a:r>
              <a:rPr lang="fi-FI" sz="1000" b="0" kern="1200" baseline="30000">
                <a:solidFill>
                  <a:schemeClr val="dk1"/>
                </a:solidFill>
                <a:effectLst/>
                <a:latin typeface="+mn-lt"/>
                <a:ea typeface="+mn-ea"/>
                <a:cs typeface="+mn-cs"/>
              </a:rPr>
              <a:t>1 </a:t>
            </a:r>
            <a:r>
              <a:rPr lang="fi-FI" sz="1000" b="0" kern="1200">
                <a:solidFill>
                  <a:schemeClr val="dk1"/>
                </a:solidFill>
                <a:effectLst/>
                <a:latin typeface="+mn-lt"/>
                <a:ea typeface="+mn-ea"/>
                <a:cs typeface="+mn-cs"/>
              </a:rPr>
              <a:t>Akuuttihoidon enimmäisannos. Ylläpitohoidon enimmäisannokset ovat pienempiä, esimerkiksi klooripromatsiinin ja klooriprotikseenin 600 mg/vrk ja</a:t>
            </a:r>
            <a:br>
              <a:rPr lang="fi-FI" sz="1000" b="0" kern="1200">
                <a:solidFill>
                  <a:schemeClr val="dk1"/>
                </a:solidFill>
                <a:effectLst/>
                <a:latin typeface="+mn-lt"/>
                <a:ea typeface="+mn-ea"/>
                <a:cs typeface="+mn-cs"/>
              </a:rPr>
            </a:br>
            <a:r>
              <a:rPr lang="fi-FI" sz="1000" b="0" kern="1200">
                <a:solidFill>
                  <a:schemeClr val="dk1"/>
                </a:solidFill>
                <a:effectLst/>
                <a:latin typeface="+mn-lt"/>
                <a:ea typeface="+mn-ea"/>
                <a:cs typeface="+mn-cs"/>
              </a:rPr>
              <a:t> haloperidolin 12 mg/vrk.</a:t>
            </a:r>
            <a:endParaRPr lang="fi-FI" sz="1000">
              <a:latin typeface="+mn-lt"/>
            </a:endParaRPr>
          </a:p>
        </p:txBody>
      </p:sp>
    </p:spTree>
    <p:extLst>
      <p:ext uri="{BB962C8B-B14F-4D97-AF65-F5344CB8AC3E}">
        <p14:creationId xmlns:p14="http://schemas.microsoft.com/office/powerpoint/2010/main" val="213281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8492B5-8DCC-475B-B0AD-73D1BEC20353}"/>
              </a:ext>
            </a:extLst>
          </p:cNvPr>
          <p:cNvSpPr>
            <a:spLocks noGrp="1"/>
          </p:cNvSpPr>
          <p:nvPr>
            <p:ph type="title"/>
          </p:nvPr>
        </p:nvSpPr>
        <p:spPr>
          <a:xfrm>
            <a:off x="628650" y="219775"/>
            <a:ext cx="7886700" cy="461665"/>
          </a:xfrm>
        </p:spPr>
        <p:txBody>
          <a:bodyPr/>
          <a:lstStyle/>
          <a:p>
            <a:r>
              <a:rPr lang="fi-FI" sz="2400" dirty="0"/>
              <a:t>Näytön varmuusaste Käypä hoito -suosituksissa</a:t>
            </a:r>
          </a:p>
        </p:txBody>
      </p:sp>
      <p:graphicFrame>
        <p:nvGraphicFramePr>
          <p:cNvPr id="4" name="Sisällön paikkamerkki 3">
            <a:extLst>
              <a:ext uri="{FF2B5EF4-FFF2-40B4-BE49-F238E27FC236}">
                <a16:creationId xmlns:a16="http://schemas.microsoft.com/office/drawing/2014/main" id="{CCF02105-79B9-48AA-A464-29E0DBF141D1}"/>
              </a:ext>
            </a:extLst>
          </p:cNvPr>
          <p:cNvGraphicFramePr>
            <a:graphicFrameLocks noGrp="1"/>
          </p:cNvGraphicFramePr>
          <p:nvPr>
            <p:ph sz="quarter" idx="10"/>
            <p:extLst>
              <p:ext uri="{D42A27DB-BD31-4B8C-83A1-F6EECF244321}">
                <p14:modId xmlns:p14="http://schemas.microsoft.com/office/powerpoint/2010/main" val="441036367"/>
              </p:ext>
            </p:extLst>
          </p:nvPr>
        </p:nvGraphicFramePr>
        <p:xfrm>
          <a:off x="628650" y="822325"/>
          <a:ext cx="7886700" cy="3266440"/>
        </p:xfrm>
        <a:graphic>
          <a:graphicData uri="http://schemas.openxmlformats.org/drawingml/2006/table">
            <a:tbl>
              <a:tblPr firstRow="1" bandRow="1">
                <a:tableStyleId>{3B4B98B0-60AC-42C2-AFA5-B58CD77FA1E5}</a:tableStyleId>
              </a:tblPr>
              <a:tblGrid>
                <a:gridCol w="1090422">
                  <a:extLst>
                    <a:ext uri="{9D8B030D-6E8A-4147-A177-3AD203B41FA5}">
                      <a16:colId xmlns:a16="http://schemas.microsoft.com/office/drawing/2014/main" val="69717820"/>
                    </a:ext>
                  </a:extLst>
                </a:gridCol>
                <a:gridCol w="1975104">
                  <a:extLst>
                    <a:ext uri="{9D8B030D-6E8A-4147-A177-3AD203B41FA5}">
                      <a16:colId xmlns:a16="http://schemas.microsoft.com/office/drawing/2014/main" val="2984627652"/>
                    </a:ext>
                  </a:extLst>
                </a:gridCol>
                <a:gridCol w="4821174">
                  <a:extLst>
                    <a:ext uri="{9D8B030D-6E8A-4147-A177-3AD203B41FA5}">
                      <a16:colId xmlns:a16="http://schemas.microsoft.com/office/drawing/2014/main" val="3580641004"/>
                    </a:ext>
                  </a:extLst>
                </a:gridCol>
              </a:tblGrid>
              <a:tr h="370840">
                <a:tc>
                  <a:txBody>
                    <a:bodyPr/>
                    <a:lstStyle/>
                    <a:p>
                      <a:r>
                        <a:rPr lang="fi-FI" sz="1600" dirty="0"/>
                        <a:t>Koodi</a:t>
                      </a:r>
                      <a:endParaRPr lang="fi-FI" sz="1600" dirty="0">
                        <a:solidFill>
                          <a:schemeClr val="tx1"/>
                        </a:solidFill>
                        <a:latin typeface="Lucida Sans" panose="020B0602030504020204" pitchFamily="34" charset="0"/>
                      </a:endParaRPr>
                    </a:p>
                  </a:txBody>
                  <a:tcPr/>
                </a:tc>
                <a:tc>
                  <a:txBody>
                    <a:bodyPr/>
                    <a:lstStyle/>
                    <a:p>
                      <a:r>
                        <a:rPr lang="fi-FI" sz="1600" dirty="0"/>
                        <a:t>Näytön aste</a:t>
                      </a:r>
                      <a:endParaRPr lang="fi-FI" sz="1600" dirty="0">
                        <a:solidFill>
                          <a:schemeClr val="tx1"/>
                        </a:solidFill>
                        <a:latin typeface="Lucida Sans" panose="020B0602030504020204" pitchFamily="34" charset="0"/>
                      </a:endParaRPr>
                    </a:p>
                  </a:txBody>
                  <a:tcPr/>
                </a:tc>
                <a:tc>
                  <a:txBody>
                    <a:bodyPr/>
                    <a:lstStyle/>
                    <a:p>
                      <a:r>
                        <a:rPr lang="fi-FI" sz="1600" dirty="0"/>
                        <a:t>Selitys</a:t>
                      </a:r>
                      <a:endParaRPr lang="fi-FI" sz="1600" dirty="0">
                        <a:solidFill>
                          <a:schemeClr val="tx1"/>
                        </a:solidFill>
                        <a:latin typeface="Lucida Sans" panose="020B0602030504020204" pitchFamily="34" charset="0"/>
                      </a:endParaRPr>
                    </a:p>
                  </a:txBody>
                  <a:tcPr/>
                </a:tc>
                <a:extLst>
                  <a:ext uri="{0D108BD9-81ED-4DB2-BD59-A6C34878D82A}">
                    <a16:rowId xmlns:a16="http://schemas.microsoft.com/office/drawing/2014/main" val="391359923"/>
                  </a:ext>
                </a:extLst>
              </a:tr>
              <a:tr h="370840">
                <a:tc>
                  <a:txBody>
                    <a:bodyPr/>
                    <a:lstStyle/>
                    <a:p>
                      <a:pPr algn="l"/>
                      <a:r>
                        <a:rPr lang="fi-FI" sz="1400" dirty="0"/>
                        <a:t>A</a:t>
                      </a:r>
                      <a:endParaRPr lang="fi-FI" sz="1400" dirty="0">
                        <a:solidFill>
                          <a:schemeClr val="tx1"/>
                        </a:solidFill>
                        <a:latin typeface="Lucida Sans" panose="020B0602030504020204" pitchFamily="34" charset="0"/>
                      </a:endParaRPr>
                    </a:p>
                  </a:txBody>
                  <a:tcPr/>
                </a:tc>
                <a:tc>
                  <a:txBody>
                    <a:bodyPr/>
                    <a:lstStyle/>
                    <a:p>
                      <a:r>
                        <a:rPr lang="fi-FI" sz="1400" dirty="0"/>
                        <a:t>Vahva </a:t>
                      </a:r>
                    </a:p>
                    <a:p>
                      <a:r>
                        <a:rPr lang="fi-FI" sz="1400" dirty="0"/>
                        <a:t>tutkimusnäyttö</a:t>
                      </a:r>
                      <a:endParaRPr lang="fi-FI" sz="1400" dirty="0">
                        <a:solidFill>
                          <a:schemeClr val="tx1"/>
                        </a:solidFill>
                        <a:latin typeface="Lucida Sans" panose="020B0602030504020204" pitchFamily="34" charset="0"/>
                      </a:endParaRPr>
                    </a:p>
                  </a:txBody>
                  <a:tcPr/>
                </a:tc>
                <a:tc>
                  <a:txBody>
                    <a:bodyPr/>
                    <a:lstStyle/>
                    <a:p>
                      <a:r>
                        <a:rPr lang="fi-FI" sz="1400" dirty="0"/>
                        <a:t>Useita menetelmällisesti tasokkaita</a:t>
                      </a:r>
                      <a:r>
                        <a:rPr lang="fi-FI" sz="1400" baseline="30000" dirty="0"/>
                        <a:t>1</a:t>
                      </a:r>
                      <a:r>
                        <a:rPr lang="fi-FI" sz="1400" dirty="0"/>
                        <a:t> tutkimuksia, joiden tulokset samansuuntaiset</a:t>
                      </a:r>
                      <a:endParaRPr lang="fi-FI" sz="1400" dirty="0">
                        <a:solidFill>
                          <a:schemeClr val="tx1"/>
                        </a:solidFill>
                        <a:latin typeface="Lucida Sans" panose="020B0602030504020204" pitchFamily="34" charset="0"/>
                      </a:endParaRPr>
                    </a:p>
                  </a:txBody>
                  <a:tcPr/>
                </a:tc>
                <a:extLst>
                  <a:ext uri="{0D108BD9-81ED-4DB2-BD59-A6C34878D82A}">
                    <a16:rowId xmlns:a16="http://schemas.microsoft.com/office/drawing/2014/main" val="2690194101"/>
                  </a:ext>
                </a:extLst>
              </a:tr>
              <a:tr h="370840">
                <a:tc>
                  <a:txBody>
                    <a:bodyPr/>
                    <a:lstStyle/>
                    <a:p>
                      <a:pPr algn="l"/>
                      <a:r>
                        <a:rPr lang="fi-FI" sz="1400" dirty="0"/>
                        <a:t>B</a:t>
                      </a:r>
                      <a:endParaRPr lang="fi-FI" sz="1400" dirty="0">
                        <a:solidFill>
                          <a:schemeClr val="tx1"/>
                        </a:solidFill>
                        <a:latin typeface="Lucida Sans" panose="020B0602030504020204" pitchFamily="34" charset="0"/>
                      </a:endParaRPr>
                    </a:p>
                  </a:txBody>
                  <a:tcPr/>
                </a:tc>
                <a:tc>
                  <a:txBody>
                    <a:bodyPr/>
                    <a:lstStyle/>
                    <a:p>
                      <a:r>
                        <a:rPr lang="fi-FI" sz="1400" dirty="0"/>
                        <a:t>Kohtalainen </a:t>
                      </a:r>
                    </a:p>
                    <a:p>
                      <a:r>
                        <a:rPr lang="fi-FI" sz="1400" dirty="0"/>
                        <a:t>tutkimusnäyttö</a:t>
                      </a:r>
                      <a:endParaRPr lang="fi-FI" sz="1400" dirty="0">
                        <a:solidFill>
                          <a:schemeClr val="tx1"/>
                        </a:solidFill>
                        <a:latin typeface="Lucida Sans" panose="020B0602030504020204" pitchFamily="34" charset="0"/>
                      </a:endParaRPr>
                    </a:p>
                  </a:txBody>
                  <a:tcPr/>
                </a:tc>
                <a:tc>
                  <a:txBody>
                    <a:bodyPr/>
                    <a:lstStyle/>
                    <a:p>
                      <a:r>
                        <a:rPr lang="fi-FI" sz="1400" dirty="0"/>
                        <a:t>Ainakin yksi menetelmällisesti tasokas tutkimus tai useita kelvollisia</a:t>
                      </a:r>
                      <a:r>
                        <a:rPr lang="fi-FI" sz="1400" baseline="30000" dirty="0"/>
                        <a:t>2</a:t>
                      </a:r>
                      <a:r>
                        <a:rPr lang="fi-FI" sz="1400" dirty="0"/>
                        <a:t> tutkimuksia</a:t>
                      </a:r>
                      <a:endParaRPr lang="fi-FI" sz="1400" dirty="0">
                        <a:solidFill>
                          <a:schemeClr val="tx1"/>
                        </a:solidFill>
                        <a:latin typeface="Lucida Sans" panose="020B0602030504020204" pitchFamily="34" charset="0"/>
                      </a:endParaRPr>
                    </a:p>
                  </a:txBody>
                  <a:tcPr/>
                </a:tc>
                <a:extLst>
                  <a:ext uri="{0D108BD9-81ED-4DB2-BD59-A6C34878D82A}">
                    <a16:rowId xmlns:a16="http://schemas.microsoft.com/office/drawing/2014/main" val="1253499611"/>
                  </a:ext>
                </a:extLst>
              </a:tr>
              <a:tr h="370840">
                <a:tc>
                  <a:txBody>
                    <a:bodyPr/>
                    <a:lstStyle/>
                    <a:p>
                      <a:pPr algn="l"/>
                      <a:r>
                        <a:rPr lang="fi-FI" sz="1400" dirty="0"/>
                        <a:t>C</a:t>
                      </a:r>
                      <a:endParaRPr lang="fi-FI" sz="1400" dirty="0">
                        <a:solidFill>
                          <a:schemeClr val="tx1"/>
                        </a:solidFill>
                        <a:latin typeface="Lucida Sans" panose="020B0602030504020204" pitchFamily="34" charset="0"/>
                      </a:endParaRPr>
                    </a:p>
                  </a:txBody>
                  <a:tcPr/>
                </a:tc>
                <a:tc>
                  <a:txBody>
                    <a:bodyPr/>
                    <a:lstStyle/>
                    <a:p>
                      <a:r>
                        <a:rPr lang="fi-FI" sz="1400" dirty="0"/>
                        <a:t>Niukka</a:t>
                      </a:r>
                    </a:p>
                    <a:p>
                      <a:r>
                        <a:rPr lang="fi-FI" sz="1400" dirty="0"/>
                        <a:t>tutkimusnäyttö</a:t>
                      </a:r>
                      <a:endParaRPr lang="fi-FI" sz="1400" dirty="0">
                        <a:solidFill>
                          <a:schemeClr val="tx1"/>
                        </a:solidFill>
                        <a:latin typeface="Lucida Sans" panose="020B0602030504020204" pitchFamily="34" charset="0"/>
                      </a:endParaRPr>
                    </a:p>
                  </a:txBody>
                  <a:tcPr/>
                </a:tc>
                <a:tc>
                  <a:txBody>
                    <a:bodyPr/>
                    <a:lstStyle/>
                    <a:p>
                      <a:r>
                        <a:rPr lang="fi-FI" sz="1400" dirty="0"/>
                        <a:t>Ainakin yksi kelvollinen tieteellinen</a:t>
                      </a:r>
                      <a:r>
                        <a:rPr lang="fi-FI" sz="1400" baseline="0" dirty="0"/>
                        <a:t> tutkimus</a:t>
                      </a:r>
                      <a:endParaRPr lang="fi-FI" sz="1400" dirty="0">
                        <a:solidFill>
                          <a:schemeClr val="tx1"/>
                        </a:solidFill>
                        <a:latin typeface="Lucida Sans" panose="020B0602030504020204" pitchFamily="34" charset="0"/>
                      </a:endParaRPr>
                    </a:p>
                  </a:txBody>
                  <a:tcPr/>
                </a:tc>
                <a:extLst>
                  <a:ext uri="{0D108BD9-81ED-4DB2-BD59-A6C34878D82A}">
                    <a16:rowId xmlns:a16="http://schemas.microsoft.com/office/drawing/2014/main" val="52920656"/>
                  </a:ext>
                </a:extLst>
              </a:tr>
              <a:tr h="370840">
                <a:tc>
                  <a:txBody>
                    <a:bodyPr/>
                    <a:lstStyle/>
                    <a:p>
                      <a:pPr algn="l"/>
                      <a:r>
                        <a:rPr lang="fi-FI" sz="1400" dirty="0"/>
                        <a:t>D</a:t>
                      </a:r>
                      <a:endParaRPr lang="fi-FI" sz="1400" dirty="0">
                        <a:solidFill>
                          <a:schemeClr val="tx1"/>
                        </a:solidFill>
                        <a:latin typeface="Lucida Sans" panose="020B0602030504020204" pitchFamily="34" charset="0"/>
                      </a:endParaRPr>
                    </a:p>
                  </a:txBody>
                  <a:tcPr/>
                </a:tc>
                <a:tc>
                  <a:txBody>
                    <a:bodyPr/>
                    <a:lstStyle/>
                    <a:p>
                      <a:r>
                        <a:rPr lang="fi-FI" sz="1400" dirty="0"/>
                        <a:t>Ei </a:t>
                      </a:r>
                    </a:p>
                    <a:p>
                      <a:r>
                        <a:rPr lang="fi-FI" sz="1400" dirty="0"/>
                        <a:t>tutkimusnäyttöä</a:t>
                      </a:r>
                      <a:endParaRPr lang="fi-FI" sz="1400" dirty="0">
                        <a:solidFill>
                          <a:schemeClr val="tx1"/>
                        </a:solidFill>
                        <a:latin typeface="Lucida Sans" panose="020B0602030504020204" pitchFamily="34" charset="0"/>
                      </a:endParaRPr>
                    </a:p>
                  </a:txBody>
                  <a:tcPr/>
                </a:tc>
                <a:tc>
                  <a:txBody>
                    <a:bodyPr/>
                    <a:lstStyle/>
                    <a:p>
                      <a:r>
                        <a:rPr lang="fi-FI" sz="1400" dirty="0"/>
                        <a:t>Asiantuntijoiden tulkinta (paras arvio) tiedosta, joka ei täytä tutkimukseen</a:t>
                      </a:r>
                      <a:r>
                        <a:rPr lang="fi-FI" sz="1400" baseline="0" dirty="0"/>
                        <a:t> perustuvia näytön vaatimuksia</a:t>
                      </a:r>
                      <a:endParaRPr lang="fi-FI" sz="1400" dirty="0">
                        <a:solidFill>
                          <a:schemeClr val="tx1"/>
                        </a:solidFill>
                        <a:latin typeface="Lucida Sans" panose="020B0602030504020204" pitchFamily="34" charset="0"/>
                      </a:endParaRPr>
                    </a:p>
                  </a:txBody>
                  <a:tcPr/>
                </a:tc>
                <a:extLst>
                  <a:ext uri="{0D108BD9-81ED-4DB2-BD59-A6C34878D82A}">
                    <a16:rowId xmlns:a16="http://schemas.microsoft.com/office/drawing/2014/main" val="1232163962"/>
                  </a:ext>
                </a:extLst>
              </a:tr>
              <a:tr h="370840">
                <a:tc gridSpan="3">
                  <a:txBody>
                    <a:bodyPr/>
                    <a:lstStyle/>
                    <a:p>
                      <a:r>
                        <a:rPr lang="fi-FI" sz="1200" baseline="30000" dirty="0"/>
                        <a:t>1 </a:t>
                      </a:r>
                      <a:r>
                        <a:rPr lang="fi-FI" sz="1200" dirty="0"/>
                        <a:t>Menetelmällisesti</a:t>
                      </a:r>
                      <a:r>
                        <a:rPr lang="fi-FI" sz="1200" baseline="0" dirty="0"/>
                        <a:t> tasokas = vahva tutkimusasetelma (kontrolloitu koeasetelma tai hyvä epidemiologinen tutkimus); tutkittu väestö ja käytetty menetelmä soveltuvat  perustaksi hoitosuosituksen kannanottoihin.</a:t>
                      </a:r>
                    </a:p>
                    <a:p>
                      <a:r>
                        <a:rPr lang="fi-FI" sz="1200" baseline="30000" dirty="0"/>
                        <a:t>2 </a:t>
                      </a:r>
                      <a:r>
                        <a:rPr lang="fi-FI" sz="1200" baseline="0" dirty="0"/>
                        <a:t>Kelvollinen = täyttää vähimmäisvaatimukset tieteellisten menetelmien osalta; tutkittu väestö ja käytetty menetelmä soveltuvat perustaksi hoitosuosituksen kannanottoihin.</a:t>
                      </a:r>
                      <a:endParaRPr lang="fi-FI" sz="1200" dirty="0">
                        <a:latin typeface="Lucida Sans" panose="020B0602030504020204" pitchFamily="34" charset="0"/>
                      </a:endParaRPr>
                    </a:p>
                  </a:txBody>
                  <a:tcPr/>
                </a:tc>
                <a:tc hMerge="1">
                  <a:txBody>
                    <a:bodyPr/>
                    <a:lstStyle/>
                    <a:p>
                      <a:endParaRPr lang="fi-FI" dirty="0"/>
                    </a:p>
                  </a:txBody>
                  <a:tcPr/>
                </a:tc>
                <a:tc hMerge="1">
                  <a:txBody>
                    <a:bodyPr/>
                    <a:lstStyle/>
                    <a:p>
                      <a:endParaRPr lang="fi-FI" dirty="0"/>
                    </a:p>
                  </a:txBody>
                  <a:tcPr/>
                </a:tc>
                <a:extLst>
                  <a:ext uri="{0D108BD9-81ED-4DB2-BD59-A6C34878D82A}">
                    <a16:rowId xmlns:a16="http://schemas.microsoft.com/office/drawing/2014/main" val="1756336472"/>
                  </a:ext>
                </a:extLst>
              </a:tr>
            </a:tbl>
          </a:graphicData>
        </a:graphic>
      </p:graphicFrame>
    </p:spTree>
    <p:extLst>
      <p:ext uri="{BB962C8B-B14F-4D97-AF65-F5344CB8AC3E}">
        <p14:creationId xmlns:p14="http://schemas.microsoft.com/office/powerpoint/2010/main" val="180306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4">
            <a:extLst>
              <a:ext uri="{FF2B5EF4-FFF2-40B4-BE49-F238E27FC236}">
                <a16:creationId xmlns:a16="http://schemas.microsoft.com/office/drawing/2014/main" id="{BCD3EEBF-7C7A-47B7-977E-9465DB1070FA}"/>
              </a:ext>
            </a:extLst>
          </p:cNvPr>
          <p:cNvGraphicFramePr>
            <a:graphicFrameLocks noGrp="1"/>
          </p:cNvGraphicFramePr>
          <p:nvPr>
            <p:ph sz="quarter" idx="10"/>
            <p:extLst>
              <p:ext uri="{D42A27DB-BD31-4B8C-83A1-F6EECF244321}">
                <p14:modId xmlns:p14="http://schemas.microsoft.com/office/powerpoint/2010/main" val="1014865920"/>
              </p:ext>
            </p:extLst>
          </p:nvPr>
        </p:nvGraphicFramePr>
        <p:xfrm>
          <a:off x="47548" y="628465"/>
          <a:ext cx="9048902" cy="4210516"/>
        </p:xfrm>
        <a:graphic>
          <a:graphicData uri="http://schemas.openxmlformats.org/drawingml/2006/table">
            <a:tbl>
              <a:tblPr firstRow="1" bandRow="1">
                <a:tableStyleId>{5C22544A-7EE6-4342-B048-85BDC9FD1C3A}</a:tableStyleId>
              </a:tblPr>
              <a:tblGrid>
                <a:gridCol w="1527454">
                  <a:extLst>
                    <a:ext uri="{9D8B030D-6E8A-4147-A177-3AD203B41FA5}">
                      <a16:colId xmlns:a16="http://schemas.microsoft.com/office/drawing/2014/main" val="4061454792"/>
                    </a:ext>
                  </a:extLst>
                </a:gridCol>
                <a:gridCol w="1100348">
                  <a:extLst>
                    <a:ext uri="{9D8B030D-6E8A-4147-A177-3AD203B41FA5}">
                      <a16:colId xmlns:a16="http://schemas.microsoft.com/office/drawing/2014/main" val="2231932139"/>
                    </a:ext>
                  </a:extLst>
                </a:gridCol>
                <a:gridCol w="1315091">
                  <a:extLst>
                    <a:ext uri="{9D8B030D-6E8A-4147-A177-3AD203B41FA5}">
                      <a16:colId xmlns:a16="http://schemas.microsoft.com/office/drawing/2014/main" val="298609151"/>
                    </a:ext>
                  </a:extLst>
                </a:gridCol>
                <a:gridCol w="2800503">
                  <a:extLst>
                    <a:ext uri="{9D8B030D-6E8A-4147-A177-3AD203B41FA5}">
                      <a16:colId xmlns:a16="http://schemas.microsoft.com/office/drawing/2014/main" val="4036593392"/>
                    </a:ext>
                  </a:extLst>
                </a:gridCol>
                <a:gridCol w="2305506">
                  <a:extLst>
                    <a:ext uri="{9D8B030D-6E8A-4147-A177-3AD203B41FA5}">
                      <a16:colId xmlns:a16="http://schemas.microsoft.com/office/drawing/2014/main" val="3011707675"/>
                    </a:ext>
                  </a:extLst>
                </a:gridCol>
              </a:tblGrid>
              <a:tr h="2836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400" dirty="0">
                          <a:solidFill>
                            <a:srgbClr val="FFFFFF"/>
                          </a:solidFill>
                          <a:effectLst/>
                        </a:rPr>
                        <a:t>Lääkeaine</a:t>
                      </a:r>
                    </a:p>
                  </a:txBody>
                  <a:tcPr/>
                </a:tc>
                <a:tc>
                  <a:txBody>
                    <a:bodyPr/>
                    <a:lstStyle/>
                    <a:p>
                      <a:pPr algn="l" fontAlgn="t"/>
                      <a:r>
                        <a:rPr lang="fi-FI" sz="1400" dirty="0">
                          <a:solidFill>
                            <a:srgbClr val="FFFFFF"/>
                          </a:solidFill>
                          <a:effectLst/>
                        </a:rPr>
                        <a:t>Annos </a:t>
                      </a:r>
                      <a:r>
                        <a:rPr lang="fi-FI" sz="1400" b="1" kern="1200" baseline="10000" dirty="0">
                          <a:solidFill>
                            <a:srgbClr val="FFFFFF"/>
                          </a:solidFill>
                          <a:effectLst/>
                          <a:latin typeface="+mn-lt"/>
                          <a:ea typeface="+mn-ea"/>
                          <a:cs typeface="+mn-cs"/>
                        </a:rPr>
                        <a:t>1</a:t>
                      </a:r>
                      <a:r>
                        <a:rPr lang="fi-FI" sz="1400" dirty="0">
                          <a:solidFill>
                            <a:srgbClr val="FFFFFF"/>
                          </a:solidFill>
                          <a:effectLst/>
                        </a:rPr>
                        <a:t> (mg)</a:t>
                      </a:r>
                    </a:p>
                  </a:txBody>
                  <a:tcPr marL="38100" marR="38100" marT="38100" marB="38100"/>
                </a:tc>
                <a:tc>
                  <a:txBody>
                    <a:bodyPr/>
                    <a:lstStyle/>
                    <a:p>
                      <a:pPr algn="l" fontAlgn="t"/>
                      <a:r>
                        <a:rPr lang="fi-FI" sz="1400" dirty="0">
                          <a:solidFill>
                            <a:srgbClr val="FFFFFF"/>
                          </a:solidFill>
                          <a:effectLst/>
                        </a:rPr>
                        <a:t>Valmistemuoto</a:t>
                      </a:r>
                    </a:p>
                  </a:txBody>
                  <a:tcPr marL="38100" marR="38100" marT="38100" marB="38100"/>
                </a:tc>
                <a:tc>
                  <a:txBody>
                    <a:bodyPr/>
                    <a:lstStyle/>
                    <a:p>
                      <a:pPr algn="l" fontAlgn="t"/>
                      <a:r>
                        <a:rPr lang="fi-FI" sz="1400" dirty="0">
                          <a:solidFill>
                            <a:srgbClr val="FFFFFF"/>
                          </a:solidFill>
                          <a:effectLst/>
                        </a:rPr>
                        <a:t>Haittavaikutuksia</a:t>
                      </a:r>
                    </a:p>
                  </a:txBody>
                  <a:tcPr marL="38100" marR="38100" marT="38100" marB="38100"/>
                </a:tc>
                <a:tc>
                  <a:txBody>
                    <a:bodyPr/>
                    <a:lstStyle/>
                    <a:p>
                      <a:pPr algn="l" fontAlgn="t"/>
                      <a:r>
                        <a:rPr lang="fi-FI" sz="1400" kern="1200" dirty="0">
                          <a:solidFill>
                            <a:schemeClr val="bg1"/>
                          </a:solidFill>
                          <a:effectLst/>
                          <a:latin typeface="+mn-lt"/>
                          <a:ea typeface="+mn-ea"/>
                          <a:cs typeface="+mn-cs"/>
                        </a:rPr>
                        <a:t>Muuta huomattavaa</a:t>
                      </a:r>
                      <a:endParaRPr lang="fi-FI" sz="1400" dirty="0">
                        <a:solidFill>
                          <a:schemeClr val="bg1"/>
                        </a:solidFill>
                        <a:effectLst/>
                      </a:endParaRPr>
                    </a:p>
                  </a:txBody>
                  <a:tcPr marL="38100" marR="38100" marT="38100" marB="38100"/>
                </a:tc>
                <a:extLst>
                  <a:ext uri="{0D108BD9-81ED-4DB2-BD59-A6C34878D82A}">
                    <a16:rowId xmlns:a16="http://schemas.microsoft.com/office/drawing/2014/main" val="1924100793"/>
                  </a:ext>
                </a:extLst>
              </a:tr>
              <a:tr h="324316">
                <a:tc gridSpan="5">
                  <a:txBody>
                    <a:bodyPr/>
                    <a:lstStyle/>
                    <a:p>
                      <a:pPr algn="l" fontAlgn="t"/>
                      <a:r>
                        <a:rPr lang="fi-FI" sz="1400" b="1" dirty="0">
                          <a:effectLst/>
                        </a:rPr>
                        <a:t>Pitkävaikutteiset lihakseen ruiskutettavat psykoosilääkkeet</a:t>
                      </a:r>
                    </a:p>
                  </a:txBody>
                  <a:tcPr marL="38100" marR="38100" marT="38100" marB="38100"/>
                </a:tc>
                <a:tc hMerge="1">
                  <a:txBody>
                    <a:bodyPr/>
                    <a:lstStyle/>
                    <a:p>
                      <a:endParaRPr lang="fi-FI" sz="1400" kern="1200">
                        <a:solidFill>
                          <a:schemeClr val="dk1"/>
                        </a:solidFill>
                        <a:effectLst/>
                        <a:latin typeface="+mn-lt"/>
                        <a:ea typeface="+mn-ea"/>
                        <a:cs typeface="+mn-cs"/>
                      </a:endParaRPr>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469065581"/>
                  </a:ext>
                </a:extLst>
              </a:tr>
              <a:tr h="256665">
                <a:tc gridSpan="5">
                  <a:txBody>
                    <a:bodyPr/>
                    <a:lstStyle/>
                    <a:p>
                      <a:pPr algn="l" fontAlgn="t"/>
                      <a:r>
                        <a:rPr lang="fi-FI" sz="1400" b="1" i="0" dirty="0">
                          <a:effectLst/>
                        </a:rPr>
                        <a:t>Uudemmat psykoosilääkkeet</a:t>
                      </a:r>
                      <a:endParaRPr lang="fi-FI" sz="1400" b="1" dirty="0">
                        <a:effectLst/>
                      </a:endParaRPr>
                    </a:p>
                  </a:txBody>
                  <a:tcPr marL="38100" marR="38100" marT="38100" marB="38100"/>
                </a:tc>
                <a:tc hMerge="1">
                  <a:txBody>
                    <a:bodyPr/>
                    <a:lstStyle/>
                    <a:p>
                      <a:endParaRPr lang="fi-FI" sz="1400" b="1" kern="1200" dirty="0">
                        <a:solidFill>
                          <a:schemeClr val="dk1"/>
                        </a:solidFill>
                        <a:effectLst/>
                        <a:latin typeface="+mn-lt"/>
                        <a:ea typeface="+mn-ea"/>
                        <a:cs typeface="+mn-cs"/>
                      </a:endParaRPr>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264008710"/>
                  </a:ext>
                </a:extLst>
              </a:tr>
              <a:tr h="269460">
                <a:tc>
                  <a:txBody>
                    <a:bodyPr/>
                    <a:lstStyle/>
                    <a:p>
                      <a:pPr algn="l" fontAlgn="t"/>
                      <a:r>
                        <a:rPr lang="fi-FI" sz="1400" dirty="0">
                          <a:effectLst/>
                        </a:rPr>
                        <a:t>Aripipratsoli</a:t>
                      </a:r>
                    </a:p>
                  </a:txBody>
                  <a:tcPr marL="38100" marR="38100" marT="38100" marB="38100"/>
                </a:tc>
                <a:tc>
                  <a:txBody>
                    <a:bodyPr/>
                    <a:lstStyle/>
                    <a:p>
                      <a:pPr algn="l" fontAlgn="t"/>
                      <a:r>
                        <a:rPr lang="fi-FI" sz="1400" dirty="0">
                          <a:effectLst/>
                        </a:rPr>
                        <a:t>300–400</a:t>
                      </a:r>
                    </a:p>
                  </a:txBody>
                  <a:tcPr marL="38100" marR="38100" marT="38100" marB="38100"/>
                </a:tc>
                <a:tc>
                  <a:txBody>
                    <a:bodyPr/>
                    <a:lstStyle/>
                    <a:p>
                      <a:pPr algn="l" fontAlgn="t"/>
                      <a:r>
                        <a:rPr lang="fi-FI" sz="1400" dirty="0">
                          <a:effectLst/>
                        </a:rPr>
                        <a:t>Depotsuspensio</a:t>
                      </a:r>
                    </a:p>
                  </a:txBody>
                  <a:tcPr marL="38100" marR="38100" marT="38100" marB="38100"/>
                </a:tc>
                <a:tc>
                  <a:txBody>
                    <a:bodyPr/>
                    <a:lstStyle/>
                    <a:p>
                      <a:pPr algn="l" fontAlgn="t"/>
                      <a:endParaRPr lang="fi-FI" sz="1400" dirty="0">
                        <a:effectLst/>
                      </a:endParaRPr>
                    </a:p>
                  </a:txBody>
                  <a:tcPr marL="38100" marR="38100" marT="38100" marB="38100"/>
                </a:tc>
                <a:tc>
                  <a:txBody>
                    <a:bodyPr/>
                    <a:lstStyle/>
                    <a:p>
                      <a:pPr algn="l" fontAlgn="t"/>
                      <a:endParaRPr lang="fi-FI" sz="1400" dirty="0">
                        <a:effectLst/>
                      </a:endParaRPr>
                    </a:p>
                  </a:txBody>
                  <a:tcPr marL="38100" marR="38100" marT="38100" marB="38100"/>
                </a:tc>
                <a:extLst>
                  <a:ext uri="{0D108BD9-81ED-4DB2-BD59-A6C34878D82A}">
                    <a16:rowId xmlns:a16="http://schemas.microsoft.com/office/drawing/2014/main" val="4184306385"/>
                  </a:ext>
                </a:extLst>
              </a:tr>
              <a:tr h="1262206">
                <a:tc>
                  <a:txBody>
                    <a:bodyPr/>
                    <a:lstStyle/>
                    <a:p>
                      <a:pPr algn="l" fontAlgn="t"/>
                      <a:r>
                        <a:rPr lang="fi-FI" sz="1400" dirty="0">
                          <a:effectLst/>
                        </a:rPr>
                        <a:t>Olantsapiini</a:t>
                      </a:r>
                    </a:p>
                  </a:txBody>
                  <a:tcPr marL="38100" marR="38100" marT="38100" marB="38100"/>
                </a:tc>
                <a:tc>
                  <a:txBody>
                    <a:bodyPr/>
                    <a:lstStyle/>
                    <a:p>
                      <a:pPr algn="l" fontAlgn="t"/>
                      <a:r>
                        <a:rPr lang="fi-FI" sz="1400" dirty="0">
                          <a:effectLst/>
                        </a:rPr>
                        <a:t>150–300/</a:t>
                      </a:r>
                      <a:br>
                        <a:rPr lang="fi-FI" sz="1400" dirty="0">
                          <a:effectLst/>
                        </a:rPr>
                      </a:br>
                      <a:r>
                        <a:rPr lang="fi-FI" sz="1400" dirty="0">
                          <a:effectLst/>
                        </a:rPr>
                        <a:t>2 viikkoa/</a:t>
                      </a:r>
                      <a:br>
                        <a:rPr lang="fi-FI" sz="1400" dirty="0">
                          <a:effectLst/>
                        </a:rPr>
                      </a:br>
                      <a:r>
                        <a:rPr lang="fi-FI" sz="1400" dirty="0">
                          <a:effectLst/>
                        </a:rPr>
                        <a:t>300–405 mg/</a:t>
                      </a:r>
                      <a:br>
                        <a:rPr lang="fi-FI" sz="1400" dirty="0">
                          <a:effectLst/>
                        </a:rPr>
                      </a:br>
                      <a:r>
                        <a:rPr lang="fi-FI" sz="1400" dirty="0">
                          <a:effectLst/>
                        </a:rPr>
                        <a:t>4 viikkoa</a:t>
                      </a:r>
                    </a:p>
                  </a:txBody>
                  <a:tcPr marL="38100" marR="38100" marT="38100" marB="38100"/>
                </a:tc>
                <a:tc>
                  <a:txBody>
                    <a:bodyPr/>
                    <a:lstStyle/>
                    <a:p>
                      <a:pPr algn="l" fontAlgn="t"/>
                      <a:r>
                        <a:rPr lang="fi-FI" sz="1400" dirty="0">
                          <a:effectLst/>
                        </a:rPr>
                        <a:t>Depotsuspensio</a:t>
                      </a:r>
                    </a:p>
                  </a:txBody>
                  <a:tcPr marL="38100" marR="38100" marT="38100" marB="38100"/>
                </a:tc>
                <a:tc>
                  <a:txBody>
                    <a:bodyPr/>
                    <a:lstStyle/>
                    <a:p>
                      <a:pPr algn="l" fontAlgn="t"/>
                      <a:r>
                        <a:rPr lang="fi-FI" sz="1400" dirty="0">
                          <a:effectLst/>
                        </a:rPr>
                        <a:t>Hyvin harvinaisena injektionjälkeinen oireyhtymä 3 tunnin sisällä injektion annosta (yliannostuksen kaltaisia oireita), pistospaikkareaktiot (kipu, kyhmyt)</a:t>
                      </a:r>
                    </a:p>
                  </a:txBody>
                  <a:tcPr marL="38100" marR="38100" marT="38100" marB="38100"/>
                </a:tc>
                <a:tc>
                  <a:txBody>
                    <a:bodyPr/>
                    <a:lstStyle/>
                    <a:p>
                      <a:pPr algn="l" fontAlgn="t"/>
                      <a:r>
                        <a:rPr lang="fi-FI" sz="1400" dirty="0">
                          <a:effectLst/>
                        </a:rPr>
                        <a:t>Antoväli vaihteleva, </a:t>
                      </a:r>
                      <a:br>
                        <a:rPr lang="fi-FI" sz="1400" dirty="0">
                          <a:effectLst/>
                        </a:rPr>
                      </a:br>
                      <a:r>
                        <a:rPr lang="fi-FI" sz="1400" dirty="0">
                          <a:effectLst/>
                        </a:rPr>
                        <a:t>ks. tuotetiedot.</a:t>
                      </a:r>
                      <a:br>
                        <a:rPr lang="fi-FI" sz="1400" dirty="0">
                          <a:effectLst/>
                        </a:rPr>
                      </a:br>
                      <a:r>
                        <a:rPr lang="fi-FI" sz="1400" dirty="0">
                          <a:effectLst/>
                        </a:rPr>
                        <a:t>Pistoksen jälkeinen seuranta</a:t>
                      </a:r>
                      <a:br>
                        <a:rPr lang="fi-FI" sz="1400" dirty="0">
                          <a:effectLst/>
                        </a:rPr>
                      </a:br>
                      <a:r>
                        <a:rPr lang="fi-FI" sz="1400" dirty="0">
                          <a:effectLst/>
                        </a:rPr>
                        <a:t>3 tunnin ajan</a:t>
                      </a:r>
                      <a:br>
                        <a:rPr lang="fi-FI" sz="1400" dirty="0">
                          <a:effectLst/>
                        </a:rPr>
                      </a:br>
                      <a:r>
                        <a:rPr lang="fi-FI" sz="1400" dirty="0">
                          <a:effectLst/>
                        </a:rPr>
                        <a:t>Aloitusannos on ylläpitoannosta suurempi</a:t>
                      </a:r>
                    </a:p>
                  </a:txBody>
                  <a:tcPr marL="38100" marR="38100" marT="38100" marB="38100"/>
                </a:tc>
                <a:extLst>
                  <a:ext uri="{0D108BD9-81ED-4DB2-BD59-A6C34878D82A}">
                    <a16:rowId xmlns:a16="http://schemas.microsoft.com/office/drawing/2014/main" val="3804911037"/>
                  </a:ext>
                </a:extLst>
              </a:tr>
              <a:tr h="1262206">
                <a:tc>
                  <a:txBody>
                    <a:bodyPr/>
                    <a:lstStyle/>
                    <a:p>
                      <a:pPr algn="l" fontAlgn="t"/>
                      <a:r>
                        <a:rPr lang="fi-FI" sz="1400" dirty="0">
                          <a:solidFill>
                            <a:schemeClr val="tx1"/>
                          </a:solidFill>
                          <a:effectLst/>
                        </a:rPr>
                        <a:t>Paliperidoni-palmitaatti</a:t>
                      </a:r>
                    </a:p>
                  </a:txBody>
                  <a:tcPr marL="38100" marR="38100" marT="38100" marB="38100"/>
                </a:tc>
                <a:tc>
                  <a:txBody>
                    <a:bodyPr/>
                    <a:lstStyle/>
                    <a:p>
                      <a:pPr algn="l" fontAlgn="t"/>
                      <a:r>
                        <a:rPr lang="fi-FI" sz="1400" dirty="0">
                          <a:effectLst/>
                        </a:rPr>
                        <a:t>25–150/kk</a:t>
                      </a:r>
                      <a:br>
                        <a:rPr lang="fi-FI" sz="1400" dirty="0">
                          <a:effectLst/>
                        </a:rPr>
                      </a:br>
                      <a:r>
                        <a:rPr lang="fi-FI" sz="1400" dirty="0">
                          <a:effectLst/>
                        </a:rPr>
                        <a:t>175–525/3 kk</a:t>
                      </a:r>
                    </a:p>
                  </a:txBody>
                  <a:tcPr marL="38100" marR="38100" marT="38100" marB="38100"/>
                </a:tc>
                <a:tc>
                  <a:txBody>
                    <a:bodyPr/>
                    <a:lstStyle/>
                    <a:p>
                      <a:pPr algn="l" fontAlgn="t"/>
                      <a:r>
                        <a:rPr lang="fi-FI" sz="1400" dirty="0">
                          <a:effectLst/>
                        </a:rPr>
                        <a:t>Depotsuspensio</a:t>
                      </a:r>
                    </a:p>
                  </a:txBody>
                  <a:tcPr marL="38100" marR="38100" marT="38100" marB="38100"/>
                </a:tc>
                <a:tc>
                  <a:txBody>
                    <a:bodyPr/>
                    <a:lstStyle/>
                    <a:p>
                      <a:pPr algn="l" fontAlgn="t"/>
                      <a:r>
                        <a:rPr lang="fi-FI" sz="1400" dirty="0">
                          <a:effectLst/>
                        </a:rPr>
                        <a:t>Kuten risperidoni</a:t>
                      </a:r>
                    </a:p>
                  </a:txBody>
                  <a:tcPr marL="38100" marR="38100" marT="38100" marB="38100"/>
                </a:tc>
                <a:tc>
                  <a:txBody>
                    <a:bodyPr/>
                    <a:lstStyle/>
                    <a:p>
                      <a:pPr algn="l" fontAlgn="t"/>
                      <a:r>
                        <a:rPr lang="fi-FI" sz="1400" dirty="0">
                          <a:effectLst/>
                        </a:rPr>
                        <a:t>Paliperidoni on risperidonin aktiivinen metaboliitti </a:t>
                      </a:r>
                      <a:br>
                        <a:rPr lang="fi-FI" sz="1400" dirty="0">
                          <a:effectLst/>
                        </a:rPr>
                      </a:br>
                      <a:r>
                        <a:rPr lang="fi-FI" sz="1400" dirty="0">
                          <a:effectLst/>
                        </a:rPr>
                        <a:t>9-hydroksirisperidoni.</a:t>
                      </a:r>
                      <a:br>
                        <a:rPr lang="fi-FI" sz="1400" dirty="0">
                          <a:effectLst/>
                        </a:rPr>
                      </a:br>
                      <a:r>
                        <a:rPr lang="fi-FI" sz="1400" dirty="0">
                          <a:effectLst/>
                        </a:rPr>
                        <a:t>Eri valmistemuodot annosteluun kuukauden tai</a:t>
                      </a:r>
                      <a:br>
                        <a:rPr lang="fi-FI" sz="1400" dirty="0">
                          <a:effectLst/>
                        </a:rPr>
                      </a:br>
                      <a:r>
                        <a:rPr lang="fi-FI" sz="1400" dirty="0">
                          <a:effectLst/>
                        </a:rPr>
                        <a:t>3 kuukauden välein.</a:t>
                      </a:r>
                    </a:p>
                  </a:txBody>
                  <a:tcPr marL="38100" marR="38100" marT="38100" marB="38100"/>
                </a:tc>
                <a:extLst>
                  <a:ext uri="{0D108BD9-81ED-4DB2-BD59-A6C34878D82A}">
                    <a16:rowId xmlns:a16="http://schemas.microsoft.com/office/drawing/2014/main" val="4003420670"/>
                  </a:ext>
                </a:extLst>
              </a:tr>
              <a:tr h="216000">
                <a:tc>
                  <a:txBody>
                    <a:bodyPr/>
                    <a:lstStyle/>
                    <a:p>
                      <a:pPr algn="l" fontAlgn="t"/>
                      <a:r>
                        <a:rPr lang="fi-FI" sz="1400" dirty="0">
                          <a:effectLst/>
                        </a:rPr>
                        <a:t>Risperidoni</a:t>
                      </a:r>
                    </a:p>
                  </a:txBody>
                  <a:tcPr marL="38100" marR="38100" marT="38100" marB="38100"/>
                </a:tc>
                <a:tc>
                  <a:txBody>
                    <a:bodyPr/>
                    <a:lstStyle/>
                    <a:p>
                      <a:pPr algn="l" fontAlgn="t"/>
                      <a:r>
                        <a:rPr lang="fi-FI" sz="1400" dirty="0">
                          <a:effectLst/>
                        </a:rPr>
                        <a:t>25–50</a:t>
                      </a:r>
                    </a:p>
                  </a:txBody>
                  <a:tcPr marL="38100" marR="38100" marT="38100" marB="38100"/>
                </a:tc>
                <a:tc>
                  <a:txBody>
                    <a:bodyPr/>
                    <a:lstStyle/>
                    <a:p>
                      <a:pPr algn="l" fontAlgn="t"/>
                      <a:r>
                        <a:rPr lang="fi-FI" sz="1400" dirty="0">
                          <a:effectLst/>
                        </a:rPr>
                        <a:t>Depotsuspensio</a:t>
                      </a:r>
                    </a:p>
                  </a:txBody>
                  <a:tcPr marL="38100" marR="38100" marT="38100" marB="38100"/>
                </a:tc>
                <a:tc>
                  <a:txBody>
                    <a:bodyPr/>
                    <a:lstStyle/>
                    <a:p>
                      <a:pPr algn="l" fontAlgn="t"/>
                      <a:endParaRPr lang="fi-FI" sz="1400" dirty="0">
                        <a:effectLst/>
                      </a:endParaRPr>
                    </a:p>
                  </a:txBody>
                  <a:tcPr marL="38100" marR="38100" marT="38100" marB="38100"/>
                </a:tc>
                <a:tc>
                  <a:txBody>
                    <a:bodyPr/>
                    <a:lstStyle/>
                    <a:p>
                      <a:pPr algn="l" fontAlgn="t"/>
                      <a:r>
                        <a:rPr lang="fi-FI" sz="1400" dirty="0">
                          <a:effectLst/>
                        </a:rPr>
                        <a:t>Antoväli yleensä 2 viikkoa</a:t>
                      </a:r>
                    </a:p>
                  </a:txBody>
                  <a:tcPr marL="38100" marR="38100" marT="38100" marB="38100"/>
                </a:tc>
                <a:extLst>
                  <a:ext uri="{0D108BD9-81ED-4DB2-BD59-A6C34878D82A}">
                    <a16:rowId xmlns:a16="http://schemas.microsoft.com/office/drawing/2014/main" val="2181728347"/>
                  </a:ext>
                </a:extLst>
              </a:tr>
            </a:tbl>
          </a:graphicData>
        </a:graphic>
      </p:graphicFrame>
      <p:sp>
        <p:nvSpPr>
          <p:cNvPr id="7" name="Tekstiruutu 6">
            <a:extLst>
              <a:ext uri="{FF2B5EF4-FFF2-40B4-BE49-F238E27FC236}">
                <a16:creationId xmlns:a16="http://schemas.microsoft.com/office/drawing/2014/main" id="{F5E79935-D3D7-4437-97AE-CA74C3BFB37F}"/>
              </a:ext>
            </a:extLst>
          </p:cNvPr>
          <p:cNvSpPr txBox="1"/>
          <p:nvPr/>
        </p:nvSpPr>
        <p:spPr>
          <a:xfrm>
            <a:off x="928116" y="74703"/>
            <a:ext cx="7287767" cy="461665"/>
          </a:xfrm>
          <a:prstGeom prst="rect">
            <a:avLst/>
          </a:prstGeom>
          <a:noFill/>
        </p:spPr>
        <p:txBody>
          <a:bodyPr wrap="square">
            <a:spAutoFit/>
          </a:bodyPr>
          <a:lstStyle/>
          <a:p>
            <a:r>
              <a:rPr lang="fi-FI" sz="2400" dirty="0">
                <a:solidFill>
                  <a:srgbClr val="005296"/>
                </a:solidFill>
                <a:latin typeface="Lucida Sans" panose="020B0602030504020204" pitchFamily="34" charset="0"/>
                <a:ea typeface="+mj-ea"/>
                <a:cs typeface="+mj-cs"/>
              </a:rPr>
              <a:t>Psykoosilääkkeiden ominaisuuksia 6(6)</a:t>
            </a:r>
          </a:p>
        </p:txBody>
      </p:sp>
      <p:sp>
        <p:nvSpPr>
          <p:cNvPr id="2" name="Tekstiruutu 1">
            <a:extLst>
              <a:ext uri="{FF2B5EF4-FFF2-40B4-BE49-F238E27FC236}">
                <a16:creationId xmlns:a16="http://schemas.microsoft.com/office/drawing/2014/main" id="{5D0B86C2-891C-4CB9-92F7-1F129E11FA7D}"/>
              </a:ext>
            </a:extLst>
          </p:cNvPr>
          <p:cNvSpPr txBox="1"/>
          <p:nvPr/>
        </p:nvSpPr>
        <p:spPr>
          <a:xfrm>
            <a:off x="-54864" y="4843771"/>
            <a:ext cx="9367114" cy="246221"/>
          </a:xfrm>
          <a:prstGeom prst="rect">
            <a:avLst/>
          </a:prstGeom>
          <a:noFill/>
        </p:spPr>
        <p:txBody>
          <a:bodyPr wrap="square">
            <a:spAutoFit/>
          </a:bodyPr>
          <a:lstStyle/>
          <a:p>
            <a:r>
              <a:rPr lang="fi-FI" sz="1000" b="0" kern="1200" baseline="30000">
                <a:solidFill>
                  <a:schemeClr val="dk1"/>
                </a:solidFill>
                <a:effectLst/>
                <a:latin typeface="+mn-lt"/>
                <a:ea typeface="+mn-ea"/>
                <a:cs typeface="+mn-cs"/>
              </a:rPr>
              <a:t>1 </a:t>
            </a:r>
            <a:r>
              <a:rPr lang="fi-FI" sz="1000" b="0" kern="1200">
                <a:solidFill>
                  <a:schemeClr val="dk1"/>
                </a:solidFill>
                <a:effectLst/>
                <a:latin typeface="+mn-lt"/>
                <a:ea typeface="+mn-ea"/>
                <a:cs typeface="+mn-cs"/>
              </a:rPr>
              <a:t>Akuuttihoidon enimmäisannos. Ylläpitohoidon enimmäisannokset ovat pienempiä, esimerkiksi klooripromatsiinin ja klooriprotikseenin 600 mg/vrk ja haloperidolin 12 mg/vrk.</a:t>
            </a:r>
            <a:endParaRPr lang="fi-FI" sz="1000">
              <a:latin typeface="+mn-lt"/>
            </a:endParaRPr>
          </a:p>
        </p:txBody>
      </p:sp>
    </p:spTree>
    <p:extLst>
      <p:ext uri="{BB962C8B-B14F-4D97-AF65-F5344CB8AC3E}">
        <p14:creationId xmlns:p14="http://schemas.microsoft.com/office/powerpoint/2010/main" val="1708888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B24CB-007F-406C-9B2B-748F5233706E}"/>
              </a:ext>
            </a:extLst>
          </p:cNvPr>
          <p:cNvSpPr>
            <a:spLocks noGrp="1"/>
          </p:cNvSpPr>
          <p:nvPr>
            <p:ph type="title"/>
          </p:nvPr>
        </p:nvSpPr>
        <p:spPr>
          <a:xfrm>
            <a:off x="97536" y="56220"/>
            <a:ext cx="8766048" cy="492443"/>
          </a:xfrm>
        </p:spPr>
        <p:txBody>
          <a:bodyPr/>
          <a:lstStyle/>
          <a:p>
            <a:r>
              <a:rPr lang="fi-FI" sz="2600" dirty="0"/>
              <a:t> Psykoosilääkkeiden keskeiset yhteisvaikutukset</a:t>
            </a:r>
            <a:r>
              <a:rPr lang="fi-FI" sz="2600" baseline="30000" dirty="0"/>
              <a:t>1 </a:t>
            </a:r>
            <a:r>
              <a:rPr lang="fi-FI" sz="2600" dirty="0"/>
              <a:t>1(2)   </a:t>
            </a:r>
          </a:p>
        </p:txBody>
      </p:sp>
      <p:graphicFrame>
        <p:nvGraphicFramePr>
          <p:cNvPr id="4" name="Taulukko 4">
            <a:extLst>
              <a:ext uri="{FF2B5EF4-FFF2-40B4-BE49-F238E27FC236}">
                <a16:creationId xmlns:a16="http://schemas.microsoft.com/office/drawing/2014/main" id="{AF8036D6-D0EB-4F45-ADD8-1B9C22938A47}"/>
              </a:ext>
            </a:extLst>
          </p:cNvPr>
          <p:cNvGraphicFramePr>
            <a:graphicFrameLocks noGrp="1"/>
          </p:cNvGraphicFramePr>
          <p:nvPr>
            <p:ph sz="quarter" idx="10"/>
            <p:extLst>
              <p:ext uri="{D42A27DB-BD31-4B8C-83A1-F6EECF244321}">
                <p14:modId xmlns:p14="http://schemas.microsoft.com/office/powerpoint/2010/main" val="1877194325"/>
              </p:ext>
            </p:extLst>
          </p:nvPr>
        </p:nvGraphicFramePr>
        <p:xfrm>
          <a:off x="97536" y="602869"/>
          <a:ext cx="8948928" cy="4312920"/>
        </p:xfrm>
        <a:graphic>
          <a:graphicData uri="http://schemas.openxmlformats.org/drawingml/2006/table">
            <a:tbl>
              <a:tblPr firstRow="1" bandRow="1">
                <a:tableStyleId>{5C22544A-7EE6-4342-B048-85BDC9FD1C3A}</a:tableStyleId>
              </a:tblPr>
              <a:tblGrid>
                <a:gridCol w="1377696">
                  <a:extLst>
                    <a:ext uri="{9D8B030D-6E8A-4147-A177-3AD203B41FA5}">
                      <a16:colId xmlns:a16="http://schemas.microsoft.com/office/drawing/2014/main" val="4220319560"/>
                    </a:ext>
                  </a:extLst>
                </a:gridCol>
                <a:gridCol w="1328928">
                  <a:extLst>
                    <a:ext uri="{9D8B030D-6E8A-4147-A177-3AD203B41FA5}">
                      <a16:colId xmlns:a16="http://schemas.microsoft.com/office/drawing/2014/main" val="2540675075"/>
                    </a:ext>
                  </a:extLst>
                </a:gridCol>
                <a:gridCol w="3182200">
                  <a:extLst>
                    <a:ext uri="{9D8B030D-6E8A-4147-A177-3AD203B41FA5}">
                      <a16:colId xmlns:a16="http://schemas.microsoft.com/office/drawing/2014/main" val="1958248034"/>
                    </a:ext>
                  </a:extLst>
                </a:gridCol>
                <a:gridCol w="3060104">
                  <a:extLst>
                    <a:ext uri="{9D8B030D-6E8A-4147-A177-3AD203B41FA5}">
                      <a16:colId xmlns:a16="http://schemas.microsoft.com/office/drawing/2014/main" val="2553310741"/>
                    </a:ext>
                  </a:extLst>
                </a:gridCol>
              </a:tblGrid>
              <a:tr h="222313">
                <a:tc rowSpan="2">
                  <a:txBody>
                    <a:bodyPr/>
                    <a:lstStyle/>
                    <a:p>
                      <a:pPr algn="l" fontAlgn="t"/>
                      <a:r>
                        <a:rPr lang="fi-FI" sz="1400" dirty="0">
                          <a:solidFill>
                            <a:srgbClr val="FFFFFF"/>
                          </a:solidFill>
                          <a:effectLst/>
                        </a:rPr>
                        <a:t>Lääkeaine</a:t>
                      </a:r>
                    </a:p>
                  </a:txBody>
                  <a:tcPr marL="38100" marR="38100" marT="38100" marB="38100"/>
                </a:tc>
                <a:tc rowSpan="2">
                  <a:txBody>
                    <a:bodyPr/>
                    <a:lstStyle/>
                    <a:p>
                      <a:pPr marL="0" algn="l" defTabSz="457200" rtl="0" eaLnBrk="1" fontAlgn="t" latinLnBrk="0" hangingPunct="1"/>
                      <a:r>
                        <a:rPr lang="fi-FI" sz="1400" b="1" kern="1200" dirty="0">
                          <a:solidFill>
                            <a:srgbClr val="FFFFFF"/>
                          </a:solidFill>
                          <a:effectLst/>
                          <a:latin typeface="+mn-lt"/>
                          <a:ea typeface="+mn-ea"/>
                          <a:cs typeface="+mn-cs"/>
                        </a:rPr>
                        <a:t>Pääasialliset metaboliareitit</a:t>
                      </a:r>
                    </a:p>
                  </a:txBody>
                  <a:tcPr marL="38100" marR="38100" marT="38100" marB="38100"/>
                </a:tc>
                <a:tc gridSpan="2">
                  <a:txBody>
                    <a:bodyPr/>
                    <a:lstStyle/>
                    <a:p>
                      <a:pPr marL="0" algn="ctr" defTabSz="457200" rtl="0" eaLnBrk="1" fontAlgn="t" latinLnBrk="0" hangingPunct="1"/>
                      <a:r>
                        <a:rPr lang="fi-FI" sz="1400" b="1" kern="1200" dirty="0">
                          <a:solidFill>
                            <a:srgbClr val="FFFFFF"/>
                          </a:solidFill>
                          <a:effectLst/>
                          <a:latin typeface="+mn-lt"/>
                          <a:ea typeface="+mn-ea"/>
                          <a:cs typeface="+mn-cs"/>
                        </a:rPr>
                        <a:t>Lääke tai tekijä, johon liittyy yhteisvaikutuksia</a:t>
                      </a:r>
                    </a:p>
                  </a:txBody>
                  <a:tcPr marL="38100" marR="38100" marT="38100" marB="38100"/>
                </a:tc>
                <a:tc hMerge="1">
                  <a:txBody>
                    <a:bodyPr/>
                    <a:lstStyle/>
                    <a:p>
                      <a:endParaRPr lang="fi-FI"/>
                    </a:p>
                  </a:txBody>
                  <a:tcPr/>
                </a:tc>
                <a:extLst>
                  <a:ext uri="{0D108BD9-81ED-4DB2-BD59-A6C34878D82A}">
                    <a16:rowId xmlns:a16="http://schemas.microsoft.com/office/drawing/2014/main" val="4123603127"/>
                  </a:ext>
                </a:extLst>
              </a:tr>
              <a:tr h="222313">
                <a:tc vMerge="1">
                  <a:txBody>
                    <a:bodyPr/>
                    <a:lstStyle/>
                    <a:p>
                      <a:endParaRPr lang="fi-FI"/>
                    </a:p>
                  </a:txBody>
                  <a:tcPr/>
                </a:tc>
                <a:tc vMerge="1">
                  <a:txBody>
                    <a:bodyPr/>
                    <a:lstStyle/>
                    <a:p>
                      <a:endParaRPr lang="fi-FI"/>
                    </a:p>
                  </a:txBody>
                  <a:tcPr/>
                </a:tc>
                <a:tc>
                  <a:txBody>
                    <a:bodyPr/>
                    <a:lstStyle/>
                    <a:p>
                      <a:pPr marL="0" algn="l" defTabSz="457200" rtl="0" eaLnBrk="1" fontAlgn="t" latinLnBrk="0" hangingPunct="1"/>
                      <a:r>
                        <a:rPr lang="fi-FI" sz="1400" b="1" kern="1200" dirty="0">
                          <a:solidFill>
                            <a:srgbClr val="FFFFFF"/>
                          </a:solidFill>
                          <a:effectLst/>
                          <a:latin typeface="+mn-lt"/>
                          <a:ea typeface="+mn-ea"/>
                          <a:cs typeface="+mn-cs"/>
                        </a:rPr>
                        <a:t>Pitoisuuksien suureneminen</a:t>
                      </a:r>
                    </a:p>
                  </a:txBody>
                  <a:tcPr marL="38100" marR="38100" marT="38100" marB="38100">
                    <a:solidFill>
                      <a:schemeClr val="accent1"/>
                    </a:solidFill>
                  </a:tcPr>
                </a:tc>
                <a:tc>
                  <a:txBody>
                    <a:bodyPr/>
                    <a:lstStyle/>
                    <a:p>
                      <a:pPr marL="0" algn="l" defTabSz="457200" rtl="0" eaLnBrk="1" fontAlgn="t" latinLnBrk="0" hangingPunct="1"/>
                      <a:r>
                        <a:rPr lang="fi-FI" sz="1400" b="1" kern="1200" dirty="0">
                          <a:solidFill>
                            <a:srgbClr val="FFFFFF"/>
                          </a:solidFill>
                          <a:effectLst/>
                          <a:latin typeface="+mn-lt"/>
                          <a:ea typeface="+mn-ea"/>
                          <a:cs typeface="+mn-cs"/>
                        </a:rPr>
                        <a:t>Pitoisuuden pieneneminen</a:t>
                      </a:r>
                    </a:p>
                  </a:txBody>
                  <a:tcPr marL="38100" marR="38100" marT="38100" marB="38100">
                    <a:solidFill>
                      <a:schemeClr val="accent1"/>
                    </a:solidFill>
                  </a:tcPr>
                </a:tc>
                <a:extLst>
                  <a:ext uri="{0D108BD9-81ED-4DB2-BD59-A6C34878D82A}">
                    <a16:rowId xmlns:a16="http://schemas.microsoft.com/office/drawing/2014/main" val="3311450229"/>
                  </a:ext>
                </a:extLst>
              </a:tr>
              <a:tr h="386122">
                <a:tc>
                  <a:txBody>
                    <a:bodyPr/>
                    <a:lstStyle/>
                    <a:p>
                      <a:pPr algn="l" fontAlgn="t"/>
                      <a:r>
                        <a:rPr lang="fi-FI" sz="1400" dirty="0">
                          <a:effectLst/>
                        </a:rPr>
                        <a:t>Asenapiini</a:t>
                      </a:r>
                    </a:p>
                  </a:txBody>
                  <a:tcPr marL="38100" marR="38100" marT="38100" marB="38100"/>
                </a:tc>
                <a:tc>
                  <a:txBody>
                    <a:bodyPr/>
                    <a:lstStyle/>
                    <a:p>
                      <a:pPr algn="l" fontAlgn="t"/>
                      <a:r>
                        <a:rPr lang="fi-FI" sz="1400" dirty="0">
                          <a:effectLst/>
                        </a:rPr>
                        <a:t>CYP1A2</a:t>
                      </a:r>
                    </a:p>
                  </a:txBody>
                  <a:tcPr marL="38100" marR="38100" marT="38100" marB="38100"/>
                </a:tc>
                <a:tc>
                  <a:txBody>
                    <a:bodyPr/>
                    <a:lstStyle/>
                    <a:p>
                      <a:pPr algn="l" fontAlgn="t"/>
                      <a:r>
                        <a:rPr lang="fi-FI" sz="1400" dirty="0">
                          <a:effectLst/>
                        </a:rPr>
                        <a:t>e-pillerit, fluvoksamiini, norfloksasiini, siprofloksasiini</a:t>
                      </a:r>
                    </a:p>
                  </a:txBody>
                  <a:tcPr marL="38100" marR="38100" marT="38100" marB="38100"/>
                </a:tc>
                <a:tc>
                  <a:txBody>
                    <a:bodyPr/>
                    <a:lstStyle/>
                    <a:p>
                      <a:pPr algn="l" fontAlgn="t"/>
                      <a:r>
                        <a:rPr lang="fi-FI" sz="1400" dirty="0">
                          <a:effectLst/>
                        </a:rPr>
                        <a:t>tupakointi, karbamatsepiini, rifampisiini</a:t>
                      </a:r>
                    </a:p>
                  </a:txBody>
                  <a:tcPr marL="38100" marR="38100" marT="38100" marB="38100"/>
                </a:tc>
                <a:extLst>
                  <a:ext uri="{0D108BD9-81ED-4DB2-BD59-A6C34878D82A}">
                    <a16:rowId xmlns:a16="http://schemas.microsoft.com/office/drawing/2014/main" val="2548820964"/>
                  </a:ext>
                </a:extLst>
              </a:tr>
              <a:tr h="549931">
                <a:tc>
                  <a:txBody>
                    <a:bodyPr/>
                    <a:lstStyle/>
                    <a:p>
                      <a:pPr algn="l" fontAlgn="t"/>
                      <a:r>
                        <a:rPr lang="fi-FI" sz="1400" dirty="0">
                          <a:effectLst/>
                        </a:rPr>
                        <a:t>Haloperidoli</a:t>
                      </a:r>
                    </a:p>
                  </a:txBody>
                  <a:tcPr marL="38100" marR="38100" marT="38100" marB="38100"/>
                </a:tc>
                <a:tc>
                  <a:txBody>
                    <a:bodyPr/>
                    <a:lstStyle/>
                    <a:p>
                      <a:pPr algn="l" fontAlgn="t"/>
                      <a:r>
                        <a:rPr lang="fi-FI" sz="1400" dirty="0">
                          <a:effectLst/>
                        </a:rPr>
                        <a:t>CYP2D6</a:t>
                      </a:r>
                      <a:br>
                        <a:rPr lang="fi-FI" sz="1400" dirty="0">
                          <a:effectLst/>
                        </a:rPr>
                      </a:br>
                      <a:r>
                        <a:rPr lang="fi-FI" sz="1400" dirty="0">
                          <a:effectLst/>
                        </a:rPr>
                        <a:t>CYP3A4</a:t>
                      </a:r>
                    </a:p>
                  </a:txBody>
                  <a:tcPr marL="38100" marR="38100" marT="38100" marB="38100"/>
                </a:tc>
                <a:tc>
                  <a:txBody>
                    <a:bodyPr/>
                    <a:lstStyle/>
                    <a:p>
                      <a:pPr algn="l" fontAlgn="t"/>
                      <a:r>
                        <a:rPr lang="fi-FI" sz="1400" dirty="0">
                          <a:effectLst/>
                        </a:rPr>
                        <a:t>bupropioni, fluoksetiini, paroksetiini, terbinafiini, erytromysiini, itrakonatsoli, ketokonatsoli, klaritromysiini</a:t>
                      </a:r>
                    </a:p>
                  </a:txBody>
                  <a:tcPr marL="38100" marR="38100" marT="38100" marB="38100"/>
                </a:tc>
                <a:tc>
                  <a:txBody>
                    <a:bodyPr/>
                    <a:lstStyle/>
                    <a:p>
                      <a:pPr algn="l" fontAlgn="t"/>
                      <a:r>
                        <a:rPr lang="fi-FI" sz="1400" dirty="0">
                          <a:effectLst/>
                        </a:rPr>
                        <a:t>fenobarbitaali, fenytoiini, karbamatsepiini, rifampisiini</a:t>
                      </a:r>
                    </a:p>
                  </a:txBody>
                  <a:tcPr marL="38100" marR="38100" marT="38100" marB="38100"/>
                </a:tc>
                <a:extLst>
                  <a:ext uri="{0D108BD9-81ED-4DB2-BD59-A6C34878D82A}">
                    <a16:rowId xmlns:a16="http://schemas.microsoft.com/office/drawing/2014/main" val="4006230512"/>
                  </a:ext>
                </a:extLst>
              </a:tr>
              <a:tr h="386122">
                <a:tc>
                  <a:txBody>
                    <a:bodyPr/>
                    <a:lstStyle/>
                    <a:p>
                      <a:pPr algn="l" fontAlgn="t"/>
                      <a:r>
                        <a:rPr lang="fi-FI" sz="1400" dirty="0">
                          <a:effectLst/>
                        </a:rPr>
                        <a:t>Ketiapiini</a:t>
                      </a:r>
                    </a:p>
                  </a:txBody>
                  <a:tcPr marL="38100" marR="38100" marT="38100" marB="38100"/>
                </a:tc>
                <a:tc>
                  <a:txBody>
                    <a:bodyPr/>
                    <a:lstStyle/>
                    <a:p>
                      <a:pPr algn="l" fontAlgn="t"/>
                      <a:r>
                        <a:rPr lang="fi-FI" sz="1400" dirty="0">
                          <a:effectLst/>
                        </a:rPr>
                        <a:t>CYP3A4</a:t>
                      </a:r>
                    </a:p>
                  </a:txBody>
                  <a:tcPr marL="38100" marR="38100" marT="38100" marB="38100"/>
                </a:tc>
                <a:tc>
                  <a:txBody>
                    <a:bodyPr/>
                    <a:lstStyle/>
                    <a:p>
                      <a:pPr algn="l" fontAlgn="t"/>
                      <a:r>
                        <a:rPr lang="fi-FI" sz="1400" dirty="0">
                          <a:effectLst/>
                        </a:rPr>
                        <a:t>erytromysiini, itrakonatsoli, ketokonatsoli, klaritromysiini</a:t>
                      </a:r>
                    </a:p>
                  </a:txBody>
                  <a:tcPr marL="38100" marR="38100" marT="38100" marB="38100"/>
                </a:tc>
                <a:tc>
                  <a:txBody>
                    <a:bodyPr/>
                    <a:lstStyle/>
                    <a:p>
                      <a:pPr algn="l" fontAlgn="t"/>
                      <a:r>
                        <a:rPr lang="fi-FI" sz="1400" dirty="0">
                          <a:effectLst/>
                        </a:rPr>
                        <a:t>fenobarbitaali, fenytoiini, karbamatsepiini, rifampisiini</a:t>
                      </a:r>
                    </a:p>
                  </a:txBody>
                  <a:tcPr marL="38100" marR="38100" marT="38100" marB="38100"/>
                </a:tc>
                <a:extLst>
                  <a:ext uri="{0D108BD9-81ED-4DB2-BD59-A6C34878D82A}">
                    <a16:rowId xmlns:a16="http://schemas.microsoft.com/office/drawing/2014/main" val="3820397431"/>
                  </a:ext>
                </a:extLst>
              </a:tr>
              <a:tr h="549931">
                <a:tc>
                  <a:txBody>
                    <a:bodyPr/>
                    <a:lstStyle/>
                    <a:p>
                      <a:pPr algn="l" fontAlgn="t"/>
                      <a:r>
                        <a:rPr lang="fi-FI" sz="1400" dirty="0">
                          <a:effectLst/>
                        </a:rPr>
                        <a:t>Klooripromatsiini</a:t>
                      </a:r>
                    </a:p>
                  </a:txBody>
                  <a:tcPr marL="38100" marR="38100" marT="38100" marB="38100"/>
                </a:tc>
                <a:tc>
                  <a:txBody>
                    <a:bodyPr/>
                    <a:lstStyle/>
                    <a:p>
                      <a:pPr algn="l" fontAlgn="t"/>
                      <a:r>
                        <a:rPr lang="fi-FI" sz="1400" dirty="0">
                          <a:effectLst/>
                        </a:rPr>
                        <a:t>CYP1A2</a:t>
                      </a:r>
                      <a:br>
                        <a:rPr lang="fi-FI" sz="1400" dirty="0">
                          <a:effectLst/>
                        </a:rPr>
                      </a:br>
                      <a:r>
                        <a:rPr lang="fi-FI" sz="1400" dirty="0">
                          <a:effectLst/>
                        </a:rPr>
                        <a:t>CYP2D6</a:t>
                      </a:r>
                    </a:p>
                  </a:txBody>
                  <a:tcPr marL="38100" marR="38100" marT="38100" marB="38100"/>
                </a:tc>
                <a:tc>
                  <a:txBody>
                    <a:bodyPr/>
                    <a:lstStyle/>
                    <a:p>
                      <a:pPr algn="l" fontAlgn="t"/>
                      <a:r>
                        <a:rPr lang="fi-FI" sz="1400" dirty="0">
                          <a:effectLst/>
                        </a:rPr>
                        <a:t>e-pillerit, fluvoksamiini, norfloksasiini, siprofloksasiini, bupropioni, fluoksetiini, paroksetiini, terbinafiini</a:t>
                      </a:r>
                    </a:p>
                  </a:txBody>
                  <a:tcPr marL="38100" marR="38100" marT="38100" marB="38100"/>
                </a:tc>
                <a:tc>
                  <a:txBody>
                    <a:bodyPr/>
                    <a:lstStyle/>
                    <a:p>
                      <a:pPr algn="l" fontAlgn="t"/>
                      <a:r>
                        <a:rPr lang="fi-FI" sz="1400" dirty="0">
                          <a:effectLst/>
                        </a:rPr>
                        <a:t>tupakointi, karbamatsepiini, rifampisiini</a:t>
                      </a:r>
                    </a:p>
                  </a:txBody>
                  <a:tcPr marL="38100" marR="38100" marT="38100" marB="38100"/>
                </a:tc>
                <a:extLst>
                  <a:ext uri="{0D108BD9-81ED-4DB2-BD59-A6C34878D82A}">
                    <a16:rowId xmlns:a16="http://schemas.microsoft.com/office/drawing/2014/main" val="1330028567"/>
                  </a:ext>
                </a:extLst>
              </a:tr>
              <a:tr h="386122">
                <a:tc>
                  <a:txBody>
                    <a:bodyPr/>
                    <a:lstStyle/>
                    <a:p>
                      <a:pPr algn="l" fontAlgn="t"/>
                      <a:r>
                        <a:rPr lang="fi-FI" sz="1400" dirty="0">
                          <a:effectLst/>
                        </a:rPr>
                        <a:t>Klotsapiini</a:t>
                      </a:r>
                    </a:p>
                  </a:txBody>
                  <a:tcPr marL="38100" marR="38100" marT="38100" marB="38100"/>
                </a:tc>
                <a:tc>
                  <a:txBody>
                    <a:bodyPr/>
                    <a:lstStyle/>
                    <a:p>
                      <a:pPr algn="l" fontAlgn="t"/>
                      <a:r>
                        <a:rPr lang="fi-FI" sz="1400" dirty="0">
                          <a:effectLst/>
                        </a:rPr>
                        <a:t>CYP1A2</a:t>
                      </a:r>
                    </a:p>
                  </a:txBody>
                  <a:tcPr marL="38100" marR="38100" marT="38100" marB="38100"/>
                </a:tc>
                <a:tc>
                  <a:txBody>
                    <a:bodyPr/>
                    <a:lstStyle/>
                    <a:p>
                      <a:pPr algn="l" fontAlgn="t"/>
                      <a:r>
                        <a:rPr lang="fi-FI" sz="1400" dirty="0">
                          <a:effectLst/>
                        </a:rPr>
                        <a:t>e-pillerit, fluvoksamiini, norfloksasiini, siprofloksasiini</a:t>
                      </a:r>
                    </a:p>
                  </a:txBody>
                  <a:tcPr marL="38100" marR="38100" marT="38100" marB="38100"/>
                </a:tc>
                <a:tc>
                  <a:txBody>
                    <a:bodyPr/>
                    <a:lstStyle/>
                    <a:p>
                      <a:pPr algn="l" fontAlgn="t"/>
                      <a:r>
                        <a:rPr lang="fi-FI" sz="1400" dirty="0">
                          <a:effectLst/>
                        </a:rPr>
                        <a:t>tupakointi, karbamatsepiini, rifampisiini</a:t>
                      </a:r>
                    </a:p>
                  </a:txBody>
                  <a:tcPr marL="38100" marR="38100" marT="38100" marB="38100"/>
                </a:tc>
                <a:extLst>
                  <a:ext uri="{0D108BD9-81ED-4DB2-BD59-A6C34878D82A}">
                    <a16:rowId xmlns:a16="http://schemas.microsoft.com/office/drawing/2014/main" val="408611854"/>
                  </a:ext>
                </a:extLst>
              </a:tr>
              <a:tr h="386122">
                <a:tc>
                  <a:txBody>
                    <a:bodyPr/>
                    <a:lstStyle/>
                    <a:p>
                      <a:pPr algn="l" fontAlgn="t"/>
                      <a:r>
                        <a:rPr lang="fi-FI" sz="1400" dirty="0">
                          <a:effectLst/>
                        </a:rPr>
                        <a:t>Olantsapiini</a:t>
                      </a:r>
                    </a:p>
                  </a:txBody>
                  <a:tcPr marL="38100" marR="38100" marT="38100" marB="38100"/>
                </a:tc>
                <a:tc>
                  <a:txBody>
                    <a:bodyPr/>
                    <a:lstStyle/>
                    <a:p>
                      <a:pPr algn="l" fontAlgn="t"/>
                      <a:r>
                        <a:rPr lang="fi-FI" sz="1400" dirty="0">
                          <a:effectLst/>
                        </a:rPr>
                        <a:t>UGT1A4</a:t>
                      </a:r>
                      <a:br>
                        <a:rPr lang="fi-FI" sz="1400" dirty="0">
                          <a:effectLst/>
                        </a:rPr>
                      </a:br>
                      <a:r>
                        <a:rPr lang="fi-FI" sz="1400" dirty="0">
                          <a:effectLst/>
                        </a:rPr>
                        <a:t>CYP1A2</a:t>
                      </a:r>
                    </a:p>
                  </a:txBody>
                  <a:tcPr marL="38100" marR="38100" marT="38100" marB="38100"/>
                </a:tc>
                <a:tc>
                  <a:txBody>
                    <a:bodyPr/>
                    <a:lstStyle/>
                    <a:p>
                      <a:pPr algn="l" fontAlgn="t"/>
                      <a:r>
                        <a:rPr lang="fi-FI" sz="1400" dirty="0">
                          <a:effectLst/>
                        </a:rPr>
                        <a:t>e-pillerit, fluvoksamiini, norfloksasiini, siprofloksasiini</a:t>
                      </a:r>
                    </a:p>
                  </a:txBody>
                  <a:tcPr marL="38100" marR="38100" marT="38100" marB="38100"/>
                </a:tc>
                <a:tc>
                  <a:txBody>
                    <a:bodyPr/>
                    <a:lstStyle/>
                    <a:p>
                      <a:pPr algn="l" fontAlgn="t"/>
                      <a:r>
                        <a:rPr lang="fi-FI" sz="1400" dirty="0">
                          <a:effectLst/>
                        </a:rPr>
                        <a:t>tupakointi, karbamatsepiini, rifampisiini</a:t>
                      </a:r>
                    </a:p>
                  </a:txBody>
                  <a:tcPr marL="38100" marR="38100" marT="38100" marB="38100"/>
                </a:tc>
                <a:extLst>
                  <a:ext uri="{0D108BD9-81ED-4DB2-BD59-A6C34878D82A}">
                    <a16:rowId xmlns:a16="http://schemas.microsoft.com/office/drawing/2014/main" val="3553613938"/>
                  </a:ext>
                </a:extLst>
              </a:tr>
              <a:tr h="222313">
                <a:tc gridSpan="4">
                  <a:txBody>
                    <a:bodyPr/>
                    <a:lstStyle/>
                    <a:p>
                      <a:pPr algn="l" fontAlgn="t"/>
                      <a:r>
                        <a:rPr lang="fi-FI" sz="1400" b="0" i="0" kern="1200" baseline="30000" dirty="0">
                          <a:solidFill>
                            <a:schemeClr val="dk1"/>
                          </a:solidFill>
                          <a:effectLst/>
                          <a:latin typeface="+mn-lt"/>
                          <a:ea typeface="+mn-ea"/>
                          <a:cs typeface="+mn-cs"/>
                        </a:rPr>
                        <a:t>1</a:t>
                      </a:r>
                      <a:r>
                        <a:rPr lang="fi-FI" sz="1400" b="0" i="0" kern="1200" dirty="0">
                          <a:solidFill>
                            <a:schemeClr val="dk1"/>
                          </a:solidFill>
                          <a:effectLst/>
                          <a:latin typeface="+mn-lt"/>
                          <a:ea typeface="+mn-ea"/>
                          <a:cs typeface="+mn-cs"/>
                        </a:rPr>
                        <a:t> Luettelo ei ole täydellinen</a:t>
                      </a:r>
                      <a:r>
                        <a:rPr lang="fi-FI" sz="1400" b="0" i="0" kern="1200">
                          <a:solidFill>
                            <a:schemeClr val="dk1"/>
                          </a:solidFill>
                          <a:effectLst/>
                          <a:latin typeface="+mn-lt"/>
                          <a:ea typeface="+mn-ea"/>
                          <a:cs typeface="+mn-cs"/>
                        </a:rPr>
                        <a:t>.                CYP </a:t>
                      </a:r>
                      <a:r>
                        <a:rPr lang="fi-FI" sz="1400" b="0" i="0" kern="1200" dirty="0">
                          <a:solidFill>
                            <a:schemeClr val="dk1"/>
                          </a:solidFill>
                          <a:effectLst/>
                          <a:latin typeface="+mn-lt"/>
                          <a:ea typeface="+mn-ea"/>
                          <a:cs typeface="+mn-cs"/>
                        </a:rPr>
                        <a:t>= sytokromi </a:t>
                      </a:r>
                      <a:r>
                        <a:rPr lang="fi-FI" sz="1400" b="0" i="0" kern="1200">
                          <a:solidFill>
                            <a:schemeClr val="dk1"/>
                          </a:solidFill>
                          <a:effectLst/>
                          <a:latin typeface="+mn-lt"/>
                          <a:ea typeface="+mn-ea"/>
                          <a:cs typeface="+mn-cs"/>
                        </a:rPr>
                        <a:t>P-450          UGT </a:t>
                      </a:r>
                      <a:r>
                        <a:rPr lang="fi-FI" sz="1400" b="0" i="0" kern="1200" dirty="0">
                          <a:solidFill>
                            <a:schemeClr val="dk1"/>
                          </a:solidFill>
                          <a:effectLst/>
                          <a:latin typeface="+mn-lt"/>
                          <a:ea typeface="+mn-ea"/>
                          <a:cs typeface="+mn-cs"/>
                        </a:rPr>
                        <a:t>= UDP-glukuronosyyiltransferaasi</a:t>
                      </a:r>
                      <a:endParaRPr lang="fi-FI" sz="1400" dirty="0">
                        <a:effectLst/>
                      </a:endParaRPr>
                    </a:p>
                  </a:txBody>
                  <a:tcPr marL="38100" marR="38100" marT="38100" marB="38100"/>
                </a:tc>
                <a:tc hMerge="1">
                  <a:txBody>
                    <a:bodyPr/>
                    <a:lstStyle/>
                    <a:p>
                      <a:pPr algn="l" fontAlgn="t"/>
                      <a:endParaRPr lang="fi-FI" sz="1400">
                        <a:effectLst/>
                      </a:endParaRPr>
                    </a:p>
                  </a:txBody>
                  <a:tcPr marL="38100" marR="38100" marT="38100" marB="38100"/>
                </a:tc>
                <a:tc hMerge="1">
                  <a:txBody>
                    <a:bodyPr/>
                    <a:lstStyle/>
                    <a:p>
                      <a:pPr algn="l" fontAlgn="t"/>
                      <a:endParaRPr lang="fi-FI" sz="1400">
                        <a:effectLst/>
                      </a:endParaRPr>
                    </a:p>
                  </a:txBody>
                  <a:tcPr marL="38100" marR="38100" marT="38100" marB="38100"/>
                </a:tc>
                <a:tc hMerge="1">
                  <a:txBody>
                    <a:bodyPr/>
                    <a:lstStyle/>
                    <a:p>
                      <a:pPr algn="l" fontAlgn="t"/>
                      <a:endParaRPr lang="fi-FI" sz="1400">
                        <a:effectLst/>
                      </a:endParaRPr>
                    </a:p>
                  </a:txBody>
                  <a:tcPr marL="38100" marR="38100" marT="38100" marB="38100"/>
                </a:tc>
                <a:extLst>
                  <a:ext uri="{0D108BD9-81ED-4DB2-BD59-A6C34878D82A}">
                    <a16:rowId xmlns:a16="http://schemas.microsoft.com/office/drawing/2014/main" val="2397632872"/>
                  </a:ext>
                </a:extLst>
              </a:tr>
            </a:tbl>
          </a:graphicData>
        </a:graphic>
      </p:graphicFrame>
    </p:spTree>
    <p:extLst>
      <p:ext uri="{BB962C8B-B14F-4D97-AF65-F5344CB8AC3E}">
        <p14:creationId xmlns:p14="http://schemas.microsoft.com/office/powerpoint/2010/main" val="396789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B24CB-007F-406C-9B2B-748F5233706E}"/>
              </a:ext>
            </a:extLst>
          </p:cNvPr>
          <p:cNvSpPr>
            <a:spLocks noGrp="1"/>
          </p:cNvSpPr>
          <p:nvPr>
            <p:ph type="title"/>
          </p:nvPr>
        </p:nvSpPr>
        <p:spPr>
          <a:xfrm>
            <a:off x="97536" y="56220"/>
            <a:ext cx="8766048" cy="492443"/>
          </a:xfrm>
        </p:spPr>
        <p:txBody>
          <a:bodyPr/>
          <a:lstStyle/>
          <a:p>
            <a:r>
              <a:rPr lang="fi-FI" sz="2600" dirty="0"/>
              <a:t> Psykoosilääkkeiden </a:t>
            </a:r>
            <a:r>
              <a:rPr lang="fi-FI" sz="2600"/>
              <a:t>keskeiset yhteisvaikutukset</a:t>
            </a:r>
            <a:r>
              <a:rPr lang="fi-FI" sz="2600" baseline="30000"/>
              <a:t>1 </a:t>
            </a:r>
            <a:r>
              <a:rPr lang="fi-FI" sz="2600"/>
              <a:t>2(2</a:t>
            </a:r>
            <a:r>
              <a:rPr lang="fi-FI" sz="2600" dirty="0"/>
              <a:t>)   </a:t>
            </a:r>
          </a:p>
        </p:txBody>
      </p:sp>
      <p:graphicFrame>
        <p:nvGraphicFramePr>
          <p:cNvPr id="4" name="Taulukko 4">
            <a:extLst>
              <a:ext uri="{FF2B5EF4-FFF2-40B4-BE49-F238E27FC236}">
                <a16:creationId xmlns:a16="http://schemas.microsoft.com/office/drawing/2014/main" id="{AF8036D6-D0EB-4F45-ADD8-1B9C22938A47}"/>
              </a:ext>
            </a:extLst>
          </p:cNvPr>
          <p:cNvGraphicFramePr>
            <a:graphicFrameLocks noGrp="1"/>
          </p:cNvGraphicFramePr>
          <p:nvPr>
            <p:ph sz="quarter" idx="10"/>
            <p:extLst>
              <p:ext uri="{D42A27DB-BD31-4B8C-83A1-F6EECF244321}">
                <p14:modId xmlns:p14="http://schemas.microsoft.com/office/powerpoint/2010/main" val="1559224083"/>
              </p:ext>
            </p:extLst>
          </p:nvPr>
        </p:nvGraphicFramePr>
        <p:xfrm>
          <a:off x="97536" y="681806"/>
          <a:ext cx="8948928" cy="3596640"/>
        </p:xfrm>
        <a:graphic>
          <a:graphicData uri="http://schemas.openxmlformats.org/drawingml/2006/table">
            <a:tbl>
              <a:tblPr firstRow="1" bandRow="1">
                <a:tableStyleId>{5C22544A-7EE6-4342-B048-85BDC9FD1C3A}</a:tableStyleId>
              </a:tblPr>
              <a:tblGrid>
                <a:gridCol w="1377696">
                  <a:extLst>
                    <a:ext uri="{9D8B030D-6E8A-4147-A177-3AD203B41FA5}">
                      <a16:colId xmlns:a16="http://schemas.microsoft.com/office/drawing/2014/main" val="4220319560"/>
                    </a:ext>
                  </a:extLst>
                </a:gridCol>
                <a:gridCol w="1328928">
                  <a:extLst>
                    <a:ext uri="{9D8B030D-6E8A-4147-A177-3AD203B41FA5}">
                      <a16:colId xmlns:a16="http://schemas.microsoft.com/office/drawing/2014/main" val="2540675075"/>
                    </a:ext>
                  </a:extLst>
                </a:gridCol>
                <a:gridCol w="3780836">
                  <a:extLst>
                    <a:ext uri="{9D8B030D-6E8A-4147-A177-3AD203B41FA5}">
                      <a16:colId xmlns:a16="http://schemas.microsoft.com/office/drawing/2014/main" val="1958248034"/>
                    </a:ext>
                  </a:extLst>
                </a:gridCol>
                <a:gridCol w="2461468">
                  <a:extLst>
                    <a:ext uri="{9D8B030D-6E8A-4147-A177-3AD203B41FA5}">
                      <a16:colId xmlns:a16="http://schemas.microsoft.com/office/drawing/2014/main" val="2553310741"/>
                    </a:ext>
                  </a:extLst>
                </a:gridCol>
              </a:tblGrid>
              <a:tr h="201444">
                <a:tc rowSpan="2">
                  <a:txBody>
                    <a:bodyPr/>
                    <a:lstStyle/>
                    <a:p>
                      <a:pPr algn="l" fontAlgn="t"/>
                      <a:r>
                        <a:rPr lang="fi-FI" sz="1400" dirty="0">
                          <a:solidFill>
                            <a:srgbClr val="FFFFFF"/>
                          </a:solidFill>
                          <a:effectLst/>
                        </a:rPr>
                        <a:t>Lääkeaine</a:t>
                      </a:r>
                    </a:p>
                  </a:txBody>
                  <a:tcPr marL="38100" marR="38100" marT="38100" marB="38100"/>
                </a:tc>
                <a:tc rowSpan="2">
                  <a:txBody>
                    <a:bodyPr/>
                    <a:lstStyle/>
                    <a:p>
                      <a:pPr marL="0" algn="l" defTabSz="457200" rtl="0" eaLnBrk="1" fontAlgn="t" latinLnBrk="0" hangingPunct="1"/>
                      <a:r>
                        <a:rPr lang="fi-FI" sz="1400" b="1" kern="1200" dirty="0">
                          <a:solidFill>
                            <a:srgbClr val="FFFFFF"/>
                          </a:solidFill>
                          <a:effectLst/>
                          <a:latin typeface="+mn-lt"/>
                          <a:ea typeface="+mn-ea"/>
                          <a:cs typeface="+mn-cs"/>
                        </a:rPr>
                        <a:t>Pääasialliset metaboliareitit</a:t>
                      </a:r>
                    </a:p>
                  </a:txBody>
                  <a:tcPr marL="38100" marR="38100" marT="38100" marB="38100"/>
                </a:tc>
                <a:tc gridSpan="2">
                  <a:txBody>
                    <a:bodyPr/>
                    <a:lstStyle/>
                    <a:p>
                      <a:pPr marL="0" algn="ctr" defTabSz="457200" rtl="0" eaLnBrk="1" fontAlgn="t" latinLnBrk="0" hangingPunct="1"/>
                      <a:r>
                        <a:rPr lang="fi-FI" sz="1400" b="1" kern="1200" dirty="0">
                          <a:solidFill>
                            <a:srgbClr val="FFFFFF"/>
                          </a:solidFill>
                          <a:effectLst/>
                          <a:latin typeface="+mn-lt"/>
                          <a:ea typeface="+mn-ea"/>
                          <a:cs typeface="+mn-cs"/>
                        </a:rPr>
                        <a:t>Lääke tai tekijä, johon liittyy yhteisvaikutuksia</a:t>
                      </a:r>
                    </a:p>
                  </a:txBody>
                  <a:tcPr marL="38100" marR="38100" marT="38100" marB="38100"/>
                </a:tc>
                <a:tc hMerge="1">
                  <a:txBody>
                    <a:bodyPr/>
                    <a:lstStyle/>
                    <a:p>
                      <a:endParaRPr lang="fi-FI"/>
                    </a:p>
                  </a:txBody>
                  <a:tcPr/>
                </a:tc>
                <a:extLst>
                  <a:ext uri="{0D108BD9-81ED-4DB2-BD59-A6C34878D82A}">
                    <a16:rowId xmlns:a16="http://schemas.microsoft.com/office/drawing/2014/main" val="4123603127"/>
                  </a:ext>
                </a:extLst>
              </a:tr>
              <a:tr h="201444">
                <a:tc vMerge="1">
                  <a:txBody>
                    <a:bodyPr/>
                    <a:lstStyle/>
                    <a:p>
                      <a:endParaRPr lang="fi-FI"/>
                    </a:p>
                  </a:txBody>
                  <a:tcPr/>
                </a:tc>
                <a:tc vMerge="1">
                  <a:txBody>
                    <a:bodyPr/>
                    <a:lstStyle/>
                    <a:p>
                      <a:endParaRPr lang="fi-FI"/>
                    </a:p>
                  </a:txBody>
                  <a:tcPr/>
                </a:tc>
                <a:tc>
                  <a:txBody>
                    <a:bodyPr/>
                    <a:lstStyle/>
                    <a:p>
                      <a:pPr marL="0" algn="l" defTabSz="457200" rtl="0" eaLnBrk="1" fontAlgn="t" latinLnBrk="0" hangingPunct="1"/>
                      <a:r>
                        <a:rPr lang="fi-FI" sz="1400" b="1" kern="1200" dirty="0">
                          <a:solidFill>
                            <a:srgbClr val="FFFFFF"/>
                          </a:solidFill>
                          <a:effectLst/>
                          <a:latin typeface="+mn-lt"/>
                          <a:ea typeface="+mn-ea"/>
                          <a:cs typeface="+mn-cs"/>
                        </a:rPr>
                        <a:t>Pitoisuuksien suureneminen</a:t>
                      </a:r>
                    </a:p>
                  </a:txBody>
                  <a:tcPr marL="38100" marR="38100" marT="38100" marB="38100">
                    <a:solidFill>
                      <a:schemeClr val="accent1"/>
                    </a:solidFill>
                  </a:tcPr>
                </a:tc>
                <a:tc>
                  <a:txBody>
                    <a:bodyPr/>
                    <a:lstStyle/>
                    <a:p>
                      <a:pPr marL="0" algn="l" defTabSz="457200" rtl="0" eaLnBrk="1" fontAlgn="t" latinLnBrk="0" hangingPunct="1"/>
                      <a:r>
                        <a:rPr lang="fi-FI" sz="1400" b="1" kern="1200" dirty="0">
                          <a:solidFill>
                            <a:srgbClr val="FFFFFF"/>
                          </a:solidFill>
                          <a:effectLst/>
                          <a:latin typeface="+mn-lt"/>
                          <a:ea typeface="+mn-ea"/>
                          <a:cs typeface="+mn-cs"/>
                        </a:rPr>
                        <a:t>Pitoisuuden pieneneminen</a:t>
                      </a:r>
                    </a:p>
                  </a:txBody>
                  <a:tcPr marL="38100" marR="38100" marT="38100" marB="38100">
                    <a:solidFill>
                      <a:schemeClr val="accent1"/>
                    </a:solidFill>
                  </a:tcPr>
                </a:tc>
                <a:extLst>
                  <a:ext uri="{0D108BD9-81ED-4DB2-BD59-A6C34878D82A}">
                    <a16:rowId xmlns:a16="http://schemas.microsoft.com/office/drawing/2014/main" val="3311450229"/>
                  </a:ext>
                </a:extLst>
              </a:tr>
              <a:tr h="201444">
                <a:tc>
                  <a:txBody>
                    <a:bodyPr/>
                    <a:lstStyle/>
                    <a:p>
                      <a:pPr algn="l" fontAlgn="t"/>
                      <a:r>
                        <a:rPr lang="fi-FI" sz="1400" dirty="0">
                          <a:effectLst/>
                        </a:rPr>
                        <a:t>Risperidoni</a:t>
                      </a:r>
                    </a:p>
                  </a:txBody>
                  <a:tcPr marL="38100" marR="38100" marT="38100" marB="38100"/>
                </a:tc>
                <a:tc>
                  <a:txBody>
                    <a:bodyPr/>
                    <a:lstStyle/>
                    <a:p>
                      <a:pPr algn="l" fontAlgn="t"/>
                      <a:r>
                        <a:rPr lang="fi-FI" sz="1400" dirty="0">
                          <a:effectLst/>
                        </a:rPr>
                        <a:t>CYP2D6</a:t>
                      </a:r>
                    </a:p>
                  </a:txBody>
                  <a:tcPr marL="38100" marR="38100" marT="38100" marB="38100"/>
                </a:tc>
                <a:tc>
                  <a:txBody>
                    <a:bodyPr/>
                    <a:lstStyle/>
                    <a:p>
                      <a:pPr algn="l" fontAlgn="t"/>
                      <a:r>
                        <a:rPr lang="fi-FI" sz="1400" dirty="0">
                          <a:effectLst/>
                        </a:rPr>
                        <a:t>bupropioni, fluoksetiini, paroksetiini, terbinafiini</a:t>
                      </a:r>
                    </a:p>
                  </a:txBody>
                  <a:tcPr marL="38100" marR="38100" marT="38100" marB="38100"/>
                </a:tc>
                <a:tc>
                  <a:txBody>
                    <a:bodyPr/>
                    <a:lstStyle/>
                    <a:p>
                      <a:pPr algn="l" fontAlgn="t"/>
                      <a:r>
                        <a:rPr lang="fi-FI" sz="1400" dirty="0">
                          <a:effectLst/>
                        </a:rPr>
                        <a:t>ei tunneta</a:t>
                      </a:r>
                    </a:p>
                  </a:txBody>
                  <a:tcPr marL="38100" marR="38100" marT="38100" marB="38100"/>
                </a:tc>
                <a:extLst>
                  <a:ext uri="{0D108BD9-81ED-4DB2-BD59-A6C34878D82A}">
                    <a16:rowId xmlns:a16="http://schemas.microsoft.com/office/drawing/2014/main" val="2548820964"/>
                  </a:ext>
                </a:extLst>
              </a:tr>
              <a:tr h="498308">
                <a:tc>
                  <a:txBody>
                    <a:bodyPr/>
                    <a:lstStyle/>
                    <a:p>
                      <a:pPr algn="l" fontAlgn="t"/>
                      <a:r>
                        <a:rPr lang="fi-FI" sz="1400" dirty="0">
                          <a:effectLst/>
                        </a:rPr>
                        <a:t>Breksipratsoli</a:t>
                      </a:r>
                    </a:p>
                  </a:txBody>
                  <a:tcPr marL="38100" marR="38100" marT="38100" marB="38100"/>
                </a:tc>
                <a:tc>
                  <a:txBody>
                    <a:bodyPr/>
                    <a:lstStyle/>
                    <a:p>
                      <a:pPr algn="l" fontAlgn="t"/>
                      <a:r>
                        <a:rPr lang="fi-FI" sz="1400" dirty="0">
                          <a:effectLst/>
                        </a:rPr>
                        <a:t>CYP3A4</a:t>
                      </a:r>
                      <a:br>
                        <a:rPr lang="fi-FI" sz="1400" dirty="0">
                          <a:effectLst/>
                        </a:rPr>
                      </a:br>
                      <a:r>
                        <a:rPr lang="fi-FI" sz="1400" dirty="0">
                          <a:effectLst/>
                        </a:rPr>
                        <a:t>CYP2D6</a:t>
                      </a:r>
                    </a:p>
                  </a:txBody>
                  <a:tcPr marL="38100" marR="38100" marT="38100" marB="38100"/>
                </a:tc>
                <a:tc>
                  <a:txBody>
                    <a:bodyPr/>
                    <a:lstStyle/>
                    <a:p>
                      <a:pPr algn="l" fontAlgn="t"/>
                      <a:r>
                        <a:rPr lang="fi-FI" sz="1400" dirty="0">
                          <a:effectLst/>
                        </a:rPr>
                        <a:t>bupropioni, fluoksetiini, paroksetiini, terbinafiini, erytromysiini, itrakonatsoli, ketokonatsoli, klaritromysiini</a:t>
                      </a:r>
                    </a:p>
                  </a:txBody>
                  <a:tcPr marL="38100" marR="38100" marT="38100" marB="38100"/>
                </a:tc>
                <a:tc>
                  <a:txBody>
                    <a:bodyPr/>
                    <a:lstStyle/>
                    <a:p>
                      <a:pPr algn="l" fontAlgn="t"/>
                      <a:r>
                        <a:rPr lang="fi-FI" sz="1400" dirty="0">
                          <a:effectLst/>
                        </a:rPr>
                        <a:t>fenobarbitaali, fenytoiini, karbamatsepiini, rifampisiini</a:t>
                      </a:r>
                    </a:p>
                  </a:txBody>
                  <a:tcPr marL="38100" marR="38100" marT="38100" marB="38100"/>
                </a:tc>
                <a:extLst>
                  <a:ext uri="{0D108BD9-81ED-4DB2-BD59-A6C34878D82A}">
                    <a16:rowId xmlns:a16="http://schemas.microsoft.com/office/drawing/2014/main" val="4006230512"/>
                  </a:ext>
                </a:extLst>
              </a:tr>
              <a:tr h="349876">
                <a:tc>
                  <a:txBody>
                    <a:bodyPr/>
                    <a:lstStyle/>
                    <a:p>
                      <a:pPr algn="l" fontAlgn="t"/>
                      <a:r>
                        <a:rPr lang="fi-FI" sz="1400" dirty="0">
                          <a:effectLst/>
                        </a:rPr>
                        <a:t>Karipratsiini</a:t>
                      </a:r>
                    </a:p>
                  </a:txBody>
                  <a:tcPr marL="38100" marR="38100" marT="38100" marB="38100"/>
                </a:tc>
                <a:tc>
                  <a:txBody>
                    <a:bodyPr/>
                    <a:lstStyle/>
                    <a:p>
                      <a:pPr algn="l" fontAlgn="t"/>
                      <a:r>
                        <a:rPr lang="fi-FI" sz="1400" dirty="0">
                          <a:effectLst/>
                        </a:rPr>
                        <a:t>CYP3A4</a:t>
                      </a:r>
                    </a:p>
                  </a:txBody>
                  <a:tcPr marL="38100" marR="38100" marT="38100" marB="38100"/>
                </a:tc>
                <a:tc>
                  <a:txBody>
                    <a:bodyPr/>
                    <a:lstStyle/>
                    <a:p>
                      <a:pPr algn="l" fontAlgn="t"/>
                      <a:r>
                        <a:rPr lang="fi-FI" sz="1400" dirty="0">
                          <a:effectLst/>
                        </a:rPr>
                        <a:t>erytromysiini, itrakonatsoli, ketokonatsoli, klaritromysiini</a:t>
                      </a:r>
                    </a:p>
                  </a:txBody>
                  <a:tcPr marL="38100" marR="38100" marT="38100" marB="38100"/>
                </a:tc>
                <a:tc>
                  <a:txBody>
                    <a:bodyPr/>
                    <a:lstStyle/>
                    <a:p>
                      <a:pPr algn="l" fontAlgn="t"/>
                      <a:r>
                        <a:rPr lang="fi-FI" sz="1400" dirty="0">
                          <a:effectLst/>
                        </a:rPr>
                        <a:t>fenobarbitaali, fenytoiini, karbamatsepiini, rifampisiini</a:t>
                      </a:r>
                    </a:p>
                  </a:txBody>
                  <a:tcPr marL="38100" marR="38100" marT="38100" marB="38100"/>
                </a:tc>
                <a:extLst>
                  <a:ext uri="{0D108BD9-81ED-4DB2-BD59-A6C34878D82A}">
                    <a16:rowId xmlns:a16="http://schemas.microsoft.com/office/drawing/2014/main" val="3820397431"/>
                  </a:ext>
                </a:extLst>
              </a:tr>
              <a:tr h="349876">
                <a:tc>
                  <a:txBody>
                    <a:bodyPr/>
                    <a:lstStyle/>
                    <a:p>
                      <a:pPr algn="l" fontAlgn="t"/>
                      <a:r>
                        <a:rPr lang="fi-FI" sz="1400" dirty="0">
                          <a:effectLst/>
                        </a:rPr>
                        <a:t>Lurasidoni</a:t>
                      </a:r>
                    </a:p>
                  </a:txBody>
                  <a:tcPr marL="38100" marR="38100" marT="38100" marB="38100"/>
                </a:tc>
                <a:tc>
                  <a:txBody>
                    <a:bodyPr/>
                    <a:lstStyle/>
                    <a:p>
                      <a:pPr algn="l" fontAlgn="t"/>
                      <a:r>
                        <a:rPr lang="fi-FI" sz="1400" dirty="0">
                          <a:effectLst/>
                        </a:rPr>
                        <a:t>CYP3A4</a:t>
                      </a:r>
                    </a:p>
                  </a:txBody>
                  <a:tcPr marL="38100" marR="38100" marT="38100" marB="38100"/>
                </a:tc>
                <a:tc>
                  <a:txBody>
                    <a:bodyPr/>
                    <a:lstStyle/>
                    <a:p>
                      <a:pPr algn="l" fontAlgn="t"/>
                      <a:r>
                        <a:rPr lang="fi-FI" sz="1400" dirty="0">
                          <a:effectLst/>
                        </a:rPr>
                        <a:t>erytromysiini, itrakonatsoli, ketokonatsoli, klaritromysiini</a:t>
                      </a:r>
                    </a:p>
                  </a:txBody>
                  <a:tcPr marL="38100" marR="38100" marT="38100" marB="38100"/>
                </a:tc>
                <a:tc>
                  <a:txBody>
                    <a:bodyPr/>
                    <a:lstStyle/>
                    <a:p>
                      <a:pPr algn="l" fontAlgn="t"/>
                      <a:r>
                        <a:rPr lang="fi-FI" sz="1400" dirty="0">
                          <a:effectLst/>
                        </a:rPr>
                        <a:t>fenobarbitaali, fenytoiini, karbamatsepiini, rifampisiini</a:t>
                      </a:r>
                    </a:p>
                  </a:txBody>
                  <a:tcPr marL="38100" marR="38100" marT="38100" marB="38100"/>
                </a:tc>
                <a:extLst>
                  <a:ext uri="{0D108BD9-81ED-4DB2-BD59-A6C34878D82A}">
                    <a16:rowId xmlns:a16="http://schemas.microsoft.com/office/drawing/2014/main" val="1330028567"/>
                  </a:ext>
                </a:extLst>
              </a:tr>
              <a:tr h="498308">
                <a:tc>
                  <a:txBody>
                    <a:bodyPr/>
                    <a:lstStyle/>
                    <a:p>
                      <a:pPr algn="l" fontAlgn="t"/>
                      <a:r>
                        <a:rPr lang="fi-FI" sz="1400" dirty="0">
                          <a:effectLst/>
                        </a:rPr>
                        <a:t>Sertindoli</a:t>
                      </a:r>
                    </a:p>
                  </a:txBody>
                  <a:tcPr marL="38100" marR="38100" marT="38100" marB="38100"/>
                </a:tc>
                <a:tc>
                  <a:txBody>
                    <a:bodyPr/>
                    <a:lstStyle/>
                    <a:p>
                      <a:pPr algn="l" fontAlgn="t"/>
                      <a:r>
                        <a:rPr lang="fi-FI" sz="1400" dirty="0">
                          <a:effectLst/>
                        </a:rPr>
                        <a:t>CYP2D6</a:t>
                      </a:r>
                      <a:br>
                        <a:rPr lang="fi-FI" sz="1400" dirty="0">
                          <a:effectLst/>
                        </a:rPr>
                      </a:br>
                      <a:r>
                        <a:rPr lang="fi-FI" sz="1400" dirty="0">
                          <a:effectLst/>
                        </a:rPr>
                        <a:t>CYP3A4</a:t>
                      </a:r>
                    </a:p>
                  </a:txBody>
                  <a:tcPr marL="38100" marR="38100" marT="38100" marB="38100"/>
                </a:tc>
                <a:tc>
                  <a:txBody>
                    <a:bodyPr/>
                    <a:lstStyle/>
                    <a:p>
                      <a:pPr algn="l" fontAlgn="t"/>
                      <a:r>
                        <a:rPr lang="fi-FI" sz="1400" dirty="0">
                          <a:effectLst/>
                        </a:rPr>
                        <a:t>bupropioni, fluoksetiini, paroksetiini, terbinafiini, erytromysiini, itrakonatsoli, ketokonatsoli, klaritromysiini</a:t>
                      </a:r>
                    </a:p>
                  </a:txBody>
                  <a:tcPr marL="38100" marR="38100" marT="38100" marB="38100"/>
                </a:tc>
                <a:tc>
                  <a:txBody>
                    <a:bodyPr/>
                    <a:lstStyle/>
                    <a:p>
                      <a:pPr algn="l" fontAlgn="t"/>
                      <a:r>
                        <a:rPr lang="fi-FI" sz="1400" dirty="0">
                          <a:effectLst/>
                        </a:rPr>
                        <a:t>fenobarbitaali, fenytoiini, karbamatsepiini, rifampisiini</a:t>
                      </a:r>
                    </a:p>
                  </a:txBody>
                  <a:tcPr marL="38100" marR="38100" marT="38100" marB="38100"/>
                </a:tc>
                <a:extLst>
                  <a:ext uri="{0D108BD9-81ED-4DB2-BD59-A6C34878D82A}">
                    <a16:rowId xmlns:a16="http://schemas.microsoft.com/office/drawing/2014/main" val="408611854"/>
                  </a:ext>
                </a:extLst>
              </a:tr>
              <a:tr h="201444">
                <a:tc gridSpan="4">
                  <a:txBody>
                    <a:bodyPr/>
                    <a:lstStyle/>
                    <a:p>
                      <a:pPr algn="l" fontAlgn="t"/>
                      <a:r>
                        <a:rPr lang="fi-FI" sz="1400" b="0" i="0" kern="1200" baseline="30000" dirty="0">
                          <a:solidFill>
                            <a:schemeClr val="dk1"/>
                          </a:solidFill>
                          <a:effectLst/>
                          <a:latin typeface="+mn-lt"/>
                          <a:ea typeface="+mn-ea"/>
                          <a:cs typeface="+mn-cs"/>
                        </a:rPr>
                        <a:t>1</a:t>
                      </a:r>
                      <a:r>
                        <a:rPr lang="fi-FI" sz="1400" b="0" i="0" kern="1200" dirty="0">
                          <a:solidFill>
                            <a:schemeClr val="dk1"/>
                          </a:solidFill>
                          <a:effectLst/>
                          <a:latin typeface="+mn-lt"/>
                          <a:ea typeface="+mn-ea"/>
                          <a:cs typeface="+mn-cs"/>
                        </a:rPr>
                        <a:t> Luettelo ei ole täydellinen</a:t>
                      </a:r>
                      <a:r>
                        <a:rPr lang="fi-FI" sz="1400" b="0" i="0" kern="1200">
                          <a:solidFill>
                            <a:schemeClr val="dk1"/>
                          </a:solidFill>
                          <a:effectLst/>
                          <a:latin typeface="+mn-lt"/>
                          <a:ea typeface="+mn-ea"/>
                          <a:cs typeface="+mn-cs"/>
                        </a:rPr>
                        <a:t>.                CYP </a:t>
                      </a:r>
                      <a:r>
                        <a:rPr lang="fi-FI" sz="1400" b="0" i="0" kern="1200" dirty="0">
                          <a:solidFill>
                            <a:schemeClr val="dk1"/>
                          </a:solidFill>
                          <a:effectLst/>
                          <a:latin typeface="+mn-lt"/>
                          <a:ea typeface="+mn-ea"/>
                          <a:cs typeface="+mn-cs"/>
                        </a:rPr>
                        <a:t>= sytokromi </a:t>
                      </a:r>
                      <a:r>
                        <a:rPr lang="fi-FI" sz="1400" b="0" i="0" kern="1200">
                          <a:solidFill>
                            <a:schemeClr val="dk1"/>
                          </a:solidFill>
                          <a:effectLst/>
                          <a:latin typeface="+mn-lt"/>
                          <a:ea typeface="+mn-ea"/>
                          <a:cs typeface="+mn-cs"/>
                        </a:rPr>
                        <a:t>P-450             UGT </a:t>
                      </a:r>
                      <a:r>
                        <a:rPr lang="fi-FI" sz="1400" b="0" i="0" kern="1200" dirty="0">
                          <a:solidFill>
                            <a:schemeClr val="dk1"/>
                          </a:solidFill>
                          <a:effectLst/>
                          <a:latin typeface="+mn-lt"/>
                          <a:ea typeface="+mn-ea"/>
                          <a:cs typeface="+mn-cs"/>
                        </a:rPr>
                        <a:t>= UDP-glukuronosyyiltransferaasi</a:t>
                      </a:r>
                      <a:endParaRPr lang="fi-FI" sz="1400" dirty="0">
                        <a:effectLst/>
                      </a:endParaRPr>
                    </a:p>
                  </a:txBody>
                  <a:tcPr marL="38100" marR="38100" marT="38100" marB="38100"/>
                </a:tc>
                <a:tc hMerge="1">
                  <a:txBody>
                    <a:bodyPr/>
                    <a:lstStyle/>
                    <a:p>
                      <a:pPr algn="l" fontAlgn="t"/>
                      <a:endParaRPr lang="fi-FI" sz="1400">
                        <a:effectLst/>
                      </a:endParaRPr>
                    </a:p>
                  </a:txBody>
                  <a:tcPr marL="38100" marR="38100" marT="38100" marB="38100"/>
                </a:tc>
                <a:tc hMerge="1">
                  <a:txBody>
                    <a:bodyPr/>
                    <a:lstStyle/>
                    <a:p>
                      <a:pPr algn="l" fontAlgn="t"/>
                      <a:endParaRPr lang="fi-FI" sz="1400">
                        <a:effectLst/>
                      </a:endParaRPr>
                    </a:p>
                  </a:txBody>
                  <a:tcPr marL="38100" marR="38100" marT="38100" marB="38100"/>
                </a:tc>
                <a:tc hMerge="1">
                  <a:txBody>
                    <a:bodyPr/>
                    <a:lstStyle/>
                    <a:p>
                      <a:pPr algn="l" fontAlgn="t"/>
                      <a:endParaRPr lang="fi-FI" sz="1400">
                        <a:effectLst/>
                      </a:endParaRPr>
                    </a:p>
                  </a:txBody>
                  <a:tcPr marL="38100" marR="38100" marT="38100" marB="38100"/>
                </a:tc>
                <a:extLst>
                  <a:ext uri="{0D108BD9-81ED-4DB2-BD59-A6C34878D82A}">
                    <a16:rowId xmlns:a16="http://schemas.microsoft.com/office/drawing/2014/main" val="2397632872"/>
                  </a:ext>
                </a:extLst>
              </a:tr>
            </a:tbl>
          </a:graphicData>
        </a:graphic>
      </p:graphicFrame>
    </p:spTree>
    <p:extLst>
      <p:ext uri="{BB962C8B-B14F-4D97-AF65-F5344CB8AC3E}">
        <p14:creationId xmlns:p14="http://schemas.microsoft.com/office/powerpoint/2010/main" val="166155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293656-47A4-4B28-895B-FD8A148E6437}"/>
              </a:ext>
            </a:extLst>
          </p:cNvPr>
          <p:cNvSpPr>
            <a:spLocks noGrp="1"/>
          </p:cNvSpPr>
          <p:nvPr>
            <p:ph type="title"/>
          </p:nvPr>
        </p:nvSpPr>
        <p:spPr/>
        <p:txBody>
          <a:bodyPr/>
          <a:lstStyle/>
          <a:p>
            <a:r>
              <a:rPr lang="fi-FI" dirty="0"/>
              <a:t>Riittämätön vaste psykoosilääkehoitoon</a:t>
            </a:r>
          </a:p>
        </p:txBody>
      </p:sp>
      <p:sp>
        <p:nvSpPr>
          <p:cNvPr id="3" name="Sisällön paikkamerkki 2">
            <a:extLst>
              <a:ext uri="{FF2B5EF4-FFF2-40B4-BE49-F238E27FC236}">
                <a16:creationId xmlns:a16="http://schemas.microsoft.com/office/drawing/2014/main" id="{F9078D85-D71E-4EE6-9ACF-325129033F1A}"/>
              </a:ext>
            </a:extLst>
          </p:cNvPr>
          <p:cNvSpPr>
            <a:spLocks noGrp="1"/>
          </p:cNvSpPr>
          <p:nvPr>
            <p:ph sz="quarter" idx="10"/>
          </p:nvPr>
        </p:nvSpPr>
        <p:spPr/>
        <p:txBody>
          <a:bodyPr/>
          <a:lstStyle/>
          <a:p>
            <a:r>
              <a:rPr lang="fi-FI" sz="2000" dirty="0"/>
              <a:t>Jos potilas reagoi huonosti tehokkaalla annoksella toteutettuun psykoosilääkitykseen, se on syytä vaihtaa</a:t>
            </a:r>
            <a:br>
              <a:rPr lang="fi-FI" sz="2000" dirty="0"/>
            </a:br>
            <a:r>
              <a:rPr lang="fi-FI" sz="2000" dirty="0"/>
              <a:t>4–6 viikon kuluttua.</a:t>
            </a:r>
          </a:p>
          <a:p>
            <a:r>
              <a:rPr lang="fi-FI" sz="2000" dirty="0"/>
              <a:t>Puutteellinen hoitomyöntyvyys ja nopeutunut lääkeainemetabolia tulee sulkea pois lääkkeen pitoisuusmäärityksin.</a:t>
            </a:r>
          </a:p>
          <a:p>
            <a:r>
              <a:rPr lang="fi-FI" sz="2000" dirty="0"/>
              <a:t>Lääkehoidon tarkistamisen lisäksi tulisi kiinnittää huomiota psykososiaalisiin hoitomuotoihin, ja ne tulisi liittää hoitokokonaisuuteen.</a:t>
            </a:r>
          </a:p>
          <a:p>
            <a:pPr lvl="1"/>
            <a:r>
              <a:rPr lang="fi-FI" sz="1600" dirty="0"/>
              <a:t>Kognitiivinen käyttäytymisterapia </a:t>
            </a:r>
            <a:r>
              <a:rPr lang="fi-FI" sz="1600" b="0" i="0" dirty="0">
                <a:effectLst/>
                <a:latin typeface="Lato"/>
              </a:rPr>
              <a:t>(</a:t>
            </a:r>
            <a:r>
              <a:rPr lang="fi-FI" sz="1600" dirty="0"/>
              <a:t>KKT) on ilmeisesti hyödyllinen skitsofreniapotilaan hoidossa, jossa lääkehoitovaste on riittämätön.</a:t>
            </a:r>
          </a:p>
        </p:txBody>
      </p:sp>
    </p:spTree>
    <p:extLst>
      <p:ext uri="{BB962C8B-B14F-4D97-AF65-F5344CB8AC3E}">
        <p14:creationId xmlns:p14="http://schemas.microsoft.com/office/powerpoint/2010/main" val="12105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7825BE-A230-42C0-9885-1C4E461BDFB1}"/>
              </a:ext>
            </a:extLst>
          </p:cNvPr>
          <p:cNvSpPr>
            <a:spLocks noGrp="1"/>
          </p:cNvSpPr>
          <p:nvPr>
            <p:ph type="title"/>
          </p:nvPr>
        </p:nvSpPr>
        <p:spPr/>
        <p:txBody>
          <a:bodyPr/>
          <a:lstStyle/>
          <a:p>
            <a:r>
              <a:rPr lang="fi-FI" dirty="0"/>
              <a:t>Pitkäaikainen psykoosilääkehoito</a:t>
            </a:r>
          </a:p>
        </p:txBody>
      </p:sp>
      <p:sp>
        <p:nvSpPr>
          <p:cNvPr id="3" name="Sisällön paikkamerkki 2">
            <a:extLst>
              <a:ext uri="{FF2B5EF4-FFF2-40B4-BE49-F238E27FC236}">
                <a16:creationId xmlns:a16="http://schemas.microsoft.com/office/drawing/2014/main" id="{FC6CFAC6-C305-4D17-8C30-DB78278FFE2F}"/>
              </a:ext>
            </a:extLst>
          </p:cNvPr>
          <p:cNvSpPr>
            <a:spLocks noGrp="1"/>
          </p:cNvSpPr>
          <p:nvPr>
            <p:ph sz="quarter" idx="10"/>
          </p:nvPr>
        </p:nvSpPr>
        <p:spPr/>
        <p:txBody>
          <a:bodyPr/>
          <a:lstStyle/>
          <a:p>
            <a:r>
              <a:rPr lang="fi-FI" sz="1800" dirty="0"/>
              <a:t>Psykoosilääkkeet ovat tehokkaita uusien psykoosivaiheiden estossa </a:t>
            </a:r>
            <a:r>
              <a:rPr lang="fi-FI" sz="1800" b="1" dirty="0">
                <a:solidFill>
                  <a:schemeClr val="tx2"/>
                </a:solidFill>
              </a:rPr>
              <a:t>A</a:t>
            </a:r>
            <a:r>
              <a:rPr lang="fi-FI" sz="1800" dirty="0"/>
              <a:t>.</a:t>
            </a:r>
          </a:p>
          <a:p>
            <a:r>
              <a:rPr lang="fi-FI" sz="1800" dirty="0"/>
              <a:t>Koska uusiutumisriski on suuri, uusiutumisvaiheita estävää psykoosilääkehoitoa tulisi ensimmäisen skitsofreniaryhmän psykoosin jälkeen jatkaa hoitovasteen saavuttamisen jälkeenkin 2–5 vuotta sen mukaan, kuinka vaikeita oireet ovat ja kuinka herkkä potilas on ulkoisille elämäntapahtumille </a:t>
            </a:r>
            <a:r>
              <a:rPr lang="fi-FI" sz="1800" b="1" dirty="0">
                <a:solidFill>
                  <a:schemeClr val="tx2"/>
                </a:solidFill>
              </a:rPr>
              <a:t>A</a:t>
            </a:r>
            <a:r>
              <a:rPr lang="fi-FI" sz="1800" dirty="0"/>
              <a:t>.</a:t>
            </a:r>
          </a:p>
          <a:p>
            <a:r>
              <a:rPr lang="fi-FI" sz="1800" dirty="0"/>
              <a:t>Pitkävaikutteinen injektiolääkitys on harkittavissa oleva vaihtoehto kaikille skitsofreniapotilaille. </a:t>
            </a:r>
          </a:p>
          <a:p>
            <a:pPr lvl="1"/>
            <a:r>
              <a:rPr lang="fi-FI" sz="1600" dirty="0"/>
              <a:t>Pitkävaikutteinen psykoosilääkeinjektio vähentää uusiutuvia sairaalahoitojaksoja ja hoitojen epäonnistumisia </a:t>
            </a:r>
            <a:r>
              <a:rPr lang="fi-FI" sz="1600" b="1" dirty="0">
                <a:solidFill>
                  <a:schemeClr val="tx2"/>
                </a:solidFill>
              </a:rPr>
              <a:t>A</a:t>
            </a:r>
            <a:r>
              <a:rPr lang="fi-FI" sz="1600" dirty="0"/>
              <a:t>.</a:t>
            </a:r>
          </a:p>
        </p:txBody>
      </p:sp>
    </p:spTree>
    <p:extLst>
      <p:ext uri="{BB962C8B-B14F-4D97-AF65-F5344CB8AC3E}">
        <p14:creationId xmlns:p14="http://schemas.microsoft.com/office/powerpoint/2010/main" val="2372956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FAB388-0D83-40AA-9F4C-11DF929BCA89}"/>
              </a:ext>
            </a:extLst>
          </p:cNvPr>
          <p:cNvSpPr>
            <a:spLocks noGrp="1"/>
          </p:cNvSpPr>
          <p:nvPr>
            <p:ph type="title"/>
          </p:nvPr>
        </p:nvSpPr>
        <p:spPr/>
        <p:txBody>
          <a:bodyPr/>
          <a:lstStyle/>
          <a:p>
            <a:r>
              <a:rPr lang="fi-FI" dirty="0"/>
              <a:t>Psykoosilääkkeiden haittavaikutukset</a:t>
            </a:r>
          </a:p>
        </p:txBody>
      </p:sp>
      <p:sp>
        <p:nvSpPr>
          <p:cNvPr id="3" name="Sisällön paikkamerkki 2">
            <a:extLst>
              <a:ext uri="{FF2B5EF4-FFF2-40B4-BE49-F238E27FC236}">
                <a16:creationId xmlns:a16="http://schemas.microsoft.com/office/drawing/2014/main" id="{F1690E2D-264E-4E61-819C-212A825219C9}"/>
              </a:ext>
            </a:extLst>
          </p:cNvPr>
          <p:cNvSpPr>
            <a:spLocks noGrp="1"/>
          </p:cNvSpPr>
          <p:nvPr>
            <p:ph sz="quarter" idx="10"/>
          </p:nvPr>
        </p:nvSpPr>
        <p:spPr/>
        <p:txBody>
          <a:bodyPr/>
          <a:lstStyle/>
          <a:p>
            <a:r>
              <a:rPr lang="fi-FI" sz="1800" dirty="0"/>
              <a:t>Psykoosilääkkeiden pitkäaikaiskäyttöön liittyy useisiin elinjärjestelmiin kohdistuvia haittavaikutuksia.</a:t>
            </a:r>
          </a:p>
          <a:p>
            <a:r>
              <a:rPr lang="fi-FI" sz="1800" dirty="0"/>
              <a:t>Akuuttien neurologisten haittaoireiden hoitoon voidaan tilapäisesti käyttää antikolinergisia lääkkeitä, kuten biperideeniä 2–12 mg/vrk.</a:t>
            </a:r>
          </a:p>
          <a:p>
            <a:pPr lvl="1"/>
            <a:r>
              <a:rPr lang="fi-FI" sz="1600" dirty="0"/>
              <a:t>Haittaoireiden riskiä voidaan vähentää lääkevalinnalla ja kiinnittämällä huomiota lääkeannokseen.</a:t>
            </a:r>
          </a:p>
          <a:p>
            <a:r>
              <a:rPr lang="fi-FI" sz="1800" dirty="0"/>
              <a:t>Erityistä huomiota tulee kiinnittää</a:t>
            </a:r>
          </a:p>
          <a:p>
            <a:pPr lvl="1"/>
            <a:r>
              <a:rPr lang="fi-FI" sz="1600" dirty="0"/>
              <a:t>verenkiertoelimistöön kohdistuviin</a:t>
            </a:r>
          </a:p>
          <a:p>
            <a:pPr lvl="1"/>
            <a:r>
              <a:rPr lang="fi-FI" sz="1600" dirty="0"/>
              <a:t>neurologisiin</a:t>
            </a:r>
          </a:p>
          <a:p>
            <a:pPr lvl="1"/>
            <a:r>
              <a:rPr lang="fi-FI" sz="1600" dirty="0"/>
              <a:t>metabolisiin</a:t>
            </a:r>
          </a:p>
          <a:p>
            <a:pPr lvl="1"/>
            <a:r>
              <a:rPr lang="fi-FI" sz="1600" dirty="0"/>
              <a:t>muihin harvinaisempiin haittoihin.</a:t>
            </a:r>
          </a:p>
        </p:txBody>
      </p:sp>
    </p:spTree>
    <p:extLst>
      <p:ext uri="{BB962C8B-B14F-4D97-AF65-F5344CB8AC3E}">
        <p14:creationId xmlns:p14="http://schemas.microsoft.com/office/powerpoint/2010/main" val="228787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0F50C3-B796-445C-8C08-FD598E9CED3D}"/>
              </a:ext>
            </a:extLst>
          </p:cNvPr>
          <p:cNvSpPr>
            <a:spLocks noGrp="1"/>
          </p:cNvSpPr>
          <p:nvPr>
            <p:ph type="title"/>
          </p:nvPr>
        </p:nvSpPr>
        <p:spPr/>
        <p:txBody>
          <a:bodyPr/>
          <a:lstStyle/>
          <a:p>
            <a:r>
              <a:rPr lang="fi-FI" dirty="0"/>
              <a:t>Lääkehoitomyöntyvyys 1(2)</a:t>
            </a:r>
          </a:p>
        </p:txBody>
      </p:sp>
      <p:sp>
        <p:nvSpPr>
          <p:cNvPr id="3" name="Sisällön paikkamerkki 2">
            <a:extLst>
              <a:ext uri="{FF2B5EF4-FFF2-40B4-BE49-F238E27FC236}">
                <a16:creationId xmlns:a16="http://schemas.microsoft.com/office/drawing/2014/main" id="{271287D5-8039-4CE6-9BBD-0385D9F513F1}"/>
              </a:ext>
            </a:extLst>
          </p:cNvPr>
          <p:cNvSpPr>
            <a:spLocks noGrp="1"/>
          </p:cNvSpPr>
          <p:nvPr>
            <p:ph sz="quarter" idx="10"/>
          </p:nvPr>
        </p:nvSpPr>
        <p:spPr/>
        <p:txBody>
          <a:bodyPr/>
          <a:lstStyle/>
          <a:p>
            <a:r>
              <a:rPr lang="fi-FI" sz="2000" dirty="0"/>
              <a:t>Puutteellinen myöntyvyys lääkitykseen haittaa usein skitsofrenian hoitoa. </a:t>
            </a:r>
          </a:p>
          <a:p>
            <a:r>
              <a:rPr lang="fi-FI" sz="2000" dirty="0"/>
              <a:t>Noin 30 % sairaalapotilaista ja 40–65 % avohoitopotilaista jättää ainakin ajoittain noudattamatta lääkitysohjeita.</a:t>
            </a:r>
          </a:p>
          <a:p>
            <a:r>
              <a:rPr lang="fi-FI" sz="2000" dirty="0"/>
              <a:t>Potilaalle ja potilasryhmille </a:t>
            </a:r>
            <a:r>
              <a:rPr lang="fi-FI" sz="2000" b="1" dirty="0">
                <a:solidFill>
                  <a:schemeClr val="tx2"/>
                </a:solidFill>
              </a:rPr>
              <a:t>B</a:t>
            </a:r>
            <a:r>
              <a:rPr lang="fi-FI" sz="2000" dirty="0"/>
              <a:t>, potilaan perheelle </a:t>
            </a:r>
            <a:r>
              <a:rPr lang="fi-FI" sz="2000" b="1" dirty="0">
                <a:solidFill>
                  <a:schemeClr val="tx2"/>
                </a:solidFill>
              </a:rPr>
              <a:t>A</a:t>
            </a:r>
            <a:r>
              <a:rPr lang="fi-FI" sz="2000" dirty="0"/>
              <a:t>, </a:t>
            </a:r>
            <a:r>
              <a:rPr lang="fi-FI" sz="2000" b="1" dirty="0">
                <a:solidFill>
                  <a:schemeClr val="tx2"/>
                </a:solidFill>
              </a:rPr>
              <a:t>A</a:t>
            </a:r>
            <a:r>
              <a:rPr lang="fi-FI" sz="2000" dirty="0"/>
              <a:t> ja lähiomaisille </a:t>
            </a:r>
            <a:r>
              <a:rPr lang="fi-FI" sz="2000" b="1" dirty="0">
                <a:solidFill>
                  <a:schemeClr val="tx2"/>
                </a:solidFill>
              </a:rPr>
              <a:t>A</a:t>
            </a:r>
            <a:r>
              <a:rPr lang="fi-FI" sz="2000" dirty="0"/>
              <a:t>, </a:t>
            </a:r>
            <a:r>
              <a:rPr lang="fi-FI" sz="2000" b="1" dirty="0">
                <a:solidFill>
                  <a:schemeClr val="tx2"/>
                </a:solidFill>
              </a:rPr>
              <a:t>B</a:t>
            </a:r>
            <a:r>
              <a:rPr lang="fi-FI" sz="2000" dirty="0"/>
              <a:t> annettu psykoedukaatio parantaa lääkemyöntyvyyttä.</a:t>
            </a:r>
          </a:p>
          <a:p>
            <a:r>
              <a:rPr lang="fi-FI" sz="2000" dirty="0"/>
              <a:t>Lääkkeiden säännöllistä ottoa voidaan myös tukea esimerkiksi dosetin ja kotisairaanhoidon avulla tai siirtymällä pitkävaikutteisiin injektioihin.</a:t>
            </a:r>
          </a:p>
        </p:txBody>
      </p:sp>
    </p:spTree>
    <p:extLst>
      <p:ext uri="{BB962C8B-B14F-4D97-AF65-F5344CB8AC3E}">
        <p14:creationId xmlns:p14="http://schemas.microsoft.com/office/powerpoint/2010/main" val="1664631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0F50C3-B796-445C-8C08-FD598E9CED3D}"/>
              </a:ext>
            </a:extLst>
          </p:cNvPr>
          <p:cNvSpPr>
            <a:spLocks noGrp="1"/>
          </p:cNvSpPr>
          <p:nvPr>
            <p:ph type="title"/>
          </p:nvPr>
        </p:nvSpPr>
        <p:spPr/>
        <p:txBody>
          <a:bodyPr/>
          <a:lstStyle/>
          <a:p>
            <a:r>
              <a:rPr lang="fi-FI" dirty="0"/>
              <a:t>Lääkehoitomyöntyvyys 2(2)</a:t>
            </a:r>
          </a:p>
        </p:txBody>
      </p:sp>
      <p:graphicFrame>
        <p:nvGraphicFramePr>
          <p:cNvPr id="4" name="Sisällön paikkamerkki 3">
            <a:extLst>
              <a:ext uri="{FF2B5EF4-FFF2-40B4-BE49-F238E27FC236}">
                <a16:creationId xmlns:a16="http://schemas.microsoft.com/office/drawing/2014/main" id="{9F48C731-162B-455E-8A64-DD51DA7B5A49}"/>
              </a:ext>
            </a:extLst>
          </p:cNvPr>
          <p:cNvGraphicFramePr>
            <a:graphicFrameLocks noGrp="1"/>
          </p:cNvGraphicFramePr>
          <p:nvPr>
            <p:ph sz="quarter" idx="10"/>
            <p:extLst>
              <p:ext uri="{D42A27DB-BD31-4B8C-83A1-F6EECF244321}">
                <p14:modId xmlns:p14="http://schemas.microsoft.com/office/powerpoint/2010/main" val="1535192608"/>
              </p:ext>
            </p:extLst>
          </p:nvPr>
        </p:nvGraphicFramePr>
        <p:xfrm>
          <a:off x="628650" y="822960"/>
          <a:ext cx="7886700" cy="348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93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0CBD7-7E37-4FA3-9816-71B2E809AB38}"/>
              </a:ext>
            </a:extLst>
          </p:cNvPr>
          <p:cNvSpPr>
            <a:spLocks noGrp="1"/>
          </p:cNvSpPr>
          <p:nvPr>
            <p:ph type="title"/>
          </p:nvPr>
        </p:nvSpPr>
        <p:spPr/>
        <p:txBody>
          <a:bodyPr/>
          <a:lstStyle/>
          <a:p>
            <a:r>
              <a:rPr lang="fi-FI" dirty="0"/>
              <a:t>Psykoosilääkityksen purkaminen</a:t>
            </a:r>
          </a:p>
        </p:txBody>
      </p:sp>
      <p:sp>
        <p:nvSpPr>
          <p:cNvPr id="3" name="Sisällön paikkamerkki 2">
            <a:extLst>
              <a:ext uri="{FF2B5EF4-FFF2-40B4-BE49-F238E27FC236}">
                <a16:creationId xmlns:a16="http://schemas.microsoft.com/office/drawing/2014/main" id="{9F1FB1DD-E2A9-4A7A-8B45-68F08FF4B13A}"/>
              </a:ext>
            </a:extLst>
          </p:cNvPr>
          <p:cNvSpPr>
            <a:spLocks noGrp="1"/>
          </p:cNvSpPr>
          <p:nvPr>
            <p:ph sz="quarter" idx="10"/>
          </p:nvPr>
        </p:nvSpPr>
        <p:spPr/>
        <p:txBody>
          <a:bodyPr/>
          <a:lstStyle/>
          <a:p>
            <a:r>
              <a:rPr lang="fi-FI" sz="2000" dirty="0"/>
              <a:t>Psykoosilääkitystä ei ole suositeltavaa lopettaa ennen kuin ensipsykoosia seurannut oireeton kausi on kestänyt vähintään 2 vuotta. </a:t>
            </a:r>
          </a:p>
          <a:p>
            <a:r>
              <a:rPr lang="fi-FI" sz="2000" dirty="0"/>
              <a:t>Lääkitystä tulee vähentää hitaasti, kuukausien kuluessa, ja samalla seurata tiiviisti psykoosia ennakoivien oireiden tai käyttäytymishäiriöiden ilmaantumista. </a:t>
            </a:r>
          </a:p>
          <a:p>
            <a:r>
              <a:rPr lang="fi-FI" sz="2000" dirty="0"/>
              <a:t>Jos niitä ilmaantuu, lääkitys palautetaan aiemmalle tehokkaalle tasolle.</a:t>
            </a:r>
          </a:p>
          <a:p>
            <a:r>
              <a:rPr lang="fi-FI" sz="2000" dirty="0"/>
              <a:t>Psykoosilääkehoidon nopea keskeytys voi johtaa vaikea-oireiseen relapsiin pitkänkin oireettoman vaiheen jälkeen.</a:t>
            </a:r>
          </a:p>
        </p:txBody>
      </p:sp>
    </p:spTree>
    <p:extLst>
      <p:ext uri="{BB962C8B-B14F-4D97-AF65-F5344CB8AC3E}">
        <p14:creationId xmlns:p14="http://schemas.microsoft.com/office/powerpoint/2010/main" val="2615280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AC0F32-2DD1-4A42-A684-773EAA6761CF}"/>
              </a:ext>
            </a:extLst>
          </p:cNvPr>
          <p:cNvSpPr>
            <a:spLocks noGrp="1"/>
          </p:cNvSpPr>
          <p:nvPr>
            <p:ph type="title"/>
          </p:nvPr>
        </p:nvSpPr>
        <p:spPr/>
        <p:txBody>
          <a:bodyPr/>
          <a:lstStyle/>
          <a:p>
            <a:r>
              <a:rPr lang="fi-FI" dirty="0"/>
              <a:t>Psykososiaaliset hoidot</a:t>
            </a:r>
          </a:p>
        </p:txBody>
      </p:sp>
      <p:sp>
        <p:nvSpPr>
          <p:cNvPr id="3" name="Sisällön paikkamerkki 2">
            <a:extLst>
              <a:ext uri="{FF2B5EF4-FFF2-40B4-BE49-F238E27FC236}">
                <a16:creationId xmlns:a16="http://schemas.microsoft.com/office/drawing/2014/main" id="{87260916-9CDF-40AC-86F3-6EBCA5F0DB81}"/>
              </a:ext>
            </a:extLst>
          </p:cNvPr>
          <p:cNvSpPr>
            <a:spLocks noGrp="1"/>
          </p:cNvSpPr>
          <p:nvPr>
            <p:ph sz="quarter" idx="10"/>
          </p:nvPr>
        </p:nvSpPr>
        <p:spPr>
          <a:xfrm>
            <a:off x="628650" y="822960"/>
            <a:ext cx="7886700" cy="3466407"/>
          </a:xfrm>
        </p:spPr>
        <p:txBody>
          <a:bodyPr/>
          <a:lstStyle/>
          <a:p>
            <a:r>
              <a:rPr lang="fi-FI" sz="1900" dirty="0"/>
              <a:t>Koulutuksellinen terapia (psykoedukaatio)</a:t>
            </a:r>
          </a:p>
          <a:p>
            <a:r>
              <a:rPr lang="fi-FI" sz="1900" dirty="0"/>
              <a:t>Yksilöpsykoterapiat (KKT, tukea antava terapia, mindfulness)</a:t>
            </a:r>
          </a:p>
          <a:p>
            <a:r>
              <a:rPr lang="fi-FI" sz="1900" dirty="0"/>
              <a:t>Ryhmäpsykoterapiat</a:t>
            </a:r>
          </a:p>
          <a:p>
            <a:r>
              <a:rPr lang="fi-FI" sz="1900" dirty="0"/>
              <a:t>Perheinterventiot</a:t>
            </a:r>
          </a:p>
          <a:p>
            <a:r>
              <a:rPr lang="fi-FI" sz="1900" dirty="0"/>
              <a:t>Luovat terapiat</a:t>
            </a:r>
            <a:endParaRPr lang="fi-FI" sz="1700" dirty="0"/>
          </a:p>
          <a:p>
            <a:r>
              <a:rPr lang="fi-FI" sz="1900" dirty="0"/>
              <a:t>Kuntouttavat interventiot</a:t>
            </a:r>
          </a:p>
          <a:p>
            <a:pPr lvl="1"/>
            <a:r>
              <a:rPr lang="fi-FI" sz="1700" dirty="0"/>
              <a:t>Ammatillinen kuntoutus ja tuettu työnteko</a:t>
            </a:r>
          </a:p>
          <a:p>
            <a:pPr lvl="1"/>
            <a:r>
              <a:rPr lang="fi-FI" sz="1700" dirty="0"/>
              <a:t>Kognitiivisten toimintojen kuntoutus (kognitiivinen remediaatio)</a:t>
            </a:r>
          </a:p>
          <a:p>
            <a:pPr lvl="1"/>
            <a:r>
              <a:rPr lang="fi-FI" sz="1700" dirty="0"/>
              <a:t>Sosiaalisten taitojen ja arkielämän taitojen harjoittelu</a:t>
            </a:r>
          </a:p>
          <a:p>
            <a:pPr lvl="1"/>
            <a:r>
              <a:rPr lang="fi-FI" sz="1700" dirty="0"/>
              <a:t>Päivätoiminta ja asumiskuntoutus</a:t>
            </a:r>
          </a:p>
        </p:txBody>
      </p:sp>
    </p:spTree>
    <p:extLst>
      <p:ext uri="{BB962C8B-B14F-4D97-AF65-F5344CB8AC3E}">
        <p14:creationId xmlns:p14="http://schemas.microsoft.com/office/powerpoint/2010/main" val="316807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73CDCB-C9A9-4B57-989C-D916D98F9E7C}"/>
              </a:ext>
            </a:extLst>
          </p:cNvPr>
          <p:cNvSpPr>
            <a:spLocks noGrp="1"/>
          </p:cNvSpPr>
          <p:nvPr>
            <p:ph type="title"/>
          </p:nvPr>
        </p:nvSpPr>
        <p:spPr/>
        <p:txBody>
          <a:bodyPr/>
          <a:lstStyle/>
          <a:p>
            <a:r>
              <a:rPr lang="fi-FI" dirty="0"/>
              <a:t>Luentomateriaalin käyttö</a:t>
            </a:r>
          </a:p>
        </p:txBody>
      </p:sp>
      <p:sp>
        <p:nvSpPr>
          <p:cNvPr id="3" name="Sisällön paikkamerkki 2">
            <a:extLst>
              <a:ext uri="{FF2B5EF4-FFF2-40B4-BE49-F238E27FC236}">
                <a16:creationId xmlns:a16="http://schemas.microsoft.com/office/drawing/2014/main" id="{FA00A49D-905E-428D-B059-B16826946B5C}"/>
              </a:ext>
            </a:extLst>
          </p:cNvPr>
          <p:cNvSpPr>
            <a:spLocks noGrp="1"/>
          </p:cNvSpPr>
          <p:nvPr>
            <p:ph sz="quarter" idx="10"/>
          </p:nvPr>
        </p:nvSpPr>
        <p:spPr/>
        <p:txBody>
          <a:bodyPr/>
          <a:lstStyle/>
          <a:p>
            <a:pPr>
              <a:defRPr/>
            </a:pPr>
            <a:r>
              <a:rPr lang="fi-FI" sz="2000" dirty="0"/>
              <a:t>Käypä hoito -suositusten luentomateriaalit on laadittu tukemaan suosituksen käyttöönottoa. </a:t>
            </a:r>
          </a:p>
          <a:p>
            <a:pPr>
              <a:defRPr/>
            </a:pPr>
            <a:r>
              <a:rPr lang="fi-FI" sz="2000" dirty="0"/>
              <a:t>Ne ovat vapaasti käytettävissä terveydenhuollon, julkishallinnon ja oppilaitosten koulutuksissa ja apuna ammattilaisten arjessa.</a:t>
            </a:r>
          </a:p>
          <a:p>
            <a:pPr>
              <a:defRPr/>
            </a:pPr>
            <a:r>
              <a:rPr lang="fi-FI" sz="2000" dirty="0"/>
              <a:t>Käyvän hoidon tuottamat aineistot ovat kaikille avoimia ja maksuttomia.</a:t>
            </a:r>
          </a:p>
          <a:p>
            <a:pPr>
              <a:defRPr/>
            </a:pPr>
            <a:r>
              <a:rPr lang="fi-FI" sz="2000" dirty="0"/>
              <a:t>Esityksen sisältöä ei saa muuttaa. </a:t>
            </a:r>
          </a:p>
          <a:p>
            <a:pPr marL="742950" lvl="2" indent="-342900">
              <a:defRPr/>
            </a:pPr>
            <a:r>
              <a:rPr lang="fi-FI" dirty="0"/>
              <a:t>Jos esitykseen sisällytetään muuta materiaalia, Käypä hoito </a:t>
            </a:r>
            <a:br>
              <a:rPr lang="fi-FI" dirty="0"/>
            </a:br>
            <a:r>
              <a:rPr lang="fi-FI" dirty="0"/>
              <a:t>-esityspohjaa ei saa käyttää lisätyssä materiaalissa.</a:t>
            </a:r>
          </a:p>
          <a:p>
            <a:endParaRPr lang="fi-FI" dirty="0"/>
          </a:p>
        </p:txBody>
      </p:sp>
    </p:spTree>
    <p:extLst>
      <p:ext uri="{BB962C8B-B14F-4D97-AF65-F5344CB8AC3E}">
        <p14:creationId xmlns:p14="http://schemas.microsoft.com/office/powerpoint/2010/main" val="4162113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93299-8785-4AE4-ADFF-875C36D195D4}"/>
              </a:ext>
            </a:extLst>
          </p:cNvPr>
          <p:cNvSpPr>
            <a:spLocks noGrp="1"/>
          </p:cNvSpPr>
          <p:nvPr>
            <p:ph type="title"/>
          </p:nvPr>
        </p:nvSpPr>
        <p:spPr>
          <a:xfrm>
            <a:off x="628649" y="219775"/>
            <a:ext cx="8116339" cy="1015663"/>
          </a:xfrm>
        </p:spPr>
        <p:txBody>
          <a:bodyPr/>
          <a:lstStyle/>
          <a:p>
            <a:r>
              <a:rPr lang="fi-FI" dirty="0"/>
              <a:t>Koulutuksellinen terapia (psykoedukaatio)</a:t>
            </a:r>
          </a:p>
        </p:txBody>
      </p:sp>
      <p:sp>
        <p:nvSpPr>
          <p:cNvPr id="3" name="Sisällön paikkamerkki 2">
            <a:extLst>
              <a:ext uri="{FF2B5EF4-FFF2-40B4-BE49-F238E27FC236}">
                <a16:creationId xmlns:a16="http://schemas.microsoft.com/office/drawing/2014/main" id="{86E121EF-8089-495B-B52C-904DA2ED72A5}"/>
              </a:ext>
            </a:extLst>
          </p:cNvPr>
          <p:cNvSpPr>
            <a:spLocks noGrp="1"/>
          </p:cNvSpPr>
          <p:nvPr>
            <p:ph sz="quarter" idx="10"/>
          </p:nvPr>
        </p:nvSpPr>
        <p:spPr/>
        <p:txBody>
          <a:bodyPr/>
          <a:lstStyle/>
          <a:p>
            <a:r>
              <a:rPr lang="fi-FI" sz="1900" dirty="0"/>
              <a:t>Koulutuksellinen terapia kuuluu jokaisen skitsofreniapotilaan hyvään hoitoon sekä yksilöllisenä että perhehoitona. </a:t>
            </a:r>
          </a:p>
          <a:p>
            <a:pPr lvl="1"/>
            <a:r>
              <a:rPr lang="fi-FI" sz="1700" dirty="0"/>
              <a:t>Koulutuksellinen terapia </a:t>
            </a:r>
            <a:r>
              <a:rPr lang="fi-FI" sz="1700" b="1" dirty="0">
                <a:solidFill>
                  <a:schemeClr val="tx2"/>
                </a:solidFill>
              </a:rPr>
              <a:t>A</a:t>
            </a:r>
            <a:r>
              <a:rPr lang="fi-FI" sz="1700" dirty="0"/>
              <a:t>, myös lyhytkestoisena </a:t>
            </a:r>
            <a:r>
              <a:rPr lang="fi-FI" sz="1700" b="1" dirty="0">
                <a:solidFill>
                  <a:schemeClr val="tx2"/>
                </a:solidFill>
              </a:rPr>
              <a:t>B</a:t>
            </a:r>
            <a:r>
              <a:rPr lang="fi-FI" sz="1700" dirty="0"/>
              <a:t>, yhdistettynä muihin hoitomuotoihin ja psykoosin ennakko-oireiden seurantaan vähentää sairauden uusiutumista ja sairaalahoidon tarvetta.</a:t>
            </a:r>
          </a:p>
          <a:p>
            <a:r>
              <a:rPr lang="fi-FI" sz="1900" dirty="0"/>
              <a:t>Psykoedukaatio sisältää </a:t>
            </a:r>
          </a:p>
          <a:p>
            <a:pPr lvl="1"/>
            <a:r>
              <a:rPr lang="fi-FI" sz="1700" dirty="0"/>
              <a:t>tiedon jakamista sairaudesta, sen hoidosta ja toipumisesta</a:t>
            </a:r>
          </a:p>
          <a:p>
            <a:pPr lvl="1"/>
            <a:r>
              <a:rPr lang="fi-FI" sz="1700" dirty="0"/>
              <a:t>uuden psykoosijakson varhaisoireiden tunnistamista</a:t>
            </a:r>
          </a:p>
          <a:p>
            <a:pPr lvl="1"/>
            <a:r>
              <a:rPr lang="fi-FI" sz="1700" dirty="0"/>
              <a:t>yhteisen toimintasuunnitelman tekemistä psykoosin uusiutumisen varalle</a:t>
            </a:r>
          </a:p>
          <a:p>
            <a:pPr lvl="1"/>
            <a:r>
              <a:rPr lang="fi-FI" sz="1700" dirty="0"/>
              <a:t>perheen emotionaalisen taakan lievittämistä.</a:t>
            </a:r>
          </a:p>
        </p:txBody>
      </p:sp>
    </p:spTree>
    <p:extLst>
      <p:ext uri="{BB962C8B-B14F-4D97-AF65-F5344CB8AC3E}">
        <p14:creationId xmlns:p14="http://schemas.microsoft.com/office/powerpoint/2010/main" val="2605034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D579ED-ABA0-41DD-8A35-9C068B1B493A}"/>
              </a:ext>
            </a:extLst>
          </p:cNvPr>
          <p:cNvSpPr>
            <a:spLocks noGrp="1"/>
          </p:cNvSpPr>
          <p:nvPr>
            <p:ph type="title"/>
          </p:nvPr>
        </p:nvSpPr>
        <p:spPr/>
        <p:txBody>
          <a:bodyPr/>
          <a:lstStyle/>
          <a:p>
            <a:r>
              <a:rPr lang="fi-FI" dirty="0"/>
              <a:t>Yksilöterapiat</a:t>
            </a:r>
          </a:p>
        </p:txBody>
      </p:sp>
      <p:sp>
        <p:nvSpPr>
          <p:cNvPr id="3" name="Sisällön paikkamerkki 2">
            <a:extLst>
              <a:ext uri="{FF2B5EF4-FFF2-40B4-BE49-F238E27FC236}">
                <a16:creationId xmlns:a16="http://schemas.microsoft.com/office/drawing/2014/main" id="{6F55FC27-CF18-4DEF-BB92-FEA801CFEFFE}"/>
              </a:ext>
            </a:extLst>
          </p:cNvPr>
          <p:cNvSpPr>
            <a:spLocks noGrp="1"/>
          </p:cNvSpPr>
          <p:nvPr>
            <p:ph sz="quarter" idx="10"/>
          </p:nvPr>
        </p:nvSpPr>
        <p:spPr/>
        <p:txBody>
          <a:bodyPr/>
          <a:lstStyle/>
          <a:p>
            <a:r>
              <a:rPr lang="fi-FI" sz="1900" dirty="0"/>
              <a:t>Kognitiivinen käyttäytymisterapia (KKT) </a:t>
            </a:r>
          </a:p>
          <a:p>
            <a:pPr lvl="1"/>
            <a:r>
              <a:rPr lang="fi-FI" sz="1700" dirty="0"/>
              <a:t>lievittää skitsofreniapotilaiden positiivisia oireita </a:t>
            </a:r>
            <a:r>
              <a:rPr lang="fi-FI" sz="1700" b="1" dirty="0">
                <a:solidFill>
                  <a:schemeClr val="tx2"/>
                </a:solidFill>
              </a:rPr>
              <a:t>B</a:t>
            </a:r>
            <a:r>
              <a:rPr lang="fi-FI" sz="1700" dirty="0"/>
              <a:t>, kuten hallusinaatioita ja deluusioita </a:t>
            </a:r>
            <a:r>
              <a:rPr lang="fi-FI" sz="1700" b="1" dirty="0">
                <a:solidFill>
                  <a:schemeClr val="tx2"/>
                </a:solidFill>
              </a:rPr>
              <a:t>A</a:t>
            </a:r>
            <a:r>
              <a:rPr lang="fi-FI" sz="1700" dirty="0"/>
              <a:t>.</a:t>
            </a:r>
          </a:p>
          <a:p>
            <a:r>
              <a:rPr lang="fi-FI" sz="1900" dirty="0"/>
              <a:t>Tukea antava terapia</a:t>
            </a:r>
          </a:p>
          <a:p>
            <a:pPr lvl="1"/>
            <a:r>
              <a:rPr lang="fi-FI" sz="1700" dirty="0"/>
              <a:t>Varsinkin masentunut tai ahdistunut skitsofreniapotilas hyötyy kokemuksen mukaan psykoterapeuttisesta </a:t>
            </a:r>
            <a:r>
              <a:rPr lang="fi-FI" sz="1700"/>
              <a:t>tuesta. Siitä </a:t>
            </a:r>
            <a:r>
              <a:rPr lang="fi-FI" sz="1700" dirty="0"/>
              <a:t>ei kuitenkaan näytä olevan lisähyötyä relapsien estossa ja sairaalahoitojen ehkäisyssä </a:t>
            </a:r>
            <a:r>
              <a:rPr lang="fi-FI" sz="1700" b="1" dirty="0">
                <a:solidFill>
                  <a:schemeClr val="tx2"/>
                </a:solidFill>
              </a:rPr>
              <a:t>C</a:t>
            </a:r>
            <a:r>
              <a:rPr lang="fi-FI" sz="1700" dirty="0"/>
              <a:t>.</a:t>
            </a:r>
          </a:p>
          <a:p>
            <a:r>
              <a:rPr lang="fi-FI" sz="1900" dirty="0"/>
              <a:t>Mindfulness</a:t>
            </a:r>
          </a:p>
          <a:p>
            <a:pPr lvl="1"/>
            <a:r>
              <a:rPr lang="fi-FI" sz="1700"/>
              <a:t>Mindfulness-harjoitukset voivat auttaa skitsofreniapotilasta saavuttamaan paremman ymmärryksen tilastaan ja parantaa hallinnan tunnetta ja siten lievittää kokonaisoireilua </a:t>
            </a:r>
            <a:r>
              <a:rPr lang="fi-FI" sz="1700" b="1" dirty="0">
                <a:solidFill>
                  <a:schemeClr val="tx2"/>
                </a:solidFill>
              </a:rPr>
              <a:t>B</a:t>
            </a:r>
            <a:r>
              <a:rPr lang="fi-FI" sz="1700" dirty="0"/>
              <a:t>.</a:t>
            </a:r>
          </a:p>
        </p:txBody>
      </p:sp>
    </p:spTree>
    <p:extLst>
      <p:ext uri="{BB962C8B-B14F-4D97-AF65-F5344CB8AC3E}">
        <p14:creationId xmlns:p14="http://schemas.microsoft.com/office/powerpoint/2010/main" val="235245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03420C-EC1C-4365-8678-5FD80C049844}"/>
              </a:ext>
            </a:extLst>
          </p:cNvPr>
          <p:cNvSpPr>
            <a:spLocks noGrp="1"/>
          </p:cNvSpPr>
          <p:nvPr>
            <p:ph type="title"/>
          </p:nvPr>
        </p:nvSpPr>
        <p:spPr/>
        <p:txBody>
          <a:bodyPr/>
          <a:lstStyle/>
          <a:p>
            <a:r>
              <a:rPr lang="fi-FI" dirty="0"/>
              <a:t>Ryhmäpsykoterapiat</a:t>
            </a:r>
          </a:p>
        </p:txBody>
      </p:sp>
      <p:sp>
        <p:nvSpPr>
          <p:cNvPr id="3" name="Sisällön paikkamerkki 2">
            <a:extLst>
              <a:ext uri="{FF2B5EF4-FFF2-40B4-BE49-F238E27FC236}">
                <a16:creationId xmlns:a16="http://schemas.microsoft.com/office/drawing/2014/main" id="{294C8DEE-7276-4903-A9E3-A386323A8C67}"/>
              </a:ext>
            </a:extLst>
          </p:cNvPr>
          <p:cNvSpPr>
            <a:spLocks noGrp="1"/>
          </p:cNvSpPr>
          <p:nvPr>
            <p:ph sz="quarter" idx="10"/>
          </p:nvPr>
        </p:nvSpPr>
        <p:spPr/>
        <p:txBody>
          <a:bodyPr/>
          <a:lstStyle/>
          <a:p>
            <a:r>
              <a:rPr lang="fi-FI" sz="2000" dirty="0"/>
              <a:t>Ryhmässä toteutettava KKT saattaa lievittää skitsofreniapotilaiden oireita, kuten</a:t>
            </a:r>
          </a:p>
          <a:p>
            <a:pPr lvl="1"/>
            <a:r>
              <a:rPr lang="fi-FI" sz="1800" dirty="0"/>
              <a:t>sosiaalista ahdistuneisuutta</a:t>
            </a:r>
          </a:p>
          <a:p>
            <a:pPr lvl="1"/>
            <a:r>
              <a:rPr lang="fi-FI" sz="1800" dirty="0"/>
              <a:t>sosiaalisia pelkoja</a:t>
            </a:r>
          </a:p>
          <a:p>
            <a:pPr lvl="1"/>
            <a:r>
              <a:rPr lang="fi-FI" sz="1800" dirty="0"/>
              <a:t>masentuneisuutta.</a:t>
            </a:r>
          </a:p>
          <a:p>
            <a:r>
              <a:rPr lang="fi-FI" sz="2000" dirty="0"/>
              <a:t>Vertaisryhmät saattavat parantaa potilaiden sosiaalista verkostoa ja tukea heidän itsetuntoaan </a:t>
            </a:r>
            <a:r>
              <a:rPr lang="fi-FI" sz="2000" b="1" dirty="0">
                <a:solidFill>
                  <a:schemeClr val="tx2"/>
                </a:solidFill>
              </a:rPr>
              <a:t>C</a:t>
            </a:r>
            <a:r>
              <a:rPr lang="fi-FI" sz="2000" dirty="0"/>
              <a:t>.</a:t>
            </a:r>
          </a:p>
          <a:p>
            <a:r>
              <a:rPr lang="fi-FI" sz="2000" dirty="0"/>
              <a:t>Häpeäleiman purkamiseen tarkoitettu ryhmähoito saattaa kohentaa kuntoutujan itsetuntoa ja itsevarmuutta </a:t>
            </a:r>
            <a:r>
              <a:rPr lang="fi-FI" sz="2000" b="1" dirty="0">
                <a:solidFill>
                  <a:schemeClr val="tx2"/>
                </a:solidFill>
              </a:rPr>
              <a:t>C</a:t>
            </a:r>
            <a:r>
              <a:rPr lang="fi-FI" sz="2000" dirty="0"/>
              <a:t>.</a:t>
            </a:r>
          </a:p>
        </p:txBody>
      </p:sp>
    </p:spTree>
    <p:extLst>
      <p:ext uri="{BB962C8B-B14F-4D97-AF65-F5344CB8AC3E}">
        <p14:creationId xmlns:p14="http://schemas.microsoft.com/office/powerpoint/2010/main" val="1865205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9BE5EF-FC67-469D-8B79-9E25D03A04E3}"/>
              </a:ext>
            </a:extLst>
          </p:cNvPr>
          <p:cNvSpPr>
            <a:spLocks noGrp="1"/>
          </p:cNvSpPr>
          <p:nvPr>
            <p:ph type="title"/>
          </p:nvPr>
        </p:nvSpPr>
        <p:spPr/>
        <p:txBody>
          <a:bodyPr/>
          <a:lstStyle/>
          <a:p>
            <a:r>
              <a:rPr lang="fi-FI" dirty="0"/>
              <a:t>Perheinterventiot</a:t>
            </a:r>
          </a:p>
        </p:txBody>
      </p:sp>
      <p:sp>
        <p:nvSpPr>
          <p:cNvPr id="3" name="Sisällön paikkamerkki 2">
            <a:extLst>
              <a:ext uri="{FF2B5EF4-FFF2-40B4-BE49-F238E27FC236}">
                <a16:creationId xmlns:a16="http://schemas.microsoft.com/office/drawing/2014/main" id="{C70645EA-4989-4C25-8474-5BCB9A6920FB}"/>
              </a:ext>
            </a:extLst>
          </p:cNvPr>
          <p:cNvSpPr>
            <a:spLocks noGrp="1"/>
          </p:cNvSpPr>
          <p:nvPr>
            <p:ph sz="quarter" idx="10"/>
          </p:nvPr>
        </p:nvSpPr>
        <p:spPr>
          <a:xfrm>
            <a:off x="628650" y="723209"/>
            <a:ext cx="7886700" cy="3699161"/>
          </a:xfrm>
        </p:spPr>
        <p:txBody>
          <a:bodyPr/>
          <a:lstStyle/>
          <a:p>
            <a:r>
              <a:rPr lang="fi-FI" sz="1900" dirty="0"/>
              <a:t>Koulutukselliset perheinterventiot </a:t>
            </a:r>
          </a:p>
          <a:p>
            <a:pPr lvl="1"/>
            <a:r>
              <a:rPr lang="fi-FI" sz="1700" dirty="0"/>
              <a:t>pienentävät psykoosirelapsin riskiä</a:t>
            </a:r>
          </a:p>
          <a:p>
            <a:pPr lvl="1"/>
            <a:r>
              <a:rPr lang="fi-FI" sz="1700" dirty="0"/>
              <a:t>vähentävät sairaalahoitojen määrää</a:t>
            </a:r>
          </a:p>
          <a:p>
            <a:pPr lvl="1"/>
            <a:r>
              <a:rPr lang="fi-FI" sz="1700" dirty="0"/>
              <a:t>parantavat lääkemyöntyvyyttä </a:t>
            </a:r>
            <a:r>
              <a:rPr lang="fi-FI" sz="1700" b="1" dirty="0">
                <a:solidFill>
                  <a:schemeClr val="tx2"/>
                </a:solidFill>
              </a:rPr>
              <a:t>A</a:t>
            </a:r>
            <a:r>
              <a:rPr lang="fi-FI" sz="1700" dirty="0"/>
              <a:t>.</a:t>
            </a:r>
          </a:p>
          <a:p>
            <a:r>
              <a:rPr lang="fi-FI" sz="1900" dirty="0"/>
              <a:t>Omaisten osallistuminen psykoedukaatioon</a:t>
            </a:r>
          </a:p>
          <a:p>
            <a:pPr lvl="1"/>
            <a:r>
              <a:rPr lang="fi-FI" sz="1700" dirty="0"/>
              <a:t>vähentää heidän kokemaansa kuormitusta </a:t>
            </a:r>
          </a:p>
          <a:p>
            <a:pPr lvl="1"/>
            <a:r>
              <a:rPr lang="fi-FI" sz="1700" dirty="0"/>
              <a:t>saattaa vähentää psykiatrista oireilua, kielteisiä potilaasta huolehtimiseen liittyviä kokemuksia ja epäadekvaatteja tunneilmaisuja (expressed emotion) </a:t>
            </a:r>
            <a:r>
              <a:rPr lang="fi-FI" sz="1700" b="1" dirty="0">
                <a:solidFill>
                  <a:schemeClr val="tx2"/>
                </a:solidFill>
              </a:rPr>
              <a:t>A</a:t>
            </a:r>
            <a:r>
              <a:rPr lang="fi-FI" sz="1700" dirty="0"/>
              <a:t>.</a:t>
            </a:r>
          </a:p>
          <a:p>
            <a:r>
              <a:rPr lang="fi-FI" sz="1900" dirty="0"/>
              <a:t>Koulutukselliset perheinterventiot ovat tärkeä osa skitsofrenia-potilaan ja hänen perheenjäsentensä hoidon kokonaisuutta </a:t>
            </a:r>
            <a:r>
              <a:rPr lang="fi-FI" sz="1900" b="1" dirty="0">
                <a:solidFill>
                  <a:schemeClr val="tx2"/>
                </a:solidFill>
              </a:rPr>
              <a:t>A</a:t>
            </a:r>
            <a:r>
              <a:rPr lang="fi-FI" sz="1900" dirty="0"/>
              <a:t>, ja ne tulee saada osaksi hoitokäytäntöjä.</a:t>
            </a:r>
          </a:p>
        </p:txBody>
      </p:sp>
    </p:spTree>
    <p:extLst>
      <p:ext uri="{BB962C8B-B14F-4D97-AF65-F5344CB8AC3E}">
        <p14:creationId xmlns:p14="http://schemas.microsoft.com/office/powerpoint/2010/main" val="4271565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E1CA3E-55F0-4862-820D-9F2321515238}"/>
              </a:ext>
            </a:extLst>
          </p:cNvPr>
          <p:cNvSpPr>
            <a:spLocks noGrp="1"/>
          </p:cNvSpPr>
          <p:nvPr>
            <p:ph type="title"/>
          </p:nvPr>
        </p:nvSpPr>
        <p:spPr/>
        <p:txBody>
          <a:bodyPr/>
          <a:lstStyle/>
          <a:p>
            <a:r>
              <a:rPr lang="fi-FI" dirty="0"/>
              <a:t>Luovat terapiat</a:t>
            </a:r>
          </a:p>
        </p:txBody>
      </p:sp>
      <p:sp>
        <p:nvSpPr>
          <p:cNvPr id="3" name="Sisällön paikkamerkki 2">
            <a:extLst>
              <a:ext uri="{FF2B5EF4-FFF2-40B4-BE49-F238E27FC236}">
                <a16:creationId xmlns:a16="http://schemas.microsoft.com/office/drawing/2014/main" id="{BFF4A219-50FB-4F2E-A268-4FAE597F2F97}"/>
              </a:ext>
            </a:extLst>
          </p:cNvPr>
          <p:cNvSpPr>
            <a:spLocks noGrp="1"/>
          </p:cNvSpPr>
          <p:nvPr>
            <p:ph sz="quarter" idx="10"/>
          </p:nvPr>
        </p:nvSpPr>
        <p:spPr/>
        <p:txBody>
          <a:bodyPr/>
          <a:lstStyle/>
          <a:p>
            <a:r>
              <a:rPr lang="fi-FI" sz="2000" dirty="0"/>
              <a:t>Musiikkiterapia muun hoidon lisänä </a:t>
            </a:r>
          </a:p>
          <a:p>
            <a:pPr lvl="1"/>
            <a:r>
              <a:rPr lang="fi-FI" sz="1800" dirty="0"/>
              <a:t>ilmeisesti lievittää psykoosin negatiivisia ja yleisoireita </a:t>
            </a:r>
          </a:p>
          <a:p>
            <a:pPr lvl="1"/>
            <a:r>
              <a:rPr lang="fi-FI" sz="1800" dirty="0"/>
              <a:t>parantaa sosiaalista toimintakykyä ja elämänlaatua, jos hoitokertoja </a:t>
            </a:r>
            <a:r>
              <a:rPr lang="fi-FI" sz="1800"/>
              <a:t>on vähintään kymmenen </a:t>
            </a:r>
            <a:r>
              <a:rPr lang="fi-FI" sz="1800" b="1" dirty="0">
                <a:solidFill>
                  <a:schemeClr val="tx2"/>
                </a:solidFill>
              </a:rPr>
              <a:t>B</a:t>
            </a:r>
            <a:r>
              <a:rPr lang="fi-FI" sz="1800" dirty="0"/>
              <a:t>. </a:t>
            </a:r>
          </a:p>
          <a:p>
            <a:r>
              <a:rPr lang="fi-FI" sz="2000" dirty="0"/>
              <a:t>Ryhmämuotoisena kuvataideterapiasta tavanomaisen hoidon lisänä ei liene hyötyä oireiden tai toimintakyvyn kannalta </a:t>
            </a:r>
            <a:r>
              <a:rPr lang="fi-FI" sz="2000" b="1" dirty="0">
                <a:solidFill>
                  <a:schemeClr val="tx2"/>
                </a:solidFill>
              </a:rPr>
              <a:t>B</a:t>
            </a:r>
            <a:r>
              <a:rPr lang="fi-FI" sz="2000" dirty="0"/>
              <a:t>.</a:t>
            </a:r>
          </a:p>
        </p:txBody>
      </p:sp>
    </p:spTree>
    <p:extLst>
      <p:ext uri="{BB962C8B-B14F-4D97-AF65-F5344CB8AC3E}">
        <p14:creationId xmlns:p14="http://schemas.microsoft.com/office/powerpoint/2010/main" val="4056150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05611E-F9DE-47CB-A8A3-FE9A761E123E}"/>
              </a:ext>
            </a:extLst>
          </p:cNvPr>
          <p:cNvSpPr>
            <a:spLocks noGrp="1"/>
          </p:cNvSpPr>
          <p:nvPr>
            <p:ph type="title"/>
          </p:nvPr>
        </p:nvSpPr>
        <p:spPr>
          <a:xfrm>
            <a:off x="628649" y="219775"/>
            <a:ext cx="8116339" cy="1015663"/>
          </a:xfrm>
        </p:spPr>
        <p:txBody>
          <a:bodyPr/>
          <a:lstStyle/>
          <a:p>
            <a:r>
              <a:rPr lang="fi-FI" dirty="0"/>
              <a:t>Ammatillinen kuntoutus ja tuettu työnteko</a:t>
            </a:r>
          </a:p>
        </p:txBody>
      </p:sp>
      <p:sp>
        <p:nvSpPr>
          <p:cNvPr id="3" name="Sisällön paikkamerkki 2">
            <a:extLst>
              <a:ext uri="{FF2B5EF4-FFF2-40B4-BE49-F238E27FC236}">
                <a16:creationId xmlns:a16="http://schemas.microsoft.com/office/drawing/2014/main" id="{F3FF64BE-D4D0-41B0-A255-A674DA43BBE3}"/>
              </a:ext>
            </a:extLst>
          </p:cNvPr>
          <p:cNvSpPr>
            <a:spLocks noGrp="1"/>
          </p:cNvSpPr>
          <p:nvPr>
            <p:ph sz="quarter" idx="10"/>
          </p:nvPr>
        </p:nvSpPr>
        <p:spPr/>
        <p:txBody>
          <a:bodyPr/>
          <a:lstStyle/>
          <a:p>
            <a:r>
              <a:rPr lang="fi-FI" sz="2000" dirty="0"/>
              <a:t>Jokaisen skitsofreniapotilaan osalta tulisi selvittää ammatillisen kuntoutuksen ja tuetun työnteon mahdollisuus ja tukea aktiivisesti niiden toteuttamista.</a:t>
            </a:r>
          </a:p>
          <a:p>
            <a:r>
              <a:rPr lang="fi-FI" sz="2000" dirty="0"/>
              <a:t>Yksilöllinen tuettu työllistäminen (sijoita ja valmenna) edistää skitsofreniapotilaiden työllistymistä ja selviytymistä avoimilla työmarkkinoilla paremmin kuin malli, jossa ensin asteittain harjoitellaan työtoimintaa ennen sijoittamista (valmenna ja sijoita) </a:t>
            </a:r>
            <a:r>
              <a:rPr lang="fi-FI" sz="2000" b="1" dirty="0">
                <a:solidFill>
                  <a:schemeClr val="tx2"/>
                </a:solidFill>
              </a:rPr>
              <a:t>A</a:t>
            </a:r>
            <a:r>
              <a:rPr lang="fi-FI" sz="2000" dirty="0"/>
              <a:t>.</a:t>
            </a:r>
          </a:p>
          <a:p>
            <a:pPr lvl="1"/>
            <a:r>
              <a:rPr lang="fi-FI" sz="1800" dirty="0"/>
              <a:t>Kuntoutuja sijoitetaan ammattihenkilön tukemana suoraan työpaikalle, ja hänelle tarjotaan siinä tukea.</a:t>
            </a:r>
          </a:p>
        </p:txBody>
      </p:sp>
    </p:spTree>
    <p:extLst>
      <p:ext uri="{BB962C8B-B14F-4D97-AF65-F5344CB8AC3E}">
        <p14:creationId xmlns:p14="http://schemas.microsoft.com/office/powerpoint/2010/main" val="1003314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5E8427-8590-4BE9-87A4-D58F88F017BE}"/>
              </a:ext>
            </a:extLst>
          </p:cNvPr>
          <p:cNvSpPr>
            <a:spLocks noGrp="1"/>
          </p:cNvSpPr>
          <p:nvPr>
            <p:ph type="title"/>
          </p:nvPr>
        </p:nvSpPr>
        <p:spPr>
          <a:xfrm>
            <a:off x="628650" y="219775"/>
            <a:ext cx="7886700" cy="553998"/>
          </a:xfrm>
        </p:spPr>
        <p:txBody>
          <a:bodyPr/>
          <a:lstStyle/>
          <a:p>
            <a:r>
              <a:rPr lang="fi-FI" dirty="0"/>
              <a:t>Kognitiivisten toimintojen kuntoutus</a:t>
            </a:r>
          </a:p>
        </p:txBody>
      </p:sp>
      <p:sp>
        <p:nvSpPr>
          <p:cNvPr id="3" name="Sisällön paikkamerkki 2">
            <a:extLst>
              <a:ext uri="{FF2B5EF4-FFF2-40B4-BE49-F238E27FC236}">
                <a16:creationId xmlns:a16="http://schemas.microsoft.com/office/drawing/2014/main" id="{858E7A17-D89B-4C60-A6C0-B3A72B58EBD2}"/>
              </a:ext>
            </a:extLst>
          </p:cNvPr>
          <p:cNvSpPr>
            <a:spLocks noGrp="1"/>
          </p:cNvSpPr>
          <p:nvPr>
            <p:ph sz="quarter" idx="10"/>
          </p:nvPr>
        </p:nvSpPr>
        <p:spPr>
          <a:xfrm>
            <a:off x="628649" y="822960"/>
            <a:ext cx="8049837" cy="3480816"/>
          </a:xfrm>
        </p:spPr>
        <p:txBody>
          <a:bodyPr/>
          <a:lstStyle/>
          <a:p>
            <a:r>
              <a:rPr lang="fi-FI" dirty="0"/>
              <a:t>Kognitiivinen kuntoutus</a:t>
            </a:r>
          </a:p>
          <a:p>
            <a:pPr lvl="1"/>
            <a:r>
              <a:rPr lang="fi-FI" sz="1800" dirty="0"/>
              <a:t>edistää skitsofreniapotilaiden toiminnanohjausta, tarkkaavaisuutta, sanallista muistia ja sosiaalista kognitiota </a:t>
            </a:r>
            <a:r>
              <a:rPr lang="fi-FI" sz="1800" b="1" dirty="0">
                <a:solidFill>
                  <a:schemeClr val="tx2"/>
                </a:solidFill>
              </a:rPr>
              <a:t>A</a:t>
            </a:r>
          </a:p>
          <a:p>
            <a:pPr lvl="1"/>
            <a:r>
              <a:rPr lang="fi-FI" sz="1800" dirty="0"/>
              <a:t>kohentaa muuhun kuntoutukseen yhdistettynä toimintakykyä </a:t>
            </a:r>
            <a:r>
              <a:rPr lang="fi-FI" sz="1800" b="1" dirty="0">
                <a:solidFill>
                  <a:schemeClr val="tx2"/>
                </a:solidFill>
              </a:rPr>
              <a:t>A</a:t>
            </a:r>
          </a:p>
          <a:p>
            <a:pPr lvl="1"/>
            <a:r>
              <a:rPr lang="fi-FI" sz="1800" dirty="0"/>
              <a:t>tulisi toteuttaa osana muuta kuntoutustoimintaa, jolloin sen positiiviset vaikutukset säilyvät pidempään. </a:t>
            </a:r>
          </a:p>
          <a:p>
            <a:r>
              <a:rPr lang="fi-FI" sz="2000" dirty="0"/>
              <a:t>Kognitiivisten puutosten lievitys kognitiivisen remediaation avulla parantaa nuorten sosiaalista toimintakykyä, kun remediaatio on yhdistetty muuhun toiminnalliseen kuntoutukseen </a:t>
            </a:r>
            <a:r>
              <a:rPr lang="fi-FI" sz="2000" b="1" dirty="0">
                <a:solidFill>
                  <a:schemeClr val="tx2"/>
                </a:solidFill>
              </a:rPr>
              <a:t>A</a:t>
            </a:r>
            <a:r>
              <a:rPr lang="fi-FI" sz="2000" dirty="0"/>
              <a:t>.</a:t>
            </a:r>
          </a:p>
        </p:txBody>
      </p:sp>
    </p:spTree>
    <p:extLst>
      <p:ext uri="{BB962C8B-B14F-4D97-AF65-F5344CB8AC3E}">
        <p14:creationId xmlns:p14="http://schemas.microsoft.com/office/powerpoint/2010/main" val="415301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CC5A35-06A1-4AF7-B2AA-85289208F1B6}"/>
              </a:ext>
            </a:extLst>
          </p:cNvPr>
          <p:cNvSpPr>
            <a:spLocks noGrp="1"/>
          </p:cNvSpPr>
          <p:nvPr>
            <p:ph type="title"/>
          </p:nvPr>
        </p:nvSpPr>
        <p:spPr>
          <a:xfrm>
            <a:off x="628650" y="219775"/>
            <a:ext cx="7886700" cy="1015663"/>
          </a:xfrm>
        </p:spPr>
        <p:txBody>
          <a:bodyPr/>
          <a:lstStyle/>
          <a:p>
            <a:r>
              <a:rPr lang="fi-FI" dirty="0"/>
              <a:t>Sosiaalisten taitojen ja arkielämän taitojen harjoittelu</a:t>
            </a:r>
          </a:p>
        </p:txBody>
      </p:sp>
      <p:sp>
        <p:nvSpPr>
          <p:cNvPr id="3" name="Sisällön paikkamerkki 2">
            <a:extLst>
              <a:ext uri="{FF2B5EF4-FFF2-40B4-BE49-F238E27FC236}">
                <a16:creationId xmlns:a16="http://schemas.microsoft.com/office/drawing/2014/main" id="{78C8E8BF-B1A9-4892-8052-545FA8973584}"/>
              </a:ext>
            </a:extLst>
          </p:cNvPr>
          <p:cNvSpPr>
            <a:spLocks noGrp="1"/>
          </p:cNvSpPr>
          <p:nvPr>
            <p:ph sz="quarter" idx="10"/>
          </p:nvPr>
        </p:nvSpPr>
        <p:spPr>
          <a:xfrm>
            <a:off x="628650" y="1235438"/>
            <a:ext cx="7886700" cy="3068338"/>
          </a:xfrm>
        </p:spPr>
        <p:txBody>
          <a:bodyPr/>
          <a:lstStyle/>
          <a:p>
            <a:r>
              <a:rPr lang="fi-FI" sz="1900" dirty="0"/>
              <a:t>Sosiaalisen toimintakyvyn parantaminen on kuntoutuksen keskeinen tavoite. </a:t>
            </a:r>
          </a:p>
          <a:p>
            <a:r>
              <a:rPr lang="fi-FI" sz="1900" dirty="0"/>
              <a:t>Potilaiden kykyä ja taitoja sosiaaliseen vuorovaikutukseen voidaan ilmeisesti parantaa sosiaalisen kognition harjoitusohjelmilla (esim. SCIT) </a:t>
            </a:r>
            <a:r>
              <a:rPr lang="fi-FI" sz="1900" b="1" dirty="0">
                <a:solidFill>
                  <a:schemeClr val="tx2"/>
                </a:solidFill>
              </a:rPr>
              <a:t>C</a:t>
            </a:r>
            <a:r>
              <a:rPr lang="fi-FI" sz="1900" dirty="0"/>
              <a:t>, vuorovaikutustaitojen ryhmillä </a:t>
            </a:r>
            <a:r>
              <a:rPr lang="fi-FI" sz="1900" b="1" dirty="0">
                <a:solidFill>
                  <a:schemeClr val="tx2"/>
                </a:solidFill>
              </a:rPr>
              <a:t>B</a:t>
            </a:r>
            <a:r>
              <a:rPr lang="fi-FI" sz="1900" dirty="0"/>
              <a:t> ja vertaisryhmillä </a:t>
            </a:r>
            <a:r>
              <a:rPr lang="fi-FI" sz="1900" b="1" dirty="0">
                <a:solidFill>
                  <a:schemeClr val="tx2"/>
                </a:solidFill>
              </a:rPr>
              <a:t>C</a:t>
            </a:r>
            <a:r>
              <a:rPr lang="fi-FI" sz="1900" dirty="0"/>
              <a:t>.</a:t>
            </a:r>
          </a:p>
          <a:p>
            <a:r>
              <a:rPr lang="fi-FI" sz="1900" dirty="0"/>
              <a:t>Kliinisen kokemuksen perusteella arkielämän taitojen harjoitteluohjelmia voidaan suositella niitä tarvitseville skitsofreniapotilaille, vaikkei niiden vaikuttavuudesta ole riittävästi tutkittua tietoa.</a:t>
            </a:r>
          </a:p>
        </p:txBody>
      </p:sp>
    </p:spTree>
    <p:extLst>
      <p:ext uri="{BB962C8B-B14F-4D97-AF65-F5344CB8AC3E}">
        <p14:creationId xmlns:p14="http://schemas.microsoft.com/office/powerpoint/2010/main" val="2176801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79BFFB-33BC-4D7A-B963-0DB44E387C3D}"/>
              </a:ext>
            </a:extLst>
          </p:cNvPr>
          <p:cNvSpPr>
            <a:spLocks noGrp="1"/>
          </p:cNvSpPr>
          <p:nvPr>
            <p:ph type="title"/>
          </p:nvPr>
        </p:nvSpPr>
        <p:spPr/>
        <p:txBody>
          <a:bodyPr/>
          <a:lstStyle/>
          <a:p>
            <a:r>
              <a:rPr lang="fi-FI" dirty="0"/>
              <a:t>Päivätoiminta ja asumiskuntoutus</a:t>
            </a:r>
          </a:p>
        </p:txBody>
      </p:sp>
      <p:sp>
        <p:nvSpPr>
          <p:cNvPr id="3" name="Sisällön paikkamerkki 2">
            <a:extLst>
              <a:ext uri="{FF2B5EF4-FFF2-40B4-BE49-F238E27FC236}">
                <a16:creationId xmlns:a16="http://schemas.microsoft.com/office/drawing/2014/main" id="{9FD4B5FD-689D-4BE6-B42F-FD2104ADDB7A}"/>
              </a:ext>
            </a:extLst>
          </p:cNvPr>
          <p:cNvSpPr>
            <a:spLocks noGrp="1"/>
          </p:cNvSpPr>
          <p:nvPr>
            <p:ph sz="quarter" idx="10"/>
          </p:nvPr>
        </p:nvSpPr>
        <p:spPr/>
        <p:txBody>
          <a:bodyPr/>
          <a:lstStyle/>
          <a:p>
            <a:r>
              <a:rPr lang="fi-FI" sz="2000" dirty="0"/>
              <a:t>Tutkimusnäyttöä erityyppisten psykoosipotilaille tarkoitettujen asumisyksiköiden suhteellisesta paremmuudesta asukkaiden oireilun tai toimintakyvyn kehityksen osalta on niukasti.</a:t>
            </a:r>
          </a:p>
          <a:p>
            <a:r>
              <a:rPr lang="fi-FI" sz="2000" dirty="0"/>
              <a:t>Asumisyksikössä tarjottavan tuen ja itsenäisyyden tulee olla joustavaa, yksilöllistä ja mahdollisuuksien mukaan kuntoutujan valinnan mukaista.</a:t>
            </a:r>
          </a:p>
          <a:p>
            <a:r>
              <a:rPr lang="fi-FI" sz="2000" dirty="0"/>
              <a:t>Asumisen puitteet tulee järjestää mahdollisimman normaaleiksi, eikä kuntoutujia tule eristää muusta yhteisöstä.</a:t>
            </a:r>
          </a:p>
        </p:txBody>
      </p:sp>
    </p:spTree>
    <p:extLst>
      <p:ext uri="{BB962C8B-B14F-4D97-AF65-F5344CB8AC3E}">
        <p14:creationId xmlns:p14="http://schemas.microsoft.com/office/powerpoint/2010/main" val="2005746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F51ABC-FE7E-4168-8534-6D599C7E102E}"/>
              </a:ext>
            </a:extLst>
          </p:cNvPr>
          <p:cNvSpPr>
            <a:spLocks noGrp="1"/>
          </p:cNvSpPr>
          <p:nvPr>
            <p:ph type="title"/>
          </p:nvPr>
        </p:nvSpPr>
        <p:spPr/>
        <p:txBody>
          <a:bodyPr/>
          <a:lstStyle/>
          <a:p>
            <a:r>
              <a:rPr lang="fi-FI" dirty="0"/>
              <a:t>Terveyskäyttäytyminen ja sen tukeminen</a:t>
            </a:r>
          </a:p>
        </p:txBody>
      </p:sp>
      <p:graphicFrame>
        <p:nvGraphicFramePr>
          <p:cNvPr id="4" name="Sisällön paikkamerkki 3">
            <a:extLst>
              <a:ext uri="{FF2B5EF4-FFF2-40B4-BE49-F238E27FC236}">
                <a16:creationId xmlns:a16="http://schemas.microsoft.com/office/drawing/2014/main" id="{8633952C-B199-481C-BB21-17CAC024AED6}"/>
              </a:ext>
            </a:extLst>
          </p:cNvPr>
          <p:cNvGraphicFramePr>
            <a:graphicFrameLocks noGrp="1"/>
          </p:cNvGraphicFramePr>
          <p:nvPr>
            <p:ph sz="quarter" idx="10"/>
            <p:extLst>
              <p:ext uri="{D42A27DB-BD31-4B8C-83A1-F6EECF244321}">
                <p14:modId xmlns:p14="http://schemas.microsoft.com/office/powerpoint/2010/main" val="3286337568"/>
              </p:ext>
            </p:extLst>
          </p:nvPr>
        </p:nvGraphicFramePr>
        <p:xfrm>
          <a:off x="628650" y="822960"/>
          <a:ext cx="7886700" cy="348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74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52774-F588-4C9F-8331-32CD5FC63C59}"/>
              </a:ext>
            </a:extLst>
          </p:cNvPr>
          <p:cNvSpPr>
            <a:spLocks noGrp="1"/>
          </p:cNvSpPr>
          <p:nvPr>
            <p:ph type="title"/>
          </p:nvPr>
        </p:nvSpPr>
        <p:spPr>
          <a:xfrm>
            <a:off x="628650" y="219775"/>
            <a:ext cx="7886700" cy="553998"/>
          </a:xfrm>
        </p:spPr>
        <p:txBody>
          <a:bodyPr/>
          <a:lstStyle/>
          <a:p>
            <a:r>
              <a:rPr lang="fi-FI" dirty="0"/>
              <a:t>Keskeinen sanoma 1</a:t>
            </a:r>
            <a:endParaRPr lang="fi-FI" dirty="0">
              <a:solidFill>
                <a:srgbClr val="FF0000"/>
              </a:solidFill>
            </a:endParaRPr>
          </a:p>
        </p:txBody>
      </p:sp>
      <p:sp>
        <p:nvSpPr>
          <p:cNvPr id="3" name="Sisällön paikkamerkki 2">
            <a:extLst>
              <a:ext uri="{FF2B5EF4-FFF2-40B4-BE49-F238E27FC236}">
                <a16:creationId xmlns:a16="http://schemas.microsoft.com/office/drawing/2014/main" id="{CBE4D7BA-7E37-40BB-AAEB-EA25738B9F4D}"/>
              </a:ext>
            </a:extLst>
          </p:cNvPr>
          <p:cNvSpPr>
            <a:spLocks noGrp="1"/>
          </p:cNvSpPr>
          <p:nvPr>
            <p:ph sz="quarter" idx="10"/>
          </p:nvPr>
        </p:nvSpPr>
        <p:spPr/>
        <p:txBody>
          <a:bodyPr/>
          <a:lstStyle/>
          <a:p>
            <a:r>
              <a:rPr lang="fi-FI" dirty="0"/>
              <a:t>Skitsofrenia on vakava, monimuotoinen psyykkinen sairaus, jonka ennustetta voidaan parantaa varhaisella tunnistamisella, varhain aloitetulla hoidolla ja aktiivisella kuntoutuksella.</a:t>
            </a:r>
          </a:p>
          <a:p>
            <a:r>
              <a:rPr lang="fi-FI" dirty="0"/>
              <a:t>Skitsofrenian hoito perustuu</a:t>
            </a:r>
          </a:p>
          <a:p>
            <a:pPr lvl="1"/>
            <a:r>
              <a:rPr lang="fi-FI" dirty="0"/>
              <a:t>pitkäjänteiseen, luottamukselliseen hoitosuhteeseen</a:t>
            </a:r>
          </a:p>
          <a:p>
            <a:pPr lvl="1"/>
            <a:r>
              <a:rPr lang="fi-FI" dirty="0"/>
              <a:t>yksilölliseen, potilaan ja hänen lähiomaistensa tarpeet huomioon ottavaan, säännöllisesti tarkistettavaan hoitosuunnitelmaan.</a:t>
            </a:r>
            <a:br>
              <a:rPr lang="fi-FI" dirty="0"/>
            </a:br>
            <a:endParaRPr lang="fi-FI" sz="1800" dirty="0"/>
          </a:p>
        </p:txBody>
      </p:sp>
    </p:spTree>
    <p:extLst>
      <p:ext uri="{BB962C8B-B14F-4D97-AF65-F5344CB8AC3E}">
        <p14:creationId xmlns:p14="http://schemas.microsoft.com/office/powerpoint/2010/main" val="576357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8895DC-51A9-4635-B51D-5218E92F3567}"/>
              </a:ext>
            </a:extLst>
          </p:cNvPr>
          <p:cNvSpPr>
            <a:spLocks noGrp="1"/>
          </p:cNvSpPr>
          <p:nvPr>
            <p:ph type="title"/>
          </p:nvPr>
        </p:nvSpPr>
        <p:spPr/>
        <p:txBody>
          <a:bodyPr/>
          <a:lstStyle/>
          <a:p>
            <a:r>
              <a:rPr lang="fi-FI" dirty="0"/>
              <a:t>Hoitopalveluiden järjestäminen</a:t>
            </a:r>
          </a:p>
        </p:txBody>
      </p:sp>
      <p:sp>
        <p:nvSpPr>
          <p:cNvPr id="3" name="Sisällön paikkamerkki 2">
            <a:extLst>
              <a:ext uri="{FF2B5EF4-FFF2-40B4-BE49-F238E27FC236}">
                <a16:creationId xmlns:a16="http://schemas.microsoft.com/office/drawing/2014/main" id="{891DEFF6-15FE-4581-9147-D63ECF725000}"/>
              </a:ext>
            </a:extLst>
          </p:cNvPr>
          <p:cNvSpPr>
            <a:spLocks noGrp="1"/>
          </p:cNvSpPr>
          <p:nvPr>
            <p:ph sz="quarter" idx="10"/>
          </p:nvPr>
        </p:nvSpPr>
        <p:spPr>
          <a:xfrm>
            <a:off x="628649" y="822960"/>
            <a:ext cx="8066463" cy="3480816"/>
          </a:xfrm>
        </p:spPr>
        <p:txBody>
          <a:bodyPr/>
          <a:lstStyle/>
          <a:p>
            <a:r>
              <a:rPr lang="fi-FI" sz="1900" dirty="0"/>
              <a:t>Skitsofreniapotilaan hoidon järjestämisen yleiset periaatteet:</a:t>
            </a:r>
          </a:p>
          <a:p>
            <a:pPr lvl="1">
              <a:lnSpc>
                <a:spcPts val="1900"/>
              </a:lnSpc>
            </a:pPr>
            <a:r>
              <a:rPr lang="fi-FI" sz="1700" dirty="0"/>
              <a:t>potilaan yksilölliset ja muuttuvat hoito- ja kuntoutustarpeet otetaan huomioon</a:t>
            </a:r>
          </a:p>
          <a:p>
            <a:pPr lvl="1">
              <a:lnSpc>
                <a:spcPts val="1900"/>
              </a:lnSpc>
            </a:pPr>
            <a:r>
              <a:rPr lang="fi-FI" sz="1700" dirty="0"/>
              <a:t>hoitoyksikkö toimii kiinteässä yhteistyössä perusterveydenhuollon (koulu-, opiskelija- ja työterveyshuolto mukaan luettuina), sosiaalitoimen sosiaalipsykiatrista ja ammatillista kuntoutusta tarjoavien toimijoiden sekä potilas- ja omaisyhdistysten kanssa.</a:t>
            </a:r>
          </a:p>
          <a:p>
            <a:pPr lvl="1">
              <a:lnSpc>
                <a:spcPts val="1900"/>
              </a:lnSpc>
            </a:pPr>
            <a:r>
              <a:rPr lang="fi-FI" sz="1700" dirty="0"/>
              <a:t>kuntouttava asuminen ja asumisen tuki kuuluu yleensä skitsofreniapotilaan hoitokokonaisuuteen, ja sen järjestämisen on oltava tavoitteellista ja perustuttava yksilölliseen tarvearviointiin.</a:t>
            </a:r>
          </a:p>
          <a:p>
            <a:pPr>
              <a:lnSpc>
                <a:spcPts val="2100"/>
              </a:lnSpc>
            </a:pPr>
            <a:r>
              <a:rPr lang="fi-FI" sz="1900" dirty="0"/>
              <a:t>Psykiatrisen erikoissairaanhoidon yksikkö on vastuussa skitsofreniapotilaan monipuolisen hoidon ja kuntoutuksen järjestämisestä ja sen laadun seurannasta.</a:t>
            </a:r>
          </a:p>
        </p:txBody>
      </p:sp>
    </p:spTree>
    <p:extLst>
      <p:ext uri="{BB962C8B-B14F-4D97-AF65-F5344CB8AC3E}">
        <p14:creationId xmlns:p14="http://schemas.microsoft.com/office/powerpoint/2010/main" val="718896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10;&#10;Kuvaus luotu automaattisesti">
            <a:extLst>
              <a:ext uri="{FF2B5EF4-FFF2-40B4-BE49-F238E27FC236}">
                <a16:creationId xmlns:a16="http://schemas.microsoft.com/office/drawing/2014/main" id="{A349EDF8-19CC-40A0-93B8-F6719DB39F70}"/>
              </a:ext>
            </a:extLst>
          </p:cNvPr>
          <p:cNvPicPr>
            <a:picLocks noGrp="1" noChangeAspect="1"/>
          </p:cNvPicPr>
          <p:nvPr>
            <p:ph sz="quarter" idx="10"/>
          </p:nvPr>
        </p:nvPicPr>
        <p:blipFill>
          <a:blip r:embed="rId2"/>
          <a:stretch>
            <a:fillRect/>
          </a:stretch>
        </p:blipFill>
        <p:spPr>
          <a:xfrm>
            <a:off x="2795396" y="0"/>
            <a:ext cx="5283020" cy="5143500"/>
          </a:xfrm>
        </p:spPr>
      </p:pic>
      <p:sp>
        <p:nvSpPr>
          <p:cNvPr id="7" name="Otsikko 1">
            <a:extLst>
              <a:ext uri="{FF2B5EF4-FFF2-40B4-BE49-F238E27FC236}">
                <a16:creationId xmlns:a16="http://schemas.microsoft.com/office/drawing/2014/main" id="{8F610456-6C96-4380-B10C-C44B06827949}"/>
              </a:ext>
            </a:extLst>
          </p:cNvPr>
          <p:cNvSpPr>
            <a:spLocks noGrp="1"/>
          </p:cNvSpPr>
          <p:nvPr>
            <p:ph type="title"/>
          </p:nvPr>
        </p:nvSpPr>
        <p:spPr>
          <a:xfrm>
            <a:off x="306308" y="134256"/>
            <a:ext cx="2798706" cy="553998"/>
          </a:xfrm>
        </p:spPr>
        <p:txBody>
          <a:bodyPr/>
          <a:lstStyle/>
          <a:p>
            <a:r>
              <a:rPr lang="fi-FI" dirty="0"/>
              <a:t>Skitsofrenian alueellinen hoitomalli</a:t>
            </a:r>
            <a:endParaRPr lang="fi-FI" dirty="0">
              <a:solidFill>
                <a:srgbClr val="FF0000"/>
              </a:solidFill>
            </a:endParaRPr>
          </a:p>
        </p:txBody>
      </p:sp>
      <p:sp>
        <p:nvSpPr>
          <p:cNvPr id="2" name="Tekstiruutu 1">
            <a:extLst>
              <a:ext uri="{FF2B5EF4-FFF2-40B4-BE49-F238E27FC236}">
                <a16:creationId xmlns:a16="http://schemas.microsoft.com/office/drawing/2014/main" id="{A64B8900-FCA4-4B54-97C8-5114F71F7745}"/>
              </a:ext>
            </a:extLst>
          </p:cNvPr>
          <p:cNvSpPr txBox="1"/>
          <p:nvPr/>
        </p:nvSpPr>
        <p:spPr>
          <a:xfrm>
            <a:off x="306308" y="2134755"/>
            <a:ext cx="3088810" cy="1661993"/>
          </a:xfrm>
          <a:prstGeom prst="rect">
            <a:avLst/>
          </a:prstGeom>
          <a:noFill/>
        </p:spPr>
        <p:txBody>
          <a:bodyPr wrap="square" rtlCol="0">
            <a:spAutoFit/>
          </a:bodyPr>
          <a:lstStyle/>
          <a:p>
            <a:r>
              <a:rPr lang="fi-FI" sz="1700" dirty="0">
                <a:latin typeface="Lucida Sans" panose="020B0602030504020204" pitchFamily="34" charset="0"/>
                <a:ea typeface="+mn-ea"/>
                <a:cs typeface="+mn-cs"/>
              </a:rPr>
              <a:t>Skitsofrenian hoidon eri vaiheissa akuuttihoidosta kuntoutukseen tarvitaan monien tahojen ja organisaatioiden palveluita, jotka tulee sovittaa yhteen.</a:t>
            </a:r>
          </a:p>
        </p:txBody>
      </p:sp>
    </p:spTree>
    <p:extLst>
      <p:ext uri="{BB962C8B-B14F-4D97-AF65-F5344CB8AC3E}">
        <p14:creationId xmlns:p14="http://schemas.microsoft.com/office/powerpoint/2010/main" val="512122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F1828C-DE7F-4CEF-9782-7765000D10EC}"/>
              </a:ext>
            </a:extLst>
          </p:cNvPr>
          <p:cNvSpPr>
            <a:spLocks noGrp="1"/>
          </p:cNvSpPr>
          <p:nvPr>
            <p:ph type="title"/>
          </p:nvPr>
        </p:nvSpPr>
        <p:spPr/>
        <p:txBody>
          <a:bodyPr/>
          <a:lstStyle/>
          <a:p>
            <a:r>
              <a:rPr lang="fi-FI" dirty="0"/>
              <a:t>Avohoidon toteuttaminen</a:t>
            </a:r>
          </a:p>
        </p:txBody>
      </p:sp>
      <p:sp>
        <p:nvSpPr>
          <p:cNvPr id="3" name="Sisällön paikkamerkki 2">
            <a:extLst>
              <a:ext uri="{FF2B5EF4-FFF2-40B4-BE49-F238E27FC236}">
                <a16:creationId xmlns:a16="http://schemas.microsoft.com/office/drawing/2014/main" id="{6BD53257-48D1-4A74-B20F-A1DF9CE9C272}"/>
              </a:ext>
            </a:extLst>
          </p:cNvPr>
          <p:cNvSpPr>
            <a:spLocks noGrp="1"/>
          </p:cNvSpPr>
          <p:nvPr>
            <p:ph sz="quarter" idx="10"/>
          </p:nvPr>
        </p:nvSpPr>
        <p:spPr>
          <a:xfrm>
            <a:off x="628649" y="822960"/>
            <a:ext cx="8066463" cy="3480816"/>
          </a:xfrm>
        </p:spPr>
        <p:txBody>
          <a:bodyPr/>
          <a:lstStyle/>
          <a:p>
            <a:pPr>
              <a:lnSpc>
                <a:spcPts val="2100"/>
              </a:lnSpc>
            </a:pPr>
            <a:r>
              <a:rPr lang="fi-FI" sz="1900" dirty="0"/>
              <a:t>Skitsofreniapotilaita hoidetaan ensisijaisesti avohoidossa.</a:t>
            </a:r>
          </a:p>
          <a:p>
            <a:pPr>
              <a:lnSpc>
                <a:spcPts val="2100"/>
              </a:lnSpc>
            </a:pPr>
            <a:r>
              <a:rPr lang="fi-FI" sz="1900" dirty="0"/>
              <a:t>Moniammatillisten työryhmien toteuttama avohoito, johon sisältyy aktiivisia kotikäyntejä</a:t>
            </a:r>
          </a:p>
          <a:p>
            <a:pPr lvl="1">
              <a:lnSpc>
                <a:spcPts val="2100"/>
              </a:lnSpc>
            </a:pPr>
            <a:r>
              <a:rPr lang="fi-FI" sz="1800" dirty="0"/>
              <a:t>lisää vaikeasti psyykkisesti sairaiden potilaiden tyytyväisyyttä hoitoon </a:t>
            </a:r>
            <a:r>
              <a:rPr lang="fi-FI" sz="1800" b="1" dirty="0">
                <a:solidFill>
                  <a:schemeClr val="tx2"/>
                </a:solidFill>
              </a:rPr>
              <a:t>A</a:t>
            </a:r>
          </a:p>
          <a:p>
            <a:pPr lvl="1">
              <a:lnSpc>
                <a:spcPts val="2100"/>
              </a:lnSpc>
            </a:pPr>
            <a:r>
              <a:rPr lang="fi-FI" sz="1800" dirty="0"/>
              <a:t>voi vähentää sairaalahoidon tarvetta tavanomaiseen hoitoon nähden.</a:t>
            </a:r>
          </a:p>
          <a:p>
            <a:pPr>
              <a:lnSpc>
                <a:spcPts val="2100"/>
              </a:lnSpc>
            </a:pPr>
            <a:r>
              <a:rPr lang="fi-FI" sz="1900" dirty="0"/>
              <a:t>Kotikäynnit parantavat hoitavan työryhmän mahdollisuuksia arvioida potilaan ja hänen perheensä elämäntilannetta ja selviytymistä jokapäiväisistä toimista.</a:t>
            </a:r>
          </a:p>
          <a:p>
            <a:pPr>
              <a:lnSpc>
                <a:spcPts val="2100"/>
              </a:lnSpc>
            </a:pPr>
            <a:r>
              <a:rPr lang="fi-FI" sz="1900" dirty="0"/>
              <a:t>Vertaisryhmät saattavat parantaa potilaiden sosiaalista verkostoa ja tukea heidän itsetuntoaan </a:t>
            </a:r>
            <a:r>
              <a:rPr lang="fi-FI" sz="1900" b="1" dirty="0">
                <a:solidFill>
                  <a:schemeClr val="tx2"/>
                </a:solidFill>
              </a:rPr>
              <a:t>C</a:t>
            </a:r>
            <a:r>
              <a:rPr lang="fi-FI" sz="1900" dirty="0"/>
              <a:t>.</a:t>
            </a:r>
          </a:p>
        </p:txBody>
      </p:sp>
    </p:spTree>
    <p:extLst>
      <p:ext uri="{BB962C8B-B14F-4D97-AF65-F5344CB8AC3E}">
        <p14:creationId xmlns:p14="http://schemas.microsoft.com/office/powerpoint/2010/main" val="2790684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FAD92-4795-43F2-A9FF-8016A765BDA6}"/>
              </a:ext>
            </a:extLst>
          </p:cNvPr>
          <p:cNvSpPr>
            <a:spLocks noGrp="1"/>
          </p:cNvSpPr>
          <p:nvPr>
            <p:ph type="title"/>
          </p:nvPr>
        </p:nvSpPr>
        <p:spPr/>
        <p:txBody>
          <a:bodyPr/>
          <a:lstStyle/>
          <a:p>
            <a:r>
              <a:rPr lang="fi-FI" dirty="0"/>
              <a:t>Sairaalahoidon toteuttaminen</a:t>
            </a:r>
          </a:p>
        </p:txBody>
      </p:sp>
      <p:sp>
        <p:nvSpPr>
          <p:cNvPr id="3" name="Sisällön paikkamerkki 2">
            <a:extLst>
              <a:ext uri="{FF2B5EF4-FFF2-40B4-BE49-F238E27FC236}">
                <a16:creationId xmlns:a16="http://schemas.microsoft.com/office/drawing/2014/main" id="{A474F8FF-07D8-4A3D-8E3A-98A7B6906827}"/>
              </a:ext>
            </a:extLst>
          </p:cNvPr>
          <p:cNvSpPr>
            <a:spLocks noGrp="1"/>
          </p:cNvSpPr>
          <p:nvPr>
            <p:ph sz="quarter" idx="10"/>
          </p:nvPr>
        </p:nvSpPr>
        <p:spPr>
          <a:xfrm>
            <a:off x="628649" y="822960"/>
            <a:ext cx="8066463" cy="3480816"/>
          </a:xfrm>
        </p:spPr>
        <p:txBody>
          <a:bodyPr/>
          <a:lstStyle/>
          <a:p>
            <a:r>
              <a:rPr lang="fi-FI" sz="1900" dirty="0"/>
              <a:t>Vapaaehtoinen sairaalahoito on aina ensisijaista.</a:t>
            </a:r>
          </a:p>
          <a:p>
            <a:r>
              <a:rPr lang="fi-FI" sz="1900" dirty="0"/>
              <a:t>Sairaalahoitojaksot pyritään pitämään mahdollisimman lyhyinä, sillä pitkä sairaalahoito voi hidastaa toimintakyvyn palaamista. </a:t>
            </a:r>
          </a:p>
          <a:p>
            <a:pPr lvl="1"/>
            <a:r>
              <a:rPr lang="fi-FI" sz="1800" dirty="0"/>
              <a:t>Lyhyet ennalta suunnitellut sairaalahoitojaksot eivät ilmeisesti johda sairaalahoitojen uusiutumiseen tai hoitojärjestelmän ulkopuolelle ajautumiseen </a:t>
            </a:r>
            <a:r>
              <a:rPr lang="fi-FI" sz="1800" b="1" dirty="0">
                <a:solidFill>
                  <a:schemeClr val="tx2"/>
                </a:solidFill>
              </a:rPr>
              <a:t>B</a:t>
            </a:r>
            <a:r>
              <a:rPr lang="fi-FI" sz="1800" dirty="0"/>
              <a:t>.</a:t>
            </a:r>
          </a:p>
          <a:p>
            <a:r>
              <a:rPr lang="fi-FI" sz="1900" dirty="0"/>
              <a:t>Rajoittavia toimenpiteitä osastolla tulee pyrkiä minimoimaan turvallisten vuorovaikutussuhteiden, selkeiden toimintamallien ja asianmukaisen lääkehoidon keinoin.</a:t>
            </a:r>
          </a:p>
          <a:p>
            <a:r>
              <a:rPr lang="fi-FI" sz="1900"/>
              <a:t>Jo sairaalahoidon </a:t>
            </a:r>
            <a:r>
              <a:rPr lang="fi-FI" sz="1900" dirty="0"/>
              <a:t>aikana on varmistettava hoidon jatkuvuus avohoidossa kotiuttamisen jälkeen.</a:t>
            </a:r>
          </a:p>
        </p:txBody>
      </p:sp>
    </p:spTree>
    <p:extLst>
      <p:ext uri="{BB962C8B-B14F-4D97-AF65-F5344CB8AC3E}">
        <p14:creationId xmlns:p14="http://schemas.microsoft.com/office/powerpoint/2010/main" val="4294305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95358B-3A0F-4633-9E69-3198606A67A3}"/>
              </a:ext>
            </a:extLst>
          </p:cNvPr>
          <p:cNvSpPr>
            <a:spLocks noGrp="1"/>
          </p:cNvSpPr>
          <p:nvPr>
            <p:ph type="title"/>
          </p:nvPr>
        </p:nvSpPr>
        <p:spPr/>
        <p:txBody>
          <a:bodyPr/>
          <a:lstStyle/>
          <a:p>
            <a:r>
              <a:rPr lang="fi-FI" dirty="0"/>
              <a:t>Kriisitilanteet</a:t>
            </a:r>
          </a:p>
        </p:txBody>
      </p:sp>
      <p:graphicFrame>
        <p:nvGraphicFramePr>
          <p:cNvPr id="4" name="Sisällön paikkamerkki 3">
            <a:extLst>
              <a:ext uri="{FF2B5EF4-FFF2-40B4-BE49-F238E27FC236}">
                <a16:creationId xmlns:a16="http://schemas.microsoft.com/office/drawing/2014/main" id="{F09212C3-C8E4-467D-83F9-E2B91A0515E9}"/>
              </a:ext>
            </a:extLst>
          </p:cNvPr>
          <p:cNvGraphicFramePr>
            <a:graphicFrameLocks noGrp="1"/>
          </p:cNvGraphicFramePr>
          <p:nvPr>
            <p:ph sz="quarter" idx="10"/>
            <p:extLst>
              <p:ext uri="{D42A27DB-BD31-4B8C-83A1-F6EECF244321}">
                <p14:modId xmlns:p14="http://schemas.microsoft.com/office/powerpoint/2010/main" val="2424844091"/>
              </p:ext>
            </p:extLst>
          </p:nvPr>
        </p:nvGraphicFramePr>
        <p:xfrm>
          <a:off x="628650" y="822960"/>
          <a:ext cx="8149590" cy="348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110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218B9B-8D95-432E-BECD-BC30F1919585}"/>
              </a:ext>
            </a:extLst>
          </p:cNvPr>
          <p:cNvSpPr>
            <a:spLocks noGrp="1"/>
          </p:cNvSpPr>
          <p:nvPr>
            <p:ph type="title"/>
          </p:nvPr>
        </p:nvSpPr>
        <p:spPr/>
        <p:txBody>
          <a:bodyPr/>
          <a:lstStyle/>
          <a:p>
            <a:r>
              <a:rPr lang="fi-FI" dirty="0"/>
              <a:t>Skitsofrenian ennuste</a:t>
            </a:r>
          </a:p>
        </p:txBody>
      </p:sp>
      <p:sp>
        <p:nvSpPr>
          <p:cNvPr id="3" name="Sisällön paikkamerkki 2">
            <a:extLst>
              <a:ext uri="{FF2B5EF4-FFF2-40B4-BE49-F238E27FC236}">
                <a16:creationId xmlns:a16="http://schemas.microsoft.com/office/drawing/2014/main" id="{82350A88-A189-4E11-ABB0-463764686670}"/>
              </a:ext>
            </a:extLst>
          </p:cNvPr>
          <p:cNvSpPr>
            <a:spLocks noGrp="1"/>
          </p:cNvSpPr>
          <p:nvPr>
            <p:ph sz="quarter" idx="10"/>
          </p:nvPr>
        </p:nvSpPr>
        <p:spPr>
          <a:xfrm>
            <a:off x="628649" y="822960"/>
            <a:ext cx="8116339" cy="3480816"/>
          </a:xfrm>
        </p:spPr>
        <p:txBody>
          <a:bodyPr/>
          <a:lstStyle/>
          <a:p>
            <a:r>
              <a:rPr lang="fi-FI" sz="2000" dirty="0"/>
              <a:t>Väljempien kriteerien mukaan </a:t>
            </a:r>
          </a:p>
          <a:p>
            <a:pPr lvl="1"/>
            <a:r>
              <a:rPr lang="fi-FI" sz="1800" dirty="0"/>
              <a:t>yli puolet skitsofreniapotilaista toipuu suhteellisen hyvin</a:t>
            </a:r>
          </a:p>
          <a:p>
            <a:pPr lvl="1"/>
            <a:r>
              <a:rPr lang="fi-FI" sz="1800" dirty="0"/>
              <a:t>vain noin kymmenesosa ensi kertaa hoitoon tulleista tarvitsee apua päivittäisistä toimista selviytymiseen.</a:t>
            </a:r>
          </a:p>
          <a:p>
            <a:pPr marL="342900" lvl="1" indent="-342900">
              <a:buFont typeface="Arial"/>
              <a:buChar char="•"/>
            </a:pPr>
            <a:r>
              <a:rPr lang="fi-FI" dirty="0"/>
              <a:t>Hoidon tarve pysyy kuitenkin suurena, ja pitkään sairastaneiden ryhmästä lähes kaikki tarvitsevat vuosia jatkuvaa psykiatrista hoitoa.</a:t>
            </a:r>
          </a:p>
          <a:p>
            <a:pPr marL="342900" lvl="1" indent="-342900">
              <a:buFont typeface="Arial"/>
              <a:buChar char="•"/>
            </a:pPr>
            <a:r>
              <a:rPr lang="fi-FI" dirty="0"/>
              <a:t>Skitsofrenian ennusteelle on tyypillistä huomattava vaihtelu.</a:t>
            </a:r>
          </a:p>
          <a:p>
            <a:pPr lvl="1"/>
            <a:r>
              <a:rPr lang="fi-FI" sz="1800" dirty="0"/>
              <a:t>Kulloisiinkin tarpeisiin soveltuvat aktiiviset hoito- ja kuntoutustoimenpiteet ovat siten aiheellisia vielä pitkän sairastamisen jälkeenkin.</a:t>
            </a:r>
          </a:p>
        </p:txBody>
      </p:sp>
    </p:spTree>
    <p:extLst>
      <p:ext uri="{BB962C8B-B14F-4D97-AF65-F5344CB8AC3E}">
        <p14:creationId xmlns:p14="http://schemas.microsoft.com/office/powerpoint/2010/main" val="3939643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43FCEF-9E50-45D9-8490-11423FC0FDE6}"/>
              </a:ext>
            </a:extLst>
          </p:cNvPr>
          <p:cNvSpPr>
            <a:spLocks noGrp="1"/>
          </p:cNvSpPr>
          <p:nvPr>
            <p:ph type="title"/>
          </p:nvPr>
        </p:nvSpPr>
        <p:spPr/>
        <p:txBody>
          <a:bodyPr/>
          <a:lstStyle/>
          <a:p>
            <a:r>
              <a:rPr lang="fi-FI" dirty="0"/>
              <a:t>Kuolleisuus</a:t>
            </a:r>
          </a:p>
        </p:txBody>
      </p:sp>
      <p:sp>
        <p:nvSpPr>
          <p:cNvPr id="3" name="Sisällön paikkamerkki 2">
            <a:extLst>
              <a:ext uri="{FF2B5EF4-FFF2-40B4-BE49-F238E27FC236}">
                <a16:creationId xmlns:a16="http://schemas.microsoft.com/office/drawing/2014/main" id="{2A9BF75C-CDE3-49FE-9E27-B1F6F8E891D7}"/>
              </a:ext>
            </a:extLst>
          </p:cNvPr>
          <p:cNvSpPr>
            <a:spLocks noGrp="1"/>
          </p:cNvSpPr>
          <p:nvPr>
            <p:ph sz="quarter" idx="10"/>
          </p:nvPr>
        </p:nvSpPr>
        <p:spPr>
          <a:xfrm>
            <a:off x="628650" y="822960"/>
            <a:ext cx="8016586" cy="3480816"/>
          </a:xfrm>
        </p:spPr>
        <p:txBody>
          <a:bodyPr/>
          <a:lstStyle/>
          <a:p>
            <a:r>
              <a:rPr lang="fi-FI" sz="1900" dirty="0"/>
              <a:t>Skitsofreniaa sairastavien eliniänodote on 10–15 vuotta lyhyempi ja kuolleisuus 2–3-kertainen yleisväestöön verrattuna.</a:t>
            </a:r>
          </a:p>
          <a:p>
            <a:r>
              <a:rPr lang="fi-FI" sz="1900" dirty="0"/>
              <a:t>Potilaiden ylikuolleisuus on suurinta nuoremmissa ikäryhmissä, mikä johtuu sekä itsemurhista että somaattisista sairauksista.</a:t>
            </a:r>
          </a:p>
          <a:p>
            <a:r>
              <a:rPr lang="fi-FI" sz="1900" dirty="0"/>
              <a:t>Kuolleisuus on suurinta sellaisilla potilailla, jotka eivät käytä psykoosilääkkeitä.</a:t>
            </a:r>
          </a:p>
          <a:p>
            <a:r>
              <a:rPr lang="fi-FI" sz="1900" dirty="0"/>
              <a:t>Skitsofreniapotilailla itsemurhien yleisyys on normaaliväestöön verrattuna 13-kertainen.</a:t>
            </a:r>
          </a:p>
          <a:p>
            <a:r>
              <a:rPr lang="fi-FI" sz="1900" dirty="0"/>
              <a:t>Sydän- ja verisuonitaudeista johtuvat kuolemat ovat skitsofreniapotilailla 2–3 yleisempiä kuin normaaliväestössä.</a:t>
            </a:r>
          </a:p>
        </p:txBody>
      </p:sp>
    </p:spTree>
    <p:extLst>
      <p:ext uri="{BB962C8B-B14F-4D97-AF65-F5344CB8AC3E}">
        <p14:creationId xmlns:p14="http://schemas.microsoft.com/office/powerpoint/2010/main" val="2180795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386863-04E2-4F14-AFD3-54ABB812BB66}"/>
              </a:ext>
            </a:extLst>
          </p:cNvPr>
          <p:cNvSpPr>
            <a:spLocks noGrp="1"/>
          </p:cNvSpPr>
          <p:nvPr>
            <p:ph type="title"/>
          </p:nvPr>
        </p:nvSpPr>
        <p:spPr/>
        <p:txBody>
          <a:bodyPr/>
          <a:lstStyle/>
          <a:p>
            <a:r>
              <a:rPr lang="fi-FI" dirty="0"/>
              <a:t>Keskeistä skitsofreniapotilaiden hoidossa</a:t>
            </a:r>
          </a:p>
        </p:txBody>
      </p:sp>
      <p:sp>
        <p:nvSpPr>
          <p:cNvPr id="3" name="Sisällön paikkamerkki 2">
            <a:extLst>
              <a:ext uri="{FF2B5EF4-FFF2-40B4-BE49-F238E27FC236}">
                <a16:creationId xmlns:a16="http://schemas.microsoft.com/office/drawing/2014/main" id="{8A0C40F8-C21C-454A-B184-A24AA04158CD}"/>
              </a:ext>
            </a:extLst>
          </p:cNvPr>
          <p:cNvSpPr>
            <a:spLocks noGrp="1"/>
          </p:cNvSpPr>
          <p:nvPr>
            <p:ph sz="quarter" idx="10"/>
          </p:nvPr>
        </p:nvSpPr>
        <p:spPr/>
        <p:txBody>
          <a:bodyPr/>
          <a:lstStyle/>
          <a:p>
            <a:r>
              <a:rPr lang="fi-FI" dirty="0"/>
              <a:t>Skitsofreniapotilaiden </a:t>
            </a:r>
            <a:r>
              <a:rPr lang="fi-FI"/>
              <a:t>hoidossa tulisi </a:t>
            </a:r>
            <a:r>
              <a:rPr lang="fi-FI" dirty="0"/>
              <a:t>kiinnittää erityisesti huomiota kuolleisuuden vähentämiseen:</a:t>
            </a:r>
          </a:p>
          <a:p>
            <a:pPr lvl="1"/>
            <a:r>
              <a:rPr lang="fi-FI" dirty="0"/>
              <a:t>somaattisten sairauksien ehkäisyyn, tutkimiseen ja hoitoon</a:t>
            </a:r>
          </a:p>
          <a:p>
            <a:pPr lvl="1"/>
            <a:r>
              <a:rPr lang="fi-FI" dirty="0"/>
              <a:t>psykoosilääkkeiden aiheuttamiin verenkierto- ja metabolisiin </a:t>
            </a:r>
            <a:r>
              <a:rPr lang="fi-FI"/>
              <a:t>haittavaikutusten ehkäisyyn</a:t>
            </a:r>
            <a:endParaRPr lang="fi-FI" strike="sngStrike" dirty="0">
              <a:solidFill>
                <a:srgbClr val="FF0000"/>
              </a:solidFill>
            </a:endParaRPr>
          </a:p>
          <a:p>
            <a:pPr lvl="1"/>
            <a:r>
              <a:rPr lang="fi-FI" dirty="0"/>
              <a:t>terveellisten elintapojen edistämiseen </a:t>
            </a:r>
          </a:p>
          <a:p>
            <a:pPr lvl="1"/>
            <a:r>
              <a:rPr lang="fi-FI" dirty="0"/>
              <a:t>masennuksen ja päihdeongelmien aktiiviseen hoitoon </a:t>
            </a:r>
          </a:p>
          <a:p>
            <a:pPr lvl="1"/>
            <a:r>
              <a:rPr lang="fi-FI" dirty="0"/>
              <a:t>sairaala- ja avohoidon väliseen siirtymävaiheeseen. </a:t>
            </a:r>
          </a:p>
        </p:txBody>
      </p:sp>
    </p:spTree>
    <p:extLst>
      <p:ext uri="{BB962C8B-B14F-4D97-AF65-F5344CB8AC3E}">
        <p14:creationId xmlns:p14="http://schemas.microsoft.com/office/powerpoint/2010/main" val="3750645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48E81D-9EF1-4707-A2B3-A03551911E6E}"/>
              </a:ext>
            </a:extLst>
          </p:cNvPr>
          <p:cNvSpPr>
            <a:spLocks noGrp="1"/>
          </p:cNvSpPr>
          <p:nvPr>
            <p:ph type="title"/>
          </p:nvPr>
        </p:nvSpPr>
        <p:spPr>
          <a:xfrm>
            <a:off x="520859" y="174523"/>
            <a:ext cx="8096835" cy="892552"/>
          </a:xfrm>
        </p:spPr>
        <p:txBody>
          <a:bodyPr/>
          <a:lstStyle/>
          <a:p>
            <a:r>
              <a:rPr lang="fi-FI" sz="2600" dirty="0"/>
              <a:t>Suomalaisen</a:t>
            </a:r>
            <a:r>
              <a:rPr lang="fi-FI" sz="2600" b="1" dirty="0"/>
              <a:t> </a:t>
            </a:r>
            <a:r>
              <a:rPr lang="fi-FI" sz="2600" dirty="0"/>
              <a:t>Lääkäriseuran Duodecimin ja Suomen Psykiatriyhdistyksen asettama työryhmä</a:t>
            </a:r>
          </a:p>
        </p:txBody>
      </p:sp>
      <p:sp>
        <p:nvSpPr>
          <p:cNvPr id="3" name="Sisällön paikkamerkki 2">
            <a:extLst>
              <a:ext uri="{FF2B5EF4-FFF2-40B4-BE49-F238E27FC236}">
                <a16:creationId xmlns:a16="http://schemas.microsoft.com/office/drawing/2014/main" id="{6B0A8DEB-86F8-4C0C-AC89-C615EFF648F3}"/>
              </a:ext>
            </a:extLst>
          </p:cNvPr>
          <p:cNvSpPr>
            <a:spLocks noGrp="1"/>
          </p:cNvSpPr>
          <p:nvPr>
            <p:ph sz="quarter" idx="10"/>
          </p:nvPr>
        </p:nvSpPr>
        <p:spPr>
          <a:xfrm>
            <a:off x="520860" y="1148183"/>
            <a:ext cx="8202834" cy="3046910"/>
          </a:xfrm>
        </p:spPr>
        <p:txBody>
          <a:bodyPr/>
          <a:lstStyle/>
          <a:p>
            <a:pPr marL="0" lvl="0" indent="0" fontAlgn="base">
              <a:spcBef>
                <a:spcPts val="600"/>
              </a:spcBef>
              <a:spcAft>
                <a:spcPct val="0"/>
              </a:spcAft>
              <a:buNone/>
            </a:pPr>
            <a:r>
              <a:rPr lang="fi-FI" altLang="fi-FI" sz="1300" b="1" dirty="0">
                <a:solidFill>
                  <a:prstClr val="black"/>
                </a:solidFill>
                <a:ea typeface="Lucida Sans" panose="020B0602030504020204" pitchFamily="34" charset="0"/>
                <a:cs typeface="Lucida Sans" panose="020B0602030504020204" pitchFamily="34" charset="0"/>
              </a:rPr>
              <a:t>Puheenjohtaja</a:t>
            </a:r>
            <a:r>
              <a:rPr lang="fi-FI" altLang="fi-FI" sz="1300" dirty="0">
                <a:solidFill>
                  <a:prstClr val="black"/>
                </a:solidFill>
                <a:ea typeface="Lucida Sans" panose="020B0602030504020204" pitchFamily="34" charset="0"/>
                <a:cs typeface="Lucida Sans" panose="020B0602030504020204" pitchFamily="34" charset="0"/>
              </a:rPr>
              <a:t>: </a:t>
            </a:r>
          </a:p>
          <a:p>
            <a:pPr marL="0" indent="0">
              <a:buNone/>
            </a:pPr>
            <a:r>
              <a:rPr lang="fi-FI" sz="1300" dirty="0"/>
              <a:t>Raimo K.R. Salokangas, LKT psykiatrian professori (eläkkeellä); Turun yliopisto</a:t>
            </a:r>
          </a:p>
          <a:p>
            <a:pPr marL="0" indent="0">
              <a:buNone/>
            </a:pPr>
            <a:r>
              <a:rPr lang="fi-FI" sz="1300" b="1" dirty="0"/>
              <a:t>Jäsenet:</a:t>
            </a:r>
            <a:endParaRPr lang="fi-FI" sz="1300" dirty="0"/>
          </a:p>
          <a:p>
            <a:pPr marL="0" indent="0">
              <a:buNone/>
            </a:pPr>
            <a:r>
              <a:rPr lang="fi-FI" sz="1300" dirty="0"/>
              <a:t>Lauri Tuominen, LT, Tutkija; University of Ottawa's Institute of Mental Health Research, kokoava kirjoittaja</a:t>
            </a:r>
          </a:p>
          <a:p>
            <a:pPr marL="0" indent="0">
              <a:buNone/>
            </a:pPr>
            <a:r>
              <a:rPr lang="fi-FI" sz="1300" dirty="0"/>
              <a:t>Hannu Koponen, LKT professori, ylilääkäri Helsingin yliopisto ja HYKS</a:t>
            </a:r>
          </a:p>
          <a:p>
            <a:pPr marL="0" indent="0">
              <a:buNone/>
            </a:pPr>
            <a:r>
              <a:rPr lang="fi-FI" sz="1300" dirty="0"/>
              <a:t>Tanja Laukkala, Käypä hoito -toimittaja, Suomalainen Lääkäriseura Duodecim</a:t>
            </a:r>
          </a:p>
          <a:p>
            <a:pPr marL="0" indent="0">
              <a:buNone/>
            </a:pPr>
            <a:r>
              <a:rPr lang="fi-FI" sz="1300" dirty="0"/>
              <a:t>Olli Metso, LL, terveyskeskuslääkäri, yleislääketieteeseen erikoistuva lääkäri; Kymsote</a:t>
            </a:r>
          </a:p>
          <a:p>
            <a:pPr marL="0" indent="0">
              <a:buNone/>
            </a:pPr>
            <a:r>
              <a:rPr lang="fi-FI" sz="1300" dirty="0"/>
              <a:t>Jorma Oksanen, LL, psykiatrian erikoislääkäri; kuntoutuksen erityispätevyys, Helsinki</a:t>
            </a:r>
          </a:p>
          <a:p>
            <a:pPr marL="0" indent="0">
              <a:buNone/>
            </a:pPr>
            <a:r>
              <a:rPr lang="fi-FI" sz="1300" dirty="0"/>
              <a:t>Sami Pirkola, LT, sosiaalipsykiatrian professori, ylilääkäri; Tampereen yliopisto, terveystieteet, Tays</a:t>
            </a:r>
          </a:p>
          <a:p>
            <a:pPr marL="0" indent="0">
              <a:buNone/>
            </a:pPr>
            <a:endParaRPr lang="fi-FI" sz="1400" dirty="0"/>
          </a:p>
        </p:txBody>
      </p:sp>
      <p:sp>
        <p:nvSpPr>
          <p:cNvPr id="6" name="Tekstiruutu 5">
            <a:extLst>
              <a:ext uri="{FF2B5EF4-FFF2-40B4-BE49-F238E27FC236}">
                <a16:creationId xmlns:a16="http://schemas.microsoft.com/office/drawing/2014/main" id="{D1D44BC5-8BE3-4980-8C48-832AF38C53E0}"/>
              </a:ext>
            </a:extLst>
          </p:cNvPr>
          <p:cNvSpPr txBox="1"/>
          <p:nvPr/>
        </p:nvSpPr>
        <p:spPr>
          <a:xfrm>
            <a:off x="1414359" y="3990928"/>
            <a:ext cx="6677621" cy="492443"/>
          </a:xfrm>
          <a:prstGeom prst="rect">
            <a:avLst/>
          </a:prstGeom>
          <a:noFill/>
        </p:spPr>
        <p:txBody>
          <a:bodyPr wrap="square" rtlCol="0">
            <a:spAutoFit/>
          </a:bodyPr>
          <a:lstStyle/>
          <a:p>
            <a:pPr algn="ctr"/>
            <a:r>
              <a:rPr lang="fi-FI" altLang="fi-FI" sz="1300" dirty="0">
                <a:latin typeface="Lucida Sans" panose="020B0602030504020204" pitchFamily="34" charset="0"/>
                <a:cs typeface="Times New Roman" panose="02020603050405020304" pitchFamily="18" charset="0"/>
              </a:rPr>
              <a:t>Luentomateriaalin on laatinut oppimateriaalitoimittaja Tiina Tala, Käypä hoito. Asiasisällön ovat tarkistaneet Tanja Laukkala ja Raimo K.R. Salokangas</a:t>
            </a:r>
            <a:r>
              <a:rPr lang="fi-FI" sz="1300" dirty="0">
                <a:latin typeface="Lucida Sans" panose="020B0602030504020204" pitchFamily="34" charset="0"/>
                <a:cs typeface="Times New Roman" panose="02020603050405020304" pitchFamily="18" charset="0"/>
              </a:rPr>
              <a:t>.</a:t>
            </a:r>
            <a:endParaRPr lang="fi-FI" sz="1300" dirty="0">
              <a:highlight>
                <a:srgbClr val="FFFF00"/>
              </a:highlight>
              <a:latin typeface="Lucida Sans" panose="020B0602030504020204" pitchFamily="34" charset="0"/>
              <a:cs typeface="Times New Roman" panose="02020603050405020304" pitchFamily="18" charset="0"/>
            </a:endParaRPr>
          </a:p>
        </p:txBody>
      </p:sp>
    </p:spTree>
    <p:extLst>
      <p:ext uri="{BB962C8B-B14F-4D97-AF65-F5344CB8AC3E}">
        <p14:creationId xmlns:p14="http://schemas.microsoft.com/office/powerpoint/2010/main" val="282786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52774-F588-4C9F-8331-32CD5FC63C59}"/>
              </a:ext>
            </a:extLst>
          </p:cNvPr>
          <p:cNvSpPr>
            <a:spLocks noGrp="1"/>
          </p:cNvSpPr>
          <p:nvPr>
            <p:ph type="title"/>
          </p:nvPr>
        </p:nvSpPr>
        <p:spPr>
          <a:xfrm>
            <a:off x="628650" y="219775"/>
            <a:ext cx="7886700" cy="553998"/>
          </a:xfrm>
        </p:spPr>
        <p:txBody>
          <a:bodyPr/>
          <a:lstStyle/>
          <a:p>
            <a:r>
              <a:rPr lang="fi-FI" dirty="0"/>
              <a:t>Keskeinen sanoma 2</a:t>
            </a:r>
            <a:endParaRPr lang="fi-FI" dirty="0">
              <a:solidFill>
                <a:srgbClr val="FF0000"/>
              </a:solidFill>
            </a:endParaRPr>
          </a:p>
        </p:txBody>
      </p:sp>
      <p:sp>
        <p:nvSpPr>
          <p:cNvPr id="3" name="Sisällön paikkamerkki 2">
            <a:extLst>
              <a:ext uri="{FF2B5EF4-FFF2-40B4-BE49-F238E27FC236}">
                <a16:creationId xmlns:a16="http://schemas.microsoft.com/office/drawing/2014/main" id="{CBE4D7BA-7E37-40BB-AAEB-EA25738B9F4D}"/>
              </a:ext>
            </a:extLst>
          </p:cNvPr>
          <p:cNvSpPr>
            <a:spLocks noGrp="1"/>
          </p:cNvSpPr>
          <p:nvPr>
            <p:ph sz="quarter" idx="10"/>
          </p:nvPr>
        </p:nvSpPr>
        <p:spPr>
          <a:xfrm>
            <a:off x="628650" y="688848"/>
            <a:ext cx="7886700" cy="3480816"/>
          </a:xfrm>
        </p:spPr>
        <p:txBody>
          <a:bodyPr/>
          <a:lstStyle/>
          <a:p>
            <a:r>
              <a:rPr lang="fi-FI" sz="2000" dirty="0"/>
              <a:t>Hoidossa keskeisiä ovat</a:t>
            </a:r>
          </a:p>
          <a:p>
            <a:pPr lvl="1">
              <a:lnSpc>
                <a:spcPts val="1800"/>
              </a:lnSpc>
            </a:pPr>
            <a:r>
              <a:rPr lang="fi-FI" sz="1700" dirty="0"/>
              <a:t>psykoosilääkitys, jossa pyritään tehokkaan oirelievityksen lisäksi pienimpään tehokkaaseen annokseen ja haittavaikutusten minimoimiseen</a:t>
            </a:r>
          </a:p>
          <a:p>
            <a:pPr lvl="1">
              <a:lnSpc>
                <a:spcPts val="1800"/>
              </a:lnSpc>
            </a:pPr>
            <a:r>
              <a:rPr lang="fi-FI" sz="1700" dirty="0"/>
              <a:t>potilaan ja hänen perheensä koulutuksellinen terapia (psykoedukaatio)</a:t>
            </a:r>
          </a:p>
          <a:p>
            <a:pPr lvl="1">
              <a:lnSpc>
                <a:spcPts val="1800"/>
              </a:lnSpc>
            </a:pPr>
            <a:r>
              <a:rPr lang="fi-FI" sz="1700" dirty="0"/>
              <a:t>psykososiaalisen yksilöhoidon spesifiset muodot, kuten kognitiivinen käyttäytymisterapia (KKT)</a:t>
            </a:r>
          </a:p>
          <a:p>
            <a:pPr lvl="1">
              <a:lnSpc>
                <a:spcPts val="1800"/>
              </a:lnSpc>
            </a:pPr>
            <a:r>
              <a:rPr lang="fi-FI" sz="1700" dirty="0"/>
              <a:t>potilaan toimintakykyä ja elämänlaatua lisäävät monipuoliset psykososiaalisen kuntoutuksen muodot</a:t>
            </a:r>
          </a:p>
          <a:p>
            <a:pPr lvl="1">
              <a:lnSpc>
                <a:spcPts val="1800"/>
              </a:lnSpc>
            </a:pPr>
            <a:r>
              <a:rPr lang="fi-FI" sz="1700" dirty="0"/>
              <a:t>työkuntoutuksen ja tuetun työllistymisen edistäminen</a:t>
            </a:r>
          </a:p>
          <a:p>
            <a:pPr lvl="1">
              <a:lnSpc>
                <a:spcPts val="1800"/>
              </a:lnSpc>
            </a:pPr>
            <a:r>
              <a:rPr lang="fi-FI" sz="1700" dirty="0"/>
              <a:t>somaattisen terveyden arviointi, sen edistäminen ja erityisesti kardiometabolisten riskien pienentäminen heti ensipsykoosista lähtien.</a:t>
            </a:r>
          </a:p>
        </p:txBody>
      </p:sp>
    </p:spTree>
    <p:extLst>
      <p:ext uri="{BB962C8B-B14F-4D97-AF65-F5344CB8AC3E}">
        <p14:creationId xmlns:p14="http://schemas.microsoft.com/office/powerpoint/2010/main" val="419778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52774-F588-4C9F-8331-32CD5FC63C59}"/>
              </a:ext>
            </a:extLst>
          </p:cNvPr>
          <p:cNvSpPr>
            <a:spLocks noGrp="1"/>
          </p:cNvSpPr>
          <p:nvPr>
            <p:ph type="title"/>
          </p:nvPr>
        </p:nvSpPr>
        <p:spPr>
          <a:xfrm>
            <a:off x="628650" y="219775"/>
            <a:ext cx="7886700" cy="553998"/>
          </a:xfrm>
        </p:spPr>
        <p:txBody>
          <a:bodyPr/>
          <a:lstStyle/>
          <a:p>
            <a:r>
              <a:rPr lang="fi-FI" dirty="0"/>
              <a:t>Keskeinen sanoma 3</a:t>
            </a:r>
            <a:endParaRPr lang="fi-FI" dirty="0">
              <a:solidFill>
                <a:srgbClr val="FF0000"/>
              </a:solidFill>
            </a:endParaRPr>
          </a:p>
        </p:txBody>
      </p:sp>
      <p:sp>
        <p:nvSpPr>
          <p:cNvPr id="3" name="Sisällön paikkamerkki 2">
            <a:extLst>
              <a:ext uri="{FF2B5EF4-FFF2-40B4-BE49-F238E27FC236}">
                <a16:creationId xmlns:a16="http://schemas.microsoft.com/office/drawing/2014/main" id="{CBE4D7BA-7E37-40BB-AAEB-EA25738B9F4D}"/>
              </a:ext>
            </a:extLst>
          </p:cNvPr>
          <p:cNvSpPr>
            <a:spLocks noGrp="1"/>
          </p:cNvSpPr>
          <p:nvPr>
            <p:ph sz="quarter" idx="10"/>
          </p:nvPr>
        </p:nvSpPr>
        <p:spPr/>
        <p:txBody>
          <a:bodyPr/>
          <a:lstStyle/>
          <a:p>
            <a:r>
              <a:rPr lang="fi-FI" dirty="0"/>
              <a:t>Pitkäaikaishoidossa tärkeitä ovat</a:t>
            </a:r>
          </a:p>
          <a:p>
            <a:pPr lvl="1"/>
            <a:r>
              <a:rPr lang="fi-FI" dirty="0"/>
              <a:t>potilaiden aktiivinen tukeminen hoitoon sitoutumiseen</a:t>
            </a:r>
          </a:p>
          <a:p>
            <a:pPr lvl="1"/>
            <a:r>
              <a:rPr lang="fi-FI" dirty="0"/>
              <a:t>uusien sairausjaksojen ehkäisy</a:t>
            </a:r>
          </a:p>
          <a:p>
            <a:pPr lvl="1"/>
            <a:r>
              <a:rPr lang="fi-FI" dirty="0"/>
              <a:t>mielekäs päiväohjelma ja sosiaaliset suhteet</a:t>
            </a:r>
          </a:p>
          <a:p>
            <a:pPr lvl="1"/>
            <a:r>
              <a:rPr lang="fi-FI" dirty="0"/>
              <a:t>potilaiden integroiminen yhteiskuntaan</a:t>
            </a:r>
          </a:p>
          <a:p>
            <a:pPr lvl="1"/>
            <a:r>
              <a:rPr lang="fi-FI" dirty="0"/>
              <a:t>joustavat palvelut kriisitilanteissa.</a:t>
            </a:r>
          </a:p>
        </p:txBody>
      </p:sp>
    </p:spTree>
    <p:extLst>
      <p:ext uri="{BB962C8B-B14F-4D97-AF65-F5344CB8AC3E}">
        <p14:creationId xmlns:p14="http://schemas.microsoft.com/office/powerpoint/2010/main" val="244522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52774-F588-4C9F-8331-32CD5FC63C59}"/>
              </a:ext>
            </a:extLst>
          </p:cNvPr>
          <p:cNvSpPr>
            <a:spLocks noGrp="1"/>
          </p:cNvSpPr>
          <p:nvPr>
            <p:ph type="title"/>
          </p:nvPr>
        </p:nvSpPr>
        <p:spPr>
          <a:xfrm>
            <a:off x="628650" y="219775"/>
            <a:ext cx="7886700" cy="553998"/>
          </a:xfrm>
        </p:spPr>
        <p:txBody>
          <a:bodyPr/>
          <a:lstStyle/>
          <a:p>
            <a:r>
              <a:rPr lang="fi-FI" dirty="0"/>
              <a:t>Keskeinen sanoma 4</a:t>
            </a:r>
            <a:endParaRPr lang="fi-FI" dirty="0">
              <a:solidFill>
                <a:srgbClr val="FF0000"/>
              </a:solidFill>
            </a:endParaRPr>
          </a:p>
        </p:txBody>
      </p:sp>
      <p:sp>
        <p:nvSpPr>
          <p:cNvPr id="3" name="Sisällön paikkamerkki 2">
            <a:extLst>
              <a:ext uri="{FF2B5EF4-FFF2-40B4-BE49-F238E27FC236}">
                <a16:creationId xmlns:a16="http://schemas.microsoft.com/office/drawing/2014/main" id="{CBE4D7BA-7E37-40BB-AAEB-EA25738B9F4D}"/>
              </a:ext>
            </a:extLst>
          </p:cNvPr>
          <p:cNvSpPr>
            <a:spLocks noGrp="1"/>
          </p:cNvSpPr>
          <p:nvPr>
            <p:ph sz="quarter" idx="10"/>
          </p:nvPr>
        </p:nvSpPr>
        <p:spPr/>
        <p:txBody>
          <a:bodyPr/>
          <a:lstStyle/>
          <a:p>
            <a:r>
              <a:rPr lang="fi-FI" sz="2000" dirty="0"/>
              <a:t>Alueelliset hoitopalvelut tulee järjestää siten, että eriasteisesti sairastavat potilaat saavat yksilöllisiä tarpeitaan vastaavan hoidon ja kuntoutuksen joustavasti ja integroidusti. </a:t>
            </a:r>
          </a:p>
          <a:p>
            <a:r>
              <a:rPr lang="fi-FI" sz="2000" dirty="0"/>
              <a:t>Psykososiaalisten hoito- ja kuntoutuspalveluiden</a:t>
            </a:r>
            <a:br>
              <a:rPr lang="fi-FI" sz="2000" dirty="0"/>
            </a:br>
            <a:r>
              <a:rPr lang="fi-FI" sz="2000" dirty="0"/>
              <a:t>tasa-arvoinen alueellinen saatavuus tulee turvata.</a:t>
            </a:r>
          </a:p>
          <a:p>
            <a:r>
              <a:rPr lang="fi-FI" sz="2000" dirty="0"/>
              <a:t>Terveydenhuollon ja sosiaalitoimen henkilökunnalle on järjestettävä koulutusta, jotta tehokkaiksi osoittautuneet menetelmät saadaan osaksi hoitojärjestelmäämme.</a:t>
            </a:r>
          </a:p>
          <a:p>
            <a:r>
              <a:rPr lang="fi-FI" sz="2000" dirty="0"/>
              <a:t>Skitsofrenian hyvä avohoitopainotteinen hoito edellyttää riittäviä henkilöstö- ja osaamisresursseja.</a:t>
            </a:r>
          </a:p>
        </p:txBody>
      </p:sp>
    </p:spTree>
    <p:extLst>
      <p:ext uri="{BB962C8B-B14F-4D97-AF65-F5344CB8AC3E}">
        <p14:creationId xmlns:p14="http://schemas.microsoft.com/office/powerpoint/2010/main" val="150414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7E8581-4F9D-4B30-AD85-EB9CAE188B83}"/>
              </a:ext>
            </a:extLst>
          </p:cNvPr>
          <p:cNvSpPr>
            <a:spLocks noGrp="1"/>
          </p:cNvSpPr>
          <p:nvPr>
            <p:ph type="title"/>
          </p:nvPr>
        </p:nvSpPr>
        <p:spPr>
          <a:xfrm>
            <a:off x="628650" y="219775"/>
            <a:ext cx="7886700" cy="584775"/>
          </a:xfrm>
        </p:spPr>
        <p:txBody>
          <a:bodyPr/>
          <a:lstStyle/>
          <a:p>
            <a:r>
              <a:rPr lang="fi-FI" altLang="fi-FI" sz="3200" dirty="0"/>
              <a:t>Skitsofrenian hoidon yleisperiaatteita</a:t>
            </a:r>
            <a:endParaRPr lang="fi-FI" dirty="0"/>
          </a:p>
        </p:txBody>
      </p:sp>
      <p:sp>
        <p:nvSpPr>
          <p:cNvPr id="3" name="Sisällön paikkamerkki 2">
            <a:extLst>
              <a:ext uri="{FF2B5EF4-FFF2-40B4-BE49-F238E27FC236}">
                <a16:creationId xmlns:a16="http://schemas.microsoft.com/office/drawing/2014/main" id="{CDC590ED-1FF3-4D6A-BC36-80FB4C04AC7B}"/>
              </a:ext>
            </a:extLst>
          </p:cNvPr>
          <p:cNvSpPr>
            <a:spLocks noGrp="1"/>
          </p:cNvSpPr>
          <p:nvPr>
            <p:ph sz="quarter" idx="10"/>
          </p:nvPr>
        </p:nvSpPr>
        <p:spPr>
          <a:xfrm>
            <a:off x="628649" y="822960"/>
            <a:ext cx="8199467" cy="3480816"/>
          </a:xfrm>
        </p:spPr>
        <p:txBody>
          <a:bodyPr/>
          <a:lstStyle/>
          <a:p>
            <a:r>
              <a:rPr lang="fi-FI" sz="2000" dirty="0"/>
              <a:t>Skitsofrenian hoito perustuu pitkäjänteiseen, luottamukselliseen hoitosuhteeseen, jossa yhdistyvät lääkehoito ja psykososiaaliset kuntoutusmuodot.</a:t>
            </a:r>
          </a:p>
          <a:p>
            <a:r>
              <a:rPr lang="fi-FI" sz="2000" dirty="0"/>
              <a:t>Psykoosilääkitys on olennainen osa skitsofrenian hoitoa </a:t>
            </a:r>
            <a:r>
              <a:rPr lang="fi-FI" sz="2000" b="1" dirty="0">
                <a:solidFill>
                  <a:schemeClr val="tx2"/>
                </a:solidFill>
              </a:rPr>
              <a:t>A</a:t>
            </a:r>
            <a:r>
              <a:rPr lang="fi-FI" sz="2000" dirty="0"/>
              <a:t>.</a:t>
            </a:r>
          </a:p>
          <a:p>
            <a:r>
              <a:rPr lang="fi-FI" sz="2000" dirty="0"/>
              <a:t>Hoidon jatkamisen yleisiin periaatteisiin kuuluvat lääkehoidon ylläpitäminen, psykoosien uusiutumisen esto ja sosiaalinen kuntoutus sekä potilaan ja hänen läheistensä tukeminen.</a:t>
            </a:r>
          </a:p>
          <a:p>
            <a:r>
              <a:rPr lang="fi-FI" sz="2000" dirty="0"/>
              <a:t>Varsinkin nuorten, osittain toipuneiden skitsofreniapotilaiden osalta tulee kiinnittää erityistä huomiota työhön tukemiseen ja ammatillisen kuntoutukseen.</a:t>
            </a:r>
          </a:p>
          <a:p>
            <a:endParaRPr lang="fi-FI" dirty="0"/>
          </a:p>
        </p:txBody>
      </p:sp>
    </p:spTree>
    <p:extLst>
      <p:ext uri="{BB962C8B-B14F-4D97-AF65-F5344CB8AC3E}">
        <p14:creationId xmlns:p14="http://schemas.microsoft.com/office/powerpoint/2010/main" val="124116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56E0A9-09D1-4CCD-9388-260F0B73034D}"/>
              </a:ext>
            </a:extLst>
          </p:cNvPr>
          <p:cNvSpPr>
            <a:spLocks noGrp="1"/>
          </p:cNvSpPr>
          <p:nvPr>
            <p:ph type="title"/>
          </p:nvPr>
        </p:nvSpPr>
        <p:spPr/>
        <p:txBody>
          <a:bodyPr/>
          <a:lstStyle/>
          <a:p>
            <a:r>
              <a:rPr lang="fi-FI" dirty="0"/>
              <a:t>Hoidon tavoitteet</a:t>
            </a:r>
          </a:p>
        </p:txBody>
      </p:sp>
      <p:graphicFrame>
        <p:nvGraphicFramePr>
          <p:cNvPr id="4" name="Sisällön paikkamerkki 3">
            <a:extLst>
              <a:ext uri="{FF2B5EF4-FFF2-40B4-BE49-F238E27FC236}">
                <a16:creationId xmlns:a16="http://schemas.microsoft.com/office/drawing/2014/main" id="{31C0D826-A72F-41FD-9B3D-3709C9F0DE1A}"/>
              </a:ext>
            </a:extLst>
          </p:cNvPr>
          <p:cNvGraphicFramePr>
            <a:graphicFrameLocks noGrp="1"/>
          </p:cNvGraphicFramePr>
          <p:nvPr>
            <p:ph sz="quarter" idx="10"/>
            <p:extLst>
              <p:ext uri="{D42A27DB-BD31-4B8C-83A1-F6EECF244321}">
                <p14:modId xmlns:p14="http://schemas.microsoft.com/office/powerpoint/2010/main" val="3408683132"/>
              </p:ext>
            </p:extLst>
          </p:nvPr>
        </p:nvGraphicFramePr>
        <p:xfrm>
          <a:off x="628650" y="822960"/>
          <a:ext cx="7886700" cy="348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359021"/>
      </p:ext>
    </p:extLst>
  </p:cSld>
  <p:clrMapOvr>
    <a:masterClrMapping/>
  </p:clrMapOvr>
</p:sld>
</file>

<file path=ppt/theme/theme1.xml><?xml version="1.0" encoding="utf-8"?>
<a:theme xmlns:a="http://schemas.openxmlformats.org/drawingml/2006/main" name="Pohja A">
  <a:themeElements>
    <a:clrScheme name="Duodecim Seura">
      <a:dk1>
        <a:sysClr val="windowText" lastClr="000000"/>
      </a:dk1>
      <a:lt1>
        <a:sysClr val="window" lastClr="FFFFFF"/>
      </a:lt1>
      <a:dk2>
        <a:srgbClr val="094592"/>
      </a:dk2>
      <a:lt2>
        <a:srgbClr val="DEDEDB"/>
      </a:lt2>
      <a:accent1>
        <a:srgbClr val="094592"/>
      </a:accent1>
      <a:accent2>
        <a:srgbClr val="117C9F"/>
      </a:accent2>
      <a:accent3>
        <a:srgbClr val="B7DFEB"/>
      </a:accent3>
      <a:accent4>
        <a:srgbClr val="06275C"/>
      </a:accent4>
      <a:accent5>
        <a:srgbClr val="436CAF"/>
      </a:accent5>
      <a:accent6>
        <a:srgbClr val="DEDEDB"/>
      </a:accent6>
      <a:hlink>
        <a:srgbClr val="094592"/>
      </a:hlink>
      <a:folHlink>
        <a:srgbClr val="06275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H luentomateriaali LEVEÄ.pptx" id="{D7F24C4E-83CF-4183-9E79-8191088E87DC}" vid="{CF52C160-4324-4A71-9613-7EBB5A358CA7}"/>
    </a:ext>
  </a:extLst>
</a:theme>
</file>

<file path=ppt/theme/theme2.xml><?xml version="1.0" encoding="utf-8"?>
<a:theme xmlns:a="http://schemas.openxmlformats.org/drawingml/2006/main" name="Pohja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H luentomateriaali LEVEÄ.pptx" id="{D7F24C4E-83CF-4183-9E79-8191088E87DC}" vid="{2D5AEDB2-BF7B-49A2-801E-65315783FB3E}"/>
    </a:ext>
  </a:extLst>
</a:theme>
</file>

<file path=ppt/theme/theme3.xml><?xml version="1.0" encoding="utf-8"?>
<a:theme xmlns:a="http://schemas.openxmlformats.org/drawingml/2006/main" name="Pohja 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H luentomateriaali LEVEÄ.pptx" id="{D7F24C4E-83CF-4183-9E79-8191088E87DC}" vid="{7EE64C3B-C870-431A-91F5-805884FDEAD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KH luentomateriaali LEVEÄ</Template>
  <TotalTime>0</TotalTime>
  <Words>3442</Words>
  <Application>Microsoft Office PowerPoint</Application>
  <PresentationFormat>Näytössä katseltava esitys (16:9)</PresentationFormat>
  <Paragraphs>501</Paragraphs>
  <Slides>48</Slides>
  <Notes>12</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48</vt:i4>
      </vt:variant>
    </vt:vector>
  </HeadingPairs>
  <TitlesOfParts>
    <vt:vector size="56" baseType="lpstr">
      <vt:lpstr>Arial</vt:lpstr>
      <vt:lpstr>Calibri</vt:lpstr>
      <vt:lpstr>Lato</vt:lpstr>
      <vt:lpstr>Lucida Sans</vt:lpstr>
      <vt:lpstr>Lucida Sans Unicode</vt:lpstr>
      <vt:lpstr>Pohja A</vt:lpstr>
      <vt:lpstr>Pohja B</vt:lpstr>
      <vt:lpstr>Pohja C</vt:lpstr>
      <vt:lpstr>Skitsofrenia Hoito ja kuntoutus</vt:lpstr>
      <vt:lpstr>Näytön varmuusaste Käypä hoito -suosituksissa</vt:lpstr>
      <vt:lpstr>Luentomateriaalin käyttö</vt:lpstr>
      <vt:lpstr>Keskeinen sanoma 1</vt:lpstr>
      <vt:lpstr>Keskeinen sanoma 2</vt:lpstr>
      <vt:lpstr>Keskeinen sanoma 3</vt:lpstr>
      <vt:lpstr>Keskeinen sanoma 4</vt:lpstr>
      <vt:lpstr>Skitsofrenian hoidon yleisperiaatteita</vt:lpstr>
      <vt:lpstr>Hoidon tavoitteet</vt:lpstr>
      <vt:lpstr>Hoitojen integrointi</vt:lpstr>
      <vt:lpstr>Hoitosuunnitelma</vt:lpstr>
      <vt:lpstr>Hoito- ja kuntoutussuunnitelman lähtökohdat</vt:lpstr>
      <vt:lpstr>Psykoosin biologiset hoidot</vt:lpstr>
      <vt:lpstr>Akuuttivaiheen psykoosilääkehoito</vt:lpstr>
      <vt:lpstr>PowerPoint-esitys</vt:lpstr>
      <vt:lpstr>PowerPoint-esitys</vt:lpstr>
      <vt:lpstr>PowerPoint-esitys</vt:lpstr>
      <vt:lpstr>PowerPoint-esitys</vt:lpstr>
      <vt:lpstr>PowerPoint-esitys</vt:lpstr>
      <vt:lpstr>PowerPoint-esitys</vt:lpstr>
      <vt:lpstr> Psykoosilääkkeiden keskeiset yhteisvaikutukset1 1(2)   </vt:lpstr>
      <vt:lpstr> Psykoosilääkkeiden keskeiset yhteisvaikutukset1 2(2)   </vt:lpstr>
      <vt:lpstr>Riittämätön vaste psykoosilääkehoitoon</vt:lpstr>
      <vt:lpstr>Pitkäaikainen psykoosilääkehoito</vt:lpstr>
      <vt:lpstr>Psykoosilääkkeiden haittavaikutukset</vt:lpstr>
      <vt:lpstr>Lääkehoitomyöntyvyys 1(2)</vt:lpstr>
      <vt:lpstr>Lääkehoitomyöntyvyys 2(2)</vt:lpstr>
      <vt:lpstr>Psykoosilääkityksen purkaminen</vt:lpstr>
      <vt:lpstr>Psykososiaaliset hoidot</vt:lpstr>
      <vt:lpstr>Koulutuksellinen terapia (psykoedukaatio)</vt:lpstr>
      <vt:lpstr>Yksilöterapiat</vt:lpstr>
      <vt:lpstr>Ryhmäpsykoterapiat</vt:lpstr>
      <vt:lpstr>Perheinterventiot</vt:lpstr>
      <vt:lpstr>Luovat terapiat</vt:lpstr>
      <vt:lpstr>Ammatillinen kuntoutus ja tuettu työnteko</vt:lpstr>
      <vt:lpstr>Kognitiivisten toimintojen kuntoutus</vt:lpstr>
      <vt:lpstr>Sosiaalisten taitojen ja arkielämän taitojen harjoittelu</vt:lpstr>
      <vt:lpstr>Päivätoiminta ja asumiskuntoutus</vt:lpstr>
      <vt:lpstr>Terveyskäyttäytyminen ja sen tukeminen</vt:lpstr>
      <vt:lpstr>Hoitopalveluiden järjestäminen</vt:lpstr>
      <vt:lpstr>Skitsofrenian alueellinen hoitomalli</vt:lpstr>
      <vt:lpstr>Avohoidon toteuttaminen</vt:lpstr>
      <vt:lpstr>Sairaalahoidon toteuttaminen</vt:lpstr>
      <vt:lpstr>Kriisitilanteet</vt:lpstr>
      <vt:lpstr>Skitsofrenian ennuste</vt:lpstr>
      <vt:lpstr>Kuolleisuus</vt:lpstr>
      <vt:lpstr>Keskeistä skitsofreniapotilaiden hoidossa</vt:lpstr>
      <vt:lpstr>Suomalaisen Lääkäriseuran Duodecimin ja Suomen Psykiatriyhdistyksen asettama työryhmä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2020-05-25T11:16:23Z</dcterms:created>
  <dcterms:modified xsi:type="dcterms:W3CDTF">2020-10-05T08:42:27Z</dcterms:modified>
</cp:coreProperties>
</file>