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692" r:id="rId2"/>
  </p:sldMasterIdLst>
  <p:sldIdLst>
    <p:sldId id="267" r:id="rId3"/>
    <p:sldId id="282" r:id="rId4"/>
    <p:sldId id="284" r:id="rId5"/>
    <p:sldId id="316" r:id="rId6"/>
    <p:sldId id="317" r:id="rId7"/>
    <p:sldId id="318" r:id="rId8"/>
    <p:sldId id="319" r:id="rId9"/>
    <p:sldId id="325" r:id="rId10"/>
    <p:sldId id="320" r:id="rId11"/>
    <p:sldId id="321" r:id="rId12"/>
    <p:sldId id="322" r:id="rId13"/>
    <p:sldId id="323" r:id="rId14"/>
    <p:sldId id="324" r:id="rId15"/>
    <p:sldId id="311" r:id="rId16"/>
    <p:sldId id="312" r:id="rId17"/>
    <p:sldId id="314" r:id="rId1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EE8"/>
    <a:srgbClr val="005293"/>
    <a:srgbClr val="A3DEFF"/>
    <a:srgbClr val="269EEF"/>
    <a:srgbClr val="E7E7EA"/>
    <a:srgbClr val="00175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6290" autoAdjust="0"/>
  </p:normalViewPr>
  <p:slideViewPr>
    <p:cSldViewPr snapToGrid="0" snapToObjects="1">
      <p:cViewPr varScale="1">
        <p:scale>
          <a:sx n="153" d="100"/>
          <a:sy n="153" d="100"/>
        </p:scale>
        <p:origin x="2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ypahoito.fi/hoi50023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ypahoito.fi/hoi50067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ypahoito.fi/dnd00112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ypahoito.fi/hoi50023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ypahoito.fi/hoi50067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aypahoito.fi/dnd0011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EF48C-7C83-41D4-9A5A-07103BC291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68FC8F4-DC3E-4309-89FA-1C50C53C9338}">
      <dgm:prSet/>
      <dgm:spPr/>
      <dgm:t>
        <a:bodyPr/>
        <a:lstStyle/>
        <a:p>
          <a:r>
            <a:rPr lang="fi-FI" b="0" i="0" dirty="0"/>
            <a:t>Spastisuus</a:t>
          </a:r>
          <a:endParaRPr lang="fi-FI" dirty="0"/>
        </a:p>
      </dgm:t>
    </dgm:pt>
    <dgm:pt modelId="{5E986BC9-FEA4-4E2B-8DF6-5D4A00D05F60}" type="parTrans" cxnId="{4783C0CC-4F32-4AE3-96DA-A8E1B415FBE3}">
      <dgm:prSet/>
      <dgm:spPr/>
      <dgm:t>
        <a:bodyPr/>
        <a:lstStyle/>
        <a:p>
          <a:endParaRPr lang="fi-FI"/>
        </a:p>
      </dgm:t>
    </dgm:pt>
    <dgm:pt modelId="{AE65E035-4937-4720-8DC0-B9692AD4D5EF}" type="sibTrans" cxnId="{4783C0CC-4F32-4AE3-96DA-A8E1B415FBE3}">
      <dgm:prSet/>
      <dgm:spPr/>
      <dgm:t>
        <a:bodyPr/>
        <a:lstStyle/>
        <a:p>
          <a:endParaRPr lang="fi-FI"/>
        </a:p>
      </dgm:t>
    </dgm:pt>
    <dgm:pt modelId="{F2D72EAB-0888-4ADD-88B0-C2FE5C27CC94}">
      <dgm:prSet custT="1"/>
      <dgm:spPr/>
      <dgm:t>
        <a:bodyPr/>
        <a:lstStyle/>
        <a:p>
          <a:r>
            <a:rPr lang="fi-FI" sz="2100" b="0" i="0" kern="1200" dirty="0"/>
            <a:t>Spastisuuden optimaalinen arviointi ja hoito edellyttävät </a:t>
          </a:r>
          <a:r>
            <a:rPr lang="fi-FI" sz="21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moniammatillisuutta ja sen lisäksi sekä lääkkeettömien että lääkehoitojen hyödyntämistä. </a:t>
          </a:r>
        </a:p>
      </dgm:t>
    </dgm:pt>
    <dgm:pt modelId="{8F597602-83CC-419A-A742-EC678CE30F05}" type="parTrans" cxnId="{2081B199-D212-418A-BEB5-E183D349CE70}">
      <dgm:prSet/>
      <dgm:spPr/>
      <dgm:t>
        <a:bodyPr/>
        <a:lstStyle/>
        <a:p>
          <a:endParaRPr lang="fi-FI"/>
        </a:p>
      </dgm:t>
    </dgm:pt>
    <dgm:pt modelId="{DEA084F4-4C63-4BB3-9C61-0E39A76303F0}" type="sibTrans" cxnId="{2081B199-D212-418A-BEB5-E183D349CE70}">
      <dgm:prSet/>
      <dgm:spPr/>
      <dgm:t>
        <a:bodyPr/>
        <a:lstStyle/>
        <a:p>
          <a:endParaRPr lang="fi-FI"/>
        </a:p>
      </dgm:t>
    </dgm:pt>
    <dgm:pt modelId="{0CDBC3A7-40E0-4A0A-A4C8-179105B55899}">
      <dgm:prSet/>
      <dgm:spPr/>
      <dgm:t>
        <a:bodyPr/>
        <a:lstStyle/>
        <a:p>
          <a:r>
            <a:rPr lang="fi-FI" sz="2100" b="0" i="0" kern="1200" dirty="0"/>
            <a:t>Vaikeassa spastisuudessa intratekaalinen baklofeenihoito voi auttaa.</a:t>
          </a:r>
          <a:endParaRPr lang="fi-FI" sz="2100" kern="1200" dirty="0"/>
        </a:p>
      </dgm:t>
    </dgm:pt>
    <dgm:pt modelId="{8D2926BE-561F-488F-AB1E-EC22C64C9214}" type="parTrans" cxnId="{76E9058F-2CFF-4402-BD7D-B5C7DB91C45A}">
      <dgm:prSet/>
      <dgm:spPr/>
      <dgm:t>
        <a:bodyPr/>
        <a:lstStyle/>
        <a:p>
          <a:endParaRPr lang="fi-FI"/>
        </a:p>
      </dgm:t>
    </dgm:pt>
    <dgm:pt modelId="{13D1FCDF-277F-42E3-83EB-AF492C8AA4A4}" type="sibTrans" cxnId="{76E9058F-2CFF-4402-BD7D-B5C7DB91C45A}">
      <dgm:prSet/>
      <dgm:spPr/>
      <dgm:t>
        <a:bodyPr/>
        <a:lstStyle/>
        <a:p>
          <a:endParaRPr lang="fi-FI"/>
        </a:p>
      </dgm:t>
    </dgm:pt>
    <dgm:pt modelId="{0F9A88E8-22CF-4850-BB7F-77C14A3816C0}">
      <dgm:prSet custT="1"/>
      <dgm:spPr/>
      <dgm:t>
        <a:bodyPr/>
        <a:lstStyle/>
        <a:p>
          <a:r>
            <a:rPr lang="fi-FI" sz="2100" b="0" i="0" kern="1200" dirty="0"/>
            <a:t>Kannabinoidilla (Sativex) on myyntilupa spastisuuden hoitoon </a:t>
          </a:r>
          <a:r>
            <a:rPr lang="fi-FI" sz="2100" b="0" i="0" kern="1200" dirty="0" err="1"/>
            <a:t>MS-taudissa</a:t>
          </a:r>
          <a:r>
            <a:rPr lang="fi-FI" sz="2100" b="0" i="0" kern="1200" dirty="0"/>
            <a:t>. </a:t>
          </a:r>
          <a:r>
            <a:rPr lang="fi-FI" sz="21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Al</a:t>
          </a:r>
          <a:r>
            <a:rPr lang="fi-FI" sz="2100" b="0" i="0" kern="1200" dirty="0"/>
            <a:t>oitusharkinnan tekee erikoislääkäri.</a:t>
          </a:r>
          <a:endParaRPr lang="fi-FI" sz="2100" kern="1200" dirty="0"/>
        </a:p>
      </dgm:t>
    </dgm:pt>
    <dgm:pt modelId="{7332648F-5D56-4A5D-B011-E118E3B4762D}" type="parTrans" cxnId="{9AA809A7-39CC-4E98-976E-88D0CCE0943B}">
      <dgm:prSet/>
      <dgm:spPr/>
      <dgm:t>
        <a:bodyPr/>
        <a:lstStyle/>
        <a:p>
          <a:endParaRPr lang="fi-FI"/>
        </a:p>
      </dgm:t>
    </dgm:pt>
    <dgm:pt modelId="{CC945B86-02FA-49BC-9997-8C9A375C1BA2}" type="sibTrans" cxnId="{9AA809A7-39CC-4E98-976E-88D0CCE0943B}">
      <dgm:prSet/>
      <dgm:spPr/>
      <dgm:t>
        <a:bodyPr/>
        <a:lstStyle/>
        <a:p>
          <a:endParaRPr lang="fi-FI"/>
        </a:p>
      </dgm:t>
    </dgm:pt>
    <dgm:pt modelId="{3508383F-8812-4602-91F6-F94B95F07D64}">
      <dgm:prSet/>
      <dgm:spPr/>
      <dgm:t>
        <a:bodyPr/>
        <a:lstStyle/>
        <a:p>
          <a:r>
            <a:rPr lang="fi-FI" b="0" i="0" dirty="0"/>
            <a:t>Masennus</a:t>
          </a:r>
          <a:endParaRPr lang="fi-FI" dirty="0"/>
        </a:p>
      </dgm:t>
    </dgm:pt>
    <dgm:pt modelId="{577F3555-9A64-4B86-A743-91B4799F32C8}" type="parTrans" cxnId="{14DC961E-FFA2-4EFC-A62E-E209131FB2F7}">
      <dgm:prSet/>
      <dgm:spPr/>
      <dgm:t>
        <a:bodyPr/>
        <a:lstStyle/>
        <a:p>
          <a:endParaRPr lang="fi-FI"/>
        </a:p>
      </dgm:t>
    </dgm:pt>
    <dgm:pt modelId="{E0DB8FD2-36EE-407C-8B72-D1D874B6FD80}" type="sibTrans" cxnId="{14DC961E-FFA2-4EFC-A62E-E209131FB2F7}">
      <dgm:prSet/>
      <dgm:spPr/>
      <dgm:t>
        <a:bodyPr/>
        <a:lstStyle/>
        <a:p>
          <a:endParaRPr lang="fi-FI"/>
        </a:p>
      </dgm:t>
    </dgm:pt>
    <dgm:pt modelId="{2E67B19A-CB3B-45DA-A9F8-B0C47B78275E}">
      <dgm:prSet/>
      <dgm:spPr/>
      <dgm:t>
        <a:bodyPr/>
        <a:lstStyle/>
        <a:p>
          <a:r>
            <a:rPr lang="fi-FI" b="0" i="0" dirty="0"/>
            <a:t>MS-tautia sairastavan masennusta hoidetaan samoin periaattein kuin muillakin</a:t>
          </a:r>
          <a:r>
            <a:rPr lang="fi-FI" b="0" i="0" dirty="0">
              <a:solidFill>
                <a:srgbClr val="FF0000"/>
              </a:solidFill>
            </a:rPr>
            <a:t>.</a:t>
          </a:r>
          <a:endParaRPr lang="fi-FI" dirty="0">
            <a:solidFill>
              <a:srgbClr val="FF0000"/>
            </a:solidFill>
          </a:endParaRPr>
        </a:p>
      </dgm:t>
    </dgm:pt>
    <dgm:pt modelId="{AE18C445-CC7A-41D7-B060-E4C0E6A2D7AD}" type="parTrans" cxnId="{8C590D2B-EDB7-4CBB-BFC5-D1E49ABB8DDB}">
      <dgm:prSet/>
      <dgm:spPr/>
      <dgm:t>
        <a:bodyPr/>
        <a:lstStyle/>
        <a:p>
          <a:endParaRPr lang="fi-FI"/>
        </a:p>
      </dgm:t>
    </dgm:pt>
    <dgm:pt modelId="{C2681B90-88B9-46F6-B771-0B57C845B8AD}" type="sibTrans" cxnId="{8C590D2B-EDB7-4CBB-BFC5-D1E49ABB8DDB}">
      <dgm:prSet/>
      <dgm:spPr/>
      <dgm:t>
        <a:bodyPr/>
        <a:lstStyle/>
        <a:p>
          <a:endParaRPr lang="fi-FI"/>
        </a:p>
      </dgm:t>
    </dgm:pt>
    <dgm:pt modelId="{E7EB318D-2109-4A00-A6D8-C34DE7D9DEC1}">
      <dgm:prSet/>
      <dgm:spPr/>
      <dgm:t>
        <a:bodyPr/>
        <a:lstStyle/>
        <a:p>
          <a:r>
            <a:rPr lang="fi-FI" b="0" i="0" dirty="0"/>
            <a:t>Ks. Käypä hoito -suositus </a:t>
          </a:r>
          <a:r>
            <a:rPr lang="fi-FI" b="0" i="0" dirty="0">
              <a:hlinkClick xmlns:r="http://schemas.openxmlformats.org/officeDocument/2006/relationships" r:id="rId1"/>
            </a:rPr>
            <a:t>Depressio</a:t>
          </a:r>
          <a:r>
            <a:rPr lang="fi-FI" b="0" i="0" dirty="0"/>
            <a:t>.</a:t>
          </a:r>
          <a:endParaRPr lang="fi-FI" dirty="0"/>
        </a:p>
      </dgm:t>
    </dgm:pt>
    <dgm:pt modelId="{99F52B7A-8A3F-45E6-B351-B8ADB3F26ED8}" type="parTrans" cxnId="{610C5C94-B063-4A42-8E37-DCD0FE83579B}">
      <dgm:prSet/>
      <dgm:spPr/>
      <dgm:t>
        <a:bodyPr/>
        <a:lstStyle/>
        <a:p>
          <a:endParaRPr lang="fi-FI"/>
        </a:p>
      </dgm:t>
    </dgm:pt>
    <dgm:pt modelId="{7986D46E-8C86-43DF-AD0E-2BA36DD4EB5D}" type="sibTrans" cxnId="{610C5C94-B063-4A42-8E37-DCD0FE83579B}">
      <dgm:prSet/>
      <dgm:spPr/>
      <dgm:t>
        <a:bodyPr/>
        <a:lstStyle/>
        <a:p>
          <a:endParaRPr lang="fi-FI"/>
        </a:p>
      </dgm:t>
    </dgm:pt>
    <dgm:pt modelId="{10F251C2-697A-426A-8FFD-A93ECC31C2A2}" type="pres">
      <dgm:prSet presAssocID="{75DEF48C-7C83-41D4-9A5A-07103BC29157}" presName="linear" presStyleCnt="0">
        <dgm:presLayoutVars>
          <dgm:animLvl val="lvl"/>
          <dgm:resizeHandles val="exact"/>
        </dgm:presLayoutVars>
      </dgm:prSet>
      <dgm:spPr/>
    </dgm:pt>
    <dgm:pt modelId="{7B13F1ED-3045-445D-9C9D-420B086674F6}" type="pres">
      <dgm:prSet presAssocID="{968FC8F4-DC3E-4309-89FA-1C50C53C93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2DCA5B-6E83-4640-9F1F-D2CF7E0860E2}" type="pres">
      <dgm:prSet presAssocID="{968FC8F4-DC3E-4309-89FA-1C50C53C9338}" presName="childText" presStyleLbl="revTx" presStyleIdx="0" presStyleCnt="2">
        <dgm:presLayoutVars>
          <dgm:bulletEnabled val="1"/>
        </dgm:presLayoutVars>
      </dgm:prSet>
      <dgm:spPr/>
    </dgm:pt>
    <dgm:pt modelId="{A5424A5F-2884-456D-A346-6B94ADC3A9E0}" type="pres">
      <dgm:prSet presAssocID="{3508383F-8812-4602-91F6-F94B95F07D6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CFD277D-C54B-4A32-8C10-C1F5A5316D95}" type="pres">
      <dgm:prSet presAssocID="{3508383F-8812-4602-91F6-F94B95F07D6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4DC961E-FFA2-4EFC-A62E-E209131FB2F7}" srcId="{75DEF48C-7C83-41D4-9A5A-07103BC29157}" destId="{3508383F-8812-4602-91F6-F94B95F07D64}" srcOrd="1" destOrd="0" parTransId="{577F3555-9A64-4B86-A743-91B4799F32C8}" sibTransId="{E0DB8FD2-36EE-407C-8B72-D1D874B6FD80}"/>
    <dgm:cxn modelId="{5AFBAE25-890C-4C23-AFF2-4A5DDC52E0E3}" type="presOf" srcId="{0CDBC3A7-40E0-4A0A-A4C8-179105B55899}" destId="{2F2DCA5B-6E83-4640-9F1F-D2CF7E0860E2}" srcOrd="0" destOrd="1" presId="urn:microsoft.com/office/officeart/2005/8/layout/vList2"/>
    <dgm:cxn modelId="{8C590D2B-EDB7-4CBB-BFC5-D1E49ABB8DDB}" srcId="{3508383F-8812-4602-91F6-F94B95F07D64}" destId="{2E67B19A-CB3B-45DA-A9F8-B0C47B78275E}" srcOrd="0" destOrd="0" parTransId="{AE18C445-CC7A-41D7-B060-E4C0E6A2D7AD}" sibTransId="{C2681B90-88B9-46F6-B771-0B57C845B8AD}"/>
    <dgm:cxn modelId="{7744EE7F-50BF-467F-AE3F-B4FB95620678}" type="presOf" srcId="{F2D72EAB-0888-4ADD-88B0-C2FE5C27CC94}" destId="{2F2DCA5B-6E83-4640-9F1F-D2CF7E0860E2}" srcOrd="0" destOrd="0" presId="urn:microsoft.com/office/officeart/2005/8/layout/vList2"/>
    <dgm:cxn modelId="{4E8DA58A-26AE-4EBD-8CA1-20C5F3A2EC6C}" type="presOf" srcId="{E7EB318D-2109-4A00-A6D8-C34DE7D9DEC1}" destId="{0CFD277D-C54B-4A32-8C10-C1F5A5316D95}" srcOrd="0" destOrd="1" presId="urn:microsoft.com/office/officeart/2005/8/layout/vList2"/>
    <dgm:cxn modelId="{76E9058F-2CFF-4402-BD7D-B5C7DB91C45A}" srcId="{968FC8F4-DC3E-4309-89FA-1C50C53C9338}" destId="{0CDBC3A7-40E0-4A0A-A4C8-179105B55899}" srcOrd="1" destOrd="0" parTransId="{8D2926BE-561F-488F-AB1E-EC22C64C9214}" sibTransId="{13D1FCDF-277F-42E3-83EB-AF492C8AA4A4}"/>
    <dgm:cxn modelId="{610C5C94-B063-4A42-8E37-DCD0FE83579B}" srcId="{3508383F-8812-4602-91F6-F94B95F07D64}" destId="{E7EB318D-2109-4A00-A6D8-C34DE7D9DEC1}" srcOrd="1" destOrd="0" parTransId="{99F52B7A-8A3F-45E6-B351-B8ADB3F26ED8}" sibTransId="{7986D46E-8C86-43DF-AD0E-2BA36DD4EB5D}"/>
    <dgm:cxn modelId="{2081B199-D212-418A-BEB5-E183D349CE70}" srcId="{968FC8F4-DC3E-4309-89FA-1C50C53C9338}" destId="{F2D72EAB-0888-4ADD-88B0-C2FE5C27CC94}" srcOrd="0" destOrd="0" parTransId="{8F597602-83CC-419A-A742-EC678CE30F05}" sibTransId="{DEA084F4-4C63-4BB3-9C61-0E39A76303F0}"/>
    <dgm:cxn modelId="{9AA809A7-39CC-4E98-976E-88D0CCE0943B}" srcId="{968FC8F4-DC3E-4309-89FA-1C50C53C9338}" destId="{0F9A88E8-22CF-4850-BB7F-77C14A3816C0}" srcOrd="2" destOrd="0" parTransId="{7332648F-5D56-4A5D-B011-E118E3B4762D}" sibTransId="{CC945B86-02FA-49BC-9997-8C9A375C1BA2}"/>
    <dgm:cxn modelId="{832F93A7-643D-4F56-AC6E-76AE3DFE8A1B}" type="presOf" srcId="{968FC8F4-DC3E-4309-89FA-1C50C53C9338}" destId="{7B13F1ED-3045-445D-9C9D-420B086674F6}" srcOrd="0" destOrd="0" presId="urn:microsoft.com/office/officeart/2005/8/layout/vList2"/>
    <dgm:cxn modelId="{C0BD16AC-5E48-4D1C-B243-545074C709EC}" type="presOf" srcId="{3508383F-8812-4602-91F6-F94B95F07D64}" destId="{A5424A5F-2884-456D-A346-6B94ADC3A9E0}" srcOrd="0" destOrd="0" presId="urn:microsoft.com/office/officeart/2005/8/layout/vList2"/>
    <dgm:cxn modelId="{ED2092BA-260A-4456-9E9A-7717CD5E8EE8}" type="presOf" srcId="{2E67B19A-CB3B-45DA-A9F8-B0C47B78275E}" destId="{0CFD277D-C54B-4A32-8C10-C1F5A5316D95}" srcOrd="0" destOrd="0" presId="urn:microsoft.com/office/officeart/2005/8/layout/vList2"/>
    <dgm:cxn modelId="{4783C0CC-4F32-4AE3-96DA-A8E1B415FBE3}" srcId="{75DEF48C-7C83-41D4-9A5A-07103BC29157}" destId="{968FC8F4-DC3E-4309-89FA-1C50C53C9338}" srcOrd="0" destOrd="0" parTransId="{5E986BC9-FEA4-4E2B-8DF6-5D4A00D05F60}" sibTransId="{AE65E035-4937-4720-8DC0-B9692AD4D5EF}"/>
    <dgm:cxn modelId="{39E3BEE2-4221-42DB-83FE-A53688FBE527}" type="presOf" srcId="{0F9A88E8-22CF-4850-BB7F-77C14A3816C0}" destId="{2F2DCA5B-6E83-4640-9F1F-D2CF7E0860E2}" srcOrd="0" destOrd="2" presId="urn:microsoft.com/office/officeart/2005/8/layout/vList2"/>
    <dgm:cxn modelId="{5F5B2DFD-B1D0-4ED6-AB60-6D868A472741}" type="presOf" srcId="{75DEF48C-7C83-41D4-9A5A-07103BC29157}" destId="{10F251C2-697A-426A-8FFD-A93ECC31C2A2}" srcOrd="0" destOrd="0" presId="urn:microsoft.com/office/officeart/2005/8/layout/vList2"/>
    <dgm:cxn modelId="{A87987D9-648A-4F8F-A91F-FCB15AF5241E}" type="presParOf" srcId="{10F251C2-697A-426A-8FFD-A93ECC31C2A2}" destId="{7B13F1ED-3045-445D-9C9D-420B086674F6}" srcOrd="0" destOrd="0" presId="urn:microsoft.com/office/officeart/2005/8/layout/vList2"/>
    <dgm:cxn modelId="{AB178F1F-103B-43A1-9B37-41F051EE4847}" type="presParOf" srcId="{10F251C2-697A-426A-8FFD-A93ECC31C2A2}" destId="{2F2DCA5B-6E83-4640-9F1F-D2CF7E0860E2}" srcOrd="1" destOrd="0" presId="urn:microsoft.com/office/officeart/2005/8/layout/vList2"/>
    <dgm:cxn modelId="{A257A3DD-1574-4148-928F-B373F0B4D5D5}" type="presParOf" srcId="{10F251C2-697A-426A-8FFD-A93ECC31C2A2}" destId="{A5424A5F-2884-456D-A346-6B94ADC3A9E0}" srcOrd="2" destOrd="0" presId="urn:microsoft.com/office/officeart/2005/8/layout/vList2"/>
    <dgm:cxn modelId="{0171AED5-E5AC-47DD-B24A-D1561AF9EAD3}" type="presParOf" srcId="{10F251C2-697A-426A-8FFD-A93ECC31C2A2}" destId="{0CFD277D-C54B-4A32-8C10-C1F5A5316D9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5FDF5-08C1-42CC-83BC-8F02F842E2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AA195DE-92A6-491D-AF4F-56F11B674D43}">
      <dgm:prSet/>
      <dgm:spPr>
        <a:solidFill>
          <a:srgbClr val="269EEF"/>
        </a:solidFill>
      </dgm:spPr>
      <dgm:t>
        <a:bodyPr/>
        <a:lstStyle/>
        <a:p>
          <a:r>
            <a:rPr lang="fi-FI" b="0" i="0" dirty="0"/>
            <a:t>Kipu</a:t>
          </a:r>
          <a:endParaRPr lang="fi-FI" dirty="0"/>
        </a:p>
      </dgm:t>
    </dgm:pt>
    <dgm:pt modelId="{3EAE42F1-A348-46D5-82BC-88394CA81AA6}" type="parTrans" cxnId="{26E16070-EFA6-43EF-B219-F528F87BAB51}">
      <dgm:prSet/>
      <dgm:spPr/>
      <dgm:t>
        <a:bodyPr/>
        <a:lstStyle/>
        <a:p>
          <a:endParaRPr lang="fi-FI"/>
        </a:p>
      </dgm:t>
    </dgm:pt>
    <dgm:pt modelId="{967B08FF-B030-4235-A4DD-97A10A58A5E0}" type="sibTrans" cxnId="{26E16070-EFA6-43EF-B219-F528F87BAB51}">
      <dgm:prSet/>
      <dgm:spPr/>
      <dgm:t>
        <a:bodyPr/>
        <a:lstStyle/>
        <a:p>
          <a:endParaRPr lang="fi-FI"/>
        </a:p>
      </dgm:t>
    </dgm:pt>
    <dgm:pt modelId="{E731258C-5A27-4608-ACA3-1B47E10916D0}">
      <dgm:prSet/>
      <dgm:spPr/>
      <dgm:t>
        <a:bodyPr/>
        <a:lstStyle/>
        <a:p>
          <a:r>
            <a:rPr lang="fi-FI" b="0" i="0" dirty="0"/>
            <a:t>Ennen hoidon määrittelyä on tärkeää selvittää kivun tausta: onko kyseessä neuropaattinen kipu vai tuki- ja liikuntaelimistön kipu. </a:t>
          </a:r>
          <a:endParaRPr lang="fi-FI" dirty="0"/>
        </a:p>
      </dgm:t>
    </dgm:pt>
    <dgm:pt modelId="{1A677FA2-99BD-4594-878E-1B88BEF8EAA5}" type="parTrans" cxnId="{5EC78FF8-2FE1-4F35-A106-16ABC51CF263}">
      <dgm:prSet/>
      <dgm:spPr/>
      <dgm:t>
        <a:bodyPr/>
        <a:lstStyle/>
        <a:p>
          <a:endParaRPr lang="fi-FI"/>
        </a:p>
      </dgm:t>
    </dgm:pt>
    <dgm:pt modelId="{EED5254C-7B49-4195-AB56-6CE509BA413D}" type="sibTrans" cxnId="{5EC78FF8-2FE1-4F35-A106-16ABC51CF263}">
      <dgm:prSet/>
      <dgm:spPr/>
      <dgm:t>
        <a:bodyPr/>
        <a:lstStyle/>
        <a:p>
          <a:endParaRPr lang="fi-FI"/>
        </a:p>
      </dgm:t>
    </dgm:pt>
    <dgm:pt modelId="{C36D432F-2332-4BDE-9D47-60DA02C11312}">
      <dgm:prSet/>
      <dgm:spPr/>
      <dgm:t>
        <a:bodyPr/>
        <a:lstStyle/>
        <a:p>
          <a:r>
            <a:rPr lang="fi-FI" b="0" i="0" dirty="0"/>
            <a:t>MS-taudissa neuropaattinen kipu tulee hoitaa tavanomaisten suositusten mukaisesti.</a:t>
          </a:r>
          <a:endParaRPr lang="fi-FI" dirty="0"/>
        </a:p>
      </dgm:t>
    </dgm:pt>
    <dgm:pt modelId="{DA09C1E0-FFF8-4C99-A86B-C1589F3D6BA3}" type="parTrans" cxnId="{1C38ED87-B224-4641-B0A1-DDEB463B14C8}">
      <dgm:prSet/>
      <dgm:spPr/>
      <dgm:t>
        <a:bodyPr/>
        <a:lstStyle/>
        <a:p>
          <a:endParaRPr lang="fi-FI"/>
        </a:p>
      </dgm:t>
    </dgm:pt>
    <dgm:pt modelId="{44BDF66A-02BD-434A-9E95-D9E264E32E21}" type="sibTrans" cxnId="{1C38ED87-B224-4641-B0A1-DDEB463B14C8}">
      <dgm:prSet/>
      <dgm:spPr/>
      <dgm:t>
        <a:bodyPr/>
        <a:lstStyle/>
        <a:p>
          <a:endParaRPr lang="fi-FI"/>
        </a:p>
      </dgm:t>
    </dgm:pt>
    <dgm:pt modelId="{29C7BEB5-57D8-46F7-AC5C-9D8C427EC171}">
      <dgm:prSet/>
      <dgm:spPr/>
      <dgm:t>
        <a:bodyPr/>
        <a:lstStyle/>
        <a:p>
          <a:r>
            <a:rPr lang="fi-FI" b="0" i="0" dirty="0"/>
            <a:t>Liikuntaelimistön kipu on usein seurausta liikkumattomuudesta, spastisuudesta tai asentovirheistä, ja tällöin tulisi keskittyä näiden syiden hoitoon.</a:t>
          </a:r>
          <a:endParaRPr lang="fi-FI" dirty="0"/>
        </a:p>
      </dgm:t>
    </dgm:pt>
    <dgm:pt modelId="{BAF71E9A-2B78-4ADC-949A-1E358216EF9C}" type="parTrans" cxnId="{FDBC7ECC-1514-4239-9E94-7076AF73EBAD}">
      <dgm:prSet/>
      <dgm:spPr/>
      <dgm:t>
        <a:bodyPr/>
        <a:lstStyle/>
        <a:p>
          <a:endParaRPr lang="fi-FI"/>
        </a:p>
      </dgm:t>
    </dgm:pt>
    <dgm:pt modelId="{0E0F6B79-3D93-4839-980C-21B4EC45C596}" type="sibTrans" cxnId="{FDBC7ECC-1514-4239-9E94-7076AF73EBAD}">
      <dgm:prSet/>
      <dgm:spPr/>
      <dgm:t>
        <a:bodyPr/>
        <a:lstStyle/>
        <a:p>
          <a:endParaRPr lang="fi-FI"/>
        </a:p>
      </dgm:t>
    </dgm:pt>
    <dgm:pt modelId="{24C612C4-196B-4E35-9F89-3483D483C817}">
      <dgm:prSet/>
      <dgm:spPr>
        <a:solidFill>
          <a:srgbClr val="269EEF"/>
        </a:solidFill>
      </dgm:spPr>
      <dgm:t>
        <a:bodyPr/>
        <a:lstStyle/>
        <a:p>
          <a:r>
            <a:rPr lang="fi-FI" b="0" i="0" dirty="0"/>
            <a:t>Virtsaamishäiriöt</a:t>
          </a:r>
          <a:endParaRPr lang="fi-FI" dirty="0"/>
        </a:p>
      </dgm:t>
    </dgm:pt>
    <dgm:pt modelId="{6C55E7AA-1577-4BAA-BED2-763E317EE3AC}" type="parTrans" cxnId="{EA33BADD-2035-495C-8812-1D9FC54A5B99}">
      <dgm:prSet/>
      <dgm:spPr/>
      <dgm:t>
        <a:bodyPr/>
        <a:lstStyle/>
        <a:p>
          <a:endParaRPr lang="fi-FI"/>
        </a:p>
      </dgm:t>
    </dgm:pt>
    <dgm:pt modelId="{91C15904-0C13-44BF-8B8C-A70E5B824934}" type="sibTrans" cxnId="{EA33BADD-2035-495C-8812-1D9FC54A5B99}">
      <dgm:prSet/>
      <dgm:spPr/>
      <dgm:t>
        <a:bodyPr/>
        <a:lstStyle/>
        <a:p>
          <a:endParaRPr lang="fi-FI"/>
        </a:p>
      </dgm:t>
    </dgm:pt>
    <dgm:pt modelId="{6C37DBCD-55C8-44D6-ADB3-21E2220373DC}">
      <dgm:prSet/>
      <dgm:spPr/>
      <dgm:t>
        <a:bodyPr/>
        <a:lstStyle/>
        <a:p>
          <a:r>
            <a:rPr lang="fi-FI" b="0" i="0" dirty="0"/>
            <a:t>MS-tautiin liittyy sekä virtsan varastoimisen että tyhjentämisen ongelmia, usein molempia samanaikaisesti.</a:t>
          </a:r>
          <a:endParaRPr lang="fi-FI" dirty="0"/>
        </a:p>
      </dgm:t>
    </dgm:pt>
    <dgm:pt modelId="{F8BF61A9-5D70-42D1-8E24-99173538B86F}" type="parTrans" cxnId="{0C413FD9-44BD-4386-B4C5-DFE9A23344F3}">
      <dgm:prSet/>
      <dgm:spPr/>
      <dgm:t>
        <a:bodyPr/>
        <a:lstStyle/>
        <a:p>
          <a:endParaRPr lang="fi-FI"/>
        </a:p>
      </dgm:t>
    </dgm:pt>
    <dgm:pt modelId="{ED52EAC9-A797-4869-84A2-8DBA8F25C1B8}" type="sibTrans" cxnId="{0C413FD9-44BD-4386-B4C5-DFE9A23344F3}">
      <dgm:prSet/>
      <dgm:spPr/>
      <dgm:t>
        <a:bodyPr/>
        <a:lstStyle/>
        <a:p>
          <a:endParaRPr lang="fi-FI"/>
        </a:p>
      </dgm:t>
    </dgm:pt>
    <dgm:pt modelId="{6C94E66A-02A8-4130-A1CE-6623DEFDC595}">
      <dgm:prSet/>
      <dgm:spPr/>
      <dgm:t>
        <a:bodyPr/>
        <a:lstStyle/>
        <a:p>
          <a:r>
            <a:rPr lang="fi-FI" b="0" i="0" dirty="0"/>
            <a:t>Häiriön syy on selvitettävä, ja hoito suunnitellaan syyn mukaisesti. </a:t>
          </a:r>
          <a:endParaRPr lang="fi-FI" dirty="0"/>
        </a:p>
      </dgm:t>
    </dgm:pt>
    <dgm:pt modelId="{35BADE09-A71D-466B-80B6-252391092EF0}" type="parTrans" cxnId="{87B12EC4-7BFC-476B-84F6-BF5A95379ED1}">
      <dgm:prSet/>
      <dgm:spPr/>
      <dgm:t>
        <a:bodyPr/>
        <a:lstStyle/>
        <a:p>
          <a:endParaRPr lang="fi-FI"/>
        </a:p>
      </dgm:t>
    </dgm:pt>
    <dgm:pt modelId="{3CEE46EB-71F1-482C-A8B9-4CA2AD5B5C1E}" type="sibTrans" cxnId="{87B12EC4-7BFC-476B-84F6-BF5A95379ED1}">
      <dgm:prSet/>
      <dgm:spPr/>
      <dgm:t>
        <a:bodyPr/>
        <a:lstStyle/>
        <a:p>
          <a:endParaRPr lang="fi-FI"/>
        </a:p>
      </dgm:t>
    </dgm:pt>
    <dgm:pt modelId="{68EFD1EE-C9C4-4668-9E86-78839D75CD34}">
      <dgm:prSet/>
      <dgm:spPr/>
      <dgm:t>
        <a:bodyPr/>
        <a:lstStyle/>
        <a:p>
          <a:r>
            <a:rPr lang="fi-FI" b="0" i="0" dirty="0"/>
            <a:t>Hoidossa optimaalisin hyöty saavutetaan moniammatillisesti yhdistämällä lääkkeettömät, farmakologiset ja muut urologiset hoidot. </a:t>
          </a:r>
          <a:endParaRPr lang="fi-FI" dirty="0"/>
        </a:p>
      </dgm:t>
    </dgm:pt>
    <dgm:pt modelId="{1F04C44C-3B0A-4A0B-8BFC-E8578E3A7628}" type="parTrans" cxnId="{BA0F12C6-E18F-4859-A95A-8D85DF5F3C52}">
      <dgm:prSet/>
      <dgm:spPr/>
      <dgm:t>
        <a:bodyPr/>
        <a:lstStyle/>
        <a:p>
          <a:endParaRPr lang="fi-FI"/>
        </a:p>
      </dgm:t>
    </dgm:pt>
    <dgm:pt modelId="{6272AE45-4743-4DD0-A1B0-3AFC17BC1DD0}" type="sibTrans" cxnId="{BA0F12C6-E18F-4859-A95A-8D85DF5F3C52}">
      <dgm:prSet/>
      <dgm:spPr/>
      <dgm:t>
        <a:bodyPr/>
        <a:lstStyle/>
        <a:p>
          <a:endParaRPr lang="fi-FI"/>
        </a:p>
      </dgm:t>
    </dgm:pt>
    <dgm:pt modelId="{7216034C-DE79-407E-A79C-4C11EC541510}" type="pres">
      <dgm:prSet presAssocID="{DCD5FDF5-08C1-42CC-83BC-8F02F842E279}" presName="linear" presStyleCnt="0">
        <dgm:presLayoutVars>
          <dgm:animLvl val="lvl"/>
          <dgm:resizeHandles val="exact"/>
        </dgm:presLayoutVars>
      </dgm:prSet>
      <dgm:spPr/>
    </dgm:pt>
    <dgm:pt modelId="{DF44509F-630F-4164-8190-7845A10F1BC5}" type="pres">
      <dgm:prSet presAssocID="{0AA195DE-92A6-491D-AF4F-56F11B674D4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BDFAB31-3913-4580-8E20-ACDF0B1FE56F}" type="pres">
      <dgm:prSet presAssocID="{0AA195DE-92A6-491D-AF4F-56F11B674D43}" presName="childText" presStyleLbl="revTx" presStyleIdx="0" presStyleCnt="2">
        <dgm:presLayoutVars>
          <dgm:bulletEnabled val="1"/>
        </dgm:presLayoutVars>
      </dgm:prSet>
      <dgm:spPr/>
    </dgm:pt>
    <dgm:pt modelId="{EDC3A523-7FE0-4990-B265-F8A5B882D123}" type="pres">
      <dgm:prSet presAssocID="{24C612C4-196B-4E35-9F89-3483D483C81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BEC89D-A2FE-4D77-A30B-9AEDED095DD5}" type="pres">
      <dgm:prSet presAssocID="{24C612C4-196B-4E35-9F89-3483D483C81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205640F-A2C0-406A-A57B-01457D6B3B32}" type="presOf" srcId="{C36D432F-2332-4BDE-9D47-60DA02C11312}" destId="{1BDFAB31-3913-4580-8E20-ACDF0B1FE56F}" srcOrd="0" destOrd="1" presId="urn:microsoft.com/office/officeart/2005/8/layout/vList2"/>
    <dgm:cxn modelId="{E7AE502F-CBFE-4C29-84D6-497BC2E0AAD5}" type="presOf" srcId="{0AA195DE-92A6-491D-AF4F-56F11B674D43}" destId="{DF44509F-630F-4164-8190-7845A10F1BC5}" srcOrd="0" destOrd="0" presId="urn:microsoft.com/office/officeart/2005/8/layout/vList2"/>
    <dgm:cxn modelId="{36DC0D33-9AF6-4815-8055-F8FB8FE772BC}" type="presOf" srcId="{29C7BEB5-57D8-46F7-AC5C-9D8C427EC171}" destId="{1BDFAB31-3913-4580-8E20-ACDF0B1FE56F}" srcOrd="0" destOrd="2" presId="urn:microsoft.com/office/officeart/2005/8/layout/vList2"/>
    <dgm:cxn modelId="{22C37361-5E65-4FC9-A3CD-AD03E4108BB5}" type="presOf" srcId="{68EFD1EE-C9C4-4668-9E86-78839D75CD34}" destId="{7BBEC89D-A2FE-4D77-A30B-9AEDED095DD5}" srcOrd="0" destOrd="2" presId="urn:microsoft.com/office/officeart/2005/8/layout/vList2"/>
    <dgm:cxn modelId="{B9A77067-9A9D-4D48-B81D-10D64831E692}" type="presOf" srcId="{24C612C4-196B-4E35-9F89-3483D483C817}" destId="{EDC3A523-7FE0-4990-B265-F8A5B882D123}" srcOrd="0" destOrd="0" presId="urn:microsoft.com/office/officeart/2005/8/layout/vList2"/>
    <dgm:cxn modelId="{C042FB4B-A110-4D35-9164-AACFCBD9A6E0}" type="presOf" srcId="{6C37DBCD-55C8-44D6-ADB3-21E2220373DC}" destId="{7BBEC89D-A2FE-4D77-A30B-9AEDED095DD5}" srcOrd="0" destOrd="0" presId="urn:microsoft.com/office/officeart/2005/8/layout/vList2"/>
    <dgm:cxn modelId="{26E16070-EFA6-43EF-B219-F528F87BAB51}" srcId="{DCD5FDF5-08C1-42CC-83BC-8F02F842E279}" destId="{0AA195DE-92A6-491D-AF4F-56F11B674D43}" srcOrd="0" destOrd="0" parTransId="{3EAE42F1-A348-46D5-82BC-88394CA81AA6}" sibTransId="{967B08FF-B030-4235-A4DD-97A10A58A5E0}"/>
    <dgm:cxn modelId="{C5DC6058-48C2-4442-9526-A669A88C15C3}" type="presOf" srcId="{DCD5FDF5-08C1-42CC-83BC-8F02F842E279}" destId="{7216034C-DE79-407E-A79C-4C11EC541510}" srcOrd="0" destOrd="0" presId="urn:microsoft.com/office/officeart/2005/8/layout/vList2"/>
    <dgm:cxn modelId="{1C38ED87-B224-4641-B0A1-DDEB463B14C8}" srcId="{0AA195DE-92A6-491D-AF4F-56F11B674D43}" destId="{C36D432F-2332-4BDE-9D47-60DA02C11312}" srcOrd="1" destOrd="0" parTransId="{DA09C1E0-FFF8-4C99-A86B-C1589F3D6BA3}" sibTransId="{44BDF66A-02BD-434A-9E95-D9E264E32E21}"/>
    <dgm:cxn modelId="{EE4B8188-26FD-44AD-9751-432BA1CB0790}" type="presOf" srcId="{6C94E66A-02A8-4130-A1CE-6623DEFDC595}" destId="{7BBEC89D-A2FE-4D77-A30B-9AEDED095DD5}" srcOrd="0" destOrd="1" presId="urn:microsoft.com/office/officeart/2005/8/layout/vList2"/>
    <dgm:cxn modelId="{10D58B94-A0A3-4029-B220-BF3D4D43D01A}" type="presOf" srcId="{E731258C-5A27-4608-ACA3-1B47E10916D0}" destId="{1BDFAB31-3913-4580-8E20-ACDF0B1FE56F}" srcOrd="0" destOrd="0" presId="urn:microsoft.com/office/officeart/2005/8/layout/vList2"/>
    <dgm:cxn modelId="{87B12EC4-7BFC-476B-84F6-BF5A95379ED1}" srcId="{24C612C4-196B-4E35-9F89-3483D483C817}" destId="{6C94E66A-02A8-4130-A1CE-6623DEFDC595}" srcOrd="1" destOrd="0" parTransId="{35BADE09-A71D-466B-80B6-252391092EF0}" sibTransId="{3CEE46EB-71F1-482C-A8B9-4CA2AD5B5C1E}"/>
    <dgm:cxn modelId="{BA0F12C6-E18F-4859-A95A-8D85DF5F3C52}" srcId="{24C612C4-196B-4E35-9F89-3483D483C817}" destId="{68EFD1EE-C9C4-4668-9E86-78839D75CD34}" srcOrd="2" destOrd="0" parTransId="{1F04C44C-3B0A-4A0B-8BFC-E8578E3A7628}" sibTransId="{6272AE45-4743-4DD0-A1B0-3AFC17BC1DD0}"/>
    <dgm:cxn modelId="{FDBC7ECC-1514-4239-9E94-7076AF73EBAD}" srcId="{0AA195DE-92A6-491D-AF4F-56F11B674D43}" destId="{29C7BEB5-57D8-46F7-AC5C-9D8C427EC171}" srcOrd="2" destOrd="0" parTransId="{BAF71E9A-2B78-4ADC-949A-1E358216EF9C}" sibTransId="{0E0F6B79-3D93-4839-980C-21B4EC45C596}"/>
    <dgm:cxn modelId="{0C413FD9-44BD-4386-B4C5-DFE9A23344F3}" srcId="{24C612C4-196B-4E35-9F89-3483D483C817}" destId="{6C37DBCD-55C8-44D6-ADB3-21E2220373DC}" srcOrd="0" destOrd="0" parTransId="{F8BF61A9-5D70-42D1-8E24-99173538B86F}" sibTransId="{ED52EAC9-A797-4869-84A2-8DBA8F25C1B8}"/>
    <dgm:cxn modelId="{EA33BADD-2035-495C-8812-1D9FC54A5B99}" srcId="{DCD5FDF5-08C1-42CC-83BC-8F02F842E279}" destId="{24C612C4-196B-4E35-9F89-3483D483C817}" srcOrd="1" destOrd="0" parTransId="{6C55E7AA-1577-4BAA-BED2-763E317EE3AC}" sibTransId="{91C15904-0C13-44BF-8B8C-A70E5B824934}"/>
    <dgm:cxn modelId="{5EC78FF8-2FE1-4F35-A106-16ABC51CF263}" srcId="{0AA195DE-92A6-491D-AF4F-56F11B674D43}" destId="{E731258C-5A27-4608-ACA3-1B47E10916D0}" srcOrd="0" destOrd="0" parTransId="{1A677FA2-99BD-4594-878E-1B88BEF8EAA5}" sibTransId="{EED5254C-7B49-4195-AB56-6CE509BA413D}"/>
    <dgm:cxn modelId="{2CC83B5E-B2BA-4BA0-B7E5-EB5B0E117053}" type="presParOf" srcId="{7216034C-DE79-407E-A79C-4C11EC541510}" destId="{DF44509F-630F-4164-8190-7845A10F1BC5}" srcOrd="0" destOrd="0" presId="urn:microsoft.com/office/officeart/2005/8/layout/vList2"/>
    <dgm:cxn modelId="{51BD6C95-87CC-4C2D-B9D7-CD8BADDE62A0}" type="presParOf" srcId="{7216034C-DE79-407E-A79C-4C11EC541510}" destId="{1BDFAB31-3913-4580-8E20-ACDF0B1FE56F}" srcOrd="1" destOrd="0" presId="urn:microsoft.com/office/officeart/2005/8/layout/vList2"/>
    <dgm:cxn modelId="{23D2B7CD-F615-4FCE-A911-DD969B6CC497}" type="presParOf" srcId="{7216034C-DE79-407E-A79C-4C11EC541510}" destId="{EDC3A523-7FE0-4990-B265-F8A5B882D123}" srcOrd="2" destOrd="0" presId="urn:microsoft.com/office/officeart/2005/8/layout/vList2"/>
    <dgm:cxn modelId="{97C648DC-29BE-4D92-8B3A-A975D7122F7C}" type="presParOf" srcId="{7216034C-DE79-407E-A79C-4C11EC541510}" destId="{7BBEC89D-A2FE-4D77-A30B-9AEDED095D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27394-D68A-479F-A86C-9C34B2D4DB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7E06C1A-3823-453A-9FB1-F9BCB0A65D70}">
      <dgm:prSet/>
      <dgm:spPr>
        <a:solidFill>
          <a:srgbClr val="005293"/>
        </a:solidFill>
      </dgm:spPr>
      <dgm:t>
        <a:bodyPr/>
        <a:lstStyle/>
        <a:p>
          <a:r>
            <a:rPr lang="fi-FI" b="0" i="0" dirty="0"/>
            <a:t>Ummetus</a:t>
          </a:r>
          <a:endParaRPr lang="fi-FI" dirty="0"/>
        </a:p>
      </dgm:t>
    </dgm:pt>
    <dgm:pt modelId="{838173B3-EFEA-480A-B012-B71E18811746}" type="parTrans" cxnId="{E0766636-8CB5-41D6-B101-6B7FFF707A94}">
      <dgm:prSet/>
      <dgm:spPr/>
      <dgm:t>
        <a:bodyPr/>
        <a:lstStyle/>
        <a:p>
          <a:endParaRPr lang="fi-FI"/>
        </a:p>
      </dgm:t>
    </dgm:pt>
    <dgm:pt modelId="{58EE262E-31C0-4AAB-8028-A1D58F56B08D}" type="sibTrans" cxnId="{E0766636-8CB5-41D6-B101-6B7FFF707A94}">
      <dgm:prSet/>
      <dgm:spPr/>
      <dgm:t>
        <a:bodyPr/>
        <a:lstStyle/>
        <a:p>
          <a:endParaRPr lang="fi-FI"/>
        </a:p>
      </dgm:t>
    </dgm:pt>
    <dgm:pt modelId="{B1ADACAA-874D-418F-9498-166A1C03BD3C}">
      <dgm:prSet/>
      <dgm:spPr/>
      <dgm:t>
        <a:bodyPr/>
        <a:lstStyle/>
        <a:p>
          <a:r>
            <a:rPr lang="fi-FI" b="0" i="0" dirty="0"/>
            <a:t>Kroonisen ummetuksen tavanomaista hoitoa voidaan käyttää. Joskus voidaan tarvita useamman lääkkeen yhdistelmää.</a:t>
          </a:r>
          <a:endParaRPr lang="fi-FI" dirty="0"/>
        </a:p>
      </dgm:t>
    </dgm:pt>
    <dgm:pt modelId="{47862F0F-C56C-4F8C-AA51-A22AAD37A9E4}" type="parTrans" cxnId="{FB0E980B-4914-4D91-89ED-9DE9F0ABBFB9}">
      <dgm:prSet/>
      <dgm:spPr/>
      <dgm:t>
        <a:bodyPr/>
        <a:lstStyle/>
        <a:p>
          <a:endParaRPr lang="fi-FI"/>
        </a:p>
      </dgm:t>
    </dgm:pt>
    <dgm:pt modelId="{58A67BDB-EABF-4ABC-A69F-909B52B968EC}" type="sibTrans" cxnId="{FB0E980B-4914-4D91-89ED-9DE9F0ABBFB9}">
      <dgm:prSet/>
      <dgm:spPr/>
      <dgm:t>
        <a:bodyPr/>
        <a:lstStyle/>
        <a:p>
          <a:endParaRPr lang="fi-FI"/>
        </a:p>
      </dgm:t>
    </dgm:pt>
    <dgm:pt modelId="{D951077B-4C90-4210-9420-395BCC099137}">
      <dgm:prSet/>
      <dgm:spPr/>
      <dgm:t>
        <a:bodyPr/>
        <a:lstStyle/>
        <a:p>
          <a:r>
            <a:rPr lang="fi-FI" b="0" i="0" dirty="0"/>
            <a:t>Laktuloosia kannattaa välttää vaikeassa suolen motiliteettihäiriössä, koska se voi fermentoituessaan aiheuttaa kaasuvaivoja,</a:t>
          </a:r>
          <a:r>
            <a:rPr lang="fi-FI" b="0" i="0" dirty="0">
              <a:solidFill>
                <a:srgbClr val="FF0000"/>
              </a:solidFill>
            </a:rPr>
            <a:t> </a:t>
          </a:r>
          <a:r>
            <a:rPr lang="fi-FI" b="0" i="0" dirty="0"/>
            <a:t>ja teho voi jäädä heikoksi.</a:t>
          </a:r>
          <a:endParaRPr lang="fi-FI" dirty="0"/>
        </a:p>
      </dgm:t>
    </dgm:pt>
    <dgm:pt modelId="{25DD5430-EAC8-437F-8B4C-FFBF62F95DB6}" type="parTrans" cxnId="{0B649792-4928-47C9-AC4F-EB96234F1645}">
      <dgm:prSet/>
      <dgm:spPr/>
      <dgm:t>
        <a:bodyPr/>
        <a:lstStyle/>
        <a:p>
          <a:endParaRPr lang="fi-FI"/>
        </a:p>
      </dgm:t>
    </dgm:pt>
    <dgm:pt modelId="{36E5C70E-864B-4772-A35F-0214F69FC2E2}" type="sibTrans" cxnId="{0B649792-4928-47C9-AC4F-EB96234F1645}">
      <dgm:prSet/>
      <dgm:spPr/>
      <dgm:t>
        <a:bodyPr/>
        <a:lstStyle/>
        <a:p>
          <a:endParaRPr lang="fi-FI"/>
        </a:p>
      </dgm:t>
    </dgm:pt>
    <dgm:pt modelId="{01C9B748-1D87-47F5-9429-8F617F7F4B59}">
      <dgm:prSet/>
      <dgm:spPr>
        <a:solidFill>
          <a:srgbClr val="005293"/>
        </a:solidFill>
      </dgm:spPr>
      <dgm:t>
        <a:bodyPr/>
        <a:lstStyle/>
        <a:p>
          <a:r>
            <a:rPr lang="fi-FI" b="0" i="0" dirty="0"/>
            <a:t>Unihäiriöt</a:t>
          </a:r>
          <a:endParaRPr lang="fi-FI" dirty="0"/>
        </a:p>
      </dgm:t>
    </dgm:pt>
    <dgm:pt modelId="{4EF1BAF6-DA71-47F1-AC54-FCEBA9218FCB}" type="parTrans" cxnId="{F825D87C-CFEE-4EF7-AAD0-B4897351F590}">
      <dgm:prSet/>
      <dgm:spPr/>
      <dgm:t>
        <a:bodyPr/>
        <a:lstStyle/>
        <a:p>
          <a:endParaRPr lang="fi-FI"/>
        </a:p>
      </dgm:t>
    </dgm:pt>
    <dgm:pt modelId="{AAD3E68C-1F03-4C7D-B2E6-7F6C417EB0D7}" type="sibTrans" cxnId="{F825D87C-CFEE-4EF7-AAD0-B4897351F590}">
      <dgm:prSet/>
      <dgm:spPr/>
      <dgm:t>
        <a:bodyPr/>
        <a:lstStyle/>
        <a:p>
          <a:endParaRPr lang="fi-FI"/>
        </a:p>
      </dgm:t>
    </dgm:pt>
    <dgm:pt modelId="{8FAF54D5-00F6-45BB-9400-53DFFB839C93}">
      <dgm:prSet/>
      <dgm:spPr/>
      <dgm:t>
        <a:bodyPr/>
        <a:lstStyle/>
        <a:p>
          <a:r>
            <a:rPr lang="fi-FI" b="0" i="0" dirty="0"/>
            <a:t>Unihäiriöihin suositellaan ensisijaisesti lääkkeettömiä hoitoja tai syyn mukaista lääkehoitoa.</a:t>
          </a:r>
          <a:endParaRPr lang="fi-FI" dirty="0"/>
        </a:p>
      </dgm:t>
    </dgm:pt>
    <dgm:pt modelId="{0CCF91A5-DC22-476F-9856-5E7EE5076D9C}" type="parTrans" cxnId="{7CEE2B67-C556-406C-9D18-9307099EC230}">
      <dgm:prSet/>
      <dgm:spPr/>
      <dgm:t>
        <a:bodyPr/>
        <a:lstStyle/>
        <a:p>
          <a:endParaRPr lang="fi-FI"/>
        </a:p>
      </dgm:t>
    </dgm:pt>
    <dgm:pt modelId="{5AA52756-D859-43A0-AFEF-39E70353F135}" type="sibTrans" cxnId="{7CEE2B67-C556-406C-9D18-9307099EC230}">
      <dgm:prSet/>
      <dgm:spPr/>
      <dgm:t>
        <a:bodyPr/>
        <a:lstStyle/>
        <a:p>
          <a:endParaRPr lang="fi-FI"/>
        </a:p>
      </dgm:t>
    </dgm:pt>
    <dgm:pt modelId="{916ECB91-5E9C-4085-8639-F787DAFEDBE8}">
      <dgm:prSet/>
      <dgm:spPr/>
      <dgm:t>
        <a:bodyPr/>
        <a:lstStyle/>
        <a:p>
          <a:r>
            <a:rPr lang="fi-FI" b="0" i="0" dirty="0"/>
            <a:t>Ks. Käypä hoito -suositus </a:t>
          </a:r>
          <a:r>
            <a:rPr lang="fi-FI" b="0" i="0" dirty="0">
              <a:hlinkClick xmlns:r="http://schemas.openxmlformats.org/officeDocument/2006/relationships" r:id="rId1"/>
            </a:rPr>
            <a:t>Unettomuus</a:t>
          </a:r>
          <a:r>
            <a:rPr lang="fi-FI" b="0" i="0" dirty="0"/>
            <a:t>.</a:t>
          </a:r>
          <a:endParaRPr lang="fi-FI" dirty="0"/>
        </a:p>
      </dgm:t>
    </dgm:pt>
    <dgm:pt modelId="{F83145B8-6250-4592-9493-CE81B85E6F76}" type="parTrans" cxnId="{A0D6DAD5-2C3A-42C4-B49D-6AEFF3881F85}">
      <dgm:prSet/>
      <dgm:spPr/>
      <dgm:t>
        <a:bodyPr/>
        <a:lstStyle/>
        <a:p>
          <a:endParaRPr lang="fi-FI"/>
        </a:p>
      </dgm:t>
    </dgm:pt>
    <dgm:pt modelId="{E5B44294-9E56-41F5-9DFC-B5B33D495F45}" type="sibTrans" cxnId="{A0D6DAD5-2C3A-42C4-B49D-6AEFF3881F85}">
      <dgm:prSet/>
      <dgm:spPr/>
      <dgm:t>
        <a:bodyPr/>
        <a:lstStyle/>
        <a:p>
          <a:endParaRPr lang="fi-FI"/>
        </a:p>
      </dgm:t>
    </dgm:pt>
    <dgm:pt modelId="{6210A232-995A-49CE-94FD-2C9F26C809DA}" type="pres">
      <dgm:prSet presAssocID="{66527394-D68A-479F-A86C-9C34B2D4DBFE}" presName="linear" presStyleCnt="0">
        <dgm:presLayoutVars>
          <dgm:animLvl val="lvl"/>
          <dgm:resizeHandles val="exact"/>
        </dgm:presLayoutVars>
      </dgm:prSet>
      <dgm:spPr/>
    </dgm:pt>
    <dgm:pt modelId="{75882CD2-BA5B-4B28-93BB-EC55D4BE93FD}" type="pres">
      <dgm:prSet presAssocID="{17E06C1A-3823-453A-9FB1-F9BCB0A65D7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4A98DC-FDC5-430E-9894-88581496F7B1}" type="pres">
      <dgm:prSet presAssocID="{17E06C1A-3823-453A-9FB1-F9BCB0A65D70}" presName="childText" presStyleLbl="revTx" presStyleIdx="0" presStyleCnt="2">
        <dgm:presLayoutVars>
          <dgm:bulletEnabled val="1"/>
        </dgm:presLayoutVars>
      </dgm:prSet>
      <dgm:spPr/>
    </dgm:pt>
    <dgm:pt modelId="{DE394C54-12F0-4D6C-93F5-8C0E5C5E6250}" type="pres">
      <dgm:prSet presAssocID="{01C9B748-1D87-47F5-9429-8F617F7F4B5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3A554A-7A0E-4BD3-939A-2AAB4341C69C}" type="pres">
      <dgm:prSet presAssocID="{01C9B748-1D87-47F5-9429-8F617F7F4B5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01BBA07-432D-41EF-9E92-95B04A4B9529}" type="presOf" srcId="{D951077B-4C90-4210-9420-395BCC099137}" destId="{1D4A98DC-FDC5-430E-9894-88581496F7B1}" srcOrd="0" destOrd="1" presId="urn:microsoft.com/office/officeart/2005/8/layout/vList2"/>
    <dgm:cxn modelId="{FB0E980B-4914-4D91-89ED-9DE9F0ABBFB9}" srcId="{17E06C1A-3823-453A-9FB1-F9BCB0A65D70}" destId="{B1ADACAA-874D-418F-9498-166A1C03BD3C}" srcOrd="0" destOrd="0" parTransId="{47862F0F-C56C-4F8C-AA51-A22AAD37A9E4}" sibTransId="{58A67BDB-EABF-4ABC-A69F-909B52B968EC}"/>
    <dgm:cxn modelId="{EC264B10-0366-4431-8380-8017BF253326}" type="presOf" srcId="{17E06C1A-3823-453A-9FB1-F9BCB0A65D70}" destId="{75882CD2-BA5B-4B28-93BB-EC55D4BE93FD}" srcOrd="0" destOrd="0" presId="urn:microsoft.com/office/officeart/2005/8/layout/vList2"/>
    <dgm:cxn modelId="{E0766636-8CB5-41D6-B101-6B7FFF707A94}" srcId="{66527394-D68A-479F-A86C-9C34B2D4DBFE}" destId="{17E06C1A-3823-453A-9FB1-F9BCB0A65D70}" srcOrd="0" destOrd="0" parTransId="{838173B3-EFEA-480A-B012-B71E18811746}" sibTransId="{58EE262E-31C0-4AAB-8028-A1D58F56B08D}"/>
    <dgm:cxn modelId="{7CEE2B67-C556-406C-9D18-9307099EC230}" srcId="{01C9B748-1D87-47F5-9429-8F617F7F4B59}" destId="{8FAF54D5-00F6-45BB-9400-53DFFB839C93}" srcOrd="0" destOrd="0" parTransId="{0CCF91A5-DC22-476F-9856-5E7EE5076D9C}" sibTransId="{5AA52756-D859-43A0-AFEF-39E70353F135}"/>
    <dgm:cxn modelId="{F825D87C-CFEE-4EF7-AAD0-B4897351F590}" srcId="{66527394-D68A-479F-A86C-9C34B2D4DBFE}" destId="{01C9B748-1D87-47F5-9429-8F617F7F4B59}" srcOrd="1" destOrd="0" parTransId="{4EF1BAF6-DA71-47F1-AC54-FCEBA9218FCB}" sibTransId="{AAD3E68C-1F03-4C7D-B2E6-7F6C417EB0D7}"/>
    <dgm:cxn modelId="{0B649792-4928-47C9-AC4F-EB96234F1645}" srcId="{17E06C1A-3823-453A-9FB1-F9BCB0A65D70}" destId="{D951077B-4C90-4210-9420-395BCC099137}" srcOrd="1" destOrd="0" parTransId="{25DD5430-EAC8-437F-8B4C-FFBF62F95DB6}" sibTransId="{36E5C70E-864B-4772-A35F-0214F69FC2E2}"/>
    <dgm:cxn modelId="{16DC0399-7FAB-4CD4-91D4-B5ECE3203D04}" type="presOf" srcId="{916ECB91-5E9C-4085-8639-F787DAFEDBE8}" destId="{643A554A-7A0E-4BD3-939A-2AAB4341C69C}" srcOrd="0" destOrd="1" presId="urn:microsoft.com/office/officeart/2005/8/layout/vList2"/>
    <dgm:cxn modelId="{CF741C9B-985C-49C5-824B-538377679085}" type="presOf" srcId="{B1ADACAA-874D-418F-9498-166A1C03BD3C}" destId="{1D4A98DC-FDC5-430E-9894-88581496F7B1}" srcOrd="0" destOrd="0" presId="urn:microsoft.com/office/officeart/2005/8/layout/vList2"/>
    <dgm:cxn modelId="{EED517B8-14FF-4BA1-B692-2E958E412111}" type="presOf" srcId="{01C9B748-1D87-47F5-9429-8F617F7F4B59}" destId="{DE394C54-12F0-4D6C-93F5-8C0E5C5E6250}" srcOrd="0" destOrd="0" presId="urn:microsoft.com/office/officeart/2005/8/layout/vList2"/>
    <dgm:cxn modelId="{44BC01BB-4CD6-44FE-8629-B6BEB58D6E28}" type="presOf" srcId="{66527394-D68A-479F-A86C-9C34B2D4DBFE}" destId="{6210A232-995A-49CE-94FD-2C9F26C809DA}" srcOrd="0" destOrd="0" presId="urn:microsoft.com/office/officeart/2005/8/layout/vList2"/>
    <dgm:cxn modelId="{46AA89BE-05E8-4213-B880-85D600C64C71}" type="presOf" srcId="{8FAF54D5-00F6-45BB-9400-53DFFB839C93}" destId="{643A554A-7A0E-4BD3-939A-2AAB4341C69C}" srcOrd="0" destOrd="0" presId="urn:microsoft.com/office/officeart/2005/8/layout/vList2"/>
    <dgm:cxn modelId="{A0D6DAD5-2C3A-42C4-B49D-6AEFF3881F85}" srcId="{01C9B748-1D87-47F5-9429-8F617F7F4B59}" destId="{916ECB91-5E9C-4085-8639-F787DAFEDBE8}" srcOrd="1" destOrd="0" parTransId="{F83145B8-6250-4592-9493-CE81B85E6F76}" sibTransId="{E5B44294-9E56-41F5-9DFC-B5B33D495F45}"/>
    <dgm:cxn modelId="{2CF18E2F-C403-481C-B6C3-F5E6D7A8673D}" type="presParOf" srcId="{6210A232-995A-49CE-94FD-2C9F26C809DA}" destId="{75882CD2-BA5B-4B28-93BB-EC55D4BE93FD}" srcOrd="0" destOrd="0" presId="urn:microsoft.com/office/officeart/2005/8/layout/vList2"/>
    <dgm:cxn modelId="{2209285E-50C4-4189-A116-0DB7E8CA9A69}" type="presParOf" srcId="{6210A232-995A-49CE-94FD-2C9F26C809DA}" destId="{1D4A98DC-FDC5-430E-9894-88581496F7B1}" srcOrd="1" destOrd="0" presId="urn:microsoft.com/office/officeart/2005/8/layout/vList2"/>
    <dgm:cxn modelId="{9F202945-15C7-44A2-B6FC-6CE895228543}" type="presParOf" srcId="{6210A232-995A-49CE-94FD-2C9F26C809DA}" destId="{DE394C54-12F0-4D6C-93F5-8C0E5C5E6250}" srcOrd="2" destOrd="0" presId="urn:microsoft.com/office/officeart/2005/8/layout/vList2"/>
    <dgm:cxn modelId="{C0DC9014-60AD-474B-BF7C-29A0ECC5E027}" type="presParOf" srcId="{6210A232-995A-49CE-94FD-2C9F26C809DA}" destId="{643A554A-7A0E-4BD3-939A-2AAB4341C69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A1DC16-602A-4E42-AA55-80B13117A0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D7703F-4C6E-479D-8D77-C407E6B19C19}">
      <dgm:prSet/>
      <dgm:spPr>
        <a:solidFill>
          <a:srgbClr val="8BBEE8"/>
        </a:solidFill>
      </dgm:spPr>
      <dgm:t>
        <a:bodyPr/>
        <a:lstStyle/>
        <a:p>
          <a:r>
            <a:rPr lang="fi-FI" b="0" i="0" dirty="0"/>
            <a:t>Kävelyvaikeus</a:t>
          </a:r>
          <a:endParaRPr lang="fi-FI" dirty="0"/>
        </a:p>
      </dgm:t>
    </dgm:pt>
    <dgm:pt modelId="{7D8FF7B1-3B0C-4AF1-9A1B-1D297F4E1E44}" type="parTrans" cxnId="{1B52B88B-A0EC-44D7-8978-934ED70ADFFA}">
      <dgm:prSet/>
      <dgm:spPr/>
      <dgm:t>
        <a:bodyPr/>
        <a:lstStyle/>
        <a:p>
          <a:endParaRPr lang="fi-FI"/>
        </a:p>
      </dgm:t>
    </dgm:pt>
    <dgm:pt modelId="{183C07FA-FB6B-4BC1-82C1-A8403CD3B912}" type="sibTrans" cxnId="{1B52B88B-A0EC-44D7-8978-934ED70ADFFA}">
      <dgm:prSet/>
      <dgm:spPr/>
      <dgm:t>
        <a:bodyPr/>
        <a:lstStyle/>
        <a:p>
          <a:endParaRPr lang="fi-FI"/>
        </a:p>
      </dgm:t>
    </dgm:pt>
    <dgm:pt modelId="{0B2B6372-E02B-4BBF-A16D-FD9B712D9411}">
      <dgm:prSet/>
      <dgm:spPr/>
      <dgm:t>
        <a:bodyPr/>
        <a:lstStyle/>
        <a:p>
          <a:r>
            <a:rPr lang="fi-FI" b="0" i="0" dirty="0"/>
            <a:t>Fampridiinia voidaan harkita. Lääke ei ole korvattava, ja se on </a:t>
          </a:r>
          <a:r>
            <a:rPr lang="fi-FI" b="0" i="0" strike="noStrike" dirty="0"/>
            <a:t>hinnaltaan korkea</a:t>
          </a:r>
          <a:r>
            <a:rPr lang="fi-FI" b="0" i="0" dirty="0"/>
            <a:t>.</a:t>
          </a:r>
          <a:endParaRPr lang="fi-FI" dirty="0"/>
        </a:p>
      </dgm:t>
    </dgm:pt>
    <dgm:pt modelId="{9B7AF0B5-2AE2-4564-BD4F-AFBF8BAD2A9A}" type="parTrans" cxnId="{00F60535-3D49-42E5-84C5-691A1E512470}">
      <dgm:prSet/>
      <dgm:spPr/>
      <dgm:t>
        <a:bodyPr/>
        <a:lstStyle/>
        <a:p>
          <a:endParaRPr lang="fi-FI"/>
        </a:p>
      </dgm:t>
    </dgm:pt>
    <dgm:pt modelId="{A54D9FDB-2FBB-455F-B1BB-BB1C6A2D6FF4}" type="sibTrans" cxnId="{00F60535-3D49-42E5-84C5-691A1E512470}">
      <dgm:prSet/>
      <dgm:spPr/>
      <dgm:t>
        <a:bodyPr/>
        <a:lstStyle/>
        <a:p>
          <a:endParaRPr lang="fi-FI"/>
        </a:p>
      </dgm:t>
    </dgm:pt>
    <dgm:pt modelId="{BDEDF160-B8D5-440F-AFE0-B19A89B46E5F}">
      <dgm:prSet/>
      <dgm:spPr/>
      <dgm:t>
        <a:bodyPr/>
        <a:lstStyle/>
        <a:p>
          <a:r>
            <a:rPr lang="fi-FI" b="0" i="0" dirty="0"/>
            <a:t>Kävelynopeudessa tulisi nähdä vähintään 25 %:n parannus 2 viikon lääkkeen käytön jälkeen.</a:t>
          </a:r>
          <a:endParaRPr lang="fi-FI" dirty="0"/>
        </a:p>
      </dgm:t>
    </dgm:pt>
    <dgm:pt modelId="{4416B944-2DD3-4E6F-B662-2DB6888759F4}" type="parTrans" cxnId="{9EC38DD2-334A-4269-B10D-40E264102D6A}">
      <dgm:prSet/>
      <dgm:spPr/>
      <dgm:t>
        <a:bodyPr/>
        <a:lstStyle/>
        <a:p>
          <a:endParaRPr lang="fi-FI"/>
        </a:p>
      </dgm:t>
    </dgm:pt>
    <dgm:pt modelId="{14AA5746-80E1-4622-963D-318344BEE75C}" type="sibTrans" cxnId="{9EC38DD2-334A-4269-B10D-40E264102D6A}">
      <dgm:prSet/>
      <dgm:spPr/>
      <dgm:t>
        <a:bodyPr/>
        <a:lstStyle/>
        <a:p>
          <a:endParaRPr lang="fi-FI"/>
        </a:p>
      </dgm:t>
    </dgm:pt>
    <dgm:pt modelId="{28DB626B-FA4E-4EAC-BDCE-159280954E57}">
      <dgm:prSet/>
      <dgm:spPr>
        <a:solidFill>
          <a:srgbClr val="8BBEE8"/>
        </a:solidFill>
      </dgm:spPr>
      <dgm:t>
        <a:bodyPr/>
        <a:lstStyle/>
        <a:p>
          <a:r>
            <a:rPr lang="fi-FI" b="0" i="0" dirty="0"/>
            <a:t>Uupumus</a:t>
          </a:r>
          <a:endParaRPr lang="fi-FI" dirty="0"/>
        </a:p>
      </dgm:t>
    </dgm:pt>
    <dgm:pt modelId="{73E8CDDD-4160-4D10-B723-939FA7E340F5}" type="parTrans" cxnId="{010EDF9E-1235-45F8-8A99-549DF99F82F0}">
      <dgm:prSet/>
      <dgm:spPr/>
      <dgm:t>
        <a:bodyPr/>
        <a:lstStyle/>
        <a:p>
          <a:endParaRPr lang="fi-FI"/>
        </a:p>
      </dgm:t>
    </dgm:pt>
    <dgm:pt modelId="{1A943BEF-734D-4880-B9BA-7C17261B975B}" type="sibTrans" cxnId="{010EDF9E-1235-45F8-8A99-549DF99F82F0}">
      <dgm:prSet/>
      <dgm:spPr/>
      <dgm:t>
        <a:bodyPr/>
        <a:lstStyle/>
        <a:p>
          <a:endParaRPr lang="fi-FI"/>
        </a:p>
      </dgm:t>
    </dgm:pt>
    <dgm:pt modelId="{016B31D8-6132-48B9-B837-259DC4E64154}">
      <dgm:prSet/>
      <dgm:spPr/>
      <dgm:t>
        <a:bodyPr/>
        <a:lstStyle/>
        <a:p>
          <a:r>
            <a:rPr lang="fi-FI" b="0" i="0" dirty="0"/>
            <a:t>Kaikki uupumus ei ole MS-taudista johtuvaa, ja on hyvä sulkea pois uniapnea, masennus, (antikolinergisten) lääkkeiden aiheuttama väsymys tai esimerkiksi yöllinen tiheävirtsaisuus päiväaikaisen uupumuksen taustalta.</a:t>
          </a:r>
          <a:endParaRPr lang="fi-FI" dirty="0"/>
        </a:p>
      </dgm:t>
    </dgm:pt>
    <dgm:pt modelId="{8A8CAB82-89DC-4C55-B391-884E51D18A93}" type="parTrans" cxnId="{9B59A49E-F316-4B1D-BA5E-C1FFD2B39122}">
      <dgm:prSet/>
      <dgm:spPr/>
      <dgm:t>
        <a:bodyPr/>
        <a:lstStyle/>
        <a:p>
          <a:endParaRPr lang="fi-FI"/>
        </a:p>
      </dgm:t>
    </dgm:pt>
    <dgm:pt modelId="{0539BF6E-ED0A-46FA-B2DC-5C63F044610F}" type="sibTrans" cxnId="{9B59A49E-F316-4B1D-BA5E-C1FFD2B39122}">
      <dgm:prSet/>
      <dgm:spPr/>
      <dgm:t>
        <a:bodyPr/>
        <a:lstStyle/>
        <a:p>
          <a:endParaRPr lang="fi-FI"/>
        </a:p>
      </dgm:t>
    </dgm:pt>
    <dgm:pt modelId="{058F17E1-A1CA-464F-A3EF-56C85B40EE45}">
      <dgm:prSet/>
      <dgm:spPr/>
      <dgm:t>
        <a:bodyPr/>
        <a:lstStyle/>
        <a:p>
          <a:r>
            <a:rPr lang="fi-FI" b="0" i="0" dirty="0"/>
            <a:t>Liikunnalla on osoitettu olevan vaste MS-potilaiden uupumuksen hoidossa (näytönasteet B, C).</a:t>
          </a:r>
          <a:endParaRPr lang="fi-FI" dirty="0"/>
        </a:p>
      </dgm:t>
    </dgm:pt>
    <dgm:pt modelId="{8D2398AC-824A-4A81-A35F-72ED5298F04E}" type="parTrans" cxnId="{42963806-2B47-4762-B86F-18CD080AEAD8}">
      <dgm:prSet/>
      <dgm:spPr/>
      <dgm:t>
        <a:bodyPr/>
        <a:lstStyle/>
        <a:p>
          <a:endParaRPr lang="fi-FI"/>
        </a:p>
      </dgm:t>
    </dgm:pt>
    <dgm:pt modelId="{A2D189F3-70F0-4BA4-BB87-79083B6CC970}" type="sibTrans" cxnId="{42963806-2B47-4762-B86F-18CD080AEAD8}">
      <dgm:prSet/>
      <dgm:spPr/>
      <dgm:t>
        <a:bodyPr/>
        <a:lstStyle/>
        <a:p>
          <a:endParaRPr lang="fi-FI"/>
        </a:p>
      </dgm:t>
    </dgm:pt>
    <dgm:pt modelId="{8425F74D-3F91-49E7-AFF1-DAC892C1E011}">
      <dgm:prSet/>
      <dgm:spPr/>
      <dgm:t>
        <a:bodyPr/>
        <a:lstStyle/>
        <a:p>
          <a:r>
            <a:rPr lang="fi-FI" b="0" i="0" dirty="0"/>
            <a:t>Lumelääkkeeseen verrattuna modafiniili ei vähennä MS-tautia sairastavan potilaan uupumusta (näytönaste A) eikä sitä tule käyttää (ks. </a:t>
          </a:r>
          <a:r>
            <a:rPr lang="fi-FI" b="0" i="0" dirty="0">
              <a:hlinkClick xmlns:r="http://schemas.openxmlformats.org/officeDocument/2006/relationships" r:id="rId1"/>
            </a:rPr>
            <a:t>Vältä viisaasti -suositus</a:t>
          </a:r>
          <a:r>
            <a:rPr lang="fi-FI" b="0" i="0" dirty="0"/>
            <a:t>). </a:t>
          </a:r>
          <a:endParaRPr lang="fi-FI" dirty="0"/>
        </a:p>
      </dgm:t>
    </dgm:pt>
    <dgm:pt modelId="{CB3FE958-2C0B-4464-A10F-62628679E757}" type="parTrans" cxnId="{5E2CAC2B-6D7D-4506-B399-DB323B6669E5}">
      <dgm:prSet/>
      <dgm:spPr/>
      <dgm:t>
        <a:bodyPr/>
        <a:lstStyle/>
        <a:p>
          <a:endParaRPr lang="fi-FI"/>
        </a:p>
      </dgm:t>
    </dgm:pt>
    <dgm:pt modelId="{E3651C94-6022-4E02-98B2-73DE19689127}" type="sibTrans" cxnId="{5E2CAC2B-6D7D-4506-B399-DB323B6669E5}">
      <dgm:prSet/>
      <dgm:spPr/>
      <dgm:t>
        <a:bodyPr/>
        <a:lstStyle/>
        <a:p>
          <a:endParaRPr lang="fi-FI"/>
        </a:p>
      </dgm:t>
    </dgm:pt>
    <dgm:pt modelId="{8B0EA4EC-D9EE-4A64-B7AB-580A5BCB36F8}">
      <dgm:prSet/>
      <dgm:spPr/>
      <dgm:t>
        <a:bodyPr/>
        <a:lstStyle/>
        <a:p>
          <a:r>
            <a:rPr lang="fi-FI" b="0" i="0" dirty="0"/>
            <a:t>Bupropionia ja venlafaksiinia voidaan kokeilla, ja myös amantadiinia on käytetty uupumuksen hoitoon MS-taudissa.</a:t>
          </a:r>
          <a:endParaRPr lang="fi-FI" dirty="0"/>
        </a:p>
      </dgm:t>
    </dgm:pt>
    <dgm:pt modelId="{89DCAA1C-EE45-4F4F-8192-1213E22788F6}" type="parTrans" cxnId="{434DB7F1-D83A-4584-A077-6AC6BC1609B2}">
      <dgm:prSet/>
      <dgm:spPr/>
      <dgm:t>
        <a:bodyPr/>
        <a:lstStyle/>
        <a:p>
          <a:endParaRPr lang="fi-FI"/>
        </a:p>
      </dgm:t>
    </dgm:pt>
    <dgm:pt modelId="{2A6243E2-A2D2-440C-9E8A-71E73E12AC6F}" type="sibTrans" cxnId="{434DB7F1-D83A-4584-A077-6AC6BC1609B2}">
      <dgm:prSet/>
      <dgm:spPr/>
      <dgm:t>
        <a:bodyPr/>
        <a:lstStyle/>
        <a:p>
          <a:endParaRPr lang="fi-FI"/>
        </a:p>
      </dgm:t>
    </dgm:pt>
    <dgm:pt modelId="{1465CE8D-683A-48DF-B08B-4C6826ACED10}" type="pres">
      <dgm:prSet presAssocID="{A1A1DC16-602A-4E42-AA55-80B13117A0D2}" presName="linear" presStyleCnt="0">
        <dgm:presLayoutVars>
          <dgm:animLvl val="lvl"/>
          <dgm:resizeHandles val="exact"/>
        </dgm:presLayoutVars>
      </dgm:prSet>
      <dgm:spPr/>
    </dgm:pt>
    <dgm:pt modelId="{EB6B4AA7-1AAA-453D-8CDF-BA9A6E4AF1EB}" type="pres">
      <dgm:prSet presAssocID="{FBD7703F-4C6E-479D-8D77-C407E6B19C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74647E-1347-4287-A6C8-2DCBFC155989}" type="pres">
      <dgm:prSet presAssocID="{FBD7703F-4C6E-479D-8D77-C407E6B19C19}" presName="childText" presStyleLbl="revTx" presStyleIdx="0" presStyleCnt="2">
        <dgm:presLayoutVars>
          <dgm:bulletEnabled val="1"/>
        </dgm:presLayoutVars>
      </dgm:prSet>
      <dgm:spPr/>
    </dgm:pt>
    <dgm:pt modelId="{F732C5D1-FCC3-4C66-A452-7404DECE8350}" type="pres">
      <dgm:prSet presAssocID="{28DB626B-FA4E-4EAC-BDCE-159280954E5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FA394E6-CCDB-4AF9-B479-E88458259CE9}" type="pres">
      <dgm:prSet presAssocID="{28DB626B-FA4E-4EAC-BDCE-159280954E5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2963806-2B47-4762-B86F-18CD080AEAD8}" srcId="{28DB626B-FA4E-4EAC-BDCE-159280954E57}" destId="{058F17E1-A1CA-464F-A3EF-56C85B40EE45}" srcOrd="1" destOrd="0" parTransId="{8D2398AC-824A-4A81-A35F-72ED5298F04E}" sibTransId="{A2D189F3-70F0-4BA4-BB87-79083B6CC970}"/>
    <dgm:cxn modelId="{73996112-D6A3-4708-B65A-8F6B24E14129}" type="presOf" srcId="{8425F74D-3F91-49E7-AFF1-DAC892C1E011}" destId="{8FA394E6-CCDB-4AF9-B479-E88458259CE9}" srcOrd="0" destOrd="2" presId="urn:microsoft.com/office/officeart/2005/8/layout/vList2"/>
    <dgm:cxn modelId="{5E2CAC2B-6D7D-4506-B399-DB323B6669E5}" srcId="{28DB626B-FA4E-4EAC-BDCE-159280954E57}" destId="{8425F74D-3F91-49E7-AFF1-DAC892C1E011}" srcOrd="2" destOrd="0" parTransId="{CB3FE958-2C0B-4464-A10F-62628679E757}" sibTransId="{E3651C94-6022-4E02-98B2-73DE19689127}"/>
    <dgm:cxn modelId="{19F7882E-93BF-4CBB-A6FF-810FABAD29FD}" type="presOf" srcId="{0B2B6372-E02B-4BBF-A16D-FD9B712D9411}" destId="{EC74647E-1347-4287-A6C8-2DCBFC155989}" srcOrd="0" destOrd="0" presId="urn:microsoft.com/office/officeart/2005/8/layout/vList2"/>
    <dgm:cxn modelId="{00F60535-3D49-42E5-84C5-691A1E512470}" srcId="{FBD7703F-4C6E-479D-8D77-C407E6B19C19}" destId="{0B2B6372-E02B-4BBF-A16D-FD9B712D9411}" srcOrd="0" destOrd="0" parTransId="{9B7AF0B5-2AE2-4564-BD4F-AFBF8BAD2A9A}" sibTransId="{A54D9FDB-2FBB-455F-B1BB-BB1C6A2D6FF4}"/>
    <dgm:cxn modelId="{3F44155B-788B-4B64-9243-0E4DFC658FBA}" type="presOf" srcId="{016B31D8-6132-48B9-B837-259DC4E64154}" destId="{8FA394E6-CCDB-4AF9-B479-E88458259CE9}" srcOrd="0" destOrd="0" presId="urn:microsoft.com/office/officeart/2005/8/layout/vList2"/>
    <dgm:cxn modelId="{239D1C5B-9E49-4D15-B555-6D4EE783DE8C}" type="presOf" srcId="{BDEDF160-B8D5-440F-AFE0-B19A89B46E5F}" destId="{EC74647E-1347-4287-A6C8-2DCBFC155989}" srcOrd="0" destOrd="1" presId="urn:microsoft.com/office/officeart/2005/8/layout/vList2"/>
    <dgm:cxn modelId="{A24C3443-394D-4417-B7F5-F16C10184AD7}" type="presOf" srcId="{A1A1DC16-602A-4E42-AA55-80B13117A0D2}" destId="{1465CE8D-683A-48DF-B08B-4C6826ACED10}" srcOrd="0" destOrd="0" presId="urn:microsoft.com/office/officeart/2005/8/layout/vList2"/>
    <dgm:cxn modelId="{B5BE6563-5197-4A18-A544-B46013F63BEA}" type="presOf" srcId="{FBD7703F-4C6E-479D-8D77-C407E6B19C19}" destId="{EB6B4AA7-1AAA-453D-8CDF-BA9A6E4AF1EB}" srcOrd="0" destOrd="0" presId="urn:microsoft.com/office/officeart/2005/8/layout/vList2"/>
    <dgm:cxn modelId="{7FA46E4A-AEEB-418B-9757-3E64228F6E8D}" type="presOf" srcId="{28DB626B-FA4E-4EAC-BDCE-159280954E57}" destId="{F732C5D1-FCC3-4C66-A452-7404DECE8350}" srcOrd="0" destOrd="0" presId="urn:microsoft.com/office/officeart/2005/8/layout/vList2"/>
    <dgm:cxn modelId="{1B52B88B-A0EC-44D7-8978-934ED70ADFFA}" srcId="{A1A1DC16-602A-4E42-AA55-80B13117A0D2}" destId="{FBD7703F-4C6E-479D-8D77-C407E6B19C19}" srcOrd="0" destOrd="0" parTransId="{7D8FF7B1-3B0C-4AF1-9A1B-1D297F4E1E44}" sibTransId="{183C07FA-FB6B-4BC1-82C1-A8403CD3B912}"/>
    <dgm:cxn modelId="{9B59A49E-F316-4B1D-BA5E-C1FFD2B39122}" srcId="{28DB626B-FA4E-4EAC-BDCE-159280954E57}" destId="{016B31D8-6132-48B9-B837-259DC4E64154}" srcOrd="0" destOrd="0" parTransId="{8A8CAB82-89DC-4C55-B391-884E51D18A93}" sibTransId="{0539BF6E-ED0A-46FA-B2DC-5C63F044610F}"/>
    <dgm:cxn modelId="{010EDF9E-1235-45F8-8A99-549DF99F82F0}" srcId="{A1A1DC16-602A-4E42-AA55-80B13117A0D2}" destId="{28DB626B-FA4E-4EAC-BDCE-159280954E57}" srcOrd="1" destOrd="0" parTransId="{73E8CDDD-4160-4D10-B723-939FA7E340F5}" sibTransId="{1A943BEF-734D-4880-B9BA-7C17261B975B}"/>
    <dgm:cxn modelId="{9EC38DD2-334A-4269-B10D-40E264102D6A}" srcId="{FBD7703F-4C6E-479D-8D77-C407E6B19C19}" destId="{BDEDF160-B8D5-440F-AFE0-B19A89B46E5F}" srcOrd="1" destOrd="0" parTransId="{4416B944-2DD3-4E6F-B662-2DB6888759F4}" sibTransId="{14AA5746-80E1-4622-963D-318344BEE75C}"/>
    <dgm:cxn modelId="{95C260D9-45DA-4CE3-9863-894E8E9DD4ED}" type="presOf" srcId="{8B0EA4EC-D9EE-4A64-B7AB-580A5BCB36F8}" destId="{8FA394E6-CCDB-4AF9-B479-E88458259CE9}" srcOrd="0" destOrd="3" presId="urn:microsoft.com/office/officeart/2005/8/layout/vList2"/>
    <dgm:cxn modelId="{8F00ACE6-2237-469D-BB76-E972E406880E}" type="presOf" srcId="{058F17E1-A1CA-464F-A3EF-56C85B40EE45}" destId="{8FA394E6-CCDB-4AF9-B479-E88458259CE9}" srcOrd="0" destOrd="1" presId="urn:microsoft.com/office/officeart/2005/8/layout/vList2"/>
    <dgm:cxn modelId="{434DB7F1-D83A-4584-A077-6AC6BC1609B2}" srcId="{28DB626B-FA4E-4EAC-BDCE-159280954E57}" destId="{8B0EA4EC-D9EE-4A64-B7AB-580A5BCB36F8}" srcOrd="3" destOrd="0" parTransId="{89DCAA1C-EE45-4F4F-8192-1213E22788F6}" sibTransId="{2A6243E2-A2D2-440C-9E8A-71E73E12AC6F}"/>
    <dgm:cxn modelId="{79D3B200-FB15-42BA-B04C-5D9E29DF3D18}" type="presParOf" srcId="{1465CE8D-683A-48DF-B08B-4C6826ACED10}" destId="{EB6B4AA7-1AAA-453D-8CDF-BA9A6E4AF1EB}" srcOrd="0" destOrd="0" presId="urn:microsoft.com/office/officeart/2005/8/layout/vList2"/>
    <dgm:cxn modelId="{970B3613-4712-417E-9BE5-1E270543B235}" type="presParOf" srcId="{1465CE8D-683A-48DF-B08B-4C6826ACED10}" destId="{EC74647E-1347-4287-A6C8-2DCBFC155989}" srcOrd="1" destOrd="0" presId="urn:microsoft.com/office/officeart/2005/8/layout/vList2"/>
    <dgm:cxn modelId="{6E421423-CABE-4DEA-8F94-D5E7E61EA3AF}" type="presParOf" srcId="{1465CE8D-683A-48DF-B08B-4C6826ACED10}" destId="{F732C5D1-FCC3-4C66-A452-7404DECE8350}" srcOrd="2" destOrd="0" presId="urn:microsoft.com/office/officeart/2005/8/layout/vList2"/>
    <dgm:cxn modelId="{7A3CAC92-CDB8-42C2-86BF-2D8655A37FD1}" type="presParOf" srcId="{1465CE8D-683A-48DF-B08B-4C6826ACED10}" destId="{8FA394E6-CCDB-4AF9-B479-E88458259C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3F1ED-3045-445D-9C9D-420B086674F6}">
      <dsp:nvSpPr>
        <dsp:cNvPr id="0" name=""/>
        <dsp:cNvSpPr/>
      </dsp:nvSpPr>
      <dsp:spPr>
        <a:xfrm>
          <a:off x="0" y="43098"/>
          <a:ext cx="1091959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0" i="0" kern="1200" dirty="0"/>
            <a:t>Spastisuus</a:t>
          </a:r>
          <a:endParaRPr lang="fi-FI" sz="2800" kern="1200" dirty="0"/>
        </a:p>
      </dsp:txBody>
      <dsp:txXfrm>
        <a:off x="31984" y="75082"/>
        <a:ext cx="10855631" cy="591232"/>
      </dsp:txXfrm>
    </dsp:sp>
    <dsp:sp modelId="{2F2DCA5B-6E83-4640-9F1F-D2CF7E0860E2}">
      <dsp:nvSpPr>
        <dsp:cNvPr id="0" name=""/>
        <dsp:cNvSpPr/>
      </dsp:nvSpPr>
      <dsp:spPr>
        <a:xfrm>
          <a:off x="0" y="698298"/>
          <a:ext cx="10919599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6670" rIns="149352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Spastisuuden optimaalinen arviointi ja hoito edellyttävät </a:t>
          </a:r>
          <a:r>
            <a:rPr lang="fi-FI" sz="21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moniammatillisuutta ja sen lisäksi sekä lääkkeettömien että lääkehoitojen hyödyntämistä.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Vaikeassa spastisuudessa intratekaalinen baklofeenihoito voi auttaa.</a:t>
          </a:r>
          <a:endParaRPr lang="fi-FI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Kannabinoidilla (Sativex) on myyntilupa spastisuuden hoitoon </a:t>
          </a:r>
          <a:r>
            <a:rPr lang="fi-FI" sz="2100" b="0" i="0" kern="1200" dirty="0" err="1"/>
            <a:t>MS-taudissa</a:t>
          </a:r>
          <a:r>
            <a:rPr lang="fi-FI" sz="2100" b="0" i="0" kern="1200" dirty="0"/>
            <a:t>. </a:t>
          </a:r>
          <a:r>
            <a:rPr lang="fi-FI" sz="21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Al</a:t>
          </a:r>
          <a:r>
            <a:rPr lang="fi-FI" sz="2100" b="0" i="0" kern="1200" dirty="0"/>
            <a:t>oitusharkinnan tekee erikoislääkäri.</a:t>
          </a:r>
          <a:endParaRPr lang="fi-FI" sz="2100" kern="1200" dirty="0"/>
        </a:p>
      </dsp:txBody>
      <dsp:txXfrm>
        <a:off x="0" y="698298"/>
        <a:ext cx="10919599" cy="1564920"/>
      </dsp:txXfrm>
    </dsp:sp>
    <dsp:sp modelId="{A5424A5F-2884-456D-A346-6B94ADC3A9E0}">
      <dsp:nvSpPr>
        <dsp:cNvPr id="0" name=""/>
        <dsp:cNvSpPr/>
      </dsp:nvSpPr>
      <dsp:spPr>
        <a:xfrm>
          <a:off x="0" y="2263218"/>
          <a:ext cx="1091959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0" i="0" kern="1200" dirty="0"/>
            <a:t>Masennus</a:t>
          </a:r>
          <a:endParaRPr lang="fi-FI" sz="2800" kern="1200" dirty="0"/>
        </a:p>
      </dsp:txBody>
      <dsp:txXfrm>
        <a:off x="31984" y="2295202"/>
        <a:ext cx="10855631" cy="591232"/>
      </dsp:txXfrm>
    </dsp:sp>
    <dsp:sp modelId="{0CFD277D-C54B-4A32-8C10-C1F5A5316D95}">
      <dsp:nvSpPr>
        <dsp:cNvPr id="0" name=""/>
        <dsp:cNvSpPr/>
      </dsp:nvSpPr>
      <dsp:spPr>
        <a:xfrm>
          <a:off x="0" y="2918418"/>
          <a:ext cx="10919599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200" b="0" i="0" kern="1200" dirty="0"/>
            <a:t>MS-tautia sairastavan masennusta hoidetaan samoin periaattein kuin muillakin</a:t>
          </a:r>
          <a:r>
            <a:rPr lang="fi-FI" sz="2200" b="0" i="0" kern="1200" dirty="0">
              <a:solidFill>
                <a:srgbClr val="FF0000"/>
              </a:solidFill>
            </a:rPr>
            <a:t>.</a:t>
          </a:r>
          <a:endParaRPr lang="fi-FI" sz="2200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200" b="0" i="0" kern="1200" dirty="0"/>
            <a:t>Ks. Käypä hoito -suositus </a:t>
          </a:r>
          <a:r>
            <a:rPr lang="fi-FI" sz="2200" b="0" i="0" kern="1200" dirty="0">
              <a:hlinkClick xmlns:r="http://schemas.openxmlformats.org/officeDocument/2006/relationships" r:id="rId1"/>
            </a:rPr>
            <a:t>Depressio</a:t>
          </a:r>
          <a:r>
            <a:rPr lang="fi-FI" sz="2200" b="0" i="0" kern="1200" dirty="0"/>
            <a:t>.</a:t>
          </a:r>
          <a:endParaRPr lang="fi-FI" sz="2200" kern="1200" dirty="0"/>
        </a:p>
      </dsp:txBody>
      <dsp:txXfrm>
        <a:off x="0" y="2918418"/>
        <a:ext cx="10919599" cy="72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4509F-630F-4164-8190-7845A10F1BC5}">
      <dsp:nvSpPr>
        <dsp:cNvPr id="0" name=""/>
        <dsp:cNvSpPr/>
      </dsp:nvSpPr>
      <dsp:spPr>
        <a:xfrm>
          <a:off x="0" y="17370"/>
          <a:ext cx="10919599" cy="585000"/>
        </a:xfrm>
        <a:prstGeom prst="roundRect">
          <a:avLst/>
        </a:prstGeom>
        <a:solidFill>
          <a:srgbClr val="269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i="0" kern="1200" dirty="0"/>
            <a:t>Kipu</a:t>
          </a:r>
          <a:endParaRPr lang="fi-FI" sz="2500" kern="1200" dirty="0"/>
        </a:p>
      </dsp:txBody>
      <dsp:txXfrm>
        <a:off x="28557" y="45927"/>
        <a:ext cx="10862485" cy="527886"/>
      </dsp:txXfrm>
    </dsp:sp>
    <dsp:sp modelId="{1BDFAB31-3913-4580-8E20-ACDF0B1FE56F}">
      <dsp:nvSpPr>
        <dsp:cNvPr id="0" name=""/>
        <dsp:cNvSpPr/>
      </dsp:nvSpPr>
      <dsp:spPr>
        <a:xfrm>
          <a:off x="0" y="602370"/>
          <a:ext cx="10919599" cy="150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Ennen hoidon määrittelyä on tärkeää selvittää kivun tausta: onko kyseessä neuropaattinen kipu vai tuki- ja liikuntaelimistön kipu. 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MS-taudissa neuropaattinen kipu tulee hoitaa tavanomaisten suositusten mukaisesti.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Liikuntaelimistön kipu on usein seurausta liikkumattomuudesta, spastisuudesta tai asentovirheistä, ja tällöin tulisi keskittyä näiden syiden hoitoon.</a:t>
          </a:r>
          <a:endParaRPr lang="fi-FI" sz="2000" kern="1200" dirty="0"/>
        </a:p>
      </dsp:txBody>
      <dsp:txXfrm>
        <a:off x="0" y="602370"/>
        <a:ext cx="10919599" cy="1500750"/>
      </dsp:txXfrm>
    </dsp:sp>
    <dsp:sp modelId="{EDC3A523-7FE0-4990-B265-F8A5B882D123}">
      <dsp:nvSpPr>
        <dsp:cNvPr id="0" name=""/>
        <dsp:cNvSpPr/>
      </dsp:nvSpPr>
      <dsp:spPr>
        <a:xfrm>
          <a:off x="0" y="2103120"/>
          <a:ext cx="10919599" cy="585000"/>
        </a:xfrm>
        <a:prstGeom prst="roundRect">
          <a:avLst/>
        </a:prstGeom>
        <a:solidFill>
          <a:srgbClr val="269E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i="0" kern="1200" dirty="0"/>
            <a:t>Virtsaamishäiriöt</a:t>
          </a:r>
          <a:endParaRPr lang="fi-FI" sz="2500" kern="1200" dirty="0"/>
        </a:p>
      </dsp:txBody>
      <dsp:txXfrm>
        <a:off x="28557" y="2131677"/>
        <a:ext cx="10862485" cy="527886"/>
      </dsp:txXfrm>
    </dsp:sp>
    <dsp:sp modelId="{7BBEC89D-A2FE-4D77-A30B-9AEDED095DD5}">
      <dsp:nvSpPr>
        <dsp:cNvPr id="0" name=""/>
        <dsp:cNvSpPr/>
      </dsp:nvSpPr>
      <dsp:spPr>
        <a:xfrm>
          <a:off x="0" y="2688120"/>
          <a:ext cx="10919599" cy="1500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MS-tautiin liittyy sekä virtsan varastoimisen että tyhjentämisen ongelmia, usein molempia samanaikaisesti.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Häiriön syy on selvitettävä, ja hoito suunnitellaan syyn mukaisesti. 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Hoidossa optimaalisin hyöty saavutetaan moniammatillisesti yhdistämällä lääkkeettömät, farmakologiset ja muut urologiset hoidot. </a:t>
          </a:r>
          <a:endParaRPr lang="fi-FI" sz="2000" kern="1200" dirty="0"/>
        </a:p>
      </dsp:txBody>
      <dsp:txXfrm>
        <a:off x="0" y="2688120"/>
        <a:ext cx="10919599" cy="1500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82CD2-BA5B-4B28-93BB-EC55D4BE93FD}">
      <dsp:nvSpPr>
        <dsp:cNvPr id="0" name=""/>
        <dsp:cNvSpPr/>
      </dsp:nvSpPr>
      <dsp:spPr>
        <a:xfrm>
          <a:off x="0" y="45703"/>
          <a:ext cx="10919599" cy="655200"/>
        </a:xfrm>
        <a:prstGeom prst="roundRect">
          <a:avLst/>
        </a:prstGeom>
        <a:solidFill>
          <a:srgbClr val="005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0" i="0" kern="1200" dirty="0"/>
            <a:t>Ummetus</a:t>
          </a:r>
          <a:endParaRPr lang="fi-FI" sz="2800" kern="1200" dirty="0"/>
        </a:p>
      </dsp:txBody>
      <dsp:txXfrm>
        <a:off x="31984" y="77687"/>
        <a:ext cx="10855631" cy="591232"/>
      </dsp:txXfrm>
    </dsp:sp>
    <dsp:sp modelId="{1D4A98DC-FDC5-430E-9894-88581496F7B1}">
      <dsp:nvSpPr>
        <dsp:cNvPr id="0" name=""/>
        <dsp:cNvSpPr/>
      </dsp:nvSpPr>
      <dsp:spPr>
        <a:xfrm>
          <a:off x="0" y="700903"/>
          <a:ext cx="10919599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200" b="0" i="0" kern="1200" dirty="0"/>
            <a:t>Kroonisen ummetuksen tavanomaista hoitoa voidaan käyttää. Joskus voidaan tarvita useamman lääkkeen yhdistelmää.</a:t>
          </a:r>
          <a:endParaRPr lang="fi-FI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200" b="0" i="0" kern="1200" dirty="0"/>
            <a:t>Laktuloosia kannattaa välttää vaikeassa suolen motiliteettihäiriössä, koska se voi fermentoituessaan aiheuttaa kaasuvaivoja,</a:t>
          </a:r>
          <a:r>
            <a:rPr lang="fi-FI" sz="2200" b="0" i="0" kern="1200" dirty="0">
              <a:solidFill>
                <a:srgbClr val="FF0000"/>
              </a:solidFill>
            </a:rPr>
            <a:t> </a:t>
          </a:r>
          <a:r>
            <a:rPr lang="fi-FI" sz="2200" b="0" i="0" kern="1200" dirty="0"/>
            <a:t>ja teho voi jäädä heikoksi.</a:t>
          </a:r>
          <a:endParaRPr lang="fi-FI" sz="2200" kern="1200" dirty="0"/>
        </a:p>
      </dsp:txBody>
      <dsp:txXfrm>
        <a:off x="0" y="700903"/>
        <a:ext cx="10919599" cy="1304100"/>
      </dsp:txXfrm>
    </dsp:sp>
    <dsp:sp modelId="{DE394C54-12F0-4D6C-93F5-8C0E5C5E6250}">
      <dsp:nvSpPr>
        <dsp:cNvPr id="0" name=""/>
        <dsp:cNvSpPr/>
      </dsp:nvSpPr>
      <dsp:spPr>
        <a:xfrm>
          <a:off x="0" y="2005003"/>
          <a:ext cx="10919599" cy="655200"/>
        </a:xfrm>
        <a:prstGeom prst="roundRect">
          <a:avLst/>
        </a:prstGeom>
        <a:solidFill>
          <a:srgbClr val="005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0" i="0" kern="1200" dirty="0"/>
            <a:t>Unihäiriöt</a:t>
          </a:r>
          <a:endParaRPr lang="fi-FI" sz="2800" kern="1200" dirty="0"/>
        </a:p>
      </dsp:txBody>
      <dsp:txXfrm>
        <a:off x="31984" y="2036987"/>
        <a:ext cx="10855631" cy="591232"/>
      </dsp:txXfrm>
    </dsp:sp>
    <dsp:sp modelId="{643A554A-7A0E-4BD3-939A-2AAB4341C69C}">
      <dsp:nvSpPr>
        <dsp:cNvPr id="0" name=""/>
        <dsp:cNvSpPr/>
      </dsp:nvSpPr>
      <dsp:spPr>
        <a:xfrm>
          <a:off x="0" y="2660203"/>
          <a:ext cx="10919599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200" b="0" i="0" kern="1200" dirty="0"/>
            <a:t>Unihäiriöihin suositellaan ensisijaisesti lääkkeettömiä hoitoja tai syyn mukaista lääkehoitoa.</a:t>
          </a:r>
          <a:endParaRPr lang="fi-FI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200" b="0" i="0" kern="1200" dirty="0"/>
            <a:t>Ks. Käypä hoito -suositus </a:t>
          </a:r>
          <a:r>
            <a:rPr lang="fi-FI" sz="2200" b="0" i="0" kern="1200" dirty="0">
              <a:hlinkClick xmlns:r="http://schemas.openxmlformats.org/officeDocument/2006/relationships" r:id="rId1"/>
            </a:rPr>
            <a:t>Unettomuus</a:t>
          </a:r>
          <a:r>
            <a:rPr lang="fi-FI" sz="2200" b="0" i="0" kern="1200" dirty="0"/>
            <a:t>.</a:t>
          </a:r>
          <a:endParaRPr lang="fi-FI" sz="2200" kern="1200" dirty="0"/>
        </a:p>
      </dsp:txBody>
      <dsp:txXfrm>
        <a:off x="0" y="2660203"/>
        <a:ext cx="10919599" cy="1014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B4AA7-1AAA-453D-8CDF-BA9A6E4AF1EB}">
      <dsp:nvSpPr>
        <dsp:cNvPr id="0" name=""/>
        <dsp:cNvSpPr/>
      </dsp:nvSpPr>
      <dsp:spPr>
        <a:xfrm>
          <a:off x="0" y="135874"/>
          <a:ext cx="10919599" cy="561599"/>
        </a:xfrm>
        <a:prstGeom prst="roundRect">
          <a:avLst/>
        </a:prstGeom>
        <a:solidFill>
          <a:srgbClr val="8BBE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Kävelyvaikeus</a:t>
          </a:r>
          <a:endParaRPr lang="fi-FI" sz="2400" kern="1200" dirty="0"/>
        </a:p>
      </dsp:txBody>
      <dsp:txXfrm>
        <a:off x="27415" y="163289"/>
        <a:ext cx="10864769" cy="506769"/>
      </dsp:txXfrm>
    </dsp:sp>
    <dsp:sp modelId="{EC74647E-1347-4287-A6C8-2DCBFC155989}">
      <dsp:nvSpPr>
        <dsp:cNvPr id="0" name=""/>
        <dsp:cNvSpPr/>
      </dsp:nvSpPr>
      <dsp:spPr>
        <a:xfrm>
          <a:off x="0" y="697474"/>
          <a:ext cx="10919599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Fampridiinia voidaan harkita. Lääke ei ole korvattava, ja se on </a:t>
          </a:r>
          <a:r>
            <a:rPr lang="fi-FI" sz="1900" b="0" i="0" strike="noStrike" kern="1200" dirty="0"/>
            <a:t>hinnaltaan korkea</a:t>
          </a:r>
          <a:r>
            <a:rPr lang="fi-FI" sz="1900" b="0" i="0" kern="1200" dirty="0"/>
            <a:t>.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Kävelynopeudessa tulisi nähdä vähintään 25 %:n parannus 2 viikon lääkkeen käytön jälkeen.</a:t>
          </a:r>
          <a:endParaRPr lang="fi-FI" sz="1900" kern="1200" dirty="0"/>
        </a:p>
      </dsp:txBody>
      <dsp:txXfrm>
        <a:off x="0" y="697474"/>
        <a:ext cx="10919599" cy="621000"/>
      </dsp:txXfrm>
    </dsp:sp>
    <dsp:sp modelId="{F732C5D1-FCC3-4C66-A452-7404DECE8350}">
      <dsp:nvSpPr>
        <dsp:cNvPr id="0" name=""/>
        <dsp:cNvSpPr/>
      </dsp:nvSpPr>
      <dsp:spPr>
        <a:xfrm>
          <a:off x="0" y="1318474"/>
          <a:ext cx="10919599" cy="561599"/>
        </a:xfrm>
        <a:prstGeom prst="roundRect">
          <a:avLst/>
        </a:prstGeom>
        <a:solidFill>
          <a:srgbClr val="8BBEE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Uupumus</a:t>
          </a:r>
          <a:endParaRPr lang="fi-FI" sz="2400" kern="1200" dirty="0"/>
        </a:p>
      </dsp:txBody>
      <dsp:txXfrm>
        <a:off x="27415" y="1345889"/>
        <a:ext cx="10864769" cy="506769"/>
      </dsp:txXfrm>
    </dsp:sp>
    <dsp:sp modelId="{8FA394E6-CCDB-4AF9-B479-E88458259CE9}">
      <dsp:nvSpPr>
        <dsp:cNvPr id="0" name=""/>
        <dsp:cNvSpPr/>
      </dsp:nvSpPr>
      <dsp:spPr>
        <a:xfrm>
          <a:off x="0" y="1880074"/>
          <a:ext cx="10919599" cy="223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Kaikki uupumus ei ole MS-taudista johtuvaa, ja on hyvä sulkea pois uniapnea, masennus, (antikolinergisten) lääkkeiden aiheuttama väsymys tai esimerkiksi yöllinen tiheävirtsaisuus päiväaikaisen uupumuksen taustalta.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Liikunnalla on osoitettu olevan vaste MS-potilaiden uupumuksen hoidossa (näytönasteet B, C).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Lumelääkkeeseen verrattuna modafiniili ei vähennä MS-tautia sairastavan potilaan uupumusta (näytönaste A) eikä sitä tule käyttää (ks. </a:t>
          </a:r>
          <a:r>
            <a:rPr lang="fi-FI" sz="1900" b="0" i="0" kern="1200" dirty="0">
              <a:hlinkClick xmlns:r="http://schemas.openxmlformats.org/officeDocument/2006/relationships" r:id="rId1"/>
            </a:rPr>
            <a:t>Vältä viisaasti -suositus</a:t>
          </a:r>
          <a:r>
            <a:rPr lang="fi-FI" sz="1900" b="0" i="0" kern="1200" dirty="0"/>
            <a:t>). 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Bupropionia ja venlafaksiinia voidaan kokeilla, ja myös amantadiinia on käytetty uupumuksen hoitoon MS-taudissa.</a:t>
          </a:r>
          <a:endParaRPr lang="fi-FI" sz="1900" kern="1200" dirty="0"/>
        </a:p>
      </dsp:txBody>
      <dsp:txXfrm>
        <a:off x="0" y="1880074"/>
        <a:ext cx="10919599" cy="223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F960A4-795D-2344-9420-0F27FE897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5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46196"/>
            <a:ext cx="2149434" cy="48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5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C18484-6187-B943-97D7-ED2B3C89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CF6C7CE1-4DE5-7443-8273-02435D67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0F29C9-0F3B-EF46-A143-939986A4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971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5F849-F8AA-8241-A6C5-9EE8CF76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9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E4B653-B6A8-3843-AC13-BFF29B5C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9C41B53-CD4B-5442-A03D-FD174C90D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1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9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38801"/>
            <a:ext cx="1975480" cy="4938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7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A353B-6BB6-7444-BCA5-05D58DFC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3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96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7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872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64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1BC1B-7ACC-1142-BB9D-B3830DFAB5D3}" type="datetimeFigureOut">
              <a:t>21.5.2024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DCEF-A2BD-ED47-9D95-E2FAAD66663F}" type="datetimeFigureOut">
              <a:t>21.5.2024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3607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kaypahoito.fi/hoi36070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F996-7C5E-47DC-A603-596C84264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MS-tauti </a:t>
            </a:r>
            <a:br>
              <a:rPr lang="fi-FI" dirty="0"/>
            </a:br>
            <a:br>
              <a:rPr lang="fi-FI" dirty="0"/>
            </a:br>
            <a:r>
              <a:rPr lang="fi-FI" sz="3100" dirty="0"/>
              <a:t>Keskeinen sanoma ja oireenmukainen hoito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F7AE1-CF34-49B5-991A-EF090FBB5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Luentomateriaali</a:t>
            </a:r>
          </a:p>
        </p:txBody>
      </p:sp>
    </p:spTree>
    <p:extLst>
      <p:ext uri="{BB962C8B-B14F-4D97-AF65-F5344CB8AC3E}">
        <p14:creationId xmlns:p14="http://schemas.microsoft.com/office/powerpoint/2010/main" val="283461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1A24C2-EE57-9FB9-89F1-65814A00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Oireenmukainen hoito: spastisuus ja masennus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4FA1B24-4836-6058-B39B-4601C87FC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540519"/>
              </p:ext>
            </p:extLst>
          </p:nvPr>
        </p:nvGraphicFramePr>
        <p:xfrm>
          <a:off x="633599" y="1889760"/>
          <a:ext cx="10919599" cy="368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15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BE956-2304-F90E-136E-2094A2B4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Oireenmukainen hoito: kipu ja virtsaamishäiriöt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222E84C-4E10-63CD-6AB4-5D87E1F99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477277"/>
              </p:ext>
            </p:extLst>
          </p:nvPr>
        </p:nvGraphicFramePr>
        <p:xfrm>
          <a:off x="633599" y="1889760"/>
          <a:ext cx="10919599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92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93F8EA-8B9F-52D7-3642-5729D64F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Oireenmukainen hoito: ummetus ja unihäiriöt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322C66B-DFF5-0417-F0D4-BC077C64A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28937"/>
              </p:ext>
            </p:extLst>
          </p:nvPr>
        </p:nvGraphicFramePr>
        <p:xfrm>
          <a:off x="633599" y="1889760"/>
          <a:ext cx="10919599" cy="372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91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52FA2F-91AB-7F87-2A00-4A49D0AF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Oireenmukainen hoito: kävelyvaikeus ja uupumus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792027E-CD33-87EA-4AE4-3F57EFA46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975422"/>
              </p:ext>
            </p:extLst>
          </p:nvPr>
        </p:nvGraphicFramePr>
        <p:xfrm>
          <a:off x="633599" y="1889759"/>
          <a:ext cx="10919599" cy="425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79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72E-FB02-4FDC-81DD-E75C50BB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Suomalaisen Lääkäriseuran </a:t>
            </a:r>
            <a:r>
              <a:rPr lang="fi-FI" dirty="0">
                <a:solidFill>
                  <a:srgbClr val="001759"/>
                </a:solidFill>
              </a:rPr>
              <a:t>Duodecimin ja Suomen Neurologisen Yhdistyksen asettama </a:t>
            </a:r>
            <a:r>
              <a:rPr lang="fi-FI" dirty="0"/>
              <a:t>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b="1" dirty="0"/>
              <a:t>Puheenjohtaja:</a:t>
            </a:r>
          </a:p>
          <a:p>
            <a:r>
              <a:rPr lang="fi-FI" sz="2000" dirty="0"/>
              <a:t>Hanna Kuusisto, professori, neurologian erikoislääkäri, ylilääkäri; Tays neurologian klinikka</a:t>
            </a:r>
          </a:p>
          <a:p>
            <a:r>
              <a:rPr lang="fi-FI" sz="2000" b="1" dirty="0"/>
              <a:t>Kokoava kirjoittaja:</a:t>
            </a:r>
          </a:p>
          <a:p>
            <a:r>
              <a:rPr lang="fi-FI" sz="2000" dirty="0"/>
              <a:t>Sini Laakso, LT, neurologian erikoislääkäri, Suomen Akatemian kliininen tutkija; HUS Aivokeskus, neurologian klinikka ja Helsingin yliopisto, translationaalisen immunologian tutkimusohjelma</a:t>
            </a:r>
          </a:p>
          <a:p>
            <a:r>
              <a:rPr lang="fi-FI" sz="2000" b="1" dirty="0"/>
              <a:t>Jäsenet:</a:t>
            </a:r>
          </a:p>
          <a:p>
            <a:r>
              <a:rPr lang="fi-FI" sz="2000" dirty="0"/>
              <a:t>Jutta Aartola, LL, yleislääketieteen erikoislääkäri; Rovaniemen terveyskeskus ja kuntoutussairaala</a:t>
            </a:r>
          </a:p>
          <a:p>
            <a:r>
              <a:rPr lang="fi-FI" sz="2000" dirty="0"/>
              <a:t>Sari Atula, dosentti, neurologian erikoislääkäri, ylilääkäri; HUS Aivokeskus, neurologian klinikka ja Suomalainen Lääkäriseura Duodecim </a:t>
            </a:r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05E2C88E-E7D7-446E-93A0-F3C7C6BF14A4}"/>
              </a:ext>
            </a:extLst>
          </p:cNvPr>
          <p:cNvSpPr txBox="1"/>
          <p:nvPr/>
        </p:nvSpPr>
        <p:spPr>
          <a:xfrm>
            <a:off x="8265181" y="6071615"/>
            <a:ext cx="16408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Huom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sz="20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atkuu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ora nuoliyhdysviiva 5">
            <a:extLst>
              <a:ext uri="{FF2B5EF4-FFF2-40B4-BE49-F238E27FC236}">
                <a16:creationId xmlns:a16="http://schemas.microsoft.com/office/drawing/2014/main" id="{420600E8-24CC-4913-9E9E-2E67127CA8C3}"/>
              </a:ext>
            </a:extLst>
          </p:cNvPr>
          <p:cNvSpPr/>
          <p:nvPr/>
        </p:nvSpPr>
        <p:spPr>
          <a:xfrm>
            <a:off x="9941690" y="6264675"/>
            <a:ext cx="431506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99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852256"/>
            <a:ext cx="10919599" cy="5243744"/>
          </a:xfrm>
        </p:spPr>
        <p:txBody>
          <a:bodyPr>
            <a:normAutofit/>
          </a:bodyPr>
          <a:lstStyle/>
          <a:p>
            <a:r>
              <a:rPr lang="fi-FI" sz="2000" b="1" dirty="0"/>
              <a:t>Jäsenet</a:t>
            </a:r>
            <a:r>
              <a:rPr lang="fi-FI" sz="2000" dirty="0"/>
              <a:t> (jatkoa edellisestä):</a:t>
            </a:r>
          </a:p>
          <a:p>
            <a:r>
              <a:rPr lang="fi-FI" sz="2000" dirty="0"/>
              <a:t>Päivi Hartikainen, dosentti, neurologian erikoislääkäri, osastonylilääkäri; KYS Neurokeskus, neurologian klinikka</a:t>
            </a:r>
          </a:p>
          <a:p>
            <a:r>
              <a:rPr lang="fi-FI" sz="2000" dirty="0"/>
              <a:t>Krista Nuotio, LT, neurologian erikoislääkäri, osastonlääkäri, Käypä hoito -toimittaja; HUS Aivokeskus, neurologian klinikka ja Suomalainen Lääkäriseura Duodecim</a:t>
            </a:r>
          </a:p>
          <a:p>
            <a:r>
              <a:rPr lang="fi-FI" sz="2000" dirty="0"/>
              <a:t>Mervi Ryytty LT, neurologian erikoislääkäri; OYS neurologian klinikka ja Oulun yliopisto</a:t>
            </a:r>
          </a:p>
          <a:p>
            <a:r>
              <a:rPr lang="fi-FI" sz="2000" dirty="0"/>
              <a:t>Jukka Saarinen, dosentti, neurologian erikoislääkäri, ylilääkäri; Vaasan keskussairaala, neurologian klinikka</a:t>
            </a:r>
          </a:p>
          <a:p>
            <a:r>
              <a:rPr lang="fi-FI" sz="2000" dirty="0"/>
              <a:t>Merja Soilu-Hänninen, dosentti, neurologian erikoislääkäri, vastuualuejohtaja, ylilääkäri; Tyks Neurokeskus</a:t>
            </a:r>
          </a:p>
          <a:p>
            <a:pPr algn="ctr"/>
            <a:endParaRPr lang="fi-FI" sz="2000" dirty="0"/>
          </a:p>
          <a:p>
            <a:pPr algn="ctr"/>
            <a:endParaRPr lang="fi-FI" sz="2000" dirty="0"/>
          </a:p>
          <a:p>
            <a:r>
              <a:rPr lang="fi-FI" sz="2000" dirty="0"/>
              <a:t>Luentomateriaalin on laatinut oppimateriaali- ja kuvatoimittaja Tiina Tala, Käypä hoito ja sen on tarkastanut Hanna Kuusisto.</a:t>
            </a:r>
          </a:p>
        </p:txBody>
      </p:sp>
    </p:spTree>
    <p:extLst>
      <p:ext uri="{BB962C8B-B14F-4D97-AF65-F5344CB8AC3E}">
        <p14:creationId xmlns:p14="http://schemas.microsoft.com/office/powerpoint/2010/main" val="32194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1ABD24B-29E2-4FD9-913F-9D1063A2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615382"/>
            <a:ext cx="4891548" cy="2382376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sz="2600" dirty="0"/>
              <a:t>Lisää aiheesta Käypä hoito </a:t>
            </a:r>
            <a:br>
              <a:rPr lang="fi-FI" sz="2600" dirty="0"/>
            </a:br>
            <a:r>
              <a:rPr lang="fi-FI" sz="2600" dirty="0"/>
              <a:t>-suosituksessa </a:t>
            </a:r>
            <a:r>
              <a:rPr lang="fi-FI" sz="2600" dirty="0" err="1"/>
              <a:t>MS-tauti</a:t>
            </a:r>
            <a:endParaRPr lang="fi-FI" sz="2600" dirty="0"/>
          </a:p>
          <a:p>
            <a:endParaRPr lang="fi-FI" sz="2600" dirty="0"/>
          </a:p>
          <a:p>
            <a:r>
              <a:rPr lang="fi-FI" sz="26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600" dirty="0">
              <a:solidFill>
                <a:srgbClr val="001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67610-5B74-4458-A2B3-731D36D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369228" cy="836249"/>
          </a:xfrm>
        </p:spPr>
        <p:txBody>
          <a:bodyPr anchor="t">
            <a:normAutofit/>
          </a:bodyPr>
          <a:lstStyle/>
          <a:p>
            <a:r>
              <a:rPr lang="fi-FI" dirty="0"/>
              <a:t>Luentomateriaali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C3C2F-40C3-476E-AD25-64B040FA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>
            <a:normAutofit/>
          </a:bodyPr>
          <a:lstStyle/>
          <a:p>
            <a:r>
              <a:rPr lang="fi-FI" sz="2200" dirty="0"/>
              <a:t>Julkaistu 14.3.2024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Tarkastettu 21.5.2024, ei muutoksia</a:t>
            </a:r>
          </a:p>
          <a:p>
            <a:endParaRPr lang="fi-FI" sz="2200" dirty="0"/>
          </a:p>
          <a:p>
            <a:r>
              <a:rPr lang="fi-FI" sz="2200" dirty="0"/>
              <a:t>Perustuu 6.2.2024 päivitettyyn</a:t>
            </a:r>
            <a:br>
              <a:rPr lang="fi-FI" sz="2200" dirty="0"/>
            </a:br>
            <a:r>
              <a:rPr lang="fi-FI" sz="2200" dirty="0"/>
              <a:t>Käypä hoito -suositukseen MS-tauti</a:t>
            </a:r>
          </a:p>
          <a:p>
            <a:endParaRPr lang="fi-FI" sz="2200" dirty="0"/>
          </a:p>
          <a:p>
            <a:r>
              <a:rPr lang="fi-FI" sz="22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200" dirty="0">
              <a:solidFill>
                <a:srgbClr val="001759"/>
              </a:solidFill>
            </a:endParaRPr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6FEB4175-265A-48B7-95A4-F5E24F8438B3}"/>
              </a:ext>
            </a:extLst>
          </p:cNvPr>
          <p:cNvSpPr txBox="1"/>
          <p:nvPr/>
        </p:nvSpPr>
        <p:spPr>
          <a:xfrm>
            <a:off x="726329" y="5780097"/>
            <a:ext cx="128175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Kuva: Gettyimages</a:t>
            </a:r>
          </a:p>
        </p:txBody>
      </p:sp>
      <p:pic>
        <p:nvPicPr>
          <p:cNvPr id="11" name="Kuvan paikkamerkki 10" descr="Kuva, joka sisältää kohteen piha-, henkilö, vaate, Ihmisen kasvot&#10;&#10;Kuvaus luotu automaattisesti">
            <a:extLst>
              <a:ext uri="{FF2B5EF4-FFF2-40B4-BE49-F238E27FC236}">
                <a16:creationId xmlns:a16="http://schemas.microsoft.com/office/drawing/2014/main" id="{3AD19DE3-9C74-AAB1-6FEC-31D75D022F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842" r="16842"/>
          <a:stretch>
            <a:fillRect/>
          </a:stretch>
        </p:blipFill>
        <p:spPr/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13A306A-26FE-DDFD-A25B-FF3D22D36857}"/>
              </a:ext>
            </a:extLst>
          </p:cNvPr>
          <p:cNvSpPr txBox="1"/>
          <p:nvPr/>
        </p:nvSpPr>
        <p:spPr>
          <a:xfrm>
            <a:off x="631825" y="6091717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Kuva: iStock</a:t>
            </a:r>
          </a:p>
        </p:txBody>
      </p:sp>
    </p:spTree>
    <p:extLst>
      <p:ext uri="{BB962C8B-B14F-4D97-AF65-F5344CB8AC3E}">
        <p14:creationId xmlns:p14="http://schemas.microsoft.com/office/powerpoint/2010/main" val="368166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Näytön varmuusaste Käypä hoito -suosituksissa</a:t>
            </a: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B5B8141D-64E1-447B-A12D-6DA5F796C244}"/>
              </a:ext>
            </a:extLst>
          </p:cNvPr>
          <p:cNvGraphicFramePr>
            <a:graphicFrameLocks noGrp="1"/>
          </p:cNvGraphicFramePr>
          <p:nvPr/>
        </p:nvGraphicFramePr>
        <p:xfrm>
          <a:off x="633600" y="2006185"/>
          <a:ext cx="10904607" cy="3631485"/>
        </p:xfrm>
        <a:graphic>
          <a:graphicData uri="http://schemas.openxmlformats.org/drawingml/2006/table">
            <a:tbl>
              <a:tblPr/>
              <a:tblGrid>
                <a:gridCol w="168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491">
                  <a:extLst>
                    <a:ext uri="{9D8B030D-6E8A-4147-A177-3AD203B41FA5}">
                      <a16:colId xmlns:a16="http://schemas.microsoft.com/office/drawing/2014/main" val="211638343"/>
                    </a:ext>
                  </a:extLst>
                </a:gridCol>
              </a:tblGrid>
              <a:tr h="37012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Koodi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 aste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Selitys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Vahva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Useita menetelmällisesti tasokkaita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tutkimuksia, joiden tulokset samansuuntaiset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B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Kohtalainen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Ainakin yksi menetelmällisesti tasokas tutkimus tai useita kelvollisia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C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Niukka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Ainakin yksi kelvollinen tieteellinen tutkimus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Ei 
tutkimusnäyttöä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Asiantuntijoiden tulkinta (paras arvio)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tiedosta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, joka ei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täytä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tutkimukseen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perustuvia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näytön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vaatimuksia</a:t>
                      </a:r>
                      <a:endParaRPr sz="16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2">
                <a:tc gridSpan="3">
                  <a:txBody>
                    <a:bodyPr/>
                    <a:lstStyle/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Menetelmällisesti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6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52159-35CD-4596-B9AE-A777D399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hoito -suositusten luentomateriaalit on laadittu tukemaan suosituksen käyttöönottoa.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ovat vapaasti käytettävissä terveydenhuollon, julkishallinnon ja oppilaitosten koulutuksissa ja apuna ammattilaisten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hoidon tuottamat aineistot ovat kaikille avoimia ja maksuttomia.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Esityksen sisältöä ei saa muuttaa. 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Jos esitykseen sisällytetään muuta materiaalia, Käypä hoito </a:t>
            </a:r>
            <a:br>
              <a:rPr lang="fi-FI" sz="2400" dirty="0">
                <a:solidFill>
                  <a:srgbClr val="001759"/>
                </a:solidFill>
              </a:rPr>
            </a:br>
            <a:r>
              <a:rPr lang="fi-FI" sz="2400" dirty="0">
                <a:solidFill>
                  <a:srgbClr val="001759"/>
                </a:solidFill>
              </a:rPr>
              <a:t>-esityspohjaa </a:t>
            </a:r>
            <a:r>
              <a:rPr lang="fi-FI" sz="2400" dirty="0"/>
              <a:t>ei saa käyttää lisätyssä materiaalissa.</a:t>
            </a:r>
          </a:p>
        </p:txBody>
      </p:sp>
    </p:spTree>
    <p:extLst>
      <p:ext uri="{BB962C8B-B14F-4D97-AF65-F5344CB8AC3E}">
        <p14:creationId xmlns:p14="http://schemas.microsoft.com/office/powerpoint/2010/main" val="3253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14C714-4740-E407-1B99-CFD0B0C0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Suosituksen keskeinen sanoma 1(4)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B00DDF-AE5F-2200-0DF5-AED512876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Multippeliskleroosi eli MS-tauti on krooninen keskushermoston autoimmuunisairaus.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MS-taudin diagnoosi tehdään McDonaldin vuoden 2017 kriteereiden mukaisesti eli neurologisiin oirejaksoihin, magneettikuvantamiseen ja lannepistolöydökseen tukeutuen.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Hoito aloitetaan viipymättä diagnoosin jälkeen, mikäli tautiaktiivisuutta todetaan.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MS-tauti määritetään aktiiviseksi tai erittäin aktiiviseksi kliinisten pahenemis-vaiheiden ja/tai magneettikuvauksessa (MK) todettavien T2- tai gadolinium (Gd) -tehostuvien MS-tautiin sopivien muutosten perusteella.</a:t>
            </a:r>
          </a:p>
        </p:txBody>
      </p:sp>
    </p:spTree>
    <p:extLst>
      <p:ext uri="{BB962C8B-B14F-4D97-AF65-F5344CB8AC3E}">
        <p14:creationId xmlns:p14="http://schemas.microsoft.com/office/powerpoint/2010/main" val="169326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E8572D-7104-943F-D310-C78FFA2F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Suosituksen keskeinen sanoma (2/4)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DC2BFF-B7EF-53F9-FB21-75C25A786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Lääkevalinta tehdään yhdessä potilaan kanssa, ja siinä tulee huomioida myös kustannukset potilaalle ja yhteiskunnalle.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Varhaisen korkeatehoisen lääkehoidon merkitys ennusteelle tulee huomioida lääkehoitoa valittaessa. Tämä on erityisen tärkeää erittäin aktiivisessa MS-taudissa, mutta todennäköisesti hyödyllistä myös aktiivisessa aaltomaisessa MS-taudissa.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KEO (kliinisesti eriytynyt oireyhtymä) -potilaita, joilla on likvor- tai MK-löydöksen perusteella suurentunut riski sairastua MS-tautiin, seurataan MK:lla tilanteen mukaan 3–12 kuukauden välein MS-taudin varhaisen diagnoosin varmistamiseksi.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Tautiaktiivisuutta seurataan säännöllisesti pahenemisvaiheiden, kliinisen tilanteen (yleensä EDSS-pistein arvioituna) ja MK:n avulla, ja niiden perusteella tehdään päätökset hoidon tehostamisesta tai muutoksesta.</a:t>
            </a:r>
          </a:p>
        </p:txBody>
      </p:sp>
    </p:spTree>
    <p:extLst>
      <p:ext uri="{BB962C8B-B14F-4D97-AF65-F5344CB8AC3E}">
        <p14:creationId xmlns:p14="http://schemas.microsoft.com/office/powerpoint/2010/main" val="374663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D7311C-7FD0-72D7-4758-4DD22467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Suosituksen keskeinen sanoma (3/4)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5DE260-41C2-FBDD-14E4-8243619A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778547"/>
            <a:ext cx="10919599" cy="43874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Tulehduksellisella aktiivisuudella tarkoitetaan pahenemisvaiheita ja </a:t>
            </a:r>
            <a:br>
              <a:rPr lang="fi-FI" dirty="0"/>
            </a:br>
            <a:r>
              <a:rPr lang="fi-FI" dirty="0" err="1"/>
              <a:t>MK:ssa</a:t>
            </a:r>
            <a:r>
              <a:rPr lang="fi-FI" dirty="0"/>
              <a:t> näkyviä </a:t>
            </a:r>
            <a:r>
              <a:rPr lang="fi-FI" dirty="0" err="1"/>
              <a:t>Gd</a:t>
            </a:r>
            <a:r>
              <a:rPr lang="fi-FI" dirty="0"/>
              <a:t>-tehosteisia tai uusia ja/tai laajenevia T2-muutoksia. </a:t>
            </a:r>
          </a:p>
          <a:p>
            <a:pPr marL="971550" lvl="1" indent="-342900"/>
            <a:r>
              <a:rPr lang="fi-FI" dirty="0"/>
              <a:t>Aaltomaisessa MS-taudissa oirekuvan hidas eteneminen ei ole tässä tarkoitettua tulehduksellista aktiivisuutta.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Lääkityksen lopetukseen liittyvä rebound-riski on huomioitava joidenkin lääkkeiden lääkevaihdoissa.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Lääkityksen lopettamista suositellaan, jos sairauden oireet etenevät tasaisesti eikä tulehduksellista aktiviteettia enää ole, ja yleensä viimeistään, kun potilas on yli 60-vuotias.</a:t>
            </a:r>
          </a:p>
        </p:txBody>
      </p:sp>
    </p:spTree>
    <p:extLst>
      <p:ext uri="{BB962C8B-B14F-4D97-AF65-F5344CB8AC3E}">
        <p14:creationId xmlns:p14="http://schemas.microsoft.com/office/powerpoint/2010/main" val="23114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A6FCF-FA26-B16B-0C51-BB122F981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0A5AC0-52F6-70ED-F0AA-FF36522A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Suosituksen keskeinen sanoma (4/4)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BF072E-8357-90C5-9245-1B4D5142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778546"/>
            <a:ext cx="10919599" cy="43380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Lääkinnälliseen kuntoutukseen kuuluvat hyvä informointi sairaudesta, riittävä ja oikea-aikainen sopeutumisvalmennus, liikuntaneuvonta sekä yksilöllinen ja moniammatillinen havaittujen tarpeiden mukainen kuntoutus.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Työkyvyttömyyden uhka tulee tunnistaa ajoissa, ja siihen on viipymättä puututtava työterveyshuollon ja ammatillisen kuntoutuksen toimin. </a:t>
            </a:r>
          </a:p>
          <a:p>
            <a:pPr marL="971550" lvl="1" indent="-342900"/>
            <a:r>
              <a:rPr lang="fi-FI" sz="2200" dirty="0"/>
              <a:t>Työkykyarvion tekee työolot tunteva työterveyslääkäri.</a:t>
            </a:r>
          </a:p>
          <a:p>
            <a:pPr marL="971550" lvl="1" indent="-342900"/>
            <a:r>
              <a:rPr lang="fi-FI" sz="2200" dirty="0"/>
              <a:t>Neurologian erikoislääkäri suunnittelee muun hoidon ja arvioi sairauden vaikutusta toimintakykyyn, tarvittaessa moniammatillisen työryhmän avulla.</a:t>
            </a:r>
          </a:p>
        </p:txBody>
      </p:sp>
    </p:spTree>
    <p:extLst>
      <p:ext uri="{BB962C8B-B14F-4D97-AF65-F5344CB8AC3E}">
        <p14:creationId xmlns:p14="http://schemas.microsoft.com/office/powerpoint/2010/main" val="80991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A71F80-6F9D-7EEC-0D76-A4F5606D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MS-taudin jäännösoireet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1E92B9-D0B7-1EBC-9F46-2AC27F8D6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MS-taudin</a:t>
            </a:r>
            <a:r>
              <a:rPr lang="fi-FI" dirty="0"/>
              <a:t> aiheuttamia jäännösoireita voivat olla:</a:t>
            </a:r>
          </a:p>
          <a:p>
            <a:pPr marL="971550" lvl="1" indent="-342900"/>
            <a:r>
              <a:rPr lang="fi-FI" dirty="0"/>
              <a:t>spastisuus</a:t>
            </a:r>
          </a:p>
          <a:p>
            <a:pPr marL="971550" lvl="1" indent="-342900"/>
            <a:r>
              <a:rPr lang="fi-FI" dirty="0"/>
              <a:t>masennus</a:t>
            </a:r>
          </a:p>
          <a:p>
            <a:pPr marL="971550" lvl="1" indent="-342900"/>
            <a:r>
              <a:rPr lang="fi-FI" dirty="0"/>
              <a:t>kipu</a:t>
            </a:r>
          </a:p>
          <a:p>
            <a:pPr marL="971550" lvl="1" indent="-342900"/>
            <a:r>
              <a:rPr lang="fi-FI" dirty="0"/>
              <a:t>virtsaamishäiriöt</a:t>
            </a:r>
          </a:p>
          <a:p>
            <a:pPr marL="971550" lvl="1" indent="-342900"/>
            <a:r>
              <a:rPr lang="fi-FI" dirty="0"/>
              <a:t>ummetus</a:t>
            </a:r>
          </a:p>
          <a:p>
            <a:pPr marL="971550" lvl="1" indent="-342900"/>
            <a:r>
              <a:rPr lang="fi-FI" dirty="0"/>
              <a:t>unihäiriöt</a:t>
            </a:r>
            <a:r>
              <a:rPr lang="fi-FI" strike="sngStrike" dirty="0">
                <a:solidFill>
                  <a:srgbClr val="FF0000"/>
                </a:solidFill>
              </a:rPr>
              <a:t> </a:t>
            </a:r>
          </a:p>
          <a:p>
            <a:pPr marL="971550" lvl="1" indent="-342900"/>
            <a:r>
              <a:rPr lang="fi-FI" dirty="0"/>
              <a:t>kävelyvaikeus </a:t>
            </a:r>
          </a:p>
          <a:p>
            <a:pPr marL="971550" lvl="1" indent="-342900"/>
            <a:r>
              <a:rPr lang="fi-FI" dirty="0"/>
              <a:t>uupumus.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Jäännösoireita lievitetään kuten näitä oireita hoidetaan muissakin sairauksissa.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9029915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aypahoito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999DA9F3-B6EE-4FA2-9DEA-9582B4B2219C}"/>
    </a:ext>
  </a:extLst>
</a:theme>
</file>

<file path=ppt/theme/theme2.xml><?xml version="1.0" encoding="utf-8"?>
<a:theme xmlns:a="http://schemas.openxmlformats.org/drawingml/2006/main" name="Duodecim_aikakauskirja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8AF61337-B5B6-4E64-8482-BDBC582643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Luentomateriaalin pohja_2021</Template>
  <TotalTime>0</TotalTime>
  <Words>1084</Words>
  <Application>Microsoft Office PowerPoint</Application>
  <PresentationFormat>Laajakuva</PresentationFormat>
  <Paragraphs>121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System Font Regular</vt:lpstr>
      <vt:lpstr>Duodecim_kaypahoito</vt:lpstr>
      <vt:lpstr>Duodecim_aikakauskirja</vt:lpstr>
      <vt:lpstr>MS-tauti   Keskeinen sanoma ja oireenmukainen hoito</vt:lpstr>
      <vt:lpstr>Luentomateriaali</vt:lpstr>
      <vt:lpstr>Näytön varmuusaste Käypä hoito -suosituksissa</vt:lpstr>
      <vt:lpstr>Luentomateriaalin käyttö</vt:lpstr>
      <vt:lpstr>Suosituksen keskeinen sanoma 1(4)</vt:lpstr>
      <vt:lpstr>Suosituksen keskeinen sanoma (2/4)</vt:lpstr>
      <vt:lpstr>Suosituksen keskeinen sanoma (3/4)</vt:lpstr>
      <vt:lpstr>Suosituksen keskeinen sanoma (4/4)</vt:lpstr>
      <vt:lpstr>MS-taudin jäännösoireet</vt:lpstr>
      <vt:lpstr>Oireenmukainen hoito: spastisuus ja masennus</vt:lpstr>
      <vt:lpstr>Oireenmukainen hoito: kipu ja virtsaamishäiriöt</vt:lpstr>
      <vt:lpstr>Oireenmukainen hoito: ummetus ja unihäiriöt</vt:lpstr>
      <vt:lpstr>Oireenmukainen hoito: kävelyvaikeus ja uupumus</vt:lpstr>
      <vt:lpstr>Suomalaisen Lääkäriseuran Duodecimin ja Suomen Neurologisen Yhdistyksen asettama työryhmä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2024-03-13T11:18:51Z</dcterms:created>
  <dcterms:modified xsi:type="dcterms:W3CDTF">2024-05-21T10:09:35Z</dcterms:modified>
</cp:coreProperties>
</file>