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36" r:id="rId2"/>
    <p:sldMasterId id="2147483708" r:id="rId3"/>
  </p:sldMasterIdLst>
  <p:notesMasterIdLst>
    <p:notesMasterId r:id="rId41"/>
  </p:notesMasterIdLst>
  <p:handoutMasterIdLst>
    <p:handoutMasterId r:id="rId42"/>
  </p:handoutMasterIdLst>
  <p:sldIdLst>
    <p:sldId id="256" r:id="rId4"/>
    <p:sldId id="312" r:id="rId5"/>
    <p:sldId id="281" r:id="rId6"/>
    <p:sldId id="311" r:id="rId7"/>
    <p:sldId id="353" r:id="rId8"/>
    <p:sldId id="354" r:id="rId9"/>
    <p:sldId id="360" r:id="rId10"/>
    <p:sldId id="358" r:id="rId11"/>
    <p:sldId id="361" r:id="rId12"/>
    <p:sldId id="387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62" r:id="rId22"/>
    <p:sldId id="372" r:id="rId23"/>
    <p:sldId id="377" r:id="rId24"/>
    <p:sldId id="383" r:id="rId25"/>
    <p:sldId id="384" r:id="rId26"/>
    <p:sldId id="378" r:id="rId27"/>
    <p:sldId id="379" r:id="rId28"/>
    <p:sldId id="355" r:id="rId29"/>
    <p:sldId id="357" r:id="rId30"/>
    <p:sldId id="385" r:id="rId31"/>
    <p:sldId id="380" r:id="rId32"/>
    <p:sldId id="381" r:id="rId33"/>
    <p:sldId id="389" r:id="rId34"/>
    <p:sldId id="382" r:id="rId35"/>
    <p:sldId id="390" r:id="rId36"/>
    <p:sldId id="375" r:id="rId37"/>
    <p:sldId id="374" r:id="rId38"/>
    <p:sldId id="304" r:id="rId39"/>
    <p:sldId id="352" r:id="rId4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3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A432A"/>
    <a:srgbClr val="FFFFFF"/>
    <a:srgbClr val="000000"/>
    <a:srgbClr val="005296"/>
    <a:srgbClr val="CB0C10"/>
    <a:srgbClr val="003399"/>
    <a:srgbClr val="CBE6B8"/>
    <a:srgbClr val="475AA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9" autoAdjust="0"/>
    <p:restoredTop sz="81321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1601" y="69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516A3-AAFA-48B0-90B6-5E7DD3F7F9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2DE654A-C5C1-4A63-824D-6202620AA379}">
      <dgm:prSet/>
      <dgm:spPr/>
      <dgm:t>
        <a:bodyPr/>
        <a:lstStyle/>
        <a:p>
          <a:r>
            <a:rPr lang="fi-FI" baseline="0" dirty="0"/>
            <a:t>FinTerveys 2017 -tutkimus:</a:t>
          </a:r>
          <a:endParaRPr lang="fi-FI" dirty="0"/>
        </a:p>
      </dgm:t>
    </dgm:pt>
    <dgm:pt modelId="{86F11D15-D47C-46CE-B246-331A7ED732D4}" type="parTrans" cxnId="{AF7724A5-F41D-4B1C-B970-B0C867AB3B24}">
      <dgm:prSet/>
      <dgm:spPr/>
      <dgm:t>
        <a:bodyPr/>
        <a:lstStyle/>
        <a:p>
          <a:endParaRPr lang="fi-FI"/>
        </a:p>
      </dgm:t>
    </dgm:pt>
    <dgm:pt modelId="{9CA7EBE6-5AC9-4A91-8886-0EABBD916196}" type="sibTrans" cxnId="{AF7724A5-F41D-4B1C-B970-B0C867AB3B24}">
      <dgm:prSet/>
      <dgm:spPr/>
      <dgm:t>
        <a:bodyPr/>
        <a:lstStyle/>
        <a:p>
          <a:endParaRPr lang="fi-FI"/>
        </a:p>
      </dgm:t>
    </dgm:pt>
    <dgm:pt modelId="{072F5F38-2E59-483D-B2BD-AA7E118AA280}">
      <dgm:prSet/>
      <dgm:spPr/>
      <dgm:t>
        <a:bodyPr/>
        <a:lstStyle/>
        <a:p>
          <a:r>
            <a:rPr lang="fi-FI" dirty="0"/>
            <a:t>Plasman kolesterolipitoisuus yli 30-vuotiailla miehillä pieneni 5,3 mmol/l:sta 5,1 mmol/l:iin vuodesta 2011 vuoteen 2017. Naisilla kolesterolin keskiarvo säilyi ennallaan (5,4 mmol/l).</a:t>
          </a:r>
        </a:p>
      </dgm:t>
    </dgm:pt>
    <dgm:pt modelId="{4F90DE83-D24A-4B7D-866C-299082BD8EC4}" type="parTrans" cxnId="{FF200B43-E597-40AF-96FD-77D63630CFA7}">
      <dgm:prSet/>
      <dgm:spPr/>
      <dgm:t>
        <a:bodyPr/>
        <a:lstStyle/>
        <a:p>
          <a:endParaRPr lang="fi-FI"/>
        </a:p>
      </dgm:t>
    </dgm:pt>
    <dgm:pt modelId="{9BC8AD47-A22F-4329-AB76-6C0FC13BC71B}" type="sibTrans" cxnId="{FF200B43-E597-40AF-96FD-77D63630CFA7}">
      <dgm:prSet/>
      <dgm:spPr/>
      <dgm:t>
        <a:bodyPr/>
        <a:lstStyle/>
        <a:p>
          <a:endParaRPr lang="fi-FI"/>
        </a:p>
      </dgm:t>
    </dgm:pt>
    <dgm:pt modelId="{079E9B84-74CA-4668-A153-3F7E8568C5CA}">
      <dgm:prSet/>
      <dgm:spPr/>
      <dgm:t>
        <a:bodyPr/>
        <a:lstStyle/>
        <a:p>
          <a:r>
            <a:rPr lang="fi-FI" dirty="0"/>
            <a:t>Miesten ja naisten kehon painoindeksiarvot (BMI) kääntyivät nousuun. Lihavia (BMI ≥ 30 kg/m</a:t>
          </a:r>
          <a:r>
            <a:rPr lang="fi-FI" baseline="30000" dirty="0"/>
            <a:t>2</a:t>
          </a:r>
          <a:r>
            <a:rPr lang="fi-FI" dirty="0"/>
            <a:t>) oli 30–64-vuotiaista miehistä 27 % ja naisista </a:t>
          </a:r>
          <a:r>
            <a:rPr lang="fi-FI"/>
            <a:t>26 %. </a:t>
          </a:r>
          <a:r>
            <a:rPr lang="fi-FI" dirty="0"/>
            <a:t>Vuonna 2011 vastaavat osuudet olivat 24 % ja 22 %.</a:t>
          </a:r>
        </a:p>
      </dgm:t>
    </dgm:pt>
    <dgm:pt modelId="{0FFF58C7-D4E1-42C4-8807-45A2CC7D24B4}" type="parTrans" cxnId="{C113ACAD-17A0-4299-8C95-783B45C7EEEB}">
      <dgm:prSet/>
      <dgm:spPr/>
      <dgm:t>
        <a:bodyPr/>
        <a:lstStyle/>
        <a:p>
          <a:endParaRPr lang="fi-FI"/>
        </a:p>
      </dgm:t>
    </dgm:pt>
    <dgm:pt modelId="{3BDC5D5D-88BD-4163-9D2A-1E6DC59E323C}" type="sibTrans" cxnId="{C113ACAD-17A0-4299-8C95-783B45C7EEEB}">
      <dgm:prSet/>
      <dgm:spPr/>
      <dgm:t>
        <a:bodyPr/>
        <a:lstStyle/>
        <a:p>
          <a:endParaRPr lang="fi-FI"/>
        </a:p>
      </dgm:t>
    </dgm:pt>
    <dgm:pt modelId="{B44C5586-7981-496C-819B-B9046BF0EDDD}">
      <dgm:prSet/>
      <dgm:spPr/>
      <dgm:t>
        <a:bodyPr/>
        <a:lstStyle/>
        <a:p>
          <a:r>
            <a:rPr lang="fi-FI" baseline="0" dirty="0"/>
            <a:t>FinRavinto 2017 -tutkimus:</a:t>
          </a:r>
          <a:endParaRPr lang="fi-FI" dirty="0"/>
        </a:p>
      </dgm:t>
    </dgm:pt>
    <dgm:pt modelId="{1E888A63-BD08-4EB5-87FF-645B5A57F57C}" type="parTrans" cxnId="{1EE051B2-04E9-42CC-B1F7-79124D115DC3}">
      <dgm:prSet/>
      <dgm:spPr/>
      <dgm:t>
        <a:bodyPr/>
        <a:lstStyle/>
        <a:p>
          <a:endParaRPr lang="fi-FI"/>
        </a:p>
      </dgm:t>
    </dgm:pt>
    <dgm:pt modelId="{06EC4EF8-15A5-444E-8BEA-E98644388567}" type="sibTrans" cxnId="{1EE051B2-04E9-42CC-B1F7-79124D115DC3}">
      <dgm:prSet/>
      <dgm:spPr/>
      <dgm:t>
        <a:bodyPr/>
        <a:lstStyle/>
        <a:p>
          <a:endParaRPr lang="fi-FI"/>
        </a:p>
      </dgm:t>
    </dgm:pt>
    <dgm:pt modelId="{B7946C84-0703-4208-A798-5BA54D4F7FFA}">
      <dgm:prSet/>
      <dgm:spPr/>
      <dgm:t>
        <a:bodyPr/>
        <a:lstStyle/>
        <a:p>
          <a:r>
            <a:rPr lang="fi-FI" dirty="0"/>
            <a:t>Tyydyttyneen rasvan osuus kokonaisenergiasta oli 18–74-vuotiailla miehillä 15 % ja naisilla 14 % energiasta.</a:t>
          </a:r>
        </a:p>
      </dgm:t>
    </dgm:pt>
    <dgm:pt modelId="{92ABE590-114C-4BE7-8AB1-42BF7B57EC5D}" type="parTrans" cxnId="{8B3AC073-BDE7-4887-A648-FA6300942CCD}">
      <dgm:prSet/>
      <dgm:spPr/>
      <dgm:t>
        <a:bodyPr/>
        <a:lstStyle/>
        <a:p>
          <a:endParaRPr lang="fi-FI"/>
        </a:p>
      </dgm:t>
    </dgm:pt>
    <dgm:pt modelId="{D68038FB-112D-487A-99F4-D9A6AB5BB035}" type="sibTrans" cxnId="{8B3AC073-BDE7-4887-A648-FA6300942CCD}">
      <dgm:prSet/>
      <dgm:spPr/>
      <dgm:t>
        <a:bodyPr/>
        <a:lstStyle/>
        <a:p>
          <a:endParaRPr lang="fi-FI"/>
        </a:p>
      </dgm:t>
    </dgm:pt>
    <dgm:pt modelId="{53A09B0A-7884-422A-97EC-41D3FFE36F4C}" type="pres">
      <dgm:prSet presAssocID="{999516A3-AAFA-48B0-90B6-5E7DD3F7F92F}" presName="linear" presStyleCnt="0">
        <dgm:presLayoutVars>
          <dgm:animLvl val="lvl"/>
          <dgm:resizeHandles val="exact"/>
        </dgm:presLayoutVars>
      </dgm:prSet>
      <dgm:spPr/>
    </dgm:pt>
    <dgm:pt modelId="{07A14F1C-FC79-4B3A-AC91-D00767CF6403}" type="pres">
      <dgm:prSet presAssocID="{22DE654A-C5C1-4A63-824D-6202620AA3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804CA6-158C-412D-B22E-60402A8987DD}" type="pres">
      <dgm:prSet presAssocID="{22DE654A-C5C1-4A63-824D-6202620AA379}" presName="childText" presStyleLbl="revTx" presStyleIdx="0" presStyleCnt="2">
        <dgm:presLayoutVars>
          <dgm:bulletEnabled val="1"/>
        </dgm:presLayoutVars>
      </dgm:prSet>
      <dgm:spPr/>
    </dgm:pt>
    <dgm:pt modelId="{49357F25-63D1-4CD4-B0C0-EF10A68AC76A}" type="pres">
      <dgm:prSet presAssocID="{B44C5586-7981-496C-819B-B9046BF0ED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B2B8FD8-EE27-4EA9-8B71-621F185B87BF}" type="pres">
      <dgm:prSet presAssocID="{B44C5586-7981-496C-819B-B9046BF0EDD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BDD9B1B-4FE2-4DA3-9E2A-3D8DA174CDE4}" type="presOf" srcId="{079E9B84-74CA-4668-A153-3F7E8568C5CA}" destId="{DB804CA6-158C-412D-B22E-60402A8987DD}" srcOrd="0" destOrd="1" presId="urn:microsoft.com/office/officeart/2005/8/layout/vList2"/>
    <dgm:cxn modelId="{465EEC36-7233-4547-970D-035C93826324}" type="presOf" srcId="{072F5F38-2E59-483D-B2BD-AA7E118AA280}" destId="{DB804CA6-158C-412D-B22E-60402A8987DD}" srcOrd="0" destOrd="0" presId="urn:microsoft.com/office/officeart/2005/8/layout/vList2"/>
    <dgm:cxn modelId="{A4FC7B62-E1C4-4947-AE6F-DD6ADAD82151}" type="presOf" srcId="{B7946C84-0703-4208-A798-5BA54D4F7FFA}" destId="{AB2B8FD8-EE27-4EA9-8B71-621F185B87BF}" srcOrd="0" destOrd="0" presId="urn:microsoft.com/office/officeart/2005/8/layout/vList2"/>
    <dgm:cxn modelId="{FF200B43-E597-40AF-96FD-77D63630CFA7}" srcId="{22DE654A-C5C1-4A63-824D-6202620AA379}" destId="{072F5F38-2E59-483D-B2BD-AA7E118AA280}" srcOrd="0" destOrd="0" parTransId="{4F90DE83-D24A-4B7D-866C-299082BD8EC4}" sibTransId="{9BC8AD47-A22F-4329-AB76-6C0FC13BC71B}"/>
    <dgm:cxn modelId="{83034465-328C-4013-96C4-C5DF1E3E0594}" type="presOf" srcId="{22DE654A-C5C1-4A63-824D-6202620AA379}" destId="{07A14F1C-FC79-4B3A-AC91-D00767CF6403}" srcOrd="0" destOrd="0" presId="urn:microsoft.com/office/officeart/2005/8/layout/vList2"/>
    <dgm:cxn modelId="{37BDD06B-FDC3-4D46-BF20-377B04969545}" type="presOf" srcId="{999516A3-AAFA-48B0-90B6-5E7DD3F7F92F}" destId="{53A09B0A-7884-422A-97EC-41D3FFE36F4C}" srcOrd="0" destOrd="0" presId="urn:microsoft.com/office/officeart/2005/8/layout/vList2"/>
    <dgm:cxn modelId="{8B3AC073-BDE7-4887-A648-FA6300942CCD}" srcId="{B44C5586-7981-496C-819B-B9046BF0EDDD}" destId="{B7946C84-0703-4208-A798-5BA54D4F7FFA}" srcOrd="0" destOrd="0" parTransId="{92ABE590-114C-4BE7-8AB1-42BF7B57EC5D}" sibTransId="{D68038FB-112D-487A-99F4-D9A6AB5BB035}"/>
    <dgm:cxn modelId="{64A68788-F3F8-44A0-8D71-A1BDBD23E2DF}" type="presOf" srcId="{B44C5586-7981-496C-819B-B9046BF0EDDD}" destId="{49357F25-63D1-4CD4-B0C0-EF10A68AC76A}" srcOrd="0" destOrd="0" presId="urn:microsoft.com/office/officeart/2005/8/layout/vList2"/>
    <dgm:cxn modelId="{AF7724A5-F41D-4B1C-B970-B0C867AB3B24}" srcId="{999516A3-AAFA-48B0-90B6-5E7DD3F7F92F}" destId="{22DE654A-C5C1-4A63-824D-6202620AA379}" srcOrd="0" destOrd="0" parTransId="{86F11D15-D47C-46CE-B246-331A7ED732D4}" sibTransId="{9CA7EBE6-5AC9-4A91-8886-0EABBD916196}"/>
    <dgm:cxn modelId="{C113ACAD-17A0-4299-8C95-783B45C7EEEB}" srcId="{22DE654A-C5C1-4A63-824D-6202620AA379}" destId="{079E9B84-74CA-4668-A153-3F7E8568C5CA}" srcOrd="1" destOrd="0" parTransId="{0FFF58C7-D4E1-42C4-8807-45A2CC7D24B4}" sibTransId="{3BDC5D5D-88BD-4163-9D2A-1E6DC59E323C}"/>
    <dgm:cxn modelId="{1EE051B2-04E9-42CC-B1F7-79124D115DC3}" srcId="{999516A3-AAFA-48B0-90B6-5E7DD3F7F92F}" destId="{B44C5586-7981-496C-819B-B9046BF0EDDD}" srcOrd="1" destOrd="0" parTransId="{1E888A63-BD08-4EB5-87FF-645B5A57F57C}" sibTransId="{06EC4EF8-15A5-444E-8BEA-E98644388567}"/>
    <dgm:cxn modelId="{DBC9BD35-7CE6-4C0D-9B07-F29ABAF0587D}" type="presParOf" srcId="{53A09B0A-7884-422A-97EC-41D3FFE36F4C}" destId="{07A14F1C-FC79-4B3A-AC91-D00767CF6403}" srcOrd="0" destOrd="0" presId="urn:microsoft.com/office/officeart/2005/8/layout/vList2"/>
    <dgm:cxn modelId="{669116DA-CBB2-4342-87C7-CC9EE5B1D674}" type="presParOf" srcId="{53A09B0A-7884-422A-97EC-41D3FFE36F4C}" destId="{DB804CA6-158C-412D-B22E-60402A8987DD}" srcOrd="1" destOrd="0" presId="urn:microsoft.com/office/officeart/2005/8/layout/vList2"/>
    <dgm:cxn modelId="{C004A59F-EC7A-48EC-BC1C-47199964A717}" type="presParOf" srcId="{53A09B0A-7884-422A-97EC-41D3FFE36F4C}" destId="{49357F25-63D1-4CD4-B0C0-EF10A68AC76A}" srcOrd="2" destOrd="0" presId="urn:microsoft.com/office/officeart/2005/8/layout/vList2"/>
    <dgm:cxn modelId="{A80CF43D-0628-4801-9814-B7A559620E9B}" type="presParOf" srcId="{53A09B0A-7884-422A-97EC-41D3FFE36F4C}" destId="{AB2B8FD8-EE27-4EA9-8B71-621F185B87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CA252-EC2F-4C5D-9E00-FC226B6504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009C2AB-5F74-4A4B-BDAB-F1D2DF1E5298}">
      <dgm:prSet custT="1"/>
      <dgm:spPr/>
      <dgm:t>
        <a:bodyPr/>
        <a:lstStyle/>
        <a:p>
          <a:r>
            <a:rPr lang="fi-FI" sz="1600" b="0" i="0" baseline="0" dirty="0"/>
            <a:t>Dyslipidemioiden hoidon päätavoitteena on ehkäistä ateroskleroottista valtimotautia.</a:t>
          </a:r>
          <a:endParaRPr lang="fi-FI" sz="1600" dirty="0"/>
        </a:p>
      </dgm:t>
    </dgm:pt>
    <dgm:pt modelId="{AB73B03B-40BF-42CF-A812-5AD514ECC059}" type="parTrans" cxnId="{B4132008-77C8-488C-B93E-9515089F2F25}">
      <dgm:prSet/>
      <dgm:spPr/>
      <dgm:t>
        <a:bodyPr/>
        <a:lstStyle/>
        <a:p>
          <a:endParaRPr lang="fi-FI" sz="1600"/>
        </a:p>
      </dgm:t>
    </dgm:pt>
    <dgm:pt modelId="{00A13B1C-7374-4B30-9005-7226EE213DA2}" type="sibTrans" cxnId="{B4132008-77C8-488C-B93E-9515089F2F25}">
      <dgm:prSet/>
      <dgm:spPr/>
      <dgm:t>
        <a:bodyPr/>
        <a:lstStyle/>
        <a:p>
          <a:endParaRPr lang="fi-FI" sz="1600"/>
        </a:p>
      </dgm:t>
    </dgm:pt>
    <dgm:pt modelId="{0B4D9E0C-E408-47F0-B2E4-A52A93B3FCC9}">
      <dgm:prSet custT="1"/>
      <dgm:spPr/>
      <dgm:t>
        <a:bodyPr/>
        <a:lstStyle/>
        <a:p>
          <a:r>
            <a:rPr lang="fi-FI" sz="1600" b="0" i="0" baseline="0" dirty="0"/>
            <a:t>Hoidon tärkein peruste on arvio suurentuneesta valtimotautien kokonaisriskistä.</a:t>
          </a:r>
          <a:endParaRPr lang="fi-FI" sz="1600" dirty="0"/>
        </a:p>
      </dgm:t>
    </dgm:pt>
    <dgm:pt modelId="{1665DDAD-F395-4DC6-B7CB-7CF6AEFF123B}" type="parTrans" cxnId="{FAC21006-5D3A-4B0D-AE39-EE8947FA3FBC}">
      <dgm:prSet/>
      <dgm:spPr/>
      <dgm:t>
        <a:bodyPr/>
        <a:lstStyle/>
        <a:p>
          <a:endParaRPr lang="fi-FI" sz="1600"/>
        </a:p>
      </dgm:t>
    </dgm:pt>
    <dgm:pt modelId="{8E8D8343-4667-49E1-9365-677CDAFEA2EC}" type="sibTrans" cxnId="{FAC21006-5D3A-4B0D-AE39-EE8947FA3FBC}">
      <dgm:prSet/>
      <dgm:spPr/>
      <dgm:t>
        <a:bodyPr/>
        <a:lstStyle/>
        <a:p>
          <a:endParaRPr lang="fi-FI" sz="1600"/>
        </a:p>
      </dgm:t>
    </dgm:pt>
    <dgm:pt modelId="{D1837D7E-1164-420F-9010-A949AB5FE17D}">
      <dgm:prSet custT="1"/>
      <dgm:spPr/>
      <dgm:t>
        <a:bodyPr/>
        <a:lstStyle/>
        <a:p>
          <a:r>
            <a:rPr lang="fi-FI" sz="1600" b="0" i="0" baseline="0" dirty="0"/>
            <a:t>Elämäntapahoito (primaarinen ehkäisy) on aina ensisijainen keino henkilöillä, joilla ei ole ollut verisuonia ahtauttavan sairauden (ateroskleroottinen sairaus) oireita.</a:t>
          </a:r>
          <a:endParaRPr lang="fi-FI" sz="1600" dirty="0"/>
        </a:p>
      </dgm:t>
    </dgm:pt>
    <dgm:pt modelId="{5E0034C4-B323-434E-96D4-EC50E58C5DC2}" type="parTrans" cxnId="{88193F13-7112-4E26-A091-7944AF4C8BE2}">
      <dgm:prSet/>
      <dgm:spPr/>
      <dgm:t>
        <a:bodyPr/>
        <a:lstStyle/>
        <a:p>
          <a:endParaRPr lang="fi-FI" sz="1600"/>
        </a:p>
      </dgm:t>
    </dgm:pt>
    <dgm:pt modelId="{DEF881F5-8578-4635-8227-72DA6375B2A1}" type="sibTrans" cxnId="{88193F13-7112-4E26-A091-7944AF4C8BE2}">
      <dgm:prSet/>
      <dgm:spPr/>
      <dgm:t>
        <a:bodyPr/>
        <a:lstStyle/>
        <a:p>
          <a:endParaRPr lang="fi-FI" sz="1600"/>
        </a:p>
      </dgm:t>
    </dgm:pt>
    <dgm:pt modelId="{E207963B-A09B-46CC-B3FB-D63FBE1E3CC2}">
      <dgm:prSet custT="1"/>
      <dgm:spPr/>
      <dgm:t>
        <a:bodyPr/>
        <a:lstStyle/>
        <a:p>
          <a:r>
            <a:rPr lang="fi-FI" sz="1600" b="0" i="0" baseline="0" dirty="0"/>
            <a:t>Lääkehoito kohdistetaan yleensä niihin, joilla valtimotaudin kokonaisvaara on suuri elämäntapamuutoksien toteuttamisen jälkeenkin. Statiinihoito aiheuttaa haittoja vain noin viidelle prosentille potilaista.</a:t>
          </a:r>
          <a:endParaRPr lang="fi-FI" sz="1600" dirty="0"/>
        </a:p>
      </dgm:t>
    </dgm:pt>
    <dgm:pt modelId="{29B5CF30-77F0-42DF-A276-6779E77D2A5B}" type="parTrans" cxnId="{F5570410-1EBF-4333-A974-4EA508EBAFAD}">
      <dgm:prSet/>
      <dgm:spPr/>
      <dgm:t>
        <a:bodyPr/>
        <a:lstStyle/>
        <a:p>
          <a:endParaRPr lang="fi-FI" sz="1600"/>
        </a:p>
      </dgm:t>
    </dgm:pt>
    <dgm:pt modelId="{D9B3DE5A-CB35-422B-9F49-E6C39288A34E}" type="sibTrans" cxnId="{F5570410-1EBF-4333-A974-4EA508EBAFAD}">
      <dgm:prSet/>
      <dgm:spPr/>
      <dgm:t>
        <a:bodyPr/>
        <a:lstStyle/>
        <a:p>
          <a:endParaRPr lang="fi-FI" sz="1600"/>
        </a:p>
      </dgm:t>
    </dgm:pt>
    <dgm:pt modelId="{8F53EE93-7836-4BEB-A632-64B5402DFE0E}" type="pres">
      <dgm:prSet presAssocID="{8DACA252-EC2F-4C5D-9E00-FC226B650434}" presName="Name0" presStyleCnt="0">
        <dgm:presLayoutVars>
          <dgm:chMax val="7"/>
          <dgm:chPref val="7"/>
          <dgm:dir/>
        </dgm:presLayoutVars>
      </dgm:prSet>
      <dgm:spPr/>
    </dgm:pt>
    <dgm:pt modelId="{69AA6E97-8026-446B-B36E-0B2FBC0B1031}" type="pres">
      <dgm:prSet presAssocID="{8DACA252-EC2F-4C5D-9E00-FC226B650434}" presName="Name1" presStyleCnt="0"/>
      <dgm:spPr/>
    </dgm:pt>
    <dgm:pt modelId="{1F84AB9C-924D-4FB2-B9C4-F024979C575E}" type="pres">
      <dgm:prSet presAssocID="{8DACA252-EC2F-4C5D-9E00-FC226B650434}" presName="cycle" presStyleCnt="0"/>
      <dgm:spPr/>
    </dgm:pt>
    <dgm:pt modelId="{FB991AE5-FB2E-441D-B3FF-B2A95EE0626A}" type="pres">
      <dgm:prSet presAssocID="{8DACA252-EC2F-4C5D-9E00-FC226B650434}" presName="srcNode" presStyleLbl="node1" presStyleIdx="0" presStyleCnt="4"/>
      <dgm:spPr/>
    </dgm:pt>
    <dgm:pt modelId="{C125603C-62A0-4883-9F95-41D6C298E31B}" type="pres">
      <dgm:prSet presAssocID="{8DACA252-EC2F-4C5D-9E00-FC226B650434}" presName="conn" presStyleLbl="parChTrans1D2" presStyleIdx="0" presStyleCnt="1"/>
      <dgm:spPr/>
    </dgm:pt>
    <dgm:pt modelId="{7414F08B-69F8-450B-A34B-9C6699B3E841}" type="pres">
      <dgm:prSet presAssocID="{8DACA252-EC2F-4C5D-9E00-FC226B650434}" presName="extraNode" presStyleLbl="node1" presStyleIdx="0" presStyleCnt="4"/>
      <dgm:spPr/>
    </dgm:pt>
    <dgm:pt modelId="{4C556EB6-5E55-44F2-AD7D-9EA7B7EAA9CF}" type="pres">
      <dgm:prSet presAssocID="{8DACA252-EC2F-4C5D-9E00-FC226B650434}" presName="dstNode" presStyleLbl="node1" presStyleIdx="0" presStyleCnt="4"/>
      <dgm:spPr/>
    </dgm:pt>
    <dgm:pt modelId="{879B00EA-CEF3-4703-9BA2-A4B307A78EBB}" type="pres">
      <dgm:prSet presAssocID="{C009C2AB-5F74-4A4B-BDAB-F1D2DF1E5298}" presName="text_1" presStyleLbl="node1" presStyleIdx="0" presStyleCnt="4">
        <dgm:presLayoutVars>
          <dgm:bulletEnabled val="1"/>
        </dgm:presLayoutVars>
      </dgm:prSet>
      <dgm:spPr/>
    </dgm:pt>
    <dgm:pt modelId="{C021CD38-5E62-41C5-A346-38F35AE4F107}" type="pres">
      <dgm:prSet presAssocID="{C009C2AB-5F74-4A4B-BDAB-F1D2DF1E5298}" presName="accent_1" presStyleCnt="0"/>
      <dgm:spPr/>
    </dgm:pt>
    <dgm:pt modelId="{C0DB70C1-1769-4A90-8586-EDD88D9D6626}" type="pres">
      <dgm:prSet presAssocID="{C009C2AB-5F74-4A4B-BDAB-F1D2DF1E5298}" presName="accentRepeatNode" presStyleLbl="solidFgAcc1" presStyleIdx="0" presStyleCnt="4"/>
      <dgm:spPr/>
    </dgm:pt>
    <dgm:pt modelId="{B48D66E1-B755-4707-BB59-F89E449DCDA2}" type="pres">
      <dgm:prSet presAssocID="{0B4D9E0C-E408-47F0-B2E4-A52A93B3FCC9}" presName="text_2" presStyleLbl="node1" presStyleIdx="1" presStyleCnt="4">
        <dgm:presLayoutVars>
          <dgm:bulletEnabled val="1"/>
        </dgm:presLayoutVars>
      </dgm:prSet>
      <dgm:spPr/>
    </dgm:pt>
    <dgm:pt modelId="{5C46BB4F-9D82-4603-AE60-F99BDA5C8518}" type="pres">
      <dgm:prSet presAssocID="{0B4D9E0C-E408-47F0-B2E4-A52A93B3FCC9}" presName="accent_2" presStyleCnt="0"/>
      <dgm:spPr/>
    </dgm:pt>
    <dgm:pt modelId="{F4D30CE8-0B30-4BD4-B80F-A7A21F646AE6}" type="pres">
      <dgm:prSet presAssocID="{0B4D9E0C-E408-47F0-B2E4-A52A93B3FCC9}" presName="accentRepeatNode" presStyleLbl="solidFgAcc1" presStyleIdx="1" presStyleCnt="4"/>
      <dgm:spPr/>
    </dgm:pt>
    <dgm:pt modelId="{D141B801-0D2C-401C-B105-A3FC10FC839E}" type="pres">
      <dgm:prSet presAssocID="{D1837D7E-1164-420F-9010-A949AB5FE17D}" presName="text_3" presStyleLbl="node1" presStyleIdx="2" presStyleCnt="4" custScaleY="124566">
        <dgm:presLayoutVars>
          <dgm:bulletEnabled val="1"/>
        </dgm:presLayoutVars>
      </dgm:prSet>
      <dgm:spPr/>
    </dgm:pt>
    <dgm:pt modelId="{40B26A20-C4A0-410B-B6A2-5F2764202567}" type="pres">
      <dgm:prSet presAssocID="{D1837D7E-1164-420F-9010-A949AB5FE17D}" presName="accent_3" presStyleCnt="0"/>
      <dgm:spPr/>
    </dgm:pt>
    <dgm:pt modelId="{2C6DDEC6-4AD8-402F-9B3B-A9832705892F}" type="pres">
      <dgm:prSet presAssocID="{D1837D7E-1164-420F-9010-A949AB5FE17D}" presName="accentRepeatNode" presStyleLbl="solidFgAcc1" presStyleIdx="2" presStyleCnt="4"/>
      <dgm:spPr/>
    </dgm:pt>
    <dgm:pt modelId="{05435E84-1E1F-4C5D-9645-CD5358958D81}" type="pres">
      <dgm:prSet presAssocID="{E207963B-A09B-46CC-B3FB-D63FBE1E3CC2}" presName="text_4" presStyleLbl="node1" presStyleIdx="3" presStyleCnt="4" custScaleY="130415">
        <dgm:presLayoutVars>
          <dgm:bulletEnabled val="1"/>
        </dgm:presLayoutVars>
      </dgm:prSet>
      <dgm:spPr/>
    </dgm:pt>
    <dgm:pt modelId="{FE2811C5-5940-43C4-A47C-9B372EBCBBD8}" type="pres">
      <dgm:prSet presAssocID="{E207963B-A09B-46CC-B3FB-D63FBE1E3CC2}" presName="accent_4" presStyleCnt="0"/>
      <dgm:spPr/>
    </dgm:pt>
    <dgm:pt modelId="{654183B9-DC81-4793-B636-037F38A37565}" type="pres">
      <dgm:prSet presAssocID="{E207963B-A09B-46CC-B3FB-D63FBE1E3CC2}" presName="accentRepeatNode" presStyleLbl="solidFgAcc1" presStyleIdx="3" presStyleCnt="4"/>
      <dgm:spPr/>
    </dgm:pt>
  </dgm:ptLst>
  <dgm:cxnLst>
    <dgm:cxn modelId="{FAC21006-5D3A-4B0D-AE39-EE8947FA3FBC}" srcId="{8DACA252-EC2F-4C5D-9E00-FC226B650434}" destId="{0B4D9E0C-E408-47F0-B2E4-A52A93B3FCC9}" srcOrd="1" destOrd="0" parTransId="{1665DDAD-F395-4DC6-B7CB-7CF6AEFF123B}" sibTransId="{8E8D8343-4667-49E1-9365-677CDAFEA2EC}"/>
    <dgm:cxn modelId="{B4132008-77C8-488C-B93E-9515089F2F25}" srcId="{8DACA252-EC2F-4C5D-9E00-FC226B650434}" destId="{C009C2AB-5F74-4A4B-BDAB-F1D2DF1E5298}" srcOrd="0" destOrd="0" parTransId="{AB73B03B-40BF-42CF-A812-5AD514ECC059}" sibTransId="{00A13B1C-7374-4B30-9005-7226EE213DA2}"/>
    <dgm:cxn modelId="{F5570410-1EBF-4333-A974-4EA508EBAFAD}" srcId="{8DACA252-EC2F-4C5D-9E00-FC226B650434}" destId="{E207963B-A09B-46CC-B3FB-D63FBE1E3CC2}" srcOrd="3" destOrd="0" parTransId="{29B5CF30-77F0-42DF-A276-6779E77D2A5B}" sibTransId="{D9B3DE5A-CB35-422B-9F49-E6C39288A34E}"/>
    <dgm:cxn modelId="{88193F13-7112-4E26-A091-7944AF4C8BE2}" srcId="{8DACA252-EC2F-4C5D-9E00-FC226B650434}" destId="{D1837D7E-1164-420F-9010-A949AB5FE17D}" srcOrd="2" destOrd="0" parTransId="{5E0034C4-B323-434E-96D4-EC50E58C5DC2}" sibTransId="{DEF881F5-8578-4635-8227-72DA6375B2A1}"/>
    <dgm:cxn modelId="{5F6ADA57-5C79-4C51-A418-5A1F20FB5F13}" type="presOf" srcId="{0B4D9E0C-E408-47F0-B2E4-A52A93B3FCC9}" destId="{B48D66E1-B755-4707-BB59-F89E449DCDA2}" srcOrd="0" destOrd="0" presId="urn:microsoft.com/office/officeart/2008/layout/VerticalCurvedList"/>
    <dgm:cxn modelId="{42449D82-E7A8-4C13-BA2E-4A00C89D79FB}" type="presOf" srcId="{00A13B1C-7374-4B30-9005-7226EE213DA2}" destId="{C125603C-62A0-4883-9F95-41D6C298E31B}" srcOrd="0" destOrd="0" presId="urn:microsoft.com/office/officeart/2008/layout/VerticalCurvedList"/>
    <dgm:cxn modelId="{F885668D-4749-447F-9BFF-6E706D35F93B}" type="presOf" srcId="{E207963B-A09B-46CC-B3FB-D63FBE1E3CC2}" destId="{05435E84-1E1F-4C5D-9645-CD5358958D81}" srcOrd="0" destOrd="0" presId="urn:microsoft.com/office/officeart/2008/layout/VerticalCurvedList"/>
    <dgm:cxn modelId="{461D76E4-6CDA-44DC-A48E-7607AD7AC2E8}" type="presOf" srcId="{8DACA252-EC2F-4C5D-9E00-FC226B650434}" destId="{8F53EE93-7836-4BEB-A632-64B5402DFE0E}" srcOrd="0" destOrd="0" presId="urn:microsoft.com/office/officeart/2008/layout/VerticalCurvedList"/>
    <dgm:cxn modelId="{0DC691E8-AC1E-4361-9F46-1F707F4C1797}" type="presOf" srcId="{C009C2AB-5F74-4A4B-BDAB-F1D2DF1E5298}" destId="{879B00EA-CEF3-4703-9BA2-A4B307A78EBB}" srcOrd="0" destOrd="0" presId="urn:microsoft.com/office/officeart/2008/layout/VerticalCurvedList"/>
    <dgm:cxn modelId="{EF8096FF-6BD4-4011-BC71-0B82E80F9428}" type="presOf" srcId="{D1837D7E-1164-420F-9010-A949AB5FE17D}" destId="{D141B801-0D2C-401C-B105-A3FC10FC839E}" srcOrd="0" destOrd="0" presId="urn:microsoft.com/office/officeart/2008/layout/VerticalCurvedList"/>
    <dgm:cxn modelId="{F4822EF0-FB14-4616-9550-54490FDAB87C}" type="presParOf" srcId="{8F53EE93-7836-4BEB-A632-64B5402DFE0E}" destId="{69AA6E97-8026-446B-B36E-0B2FBC0B1031}" srcOrd="0" destOrd="0" presId="urn:microsoft.com/office/officeart/2008/layout/VerticalCurvedList"/>
    <dgm:cxn modelId="{A140401F-73E0-48D7-B235-8C429303B886}" type="presParOf" srcId="{69AA6E97-8026-446B-B36E-0B2FBC0B1031}" destId="{1F84AB9C-924D-4FB2-B9C4-F024979C575E}" srcOrd="0" destOrd="0" presId="urn:microsoft.com/office/officeart/2008/layout/VerticalCurvedList"/>
    <dgm:cxn modelId="{B793CE34-A8A7-4553-8C93-8DD816136E17}" type="presParOf" srcId="{1F84AB9C-924D-4FB2-B9C4-F024979C575E}" destId="{FB991AE5-FB2E-441D-B3FF-B2A95EE0626A}" srcOrd="0" destOrd="0" presId="urn:microsoft.com/office/officeart/2008/layout/VerticalCurvedList"/>
    <dgm:cxn modelId="{3AC9EFE1-07D3-4C25-A411-F2B729434B07}" type="presParOf" srcId="{1F84AB9C-924D-4FB2-B9C4-F024979C575E}" destId="{C125603C-62A0-4883-9F95-41D6C298E31B}" srcOrd="1" destOrd="0" presId="urn:microsoft.com/office/officeart/2008/layout/VerticalCurvedList"/>
    <dgm:cxn modelId="{0D66295A-E087-449D-8B75-393C17A285D0}" type="presParOf" srcId="{1F84AB9C-924D-4FB2-B9C4-F024979C575E}" destId="{7414F08B-69F8-450B-A34B-9C6699B3E841}" srcOrd="2" destOrd="0" presId="urn:microsoft.com/office/officeart/2008/layout/VerticalCurvedList"/>
    <dgm:cxn modelId="{7B77C439-0D2C-4140-BF63-AE5E370B76EC}" type="presParOf" srcId="{1F84AB9C-924D-4FB2-B9C4-F024979C575E}" destId="{4C556EB6-5E55-44F2-AD7D-9EA7B7EAA9CF}" srcOrd="3" destOrd="0" presId="urn:microsoft.com/office/officeart/2008/layout/VerticalCurvedList"/>
    <dgm:cxn modelId="{6A5604F4-AA98-4FB6-B784-C4D5EB94DF2F}" type="presParOf" srcId="{69AA6E97-8026-446B-B36E-0B2FBC0B1031}" destId="{879B00EA-CEF3-4703-9BA2-A4B307A78EBB}" srcOrd="1" destOrd="0" presId="urn:microsoft.com/office/officeart/2008/layout/VerticalCurvedList"/>
    <dgm:cxn modelId="{E6033003-5384-4BFC-A0AB-E2A46FB7D96F}" type="presParOf" srcId="{69AA6E97-8026-446B-B36E-0B2FBC0B1031}" destId="{C021CD38-5E62-41C5-A346-38F35AE4F107}" srcOrd="2" destOrd="0" presId="urn:microsoft.com/office/officeart/2008/layout/VerticalCurvedList"/>
    <dgm:cxn modelId="{E25E10EB-6F23-426B-8B02-CADD911675B9}" type="presParOf" srcId="{C021CD38-5E62-41C5-A346-38F35AE4F107}" destId="{C0DB70C1-1769-4A90-8586-EDD88D9D6626}" srcOrd="0" destOrd="0" presId="urn:microsoft.com/office/officeart/2008/layout/VerticalCurvedList"/>
    <dgm:cxn modelId="{7AD2615D-6809-4702-9E69-8F134ABAF173}" type="presParOf" srcId="{69AA6E97-8026-446B-B36E-0B2FBC0B1031}" destId="{B48D66E1-B755-4707-BB59-F89E449DCDA2}" srcOrd="3" destOrd="0" presId="urn:microsoft.com/office/officeart/2008/layout/VerticalCurvedList"/>
    <dgm:cxn modelId="{EF144269-0E94-4573-B7CC-9F83AEFBF64E}" type="presParOf" srcId="{69AA6E97-8026-446B-B36E-0B2FBC0B1031}" destId="{5C46BB4F-9D82-4603-AE60-F99BDA5C8518}" srcOrd="4" destOrd="0" presId="urn:microsoft.com/office/officeart/2008/layout/VerticalCurvedList"/>
    <dgm:cxn modelId="{3DE325F1-484B-415F-8C37-C22594C56948}" type="presParOf" srcId="{5C46BB4F-9D82-4603-AE60-F99BDA5C8518}" destId="{F4D30CE8-0B30-4BD4-B80F-A7A21F646AE6}" srcOrd="0" destOrd="0" presId="urn:microsoft.com/office/officeart/2008/layout/VerticalCurvedList"/>
    <dgm:cxn modelId="{A9012294-2874-4C32-9041-5BC76D71BF29}" type="presParOf" srcId="{69AA6E97-8026-446B-B36E-0B2FBC0B1031}" destId="{D141B801-0D2C-401C-B105-A3FC10FC839E}" srcOrd="5" destOrd="0" presId="urn:microsoft.com/office/officeart/2008/layout/VerticalCurvedList"/>
    <dgm:cxn modelId="{DF5BEAAC-17AA-4603-9970-CA278CB0C1F2}" type="presParOf" srcId="{69AA6E97-8026-446B-B36E-0B2FBC0B1031}" destId="{40B26A20-C4A0-410B-B6A2-5F2764202567}" srcOrd="6" destOrd="0" presId="urn:microsoft.com/office/officeart/2008/layout/VerticalCurvedList"/>
    <dgm:cxn modelId="{A75BED48-E53C-425E-89E4-2DFD0F8ACF17}" type="presParOf" srcId="{40B26A20-C4A0-410B-B6A2-5F2764202567}" destId="{2C6DDEC6-4AD8-402F-9B3B-A9832705892F}" srcOrd="0" destOrd="0" presId="urn:microsoft.com/office/officeart/2008/layout/VerticalCurvedList"/>
    <dgm:cxn modelId="{A27DC6F6-5A6D-4418-905C-44999DBC6308}" type="presParOf" srcId="{69AA6E97-8026-446B-B36E-0B2FBC0B1031}" destId="{05435E84-1E1F-4C5D-9645-CD5358958D81}" srcOrd="7" destOrd="0" presId="urn:microsoft.com/office/officeart/2008/layout/VerticalCurvedList"/>
    <dgm:cxn modelId="{D40327EC-C659-40FC-AF31-AC53F6608578}" type="presParOf" srcId="{69AA6E97-8026-446B-B36E-0B2FBC0B1031}" destId="{FE2811C5-5940-43C4-A47C-9B372EBCBBD8}" srcOrd="8" destOrd="0" presId="urn:microsoft.com/office/officeart/2008/layout/VerticalCurvedList"/>
    <dgm:cxn modelId="{58DF1D85-0FFC-40A6-9DFD-8E81ACD8409D}" type="presParOf" srcId="{FE2811C5-5940-43C4-A47C-9B372EBCBBD8}" destId="{654183B9-DC81-4793-B636-037F38A375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5D194-F2C7-4F5B-8B04-BCFED135FF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F40BE6-BDAE-49EE-8519-2F39CAACA1E0}">
      <dgm:prSet custT="1"/>
      <dgm:spPr/>
      <dgm:t>
        <a:bodyPr/>
        <a:lstStyle/>
        <a:p>
          <a:r>
            <a:rPr lang="fi-FI" sz="1600" b="0" i="0" baseline="0" dirty="0"/>
            <a:t>Sekundaarisella ehkäisyllä pyritään estämään jo syntyneen sairauden pahenemista tai uusia sairauskohtauksia. Tämä yleensä edellyttää elämäntapahoidon lisäksi myös lääkehoitoa.</a:t>
          </a:r>
          <a:endParaRPr lang="fi-FI" sz="1600" dirty="0"/>
        </a:p>
      </dgm:t>
    </dgm:pt>
    <dgm:pt modelId="{A8BA087C-0889-41CA-BE65-8DC8FC4A0376}" type="parTrans" cxnId="{7514D85A-8A19-4B6C-B3A6-A73016376C06}">
      <dgm:prSet/>
      <dgm:spPr/>
      <dgm:t>
        <a:bodyPr/>
        <a:lstStyle/>
        <a:p>
          <a:endParaRPr lang="fi-FI" sz="1600"/>
        </a:p>
      </dgm:t>
    </dgm:pt>
    <dgm:pt modelId="{806B2615-CA2F-4A83-9510-A07E023E873E}" type="sibTrans" cxnId="{7514D85A-8A19-4B6C-B3A6-A73016376C06}">
      <dgm:prSet/>
      <dgm:spPr/>
      <dgm:t>
        <a:bodyPr/>
        <a:lstStyle/>
        <a:p>
          <a:endParaRPr lang="fi-FI" sz="1600"/>
        </a:p>
      </dgm:t>
    </dgm:pt>
    <dgm:pt modelId="{1DC85771-6A99-4A1F-919B-C344F408118D}">
      <dgm:prSet custT="1"/>
      <dgm:spPr/>
      <dgm:t>
        <a:bodyPr/>
        <a:lstStyle/>
        <a:p>
          <a:r>
            <a:rPr lang="fi-FI" sz="1600" b="0" i="0" baseline="0" dirty="0"/>
            <a:t>Primaarisen ja sekundaarisen ehkäisyn välinen raja on liukuva, koska oireettomilla voi olla yhtä suuri tai suurempikin valtimotautitapahtuman riski kuin jo sairastuneilla.</a:t>
          </a:r>
          <a:endParaRPr lang="fi-FI" sz="1600" dirty="0"/>
        </a:p>
      </dgm:t>
    </dgm:pt>
    <dgm:pt modelId="{B75CF8A6-9525-45F6-A280-F3118EE3785F}" type="parTrans" cxnId="{76EA8588-E77E-4A34-A3A5-F8448EE97AAC}">
      <dgm:prSet/>
      <dgm:spPr/>
      <dgm:t>
        <a:bodyPr/>
        <a:lstStyle/>
        <a:p>
          <a:endParaRPr lang="fi-FI" sz="1600"/>
        </a:p>
      </dgm:t>
    </dgm:pt>
    <dgm:pt modelId="{E5F1F3ED-7B6A-43A7-824A-4DCCC2F6EABD}" type="sibTrans" cxnId="{76EA8588-E77E-4A34-A3A5-F8448EE97AAC}">
      <dgm:prSet/>
      <dgm:spPr/>
      <dgm:t>
        <a:bodyPr/>
        <a:lstStyle/>
        <a:p>
          <a:endParaRPr lang="fi-FI" sz="1600"/>
        </a:p>
      </dgm:t>
    </dgm:pt>
    <dgm:pt modelId="{3DFE92A2-69DF-48F3-B4A8-7E3AD6951BA7}">
      <dgm:prSet custT="1"/>
      <dgm:spPr/>
      <dgm:t>
        <a:bodyPr/>
        <a:lstStyle/>
        <a:p>
          <a:r>
            <a:rPr lang="fi-FI" sz="1600" baseline="0" dirty="0"/>
            <a:t>Sydäninfarktipotilaista kuolee ennen sairaalaan pääsyä 25–30 prosenttia, jolloin sekundaarisen ehkäisyn hyödyt jäävät saavuttamatta.</a:t>
          </a:r>
          <a:endParaRPr lang="fi-FI" sz="1600" dirty="0"/>
        </a:p>
      </dgm:t>
    </dgm:pt>
    <dgm:pt modelId="{7718865F-E927-473D-8833-259A31DB1A41}" type="parTrans" cxnId="{F30B45E5-514E-4938-860A-238516006580}">
      <dgm:prSet/>
      <dgm:spPr/>
      <dgm:t>
        <a:bodyPr/>
        <a:lstStyle/>
        <a:p>
          <a:endParaRPr lang="fi-FI" sz="1600"/>
        </a:p>
      </dgm:t>
    </dgm:pt>
    <dgm:pt modelId="{A51A8864-93B0-4311-8DAA-6FB7C04A8872}" type="sibTrans" cxnId="{F30B45E5-514E-4938-860A-238516006580}">
      <dgm:prSet/>
      <dgm:spPr/>
      <dgm:t>
        <a:bodyPr/>
        <a:lstStyle/>
        <a:p>
          <a:endParaRPr lang="fi-FI" sz="1600"/>
        </a:p>
      </dgm:t>
    </dgm:pt>
    <dgm:pt modelId="{4F76AE85-C526-4B73-8940-1546F72DE356}" type="pres">
      <dgm:prSet presAssocID="{4BE5D194-F2C7-4F5B-8B04-BCFED135FFC2}" presName="Name0" presStyleCnt="0">
        <dgm:presLayoutVars>
          <dgm:chMax val="7"/>
          <dgm:chPref val="7"/>
          <dgm:dir/>
        </dgm:presLayoutVars>
      </dgm:prSet>
      <dgm:spPr/>
    </dgm:pt>
    <dgm:pt modelId="{CAB1A29E-9287-4C56-9FBD-68BEC59B4DA7}" type="pres">
      <dgm:prSet presAssocID="{4BE5D194-F2C7-4F5B-8B04-BCFED135FFC2}" presName="Name1" presStyleCnt="0"/>
      <dgm:spPr/>
    </dgm:pt>
    <dgm:pt modelId="{E6D41E51-4E48-440E-96BA-36BDF7C09BAF}" type="pres">
      <dgm:prSet presAssocID="{4BE5D194-F2C7-4F5B-8B04-BCFED135FFC2}" presName="cycle" presStyleCnt="0"/>
      <dgm:spPr/>
    </dgm:pt>
    <dgm:pt modelId="{67E50DBD-B69C-4AFD-A98C-C29BF3307CF9}" type="pres">
      <dgm:prSet presAssocID="{4BE5D194-F2C7-4F5B-8B04-BCFED135FFC2}" presName="srcNode" presStyleLbl="node1" presStyleIdx="0" presStyleCnt="3"/>
      <dgm:spPr/>
    </dgm:pt>
    <dgm:pt modelId="{82B24FFC-C8D2-4854-8FB0-D22739CE2616}" type="pres">
      <dgm:prSet presAssocID="{4BE5D194-F2C7-4F5B-8B04-BCFED135FFC2}" presName="conn" presStyleLbl="parChTrans1D2" presStyleIdx="0" presStyleCnt="1"/>
      <dgm:spPr/>
    </dgm:pt>
    <dgm:pt modelId="{EE3F54AB-D772-46F2-BB4C-113B8262A595}" type="pres">
      <dgm:prSet presAssocID="{4BE5D194-F2C7-4F5B-8B04-BCFED135FFC2}" presName="extraNode" presStyleLbl="node1" presStyleIdx="0" presStyleCnt="3"/>
      <dgm:spPr/>
    </dgm:pt>
    <dgm:pt modelId="{9836C504-0A44-45FC-9AA2-F9969D41E1E7}" type="pres">
      <dgm:prSet presAssocID="{4BE5D194-F2C7-4F5B-8B04-BCFED135FFC2}" presName="dstNode" presStyleLbl="node1" presStyleIdx="0" presStyleCnt="3"/>
      <dgm:spPr/>
    </dgm:pt>
    <dgm:pt modelId="{035348CE-553E-42C1-BAC0-D7EADE729F55}" type="pres">
      <dgm:prSet presAssocID="{FBF40BE6-BDAE-49EE-8519-2F39CAACA1E0}" presName="text_1" presStyleLbl="node1" presStyleIdx="0" presStyleCnt="3" custScaleY="106695">
        <dgm:presLayoutVars>
          <dgm:bulletEnabled val="1"/>
        </dgm:presLayoutVars>
      </dgm:prSet>
      <dgm:spPr/>
    </dgm:pt>
    <dgm:pt modelId="{C4F2F5E8-5935-4637-A69E-30B03A7C3A94}" type="pres">
      <dgm:prSet presAssocID="{FBF40BE6-BDAE-49EE-8519-2F39CAACA1E0}" presName="accent_1" presStyleCnt="0"/>
      <dgm:spPr/>
    </dgm:pt>
    <dgm:pt modelId="{D157F674-09CA-4C71-9EB0-54735F6DCD7A}" type="pres">
      <dgm:prSet presAssocID="{FBF40BE6-BDAE-49EE-8519-2F39CAACA1E0}" presName="accentRepeatNode" presStyleLbl="solidFgAcc1" presStyleIdx="0" presStyleCnt="3"/>
      <dgm:spPr/>
    </dgm:pt>
    <dgm:pt modelId="{6AFE51AC-17E0-446D-B2A8-2DEBA2441368}" type="pres">
      <dgm:prSet presAssocID="{1DC85771-6A99-4A1F-919B-C344F408118D}" presName="text_2" presStyleLbl="node1" presStyleIdx="1" presStyleCnt="3">
        <dgm:presLayoutVars>
          <dgm:bulletEnabled val="1"/>
        </dgm:presLayoutVars>
      </dgm:prSet>
      <dgm:spPr/>
    </dgm:pt>
    <dgm:pt modelId="{D6B9639D-EEC2-4EA7-A3DB-B5282041FCD1}" type="pres">
      <dgm:prSet presAssocID="{1DC85771-6A99-4A1F-919B-C344F408118D}" presName="accent_2" presStyleCnt="0"/>
      <dgm:spPr/>
    </dgm:pt>
    <dgm:pt modelId="{F1D2271C-51FD-4795-82AD-411A80D86DB0}" type="pres">
      <dgm:prSet presAssocID="{1DC85771-6A99-4A1F-919B-C344F408118D}" presName="accentRepeatNode" presStyleLbl="solidFgAcc1" presStyleIdx="1" presStyleCnt="3"/>
      <dgm:spPr/>
    </dgm:pt>
    <dgm:pt modelId="{01885498-EBC6-4CD0-A1E6-E138E0266527}" type="pres">
      <dgm:prSet presAssocID="{3DFE92A2-69DF-48F3-B4A8-7E3AD6951BA7}" presName="text_3" presStyleLbl="node1" presStyleIdx="2" presStyleCnt="3">
        <dgm:presLayoutVars>
          <dgm:bulletEnabled val="1"/>
        </dgm:presLayoutVars>
      </dgm:prSet>
      <dgm:spPr/>
    </dgm:pt>
    <dgm:pt modelId="{48D06218-88F9-41D3-AD06-600804315130}" type="pres">
      <dgm:prSet presAssocID="{3DFE92A2-69DF-48F3-B4A8-7E3AD6951BA7}" presName="accent_3" presStyleCnt="0"/>
      <dgm:spPr/>
    </dgm:pt>
    <dgm:pt modelId="{9BB5C97F-247B-4594-A292-0042ADDF8E86}" type="pres">
      <dgm:prSet presAssocID="{3DFE92A2-69DF-48F3-B4A8-7E3AD6951BA7}" presName="accentRepeatNode" presStyleLbl="solidFgAcc1" presStyleIdx="2" presStyleCnt="3"/>
      <dgm:spPr/>
    </dgm:pt>
  </dgm:ptLst>
  <dgm:cxnLst>
    <dgm:cxn modelId="{A846F70A-16FC-4DD8-B9AC-47804A88DC13}" type="presOf" srcId="{FBF40BE6-BDAE-49EE-8519-2F39CAACA1E0}" destId="{035348CE-553E-42C1-BAC0-D7EADE729F55}" srcOrd="0" destOrd="0" presId="urn:microsoft.com/office/officeart/2008/layout/VerticalCurvedList"/>
    <dgm:cxn modelId="{3033276C-9EFA-4F02-BB7B-53A89E7A449F}" type="presOf" srcId="{4BE5D194-F2C7-4F5B-8B04-BCFED135FFC2}" destId="{4F76AE85-C526-4B73-8940-1546F72DE356}" srcOrd="0" destOrd="0" presId="urn:microsoft.com/office/officeart/2008/layout/VerticalCurvedList"/>
    <dgm:cxn modelId="{2FDF2273-AB69-47A4-95EC-2A9F2D80CEB4}" type="presOf" srcId="{1DC85771-6A99-4A1F-919B-C344F408118D}" destId="{6AFE51AC-17E0-446D-B2A8-2DEBA2441368}" srcOrd="0" destOrd="0" presId="urn:microsoft.com/office/officeart/2008/layout/VerticalCurvedList"/>
    <dgm:cxn modelId="{5A48FB58-AF1E-4850-8843-90C7239D0170}" type="presOf" srcId="{806B2615-CA2F-4A83-9510-A07E023E873E}" destId="{82B24FFC-C8D2-4854-8FB0-D22739CE2616}" srcOrd="0" destOrd="0" presId="urn:microsoft.com/office/officeart/2008/layout/VerticalCurvedList"/>
    <dgm:cxn modelId="{7514D85A-8A19-4B6C-B3A6-A73016376C06}" srcId="{4BE5D194-F2C7-4F5B-8B04-BCFED135FFC2}" destId="{FBF40BE6-BDAE-49EE-8519-2F39CAACA1E0}" srcOrd="0" destOrd="0" parTransId="{A8BA087C-0889-41CA-BE65-8DC8FC4A0376}" sibTransId="{806B2615-CA2F-4A83-9510-A07E023E873E}"/>
    <dgm:cxn modelId="{76EA8588-E77E-4A34-A3A5-F8448EE97AAC}" srcId="{4BE5D194-F2C7-4F5B-8B04-BCFED135FFC2}" destId="{1DC85771-6A99-4A1F-919B-C344F408118D}" srcOrd="1" destOrd="0" parTransId="{B75CF8A6-9525-45F6-A280-F3118EE3785F}" sibTransId="{E5F1F3ED-7B6A-43A7-824A-4DCCC2F6EABD}"/>
    <dgm:cxn modelId="{464C2991-8E04-455C-805E-A68A9529A444}" type="presOf" srcId="{3DFE92A2-69DF-48F3-B4A8-7E3AD6951BA7}" destId="{01885498-EBC6-4CD0-A1E6-E138E0266527}" srcOrd="0" destOrd="0" presId="urn:microsoft.com/office/officeart/2008/layout/VerticalCurvedList"/>
    <dgm:cxn modelId="{F30B45E5-514E-4938-860A-238516006580}" srcId="{4BE5D194-F2C7-4F5B-8B04-BCFED135FFC2}" destId="{3DFE92A2-69DF-48F3-B4A8-7E3AD6951BA7}" srcOrd="2" destOrd="0" parTransId="{7718865F-E927-473D-8833-259A31DB1A41}" sibTransId="{A51A8864-93B0-4311-8DAA-6FB7C04A8872}"/>
    <dgm:cxn modelId="{D61BA277-4171-4F95-B201-87271DDBACF8}" type="presParOf" srcId="{4F76AE85-C526-4B73-8940-1546F72DE356}" destId="{CAB1A29E-9287-4C56-9FBD-68BEC59B4DA7}" srcOrd="0" destOrd="0" presId="urn:microsoft.com/office/officeart/2008/layout/VerticalCurvedList"/>
    <dgm:cxn modelId="{4AB3D74B-B13F-4681-ADAE-1CE1D036A931}" type="presParOf" srcId="{CAB1A29E-9287-4C56-9FBD-68BEC59B4DA7}" destId="{E6D41E51-4E48-440E-96BA-36BDF7C09BAF}" srcOrd="0" destOrd="0" presId="urn:microsoft.com/office/officeart/2008/layout/VerticalCurvedList"/>
    <dgm:cxn modelId="{8208E094-D1B7-4D7C-A445-80563BDCC245}" type="presParOf" srcId="{E6D41E51-4E48-440E-96BA-36BDF7C09BAF}" destId="{67E50DBD-B69C-4AFD-A98C-C29BF3307CF9}" srcOrd="0" destOrd="0" presId="urn:microsoft.com/office/officeart/2008/layout/VerticalCurvedList"/>
    <dgm:cxn modelId="{6D6D8D22-2860-4CF3-81AB-02BEBA66B017}" type="presParOf" srcId="{E6D41E51-4E48-440E-96BA-36BDF7C09BAF}" destId="{82B24FFC-C8D2-4854-8FB0-D22739CE2616}" srcOrd="1" destOrd="0" presId="urn:microsoft.com/office/officeart/2008/layout/VerticalCurvedList"/>
    <dgm:cxn modelId="{351654B1-1C9F-493E-9BF6-48786849779D}" type="presParOf" srcId="{E6D41E51-4E48-440E-96BA-36BDF7C09BAF}" destId="{EE3F54AB-D772-46F2-BB4C-113B8262A595}" srcOrd="2" destOrd="0" presId="urn:microsoft.com/office/officeart/2008/layout/VerticalCurvedList"/>
    <dgm:cxn modelId="{106E2E4A-6644-4138-82ED-C9B7031BD501}" type="presParOf" srcId="{E6D41E51-4E48-440E-96BA-36BDF7C09BAF}" destId="{9836C504-0A44-45FC-9AA2-F9969D41E1E7}" srcOrd="3" destOrd="0" presId="urn:microsoft.com/office/officeart/2008/layout/VerticalCurvedList"/>
    <dgm:cxn modelId="{D211139D-714C-4532-90DB-62C24C1078D1}" type="presParOf" srcId="{CAB1A29E-9287-4C56-9FBD-68BEC59B4DA7}" destId="{035348CE-553E-42C1-BAC0-D7EADE729F55}" srcOrd="1" destOrd="0" presId="urn:microsoft.com/office/officeart/2008/layout/VerticalCurvedList"/>
    <dgm:cxn modelId="{7330BBA8-FD1C-4630-B666-EE9F726B3A2B}" type="presParOf" srcId="{CAB1A29E-9287-4C56-9FBD-68BEC59B4DA7}" destId="{C4F2F5E8-5935-4637-A69E-30B03A7C3A94}" srcOrd="2" destOrd="0" presId="urn:microsoft.com/office/officeart/2008/layout/VerticalCurvedList"/>
    <dgm:cxn modelId="{E9814904-58FE-4268-AC0A-D1BD9CD99D5E}" type="presParOf" srcId="{C4F2F5E8-5935-4637-A69E-30B03A7C3A94}" destId="{D157F674-09CA-4C71-9EB0-54735F6DCD7A}" srcOrd="0" destOrd="0" presId="urn:microsoft.com/office/officeart/2008/layout/VerticalCurvedList"/>
    <dgm:cxn modelId="{7C791C5E-3698-4F4C-A58E-568CB0ACFC87}" type="presParOf" srcId="{CAB1A29E-9287-4C56-9FBD-68BEC59B4DA7}" destId="{6AFE51AC-17E0-446D-B2A8-2DEBA2441368}" srcOrd="3" destOrd="0" presId="urn:microsoft.com/office/officeart/2008/layout/VerticalCurvedList"/>
    <dgm:cxn modelId="{EB7BE316-17F0-4A60-8B8F-6E7083826E69}" type="presParOf" srcId="{CAB1A29E-9287-4C56-9FBD-68BEC59B4DA7}" destId="{D6B9639D-EEC2-4EA7-A3DB-B5282041FCD1}" srcOrd="4" destOrd="0" presId="urn:microsoft.com/office/officeart/2008/layout/VerticalCurvedList"/>
    <dgm:cxn modelId="{6160515E-20E7-4BAD-9D78-949364B9ECF3}" type="presParOf" srcId="{D6B9639D-EEC2-4EA7-A3DB-B5282041FCD1}" destId="{F1D2271C-51FD-4795-82AD-411A80D86DB0}" srcOrd="0" destOrd="0" presId="urn:microsoft.com/office/officeart/2008/layout/VerticalCurvedList"/>
    <dgm:cxn modelId="{0C420DAA-E20C-4153-AAB7-BDDFCA60A5EA}" type="presParOf" srcId="{CAB1A29E-9287-4C56-9FBD-68BEC59B4DA7}" destId="{01885498-EBC6-4CD0-A1E6-E138E0266527}" srcOrd="5" destOrd="0" presId="urn:microsoft.com/office/officeart/2008/layout/VerticalCurvedList"/>
    <dgm:cxn modelId="{FAE3BE3B-273F-4BB8-8E1E-1913FC59E208}" type="presParOf" srcId="{CAB1A29E-9287-4C56-9FBD-68BEC59B4DA7}" destId="{48D06218-88F9-41D3-AD06-600804315130}" srcOrd="6" destOrd="0" presId="urn:microsoft.com/office/officeart/2008/layout/VerticalCurvedList"/>
    <dgm:cxn modelId="{7234CF51-ADC2-4774-AC84-2BA1E8B10EC5}" type="presParOf" srcId="{48D06218-88F9-41D3-AD06-600804315130}" destId="{9BB5C97F-247B-4594-A292-0042ADDF8E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14F1C-FC79-4B3A-AC91-D00767CF6403}">
      <dsp:nvSpPr>
        <dsp:cNvPr id="0" name=""/>
        <dsp:cNvSpPr/>
      </dsp:nvSpPr>
      <dsp:spPr>
        <a:xfrm>
          <a:off x="0" y="41541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 dirty="0"/>
            <a:t>FinTerveys 2017 -tutkimus:</a:t>
          </a:r>
          <a:endParaRPr lang="fi-FI" sz="2100" kern="1200" dirty="0"/>
        </a:p>
      </dsp:txBody>
      <dsp:txXfrm>
        <a:off x="24588" y="66129"/>
        <a:ext cx="7837524" cy="454509"/>
      </dsp:txXfrm>
    </dsp:sp>
    <dsp:sp modelId="{DB804CA6-158C-412D-B22E-60402A8987DD}">
      <dsp:nvSpPr>
        <dsp:cNvPr id="0" name=""/>
        <dsp:cNvSpPr/>
      </dsp:nvSpPr>
      <dsp:spPr>
        <a:xfrm>
          <a:off x="0" y="545226"/>
          <a:ext cx="7886700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Plasman kolesterolipitoisuus yli 30-vuotiailla miehillä pieneni 5,3 mmol/l:sta 5,1 mmol/l:iin vuodesta 2011 vuoteen 2017. Naisilla kolesterolin keskiarvo säilyi ennallaan (5,4 mmol/l).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Miesten ja naisten kehon painoindeksiarvot (BMI) kääntyivät nousuun. Lihavia (BMI ≥ 30 kg/m</a:t>
          </a:r>
          <a:r>
            <a:rPr lang="fi-FI" sz="1600" kern="1200" baseline="30000" dirty="0"/>
            <a:t>2</a:t>
          </a:r>
          <a:r>
            <a:rPr lang="fi-FI" sz="1600" kern="1200" dirty="0"/>
            <a:t>) oli 30–64-vuotiaista miehistä 27 % ja naisista </a:t>
          </a:r>
          <a:r>
            <a:rPr lang="fi-FI" sz="1600" kern="1200"/>
            <a:t>26 %. </a:t>
          </a:r>
          <a:r>
            <a:rPr lang="fi-FI" sz="1600" kern="1200" dirty="0"/>
            <a:t>Vuonna 2011 vastaavat osuudet olivat 24 % ja 22 %.</a:t>
          </a:r>
        </a:p>
      </dsp:txBody>
      <dsp:txXfrm>
        <a:off x="0" y="545226"/>
        <a:ext cx="7886700" cy="1477980"/>
      </dsp:txXfrm>
    </dsp:sp>
    <dsp:sp modelId="{49357F25-63D1-4CD4-B0C0-EF10A68AC76A}">
      <dsp:nvSpPr>
        <dsp:cNvPr id="0" name=""/>
        <dsp:cNvSpPr/>
      </dsp:nvSpPr>
      <dsp:spPr>
        <a:xfrm>
          <a:off x="0" y="2023206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 dirty="0"/>
            <a:t>FinRavinto 2017 -tutkimus:</a:t>
          </a:r>
          <a:endParaRPr lang="fi-FI" sz="2100" kern="1200" dirty="0"/>
        </a:p>
      </dsp:txBody>
      <dsp:txXfrm>
        <a:off x="24588" y="2047794"/>
        <a:ext cx="7837524" cy="454509"/>
      </dsp:txXfrm>
    </dsp:sp>
    <dsp:sp modelId="{AB2B8FD8-EE27-4EA9-8B71-621F185B87BF}">
      <dsp:nvSpPr>
        <dsp:cNvPr id="0" name=""/>
        <dsp:cNvSpPr/>
      </dsp:nvSpPr>
      <dsp:spPr>
        <a:xfrm>
          <a:off x="0" y="2526891"/>
          <a:ext cx="78867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Tyydyttyneen rasvan osuus kokonaisenergiasta oli 18–74-vuotiailla miehillä 15 % ja naisilla 14 % energiasta.</a:t>
          </a:r>
        </a:p>
      </dsp:txBody>
      <dsp:txXfrm>
        <a:off x="0" y="2526891"/>
        <a:ext cx="7886700" cy="499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5603C-62A0-4883-9F95-41D6C298E31B}">
      <dsp:nvSpPr>
        <dsp:cNvPr id="0" name=""/>
        <dsp:cNvSpPr/>
      </dsp:nvSpPr>
      <dsp:spPr>
        <a:xfrm>
          <a:off x="-3934531" y="-604100"/>
          <a:ext cx="4689016" cy="4689016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B00EA-CEF3-4703-9BA2-A4B307A78EBB}">
      <dsp:nvSpPr>
        <dsp:cNvPr id="0" name=""/>
        <dsp:cNvSpPr/>
      </dsp:nvSpPr>
      <dsp:spPr>
        <a:xfrm>
          <a:off x="395391" y="267605"/>
          <a:ext cx="7445332" cy="53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baseline="0" dirty="0"/>
            <a:t>Dyslipidemioiden hoidon päätavoitteena on ehkäistä ateroskleroottista valtimotautia.</a:t>
          </a:r>
          <a:endParaRPr lang="fi-FI" sz="1600" kern="1200" dirty="0"/>
        </a:p>
      </dsp:txBody>
      <dsp:txXfrm>
        <a:off x="395391" y="267605"/>
        <a:ext cx="7445332" cy="535488"/>
      </dsp:txXfrm>
    </dsp:sp>
    <dsp:sp modelId="{C0DB70C1-1769-4A90-8586-EDD88D9D6626}">
      <dsp:nvSpPr>
        <dsp:cNvPr id="0" name=""/>
        <dsp:cNvSpPr/>
      </dsp:nvSpPr>
      <dsp:spPr>
        <a:xfrm>
          <a:off x="60711" y="200669"/>
          <a:ext cx="669360" cy="669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66E1-B755-4707-BB59-F89E449DCDA2}">
      <dsp:nvSpPr>
        <dsp:cNvPr id="0" name=""/>
        <dsp:cNvSpPr/>
      </dsp:nvSpPr>
      <dsp:spPr>
        <a:xfrm>
          <a:off x="702399" y="1070977"/>
          <a:ext cx="7138324" cy="53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baseline="0" dirty="0"/>
            <a:t>Hoidon tärkein peruste on arvio suurentuneesta valtimotautien kokonaisriskistä.</a:t>
          </a:r>
          <a:endParaRPr lang="fi-FI" sz="1600" kern="1200" dirty="0"/>
        </a:p>
      </dsp:txBody>
      <dsp:txXfrm>
        <a:off x="702399" y="1070977"/>
        <a:ext cx="7138324" cy="535488"/>
      </dsp:txXfrm>
    </dsp:sp>
    <dsp:sp modelId="{F4D30CE8-0B30-4BD4-B80F-A7A21F646AE6}">
      <dsp:nvSpPr>
        <dsp:cNvPr id="0" name=""/>
        <dsp:cNvSpPr/>
      </dsp:nvSpPr>
      <dsp:spPr>
        <a:xfrm>
          <a:off x="367719" y="1004041"/>
          <a:ext cx="669360" cy="669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1B801-0D2C-401C-B105-A3FC10FC839E}">
      <dsp:nvSpPr>
        <dsp:cNvPr id="0" name=""/>
        <dsp:cNvSpPr/>
      </dsp:nvSpPr>
      <dsp:spPr>
        <a:xfrm>
          <a:off x="702399" y="1808575"/>
          <a:ext cx="7138324" cy="667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baseline="0" dirty="0"/>
            <a:t>Elämäntapahoito (primaarinen ehkäisy) on aina ensisijainen keino henkilöillä, joilla ei ole ollut verisuonia ahtauttavan sairauden (ateroskleroottinen sairaus) oireita.</a:t>
          </a:r>
          <a:endParaRPr lang="fi-FI" sz="1600" kern="1200" dirty="0"/>
        </a:p>
      </dsp:txBody>
      <dsp:txXfrm>
        <a:off x="702399" y="1808575"/>
        <a:ext cx="7138324" cy="667036"/>
      </dsp:txXfrm>
    </dsp:sp>
    <dsp:sp modelId="{2C6DDEC6-4AD8-402F-9B3B-A9832705892F}">
      <dsp:nvSpPr>
        <dsp:cNvPr id="0" name=""/>
        <dsp:cNvSpPr/>
      </dsp:nvSpPr>
      <dsp:spPr>
        <a:xfrm>
          <a:off x="367719" y="1807413"/>
          <a:ext cx="669360" cy="669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35E84-1E1F-4C5D-9645-CD5358958D81}">
      <dsp:nvSpPr>
        <dsp:cNvPr id="0" name=""/>
        <dsp:cNvSpPr/>
      </dsp:nvSpPr>
      <dsp:spPr>
        <a:xfrm>
          <a:off x="395391" y="2596287"/>
          <a:ext cx="7445332" cy="698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baseline="0" dirty="0"/>
            <a:t>Lääkehoito kohdistetaan yleensä niihin, joilla valtimotaudin kokonaisvaara on suuri elämäntapamuutoksien toteuttamisen jälkeenkin. Statiinihoito aiheuttaa haittoja vain noin viidelle prosentille potilaista.</a:t>
          </a:r>
          <a:endParaRPr lang="fi-FI" sz="1600" kern="1200" dirty="0"/>
        </a:p>
      </dsp:txBody>
      <dsp:txXfrm>
        <a:off x="395391" y="2596287"/>
        <a:ext cx="7445332" cy="698357"/>
      </dsp:txXfrm>
    </dsp:sp>
    <dsp:sp modelId="{654183B9-DC81-4793-B636-037F38A37565}">
      <dsp:nvSpPr>
        <dsp:cNvPr id="0" name=""/>
        <dsp:cNvSpPr/>
      </dsp:nvSpPr>
      <dsp:spPr>
        <a:xfrm>
          <a:off x="60711" y="2610786"/>
          <a:ext cx="669360" cy="669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FFC-C8D2-4854-8FB0-D22739CE2616}">
      <dsp:nvSpPr>
        <dsp:cNvPr id="0" name=""/>
        <dsp:cNvSpPr/>
      </dsp:nvSpPr>
      <dsp:spPr>
        <a:xfrm>
          <a:off x="-3934531" y="-604100"/>
          <a:ext cx="4689016" cy="4689016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348CE-553E-42C1-BAC0-D7EADE729F55}">
      <dsp:nvSpPr>
        <dsp:cNvPr id="0" name=""/>
        <dsp:cNvSpPr/>
      </dsp:nvSpPr>
      <dsp:spPr>
        <a:xfrm>
          <a:off x="485196" y="324777"/>
          <a:ext cx="7355527" cy="742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5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baseline="0" dirty="0"/>
            <a:t>Sekundaarisella ehkäisyllä pyritään estämään jo syntyneen sairauden pahenemista tai uusia sairauskohtauksia. Tämä yleensä edellyttää elämäntapahoidon lisäksi myös lääkehoitoa.</a:t>
          </a:r>
          <a:endParaRPr lang="fi-FI" sz="1600" kern="1200" dirty="0"/>
        </a:p>
      </dsp:txBody>
      <dsp:txXfrm>
        <a:off x="485196" y="324777"/>
        <a:ext cx="7355527" cy="742771"/>
      </dsp:txXfrm>
    </dsp:sp>
    <dsp:sp modelId="{D157F674-09CA-4C71-9EB0-54735F6DCD7A}">
      <dsp:nvSpPr>
        <dsp:cNvPr id="0" name=""/>
        <dsp:cNvSpPr/>
      </dsp:nvSpPr>
      <dsp:spPr>
        <a:xfrm>
          <a:off x="50094" y="261061"/>
          <a:ext cx="870204" cy="870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E51AC-17E0-446D-B2A8-2DEBA2441368}">
      <dsp:nvSpPr>
        <dsp:cNvPr id="0" name=""/>
        <dsp:cNvSpPr/>
      </dsp:nvSpPr>
      <dsp:spPr>
        <a:xfrm>
          <a:off x="738252" y="1392326"/>
          <a:ext cx="7102472" cy="69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5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baseline="0" dirty="0"/>
            <a:t>Primaarisen ja sekundaarisen ehkäisyn välinen raja on liukuva, koska oireettomilla voi olla yhtä suuri tai suurempikin valtimotautitapahtuman riski kuin jo sairastuneilla.</a:t>
          </a:r>
          <a:endParaRPr lang="fi-FI" sz="1600" kern="1200" dirty="0"/>
        </a:p>
      </dsp:txBody>
      <dsp:txXfrm>
        <a:off x="738252" y="1392326"/>
        <a:ext cx="7102472" cy="696163"/>
      </dsp:txXfrm>
    </dsp:sp>
    <dsp:sp modelId="{F1D2271C-51FD-4795-82AD-411A80D86DB0}">
      <dsp:nvSpPr>
        <dsp:cNvPr id="0" name=""/>
        <dsp:cNvSpPr/>
      </dsp:nvSpPr>
      <dsp:spPr>
        <a:xfrm>
          <a:off x="303150" y="1305306"/>
          <a:ext cx="870204" cy="870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85498-EBC6-4CD0-A1E6-E138E0266527}">
      <dsp:nvSpPr>
        <dsp:cNvPr id="0" name=""/>
        <dsp:cNvSpPr/>
      </dsp:nvSpPr>
      <dsp:spPr>
        <a:xfrm>
          <a:off x="485196" y="2436571"/>
          <a:ext cx="7355527" cy="69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5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 dirty="0"/>
            <a:t>Sydäninfarktipotilaista kuolee ennen sairaalaan pääsyä 25–30 prosenttia, jolloin sekundaarisen ehkäisyn hyödyt jäävät saavuttamatta.</a:t>
          </a:r>
          <a:endParaRPr lang="fi-FI" sz="1600" kern="1200" dirty="0"/>
        </a:p>
      </dsp:txBody>
      <dsp:txXfrm>
        <a:off x="485196" y="2436571"/>
        <a:ext cx="7355527" cy="696163"/>
      </dsp:txXfrm>
    </dsp:sp>
    <dsp:sp modelId="{9BB5C97F-247B-4594-A292-0042ADDF8E86}">
      <dsp:nvSpPr>
        <dsp:cNvPr id="0" name=""/>
        <dsp:cNvSpPr/>
      </dsp:nvSpPr>
      <dsp:spPr>
        <a:xfrm>
          <a:off x="50094" y="2349550"/>
          <a:ext cx="870204" cy="870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26.1.2021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26.1.2021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17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02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807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13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371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743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189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56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468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l.fi/finriski-laskur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portti.fi/xmedia/hoi/hoi50025/Dyslipidemiapotilaan_kokonaisriski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portti.fi/xmedia/hoi/hoi50025/Dyslipidemiapotilaan_kokonaisriski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portti.fi/xmedia/hoi/hoi50025/Dyslipidemiapotilaan_kokonaisriski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sportti.fi/dtktest/hoi/avaa?p_artikkeli=pgr0047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veysportti.fi/xmedia/hoi/hoi50025a/Etusivu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dnd0004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kansantaudit/sydan-ja-verisuonitaudit/finriski-laskur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http://www.terveysportti.fi/xmedia/hoi/hoi50025/Dyslipidemiapotilaan_kokonaisriski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dirty="0"/>
              <a:t>Dyslipidemiat</a:t>
            </a:r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635260"/>
            <a:ext cx="7900787" cy="109297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latin typeface="Lucida Sans" charset="0"/>
                <a:ea typeface="ＭＳ Ｐゴシック" charset="0"/>
                <a:cs typeface="Lucida Sans" charset="0"/>
              </a:rPr>
              <a:t>Julkaistu 11.11.2020</a:t>
            </a:r>
            <a:endParaRPr lang="en-US" sz="2000">
              <a:solidFill>
                <a:srgbClr val="FF0000"/>
              </a:solidFill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2000">
                <a:latin typeface="Lucida Sans" charset="0"/>
                <a:ea typeface="ＭＳ Ｐゴシック" charset="0"/>
                <a:cs typeface="Lucida Sans" charset="0"/>
              </a:rPr>
              <a:t>Perustuu 27.10.2020 julkaistuun Käypä hoito -suositukseen</a:t>
            </a:r>
          </a:p>
          <a:p>
            <a:r>
              <a:rPr lang="fi-FI" sz="2000">
                <a:latin typeface="Lucida Sans" charset="0"/>
                <a:ea typeface="ＭＳ Ｐゴシック" charset="0"/>
                <a:cs typeface="Lucida Sans" charset="0"/>
              </a:rPr>
              <a:t>Dyslipidemiat</a:t>
            </a:r>
            <a:endParaRPr lang="en-US" sz="2000" dirty="0">
              <a:latin typeface="Lucida Sans" charset="0"/>
              <a:ea typeface="ＭＳ Ｐゴシック" charset="0"/>
              <a:cs typeface="Lucida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AD760-3765-4CA6-B88E-07C2075C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FINRISKI-laskuri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0C4EE3-00DA-455B-867D-801A96C64F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Terveille henkilöille valtimotautien kokonaisriskin arvio tehdään käyttäen </a:t>
            </a:r>
            <a:r>
              <a:rPr lang="fi-FI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FINRISKI-laskuria</a:t>
            </a:r>
            <a:r>
              <a:rPr lang="fi-FI" dirty="0"/>
              <a:t>.</a:t>
            </a:r>
          </a:p>
          <a:p>
            <a:r>
              <a:rPr lang="fi-FI" dirty="0"/>
              <a:t>FINRISKI-laskuri </a:t>
            </a:r>
          </a:p>
          <a:p>
            <a:pPr lvl="1"/>
            <a:r>
              <a:rPr lang="fi-FI" dirty="0"/>
              <a:t>perustuu suomalaisen </a:t>
            </a:r>
            <a:r>
              <a:rPr lang="fi-FI"/>
              <a:t>väestöaineiston seurantaan</a:t>
            </a:r>
            <a:endParaRPr lang="fi-FI" strike="sngStrike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huomioi keskeiset valtimotauteihin liittyvät riskitekijät.</a:t>
            </a:r>
          </a:p>
          <a:p>
            <a:r>
              <a:rPr lang="fi-FI" dirty="0"/>
              <a:t>Suuren riskin rajana käytetään vähintään 10 %:</a:t>
            </a:r>
            <a:r>
              <a:rPr lang="fi-FI"/>
              <a:t>n riskiä </a:t>
            </a:r>
            <a:r>
              <a:rPr lang="fi-FI" dirty="0"/>
              <a:t>sairastua tai kuolla sydäninfarktiin tai aivohalvaukseen seuraavien 10 vuoden aikana.</a:t>
            </a:r>
          </a:p>
        </p:txBody>
      </p:sp>
    </p:spTree>
    <p:extLst>
      <p:ext uri="{BB962C8B-B14F-4D97-AF65-F5344CB8AC3E}">
        <p14:creationId xmlns:p14="http://schemas.microsoft.com/office/powerpoint/2010/main" val="172339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A96A05-0695-4980-A09A-7763212B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Interaktiivinen kaavio riskinarvioinnista</a:t>
            </a:r>
            <a:br>
              <a:rPr lang="fi-FI" dirty="0"/>
            </a:br>
            <a:r>
              <a:rPr lang="fi-FI" dirty="0"/>
              <a:t>ja hoidon päälinjoista 1 (3)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977BBC8-DCCE-4381-BEC9-DAD8EB00C2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/>
          <a:stretch/>
        </p:blipFill>
        <p:spPr>
          <a:xfrm>
            <a:off x="936202" y="1235438"/>
            <a:ext cx="4628627" cy="3281971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37F3E50-A930-4D14-B3FF-14353C4B12BF}"/>
              </a:ext>
            </a:extLst>
          </p:cNvPr>
          <p:cNvSpPr txBox="1"/>
          <p:nvPr/>
        </p:nvSpPr>
        <p:spPr>
          <a:xfrm>
            <a:off x="5529996" y="1742739"/>
            <a:ext cx="3359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Vasemmalla kuvakaappaus suosituksen interaktiivisesta kaaviosta.</a:t>
            </a:r>
          </a:p>
          <a:p>
            <a:endParaRPr lang="fi-FI" dirty="0">
              <a:latin typeface="Lucida Sans" panose="020B0602030504020204" pitchFamily="34" charset="0"/>
            </a:endParaRPr>
          </a:p>
          <a:p>
            <a:r>
              <a:rPr lang="fi-FI" dirty="0">
                <a:latin typeface="Lucida Sans" panose="020B0602030504020204" pitchFamily="34" charset="0"/>
              </a:rPr>
              <a:t>Tutustu kaavioon </a:t>
            </a:r>
            <a:r>
              <a:rPr lang="fi-FI" dirty="0">
                <a:solidFill>
                  <a:schemeClr val="tx2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täällä</a:t>
            </a:r>
            <a:r>
              <a:rPr lang="fi-FI" dirty="0">
                <a:latin typeface="Lucida Sans" panose="020B0602030504020204" pitchFamily="34" charset="0"/>
              </a:rPr>
              <a:t>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63A982D-EEFD-48BF-A6A4-F975393E3072}"/>
              </a:ext>
            </a:extLst>
          </p:cNvPr>
          <p:cNvSpPr txBox="1"/>
          <p:nvPr/>
        </p:nvSpPr>
        <p:spPr>
          <a:xfrm>
            <a:off x="6871648" y="4282617"/>
            <a:ext cx="1673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Calibri" panose="020F0502020204030204" pitchFamily="34" charset="0"/>
                <a:cs typeface="Calibri" panose="020F0502020204030204" pitchFamily="34" charset="0"/>
              </a:rPr>
              <a:t>Dia päivitetty 26.1.2021</a:t>
            </a:r>
          </a:p>
        </p:txBody>
      </p:sp>
    </p:spTree>
    <p:extLst>
      <p:ext uri="{BB962C8B-B14F-4D97-AF65-F5344CB8AC3E}">
        <p14:creationId xmlns:p14="http://schemas.microsoft.com/office/powerpoint/2010/main" val="350904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063DFB-4BB1-4300-8D0F-E821C9D8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Interaktiivinen kaavio riskinarvioinnista</a:t>
            </a:r>
            <a:br>
              <a:rPr lang="fi-FI" dirty="0"/>
            </a:br>
            <a:r>
              <a:rPr lang="fi-FI" dirty="0"/>
              <a:t>ja hoidon päälinjoista 2 (3)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ED45953-AD87-41A0-8BDE-6EE9E8D8FC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/>
          <a:stretch/>
        </p:blipFill>
        <p:spPr>
          <a:xfrm>
            <a:off x="1623377" y="1214965"/>
            <a:ext cx="4954846" cy="340480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8A1B64D-4368-4DFD-AE3D-D4E7AA239619}"/>
              </a:ext>
            </a:extLst>
          </p:cNvPr>
          <p:cNvSpPr txBox="1"/>
          <p:nvPr/>
        </p:nvSpPr>
        <p:spPr>
          <a:xfrm>
            <a:off x="6992470" y="1556087"/>
            <a:ext cx="18072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>
                <a:latin typeface="Lucida Sans" panose="020B0602030504020204" pitchFamily="34" charset="0"/>
              </a:rPr>
              <a:t>Vasemmalla </a:t>
            </a:r>
            <a:br>
              <a:rPr lang="fi-FI" sz="1500" dirty="0">
                <a:latin typeface="Lucida Sans" panose="020B0602030504020204" pitchFamily="34" charset="0"/>
              </a:rPr>
            </a:br>
            <a:r>
              <a:rPr lang="fi-FI" sz="1500" dirty="0">
                <a:latin typeface="Lucida Sans" panose="020B0602030504020204" pitchFamily="34" charset="0"/>
              </a:rPr>
              <a:t>kuvakaappaus </a:t>
            </a:r>
            <a:br>
              <a:rPr lang="fi-FI" sz="1500" dirty="0">
                <a:latin typeface="Lucida Sans" panose="020B0602030504020204" pitchFamily="34" charset="0"/>
              </a:rPr>
            </a:br>
            <a:r>
              <a:rPr lang="fi-FI" sz="1500" dirty="0">
                <a:latin typeface="Lucida Sans" panose="020B0602030504020204" pitchFamily="34" charset="0"/>
              </a:rPr>
              <a:t>suosituksen</a:t>
            </a:r>
          </a:p>
          <a:p>
            <a:r>
              <a:rPr lang="fi-FI" sz="1500" dirty="0">
                <a:latin typeface="Lucida Sans" panose="020B0602030504020204" pitchFamily="34" charset="0"/>
              </a:rPr>
              <a:t>interaktiivisesta</a:t>
            </a:r>
          </a:p>
          <a:p>
            <a:r>
              <a:rPr lang="fi-FI" sz="1500" dirty="0">
                <a:latin typeface="Lucida Sans" panose="020B0602030504020204" pitchFamily="34" charset="0"/>
              </a:rPr>
              <a:t>kaaviosta.</a:t>
            </a:r>
          </a:p>
          <a:p>
            <a:endParaRPr lang="fi-FI" sz="1500" dirty="0">
              <a:latin typeface="Lucida Sans" panose="020B0602030504020204" pitchFamily="34" charset="0"/>
            </a:endParaRPr>
          </a:p>
          <a:p>
            <a:r>
              <a:rPr lang="fi-FI" sz="1500" dirty="0">
                <a:latin typeface="Lucida Sans" panose="020B0602030504020204" pitchFamily="34" charset="0"/>
              </a:rPr>
              <a:t>Tutustu kaavioon </a:t>
            </a:r>
            <a:r>
              <a:rPr lang="fi-FI" sz="1500" dirty="0">
                <a:solidFill>
                  <a:schemeClr val="tx2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täällä</a:t>
            </a:r>
            <a:r>
              <a:rPr lang="fi-FI" sz="1500" dirty="0">
                <a:latin typeface="Lucida Sans" panose="020B0602030504020204" pitchFamily="34" charset="0"/>
              </a:rPr>
              <a:t>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7A1F97E-41B6-405D-8C64-C3FEFDD70195}"/>
              </a:ext>
            </a:extLst>
          </p:cNvPr>
          <p:cNvSpPr txBox="1"/>
          <p:nvPr/>
        </p:nvSpPr>
        <p:spPr>
          <a:xfrm>
            <a:off x="6871648" y="4282617"/>
            <a:ext cx="1673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Calibri" panose="020F0502020204030204" pitchFamily="34" charset="0"/>
                <a:cs typeface="Calibri" panose="020F0502020204030204" pitchFamily="34" charset="0"/>
              </a:rPr>
              <a:t>Dia päivitetty 26.1.2021</a:t>
            </a:r>
          </a:p>
        </p:txBody>
      </p:sp>
    </p:spTree>
    <p:extLst>
      <p:ext uri="{BB962C8B-B14F-4D97-AF65-F5344CB8AC3E}">
        <p14:creationId xmlns:p14="http://schemas.microsoft.com/office/powerpoint/2010/main" val="385796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73932-3C37-4126-BFE7-D2514FD7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Interaktiivinen kaavio riskinarvioinnista</a:t>
            </a:r>
            <a:br>
              <a:rPr lang="fi-FI" dirty="0"/>
            </a:br>
            <a:r>
              <a:rPr lang="fi-FI" dirty="0"/>
              <a:t>ja hoidon päälinjoista 3 (3)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2FCF8C9-9BDF-46F9-8445-891834F59FA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/>
          <a:stretch/>
        </p:blipFill>
        <p:spPr>
          <a:xfrm>
            <a:off x="941696" y="1269558"/>
            <a:ext cx="5934375" cy="308162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B8D6BF9-09E2-4FEE-846B-67C997E9E6C5}"/>
              </a:ext>
            </a:extLst>
          </p:cNvPr>
          <p:cNvSpPr txBox="1"/>
          <p:nvPr/>
        </p:nvSpPr>
        <p:spPr>
          <a:xfrm>
            <a:off x="7143077" y="1556087"/>
            <a:ext cx="18072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>
                <a:latin typeface="Lucida Sans" panose="020B0602030504020204" pitchFamily="34" charset="0"/>
              </a:rPr>
              <a:t>Vasemmalla </a:t>
            </a:r>
            <a:br>
              <a:rPr lang="fi-FI" sz="1500" dirty="0">
                <a:latin typeface="Lucida Sans" panose="020B0602030504020204" pitchFamily="34" charset="0"/>
              </a:rPr>
            </a:br>
            <a:r>
              <a:rPr lang="fi-FI" sz="1500" dirty="0">
                <a:latin typeface="Lucida Sans" panose="020B0602030504020204" pitchFamily="34" charset="0"/>
              </a:rPr>
              <a:t>kuvakaappaus </a:t>
            </a:r>
            <a:br>
              <a:rPr lang="fi-FI" sz="1500" dirty="0">
                <a:latin typeface="Lucida Sans" panose="020B0602030504020204" pitchFamily="34" charset="0"/>
              </a:rPr>
            </a:br>
            <a:r>
              <a:rPr lang="fi-FI" sz="1500" dirty="0">
                <a:latin typeface="Lucida Sans" panose="020B0602030504020204" pitchFamily="34" charset="0"/>
              </a:rPr>
              <a:t>suosituksen</a:t>
            </a:r>
          </a:p>
          <a:p>
            <a:r>
              <a:rPr lang="fi-FI" sz="1500" dirty="0">
                <a:latin typeface="Lucida Sans" panose="020B0602030504020204" pitchFamily="34" charset="0"/>
              </a:rPr>
              <a:t>interaktiivisesta</a:t>
            </a:r>
          </a:p>
          <a:p>
            <a:r>
              <a:rPr lang="fi-FI" sz="1500" dirty="0">
                <a:latin typeface="Lucida Sans" panose="020B0602030504020204" pitchFamily="34" charset="0"/>
              </a:rPr>
              <a:t>kaaviosta.</a:t>
            </a:r>
          </a:p>
          <a:p>
            <a:endParaRPr lang="fi-FI" sz="1500" dirty="0">
              <a:latin typeface="Lucida Sans" panose="020B0602030504020204" pitchFamily="34" charset="0"/>
            </a:endParaRPr>
          </a:p>
          <a:p>
            <a:r>
              <a:rPr lang="fi-FI" sz="1500" dirty="0">
                <a:latin typeface="Lucida Sans" panose="020B0602030504020204" pitchFamily="34" charset="0"/>
              </a:rPr>
              <a:t>Tutustu kaavioon </a:t>
            </a:r>
            <a:r>
              <a:rPr lang="fi-FI" sz="1500" dirty="0">
                <a:solidFill>
                  <a:schemeClr val="tx2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täällä</a:t>
            </a:r>
            <a:r>
              <a:rPr lang="fi-FI" sz="1500" dirty="0">
                <a:latin typeface="Lucida Sans" panose="020B0602030504020204" pitchFamily="34" charset="0"/>
              </a:rPr>
              <a:t>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04A9D8B-E16C-416C-A4DC-10EE1BF2FBC2}"/>
              </a:ext>
            </a:extLst>
          </p:cNvPr>
          <p:cNvSpPr txBox="1"/>
          <p:nvPr/>
        </p:nvSpPr>
        <p:spPr>
          <a:xfrm>
            <a:off x="6871648" y="4282617"/>
            <a:ext cx="1673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Calibri" panose="020F0502020204030204" pitchFamily="34" charset="0"/>
                <a:cs typeface="Calibri" panose="020F0502020204030204" pitchFamily="34" charset="0"/>
              </a:rPr>
              <a:t>Dia päivitetty 26.1.2021</a:t>
            </a:r>
          </a:p>
        </p:txBody>
      </p:sp>
    </p:spTree>
    <p:extLst>
      <p:ext uri="{BB962C8B-B14F-4D97-AF65-F5344CB8AC3E}">
        <p14:creationId xmlns:p14="http://schemas.microsoft.com/office/powerpoint/2010/main" val="239109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A71E31-27C9-4DB6-938B-249E78F7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Plasman lipidipitoisuuksien ja ruokavalion muutokset väestössä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6E27273-0350-46F3-8D6B-9EE64AC4D83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34022257"/>
              </p:ext>
            </p:extLst>
          </p:nvPr>
        </p:nvGraphicFramePr>
        <p:xfrm>
          <a:off x="628650" y="1235438"/>
          <a:ext cx="7886700" cy="30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57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8E8E92-69C0-4B20-A4D5-34F8B722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052771" cy="553998"/>
          </a:xfrm>
        </p:spPr>
        <p:txBody>
          <a:bodyPr/>
          <a:lstStyle/>
          <a:p>
            <a:r>
              <a:rPr lang="fi-FI" dirty="0"/>
              <a:t>Dyslipidemian määritelmä ja diagnostiikka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F8817-DDEE-4397-945C-0BA8E96038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1684" y="1170432"/>
            <a:ext cx="7886700" cy="3480816"/>
          </a:xfrm>
        </p:spPr>
        <p:txBody>
          <a:bodyPr/>
          <a:lstStyle/>
          <a:p>
            <a:r>
              <a:rPr lang="fi-FI" sz="2000" dirty="0"/>
              <a:t>Dyslipidemialla tarkoitetaan tilaa, jossa plasman</a:t>
            </a:r>
          </a:p>
          <a:p>
            <a:pPr lvl="1"/>
            <a:r>
              <a:rPr lang="fi-FI" sz="1800" dirty="0"/>
              <a:t>LDL-kolesterolipitoisuus on yli 3,0 mmol/l tai</a:t>
            </a:r>
          </a:p>
          <a:p>
            <a:pPr lvl="1"/>
            <a:r>
              <a:rPr lang="fi-FI" sz="1800" dirty="0"/>
              <a:t>triglyseridipitoisuus on yli 1,7 mmol/l tai</a:t>
            </a:r>
          </a:p>
          <a:p>
            <a:pPr lvl="1"/>
            <a:r>
              <a:rPr lang="fi-FI" sz="1800" dirty="0"/>
              <a:t>HDL-kolesterolipitoisuus on pieni (miehillä alle 1,0 mmol/l ja naisilla alle 1,2 mmol/l).</a:t>
            </a:r>
          </a:p>
          <a:p>
            <a:r>
              <a:rPr lang="fi-FI" sz="2000" dirty="0"/>
              <a:t>Dyslipidemian diagnoosin tulee perustua ainakin kahteen eri päivinä otettuun plasmanäytteeseen, joista määritetään kokonais-, HDL- ja LDL-kolesteroli- sekä triglyseridi-pitoisuus.</a:t>
            </a:r>
          </a:p>
          <a:p>
            <a:pPr lvl="1"/>
            <a:r>
              <a:rPr lang="fi-FI" sz="1800" dirty="0"/>
              <a:t>Tilapäiset tai sekundaarista dyslipidemiaa aiheuttavat tekijät tulee sulkea pois.</a:t>
            </a:r>
          </a:p>
        </p:txBody>
      </p:sp>
    </p:spTree>
    <p:extLst>
      <p:ext uri="{BB962C8B-B14F-4D97-AF65-F5344CB8AC3E}">
        <p14:creationId xmlns:p14="http://schemas.microsoft.com/office/powerpoint/2010/main" val="263850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397B5-741C-4CC1-BA10-1E9491AC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Sepelvaltimotaudin vaara suhteessa plasman kolesterolipitoisuuteen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362F919-FDD1-49E5-979A-C8A7C1CAA7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43578" y="1278470"/>
            <a:ext cx="2988025" cy="306863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0871AC1-5E08-4FC3-9318-898809B462BD}"/>
              </a:ext>
            </a:extLst>
          </p:cNvPr>
          <p:cNvSpPr txBox="1"/>
          <p:nvPr/>
        </p:nvSpPr>
        <p:spPr>
          <a:xfrm>
            <a:off x="4338738" y="1278470"/>
            <a:ext cx="417661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Lucida Sans" panose="020B0602030504020204" pitchFamily="34" charset="0"/>
              </a:rPr>
              <a:t>Plasman kolesterolipitoisuuteen liittyvä sepelvaltimotaudin vaara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fi-FI" sz="1600" dirty="0">
                <a:latin typeface="Lucida Sans" panose="020B0602030504020204" pitchFamily="34" charset="0"/>
                <a:ea typeface="+mn-ea"/>
                <a:cs typeface="+mn-cs"/>
              </a:rPr>
              <a:t>kaksinkertaistuu, kun pitoisuus suurenee 5,0 mmol/l:</a:t>
            </a:r>
            <a:r>
              <a:rPr lang="fi-FI" sz="1600">
                <a:latin typeface="Lucida Sans" panose="020B0602030504020204" pitchFamily="34" charset="0"/>
                <a:ea typeface="+mn-ea"/>
                <a:cs typeface="+mn-cs"/>
              </a:rPr>
              <a:t>sta </a:t>
            </a:r>
            <a:br>
              <a:rPr lang="fi-FI" sz="1600">
                <a:latin typeface="Lucida Sans" panose="020B0602030504020204" pitchFamily="34" charset="0"/>
                <a:ea typeface="+mn-ea"/>
                <a:cs typeface="+mn-cs"/>
              </a:rPr>
            </a:br>
            <a:r>
              <a:rPr lang="fi-FI" sz="1600">
                <a:latin typeface="Lucida Sans" panose="020B0602030504020204" pitchFamily="34" charset="0"/>
                <a:ea typeface="+mn-ea"/>
                <a:cs typeface="+mn-cs"/>
              </a:rPr>
              <a:t>6,5 </a:t>
            </a:r>
            <a:r>
              <a:rPr lang="fi-FI" sz="1600" dirty="0">
                <a:latin typeface="Lucida Sans" panose="020B0602030504020204" pitchFamily="34" charset="0"/>
                <a:ea typeface="+mn-ea"/>
                <a:cs typeface="+mn-cs"/>
              </a:rPr>
              <a:t>mmol/l:iin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fi-FI" sz="1600" dirty="0">
                <a:latin typeface="Lucida Sans" panose="020B0602030504020204" pitchFamily="34" charset="0"/>
                <a:ea typeface="+mn-ea"/>
                <a:cs typeface="+mn-cs"/>
              </a:rPr>
              <a:t>nelinkertaistuu, kun pitoisuus suurenee 8,0 mmol/l:iin.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Lucida Sans" panose="020B0602030504020204" pitchFamily="34" charset="0"/>
              </a:rPr>
              <a:t>Plasman kolesterolipitoisuuden käytännölliseksi väestötason tavoitearvoksi on siten asetettu</a:t>
            </a:r>
            <a:br>
              <a:rPr lang="fi-FI" dirty="0">
                <a:latin typeface="Lucida Sans" panose="020B0602030504020204" pitchFamily="34" charset="0"/>
              </a:rPr>
            </a:br>
            <a:r>
              <a:rPr lang="fi-FI" dirty="0">
                <a:latin typeface="Lucida Sans" panose="020B0602030504020204" pitchFamily="34" charset="0"/>
              </a:rPr>
              <a:t>&lt; 5,0 mmol/l.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9B82FE1-3E8B-4AD4-9437-02571AD0F649}"/>
              </a:ext>
            </a:extLst>
          </p:cNvPr>
          <p:cNvSpPr txBox="1"/>
          <p:nvPr/>
        </p:nvSpPr>
        <p:spPr>
          <a:xfrm>
            <a:off x="3408872" y="4577450"/>
            <a:ext cx="559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effectLst/>
                <a:latin typeface="Lucida Sans" panose="020B0602030504020204" pitchFamily="34" charset="0"/>
              </a:rPr>
              <a:t>Kuvio on johdettu MRFIT-tutkimuksen perusteella 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effectLst/>
                <a:latin typeface="Lucida Sans" panose="020B0602030504020204" pitchFamily="34" charset="0"/>
              </a:rPr>
              <a:t>(Hyperkolesterolemian ja muiden dyslipidemioiden diagnostiikka ja hoito aikuisilla. Duodecim 1988;104:1425-38)</a:t>
            </a:r>
            <a:endParaRPr lang="fi-FI" sz="1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67B70-5672-465D-BFB2-FCC145F6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Perinnölliset dyslipidemiat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271BA-012A-4E80-9194-CF52AE739F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900" dirty="0"/>
              <a:t>Tärkeimmät perinnölliset dyslipidemiat ovat</a:t>
            </a:r>
          </a:p>
          <a:p>
            <a:pPr lvl="1"/>
            <a:r>
              <a:rPr lang="fi-FI" sz="1700" dirty="0"/>
              <a:t>familiaalinen hyperkolesterolemia (FH)</a:t>
            </a:r>
          </a:p>
          <a:p>
            <a:pPr lvl="1"/>
            <a:r>
              <a:rPr lang="fi-FI" sz="1700" dirty="0"/>
              <a:t>familiaalinen kombinoitunut hyperlipidemia (FKH).</a:t>
            </a:r>
          </a:p>
          <a:p>
            <a:r>
              <a:rPr lang="fi-FI" sz="1900" dirty="0"/>
              <a:t>Perinnölliset dyslipidemiat on pyrittävä havaitsemaan ja hoitamaan tehokkaasti. </a:t>
            </a:r>
          </a:p>
          <a:p>
            <a:r>
              <a:rPr lang="fi-FI" sz="1900" dirty="0"/>
              <a:t>Jos potilaalla todetaan varhainen valtimotauti tai muita viitteitä perinnöllisestä dyslipidemiasta (esim. iho- tai jänneksantomatoosi), on muistettava myös lähisukulaisten tutkiminen.</a:t>
            </a:r>
          </a:p>
          <a:p>
            <a:r>
              <a:rPr lang="fi-FI" sz="1900" dirty="0"/>
              <a:t>FH:n kliinisen todennäköisyyden arviointiin on käytettävissä </a:t>
            </a:r>
            <a:r>
              <a:rPr lang="fi-FI" sz="19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laskuri</a:t>
            </a:r>
            <a:r>
              <a:rPr lang="fi-FI" sz="1900" dirty="0">
                <a:solidFill>
                  <a:schemeClr val="tx2"/>
                </a:solidFill>
              </a:rPr>
              <a:t> </a:t>
            </a:r>
            <a:r>
              <a:rPr lang="fi-FI" sz="1900" dirty="0"/>
              <a:t>(Terveysportti, vaatii käyttöoikeuden). </a:t>
            </a:r>
          </a:p>
        </p:txBody>
      </p:sp>
    </p:spTree>
    <p:extLst>
      <p:ext uri="{BB962C8B-B14F-4D97-AF65-F5344CB8AC3E}">
        <p14:creationId xmlns:p14="http://schemas.microsoft.com/office/powerpoint/2010/main" val="219523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09F65C-B613-4AB2-8387-9030482F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6"/>
            <a:ext cx="8038516" cy="660966"/>
          </a:xfrm>
        </p:spPr>
        <p:txBody>
          <a:bodyPr/>
          <a:lstStyle/>
          <a:p>
            <a:r>
              <a:rPr lang="fi-FI" dirty="0"/>
              <a:t>Tavoiteltavat lipidien pitoisuudet aikuisilla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B9AC4D-D4B5-4818-B9E9-7043F18837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80742"/>
            <a:ext cx="8038516" cy="3419032"/>
          </a:xfrm>
        </p:spPr>
        <p:txBody>
          <a:bodyPr/>
          <a:lstStyle/>
          <a:p>
            <a:r>
              <a:rPr lang="fi-FI" sz="1800" dirty="0"/>
              <a:t>Plasman LDL-kolesterolipitoisuus on ensisijainen hoidon kohde.</a:t>
            </a:r>
          </a:p>
          <a:p>
            <a:r>
              <a:rPr lang="fi-FI" sz="1800" dirty="0"/>
              <a:t>LDL-kolesterolipitoisuuden tavoitearvot riippuvat valtimotautien kokonaisriskistä. </a:t>
            </a:r>
          </a:p>
          <a:p>
            <a:pPr lvl="1"/>
            <a:r>
              <a:rPr lang="fi-FI" sz="1600" dirty="0"/>
              <a:t>Erityisen suuren riskin potilailla tavoitteena on alle 1,4 mmol/l tai mahdollisimman lähellä sitä.</a:t>
            </a:r>
          </a:p>
          <a:p>
            <a:pPr lvl="1"/>
            <a:r>
              <a:rPr lang="fi-FI" sz="1600" dirty="0"/>
              <a:t>Suuren riskin potilailla tavoitteena on alle 1,8 mmol/l.</a:t>
            </a:r>
          </a:p>
          <a:p>
            <a:pPr lvl="1"/>
            <a:r>
              <a:rPr lang="fi-FI" sz="1600" dirty="0"/>
              <a:t>Kohtalaisen riskin potilailla tavoitteena on alle 2,6 mmol/l.</a:t>
            </a:r>
          </a:p>
          <a:p>
            <a:pPr lvl="1"/>
            <a:r>
              <a:rPr lang="fi-FI" sz="1600" dirty="0"/>
              <a:t>Muiden henkilöiden LDL-kolesterolitavoite on yleensä alle 3,0 mmol/l; tavoitellaan ensisijaisesti elämäntavoilla.</a:t>
            </a:r>
          </a:p>
          <a:p>
            <a:r>
              <a:rPr lang="fi-FI" sz="1800" dirty="0"/>
              <a:t>HDL-kolesteroli- tai triglyseridipitoisuuksille ei ole hoitotavoitteita, mutta niitä käytetään riskin arvioinnissa.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9200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6BDA8-B537-46D1-AD5F-69F4E208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Elämäntapahoito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416BAD-BD83-410F-808D-0F140E9254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800" dirty="0"/>
              <a:t>Dyslipidemioiden hoitoon kuuluu aina elämäntapahoito.</a:t>
            </a:r>
          </a:p>
          <a:p>
            <a:pPr lvl="1"/>
            <a:r>
              <a:rPr lang="fi-FI" sz="1800" dirty="0"/>
              <a:t> </a:t>
            </a:r>
            <a:r>
              <a:rPr lang="fi-FI" sz="1600" dirty="0"/>
              <a:t>Ks. suosituksen interaktiivinen kaavio </a:t>
            </a:r>
            <a:r>
              <a:rPr lang="fi-FI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1600" dirty="0"/>
              <a:t>.</a:t>
            </a:r>
          </a:p>
          <a:p>
            <a:r>
              <a:rPr lang="fi-FI" sz="1800" dirty="0"/>
              <a:t>Elämäntapahoito on dyslipidemian hoidon perusta ja usein riittävä hoito pienen riskin potilaille.</a:t>
            </a:r>
          </a:p>
          <a:p>
            <a:r>
              <a:rPr lang="fi-FI" sz="1800" dirty="0"/>
              <a:t>Valtimoterveyttä edistävät</a:t>
            </a:r>
          </a:p>
          <a:p>
            <a:pPr lvl="1"/>
            <a:r>
              <a:rPr lang="fi-FI" sz="1600" dirty="0"/>
              <a:t>terveyttä edistävä ravinto</a:t>
            </a:r>
          </a:p>
          <a:p>
            <a:pPr lvl="1"/>
            <a:r>
              <a:rPr lang="fi-FI" sz="1600" dirty="0"/>
              <a:t>säännöllinen liikunta</a:t>
            </a:r>
          </a:p>
          <a:p>
            <a:pPr lvl="1"/>
            <a:r>
              <a:rPr lang="fi-FI" sz="1600" dirty="0"/>
              <a:t>painonhallinta</a:t>
            </a:r>
          </a:p>
          <a:p>
            <a:pPr lvl="1"/>
            <a:r>
              <a:rPr lang="fi-FI" sz="1600" dirty="0"/>
              <a:t>tupakoimattomuus ja muiden ei-lääkkeellisten nikotiinituotteiden välttäminen</a:t>
            </a:r>
          </a:p>
          <a:p>
            <a:pPr lvl="1"/>
            <a:r>
              <a:rPr lang="fi-FI" sz="1600" dirty="0"/>
              <a:t>liiallisen stressin välttäminen</a:t>
            </a:r>
          </a:p>
          <a:p>
            <a:pPr lvl="1"/>
            <a:r>
              <a:rPr lang="fi-FI" sz="1600" dirty="0"/>
              <a:t>riittävä lepo ja uni.</a:t>
            </a:r>
          </a:p>
        </p:txBody>
      </p:sp>
    </p:spTree>
    <p:extLst>
      <p:ext uri="{BB962C8B-B14F-4D97-AF65-F5344CB8AC3E}">
        <p14:creationId xmlns:p14="http://schemas.microsoft.com/office/powerpoint/2010/main" val="64773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1036367"/>
              </p:ext>
            </p:extLst>
          </p:nvPr>
        </p:nvGraphicFramePr>
        <p:xfrm>
          <a:off x="628650" y="822325"/>
          <a:ext cx="7886700" cy="3266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Koodi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Näytön aste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Selitys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Vahva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Useita menetelmällisesti tasokkaita</a:t>
                      </a:r>
                      <a:r>
                        <a:rPr lang="fi-FI" sz="1400" baseline="30000" dirty="0"/>
                        <a:t>1</a:t>
                      </a:r>
                      <a:r>
                        <a:rPr lang="fi-FI" sz="1400" dirty="0"/>
                        <a:t> tutkimuksia, joiden tulokset samansuuntaiset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B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Kohtalainen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menetelmällisesti tasokas tutkimus tai useita kelvollisia</a:t>
                      </a:r>
                      <a:r>
                        <a:rPr lang="fi-FI" sz="1400" baseline="30000" dirty="0"/>
                        <a:t>2</a:t>
                      </a:r>
                      <a:r>
                        <a:rPr lang="fi-FI" sz="1400" dirty="0"/>
                        <a:t> tutkimuksia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C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Niukka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kelvollinen tieteellinen</a:t>
                      </a:r>
                      <a:r>
                        <a:rPr lang="fi-FI" sz="1400" baseline="0" dirty="0"/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D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</a:t>
                      </a:r>
                    </a:p>
                    <a:p>
                      <a:r>
                        <a:rPr lang="fi-FI" sz="1400" dirty="0"/>
                        <a:t>tutkimusnäyttöä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Asiantuntijoiden tulkinta (paras arvio) tiedosta, joka ei täytä tutkimukseen</a:t>
                      </a:r>
                      <a:r>
                        <a:rPr lang="fi-FI" sz="1400" baseline="0" dirty="0"/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/>
                        <a:t>1 </a:t>
                      </a:r>
                      <a:r>
                        <a:rPr lang="fi-FI" sz="1200" dirty="0"/>
                        <a:t>Menetelmällisesti</a:t>
                      </a:r>
                      <a:r>
                        <a:rPr lang="fi-FI" sz="1200" baseline="0" dirty="0"/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/>
                        <a:t>2 </a:t>
                      </a:r>
                      <a:r>
                        <a:rPr lang="fi-FI" sz="1200" baseline="0" dirty="0"/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6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F8381-9526-4E10-96C2-1C797BC4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Elämäntapamuutoksien vaikutus plasman lipoproteiinipitoisuuksiin 1 (2)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643EC24-5E4A-4444-9D72-421C964AFAB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20238097"/>
              </p:ext>
            </p:extLst>
          </p:nvPr>
        </p:nvGraphicFramePr>
        <p:xfrm>
          <a:off x="450375" y="1350662"/>
          <a:ext cx="8297839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3697">
                  <a:extLst>
                    <a:ext uri="{9D8B030D-6E8A-4147-A177-3AD203B41FA5}">
                      <a16:colId xmlns:a16="http://schemas.microsoft.com/office/drawing/2014/main" val="1983379237"/>
                    </a:ext>
                  </a:extLst>
                </a:gridCol>
                <a:gridCol w="2784142">
                  <a:extLst>
                    <a:ext uri="{9D8B030D-6E8A-4147-A177-3AD203B41FA5}">
                      <a16:colId xmlns:a16="http://schemas.microsoft.com/office/drawing/2014/main" val="2812955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Elämäntapamuutos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Vaikutus plasman lipidipitoisuuteen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039141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Tyydyttyneiden rasvojen saannin vähentäminen ja korvaaminen kerta- ja monityydyttymättömillä rasvahapoilla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KOL↓↓, LDL↓↓, TG↓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65676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Transrasvan saannin vähentäminen ja korvaaminen moni- ja kertatyydyttymättömillä rasvahapoilla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KOL↓↓, LDL↓↓, HDL↑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99919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Kuidun saannin lisääminen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KOL↓, LDL↓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33324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Kolesterolin vähentäminen ruokavaliosta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KOL↓, LDL↓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07017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Kalan käytön lisääminen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TG↓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6866538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fontAlgn="t"/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KOL = kokonaiskolesteroli; LDL = LDL-kolesteroli; HDL = HDL-kolesteroli; TG = triglyseridit</a:t>
                      </a:r>
                      <a:b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↑ 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suurenee vähän ↑↑ 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suurenee paljon</a:t>
                      </a:r>
                      <a:b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↓ 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pienenee vähän  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↓↓ 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pienenee paljon</a:t>
                      </a:r>
                      <a:endParaRPr lang="fi-FI" sz="1400" strike="sng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4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95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F8381-9526-4E10-96C2-1C797BC4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Elämäntapamuutoksien vaikutus plasman lipoproteiinipitoisuuksiin 2 (2)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643EC24-5E4A-4444-9D72-421C964AFAB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48658581"/>
              </p:ext>
            </p:extLst>
          </p:nvPr>
        </p:nvGraphicFramePr>
        <p:xfrm>
          <a:off x="450375" y="1350661"/>
          <a:ext cx="8297839" cy="350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3697">
                  <a:extLst>
                    <a:ext uri="{9D8B030D-6E8A-4147-A177-3AD203B41FA5}">
                      <a16:colId xmlns:a16="http://schemas.microsoft.com/office/drawing/2014/main" val="1983379237"/>
                    </a:ext>
                  </a:extLst>
                </a:gridCol>
                <a:gridCol w="2784142">
                  <a:extLst>
                    <a:ext uri="{9D8B030D-6E8A-4147-A177-3AD203B41FA5}">
                      <a16:colId xmlns:a16="http://schemas.microsoft.com/office/drawing/2014/main" val="2812955830"/>
                    </a:ext>
                  </a:extLst>
                </a:gridCol>
              </a:tblGrid>
              <a:tr h="615336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Elämäntapamuutos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Vaikutus plasman lipidipitoisuuteen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039141708"/>
                  </a:ext>
                </a:extLst>
              </a:tr>
              <a:tr h="615336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Vähäkuituisten hiilihydraattien (sokerit mukaan luettuina) käytön vähentäminen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TG↓↓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656767848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Laihduttaminen (ylipainoiset)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KOL↓, LDL↓, HDL↑, TG↓↓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999196726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Alkoholinkäytön vähentäminen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TG↓↓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333249049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Tupakoinnin lopettaminen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HDL↑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070175530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Kestävyysliikunta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effectLst/>
                        </a:rPr>
                        <a:t>KOL↓, LDL↓, HDL↑, TG↓↓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686653823"/>
                  </a:ext>
                </a:extLst>
              </a:tr>
              <a:tr h="741559">
                <a:tc gridSpan="2">
                  <a:txBody>
                    <a:bodyPr/>
                    <a:lstStyle/>
                    <a:p>
                      <a:pPr algn="l" fontAlgn="t"/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KOL = kokonaiskolesteroli; LDL = LDL-kolesteroli; HDL = HDL-kolesteroli; TG = triglyseridit</a:t>
                      </a:r>
                      <a:b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↑ 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suurenee vähän</a:t>
                      </a:r>
                      <a:r>
                        <a:rPr lang="fi-FI" sz="1400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↑↑ 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suurenee paljon</a:t>
                      </a:r>
                      <a:b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↓ 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pienenee vähän  ↓↓ 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Pitoisuus 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</a:rPr>
                        <a:t>pienenee paljon</a:t>
                      </a:r>
                      <a:endParaRPr lang="fi-FI" sz="1400" strike="sng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4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3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75C623-FB51-4A6B-973A-3FE020BD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Elämäntapahoito: ruokavalio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B12587-3888-4123-B83B-4BEAD4285A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275320" cy="3480816"/>
          </a:xfrm>
        </p:spPr>
        <p:txBody>
          <a:bodyPr/>
          <a:lstStyle/>
          <a:p>
            <a:r>
              <a:rPr lang="fi-FI" sz="1800" dirty="0"/>
              <a:t>Tyydyttyneen rasvan vähentäminen ja monityydyttymättömän rasvan lisääminen ruokavaliossa</a:t>
            </a:r>
          </a:p>
          <a:p>
            <a:pPr lvl="1"/>
            <a:r>
              <a:rPr lang="fi-FI" sz="1600" dirty="0"/>
              <a:t>pienentävät plasman LDL-kolesterolipitoisuutta ja</a:t>
            </a:r>
          </a:p>
          <a:p>
            <a:pPr lvl="1"/>
            <a:r>
              <a:rPr lang="fi-FI" sz="1600" dirty="0"/>
              <a:t>vähentävät sairastuvuutta ateroskleroottisiin valtimotauteihin ja niiden aiheuttamaa kuolleisuutta </a:t>
            </a:r>
            <a:r>
              <a:rPr lang="fi-FI" sz="1600" b="1" dirty="0">
                <a:solidFill>
                  <a:schemeClr val="tx2"/>
                </a:solidFill>
              </a:rPr>
              <a:t>A</a:t>
            </a:r>
            <a:r>
              <a:rPr lang="fi-FI" sz="1600" dirty="0"/>
              <a:t>.</a:t>
            </a:r>
          </a:p>
          <a:p>
            <a:r>
              <a:rPr lang="fi-FI" sz="1800" dirty="0"/>
              <a:t>Kasvistanolien ja -sterolien </a:t>
            </a:r>
            <a:r>
              <a:rPr lang="fi-FI" sz="1800"/>
              <a:t>käyttö (1,5–3 </a:t>
            </a:r>
            <a:r>
              <a:rPr lang="fi-FI" sz="1800" dirty="0"/>
              <a:t>g/vrk) suositusten mukaisen ruokavalion lisänä pienentää LDL-kolesterolipitoisuutta noin 10 %.</a:t>
            </a:r>
          </a:p>
          <a:p>
            <a:r>
              <a:rPr lang="fi-FI" sz="1800" dirty="0"/>
              <a:t>Plasman suurentunutta triglyseridipitoisuutta pienentävät </a:t>
            </a:r>
          </a:p>
          <a:p>
            <a:pPr lvl="1"/>
            <a:r>
              <a:rPr lang="fi-FI" sz="1600" dirty="0"/>
              <a:t>laihduttaminen (lihavat ja ylipainoiset henkilöt)</a:t>
            </a:r>
          </a:p>
          <a:p>
            <a:pPr lvl="1"/>
            <a:r>
              <a:rPr lang="fi-FI" sz="1600" dirty="0"/>
              <a:t>vähäkuituisten hiilihydraattien saannin rajoittaminen ja kuitupitoisten suosiminen</a:t>
            </a:r>
          </a:p>
          <a:p>
            <a:pPr lvl="1"/>
            <a:r>
              <a:rPr lang="fi-FI" sz="1600" dirty="0"/>
              <a:t>kalan käytön lisääminen ja liiallisen alkoholinkäytön vähentäminen.</a:t>
            </a:r>
          </a:p>
        </p:txBody>
      </p:sp>
    </p:spTree>
    <p:extLst>
      <p:ext uri="{BB962C8B-B14F-4D97-AF65-F5344CB8AC3E}">
        <p14:creationId xmlns:p14="http://schemas.microsoft.com/office/powerpoint/2010/main" val="395155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D570C-E0B7-4F76-939A-10CED5CB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Ravitsemusneuvonta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EF4F01-44B6-4872-95E1-3F13574886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Ravitsemusohjauksesta vastaavan tulisi olla ravitsemus</a:t>
            </a:r>
            <a:r>
              <a:rPr lang="fi-FI" sz="2000" dirty="0">
                <a:solidFill>
                  <a:srgbClr val="FF0000"/>
                </a:solidFill>
              </a:rPr>
              <a:t>-</a:t>
            </a:r>
            <a:r>
              <a:rPr lang="fi-FI" sz="2000" dirty="0"/>
              <a:t>terapeutti tai asiaan erittäin perusteellisesti koulutuksella perehdytetty sairaanhoitaja tai terveydenhoitaja.</a:t>
            </a:r>
          </a:p>
          <a:p>
            <a:pPr lvl="1"/>
            <a:r>
              <a:rPr lang="fi-FI" sz="1800" dirty="0"/>
              <a:t>Jos potilaalla on useampia ravitsemushoidolla hoidettavia terveysongelmia tai sairauksia, hänen tulee saada ravitsemusterapeutin ohjausta.</a:t>
            </a:r>
          </a:p>
          <a:p>
            <a:r>
              <a:rPr lang="fi-FI" sz="2000" dirty="0"/>
              <a:t>Potilaalla tulee olla mahdollisuus seurantakäynteihin.</a:t>
            </a:r>
          </a:p>
          <a:p>
            <a:r>
              <a:rPr lang="fi-FI" sz="2000" dirty="0"/>
              <a:t>Parhaat tulokset ravitsemushoidolla saadaan, kun ruokavaliossa huomioidaan mahdollisimman moni ravintotekijä.</a:t>
            </a:r>
          </a:p>
        </p:txBody>
      </p:sp>
    </p:spTree>
    <p:extLst>
      <p:ext uri="{BB962C8B-B14F-4D97-AF65-F5344CB8AC3E}">
        <p14:creationId xmlns:p14="http://schemas.microsoft.com/office/powerpoint/2010/main" val="352070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A149A-EFF2-40A5-A489-84430641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Elämäntapahoito: liikunta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B2C08A-AD88-4345-A412-52A1E5C334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8109715" cy="3480816"/>
          </a:xfrm>
        </p:spPr>
        <p:txBody>
          <a:bodyPr/>
          <a:lstStyle/>
          <a:p>
            <a:r>
              <a:rPr lang="fi-FI" sz="1900" dirty="0"/>
              <a:t>Kestävyysliikuntaharjoittelu (aerobinen liikunta) suurentaa </a:t>
            </a:r>
            <a:br>
              <a:rPr lang="fi-FI" sz="1900" dirty="0"/>
            </a:br>
            <a:r>
              <a:rPr lang="fi-FI" sz="1900" dirty="0"/>
              <a:t>HDL-kolesterolipitoisuutta ja pienentää triglyseridipitoisuutta </a:t>
            </a:r>
            <a:r>
              <a:rPr lang="fi-FI" sz="1900" b="1" dirty="0">
                <a:solidFill>
                  <a:schemeClr val="tx2"/>
                </a:solidFill>
              </a:rPr>
              <a:t>A</a:t>
            </a:r>
            <a:r>
              <a:rPr lang="fi-FI" sz="1900" dirty="0"/>
              <a:t>.</a:t>
            </a:r>
          </a:p>
          <a:p>
            <a:pPr lvl="1"/>
            <a:r>
              <a:rPr lang="fi-FI" sz="1800" dirty="0"/>
              <a:t>HDL-kolesterolipitoisuuden edullisen muutoksen aikaan</a:t>
            </a:r>
            <a:r>
              <a:rPr lang="fi-FI" sz="1800" dirty="0">
                <a:solidFill>
                  <a:srgbClr val="FF0000"/>
                </a:solidFill>
              </a:rPr>
              <a:t>-</a:t>
            </a:r>
            <a:r>
              <a:rPr lang="fi-FI" sz="1800" dirty="0"/>
              <a:t>saamiseksi liikunnan määrän pitää olla suuri ja tehon ripeää (kohtalaisen kuormittavaa) ja sitä pitää jatkaa useiden kuukausien ajan.</a:t>
            </a:r>
          </a:p>
          <a:p>
            <a:pPr lvl="1"/>
            <a:r>
              <a:rPr lang="fi-FI" sz="1800" dirty="0"/>
              <a:t>Myös LDL-kolesterolipitoisuus voi pienentyä.</a:t>
            </a:r>
          </a:p>
          <a:p>
            <a:r>
              <a:rPr lang="fi-FI" sz="1900" dirty="0"/>
              <a:t>Lihasvoimaharjoittelu pienentää hieman (noin 5 %) kokonaiskolesteroli-, LDL-kolesteroli-, ei-HDL-kolesteroli- ja triglyseridipitoisuutta, mutta sillä ei ole </a:t>
            </a:r>
            <a:r>
              <a:rPr lang="fi-FI" sz="1900"/>
              <a:t>vaikutusta </a:t>
            </a:r>
            <a:br>
              <a:rPr lang="fi-FI" sz="1900"/>
            </a:br>
            <a:r>
              <a:rPr lang="fi-FI" sz="1900"/>
              <a:t>HDL-kolesterolin </a:t>
            </a:r>
            <a:r>
              <a:rPr lang="fi-FI" sz="1900" dirty="0"/>
              <a:t>pitoisuuteen </a:t>
            </a:r>
            <a:r>
              <a:rPr lang="fi-FI" sz="1900" b="1" dirty="0">
                <a:solidFill>
                  <a:schemeClr val="tx2"/>
                </a:solidFill>
              </a:rPr>
              <a:t>A</a:t>
            </a:r>
            <a:r>
              <a:rPr lang="fi-FI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13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24FE6E-F217-407B-A6CD-FDD149B7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Aikuisten lääkehoito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D55144-2026-4338-9010-C5547A0170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Lääkehoito kohdistetaan yleensä niihin, joilla valtimotaudin kokonaisvaara on suuri elämäntapa</a:t>
            </a:r>
            <a:r>
              <a:rPr lang="fi-FI" dirty="0">
                <a:solidFill>
                  <a:srgbClr val="FF0000"/>
                </a:solidFill>
              </a:rPr>
              <a:t>-</a:t>
            </a:r>
            <a:r>
              <a:rPr lang="fi-FI" dirty="0"/>
              <a:t>muutoksien toteuttamisen jälkeenkin.</a:t>
            </a:r>
          </a:p>
          <a:p>
            <a:r>
              <a:rPr lang="fi-FI" dirty="0"/>
              <a:t>Lipidilääkitystä ei pidä aloittaa ilman valtimotautien kokonaisriskin arviota. Ks. </a:t>
            </a:r>
            <a:r>
              <a:rPr lang="fi-FI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Vältä viisaasti -suositus</a:t>
            </a:r>
            <a:r>
              <a:rPr lang="fi-FI" dirty="0">
                <a:solidFill>
                  <a:schemeClr val="tx2"/>
                </a:solidFill>
              </a:rPr>
              <a:t>.</a:t>
            </a:r>
          </a:p>
          <a:p>
            <a:r>
              <a:rPr lang="fi-FI" dirty="0"/>
              <a:t>Dyslipidemioiden lääkehoidossa vakuuttavin sekä primaari- että sekundaaripreventiota koskeva tutkimusnäyttö on saatu statiineista.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19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DDA0AA-9136-4918-9401-DD4FED86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Päälinjat lääkehoidon valinnassa 1 (2)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963444D-7A04-40B7-8D5F-6FBF4094751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46773237"/>
              </p:ext>
            </p:extLst>
          </p:nvPr>
        </p:nvGraphicFramePr>
        <p:xfrm>
          <a:off x="454998" y="987702"/>
          <a:ext cx="8077605" cy="4086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442">
                  <a:extLst>
                    <a:ext uri="{9D8B030D-6E8A-4147-A177-3AD203B41FA5}">
                      <a16:colId xmlns:a16="http://schemas.microsoft.com/office/drawing/2014/main" val="1405524575"/>
                    </a:ext>
                  </a:extLst>
                </a:gridCol>
                <a:gridCol w="3401163">
                  <a:extLst>
                    <a:ext uri="{9D8B030D-6E8A-4147-A177-3AD203B41FA5}">
                      <a16:colId xmlns:a16="http://schemas.microsoft.com/office/drawing/2014/main" val="4053067241"/>
                    </a:ext>
                  </a:extLst>
                </a:gridCol>
              </a:tblGrid>
              <a:tr h="318321"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Dyslipidemiatyyppi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Lääkitys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152086161"/>
                  </a:ext>
                </a:extLst>
              </a:tr>
              <a:tr h="1341840">
                <a:tc>
                  <a:txBody>
                    <a:bodyPr/>
                    <a:lstStyle/>
                    <a:p>
                      <a:pPr marL="72000" fontAlgn="t"/>
                      <a:r>
                        <a:rPr lang="fi-FI" b="1" i="0" dirty="0">
                          <a:solidFill>
                            <a:srgbClr val="003366"/>
                          </a:solidFill>
                          <a:effectLst/>
                        </a:rPr>
                        <a:t>Hyperkolesterolemia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(LDL-kolesterolipitoisuus suurentunut yli kokonaisriskin määrittämän tavoitearvon, triglyseridipitoisuus ei suurentunut)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 statiini</a:t>
                      </a:r>
                    </a:p>
                    <a:p>
                      <a:pPr marL="72000" fontAlgn="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 tarvittaessa lisätään</a:t>
                      </a:r>
                    </a:p>
                    <a:p>
                      <a:pPr marL="288000" lvl="1" indent="-108000" fontAlgn="t">
                        <a:buFont typeface="Calibri" panose="020F0502020204030204" pitchFamily="34" charset="0"/>
                        <a:buChar char="­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etsetimibi</a:t>
                      </a:r>
                    </a:p>
                    <a:p>
                      <a:pPr marL="288000" lvl="1" indent="-108000" fontAlgn="t">
                        <a:buFont typeface="Calibri" panose="020F0502020204030204" pitchFamily="34" charset="0"/>
                        <a:buChar char="­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PCSK9:n estäjä</a:t>
                      </a:r>
                    </a:p>
                    <a:p>
                      <a:pPr marL="288000" lvl="1" indent="-108000" fontAlgn="t">
                        <a:buFont typeface="Calibri" panose="020F0502020204030204" pitchFamily="34" charset="0"/>
                        <a:buChar char="­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(resiini)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743194407"/>
                  </a:ext>
                </a:extLst>
              </a:tr>
              <a:tr h="558496">
                <a:tc gridSpan="2">
                  <a:txBody>
                    <a:bodyPr/>
                    <a:lstStyle/>
                    <a:p>
                      <a:pPr marL="72000" fontAlgn="t"/>
                      <a:r>
                        <a:rPr lang="fi-FI" b="1" i="0" dirty="0">
                          <a:solidFill>
                            <a:schemeClr val="tx1"/>
                          </a:solidFill>
                          <a:effectLst/>
                        </a:rPr>
                        <a:t>Kombinoitunut hyperlipidemia </a:t>
                      </a:r>
                      <a:br>
                        <a:rPr lang="fi-FI" b="1" i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(LDL-kolesteroli- ja triglyseridipitoisuus suurentuneet)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87256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marL="72000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effectLst/>
                        </a:rPr>
                        <a:t> triglyseridipitoisuus 1,7–4,5 mmol/l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 statiini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905045609"/>
                  </a:ext>
                </a:extLst>
              </a:tr>
              <a:tr h="1080725">
                <a:tc>
                  <a:txBody>
                    <a:bodyPr/>
                    <a:lstStyle/>
                    <a:p>
                      <a:pPr marL="72000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effectLst/>
                        </a:rPr>
                        <a:t> triglyseridipitoisuus yli 4,5 mmol/l</a:t>
                      </a:r>
                      <a:r>
                        <a:rPr lang="fi-FI" baseline="300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 statiini </a:t>
                      </a:r>
                    </a:p>
                    <a:p>
                      <a:pPr marL="72000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tarvittaessa lisätään</a:t>
                      </a:r>
                      <a:endParaRPr lang="fi-FI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8000" lvl="1" indent="-108000" algn="l" defTabSz="457200" rtl="0" eaLnBrk="1" fontAlgn="t" latinLnBrk="0" hangingPunct="1">
                        <a:buFont typeface="Calibri" panose="020F0502020204030204" pitchFamily="34" charset="0"/>
                        <a:buChar char="­"/>
                      </a:pPr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fenofibraatti tai betsafibraatti</a:t>
                      </a:r>
                    </a:p>
                    <a:p>
                      <a:pPr marL="288000" lvl="1" indent="-108000" algn="l" defTabSz="457200" rtl="0" eaLnBrk="1" fontAlgn="t" latinLnBrk="0" hangingPunct="1">
                        <a:buFont typeface="Calibri" panose="020F0502020204030204" pitchFamily="34" charset="0"/>
                        <a:buChar char="­"/>
                      </a:pPr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(kalaöljyvalmiste)</a:t>
                      </a:r>
                      <a:r>
                        <a:rPr lang="fi-FI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i-FI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492173797"/>
                  </a:ext>
                </a:extLst>
              </a:tr>
              <a:tr h="318321">
                <a:tc gridSpan="2">
                  <a:txBody>
                    <a:bodyPr/>
                    <a:lstStyle/>
                    <a:p>
                      <a:pPr marL="72000" fontAlgn="t">
                        <a:buFont typeface="Arial" panose="020B0604020202020204" pitchFamily="34" charset="0"/>
                        <a:buNone/>
                      </a:pPr>
                      <a:r>
                        <a:rPr lang="fi-FI" sz="1800" kern="1200" baseline="16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ja 3</a:t>
                      </a:r>
                      <a:r>
                        <a:rPr lang="fi-FI" sz="1600" dirty="0">
                          <a:effectLst/>
                        </a:rPr>
                        <a:t>, ks. seuraava dia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pPr marL="396000" lvl="1" indent="-285750" algn="l" defTabSz="457200" rtl="0" eaLnBrk="1" fontAlgn="t" latinLnBrk="0" hangingPunct="1">
                        <a:buFont typeface="Calibri" panose="020F0502020204030204" pitchFamily="34" charset="0"/>
                        <a:buChar char="­"/>
                      </a:pPr>
                      <a:endParaRPr lang="fi-FI">
                        <a:effectLst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666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99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DDA0AA-9136-4918-9401-DD4FED86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Päälinjat lääkehoidon valinnassa 2 (2)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963444D-7A04-40B7-8D5F-6FBF4094751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25333495"/>
              </p:ext>
            </p:extLst>
          </p:nvPr>
        </p:nvGraphicFramePr>
        <p:xfrm>
          <a:off x="437745" y="987701"/>
          <a:ext cx="8077605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442">
                  <a:extLst>
                    <a:ext uri="{9D8B030D-6E8A-4147-A177-3AD203B41FA5}">
                      <a16:colId xmlns:a16="http://schemas.microsoft.com/office/drawing/2014/main" val="1405524575"/>
                    </a:ext>
                  </a:extLst>
                </a:gridCol>
                <a:gridCol w="3401163">
                  <a:extLst>
                    <a:ext uri="{9D8B030D-6E8A-4147-A177-3AD203B41FA5}">
                      <a16:colId xmlns:a16="http://schemas.microsoft.com/office/drawing/2014/main" val="4053067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Dyslipidemiatyyppi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Lääkitys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15208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fontAlgn="t"/>
                      <a:r>
                        <a:rPr lang="fi-FI" b="1" i="0" dirty="0">
                          <a:solidFill>
                            <a:srgbClr val="003366"/>
                          </a:solidFill>
                          <a:effectLst/>
                        </a:rPr>
                        <a:t>Hypertriglyseridemia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(muut lipidipitoisuudet eivät suurentuneet)</a:t>
                      </a:r>
                      <a:r>
                        <a:rPr lang="fi-FI" baseline="30000" dirty="0">
                          <a:effectLst/>
                        </a:rPr>
                        <a:t>1</a:t>
                      </a:r>
                      <a:endParaRPr lang="fi-FI" dirty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 fibraatti</a:t>
                      </a:r>
                      <a:r>
                        <a:rPr lang="fi-FI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i-FI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2000" fontAlgn="t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solidFill>
                            <a:schemeClr val="tx1"/>
                          </a:solidFill>
                          <a:effectLst/>
                        </a:rPr>
                        <a:t> (kalaöljyvalmiste)</a:t>
                      </a:r>
                      <a:r>
                        <a:rPr lang="fi-FI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i-FI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5990737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72000" fontAlgn="t"/>
                      <a:r>
                        <a:rPr lang="fi-FI" sz="1600" baseline="30000" dirty="0">
                          <a:effectLst/>
                        </a:rPr>
                        <a:t>1</a:t>
                      </a:r>
                      <a:r>
                        <a:rPr lang="fi-FI" sz="1600" dirty="0">
                          <a:effectLst/>
                        </a:rPr>
                        <a:t>Huomattava hypertriglyseridemia (yli 10 mmol/l, jopa ad 100 mmol/l) tai pankreatiittioireet edellyttävät ensisijaisesti lähes rasvatonta ruokavaliota ja alkoholin käytön lopettamista.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</a:rPr>
                        <a:t>Oireisilla potilailla tarvitaan aluksi sairaalaseurantaa.</a:t>
                      </a:r>
                      <a:br>
                        <a:rPr lang="fi-FI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</a:rPr>
                        <a:t>Tietyissä tapauksissa voidaan käyttää statiinia, jotta plasman LDL-kolesterolipitoisuus saadaan tavoitealueen ylärajan alapuolelle.</a:t>
                      </a:r>
                      <a:br>
                        <a:rPr lang="fi-FI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</a:rPr>
                        <a:t>Eri valmisteilla </a:t>
                      </a:r>
                      <a:r>
                        <a:rPr lang="fi-FI" sz="1600" dirty="0">
                          <a:effectLst/>
                        </a:rPr>
                        <a:t>ja annostuksilla on erilainen näyttö päätetapahtumien osalta.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3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735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784A7-09E3-435C-9086-1AB278DF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statiineista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3A3F0B-CF4A-4218-89A8-8F02B30723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Statiinit ovat olleet kliinisessä käytössä vuodesta 1987, </a:t>
            </a:r>
            <a:br>
              <a:rPr lang="fi-FI" sz="2000" dirty="0"/>
            </a:br>
            <a:r>
              <a:rPr lang="fi-FI" sz="2000" dirty="0"/>
              <a:t>ja niiden hyödyt ja haittavaikutukset tunnetaan hyvin.</a:t>
            </a:r>
          </a:p>
          <a:p>
            <a:r>
              <a:rPr lang="fi-FI" sz="2000" dirty="0"/>
              <a:t>Statiinien kliinisesti merkittävin lipidivaikutus on tehokas plasman LDL-kolesterolipitoisuuden pieneneminen.</a:t>
            </a:r>
          </a:p>
          <a:p>
            <a:r>
              <a:rPr lang="fi-FI" sz="2000" dirty="0"/>
              <a:t>Statiinit myös suurentavat plasman HDL-kolesteroli- ja pienentävät triglyseridipitoisuutta.</a:t>
            </a:r>
          </a:p>
          <a:p>
            <a:r>
              <a:rPr lang="fi-FI" sz="2000" dirty="0"/>
              <a:t>Lihaksiin kohdistuvat vakavat statiinin haittavaikutukset ovat harvinaisia, eikä kreatiinikinaasin (CK) rutiininomaisia määrityksiä tarvita.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93316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DF7D6-7BE5-47E6-8C3D-6F6BF91F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Statiinien vaikutukset sairastavuuteen ja kuolleisuuteen 1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9FE210-C5F2-41EC-9443-AD6FB6BCD5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8206740" cy="2616472"/>
          </a:xfrm>
        </p:spPr>
        <p:txBody>
          <a:bodyPr/>
          <a:lstStyle/>
          <a:p>
            <a:r>
              <a:rPr lang="fi-FI" sz="1800" dirty="0"/>
              <a:t>Statiinit pienentävät tehokkaasti LDL-kolesterolipitoisuutta. Ne myös pienentävät triglyseridi- ja suurentavat HDL-kolesterolipitoisuutta.</a:t>
            </a:r>
          </a:p>
          <a:p>
            <a:r>
              <a:rPr lang="fi-FI" sz="1800" dirty="0"/>
              <a:t>Satunnaistetuissa, keskimäärin 5 vuotta kestäneissä tutkimuksissa statiinihoito on vähentänyt kokonaiskuolleisuutta ja merkittäviä valtimotautitapahtumia tutkittavien lähtövaiheen valtimotauti</a:t>
            </a:r>
            <a:r>
              <a:rPr lang="fi-FI" sz="1800" dirty="0">
                <a:solidFill>
                  <a:srgbClr val="FF0000"/>
                </a:solidFill>
              </a:rPr>
              <a:t>-</a:t>
            </a:r>
            <a:r>
              <a:rPr lang="fi-FI" sz="1800" dirty="0"/>
              <a:t>riskistä riippumatta </a:t>
            </a:r>
            <a:r>
              <a:rPr lang="fi-FI" sz="1800" b="1" dirty="0">
                <a:solidFill>
                  <a:schemeClr val="tx2"/>
                </a:solidFill>
              </a:rPr>
              <a:t>A</a:t>
            </a:r>
            <a:r>
              <a:rPr lang="fi-FI" sz="1800" dirty="0"/>
              <a:t>.</a:t>
            </a:r>
          </a:p>
          <a:p>
            <a:r>
              <a:rPr lang="fi-FI" sz="1800" dirty="0"/>
              <a:t>Statiinihoidosta on hyötyä kaikissa keskeisissä alaryhmissä sekä primaari- että sekundaaripreventiossa: miehillä ja menopaussin ohittaneilla naisilla, yli ja alle 65-vuotiailla, valtimotautia sairastavilla ja sairastamattomilla sekä diabetesta sairastavilla ja sairastamattomilla </a:t>
            </a:r>
            <a:r>
              <a:rPr lang="fi-FI" sz="1800" b="1" dirty="0">
                <a:solidFill>
                  <a:schemeClr val="tx2"/>
                </a:solidFill>
              </a:rPr>
              <a:t>A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66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marL="742950" lvl="2" indent="-342900">
              <a:defRPr/>
            </a:pPr>
            <a:r>
              <a:rPr lang="fi-FI" dirty="0"/>
              <a:t>Jos esitykseen sisällytetään muuta materiaalia, Käypä hoito </a:t>
            </a:r>
            <a:br>
              <a:rPr lang="fi-FI" dirty="0"/>
            </a:br>
            <a:r>
              <a:rPr lang="fi-FI" dirty="0"/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A13E8-0CFC-4C21-9320-DE3CA174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Statiinien vaikutukset sairastavuuteen ja kuolleisuuteen 2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5369D2-1A17-4392-82AE-2DD1062B7E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r>
              <a:rPr lang="fi-FI" sz="2000" dirty="0"/>
              <a:t>Statiinihoito vähentää aivoinfarktien ilmaantuvuutta </a:t>
            </a:r>
            <a:r>
              <a:rPr lang="fi-FI" sz="2000" b="1" dirty="0">
                <a:solidFill>
                  <a:schemeClr val="tx2"/>
                </a:solidFill>
              </a:rPr>
              <a:t>A</a:t>
            </a:r>
            <a:r>
              <a:rPr lang="fi-FI" sz="2000" dirty="0"/>
              <a:t>.</a:t>
            </a:r>
          </a:p>
          <a:p>
            <a:r>
              <a:rPr lang="fi-FI" sz="2000" dirty="0"/>
              <a:t>Statiinihoito on tarpeen kaikille ääreisvaltimotautipotilaille kolesterolitasosta ja oireista riippumatta </a:t>
            </a:r>
            <a:r>
              <a:rPr lang="fi-FI" sz="2000" b="1" dirty="0">
                <a:solidFill>
                  <a:schemeClr val="tx2"/>
                </a:solidFill>
              </a:rPr>
              <a:t>A</a:t>
            </a:r>
            <a:r>
              <a:rPr lang="fi-FI" sz="2000" dirty="0"/>
              <a:t>.</a:t>
            </a:r>
          </a:p>
          <a:p>
            <a:r>
              <a:rPr lang="fi-FI" sz="2000" dirty="0"/>
              <a:t>Voimakastehoisten statiinien käyttö on tärkein osa </a:t>
            </a:r>
            <a:br>
              <a:rPr lang="fi-FI" sz="2000" dirty="0"/>
            </a:br>
            <a:r>
              <a:rPr lang="fi-FI" sz="2000" dirty="0"/>
              <a:t>FH-taudin hoitoa.</a:t>
            </a:r>
          </a:p>
        </p:txBody>
      </p:sp>
    </p:spTree>
    <p:extLst>
      <p:ext uri="{BB962C8B-B14F-4D97-AF65-F5344CB8AC3E}">
        <p14:creationId xmlns:p14="http://schemas.microsoft.com/office/powerpoint/2010/main" val="317008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B56AC9-AC25-4896-B4DC-D8311350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46440"/>
          </a:xfrm>
        </p:spPr>
        <p:txBody>
          <a:bodyPr/>
          <a:lstStyle/>
          <a:p>
            <a:r>
              <a:rPr lang="fi-FI" sz="3200" dirty="0"/>
              <a:t>Statiinihoidon turvallisuus</a:t>
            </a:r>
            <a:br>
              <a:rPr lang="fi-FI" sz="32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86E53-4A34-4B5A-9209-D20DBE731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Statiinihoito on yleensä turvallista.</a:t>
            </a:r>
          </a:p>
          <a:p>
            <a:r>
              <a:rPr lang="fi-FI" sz="2000" dirty="0"/>
              <a:t>Lihasoireet ovat statiinilääkityksen tavallisin haitta.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Statiinihoitoa ei kuitenkaan pidä lopettaa </a:t>
            </a:r>
            <a:r>
              <a:rPr lang="fi-FI" sz="1800" b="0" i="0" dirty="0">
                <a:effectLst/>
              </a:rPr>
              <a:t>liian helposti. </a:t>
            </a:r>
          </a:p>
          <a:p>
            <a:pPr lvl="1"/>
            <a:r>
              <a:rPr lang="fi-FI" sz="1800" b="0" i="0" dirty="0">
                <a:effectLst/>
              </a:rPr>
              <a:t>Lihasoireiden todellinen syy on pyrittävä selvittämään.</a:t>
            </a:r>
          </a:p>
          <a:p>
            <a:r>
              <a:rPr lang="fi-FI" sz="2000" dirty="0"/>
              <a:t>Statiinihoito suurentaa tyypin 2 diabeteksen riskiä.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Riski on suurempi niillä, joilla </a:t>
            </a:r>
            <a:r>
              <a:rPr lang="fi-FI" sz="1800" b="0" i="0">
                <a:solidFill>
                  <a:srgbClr val="333333"/>
                </a:solidFill>
                <a:effectLst/>
              </a:rPr>
              <a:t>on ennestään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suurentunut </a:t>
            </a:r>
            <a:r>
              <a:rPr lang="fi-FI" sz="1800" b="0" i="0" dirty="0">
                <a:effectLst/>
              </a:rPr>
              <a:t>paastoglukoosiarvo tai metabolisen oireyhtymän (MBO</a:t>
            </a:r>
            <a:r>
              <a:rPr lang="fi-FI" sz="1800" dirty="0"/>
              <a:t>)</a:t>
            </a:r>
            <a:r>
              <a:rPr lang="fi-FI" sz="1800" b="0" i="0" dirty="0">
                <a:effectLst/>
              </a:rPr>
              <a:t> piirteitä.</a:t>
            </a:r>
          </a:p>
          <a:p>
            <a:r>
              <a:rPr lang="fi-FI" sz="2000" dirty="0"/>
              <a:t>Statiinihoidon ei ole osoitettu aiheuttavan maksavaurioita, haimatulehdusta tai kognition heikkenemistä.</a:t>
            </a:r>
            <a:endParaRPr lang="fi-FI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6477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C6CE04-8F50-4D41-BF23-E80EB67A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Muiden dyslipidemialääkkeiden asema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2A9797-F101-4263-82A4-F04A3CC2A1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</a:rPr>
              <a:t>Etsetimibi yhdistetään yleensä statiiniin. Yhdistelmällä voidaan pienentää LDL-kolesteroliarvoa yli 50 prosenttia.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</a:rPr>
              <a:t>Fibraattilääkitys voi </a:t>
            </a:r>
            <a:r>
              <a:rPr lang="fi-FI" sz="2000" b="0" i="0">
                <a:solidFill>
                  <a:srgbClr val="333333"/>
                </a:solidFill>
                <a:effectLst/>
              </a:rPr>
              <a:t>tulla kyseeseen </a:t>
            </a:r>
            <a:r>
              <a:rPr lang="fi-FI" sz="2000" b="0" i="0" dirty="0">
                <a:solidFill>
                  <a:srgbClr val="333333"/>
                </a:solidFill>
                <a:effectLst/>
              </a:rPr>
              <a:t>silloin, </a:t>
            </a:r>
            <a:r>
              <a:rPr lang="fi-FI" sz="2000" b="0" i="0">
                <a:solidFill>
                  <a:srgbClr val="333333"/>
                </a:solidFill>
                <a:effectLst/>
              </a:rPr>
              <a:t>kun </a:t>
            </a:r>
            <a:r>
              <a:rPr lang="fi-FI" sz="2000" b="0" i="0">
                <a:effectLst/>
              </a:rPr>
              <a:t>statiini-hoito ei sovellu. Fibraattihoito vähentää sepelvaltimotauti-tapahtumia </a:t>
            </a:r>
            <a:r>
              <a:rPr lang="fi-FI" sz="2000" b="0" i="0">
                <a:solidFill>
                  <a:srgbClr val="333333"/>
                </a:solidFill>
                <a:effectLst/>
              </a:rPr>
              <a:t>primaari- </a:t>
            </a:r>
            <a:r>
              <a:rPr lang="fi-FI" sz="2000" b="0" i="0" dirty="0">
                <a:solidFill>
                  <a:srgbClr val="333333"/>
                </a:solidFill>
                <a:effectLst/>
              </a:rPr>
              <a:t>ja sekundaaripreventiossa </a:t>
            </a:r>
            <a:r>
              <a:rPr lang="fi-FI" sz="2000" b="1" i="0" dirty="0">
                <a:solidFill>
                  <a:schemeClr val="tx2"/>
                </a:solidFill>
                <a:effectLst/>
              </a:rPr>
              <a:t>A</a:t>
            </a:r>
            <a:r>
              <a:rPr lang="fi-FI" sz="20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333333"/>
                </a:solidFill>
                <a:effectLst/>
              </a:rPr>
              <a:t>PCSK9:n estäjiä tulee harkita sellaisille erityisen suuren riskin potilaille ja FH-potilaille, jotka </a:t>
            </a:r>
            <a:r>
              <a:rPr lang="fi-FI" sz="2000" b="0" i="0" dirty="0">
                <a:effectLst/>
              </a:rPr>
              <a:t>eivät voi </a:t>
            </a:r>
            <a:r>
              <a:rPr lang="fi-FI" sz="2000" b="0" i="0">
                <a:effectLst/>
              </a:rPr>
              <a:t>haitta-vaikutusten vuoksi </a:t>
            </a:r>
            <a:r>
              <a:rPr lang="fi-FI" sz="2000" b="0" i="0" dirty="0">
                <a:effectLst/>
              </a:rPr>
              <a:t>käyttää statiineja </a:t>
            </a:r>
            <a:r>
              <a:rPr lang="fi-FI" sz="2000" b="0" i="0">
                <a:effectLst/>
              </a:rPr>
              <a:t>tai </a:t>
            </a:r>
            <a:r>
              <a:rPr lang="fi-FI" sz="2000" b="0" i="0">
                <a:solidFill>
                  <a:srgbClr val="333333"/>
                </a:solidFill>
                <a:effectLst/>
              </a:rPr>
              <a:t>joiden LDL-kolesterolipitoisuus </a:t>
            </a:r>
            <a:r>
              <a:rPr lang="fi-FI" sz="2000" b="0" i="0" dirty="0">
                <a:solidFill>
                  <a:srgbClr val="333333"/>
                </a:solidFill>
                <a:effectLst/>
              </a:rPr>
              <a:t>ei pienene tavoitetasolle suurimmalla siedetyllä statiiniannoksella yhdistettynä etsetimibiin.</a:t>
            </a:r>
          </a:p>
        </p:txBody>
      </p:sp>
    </p:spTree>
    <p:extLst>
      <p:ext uri="{BB962C8B-B14F-4D97-AF65-F5344CB8AC3E}">
        <p14:creationId xmlns:p14="http://schemas.microsoft.com/office/powerpoint/2010/main" val="3041936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51B49-F3AC-40ED-ACD6-FB95E34B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Lapset ja nuoret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E0EC7C-E6DC-4EEC-9BE7-10CC2C6F86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937834" cy="3480816"/>
          </a:xfrm>
        </p:spPr>
        <p:txBody>
          <a:bodyPr/>
          <a:lstStyle/>
          <a:p>
            <a:r>
              <a:rPr lang="fi-FI" sz="2000" dirty="0"/>
              <a:t>Lapsilla dyslipidemia voi olla perinnöllistä tai sekundaarista. Sekundaarisen dyslipidemian syistä yleisin on lihavuus.</a:t>
            </a:r>
          </a:p>
          <a:p>
            <a:r>
              <a:rPr lang="fi-FI" sz="2000" dirty="0"/>
              <a:t>Hoito perustuu ravitsemushoitoon, joka voidaan toteuttaa turvallisesti 1–2 vuoden iästä alkaen. </a:t>
            </a:r>
          </a:p>
          <a:p>
            <a:pPr lvl="1"/>
            <a:r>
              <a:rPr lang="fi-FI" sz="1800" dirty="0"/>
              <a:t>Kasvistanoleja ja -steroleja voidaan käyttää 6 vuoden iästä alkaen.</a:t>
            </a:r>
          </a:p>
          <a:p>
            <a:r>
              <a:rPr lang="fi-FI" sz="2000" dirty="0"/>
              <a:t>Jos dyslipidemiaan liittyy lihavuus, hoitoon kuuluvat ruoka-valion ohella myös säännöllinen liikunta ja riittävä yöuni.</a:t>
            </a:r>
          </a:p>
          <a:p>
            <a:r>
              <a:rPr lang="fi-FI" sz="2000" dirty="0"/>
              <a:t>FH-taudissa käytetään lisäksi lääkehoitoa 6–10 vuoden iästä alkaen lastenlääkärin harkinnan mukaan.</a:t>
            </a:r>
          </a:p>
        </p:txBody>
      </p:sp>
    </p:spTree>
    <p:extLst>
      <p:ext uri="{BB962C8B-B14F-4D97-AF65-F5344CB8AC3E}">
        <p14:creationId xmlns:p14="http://schemas.microsoft.com/office/powerpoint/2010/main" val="2085453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8F50A-D332-46D2-8961-5A758DA8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Kertausta 1 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E81DEB9-8855-4299-8945-AC7B2F0BE2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5068612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632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1906E-ECFA-456D-8367-1F76CA81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Kertausta 2 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8FA43CD-F6BF-4944-BE0B-2F73D3EAE9B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05173504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477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23" y="174523"/>
            <a:ext cx="8308672" cy="769441"/>
          </a:xfrm>
        </p:spPr>
        <p:txBody>
          <a:bodyPr/>
          <a:lstStyle/>
          <a:p>
            <a:r>
              <a:rPr lang="fi-FI" sz="2200" dirty="0"/>
              <a:t>Suomalaisen Lääkäriseuran Duodecimin ja Suomen Sisätautilääkärien Yhdistys ry:n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860" y="944254"/>
            <a:ext cx="8202834" cy="3310753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3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</a:t>
            </a:r>
            <a:r>
              <a:rPr lang="fi-FI" altLang="fi-FI" sz="13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</a:p>
          <a:p>
            <a:pPr marL="0" indent="0">
              <a:buNone/>
            </a:pPr>
            <a:r>
              <a:rPr lang="fi-FI" sz="1300" dirty="0"/>
              <a:t>Timo Strandberg, LKT, professori, sisätautien ja geriatrian erikoislääkäri; Helsingin yliopisto,</a:t>
            </a:r>
            <a:br>
              <a:rPr lang="fi-FI" sz="1300" dirty="0"/>
            </a:br>
            <a:r>
              <a:rPr lang="fi-FI" sz="1300" dirty="0"/>
              <a:t>HUS Sisätaudit ja kuntoutus ja Oulun yliopiston elinikäisen terveyden tutkimuksen yksikkö</a:t>
            </a:r>
          </a:p>
          <a:p>
            <a:pPr marL="0" indent="0">
              <a:buNone/>
            </a:pPr>
            <a:r>
              <a:rPr lang="fi-FI" sz="1300" b="1" dirty="0"/>
              <a:t>Kokoava kirjoittaja</a:t>
            </a:r>
          </a:p>
          <a:p>
            <a:pPr marL="0" indent="0">
              <a:buNone/>
            </a:pPr>
            <a:r>
              <a:rPr lang="fi-FI" sz="1300" dirty="0"/>
              <a:t>Mikko Syvänne, LT, sisätautiopin dosentti, kardiologian, sisätautien ja yleislääketieteen erikoislääkäri, professori h.c.</a:t>
            </a:r>
          </a:p>
          <a:p>
            <a:pPr marL="0" indent="0">
              <a:buNone/>
            </a:pPr>
            <a:r>
              <a:rPr lang="fi-FI" sz="1300" b="1" dirty="0"/>
              <a:t>Jäsenet:</a:t>
            </a:r>
            <a:endParaRPr lang="fi-FI" sz="1300" dirty="0"/>
          </a:p>
          <a:p>
            <a:pPr marL="0" indent="0">
              <a:buNone/>
            </a:pPr>
            <a:r>
              <a:rPr lang="fi-FI" sz="1300" dirty="0"/>
              <a:t>Juhani Kahri, LKT, dosentti, sisätautien erikoislääkäri, ylilääkäri; HYKS Sisätaudit ja kuntoutus</a:t>
            </a:r>
          </a:p>
          <a:p>
            <a:pPr marL="0" indent="0">
              <a:buNone/>
            </a:pPr>
            <a:r>
              <a:rPr lang="fi-FI" sz="1300" dirty="0"/>
              <a:t>Katriina Kukkonen-Harjula, LKT, dosentti, terveydenhuollon erikoislääkäri, Käypä hoito -toimittaja</a:t>
            </a:r>
          </a:p>
          <a:p>
            <a:pPr marL="0" indent="0">
              <a:buNone/>
            </a:pPr>
            <a:r>
              <a:rPr lang="fi-FI" sz="1300" dirty="0"/>
              <a:t>Tiina Laatikainen, LT, professori; Lääketieteen laitoksen Kansanterveystieteen ja kliinisen ravitsemustieteen yksikkö, Itä-Suomen yliopisto ja Terveyden ja hyvinvoinnin laitos</a:t>
            </a:r>
          </a:p>
          <a:p>
            <a:pPr marL="0" indent="0">
              <a:buNone/>
            </a:pPr>
            <a:r>
              <a:rPr lang="fi-FI" sz="1300" dirty="0"/>
              <a:t>Niina Matikainen, LT, dosentti, sisätautien ja endokrinologian erikoislääkäri; HYKS Vatsakeskus, endokrinologian poliklinikka</a:t>
            </a:r>
          </a:p>
          <a:p>
            <a:pPr marL="0" indent="0">
              <a:buNone/>
            </a:pPr>
            <a:r>
              <a:rPr lang="fi-FI" sz="1300" dirty="0"/>
              <a:t>										Huom. Jatkuu seuraavalla dialla.</a:t>
            </a:r>
          </a:p>
        </p:txBody>
      </p: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860" y="693884"/>
            <a:ext cx="8202834" cy="3046910"/>
          </a:xfrm>
        </p:spPr>
        <p:txBody>
          <a:bodyPr/>
          <a:lstStyle/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sz="1300" b="1" dirty="0"/>
              <a:t>Jäsenet (jatkuu):</a:t>
            </a:r>
            <a:endParaRPr lang="fi-FI" sz="1300" dirty="0"/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3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Harri Niinikoski, LT, professori, lastentautien erikoislääkäri, lastenendokrinologi; TYKS ja Turun yliopisto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3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Ursula Schwab, FT, professori, laillistettu ravitsemusterapeutti; Lääketieteen laitos, Kansanterveystieteen ja kliinisen ravitsemustieteen yksikkö, Itä-Suomen yliopisto ja Medisiininen keskus, endokrinologian ja kliinisen ravitsemuksen poliklinikka, KYS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3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Hannu Vanhanen, LKT, dosentti, sisätautien erikoislääkäri, asiantuntijalääkäri; Työeläkeyhtiö Elo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3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Alpo Vuorio, LT, dosentti, työterveyshuollon erikoislääkäri; Mehiläinen Airport ja Helsingin yliopisto</a:t>
            </a:r>
            <a:endParaRPr lang="fi-FI" sz="1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D44BC5-8BE3-4980-8C48-832AF38C53E0}"/>
              </a:ext>
            </a:extLst>
          </p:cNvPr>
          <p:cNvSpPr txBox="1"/>
          <p:nvPr/>
        </p:nvSpPr>
        <p:spPr>
          <a:xfrm>
            <a:off x="786440" y="3740794"/>
            <a:ext cx="757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Luentomateriaalin on laatinut oppimateriaalitoimittaja Tiina Tala, Käypä hoito. </a:t>
            </a:r>
            <a:b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Asiasisällön ovat tarkistaneet </a:t>
            </a:r>
            <a:r>
              <a:rPr lang="fi-FI" altLang="fi-FI" sz="1300">
                <a:latin typeface="Lucida Sans" panose="020B0602030504020204" pitchFamily="34" charset="0"/>
                <a:cs typeface="Times New Roman" panose="02020603050405020304" pitchFamily="18" charset="0"/>
              </a:rPr>
              <a:t>Katriina Kukkonen-Harjula,Timo Strandberg ja Mikko Syvänne.</a:t>
            </a:r>
            <a:endParaRPr lang="fi-FI" sz="1300" dirty="0">
              <a:solidFill>
                <a:srgbClr val="FF0000"/>
              </a:solidFill>
              <a:highlight>
                <a:srgbClr val="FFFF00"/>
              </a:highlight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Keskeistä 1 (3)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1800" dirty="0"/>
              <a:t>Dyslipidemialla tarkoitetaan tilaa, jossa plasman</a:t>
            </a:r>
          </a:p>
          <a:p>
            <a:pPr lvl="1"/>
            <a:r>
              <a:rPr lang="fi-FI" sz="1600" dirty="0"/>
              <a:t>LDL-kolesterolipitoisuus on yli 3,0 mmol/l tai</a:t>
            </a:r>
          </a:p>
          <a:p>
            <a:pPr lvl="1"/>
            <a:r>
              <a:rPr lang="fi-FI" sz="1600" dirty="0"/>
              <a:t>triglyseridipitoisuus on yli 1,7 mmol/l tai</a:t>
            </a:r>
          </a:p>
          <a:p>
            <a:pPr lvl="1"/>
            <a:r>
              <a:rPr lang="fi-FI" sz="1600" dirty="0"/>
              <a:t>HDL-kolesterolipitoisuus on pieni (miehillä alle 1,0 mmol/l ja naisilla alle 1,2 mmol/l).</a:t>
            </a:r>
          </a:p>
          <a:p>
            <a:pPr lvl="0"/>
            <a:r>
              <a:rPr lang="fi-FI" sz="1800" dirty="0"/>
              <a:t>Dyslipidemian osatekijät voivat esiintyä yksinään tai erilaisina yhdistelminä.</a:t>
            </a:r>
          </a:p>
          <a:p>
            <a:pPr lvl="0"/>
            <a:r>
              <a:rPr lang="fi-FI" sz="1800" dirty="0"/>
              <a:t>Dyslipidemioiden hoidon päätavoitteena on ehkäistä ateroskleroottista valtimotautia.</a:t>
            </a:r>
          </a:p>
          <a:p>
            <a:pPr lvl="0"/>
            <a:r>
              <a:rPr lang="fi-FI" sz="1800" dirty="0"/>
              <a:t>Hoidon tärkein peruste on arvio suurentuneesta valtimotautien kokonaisriskistä.</a:t>
            </a:r>
          </a:p>
          <a:p>
            <a:pPr lvl="0"/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57635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Keskeistä 2 (3)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1800" dirty="0"/>
              <a:t>Valtimotaudin kokonaisriski arvioidaan aikuisilla </a:t>
            </a:r>
            <a:br>
              <a:rPr lang="fi-FI" sz="1800" dirty="0"/>
            </a:br>
            <a:r>
              <a:rPr lang="fi-FI" sz="1800" dirty="0"/>
              <a:t>(ks. interaktiivinen kaavio 1) </a:t>
            </a:r>
          </a:p>
          <a:p>
            <a:pPr lvl="1"/>
            <a:r>
              <a:rPr lang="fi-FI" sz="1600" dirty="0"/>
              <a:t>joko aiemmin todetun valtimotaudin tai vastaavan riskin aiheuttavan sairauden (diabetes, krooninen munuaissairaus, familiaalinen hyperkolesterolemia eli FH) perusteella</a:t>
            </a:r>
          </a:p>
          <a:p>
            <a:pPr lvl="1"/>
            <a:r>
              <a:rPr lang="fi-FI" sz="1600" dirty="0"/>
              <a:t>tai terveillä henkilöillä </a:t>
            </a:r>
            <a:r>
              <a:rPr lang="fi-FI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FINRISKI-laskurilla</a:t>
            </a:r>
            <a:r>
              <a:rPr lang="fi-FI" sz="1600" dirty="0"/>
              <a:t>. Suuren riskin rajana käytetään vähintään </a:t>
            </a:r>
            <a:r>
              <a:rPr lang="fi-FI" sz="1600"/>
              <a:t>10 %:n riskiä </a:t>
            </a:r>
            <a:r>
              <a:rPr lang="fi-FI" sz="1600" dirty="0"/>
              <a:t>sairastua tai kuolla sydäninfarktiin tai aivohalvaukseen seuraavien 10 vuoden aikana.</a:t>
            </a:r>
          </a:p>
          <a:p>
            <a:pPr lvl="0"/>
            <a:r>
              <a:rPr lang="fi-FI" sz="1800" dirty="0"/>
              <a:t>Dyslipidemioiden hoitoon kuuluu aina elämäntapahoito (ruokavalio ja liikunta), myös lääkehoidon yhteydessä.</a:t>
            </a:r>
          </a:p>
        </p:txBody>
      </p:sp>
    </p:spTree>
    <p:extLst>
      <p:ext uri="{BB962C8B-B14F-4D97-AF65-F5344CB8AC3E}">
        <p14:creationId xmlns:p14="http://schemas.microsoft.com/office/powerpoint/2010/main" val="167720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Keskeistä 3 (3)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800" dirty="0"/>
              <a:t>Lääkehoito tulee kyseeseen ainakin silloin, kun kokonaisriski on suuri eikä elämäntapamuutoksilla saavuteta hoitotavoitteita 3–6 kuukauden kuluessa. Ensisijaisesti käytetään statiinia.</a:t>
            </a:r>
          </a:p>
          <a:p>
            <a:pPr lvl="0"/>
            <a:r>
              <a:rPr lang="fi-FI" sz="1800" dirty="0"/>
              <a:t>Valtimotautikohtauksen jälkeen suuriannoksinen statiinihoito tarvittaessa yhdistettynä etsetimibiin on tarpeen.</a:t>
            </a:r>
          </a:p>
          <a:p>
            <a:pPr lvl="0"/>
            <a:r>
              <a:rPr lang="fi-FI" sz="1800" dirty="0"/>
              <a:t>Lipoproteiini Lp(a) on aterogeeninen plasmapitoisuuden ylittäessä arvon 500 mg/l, ja sen määrittäminen kertaalleen tulee kyseeseen erityistapauksissa.</a:t>
            </a:r>
          </a:p>
        </p:txBody>
      </p:sp>
    </p:spTree>
    <p:extLst>
      <p:ext uri="{BB962C8B-B14F-4D97-AF65-F5344CB8AC3E}">
        <p14:creationId xmlns:p14="http://schemas.microsoft.com/office/powerpoint/2010/main" val="281562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4B5F7D-6B15-44ED-A8C8-DD359956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Dylipidemioiden hoidon tavoitteet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289822-DF24-449E-95B2-3738CBB4F9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153400" cy="3480816"/>
          </a:xfrm>
        </p:spPr>
        <p:txBody>
          <a:bodyPr/>
          <a:lstStyle/>
          <a:p>
            <a:r>
              <a:rPr lang="fi-FI" dirty="0"/>
              <a:t>Hoidon päätavoitteina ovat</a:t>
            </a:r>
          </a:p>
          <a:p>
            <a:pPr lvl="1"/>
            <a:r>
              <a:rPr lang="fi-FI" dirty="0"/>
              <a:t>ateroskleroosin ehkäisy</a:t>
            </a:r>
          </a:p>
          <a:p>
            <a:pPr lvl="1"/>
            <a:r>
              <a:rPr lang="fi-FI" dirty="0"/>
              <a:t>kaikkien ateroskleroosista johtuvien valtimotaudin esiintymismuotojen (sepelvaltimotauti, aivovaltimotauti, aortan ateroskleroosi ja ääreisvaltimotauti) hoito.</a:t>
            </a:r>
          </a:p>
          <a:p>
            <a:r>
              <a:rPr lang="fi-FI" dirty="0"/>
              <a:t>Haimatulehduksen estämiseksi vaikea-asteisen hypertriglyseridemian hoito on aiheellista.</a:t>
            </a:r>
          </a:p>
          <a:p>
            <a:r>
              <a:rPr lang="fi-FI" dirty="0"/>
              <a:t>Dyslipidemioiden hoidon tavoitteet määritellään valtimotaudin kokonaisriskiarvion perusteella, ks. dia </a:t>
            </a:r>
            <a:r>
              <a:rPr lang="fi-FI" dirty="0">
                <a:solidFill>
                  <a:schemeClr val="tx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54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07C9FB-D1E7-4D46-94D8-8ED1DED2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477328"/>
          </a:xfrm>
        </p:spPr>
        <p:txBody>
          <a:bodyPr/>
          <a:lstStyle/>
          <a:p>
            <a:r>
              <a:rPr lang="fi-FI" dirty="0"/>
              <a:t>LDL-kolesterolin, ei-HDL-kolesterolin ja apoB:n tavoitearvot valtimotautiriskin luokituksen mukaan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1BA497AF-36E4-4E00-86D6-F25529FD20B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72184545"/>
              </p:ext>
            </p:extLst>
          </p:nvPr>
        </p:nvGraphicFramePr>
        <p:xfrm>
          <a:off x="628650" y="1944329"/>
          <a:ext cx="7886700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8255989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5073752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93922511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838969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Valtimotautiriski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b="1" dirty="0">
                          <a:solidFill>
                            <a:srgbClr val="FFFFFF"/>
                          </a:solidFill>
                          <a:effectLst/>
                        </a:rPr>
                        <a:t>LDL-kolesteroli, mmol/l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Ei-HDL-kolesteroli, mmol/l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ApoB, g/l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69764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Kohtalainen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b="1" dirty="0">
                          <a:effectLst/>
                        </a:rPr>
                        <a:t>&lt; 2,6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&lt; 3,4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&lt; 1,0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163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Suuri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b="1" dirty="0">
                          <a:effectLst/>
                        </a:rPr>
                        <a:t>&lt; 1,8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&lt; 2,6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&lt; 0,80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26379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Erityisen suuri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b="1" dirty="0">
                          <a:effectLst/>
                        </a:rPr>
                        <a:t>&lt; 1,4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&lt; 2,2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72000" fontAlgn="t"/>
                      <a:r>
                        <a:rPr lang="fi-FI" dirty="0">
                          <a:effectLst/>
                        </a:rPr>
                        <a:t>&lt; 0,65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59241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4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9F6528-09BA-404A-A66E-C0B606C8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6"/>
            <a:ext cx="8008913" cy="722760"/>
          </a:xfrm>
        </p:spPr>
        <p:txBody>
          <a:bodyPr/>
          <a:lstStyle/>
          <a:p>
            <a:r>
              <a:rPr lang="fi-FI" dirty="0"/>
              <a:t>Kokonaisriskin ja hoidon tarpeen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A198A6-C51C-4F64-9988-E96CC02F0B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942536"/>
            <a:ext cx="8149590" cy="3361240"/>
          </a:xfrm>
        </p:spPr>
        <p:txBody>
          <a:bodyPr/>
          <a:lstStyle/>
          <a:p>
            <a:r>
              <a:rPr lang="fi-FI" sz="2000" dirty="0"/>
              <a:t>Dyslipidemian hoidon tarpeen määrittämisessä on keskeistä arvioida valtimotaudin kokonaisriski kliinisten tietojen ja laboratoriokokeiden avulla.</a:t>
            </a:r>
          </a:p>
          <a:p>
            <a:pPr lvl="1"/>
            <a:r>
              <a:rPr lang="fi-FI" sz="1800" dirty="0"/>
              <a:t>Ks. </a:t>
            </a:r>
            <a:r>
              <a:rPr lang="fi-FI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interaktiivinen kaavio</a:t>
            </a:r>
            <a:r>
              <a:rPr lang="fi-FI" sz="1800" dirty="0"/>
              <a:t> ja dia </a:t>
            </a:r>
            <a:r>
              <a:rPr lang="fi-FI" sz="1800" dirty="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fi-FI" sz="1800" dirty="0"/>
              <a:t>.</a:t>
            </a:r>
          </a:p>
          <a:p>
            <a:r>
              <a:rPr lang="fi-FI" sz="2000" dirty="0"/>
              <a:t>Riskinarvio (lipidien määritys mukaan luettuna) on suositeltavaa tehdä</a:t>
            </a:r>
          </a:p>
          <a:p>
            <a:pPr lvl="1"/>
            <a:r>
              <a:rPr lang="fi-FI" sz="1800" dirty="0"/>
              <a:t>henkilön sitä pyytäessä</a:t>
            </a:r>
          </a:p>
          <a:p>
            <a:pPr lvl="1"/>
            <a:r>
              <a:rPr lang="fi-FI" sz="1800" dirty="0"/>
              <a:t>nuorille aikuisille, joilla on vähintään yksi merkittävä yksittäinen riskitekijä tai joiden suvussa on varhaista valtimotautia</a:t>
            </a:r>
          </a:p>
          <a:p>
            <a:pPr lvl="1"/>
            <a:r>
              <a:rPr lang="fi-FI" sz="1800" dirty="0"/>
              <a:t>miehille viimeistään 40. ja naisille 50. ikävuoteen tai menopaussiin mennessä.</a:t>
            </a:r>
          </a:p>
        </p:txBody>
      </p:sp>
    </p:spTree>
    <p:extLst>
      <p:ext uri="{BB962C8B-B14F-4D97-AF65-F5344CB8AC3E}">
        <p14:creationId xmlns:p14="http://schemas.microsoft.com/office/powerpoint/2010/main" val="1852731624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2471</Words>
  <Application>Microsoft Office PowerPoint</Application>
  <PresentationFormat>Näytössä katseltava esitys (16:9)</PresentationFormat>
  <Paragraphs>291</Paragraphs>
  <Slides>37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37</vt:i4>
      </vt:variant>
    </vt:vector>
  </HeadingPairs>
  <TitlesOfParts>
    <vt:vector size="44" baseType="lpstr">
      <vt:lpstr>Arial</vt:lpstr>
      <vt:lpstr>Calibri</vt:lpstr>
      <vt:lpstr>Lucida Sans</vt:lpstr>
      <vt:lpstr>Lucida Sans Unicode</vt:lpstr>
      <vt:lpstr>Pohja A</vt:lpstr>
      <vt:lpstr>Pohja B</vt:lpstr>
      <vt:lpstr>Pohja C</vt:lpstr>
      <vt:lpstr>Dyslipidemiat</vt:lpstr>
      <vt:lpstr>Näytön varmuusaste Käypä hoito -suosituksissa</vt:lpstr>
      <vt:lpstr>Luentomateriaalin käyttö</vt:lpstr>
      <vt:lpstr>Keskeistä 1 (3)</vt:lpstr>
      <vt:lpstr>Keskeistä 2 (3)</vt:lpstr>
      <vt:lpstr>Keskeistä 3 (3)</vt:lpstr>
      <vt:lpstr>Dylipidemioiden hoidon tavoitteet </vt:lpstr>
      <vt:lpstr>LDL-kolesterolin, ei-HDL-kolesterolin ja apoB:n tavoitearvot valtimotautiriskin luokituksen mukaan</vt:lpstr>
      <vt:lpstr>Kokonaisriskin ja hoidon tarpeen arviointi</vt:lpstr>
      <vt:lpstr>FINRISKI-laskuri</vt:lpstr>
      <vt:lpstr>Interaktiivinen kaavio riskinarvioinnista ja hoidon päälinjoista 1 (3)</vt:lpstr>
      <vt:lpstr>Interaktiivinen kaavio riskinarvioinnista ja hoidon päälinjoista 2 (3)</vt:lpstr>
      <vt:lpstr>Interaktiivinen kaavio riskinarvioinnista ja hoidon päälinjoista 3 (3)</vt:lpstr>
      <vt:lpstr>Plasman lipidipitoisuuksien ja ruokavalion muutokset väestössä</vt:lpstr>
      <vt:lpstr>Dyslipidemian määritelmä ja diagnostiikka </vt:lpstr>
      <vt:lpstr>Sepelvaltimotaudin vaara suhteessa plasman kolesterolipitoisuuteen</vt:lpstr>
      <vt:lpstr>Perinnölliset dyslipidemiat</vt:lpstr>
      <vt:lpstr>Tavoiteltavat lipidien pitoisuudet aikuisilla</vt:lpstr>
      <vt:lpstr>Elämäntapahoito</vt:lpstr>
      <vt:lpstr>Elämäntapamuutoksien vaikutus plasman lipoproteiinipitoisuuksiin 1 (2)</vt:lpstr>
      <vt:lpstr>Elämäntapamuutoksien vaikutus plasman lipoproteiinipitoisuuksiin 2 (2)</vt:lpstr>
      <vt:lpstr>Elämäntapahoito: ruokavalio</vt:lpstr>
      <vt:lpstr>Ravitsemusneuvonta</vt:lpstr>
      <vt:lpstr>Elämäntapahoito: liikunta</vt:lpstr>
      <vt:lpstr>Aikuisten lääkehoito</vt:lpstr>
      <vt:lpstr>Päälinjat lääkehoidon valinnassa 1 (2)</vt:lpstr>
      <vt:lpstr>Päälinjat lääkehoidon valinnassa 2 (2)</vt:lpstr>
      <vt:lpstr>Yleistä statiineista</vt:lpstr>
      <vt:lpstr>Statiinien vaikutukset sairastavuuteen ja kuolleisuuteen 1 (2)</vt:lpstr>
      <vt:lpstr>Statiinien vaikutukset sairastavuuteen ja kuolleisuuteen 2 (2)</vt:lpstr>
      <vt:lpstr>Statiinihoidon turvallisuus </vt:lpstr>
      <vt:lpstr>Muiden dyslipidemialääkkeiden asema</vt:lpstr>
      <vt:lpstr>Lapset ja nuoret</vt:lpstr>
      <vt:lpstr>Kertausta 1 (2)</vt:lpstr>
      <vt:lpstr>Kertausta 2 (2)</vt:lpstr>
      <vt:lpstr>Suomalaisen Lääkäriseuran Duodecimin ja Suomen Sisätautilääkärien Yhdistys ry:n asettama työryhmä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2020-08-31T11:42:00Z</dcterms:created>
  <dcterms:modified xsi:type="dcterms:W3CDTF">2021-01-26T11:03:33Z</dcterms:modified>
</cp:coreProperties>
</file>