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79" r:id="rId1"/>
    <p:sldMasterId id="2147483692" r:id="rId2"/>
  </p:sldMasterIdLst>
  <p:notesMasterIdLst>
    <p:notesMasterId r:id="rId42"/>
  </p:notesMasterIdLst>
  <p:sldIdLst>
    <p:sldId id="267" r:id="rId3"/>
    <p:sldId id="282" r:id="rId4"/>
    <p:sldId id="284" r:id="rId5"/>
    <p:sldId id="316" r:id="rId6"/>
    <p:sldId id="317" r:id="rId7"/>
    <p:sldId id="318" r:id="rId8"/>
    <p:sldId id="331" r:id="rId9"/>
    <p:sldId id="334" r:id="rId10"/>
    <p:sldId id="336" r:id="rId11"/>
    <p:sldId id="322" r:id="rId12"/>
    <p:sldId id="335" r:id="rId13"/>
    <p:sldId id="323" r:id="rId14"/>
    <p:sldId id="324" r:id="rId15"/>
    <p:sldId id="326" r:id="rId16"/>
    <p:sldId id="327" r:id="rId17"/>
    <p:sldId id="328" r:id="rId18"/>
    <p:sldId id="329" r:id="rId19"/>
    <p:sldId id="337" r:id="rId20"/>
    <p:sldId id="319" r:id="rId21"/>
    <p:sldId id="346" r:id="rId22"/>
    <p:sldId id="330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20" r:id="rId31"/>
    <p:sldId id="321" r:id="rId32"/>
    <p:sldId id="345" r:id="rId33"/>
    <p:sldId id="349" r:id="rId34"/>
    <p:sldId id="347" r:id="rId35"/>
    <p:sldId id="348" r:id="rId36"/>
    <p:sldId id="351" r:id="rId37"/>
    <p:sldId id="353" r:id="rId38"/>
    <p:sldId id="311" r:id="rId39"/>
    <p:sldId id="312" r:id="rId40"/>
    <p:sldId id="314" r:id="rId41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Tekijä" initials="K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Tekijä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759"/>
    <a:srgbClr val="000066"/>
    <a:srgbClr val="E7E7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24" autoAdjust="0"/>
    <p:restoredTop sz="95791" autoAdjust="0"/>
  </p:normalViewPr>
  <p:slideViewPr>
    <p:cSldViewPr snapToGrid="0" snapToObjects="1">
      <p:cViewPr varScale="1">
        <p:scale>
          <a:sx n="154" d="100"/>
          <a:sy n="154" d="100"/>
        </p:scale>
        <p:origin x="100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Relationship Id="rId48" Type="http://schemas.microsoft.com/office/2018/10/relationships/authors" Target="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4B3739-54BF-4CD5-9CE6-875298657055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i-FI"/>
        </a:p>
      </dgm:t>
    </dgm:pt>
    <dgm:pt modelId="{27E274F3-0C61-46D7-8766-B12A83BE567C}">
      <dgm:prSet/>
      <dgm:spPr/>
      <dgm:t>
        <a:bodyPr/>
        <a:lstStyle/>
        <a:p>
          <a:r>
            <a:rPr lang="fi-FI" b="1" i="0" dirty="0"/>
            <a:t>IgE-välitteinen ruoka-allergia</a:t>
          </a:r>
          <a:endParaRPr lang="fi-FI" dirty="0"/>
        </a:p>
      </dgm:t>
    </dgm:pt>
    <dgm:pt modelId="{D16BA4E2-B799-470C-B5FA-0A3C8FE7915D}" type="parTrans" cxnId="{7514FBB2-BFD1-4EE5-9B4F-93FB6B72CBCF}">
      <dgm:prSet/>
      <dgm:spPr/>
      <dgm:t>
        <a:bodyPr/>
        <a:lstStyle/>
        <a:p>
          <a:endParaRPr lang="fi-FI"/>
        </a:p>
      </dgm:t>
    </dgm:pt>
    <dgm:pt modelId="{904EBA73-A994-49B5-9905-E56F1E14A48D}" type="sibTrans" cxnId="{7514FBB2-BFD1-4EE5-9B4F-93FB6B72CBCF}">
      <dgm:prSet/>
      <dgm:spPr/>
      <dgm:t>
        <a:bodyPr/>
        <a:lstStyle/>
        <a:p>
          <a:endParaRPr lang="fi-FI"/>
        </a:p>
      </dgm:t>
    </dgm:pt>
    <dgm:pt modelId="{EDE8285D-AF29-4D3B-9CFA-2EDB3A925DE5}">
      <dgm:prSet custT="1"/>
      <dgm:spPr/>
      <dgm:t>
        <a:bodyPr/>
        <a:lstStyle/>
        <a:p>
          <a:r>
            <a:rPr lang="fi-FI" sz="2000" b="0" i="0" kern="1200" dirty="0">
              <a:solidFill>
                <a:srgbClr val="000066"/>
              </a:solidFill>
            </a:rPr>
            <a:t>Elimistö muodostaa tietyille ruoka-allergeeneille spesifisiä IgE-vasta-aineita (herkistyminen), jotka sitoutuvat syöttösolujen ja basofiilien pintaan. </a:t>
          </a:r>
          <a:endParaRPr lang="fi-FI" sz="2000" kern="1200" dirty="0">
            <a:solidFill>
              <a:srgbClr val="000066"/>
            </a:solidFill>
          </a:endParaRPr>
        </a:p>
      </dgm:t>
    </dgm:pt>
    <dgm:pt modelId="{B1B67D44-E48E-44A6-8F59-E5588C84E474}" type="parTrans" cxnId="{F2CEBDB2-7298-4917-9090-8921162DCDB9}">
      <dgm:prSet/>
      <dgm:spPr/>
      <dgm:t>
        <a:bodyPr/>
        <a:lstStyle/>
        <a:p>
          <a:endParaRPr lang="fi-FI"/>
        </a:p>
      </dgm:t>
    </dgm:pt>
    <dgm:pt modelId="{C9E2AD30-5C8F-4985-B3C2-4297635A3F06}" type="sibTrans" cxnId="{F2CEBDB2-7298-4917-9090-8921162DCDB9}">
      <dgm:prSet/>
      <dgm:spPr/>
      <dgm:t>
        <a:bodyPr/>
        <a:lstStyle/>
        <a:p>
          <a:endParaRPr lang="fi-FI"/>
        </a:p>
      </dgm:t>
    </dgm:pt>
    <dgm:pt modelId="{4BC4D6AC-8BB7-46AC-865F-68D3D358A928}">
      <dgm:prSet custT="1"/>
      <dgm:spPr/>
      <dgm:t>
        <a:bodyPr/>
        <a:lstStyle/>
        <a:p>
          <a:r>
            <a:rPr lang="fi-FI" sz="2000" b="0" i="0" kern="1200" dirty="0">
              <a:solidFill>
                <a:srgbClr val="000066"/>
              </a:solidFill>
            </a:rPr>
            <a:t>Kun ruoka-allergeeni kiinnittyy näihin vasta-aineisiin, solut vapauttavat välittäjäaineita (esim. histamiini, tryptaasi), jotka aiheuttavat </a:t>
          </a:r>
          <a:r>
            <a:rPr lang="fi-FI" sz="2000" b="0" i="0" kern="1200" dirty="0">
              <a:solidFill>
                <a:srgbClr val="000066"/>
              </a:solidFill>
              <a:latin typeface="Arial" panose="020B0604020202020204"/>
              <a:ea typeface="+mn-ea"/>
              <a:cs typeface="+mn-cs"/>
            </a:rPr>
            <a:t>nopeasti (korkeintaan 30 minuutissa) ilmaantuvat </a:t>
          </a:r>
          <a:r>
            <a:rPr lang="fi-FI" sz="2000" b="0" i="0" kern="1200" dirty="0">
              <a:solidFill>
                <a:srgbClr val="000066"/>
              </a:solidFill>
            </a:rPr>
            <a:t>allergisen reaktion oireet.</a:t>
          </a:r>
          <a:endParaRPr lang="fi-FI" sz="2000" kern="1200" dirty="0">
            <a:solidFill>
              <a:srgbClr val="000066"/>
            </a:solidFill>
          </a:endParaRPr>
        </a:p>
      </dgm:t>
    </dgm:pt>
    <dgm:pt modelId="{85C14D07-3DA6-428A-8FAC-0B55DD2E06BC}" type="parTrans" cxnId="{662CCAA4-BEBB-414F-A686-F23EC5510EB4}">
      <dgm:prSet/>
      <dgm:spPr/>
      <dgm:t>
        <a:bodyPr/>
        <a:lstStyle/>
        <a:p>
          <a:endParaRPr lang="fi-FI"/>
        </a:p>
      </dgm:t>
    </dgm:pt>
    <dgm:pt modelId="{B01CA4F8-EA00-4063-94F8-73077237F106}" type="sibTrans" cxnId="{662CCAA4-BEBB-414F-A686-F23EC5510EB4}">
      <dgm:prSet/>
      <dgm:spPr/>
      <dgm:t>
        <a:bodyPr/>
        <a:lstStyle/>
        <a:p>
          <a:endParaRPr lang="fi-FI"/>
        </a:p>
      </dgm:t>
    </dgm:pt>
    <dgm:pt modelId="{395EFC4E-76A2-48E4-9575-3BF59A536251}">
      <dgm:prSet custT="1"/>
      <dgm:spPr/>
      <dgm:t>
        <a:bodyPr/>
        <a:lstStyle/>
        <a:p>
          <a:r>
            <a:rPr lang="fi-FI" sz="2000" b="0" i="0" kern="1200" dirty="0">
              <a:solidFill>
                <a:srgbClr val="000066"/>
              </a:solidFill>
            </a:rPr>
            <a:t>Herkistyminen ruoka-allergeenille ei kuitenkaan aina johda oireisiin eikä pelkkä IgE-vasta-aineiden löytyminen merkitse allergiaa.</a:t>
          </a:r>
          <a:endParaRPr lang="fi-FI" sz="2000" kern="1200" dirty="0">
            <a:solidFill>
              <a:srgbClr val="000066"/>
            </a:solidFill>
          </a:endParaRPr>
        </a:p>
      </dgm:t>
    </dgm:pt>
    <dgm:pt modelId="{68B23E1A-87C8-4A80-9AF7-381FC44A3B7B}" type="parTrans" cxnId="{9080622F-7EF8-459D-9B7C-8798A3DF7FAB}">
      <dgm:prSet/>
      <dgm:spPr/>
      <dgm:t>
        <a:bodyPr/>
        <a:lstStyle/>
        <a:p>
          <a:endParaRPr lang="fi-FI"/>
        </a:p>
      </dgm:t>
    </dgm:pt>
    <dgm:pt modelId="{1C614E8E-91B9-4D6F-B318-3D58D2EB81E1}" type="sibTrans" cxnId="{9080622F-7EF8-459D-9B7C-8798A3DF7FAB}">
      <dgm:prSet/>
      <dgm:spPr/>
      <dgm:t>
        <a:bodyPr/>
        <a:lstStyle/>
        <a:p>
          <a:endParaRPr lang="fi-FI"/>
        </a:p>
      </dgm:t>
    </dgm:pt>
    <dgm:pt modelId="{42A84822-B0ED-4AE1-8438-F69163CB1258}">
      <dgm:prSet/>
      <dgm:spPr/>
      <dgm:t>
        <a:bodyPr/>
        <a:lstStyle/>
        <a:p>
          <a:r>
            <a:rPr lang="fi-FI" b="1" i="0" dirty="0"/>
            <a:t>Ei-IgE-välitteinen ruoka-allergia</a:t>
          </a:r>
          <a:endParaRPr lang="fi-FI" dirty="0"/>
        </a:p>
      </dgm:t>
    </dgm:pt>
    <dgm:pt modelId="{96469420-EA2B-414C-A78E-91961B752FDB}" type="parTrans" cxnId="{28897021-4330-4E6B-91BD-75607A1A7D59}">
      <dgm:prSet/>
      <dgm:spPr/>
      <dgm:t>
        <a:bodyPr/>
        <a:lstStyle/>
        <a:p>
          <a:endParaRPr lang="fi-FI"/>
        </a:p>
      </dgm:t>
    </dgm:pt>
    <dgm:pt modelId="{5D52889F-436A-4D61-9110-F228D2F89EE6}" type="sibTrans" cxnId="{28897021-4330-4E6B-91BD-75607A1A7D59}">
      <dgm:prSet/>
      <dgm:spPr/>
      <dgm:t>
        <a:bodyPr/>
        <a:lstStyle/>
        <a:p>
          <a:endParaRPr lang="fi-FI"/>
        </a:p>
      </dgm:t>
    </dgm:pt>
    <dgm:pt modelId="{8E54CBA8-E9E8-4E12-A2FF-197105495FF9}">
      <dgm:prSet custT="1"/>
      <dgm:spPr/>
      <dgm:t>
        <a:bodyPr/>
        <a:lstStyle/>
        <a:p>
          <a:r>
            <a:rPr lang="fi-FI" sz="2000" b="0" i="0" dirty="0">
              <a:solidFill>
                <a:srgbClr val="000066"/>
              </a:solidFill>
            </a:rPr>
            <a:t>Ei-IgE-välitteiset ruoka-allergiat ovat harvinaisia.</a:t>
          </a:r>
          <a:endParaRPr lang="fi-FI" sz="2000" dirty="0">
            <a:solidFill>
              <a:srgbClr val="000066"/>
            </a:solidFill>
          </a:endParaRPr>
        </a:p>
      </dgm:t>
    </dgm:pt>
    <dgm:pt modelId="{82100A87-003A-4CD7-BC38-E39E023C6BF9}" type="parTrans" cxnId="{A4FC2CF5-09D6-4163-BA70-227B65F646A9}">
      <dgm:prSet/>
      <dgm:spPr/>
      <dgm:t>
        <a:bodyPr/>
        <a:lstStyle/>
        <a:p>
          <a:endParaRPr lang="fi-FI"/>
        </a:p>
      </dgm:t>
    </dgm:pt>
    <dgm:pt modelId="{D2C65F91-6EB7-4B2A-8A73-F3494AA0537D}" type="sibTrans" cxnId="{A4FC2CF5-09D6-4163-BA70-227B65F646A9}">
      <dgm:prSet/>
      <dgm:spPr/>
      <dgm:t>
        <a:bodyPr/>
        <a:lstStyle/>
        <a:p>
          <a:endParaRPr lang="fi-FI"/>
        </a:p>
      </dgm:t>
    </dgm:pt>
    <dgm:pt modelId="{2E92AEDD-7F5C-412A-847A-317EEE8626C8}">
      <dgm:prSet custT="1"/>
      <dgm:spPr/>
      <dgm:t>
        <a:bodyPr/>
        <a:lstStyle/>
        <a:p>
          <a:r>
            <a:rPr lang="fi-FI" sz="2000" b="0" i="0" dirty="0">
              <a:solidFill>
                <a:srgbClr val="000066"/>
              </a:solidFill>
            </a:rPr>
            <a:t>Oireet kehittyvät tuntien tai päivien viiveellä. </a:t>
          </a:r>
          <a:endParaRPr lang="fi-FI" sz="2000" dirty="0">
            <a:solidFill>
              <a:srgbClr val="000066"/>
            </a:solidFill>
          </a:endParaRPr>
        </a:p>
      </dgm:t>
    </dgm:pt>
    <dgm:pt modelId="{9CD1F205-3135-47DE-A1C9-0C35B724D065}" type="parTrans" cxnId="{8631793F-FFF0-4B22-9C70-83BD007C9457}">
      <dgm:prSet/>
      <dgm:spPr/>
      <dgm:t>
        <a:bodyPr/>
        <a:lstStyle/>
        <a:p>
          <a:endParaRPr lang="fi-FI"/>
        </a:p>
      </dgm:t>
    </dgm:pt>
    <dgm:pt modelId="{B7FD77D4-6BCB-4EAF-9E3A-BA14177E700A}" type="sibTrans" cxnId="{8631793F-FFF0-4B22-9C70-83BD007C9457}">
      <dgm:prSet/>
      <dgm:spPr/>
      <dgm:t>
        <a:bodyPr/>
        <a:lstStyle/>
        <a:p>
          <a:endParaRPr lang="fi-FI"/>
        </a:p>
      </dgm:t>
    </dgm:pt>
    <dgm:pt modelId="{31831997-5335-4186-9E52-9A36B9D9CAD4}">
      <dgm:prSet custT="1"/>
      <dgm:spPr/>
      <dgm:t>
        <a:bodyPr/>
        <a:lstStyle/>
        <a:p>
          <a:r>
            <a:rPr lang="fi-FI" sz="2000" b="0" i="0" dirty="0">
              <a:solidFill>
                <a:srgbClr val="000066"/>
              </a:solidFill>
            </a:rPr>
            <a:t>Taustalla on yleensä soluvälitteinen immunologinen prosessi.</a:t>
          </a:r>
          <a:endParaRPr lang="fi-FI" sz="2000" dirty="0">
            <a:solidFill>
              <a:srgbClr val="000066"/>
            </a:solidFill>
          </a:endParaRPr>
        </a:p>
      </dgm:t>
    </dgm:pt>
    <dgm:pt modelId="{9C42E6BE-DFBE-4F4A-91CF-AEAE4DE8248F}" type="parTrans" cxnId="{C81EDBE4-018E-4434-9C18-2D660D24CF21}">
      <dgm:prSet/>
      <dgm:spPr/>
      <dgm:t>
        <a:bodyPr/>
        <a:lstStyle/>
        <a:p>
          <a:endParaRPr lang="fi-FI"/>
        </a:p>
      </dgm:t>
    </dgm:pt>
    <dgm:pt modelId="{24223CC8-2EE1-4C7B-9012-908B976CF016}" type="sibTrans" cxnId="{C81EDBE4-018E-4434-9C18-2D660D24CF21}">
      <dgm:prSet/>
      <dgm:spPr/>
      <dgm:t>
        <a:bodyPr/>
        <a:lstStyle/>
        <a:p>
          <a:endParaRPr lang="fi-FI"/>
        </a:p>
      </dgm:t>
    </dgm:pt>
    <dgm:pt modelId="{201E0050-90E5-46B5-A578-DA92F2A5D464}" type="pres">
      <dgm:prSet presAssocID="{AD4B3739-54BF-4CD5-9CE6-875298657055}" presName="linear" presStyleCnt="0">
        <dgm:presLayoutVars>
          <dgm:animLvl val="lvl"/>
          <dgm:resizeHandles val="exact"/>
        </dgm:presLayoutVars>
      </dgm:prSet>
      <dgm:spPr/>
    </dgm:pt>
    <dgm:pt modelId="{17F1EEAF-7530-44B6-9FB1-96935002C2F0}" type="pres">
      <dgm:prSet presAssocID="{27E274F3-0C61-46D7-8766-B12A83BE567C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6B281DB-E912-45E2-A468-B2E8B8923686}" type="pres">
      <dgm:prSet presAssocID="{27E274F3-0C61-46D7-8766-B12A83BE567C}" presName="childText" presStyleLbl="revTx" presStyleIdx="0" presStyleCnt="2">
        <dgm:presLayoutVars>
          <dgm:bulletEnabled val="1"/>
        </dgm:presLayoutVars>
      </dgm:prSet>
      <dgm:spPr/>
    </dgm:pt>
    <dgm:pt modelId="{32CBBD19-3B37-42AE-8CAE-73860E8D1CAD}" type="pres">
      <dgm:prSet presAssocID="{42A84822-B0ED-4AE1-8438-F69163CB125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435C5F40-7D3F-41C0-933A-428FDA8E20DE}" type="pres">
      <dgm:prSet presAssocID="{42A84822-B0ED-4AE1-8438-F69163CB125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8897021-4330-4E6B-91BD-75607A1A7D59}" srcId="{AD4B3739-54BF-4CD5-9CE6-875298657055}" destId="{42A84822-B0ED-4AE1-8438-F69163CB1258}" srcOrd="1" destOrd="0" parTransId="{96469420-EA2B-414C-A78E-91961B752FDB}" sibTransId="{5D52889F-436A-4D61-9110-F228D2F89EE6}"/>
    <dgm:cxn modelId="{63950025-A299-4AB4-91D5-BE142446CE2D}" type="presOf" srcId="{42A84822-B0ED-4AE1-8438-F69163CB1258}" destId="{32CBBD19-3B37-42AE-8CAE-73860E8D1CAD}" srcOrd="0" destOrd="0" presId="urn:microsoft.com/office/officeart/2005/8/layout/vList2"/>
    <dgm:cxn modelId="{9080622F-7EF8-459D-9B7C-8798A3DF7FAB}" srcId="{27E274F3-0C61-46D7-8766-B12A83BE567C}" destId="{395EFC4E-76A2-48E4-9575-3BF59A536251}" srcOrd="2" destOrd="0" parTransId="{68B23E1A-87C8-4A80-9AF7-381FC44A3B7B}" sibTransId="{1C614E8E-91B9-4D6F-B318-3D58D2EB81E1}"/>
    <dgm:cxn modelId="{8631793F-FFF0-4B22-9C70-83BD007C9457}" srcId="{42A84822-B0ED-4AE1-8438-F69163CB1258}" destId="{2E92AEDD-7F5C-412A-847A-317EEE8626C8}" srcOrd="1" destOrd="0" parTransId="{9CD1F205-3135-47DE-A1C9-0C35B724D065}" sibTransId="{B7FD77D4-6BCB-4EAF-9E3A-BA14177E700A}"/>
    <dgm:cxn modelId="{D5C66664-AEA8-4750-AF73-0087523D5980}" type="presOf" srcId="{EDE8285D-AF29-4D3B-9CFA-2EDB3A925DE5}" destId="{46B281DB-E912-45E2-A468-B2E8B8923686}" srcOrd="0" destOrd="0" presId="urn:microsoft.com/office/officeart/2005/8/layout/vList2"/>
    <dgm:cxn modelId="{414B7F65-CD95-495B-A0E8-1E1983ABD36B}" type="presOf" srcId="{395EFC4E-76A2-48E4-9575-3BF59A536251}" destId="{46B281DB-E912-45E2-A468-B2E8B8923686}" srcOrd="0" destOrd="2" presId="urn:microsoft.com/office/officeart/2005/8/layout/vList2"/>
    <dgm:cxn modelId="{F7E91668-CAEF-4712-8863-6728C59773EE}" type="presOf" srcId="{2E92AEDD-7F5C-412A-847A-317EEE8626C8}" destId="{435C5F40-7D3F-41C0-933A-428FDA8E20DE}" srcOrd="0" destOrd="1" presId="urn:microsoft.com/office/officeart/2005/8/layout/vList2"/>
    <dgm:cxn modelId="{3691078D-5766-4B9F-9C94-EF2384A180EC}" type="presOf" srcId="{27E274F3-0C61-46D7-8766-B12A83BE567C}" destId="{17F1EEAF-7530-44B6-9FB1-96935002C2F0}" srcOrd="0" destOrd="0" presId="urn:microsoft.com/office/officeart/2005/8/layout/vList2"/>
    <dgm:cxn modelId="{3A9E988E-F846-45EC-A4C7-100A0E459AE6}" type="presOf" srcId="{31831997-5335-4186-9E52-9A36B9D9CAD4}" destId="{435C5F40-7D3F-41C0-933A-428FDA8E20DE}" srcOrd="0" destOrd="2" presId="urn:microsoft.com/office/officeart/2005/8/layout/vList2"/>
    <dgm:cxn modelId="{662CCAA4-BEBB-414F-A686-F23EC5510EB4}" srcId="{27E274F3-0C61-46D7-8766-B12A83BE567C}" destId="{4BC4D6AC-8BB7-46AC-865F-68D3D358A928}" srcOrd="1" destOrd="0" parTransId="{85C14D07-3DA6-428A-8FAC-0B55DD2E06BC}" sibTransId="{B01CA4F8-EA00-4063-94F8-73077237F106}"/>
    <dgm:cxn modelId="{4C7939B1-86B8-416F-91F7-DB7DF43790FF}" type="presOf" srcId="{4BC4D6AC-8BB7-46AC-865F-68D3D358A928}" destId="{46B281DB-E912-45E2-A468-B2E8B8923686}" srcOrd="0" destOrd="1" presId="urn:microsoft.com/office/officeart/2005/8/layout/vList2"/>
    <dgm:cxn modelId="{F2CEBDB2-7298-4917-9090-8921162DCDB9}" srcId="{27E274F3-0C61-46D7-8766-B12A83BE567C}" destId="{EDE8285D-AF29-4D3B-9CFA-2EDB3A925DE5}" srcOrd="0" destOrd="0" parTransId="{B1B67D44-E48E-44A6-8F59-E5588C84E474}" sibTransId="{C9E2AD30-5C8F-4985-B3C2-4297635A3F06}"/>
    <dgm:cxn modelId="{7514FBB2-BFD1-4EE5-9B4F-93FB6B72CBCF}" srcId="{AD4B3739-54BF-4CD5-9CE6-875298657055}" destId="{27E274F3-0C61-46D7-8766-B12A83BE567C}" srcOrd="0" destOrd="0" parTransId="{D16BA4E2-B799-470C-B5FA-0A3C8FE7915D}" sibTransId="{904EBA73-A994-49B5-9905-E56F1E14A48D}"/>
    <dgm:cxn modelId="{ABC17BC7-B3E5-4B57-AB79-45DCA572F469}" type="presOf" srcId="{AD4B3739-54BF-4CD5-9CE6-875298657055}" destId="{201E0050-90E5-46B5-A578-DA92F2A5D464}" srcOrd="0" destOrd="0" presId="urn:microsoft.com/office/officeart/2005/8/layout/vList2"/>
    <dgm:cxn modelId="{677AAAC9-E841-4113-AC6E-9753C7C07DE0}" type="presOf" srcId="{8E54CBA8-E9E8-4E12-A2FF-197105495FF9}" destId="{435C5F40-7D3F-41C0-933A-428FDA8E20DE}" srcOrd="0" destOrd="0" presId="urn:microsoft.com/office/officeart/2005/8/layout/vList2"/>
    <dgm:cxn modelId="{C81EDBE4-018E-4434-9C18-2D660D24CF21}" srcId="{42A84822-B0ED-4AE1-8438-F69163CB1258}" destId="{31831997-5335-4186-9E52-9A36B9D9CAD4}" srcOrd="2" destOrd="0" parTransId="{9C42E6BE-DFBE-4F4A-91CF-AEAE4DE8248F}" sibTransId="{24223CC8-2EE1-4C7B-9012-908B976CF016}"/>
    <dgm:cxn modelId="{A4FC2CF5-09D6-4163-BA70-227B65F646A9}" srcId="{42A84822-B0ED-4AE1-8438-F69163CB1258}" destId="{8E54CBA8-E9E8-4E12-A2FF-197105495FF9}" srcOrd="0" destOrd="0" parTransId="{82100A87-003A-4CD7-BC38-E39E023C6BF9}" sibTransId="{D2C65F91-6EB7-4B2A-8A73-F3494AA0537D}"/>
    <dgm:cxn modelId="{F1C39E18-E6D0-477C-9B87-99FB7324E088}" type="presParOf" srcId="{201E0050-90E5-46B5-A578-DA92F2A5D464}" destId="{17F1EEAF-7530-44B6-9FB1-96935002C2F0}" srcOrd="0" destOrd="0" presId="urn:microsoft.com/office/officeart/2005/8/layout/vList2"/>
    <dgm:cxn modelId="{D7BE9B0D-002A-4685-8D27-5D8DA2E55331}" type="presParOf" srcId="{201E0050-90E5-46B5-A578-DA92F2A5D464}" destId="{46B281DB-E912-45E2-A468-B2E8B8923686}" srcOrd="1" destOrd="0" presId="urn:microsoft.com/office/officeart/2005/8/layout/vList2"/>
    <dgm:cxn modelId="{3E85596E-3B3A-4787-BCC8-FDB64942E291}" type="presParOf" srcId="{201E0050-90E5-46B5-A578-DA92F2A5D464}" destId="{32CBBD19-3B37-42AE-8CAE-73860E8D1CAD}" srcOrd="2" destOrd="0" presId="urn:microsoft.com/office/officeart/2005/8/layout/vList2"/>
    <dgm:cxn modelId="{EE7264A2-2161-453D-AE4F-147D9E812F5E}" type="presParOf" srcId="{201E0050-90E5-46B5-A578-DA92F2A5D464}" destId="{435C5F40-7D3F-41C0-933A-428FDA8E20D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1E60A-AC4E-4C60-9106-419B73A9D908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fi-FI"/>
        </a:p>
      </dgm:t>
    </dgm:pt>
    <dgm:pt modelId="{60E233CE-A070-4091-A807-26075A69494E}">
      <dgm:prSet/>
      <dgm:spPr/>
      <dgm:t>
        <a:bodyPr/>
        <a:lstStyle/>
        <a:p>
          <a:r>
            <a:rPr lang="fi-FI" b="1" i="0" dirty="0"/>
            <a:t>Suositus: </a:t>
          </a:r>
          <a:r>
            <a:rPr lang="fi-FI" b="0" i="0" dirty="0"/>
            <a:t>Neuvolassa tulee arvioida käytössä olevan välttämisruokavalion tarpeellisuus viimeistään ennen koulun alkua.</a:t>
          </a:r>
          <a:endParaRPr lang="fi-FI" b="0" dirty="0"/>
        </a:p>
      </dgm:t>
    </dgm:pt>
    <dgm:pt modelId="{8F4A61C0-2BDB-4381-AD2B-CBE021D77546}" type="parTrans" cxnId="{3FA01B0F-5349-4036-979F-8DB0A4DE8E62}">
      <dgm:prSet/>
      <dgm:spPr/>
      <dgm:t>
        <a:bodyPr/>
        <a:lstStyle/>
        <a:p>
          <a:endParaRPr lang="fi-FI"/>
        </a:p>
      </dgm:t>
    </dgm:pt>
    <dgm:pt modelId="{CC60CC7E-DC51-4317-A069-C2C658DEE4A8}" type="sibTrans" cxnId="{3FA01B0F-5349-4036-979F-8DB0A4DE8E62}">
      <dgm:prSet/>
      <dgm:spPr/>
      <dgm:t>
        <a:bodyPr/>
        <a:lstStyle/>
        <a:p>
          <a:endParaRPr lang="fi-FI"/>
        </a:p>
      </dgm:t>
    </dgm:pt>
    <dgm:pt modelId="{2B9A04CF-0738-4E1C-9890-8E16DB53B99D}">
      <dgm:prSet/>
      <dgm:spPr/>
      <dgm:t>
        <a:bodyPr/>
        <a:lstStyle/>
        <a:p>
          <a:r>
            <a:rPr lang="fi-FI" b="0" i="0" dirty="0"/>
            <a:t>Perusterveydenhuolto </a:t>
          </a:r>
          <a:endParaRPr lang="fi-FI" dirty="0"/>
        </a:p>
      </dgm:t>
    </dgm:pt>
    <dgm:pt modelId="{DA5106EC-5DAF-40CB-8319-A7DF240CF0D6}" type="parTrans" cxnId="{70B63672-59B7-4007-9DD7-48F3E94FFC22}">
      <dgm:prSet/>
      <dgm:spPr/>
      <dgm:t>
        <a:bodyPr/>
        <a:lstStyle/>
        <a:p>
          <a:endParaRPr lang="fi-FI"/>
        </a:p>
      </dgm:t>
    </dgm:pt>
    <dgm:pt modelId="{C211A24F-8E79-4404-86DB-43056402EDFB}" type="sibTrans" cxnId="{70B63672-59B7-4007-9DD7-48F3E94FFC22}">
      <dgm:prSet/>
      <dgm:spPr/>
      <dgm:t>
        <a:bodyPr/>
        <a:lstStyle/>
        <a:p>
          <a:endParaRPr lang="fi-FI"/>
        </a:p>
      </dgm:t>
    </dgm:pt>
    <dgm:pt modelId="{18DD4030-C745-4717-8FBF-135C8AF018C2}">
      <dgm:prSet/>
      <dgm:spPr/>
      <dgm:t>
        <a:bodyPr/>
        <a:lstStyle/>
        <a:p>
          <a:r>
            <a:rPr lang="fi-FI" b="0" i="0" dirty="0">
              <a:solidFill>
                <a:srgbClr val="001759"/>
              </a:solidFill>
            </a:rPr>
            <a:t>Selvitetään lapsen ravintoanamneesi ja oireet. </a:t>
          </a:r>
          <a:endParaRPr lang="fi-FI" dirty="0">
            <a:solidFill>
              <a:srgbClr val="001759"/>
            </a:solidFill>
          </a:endParaRPr>
        </a:p>
      </dgm:t>
    </dgm:pt>
    <dgm:pt modelId="{4F208DC7-310D-4AFA-BD7A-E0D2CD99C0EB}" type="parTrans" cxnId="{B2C86FE0-872B-4DD0-BAFE-863191579538}">
      <dgm:prSet/>
      <dgm:spPr/>
      <dgm:t>
        <a:bodyPr/>
        <a:lstStyle/>
        <a:p>
          <a:endParaRPr lang="fi-FI"/>
        </a:p>
      </dgm:t>
    </dgm:pt>
    <dgm:pt modelId="{ACC7F1BF-96E6-4AE9-B569-009F09EFB45E}" type="sibTrans" cxnId="{B2C86FE0-872B-4DD0-BAFE-863191579538}">
      <dgm:prSet/>
      <dgm:spPr/>
      <dgm:t>
        <a:bodyPr/>
        <a:lstStyle/>
        <a:p>
          <a:endParaRPr lang="fi-FI"/>
        </a:p>
      </dgm:t>
    </dgm:pt>
    <dgm:pt modelId="{0F475992-95CE-493D-AC60-46C3C4644E86}">
      <dgm:prSet/>
      <dgm:spPr/>
      <dgm:t>
        <a:bodyPr/>
        <a:lstStyle/>
        <a:p>
          <a:r>
            <a:rPr lang="fi-FI" b="0" i="0" dirty="0">
              <a:solidFill>
                <a:srgbClr val="001759"/>
              </a:solidFill>
            </a:rPr>
            <a:t>Seurataan kasvua ja hoidetaan mahdolliset ihottumat. </a:t>
          </a:r>
          <a:endParaRPr lang="fi-FI" dirty="0">
            <a:solidFill>
              <a:srgbClr val="001759"/>
            </a:solidFill>
          </a:endParaRPr>
        </a:p>
      </dgm:t>
    </dgm:pt>
    <dgm:pt modelId="{1EBF898A-7CA6-42B5-B1D2-59F4ABB42141}" type="parTrans" cxnId="{20D88C5C-D447-49A8-89C4-32D749C969B9}">
      <dgm:prSet/>
      <dgm:spPr/>
      <dgm:t>
        <a:bodyPr/>
        <a:lstStyle/>
        <a:p>
          <a:endParaRPr lang="fi-FI"/>
        </a:p>
      </dgm:t>
    </dgm:pt>
    <dgm:pt modelId="{7F0DC160-816A-4BAD-AC48-BBCC553E11BE}" type="sibTrans" cxnId="{20D88C5C-D447-49A8-89C4-32D749C969B9}">
      <dgm:prSet/>
      <dgm:spPr/>
      <dgm:t>
        <a:bodyPr/>
        <a:lstStyle/>
        <a:p>
          <a:endParaRPr lang="fi-FI"/>
        </a:p>
      </dgm:t>
    </dgm:pt>
    <dgm:pt modelId="{FE211865-6C80-4790-9C66-B5066B0D24E8}">
      <dgm:prSet/>
      <dgm:spPr/>
      <dgm:t>
        <a:bodyPr/>
        <a:lstStyle/>
        <a:p>
          <a:r>
            <a:rPr lang="fi-FI" b="0" i="0" dirty="0">
              <a:solidFill>
                <a:srgbClr val="001759"/>
              </a:solidFill>
            </a:rPr>
            <a:t>Lievissä allergiaepäilyissä ohjataan kotikokeilut ja tarvittaessa puretaan välttämisdieetti.</a:t>
          </a:r>
          <a:endParaRPr lang="fi-FI" dirty="0">
            <a:solidFill>
              <a:srgbClr val="001759"/>
            </a:solidFill>
          </a:endParaRPr>
        </a:p>
      </dgm:t>
    </dgm:pt>
    <dgm:pt modelId="{E43F9B90-8DD2-4D67-BDC7-0DD107253869}" type="parTrans" cxnId="{01ADECB4-B10B-440F-B4F3-AC4DBFBBA602}">
      <dgm:prSet/>
      <dgm:spPr/>
      <dgm:t>
        <a:bodyPr/>
        <a:lstStyle/>
        <a:p>
          <a:endParaRPr lang="fi-FI"/>
        </a:p>
      </dgm:t>
    </dgm:pt>
    <dgm:pt modelId="{5ADF16A7-C79C-4124-9189-693A01B499D3}" type="sibTrans" cxnId="{01ADECB4-B10B-440F-B4F3-AC4DBFBBA602}">
      <dgm:prSet/>
      <dgm:spPr/>
      <dgm:t>
        <a:bodyPr/>
        <a:lstStyle/>
        <a:p>
          <a:endParaRPr lang="fi-FI"/>
        </a:p>
      </dgm:t>
    </dgm:pt>
    <dgm:pt modelId="{C8CEF8F6-A2EC-4A58-A15F-5C0911683E2F}">
      <dgm:prSet/>
      <dgm:spPr/>
      <dgm:t>
        <a:bodyPr/>
        <a:lstStyle/>
        <a:p>
          <a:r>
            <a:rPr lang="fi-FI" b="0" i="0" dirty="0">
              <a:solidFill>
                <a:srgbClr val="001759"/>
              </a:solidFill>
            </a:rPr>
            <a:t>Vaikeissa ruoka-allergioissa varmistetaan seurannan toteutuminen.</a:t>
          </a:r>
          <a:endParaRPr lang="fi-FI" dirty="0">
            <a:solidFill>
              <a:srgbClr val="001759"/>
            </a:solidFill>
          </a:endParaRPr>
        </a:p>
      </dgm:t>
    </dgm:pt>
    <dgm:pt modelId="{1BE9503F-474E-42CC-BA97-29D32AA1D6CC}" type="parTrans" cxnId="{24D8EC38-9B2D-4349-9768-94BA007448CE}">
      <dgm:prSet/>
      <dgm:spPr/>
      <dgm:t>
        <a:bodyPr/>
        <a:lstStyle/>
        <a:p>
          <a:endParaRPr lang="fi-FI"/>
        </a:p>
      </dgm:t>
    </dgm:pt>
    <dgm:pt modelId="{04B84464-A0C0-43CE-92CC-B6AFC3A56321}" type="sibTrans" cxnId="{24D8EC38-9B2D-4349-9768-94BA007448CE}">
      <dgm:prSet/>
      <dgm:spPr/>
      <dgm:t>
        <a:bodyPr/>
        <a:lstStyle/>
        <a:p>
          <a:endParaRPr lang="fi-FI"/>
        </a:p>
      </dgm:t>
    </dgm:pt>
    <dgm:pt modelId="{F62EE506-3B44-4EEF-A7CB-A24BAA8C12C0}">
      <dgm:prSet/>
      <dgm:spPr/>
      <dgm:t>
        <a:bodyPr/>
        <a:lstStyle/>
        <a:p>
          <a:r>
            <a:rPr lang="fi-FI" b="0" i="0" dirty="0"/>
            <a:t>Erikoissairaanhoito</a:t>
          </a:r>
          <a:endParaRPr lang="fi-FI" dirty="0"/>
        </a:p>
      </dgm:t>
    </dgm:pt>
    <dgm:pt modelId="{3108CA19-458B-4CC4-89C6-F165B6C28C44}" type="parTrans" cxnId="{49E7C851-2DEA-48C5-8C24-4EDDED216D92}">
      <dgm:prSet/>
      <dgm:spPr/>
      <dgm:t>
        <a:bodyPr/>
        <a:lstStyle/>
        <a:p>
          <a:endParaRPr lang="fi-FI"/>
        </a:p>
      </dgm:t>
    </dgm:pt>
    <dgm:pt modelId="{8CBFC438-7333-4F1A-81A1-52BBD90A6EB3}" type="sibTrans" cxnId="{49E7C851-2DEA-48C5-8C24-4EDDED216D92}">
      <dgm:prSet/>
      <dgm:spPr/>
      <dgm:t>
        <a:bodyPr/>
        <a:lstStyle/>
        <a:p>
          <a:endParaRPr lang="fi-FI"/>
        </a:p>
      </dgm:t>
    </dgm:pt>
    <dgm:pt modelId="{0AF0A5D8-939F-41ED-8DDF-A410B67FC1A8}">
      <dgm:prSet/>
      <dgm:spPr/>
      <dgm:t>
        <a:bodyPr/>
        <a:lstStyle/>
        <a:p>
          <a:r>
            <a:rPr lang="fi-FI" b="0" i="0" dirty="0"/>
            <a:t>Erikoissairaanhoitoon ohjataan lapset, </a:t>
          </a:r>
          <a:endParaRPr lang="fi-FI" dirty="0"/>
        </a:p>
      </dgm:t>
    </dgm:pt>
    <dgm:pt modelId="{3AB97713-6E42-4DC7-AC06-CD0FF40E4E78}" type="parTrans" cxnId="{FB4D55A9-7A1E-40BB-A3DE-1BCC58AF5279}">
      <dgm:prSet/>
      <dgm:spPr/>
      <dgm:t>
        <a:bodyPr/>
        <a:lstStyle/>
        <a:p>
          <a:endParaRPr lang="fi-FI"/>
        </a:p>
      </dgm:t>
    </dgm:pt>
    <dgm:pt modelId="{5EB3024E-D270-4416-8B22-D88F20C4B02D}" type="sibTrans" cxnId="{FB4D55A9-7A1E-40BB-A3DE-1BCC58AF5279}">
      <dgm:prSet/>
      <dgm:spPr/>
      <dgm:t>
        <a:bodyPr/>
        <a:lstStyle/>
        <a:p>
          <a:endParaRPr lang="fi-FI"/>
        </a:p>
      </dgm:t>
    </dgm:pt>
    <dgm:pt modelId="{EBBB02BA-A8BF-4250-8C24-1B6EF10447C1}">
      <dgm:prSet/>
      <dgm:spPr/>
      <dgm:t>
        <a:bodyPr/>
        <a:lstStyle/>
        <a:p>
          <a:r>
            <a:rPr lang="fi-FI" b="0" i="0" dirty="0"/>
            <a:t>jotka tarvitsevat ruoka-altistuksen</a:t>
          </a:r>
          <a:endParaRPr lang="fi-FI" dirty="0"/>
        </a:p>
      </dgm:t>
    </dgm:pt>
    <dgm:pt modelId="{6C7775AB-5A52-417D-A59A-C0A16BD129D3}" type="parTrans" cxnId="{10BE7AFF-F928-4BB0-83E1-86F03817A6FA}">
      <dgm:prSet/>
      <dgm:spPr/>
      <dgm:t>
        <a:bodyPr/>
        <a:lstStyle/>
        <a:p>
          <a:endParaRPr lang="fi-FI"/>
        </a:p>
      </dgm:t>
    </dgm:pt>
    <dgm:pt modelId="{A35B10B0-73B8-49D2-9A08-A66BA7FDD04E}" type="sibTrans" cxnId="{10BE7AFF-F928-4BB0-83E1-86F03817A6FA}">
      <dgm:prSet/>
      <dgm:spPr/>
      <dgm:t>
        <a:bodyPr/>
        <a:lstStyle/>
        <a:p>
          <a:endParaRPr lang="fi-FI"/>
        </a:p>
      </dgm:t>
    </dgm:pt>
    <dgm:pt modelId="{3D1617EE-E3BF-4FA3-B613-3DE39BEC6EEA}">
      <dgm:prSet/>
      <dgm:spPr/>
      <dgm:t>
        <a:bodyPr/>
        <a:lstStyle/>
        <a:p>
          <a:r>
            <a:rPr lang="fi-FI" b="0" i="0" dirty="0"/>
            <a:t>jotka saavat kohtalaisia tai vaikeita oireita keskeisistä ruoka-aineista (esim. maito, vehnä, muna)</a:t>
          </a:r>
          <a:endParaRPr lang="fi-FI" dirty="0"/>
        </a:p>
      </dgm:t>
    </dgm:pt>
    <dgm:pt modelId="{21ABB3D0-1652-48F6-9709-E6ED74C10F43}" type="parTrans" cxnId="{20820570-DDFF-4524-86C7-1AE88610E37A}">
      <dgm:prSet/>
      <dgm:spPr/>
      <dgm:t>
        <a:bodyPr/>
        <a:lstStyle/>
        <a:p>
          <a:endParaRPr lang="fi-FI"/>
        </a:p>
      </dgm:t>
    </dgm:pt>
    <dgm:pt modelId="{15CADF67-2164-41B4-B96C-AA0192C45EA8}" type="sibTrans" cxnId="{20820570-DDFF-4524-86C7-1AE88610E37A}">
      <dgm:prSet/>
      <dgm:spPr/>
      <dgm:t>
        <a:bodyPr/>
        <a:lstStyle/>
        <a:p>
          <a:endParaRPr lang="fi-FI"/>
        </a:p>
      </dgm:t>
    </dgm:pt>
    <dgm:pt modelId="{5954546D-FC93-4183-A1CA-1201FA422F82}">
      <dgm:prSet/>
      <dgm:spPr/>
      <dgm:t>
        <a:bodyPr/>
        <a:lstStyle/>
        <a:p>
          <a:r>
            <a:rPr lang="fi-FI" b="0" i="0" dirty="0"/>
            <a:t>joilla ilmenee pitkäkestoisia tai vaikeita iho- tai suolisto-oireita</a:t>
          </a:r>
          <a:endParaRPr lang="fi-FI" dirty="0"/>
        </a:p>
      </dgm:t>
    </dgm:pt>
    <dgm:pt modelId="{653CFEAC-7B13-4950-B779-7176CD06D5DC}" type="parTrans" cxnId="{BE2EC3E8-606E-4054-A17E-F3E0CD23EB36}">
      <dgm:prSet/>
      <dgm:spPr/>
      <dgm:t>
        <a:bodyPr/>
        <a:lstStyle/>
        <a:p>
          <a:endParaRPr lang="fi-FI"/>
        </a:p>
      </dgm:t>
    </dgm:pt>
    <dgm:pt modelId="{0DC23C38-DC73-4384-A502-6A39088971EE}" type="sibTrans" cxnId="{BE2EC3E8-606E-4054-A17E-F3E0CD23EB36}">
      <dgm:prSet/>
      <dgm:spPr/>
      <dgm:t>
        <a:bodyPr/>
        <a:lstStyle/>
        <a:p>
          <a:endParaRPr lang="fi-FI"/>
        </a:p>
      </dgm:t>
    </dgm:pt>
    <dgm:pt modelId="{2C5CA7AE-224C-499E-8D7C-30DDFC1589AD}">
      <dgm:prSet/>
      <dgm:spPr/>
      <dgm:t>
        <a:bodyPr/>
        <a:lstStyle/>
        <a:p>
          <a:r>
            <a:rPr lang="fi-FI" b="0" i="0" dirty="0"/>
            <a:t>joiden ruokavalio on supistunut allergiaepäilyn seurauksena ja joiden välttämisruokavalion purkaminen ei onnistu perusterveydenhuollossa.</a:t>
          </a:r>
          <a:endParaRPr lang="fi-FI" dirty="0"/>
        </a:p>
      </dgm:t>
    </dgm:pt>
    <dgm:pt modelId="{CF87B246-9208-430C-8B35-41BF3884706C}" type="parTrans" cxnId="{51DFA2AB-2A4B-45A9-A6A5-AC6CB4AF591C}">
      <dgm:prSet/>
      <dgm:spPr/>
      <dgm:t>
        <a:bodyPr/>
        <a:lstStyle/>
        <a:p>
          <a:endParaRPr lang="fi-FI"/>
        </a:p>
      </dgm:t>
    </dgm:pt>
    <dgm:pt modelId="{A3FBE8C2-CDC0-45C4-8938-32A15F633EDE}" type="sibTrans" cxnId="{51DFA2AB-2A4B-45A9-A6A5-AC6CB4AF591C}">
      <dgm:prSet/>
      <dgm:spPr/>
      <dgm:t>
        <a:bodyPr/>
        <a:lstStyle/>
        <a:p>
          <a:endParaRPr lang="fi-FI"/>
        </a:p>
      </dgm:t>
    </dgm:pt>
    <dgm:pt modelId="{172F4E62-A59A-4002-A905-1D0EF6A7325A}">
      <dgm:prSet/>
      <dgm:spPr/>
      <dgm:t>
        <a:bodyPr/>
        <a:lstStyle/>
        <a:p>
          <a:r>
            <a:rPr lang="fi-FI" b="0" i="0" dirty="0"/>
            <a:t>joilla epäillään anafylaksiaa</a:t>
          </a:r>
          <a:endParaRPr lang="fi-FI" dirty="0"/>
        </a:p>
      </dgm:t>
    </dgm:pt>
    <dgm:pt modelId="{248A1C12-F124-41A4-BB2B-F47A81A48FAC}" type="sibTrans" cxnId="{6E7997B5-FAF3-4856-B1B2-13363DD3430F}">
      <dgm:prSet/>
      <dgm:spPr/>
      <dgm:t>
        <a:bodyPr/>
        <a:lstStyle/>
        <a:p>
          <a:endParaRPr lang="fi-FI"/>
        </a:p>
      </dgm:t>
    </dgm:pt>
    <dgm:pt modelId="{A940AD31-0239-4E65-A12F-03ECE1CFAB21}" type="parTrans" cxnId="{6E7997B5-FAF3-4856-B1B2-13363DD3430F}">
      <dgm:prSet/>
      <dgm:spPr/>
      <dgm:t>
        <a:bodyPr/>
        <a:lstStyle/>
        <a:p>
          <a:endParaRPr lang="fi-FI"/>
        </a:p>
      </dgm:t>
    </dgm:pt>
    <dgm:pt modelId="{BA7EC4C7-6022-431F-9A11-11FC62D6C1F5}" type="pres">
      <dgm:prSet presAssocID="{F931E60A-AC4E-4C60-9106-419B73A9D908}" presName="linear" presStyleCnt="0">
        <dgm:presLayoutVars>
          <dgm:animLvl val="lvl"/>
          <dgm:resizeHandles val="exact"/>
        </dgm:presLayoutVars>
      </dgm:prSet>
      <dgm:spPr/>
    </dgm:pt>
    <dgm:pt modelId="{DD4ED715-86F6-4B5B-8801-FD76AC0DA90A}" type="pres">
      <dgm:prSet presAssocID="{60E233CE-A070-4091-A807-26075A69494E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F357C3D-BFC2-46DB-A51F-E3B40AE7EF13}" type="pres">
      <dgm:prSet presAssocID="{CC60CC7E-DC51-4317-A069-C2C658DEE4A8}" presName="spacer" presStyleCnt="0"/>
      <dgm:spPr/>
    </dgm:pt>
    <dgm:pt modelId="{C6E228FA-B7CC-4407-958D-61E0BBEEEA3C}" type="pres">
      <dgm:prSet presAssocID="{2B9A04CF-0738-4E1C-9890-8E16DB53B99D}" presName="parentText" presStyleLbl="node1" presStyleIdx="1" presStyleCnt="3" custScaleY="60885" custLinFactNeighborX="24" custLinFactNeighborY="-1342">
        <dgm:presLayoutVars>
          <dgm:chMax val="0"/>
          <dgm:bulletEnabled val="1"/>
        </dgm:presLayoutVars>
      </dgm:prSet>
      <dgm:spPr/>
    </dgm:pt>
    <dgm:pt modelId="{15C09722-16A2-466D-97A6-180DDC0A078C}" type="pres">
      <dgm:prSet presAssocID="{2B9A04CF-0738-4E1C-9890-8E16DB53B99D}" presName="childText" presStyleLbl="revTx" presStyleIdx="0" presStyleCnt="2">
        <dgm:presLayoutVars>
          <dgm:bulletEnabled val="1"/>
        </dgm:presLayoutVars>
      </dgm:prSet>
      <dgm:spPr/>
    </dgm:pt>
    <dgm:pt modelId="{75FF0D53-0BA8-4455-AD7A-9A0239A0785F}" type="pres">
      <dgm:prSet presAssocID="{F62EE506-3B44-4EEF-A7CB-A24BAA8C12C0}" presName="parentText" presStyleLbl="node1" presStyleIdx="2" presStyleCnt="3" custScaleY="61071">
        <dgm:presLayoutVars>
          <dgm:chMax val="0"/>
          <dgm:bulletEnabled val="1"/>
        </dgm:presLayoutVars>
      </dgm:prSet>
      <dgm:spPr/>
    </dgm:pt>
    <dgm:pt modelId="{6E033F75-F904-4F22-8F95-F2A1CE8F30ED}" type="pres">
      <dgm:prSet presAssocID="{F62EE506-3B44-4EEF-A7CB-A24BAA8C12C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FA01B0F-5349-4036-979F-8DB0A4DE8E62}" srcId="{F931E60A-AC4E-4C60-9106-419B73A9D908}" destId="{60E233CE-A070-4091-A807-26075A69494E}" srcOrd="0" destOrd="0" parTransId="{8F4A61C0-2BDB-4381-AD2B-CBE021D77546}" sibTransId="{CC60CC7E-DC51-4317-A069-C2C658DEE4A8}"/>
    <dgm:cxn modelId="{24D8EC38-9B2D-4349-9768-94BA007448CE}" srcId="{2B9A04CF-0738-4E1C-9890-8E16DB53B99D}" destId="{C8CEF8F6-A2EC-4A58-A15F-5C0911683E2F}" srcOrd="3" destOrd="0" parTransId="{1BE9503F-474E-42CC-BA97-29D32AA1D6CC}" sibTransId="{04B84464-A0C0-43CE-92CC-B6AFC3A56321}"/>
    <dgm:cxn modelId="{1C5DBF39-58BE-426C-BDEB-50A0A205DDB2}" type="presOf" srcId="{F931E60A-AC4E-4C60-9106-419B73A9D908}" destId="{BA7EC4C7-6022-431F-9A11-11FC62D6C1F5}" srcOrd="0" destOrd="0" presId="urn:microsoft.com/office/officeart/2005/8/layout/vList2"/>
    <dgm:cxn modelId="{20D88C5C-D447-49A8-89C4-32D749C969B9}" srcId="{2B9A04CF-0738-4E1C-9890-8E16DB53B99D}" destId="{0F475992-95CE-493D-AC60-46C3C4644E86}" srcOrd="1" destOrd="0" parTransId="{1EBF898A-7CA6-42B5-B1D2-59F4ABB42141}" sibTransId="{7F0DC160-816A-4BAD-AC48-BBCC553E11BE}"/>
    <dgm:cxn modelId="{7277CA44-F7A7-48CD-978B-50E07211722B}" type="presOf" srcId="{3D1617EE-E3BF-4FA3-B613-3DE39BEC6EEA}" destId="{6E033F75-F904-4F22-8F95-F2A1CE8F30ED}" srcOrd="0" destOrd="3" presId="urn:microsoft.com/office/officeart/2005/8/layout/vList2"/>
    <dgm:cxn modelId="{0056174D-F179-430B-86F8-7C6EA59B9EF6}" type="presOf" srcId="{F62EE506-3B44-4EEF-A7CB-A24BAA8C12C0}" destId="{75FF0D53-0BA8-4455-AD7A-9A0239A0785F}" srcOrd="0" destOrd="0" presId="urn:microsoft.com/office/officeart/2005/8/layout/vList2"/>
    <dgm:cxn modelId="{20820570-DDFF-4524-86C7-1AE88610E37A}" srcId="{0AF0A5D8-939F-41ED-8DDF-A410B67FC1A8}" destId="{3D1617EE-E3BF-4FA3-B613-3DE39BEC6EEA}" srcOrd="2" destOrd="0" parTransId="{21ABB3D0-1652-48F6-9709-E6ED74C10F43}" sibTransId="{15CADF67-2164-41B4-B96C-AA0192C45EA8}"/>
    <dgm:cxn modelId="{49E7C851-2DEA-48C5-8C24-4EDDED216D92}" srcId="{F931E60A-AC4E-4C60-9106-419B73A9D908}" destId="{F62EE506-3B44-4EEF-A7CB-A24BAA8C12C0}" srcOrd="2" destOrd="0" parTransId="{3108CA19-458B-4CC4-89C6-F165B6C28C44}" sibTransId="{8CBFC438-7333-4F1A-81A1-52BBD90A6EB3}"/>
    <dgm:cxn modelId="{70B63672-59B7-4007-9DD7-48F3E94FFC22}" srcId="{F931E60A-AC4E-4C60-9106-419B73A9D908}" destId="{2B9A04CF-0738-4E1C-9890-8E16DB53B99D}" srcOrd="1" destOrd="0" parTransId="{DA5106EC-5DAF-40CB-8319-A7DF240CF0D6}" sibTransId="{C211A24F-8E79-4404-86DB-43056402EDFB}"/>
    <dgm:cxn modelId="{4DCC0A74-41CC-4BAF-BEEB-AA62A4809C31}" type="presOf" srcId="{18DD4030-C745-4717-8FBF-135C8AF018C2}" destId="{15C09722-16A2-466D-97A6-180DDC0A078C}" srcOrd="0" destOrd="0" presId="urn:microsoft.com/office/officeart/2005/8/layout/vList2"/>
    <dgm:cxn modelId="{59F4AD77-0417-4CC2-9C65-E5C949932B1B}" type="presOf" srcId="{EBBB02BA-A8BF-4250-8C24-1B6EF10447C1}" destId="{6E033F75-F904-4F22-8F95-F2A1CE8F30ED}" srcOrd="0" destOrd="2" presId="urn:microsoft.com/office/officeart/2005/8/layout/vList2"/>
    <dgm:cxn modelId="{3DEB8359-86D0-43AE-97C8-23768E8BAB99}" type="presOf" srcId="{2C5CA7AE-224C-499E-8D7C-30DDFC1589AD}" destId="{6E033F75-F904-4F22-8F95-F2A1CE8F30ED}" srcOrd="0" destOrd="5" presId="urn:microsoft.com/office/officeart/2005/8/layout/vList2"/>
    <dgm:cxn modelId="{FB4D55A9-7A1E-40BB-A3DE-1BCC58AF5279}" srcId="{F62EE506-3B44-4EEF-A7CB-A24BAA8C12C0}" destId="{0AF0A5D8-939F-41ED-8DDF-A410B67FC1A8}" srcOrd="0" destOrd="0" parTransId="{3AB97713-6E42-4DC7-AC06-CD0FF40E4E78}" sibTransId="{5EB3024E-D270-4416-8B22-D88F20C4B02D}"/>
    <dgm:cxn modelId="{51DFA2AB-2A4B-45A9-A6A5-AC6CB4AF591C}" srcId="{0AF0A5D8-939F-41ED-8DDF-A410B67FC1A8}" destId="{2C5CA7AE-224C-499E-8D7C-30DDFC1589AD}" srcOrd="4" destOrd="0" parTransId="{CF87B246-9208-430C-8B35-41BF3884706C}" sibTransId="{A3FBE8C2-CDC0-45C4-8938-32A15F633EDE}"/>
    <dgm:cxn modelId="{17891FAE-DB52-4287-9F3B-A639C87B7FB1}" type="presOf" srcId="{60E233CE-A070-4091-A807-26075A69494E}" destId="{DD4ED715-86F6-4B5B-8801-FD76AC0DA90A}" srcOrd="0" destOrd="0" presId="urn:microsoft.com/office/officeart/2005/8/layout/vList2"/>
    <dgm:cxn modelId="{01ADECB4-B10B-440F-B4F3-AC4DBFBBA602}" srcId="{2B9A04CF-0738-4E1C-9890-8E16DB53B99D}" destId="{FE211865-6C80-4790-9C66-B5066B0D24E8}" srcOrd="2" destOrd="0" parTransId="{E43F9B90-8DD2-4D67-BDC7-0DD107253869}" sibTransId="{5ADF16A7-C79C-4124-9189-693A01B499D3}"/>
    <dgm:cxn modelId="{6E7997B5-FAF3-4856-B1B2-13363DD3430F}" srcId="{0AF0A5D8-939F-41ED-8DDF-A410B67FC1A8}" destId="{172F4E62-A59A-4002-A905-1D0EF6A7325A}" srcOrd="0" destOrd="0" parTransId="{A940AD31-0239-4E65-A12F-03ECE1CFAB21}" sibTransId="{248A1C12-F124-41A4-BB2B-F47A81A48FAC}"/>
    <dgm:cxn modelId="{FDEAB9C1-ABF3-4C20-8389-1D75149854A5}" type="presOf" srcId="{0AF0A5D8-939F-41ED-8DDF-A410B67FC1A8}" destId="{6E033F75-F904-4F22-8F95-F2A1CE8F30ED}" srcOrd="0" destOrd="0" presId="urn:microsoft.com/office/officeart/2005/8/layout/vList2"/>
    <dgm:cxn modelId="{923A3EC5-0012-41A4-88D4-370E13D6FF42}" type="presOf" srcId="{FE211865-6C80-4790-9C66-B5066B0D24E8}" destId="{15C09722-16A2-466D-97A6-180DDC0A078C}" srcOrd="0" destOrd="2" presId="urn:microsoft.com/office/officeart/2005/8/layout/vList2"/>
    <dgm:cxn modelId="{8A8DF1C6-5EB3-416F-B33A-12EECC954384}" type="presOf" srcId="{172F4E62-A59A-4002-A905-1D0EF6A7325A}" destId="{6E033F75-F904-4F22-8F95-F2A1CE8F30ED}" srcOrd="0" destOrd="1" presId="urn:microsoft.com/office/officeart/2005/8/layout/vList2"/>
    <dgm:cxn modelId="{FB9F60CA-8595-4B76-8EF8-8FAE7B7392EA}" type="presOf" srcId="{5954546D-FC93-4183-A1CA-1201FA422F82}" destId="{6E033F75-F904-4F22-8F95-F2A1CE8F30ED}" srcOrd="0" destOrd="4" presId="urn:microsoft.com/office/officeart/2005/8/layout/vList2"/>
    <dgm:cxn modelId="{8DEBF4CA-3DE2-463C-A2C7-90BD2D3AA05D}" type="presOf" srcId="{2B9A04CF-0738-4E1C-9890-8E16DB53B99D}" destId="{C6E228FA-B7CC-4407-958D-61E0BBEEEA3C}" srcOrd="0" destOrd="0" presId="urn:microsoft.com/office/officeart/2005/8/layout/vList2"/>
    <dgm:cxn modelId="{549E51CC-4C56-446B-A5B3-9E4F14768221}" type="presOf" srcId="{C8CEF8F6-A2EC-4A58-A15F-5C0911683E2F}" destId="{15C09722-16A2-466D-97A6-180DDC0A078C}" srcOrd="0" destOrd="3" presId="urn:microsoft.com/office/officeart/2005/8/layout/vList2"/>
    <dgm:cxn modelId="{B2C86FE0-872B-4DD0-BAFE-863191579538}" srcId="{2B9A04CF-0738-4E1C-9890-8E16DB53B99D}" destId="{18DD4030-C745-4717-8FBF-135C8AF018C2}" srcOrd="0" destOrd="0" parTransId="{4F208DC7-310D-4AFA-BD7A-E0D2CD99C0EB}" sibTransId="{ACC7F1BF-96E6-4AE9-B569-009F09EFB45E}"/>
    <dgm:cxn modelId="{BE2EC3E8-606E-4054-A17E-F3E0CD23EB36}" srcId="{0AF0A5D8-939F-41ED-8DDF-A410B67FC1A8}" destId="{5954546D-FC93-4183-A1CA-1201FA422F82}" srcOrd="3" destOrd="0" parTransId="{653CFEAC-7B13-4950-B779-7176CD06D5DC}" sibTransId="{0DC23C38-DC73-4384-A502-6A39088971EE}"/>
    <dgm:cxn modelId="{1AC11BF5-B3B1-41FD-8177-B420063FE45D}" type="presOf" srcId="{0F475992-95CE-493D-AC60-46C3C4644E86}" destId="{15C09722-16A2-466D-97A6-180DDC0A078C}" srcOrd="0" destOrd="1" presId="urn:microsoft.com/office/officeart/2005/8/layout/vList2"/>
    <dgm:cxn modelId="{10BE7AFF-F928-4BB0-83E1-86F03817A6FA}" srcId="{0AF0A5D8-939F-41ED-8DDF-A410B67FC1A8}" destId="{EBBB02BA-A8BF-4250-8C24-1B6EF10447C1}" srcOrd="1" destOrd="0" parTransId="{6C7775AB-5A52-417D-A59A-C0A16BD129D3}" sibTransId="{A35B10B0-73B8-49D2-9A08-A66BA7FDD04E}"/>
    <dgm:cxn modelId="{10664CDC-C180-49CA-83B0-DF074062C6CC}" type="presParOf" srcId="{BA7EC4C7-6022-431F-9A11-11FC62D6C1F5}" destId="{DD4ED715-86F6-4B5B-8801-FD76AC0DA90A}" srcOrd="0" destOrd="0" presId="urn:microsoft.com/office/officeart/2005/8/layout/vList2"/>
    <dgm:cxn modelId="{5F507B20-4189-4B1B-97E4-A1DF142DE225}" type="presParOf" srcId="{BA7EC4C7-6022-431F-9A11-11FC62D6C1F5}" destId="{FF357C3D-BFC2-46DB-A51F-E3B40AE7EF13}" srcOrd="1" destOrd="0" presId="urn:microsoft.com/office/officeart/2005/8/layout/vList2"/>
    <dgm:cxn modelId="{981783A8-D65C-4524-8E23-B3E4594A6A13}" type="presParOf" srcId="{BA7EC4C7-6022-431F-9A11-11FC62D6C1F5}" destId="{C6E228FA-B7CC-4407-958D-61E0BBEEEA3C}" srcOrd="2" destOrd="0" presId="urn:microsoft.com/office/officeart/2005/8/layout/vList2"/>
    <dgm:cxn modelId="{3F6DB0B9-D333-421C-855D-1599982473FB}" type="presParOf" srcId="{BA7EC4C7-6022-431F-9A11-11FC62D6C1F5}" destId="{15C09722-16A2-466D-97A6-180DDC0A078C}" srcOrd="3" destOrd="0" presId="urn:microsoft.com/office/officeart/2005/8/layout/vList2"/>
    <dgm:cxn modelId="{47107E77-F512-47F9-AEBE-44507936AF26}" type="presParOf" srcId="{BA7EC4C7-6022-431F-9A11-11FC62D6C1F5}" destId="{75FF0D53-0BA8-4455-AD7A-9A0239A0785F}" srcOrd="4" destOrd="0" presId="urn:microsoft.com/office/officeart/2005/8/layout/vList2"/>
    <dgm:cxn modelId="{3B947867-EDF7-4775-9B92-37E55977899E}" type="presParOf" srcId="{BA7EC4C7-6022-431F-9A11-11FC62D6C1F5}" destId="{6E033F75-F904-4F22-8F95-F2A1CE8F30ED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F1EEAF-7530-44B6-9FB1-96935002C2F0}">
      <dsp:nvSpPr>
        <dsp:cNvPr id="0" name=""/>
        <dsp:cNvSpPr/>
      </dsp:nvSpPr>
      <dsp:spPr>
        <a:xfrm>
          <a:off x="0" y="28193"/>
          <a:ext cx="10919599" cy="7722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b="1" i="0" kern="1200" dirty="0"/>
            <a:t>IgE-välitteinen ruoka-allergia</a:t>
          </a:r>
          <a:endParaRPr lang="fi-FI" sz="3300" kern="1200" dirty="0"/>
        </a:p>
      </dsp:txBody>
      <dsp:txXfrm>
        <a:off x="37696" y="65889"/>
        <a:ext cx="10844207" cy="696808"/>
      </dsp:txXfrm>
    </dsp:sp>
    <dsp:sp modelId="{46B281DB-E912-45E2-A468-B2E8B8923686}">
      <dsp:nvSpPr>
        <dsp:cNvPr id="0" name=""/>
        <dsp:cNvSpPr/>
      </dsp:nvSpPr>
      <dsp:spPr>
        <a:xfrm>
          <a:off x="0" y="800393"/>
          <a:ext cx="10919599" cy="20151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69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 dirty="0">
              <a:solidFill>
                <a:srgbClr val="000066"/>
              </a:solidFill>
            </a:rPr>
            <a:t>Elimistö muodostaa tietyille ruoka-allergeeneille spesifisiä IgE-vasta-aineita (herkistyminen), jotka sitoutuvat syöttösolujen ja basofiilien pintaan. </a:t>
          </a:r>
          <a:endParaRPr lang="fi-FI" sz="2000" kern="1200" dirty="0">
            <a:solidFill>
              <a:srgbClr val="000066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 dirty="0">
              <a:solidFill>
                <a:srgbClr val="000066"/>
              </a:solidFill>
            </a:rPr>
            <a:t>Kun ruoka-allergeeni kiinnittyy näihin vasta-aineisiin, solut vapauttavat välittäjäaineita (esim. histamiini, tryptaasi), jotka aiheuttavat </a:t>
          </a:r>
          <a:r>
            <a:rPr lang="fi-FI" sz="2000" b="0" i="0" kern="1200" dirty="0">
              <a:solidFill>
                <a:srgbClr val="000066"/>
              </a:solidFill>
              <a:latin typeface="Arial" panose="020B0604020202020204"/>
              <a:ea typeface="+mn-ea"/>
              <a:cs typeface="+mn-cs"/>
            </a:rPr>
            <a:t>nopeasti (korkeintaan 30 minuutissa) ilmaantuvat </a:t>
          </a:r>
          <a:r>
            <a:rPr lang="fi-FI" sz="2000" b="0" i="0" kern="1200" dirty="0">
              <a:solidFill>
                <a:srgbClr val="000066"/>
              </a:solidFill>
            </a:rPr>
            <a:t>allergisen reaktion oireet.</a:t>
          </a:r>
          <a:endParaRPr lang="fi-FI" sz="2000" kern="1200" dirty="0">
            <a:solidFill>
              <a:srgbClr val="000066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 dirty="0">
              <a:solidFill>
                <a:srgbClr val="000066"/>
              </a:solidFill>
            </a:rPr>
            <a:t>Herkistyminen ruoka-allergeenille ei kuitenkaan aina johda oireisiin eikä pelkkä IgE-vasta-aineiden löytyminen merkitse allergiaa.</a:t>
          </a:r>
          <a:endParaRPr lang="fi-FI" sz="2000" kern="1200" dirty="0">
            <a:solidFill>
              <a:srgbClr val="000066"/>
            </a:solidFill>
          </a:endParaRPr>
        </a:p>
      </dsp:txBody>
      <dsp:txXfrm>
        <a:off x="0" y="800393"/>
        <a:ext cx="10919599" cy="2015145"/>
      </dsp:txXfrm>
    </dsp:sp>
    <dsp:sp modelId="{32CBBD19-3B37-42AE-8CAE-73860E8D1CAD}">
      <dsp:nvSpPr>
        <dsp:cNvPr id="0" name=""/>
        <dsp:cNvSpPr/>
      </dsp:nvSpPr>
      <dsp:spPr>
        <a:xfrm>
          <a:off x="0" y="2815538"/>
          <a:ext cx="10919599" cy="7722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300" b="1" i="0" kern="1200" dirty="0"/>
            <a:t>Ei-IgE-välitteinen ruoka-allergia</a:t>
          </a:r>
          <a:endParaRPr lang="fi-FI" sz="3300" kern="1200" dirty="0"/>
        </a:p>
      </dsp:txBody>
      <dsp:txXfrm>
        <a:off x="37696" y="2853234"/>
        <a:ext cx="10844207" cy="696808"/>
      </dsp:txXfrm>
    </dsp:sp>
    <dsp:sp modelId="{435C5F40-7D3F-41C0-933A-428FDA8E20DE}">
      <dsp:nvSpPr>
        <dsp:cNvPr id="0" name=""/>
        <dsp:cNvSpPr/>
      </dsp:nvSpPr>
      <dsp:spPr>
        <a:xfrm>
          <a:off x="0" y="3587738"/>
          <a:ext cx="10919599" cy="956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697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 dirty="0">
              <a:solidFill>
                <a:srgbClr val="000066"/>
              </a:solidFill>
            </a:rPr>
            <a:t>Ei-IgE-välitteiset ruoka-allergiat ovat harvinaisia.</a:t>
          </a:r>
          <a:endParaRPr lang="fi-FI" sz="2000" kern="1200" dirty="0">
            <a:solidFill>
              <a:srgbClr val="000066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 dirty="0">
              <a:solidFill>
                <a:srgbClr val="000066"/>
              </a:solidFill>
            </a:rPr>
            <a:t>Oireet kehittyvät tuntien tai päivien viiveellä. </a:t>
          </a:r>
          <a:endParaRPr lang="fi-FI" sz="2000" kern="1200" dirty="0">
            <a:solidFill>
              <a:srgbClr val="000066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2000" b="0" i="0" kern="1200" dirty="0">
              <a:solidFill>
                <a:srgbClr val="000066"/>
              </a:solidFill>
            </a:rPr>
            <a:t>Taustalla on yleensä soluvälitteinen immunologinen prosessi.</a:t>
          </a:r>
          <a:endParaRPr lang="fi-FI" sz="2000" kern="1200" dirty="0">
            <a:solidFill>
              <a:srgbClr val="000066"/>
            </a:solidFill>
          </a:endParaRPr>
        </a:p>
      </dsp:txBody>
      <dsp:txXfrm>
        <a:off x="0" y="3587738"/>
        <a:ext cx="10919599" cy="9563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ED715-86F6-4B5B-8801-FD76AC0DA90A}">
      <dsp:nvSpPr>
        <dsp:cNvPr id="0" name=""/>
        <dsp:cNvSpPr/>
      </dsp:nvSpPr>
      <dsp:spPr>
        <a:xfrm>
          <a:off x="0" y="78112"/>
          <a:ext cx="10919599" cy="7335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1" i="0" kern="1200" dirty="0"/>
            <a:t>Suositus: </a:t>
          </a:r>
          <a:r>
            <a:rPr lang="fi-FI" sz="1900" b="0" i="0" kern="1200" dirty="0"/>
            <a:t>Neuvolassa tulee arvioida käytössä olevan välttämisruokavalion tarpeellisuus viimeistään ennen koulun alkua.</a:t>
          </a:r>
          <a:endParaRPr lang="fi-FI" sz="1900" b="0" kern="1200" dirty="0"/>
        </a:p>
      </dsp:txBody>
      <dsp:txXfrm>
        <a:off x="35811" y="113923"/>
        <a:ext cx="10847977" cy="661968"/>
      </dsp:txXfrm>
    </dsp:sp>
    <dsp:sp modelId="{C6E228FA-B7CC-4407-958D-61E0BBEEEA3C}">
      <dsp:nvSpPr>
        <dsp:cNvPr id="0" name=""/>
        <dsp:cNvSpPr/>
      </dsp:nvSpPr>
      <dsp:spPr>
        <a:xfrm>
          <a:off x="0" y="853227"/>
          <a:ext cx="10919599" cy="446646"/>
        </a:xfrm>
        <a:prstGeom prst="roundRect">
          <a:avLst/>
        </a:prstGeom>
        <a:solidFill>
          <a:schemeClr val="accent2">
            <a:hueOff val="-82804"/>
            <a:satOff val="-6866"/>
            <a:lumOff val="1274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0" i="0" kern="1200" dirty="0"/>
            <a:t>Perusterveydenhuolto </a:t>
          </a:r>
          <a:endParaRPr lang="fi-FI" sz="1900" kern="1200" dirty="0"/>
        </a:p>
      </dsp:txBody>
      <dsp:txXfrm>
        <a:off x="21803" y="875030"/>
        <a:ext cx="10875993" cy="403040"/>
      </dsp:txXfrm>
    </dsp:sp>
    <dsp:sp modelId="{15C09722-16A2-466D-97A6-180DDC0A078C}">
      <dsp:nvSpPr>
        <dsp:cNvPr id="0" name=""/>
        <dsp:cNvSpPr/>
      </dsp:nvSpPr>
      <dsp:spPr>
        <a:xfrm>
          <a:off x="0" y="1313068"/>
          <a:ext cx="10919599" cy="983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697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b="0" i="0" kern="1200" dirty="0">
              <a:solidFill>
                <a:srgbClr val="001759"/>
              </a:solidFill>
            </a:rPr>
            <a:t>Selvitetään lapsen ravintoanamneesi ja oireet. </a:t>
          </a:r>
          <a:endParaRPr lang="fi-FI" sz="1500" kern="1200" dirty="0">
            <a:solidFill>
              <a:srgbClr val="001759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b="0" i="0" kern="1200" dirty="0">
              <a:solidFill>
                <a:srgbClr val="001759"/>
              </a:solidFill>
            </a:rPr>
            <a:t>Seurataan kasvua ja hoidetaan mahdolliset ihottumat. </a:t>
          </a:r>
          <a:endParaRPr lang="fi-FI" sz="1500" kern="1200" dirty="0">
            <a:solidFill>
              <a:srgbClr val="001759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b="0" i="0" kern="1200" dirty="0">
              <a:solidFill>
                <a:srgbClr val="001759"/>
              </a:solidFill>
            </a:rPr>
            <a:t>Lievissä allergiaepäilyissä ohjataan kotikokeilut ja tarvittaessa puretaan välttämisdieetti.</a:t>
          </a:r>
          <a:endParaRPr lang="fi-FI" sz="1500" kern="1200" dirty="0">
            <a:solidFill>
              <a:srgbClr val="001759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b="0" i="0" kern="1200" dirty="0">
              <a:solidFill>
                <a:srgbClr val="001759"/>
              </a:solidFill>
            </a:rPr>
            <a:t>Vaikeissa ruoka-allergioissa varmistetaan seurannan toteutuminen.</a:t>
          </a:r>
          <a:endParaRPr lang="fi-FI" sz="1500" kern="1200" dirty="0">
            <a:solidFill>
              <a:srgbClr val="001759"/>
            </a:solidFill>
          </a:endParaRPr>
        </a:p>
      </dsp:txBody>
      <dsp:txXfrm>
        <a:off x="0" y="1313068"/>
        <a:ext cx="10919599" cy="983250"/>
      </dsp:txXfrm>
    </dsp:sp>
    <dsp:sp modelId="{75FF0D53-0BA8-4455-AD7A-9A0239A0785F}">
      <dsp:nvSpPr>
        <dsp:cNvPr id="0" name=""/>
        <dsp:cNvSpPr/>
      </dsp:nvSpPr>
      <dsp:spPr>
        <a:xfrm>
          <a:off x="0" y="2296318"/>
          <a:ext cx="10919599" cy="448010"/>
        </a:xfrm>
        <a:prstGeom prst="roundRect">
          <a:avLst/>
        </a:prstGeom>
        <a:solidFill>
          <a:schemeClr val="accent2">
            <a:hueOff val="-165609"/>
            <a:satOff val="-13733"/>
            <a:lumOff val="254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900" b="0" i="0" kern="1200" dirty="0"/>
            <a:t>Erikoissairaanhoito</a:t>
          </a:r>
          <a:endParaRPr lang="fi-FI" sz="1900" kern="1200" dirty="0"/>
        </a:p>
      </dsp:txBody>
      <dsp:txXfrm>
        <a:off x="21870" y="2318188"/>
        <a:ext cx="10875859" cy="404270"/>
      </dsp:txXfrm>
    </dsp:sp>
    <dsp:sp modelId="{6E033F75-F904-4F22-8F95-F2A1CE8F30ED}">
      <dsp:nvSpPr>
        <dsp:cNvPr id="0" name=""/>
        <dsp:cNvSpPr/>
      </dsp:nvSpPr>
      <dsp:spPr>
        <a:xfrm>
          <a:off x="0" y="2744329"/>
          <a:ext cx="10919599" cy="16518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6697" tIns="24130" rIns="135128" bIns="2413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b="0" i="0" kern="1200" dirty="0"/>
            <a:t>Erikoissairaanhoitoon ohjataan lapset, </a:t>
          </a:r>
          <a:endParaRPr lang="fi-FI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b="0" i="0" kern="1200" dirty="0"/>
            <a:t>joilla epäillään anafylaksiaa</a:t>
          </a:r>
          <a:endParaRPr lang="fi-FI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b="0" i="0" kern="1200" dirty="0"/>
            <a:t>jotka tarvitsevat ruoka-altistuksen</a:t>
          </a:r>
          <a:endParaRPr lang="fi-FI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b="0" i="0" kern="1200" dirty="0"/>
            <a:t>jotka saavat kohtalaisia tai vaikeita oireita keskeisistä ruoka-aineista (esim. maito, vehnä, muna)</a:t>
          </a:r>
          <a:endParaRPr lang="fi-FI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b="0" i="0" kern="1200" dirty="0"/>
            <a:t>joilla ilmenee pitkäkestoisia tai vaikeita iho- tai suolisto-oireita</a:t>
          </a:r>
          <a:endParaRPr lang="fi-FI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i-FI" sz="1500" b="0" i="0" kern="1200" dirty="0"/>
            <a:t>joiden ruokavalio on supistunut allergiaepäilyn seurauksena ja joiden välttämisruokavalion purkaminen ei onnistu perusterveydenhuollossa.</a:t>
          </a:r>
          <a:endParaRPr lang="fi-FI" sz="1500" kern="1200" dirty="0"/>
        </a:p>
      </dsp:txBody>
      <dsp:txXfrm>
        <a:off x="0" y="2744329"/>
        <a:ext cx="10919599" cy="1651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752EF-12D5-473B-9170-BB03F5DE0147}" type="datetimeFigureOut">
              <a:rPr lang="fi-FI" smtClean="0"/>
              <a:t>22.8.2025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5E811-CCD2-4A72-8328-1D3026B757F7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85133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25E811-CCD2-4A72-8328-1D3026B757F7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2541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sv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2.sv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svg"/><Relationship Id="rId7" Type="http://schemas.openxmlformats.org/officeDocument/2006/relationships/image" Target="../media/image21.sv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0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25.svg"/><Relationship Id="rId3" Type="http://schemas.openxmlformats.org/officeDocument/2006/relationships/image" Target="../media/image9.svg"/><Relationship Id="rId7" Type="http://schemas.openxmlformats.org/officeDocument/2006/relationships/image" Target="../media/image13.svg"/><Relationship Id="rId12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11BC1B-7ACC-1142-BB9D-B3830DFAB5D3}" type="datetimeFigureOut">
              <a:t>22.8.2025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1C4807-9EF9-9F47-B473-F3600B3A1BA3}"/>
              </a:ext>
            </a:extLst>
          </p:cNvPr>
          <p:cNvCxnSpPr/>
          <p:nvPr/>
        </p:nvCxnSpPr>
        <p:spPr>
          <a:xfrm>
            <a:off x="0" y="9036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E2FEA2D-ECD6-3C45-8BE5-6240E1ACA3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20677" y="900752"/>
            <a:ext cx="6071324" cy="595724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B00B24C-1A2C-6645-9E95-A8A678FB1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0305" y="226630"/>
            <a:ext cx="1754378" cy="496523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8B21B404-2F94-E849-971B-3F4BF10806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32178" y="5501821"/>
            <a:ext cx="643466" cy="643466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78F960A4-795D-2344-9420-0F27FE897A0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9197487" y="261816"/>
            <a:ext cx="2419358" cy="32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27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8A3-7995-8943-867B-5C65750D1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193B-218E-8244-A79D-8C8A8022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22.8.2025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4592-7D47-EA4F-8276-521C858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557E-FD27-E641-B04E-126B38D3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61546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8A3-7995-8943-867B-5C65750D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696" y="1803196"/>
            <a:ext cx="9504608" cy="733942"/>
          </a:xfrm>
        </p:spPr>
        <p:txBody>
          <a:bodyPr anchor="b">
            <a:noAutofit/>
          </a:bodyPr>
          <a:lstStyle>
            <a:lvl1pPr algn="ctr">
              <a:defRPr sz="38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193B-218E-8244-A79D-8C8A8022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11BC1B-7ACC-1142-BB9D-B3830DFAB5D3}" type="datetimeFigureOut">
              <a:t>22.8.2025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4592-7D47-EA4F-8276-521C858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557E-FD27-E641-B04E-126B38D3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4332FD-1CFF-F94D-8AB8-38BB84D91E3B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E9DE8685-C5A5-7E43-9ECF-F9BA0D1FB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154" y="2707589"/>
            <a:ext cx="9509693" cy="53864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522AAFD-1B89-4B4A-8D69-84F74AECA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3796" y="5644608"/>
            <a:ext cx="255600" cy="2556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927C099-3923-4741-BC4B-8D1A8DF97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2712" y="5644608"/>
            <a:ext cx="319500" cy="2556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3373A7A-68AA-F245-9326-7BDA925BAF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55528" y="5644608"/>
            <a:ext cx="255600" cy="2556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A689BF0-EA18-3948-B696-BD2050976E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54444" y="5644608"/>
            <a:ext cx="117969" cy="2556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054568A-5BA4-5F4B-9032-4C3C28F9D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83904" y="6023908"/>
            <a:ext cx="1380565" cy="95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32E4F0-F25B-B346-86F5-98FBEF05FF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29233" y="5646196"/>
            <a:ext cx="2149434" cy="487814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3134FC-D12E-0C4D-B785-383FEEEDA399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329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2F2C83-F980-1947-9AA6-2FDE83F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22.8.2025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F8BC3B-0AC6-3546-872B-E30B93D24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8586C-94F4-E24C-A0FA-726746E5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15375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FEDCEF-A2BD-ED47-9D95-E2FAAD66663F}" type="datetimeFigureOut">
              <a:t>22.8.2025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1C4807-9EF9-9F47-B473-F3600B3A1BA3}"/>
              </a:ext>
            </a:extLst>
          </p:cNvPr>
          <p:cNvCxnSpPr/>
          <p:nvPr/>
        </p:nvCxnSpPr>
        <p:spPr>
          <a:xfrm>
            <a:off x="0" y="9036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E2FEA2D-ECD6-3C45-8BE5-6240E1ACA33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20677" y="900752"/>
            <a:ext cx="6071324" cy="5957248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5B00B24C-1A2C-6645-9E95-A8A678FB1C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90305" y="226630"/>
            <a:ext cx="1754378" cy="496523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D9C18484-6187-B943-97D7-ED2B3C8966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894472" y="321547"/>
            <a:ext cx="2704300" cy="316910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8B21B404-2F94-E849-971B-3F4BF10806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622914" y="5816601"/>
            <a:ext cx="848223" cy="32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666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B069A05-75B2-2B4E-824C-84428B21C9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2000" y="900113"/>
            <a:ext cx="5940000" cy="5957887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FEDCEF-A2BD-ED47-9D95-E2FAAD66663F}" type="datetimeFigureOut">
              <a:t>22.8.2025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CFCCC6-6E30-BE4E-9177-869CC4EA98D4}"/>
              </a:ext>
            </a:extLst>
          </p:cNvPr>
          <p:cNvCxnSpPr/>
          <p:nvPr/>
        </p:nvCxnSpPr>
        <p:spPr>
          <a:xfrm>
            <a:off x="0" y="897132"/>
            <a:ext cx="12193200" cy="0"/>
          </a:xfrm>
          <a:prstGeom prst="line">
            <a:avLst/>
          </a:prstGeom>
          <a:ln w="12700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4">
            <a:extLst>
              <a:ext uri="{FF2B5EF4-FFF2-40B4-BE49-F238E27FC236}">
                <a16:creationId xmlns:a16="http://schemas.microsoft.com/office/drawing/2014/main" id="{CF6C7CE1-4DE5-7443-8273-02435D674C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22914" y="5816601"/>
            <a:ext cx="848223" cy="328686"/>
          </a:xfrm>
          <a:prstGeom prst="rect">
            <a:avLst/>
          </a:prstGeom>
        </p:spPr>
      </p:pic>
      <p:pic>
        <p:nvPicPr>
          <p:cNvPr id="15" name="Graphic 14">
            <a:extLst>
              <a:ext uri="{FF2B5EF4-FFF2-40B4-BE49-F238E27FC236}">
                <a16:creationId xmlns:a16="http://schemas.microsoft.com/office/drawing/2014/main" id="{978D9EEA-5465-A945-94CE-F327DCC5B37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90305" y="226630"/>
            <a:ext cx="1754378" cy="496523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150F29C9-0F3B-EF46-A143-939986A407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8894472" y="321547"/>
            <a:ext cx="2704300" cy="316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36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22.8.2025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9719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4A6C9E-E548-7240-AC10-C4805D1F386B}"/>
              </a:ext>
            </a:extLst>
          </p:cNvPr>
          <p:cNvSpPr/>
          <p:nvPr/>
        </p:nvSpPr>
        <p:spPr>
          <a:xfrm>
            <a:off x="0" y="0"/>
            <a:ext cx="12192000" cy="636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FCCAED-FB38-6D42-9952-CEF8EBC6350C}"/>
              </a:ext>
            </a:extLst>
          </p:cNvPr>
          <p:cNvSpPr/>
          <p:nvPr/>
        </p:nvSpPr>
        <p:spPr>
          <a:xfrm>
            <a:off x="0" y="629920"/>
            <a:ext cx="12192000" cy="622808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62D209-FA59-AD40-B106-9133B8978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0069" y="166865"/>
            <a:ext cx="1243289" cy="35187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505F849-F8AA-8241-A6C5-9EE8CF7652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588326" y="251209"/>
            <a:ext cx="1929285" cy="2260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0FEDCEF-A2BD-ED47-9D95-E2FAAD66663F}" type="datetimeFigureOut">
              <a:t>22.8.2025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85995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8980" y="854439"/>
            <a:ext cx="5369228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10080"/>
            <a:ext cx="5380149" cy="416874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22.8.2025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825" y="927280"/>
            <a:ext cx="5112152" cy="5138334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37782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44" y="854439"/>
            <a:ext cx="3377054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64" y="1910080"/>
            <a:ext cx="3383923" cy="416874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22.8.2025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7454" y="953036"/>
            <a:ext cx="46224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7885024-B7C3-CF41-B019-11BA9EBEF5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53849" y="953036"/>
            <a:ext cx="24876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11522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44" y="854439"/>
            <a:ext cx="3377054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64" y="1910080"/>
            <a:ext cx="3383923" cy="416874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22.8.2025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7454" y="953036"/>
            <a:ext cx="46224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picture</a:t>
            </a:r>
            <a:endParaRPr lang="fi-FI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01A550-409A-C74E-B0C9-D380256DE7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3512" y="952679"/>
            <a:ext cx="2487600" cy="5112000"/>
          </a:xfrm>
          <a:solidFill>
            <a:schemeClr val="accent1"/>
          </a:solidFill>
        </p:spPr>
        <p:txBody>
          <a:bodyPr lIns="360000" tIns="900000" rIns="360000" bIns="360000" anchor="t" anchorCtr="0">
            <a:noAutofit/>
          </a:bodyPr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982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B069A05-75B2-2B4E-824C-84428B21C92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52000" y="900113"/>
            <a:ext cx="5940000" cy="5957887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F8D97B-3EA1-1D47-BA97-033B4AD198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600" y="2993923"/>
            <a:ext cx="4862052" cy="1269878"/>
          </a:xfrm>
        </p:spPr>
        <p:txBody>
          <a:bodyPr anchor="b">
            <a:normAutofit/>
          </a:bodyPr>
          <a:lstStyle>
            <a:lvl1pPr algn="l">
              <a:defRPr sz="380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09122D-D644-244F-ADDE-3F14D03BE7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4459115"/>
            <a:ext cx="4891548" cy="538641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228308-538F-A447-BB11-3B653DDE2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11BC1B-7ACC-1142-BB9D-B3830DFAB5D3}" type="datetimeFigureOut">
              <a:t>22.8.2025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F65EA-24CE-0C49-8A40-9C553BC6E8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941B2-CA4B-1741-8043-955EE2A7B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1CFCCC6-6E30-BE4E-9177-869CC4EA98D4}"/>
              </a:ext>
            </a:extLst>
          </p:cNvPr>
          <p:cNvCxnSpPr/>
          <p:nvPr/>
        </p:nvCxnSpPr>
        <p:spPr>
          <a:xfrm>
            <a:off x="0" y="897132"/>
            <a:ext cx="12193200" cy="0"/>
          </a:xfrm>
          <a:prstGeom prst="line">
            <a:avLst/>
          </a:prstGeom>
          <a:ln w="12700">
            <a:solidFill>
              <a:schemeClr val="bg2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phic 14">
            <a:extLst>
              <a:ext uri="{FF2B5EF4-FFF2-40B4-BE49-F238E27FC236}">
                <a16:creationId xmlns:a16="http://schemas.microsoft.com/office/drawing/2014/main" id="{978D9EEA-5465-A945-94CE-F327DCC5B3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90305" y="226630"/>
            <a:ext cx="1754378" cy="496523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88E4B653-B6A8-3843-AC13-BFF29B5C3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197487" y="261816"/>
            <a:ext cx="2419358" cy="326013"/>
          </a:xfrm>
          <a:prstGeom prst="rect">
            <a:avLst/>
          </a:prstGeom>
        </p:spPr>
      </p:pic>
      <p:pic>
        <p:nvPicPr>
          <p:cNvPr id="17" name="Picture 14">
            <a:extLst>
              <a:ext uri="{FF2B5EF4-FFF2-40B4-BE49-F238E27FC236}">
                <a16:creationId xmlns:a16="http://schemas.microsoft.com/office/drawing/2014/main" id="{D9C41B53-CD4B-5442-A03D-FD174C90DA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32178" y="5501821"/>
            <a:ext cx="643466" cy="64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9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22.8.2025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B74D0AAC-3785-384F-B5E1-1B166D00A50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1065" y="1991360"/>
            <a:ext cx="10921284" cy="4056273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table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7810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22.8.2025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393CE6C-A064-FA41-9233-BF8690B6DE7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0417" y="2009103"/>
            <a:ext cx="10922000" cy="4030619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GB" dirty="0"/>
              <a:t>Click icon to add chart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76025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8A3-7995-8943-867B-5C65750D1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193B-218E-8244-A79D-8C8A8022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22.8.2025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4592-7D47-EA4F-8276-521C858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557E-FD27-E641-B04E-126B38D3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4955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A18A3-7995-8943-867B-5C65750D1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696" y="1803196"/>
            <a:ext cx="9504608" cy="733942"/>
          </a:xfrm>
        </p:spPr>
        <p:txBody>
          <a:bodyPr anchor="b">
            <a:noAutofit/>
          </a:bodyPr>
          <a:lstStyle>
            <a:lvl1pPr algn="ctr">
              <a:defRPr sz="3800"/>
            </a:lvl1pPr>
          </a:lstStyle>
          <a:p>
            <a:r>
              <a:rPr lang="en-GB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2F193B-218E-8244-A79D-8C8A8022E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F0FEDCEF-A2BD-ED47-9D95-E2FAAD66663F}" type="datetimeFigureOut">
              <a:t>22.8.2025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324592-7D47-EA4F-8276-521C858FB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26557E-FD27-E641-B04E-126B38D33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94332FD-1CFF-F94D-8AB8-38BB84D91E3B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ubtitle 2">
            <a:extLst>
              <a:ext uri="{FF2B5EF4-FFF2-40B4-BE49-F238E27FC236}">
                <a16:creationId xmlns:a16="http://schemas.microsoft.com/office/drawing/2014/main" id="{E9DE8685-C5A5-7E43-9ECF-F9BA0D1FB0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1154" y="2707589"/>
            <a:ext cx="9509693" cy="53864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fi-FI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2522AAFD-1B89-4B4A-8D69-84F74AECA0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3796" y="5644608"/>
            <a:ext cx="255600" cy="2556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927C099-3923-4741-BC4B-8D1A8DF97F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92712" y="5644608"/>
            <a:ext cx="319500" cy="255600"/>
          </a:xfrm>
          <a:prstGeom prst="rect">
            <a:avLst/>
          </a:prstGeom>
        </p:spPr>
      </p:pic>
      <p:pic>
        <p:nvPicPr>
          <p:cNvPr id="16" name="Graphic 15">
            <a:extLst>
              <a:ext uri="{FF2B5EF4-FFF2-40B4-BE49-F238E27FC236}">
                <a16:creationId xmlns:a16="http://schemas.microsoft.com/office/drawing/2014/main" id="{53373A7A-68AA-F245-9326-7BDA925BAF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55528" y="5644608"/>
            <a:ext cx="255600" cy="255600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AA689BF0-EA18-3948-B696-BD2050976E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54444" y="5644608"/>
            <a:ext cx="117969" cy="2556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D054568A-5BA4-5F4B-9032-4C3C28F9D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183904" y="6023908"/>
            <a:ext cx="1380565" cy="9587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632E4F0-F25B-B346-86F5-98FBEF05FF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29233" y="5638801"/>
            <a:ext cx="1975480" cy="493870"/>
          </a:xfrm>
          <a:prstGeom prst="rect">
            <a:avLst/>
          </a:prstGeom>
        </p:spPr>
      </p:pic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E3134FC-D12E-0C4D-B785-383FEEEDA399}"/>
              </a:ext>
            </a:extLst>
          </p:cNvPr>
          <p:cNvCxnSpPr/>
          <p:nvPr/>
        </p:nvCxnSpPr>
        <p:spPr>
          <a:xfrm>
            <a:off x="0" y="49644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29230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2F2C83-F980-1947-9AA6-2FDE83FE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EDCEF-A2BD-ED47-9D95-E2FAAD66663F}" type="datetimeFigureOut">
              <a:t>22.8.2025</a:t>
            </a:fld>
            <a:endParaRPr lang="fi-FI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F8BC3B-0AC6-3546-872B-E30B93D246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8586C-94F4-E24C-A0FA-726746E53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C64A7D-B5C7-C249-AD84-E7B5A1F09FDF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079870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22.8.2025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29473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E4A6C9E-E548-7240-AC10-C4805D1F386B}"/>
              </a:ext>
            </a:extLst>
          </p:cNvPr>
          <p:cNvSpPr/>
          <p:nvPr/>
        </p:nvSpPr>
        <p:spPr>
          <a:xfrm>
            <a:off x="0" y="0"/>
            <a:ext cx="12192000" cy="6364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FCCAED-FB38-6D42-9952-CEF8EBC6350C}"/>
              </a:ext>
            </a:extLst>
          </p:cNvPr>
          <p:cNvSpPr/>
          <p:nvPr/>
        </p:nvSpPr>
        <p:spPr>
          <a:xfrm>
            <a:off x="0" y="629920"/>
            <a:ext cx="12192000" cy="6228080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4E62D209-FA59-AD40-B106-9133B8978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550069" y="166865"/>
            <a:ext cx="1243289" cy="3518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E65531-52EA-964F-8B66-3FBA7703D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AA93D0-316E-3949-BCAB-951670E9B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569BC-34FF-0F41-AEF5-F8C972DFF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11BC1B-7ACC-1142-BB9D-B3830DFAB5D3}" type="datetimeFigureOut">
              <a:t>22.8.2025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CCC951-0964-614A-B3E6-EE14B669F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2A5FE-A856-7042-99B1-478270FCC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2DFA353B-6BB6-7444-BCA5-05D58DFCEB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9843538" y="211016"/>
            <a:ext cx="1715249" cy="23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0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8980" y="854439"/>
            <a:ext cx="5369228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10080"/>
            <a:ext cx="5380149" cy="416874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22.8.2025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1825" y="927280"/>
            <a:ext cx="5112152" cy="5138334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64734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44" y="854439"/>
            <a:ext cx="3377054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64" y="1910080"/>
            <a:ext cx="3383923" cy="416874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22.8.2025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7454" y="953036"/>
            <a:ext cx="46224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27885024-B7C3-CF41-B019-11BA9EBEF54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53849" y="953036"/>
            <a:ext cx="24876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399610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D4088-102E-CC4F-8E1C-D1A7842FF5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3944" y="854439"/>
            <a:ext cx="3377054" cy="836249"/>
          </a:xfrm>
        </p:spPr>
        <p:txBody>
          <a:bodyPr anchor="t" anchorCtr="0"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05D7A-318D-CB45-9AD8-3108C0CC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164" y="1910080"/>
            <a:ext cx="3383923" cy="416874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D77843-CB70-E14F-93F8-417B67FA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22.8.2025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A5F02B-56EB-2549-BBB7-568F0B8EB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6F9CBC-703E-B64C-AA07-719AA3257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6891061-3FAF-0248-BCED-4BEEB62FE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17454" y="953036"/>
            <a:ext cx="4622400" cy="5112000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Lisää kuva napsauttamalla kuvaketta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601A550-409A-C74E-B0C9-D380256DE7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053512" y="952679"/>
            <a:ext cx="2487600" cy="5112000"/>
          </a:xfrm>
          <a:solidFill>
            <a:schemeClr val="accent1"/>
          </a:solidFill>
        </p:spPr>
        <p:txBody>
          <a:bodyPr lIns="360000" tIns="900000" rIns="360000" bIns="360000" anchor="t" anchorCtr="0">
            <a:noAutofit/>
          </a:bodyPr>
          <a:lstStyle>
            <a:lvl1pPr>
              <a:defRPr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0736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22.8.2025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11" name="Table Placeholder 10">
            <a:extLst>
              <a:ext uri="{FF2B5EF4-FFF2-40B4-BE49-F238E27FC236}">
                <a16:creationId xmlns:a16="http://schemas.microsoft.com/office/drawing/2014/main" id="{B74D0AAC-3785-384F-B5E1-1B166D00A50B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1065" y="1991360"/>
            <a:ext cx="10921284" cy="4056273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Lisää taulukko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87203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37E9AD-2BB1-954A-B20D-20DB11D07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1BC1B-7ACC-1142-BB9D-B3830DFAB5D3}" type="datetimeFigureOut">
              <a:t>22.8.2025</a:t>
            </a:fld>
            <a:endParaRPr lang="fi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94ABAD-F850-A94B-A4F2-F1D60581A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E3F327-9F97-4E4A-8B80-6E3F69BE8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0E6B0-0E85-FB47-850E-9C9C18E3A430}" type="slidenum">
              <a:t>‹#›</a:t>
            </a:fld>
            <a:endParaRPr lang="fi-FI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FB4969-D0F0-4B4D-B212-F912BA97D1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8609" y="854439"/>
            <a:ext cx="10919599" cy="836249"/>
          </a:xfrm>
        </p:spPr>
        <p:txBody>
          <a:bodyPr/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0393CE6C-A064-FA41-9233-BF8690B6DE7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0417" y="2009103"/>
            <a:ext cx="10922000" cy="4030619"/>
          </a:xfrm>
          <a:solidFill>
            <a:schemeClr val="bg2">
              <a:lumMod val="75000"/>
            </a:schemeClr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r>
              <a:rPr lang="fi-FI" dirty="0"/>
              <a:t>Lisää kaavio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1964159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1.sv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sv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668E0-E573-DA40-9BA6-97A08AED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854439"/>
            <a:ext cx="10919599" cy="836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DBADF-80C2-C941-89BD-131D11C18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99" y="1889760"/>
            <a:ext cx="10919599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139E5-F176-0840-93D4-AD62F327B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3600" y="6356351"/>
            <a:ext cx="693246" cy="22733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11BC1B-7ACC-1142-BB9D-B3830DFAB5D3}" type="datetimeFigureOut">
              <a:t>22.8.2025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54E19-B134-634B-BD5B-BB1451AC5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7260" y="6359065"/>
            <a:ext cx="5166598" cy="22969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F953C-B26D-5942-A043-297B87E30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2711" y="6356350"/>
            <a:ext cx="470845" cy="2403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90E6B0-0E85-FB47-850E-9C9C18E3A430}" type="slidenum">
              <a:t>‹#›</a:t>
            </a:fld>
            <a:endParaRPr lang="fi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0BB578-42A7-BD4A-AEED-1E6A5A0A33E2}"/>
              </a:ext>
            </a:extLst>
          </p:cNvPr>
          <p:cNvCxnSpPr/>
          <p:nvPr/>
        </p:nvCxnSpPr>
        <p:spPr>
          <a:xfrm>
            <a:off x="0" y="6480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1A37519E-8E5E-3F44-A4F0-7094C0BA73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50069" y="166865"/>
            <a:ext cx="1243289" cy="35187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A58C6CD-1DAE-F245-AA40-FCBC6D0C18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9843538" y="211016"/>
            <a:ext cx="1715249" cy="23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16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25525" indent="-111125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System Font Regular"/>
        <a:buChar char="-"/>
        <a:tabLst/>
        <a:defRPr sz="18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668E0-E573-DA40-9BA6-97A08AEDF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854439"/>
            <a:ext cx="10919599" cy="8362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</a:t>
            </a:r>
            <a:br>
              <a:rPr lang="en-GB"/>
            </a:br>
            <a:r>
              <a:rPr lang="en-GB"/>
              <a:t>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DBADF-80C2-C941-89BD-131D11C186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99" y="1889760"/>
            <a:ext cx="10919599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139E5-F176-0840-93D4-AD62F327BE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3600" y="6356351"/>
            <a:ext cx="693246" cy="22733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0FEDCEF-A2BD-ED47-9D95-E2FAAD66663F}" type="datetimeFigureOut">
              <a:t>22.8.2025</a:t>
            </a:fld>
            <a:endParaRPr lang="fi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54E19-B134-634B-BD5B-BB1451AC5B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57260" y="6359065"/>
            <a:ext cx="5166598" cy="22969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i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EF953C-B26D-5942-A043-297B87E309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2711" y="6356350"/>
            <a:ext cx="470845" cy="24039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 i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3C64A7D-B5C7-C249-AD84-E7B5A1F09FDF}" type="slidenum">
              <a:t>‹#›</a:t>
            </a:fld>
            <a:endParaRPr lang="fi-FI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80BB578-42A7-BD4A-AEED-1E6A5A0A33E2}"/>
              </a:ext>
            </a:extLst>
          </p:cNvPr>
          <p:cNvCxnSpPr/>
          <p:nvPr/>
        </p:nvCxnSpPr>
        <p:spPr>
          <a:xfrm>
            <a:off x="0" y="648000"/>
            <a:ext cx="12193200" cy="0"/>
          </a:xfrm>
          <a:prstGeom prst="line">
            <a:avLst/>
          </a:prstGeom>
          <a:ln w="12700">
            <a:solidFill>
              <a:schemeClr val="tx1">
                <a:alpha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Graphic 10">
            <a:extLst>
              <a:ext uri="{FF2B5EF4-FFF2-40B4-BE49-F238E27FC236}">
                <a16:creationId xmlns:a16="http://schemas.microsoft.com/office/drawing/2014/main" id="{1A37519E-8E5E-3F44-A4F0-7094C0BA732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550069" y="166865"/>
            <a:ext cx="1243289" cy="351875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8A58C6CD-1DAE-F245-AA40-FCBC6D0C18F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9588326" y="251209"/>
            <a:ext cx="1929285" cy="22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412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286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025525" indent="-111125" algn="l" defTabSz="914400" rtl="0" eaLnBrk="1" latinLnBrk="0" hangingPunct="1">
        <a:lnSpc>
          <a:spcPct val="90000"/>
        </a:lnSpc>
        <a:spcBef>
          <a:spcPts val="500"/>
        </a:spcBef>
        <a:buSzPct val="100000"/>
        <a:buFont typeface="System Font Regular"/>
        <a:buChar char="-"/>
        <a:tabLst/>
        <a:defRPr sz="1800" b="0" i="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3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ypahoito.fi/xmedia/hoi/hoi50026n.pdf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aypahoito.fi/xmedia/hoi/hoi50026m.pdf" TargetMode="External"/><Relationship Id="rId3" Type="http://schemas.openxmlformats.org/officeDocument/2006/relationships/hyperlink" Target="https://www.kaypahoito.fi/xmedia/hoi/hoi50026h.pdf" TargetMode="External"/><Relationship Id="rId7" Type="http://schemas.openxmlformats.org/officeDocument/2006/relationships/hyperlink" Target="https://www.kaypahoito.fi/xmedia/hoi/hoi50026l.pdf" TargetMode="External"/><Relationship Id="rId2" Type="http://schemas.openxmlformats.org/officeDocument/2006/relationships/hyperlink" Target="https://www.kaypahoito.fi/xmedia/hoi/hoi50026g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kaypahoito.fi/xmedia/hoi/hoi50026k.pdf" TargetMode="External"/><Relationship Id="rId11" Type="http://schemas.openxmlformats.org/officeDocument/2006/relationships/image" Target="../media/image27.png"/><Relationship Id="rId5" Type="http://schemas.openxmlformats.org/officeDocument/2006/relationships/hyperlink" Target="https://www.kaypahoito.fi/xmedia/hoi/hoi50026j.pdf" TargetMode="External"/><Relationship Id="rId10" Type="http://schemas.openxmlformats.org/officeDocument/2006/relationships/hyperlink" Target="https://www.kaypahoito.fi/nix03505" TargetMode="External"/><Relationship Id="rId4" Type="http://schemas.openxmlformats.org/officeDocument/2006/relationships/hyperlink" Target="https://www.kaypahoito.fi/xmedia/hoi/hoi50026i.pdf" TargetMode="External"/><Relationship Id="rId9" Type="http://schemas.openxmlformats.org/officeDocument/2006/relationships/hyperlink" Target="https://www.kaypahoito.fi/xmedia/hoi/hoi50026a.pdf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ypahoito.fi/nix02154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hyperlink" Target="https://www.kaypahoito.fi/hoi50026" TargetMode="Externa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ypahoito.fi/nix02152" TargetMode="Externa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aypahoito.fi/nix00324" TargetMode="External"/><Relationship Id="rId2" Type="http://schemas.openxmlformats.org/officeDocument/2006/relationships/slide" Target="slide2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ypahoito.fi/nix00323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ypahoito.fi/nix02153" TargetMode="Externa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aypahoito.fi/nix02153" TargetMode="External"/><Relationship Id="rId3" Type="http://schemas.openxmlformats.org/officeDocument/2006/relationships/hyperlink" Target="http://www.kaypahoito.fi/nix03550" TargetMode="External"/><Relationship Id="rId7" Type="http://schemas.openxmlformats.org/officeDocument/2006/relationships/hyperlink" Target="http://www.kaypahoito.fi/nix03507" TargetMode="External"/><Relationship Id="rId2" Type="http://schemas.openxmlformats.org/officeDocument/2006/relationships/hyperlink" Target="http://www.kaypahoito.fi/nix03502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kaypahoito.fi/nix03506" TargetMode="External"/><Relationship Id="rId11" Type="http://schemas.openxmlformats.org/officeDocument/2006/relationships/hyperlink" Target="http://www.kaypahoito.fi/nix02152" TargetMode="External"/><Relationship Id="rId5" Type="http://schemas.openxmlformats.org/officeDocument/2006/relationships/hyperlink" Target="http://www.kaypahoito.fi/nix01398" TargetMode="External"/><Relationship Id="rId10" Type="http://schemas.openxmlformats.org/officeDocument/2006/relationships/hyperlink" Target="http://www.kaypahoito.fi/nix03512" TargetMode="External"/><Relationship Id="rId4" Type="http://schemas.openxmlformats.org/officeDocument/2006/relationships/hyperlink" Target="http://www.kaypahoito.fi/nix03504" TargetMode="External"/><Relationship Id="rId9" Type="http://schemas.openxmlformats.org/officeDocument/2006/relationships/hyperlink" Target="http://www.kaypahoito.fi/nix00324" TargetMode="Externa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kaypahoito.fi/nix03508" TargetMode="External"/><Relationship Id="rId3" Type="http://schemas.openxmlformats.org/officeDocument/2006/relationships/hyperlink" Target="http://www.kaypahoito.fi/nix03513" TargetMode="External"/><Relationship Id="rId7" Type="http://schemas.openxmlformats.org/officeDocument/2006/relationships/hyperlink" Target="http://www.kaypahoito.fi/nix03501" TargetMode="External"/><Relationship Id="rId2" Type="http://schemas.openxmlformats.org/officeDocument/2006/relationships/hyperlink" Target="http://www.kaypahoito.fi/nix02154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kaypahoito.fi/nix03505" TargetMode="External"/><Relationship Id="rId11" Type="http://schemas.openxmlformats.org/officeDocument/2006/relationships/hyperlink" Target="http://www.kaypahoito.fi/nix03503" TargetMode="External"/><Relationship Id="rId5" Type="http://schemas.openxmlformats.org/officeDocument/2006/relationships/hyperlink" Target="http://www.kaypahoito.fi/nix03511" TargetMode="External"/><Relationship Id="rId10" Type="http://schemas.openxmlformats.org/officeDocument/2006/relationships/hyperlink" Target="http://www.kaypahoito.fi/nix03510" TargetMode="External"/><Relationship Id="rId4" Type="http://schemas.openxmlformats.org/officeDocument/2006/relationships/hyperlink" Target="http://www.kaypahoito.fi/nix03509" TargetMode="External"/><Relationship Id="rId9" Type="http://schemas.openxmlformats.org/officeDocument/2006/relationships/hyperlink" Target="http://www.kaypahoito.fi/nix00323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ypahoito.fi/hoi50026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24F996-7C5E-47DC-A603-596C84264CF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Ruoka-allergia (lapset)</a:t>
            </a:r>
            <a:br>
              <a:rPr lang="fi-FI" dirty="0"/>
            </a:b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A2F7AE1-CF34-49B5-991A-EF090FBB5B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Luentomateriaali</a:t>
            </a:r>
          </a:p>
        </p:txBody>
      </p:sp>
    </p:spTree>
    <p:extLst>
      <p:ext uri="{BB962C8B-B14F-4D97-AF65-F5344CB8AC3E}">
        <p14:creationId xmlns:p14="http://schemas.microsoft.com/office/powerpoint/2010/main" val="283461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A09CE7A-13CD-6741-5C28-6AFE01538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Diagnostiikka ja hoito: yleistä 1(2)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74157F-9FC7-B8F1-75D1-B6C7E103C1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IgE-välitteisen ruoka-allergian diagnoosi perustuu</a:t>
            </a:r>
          </a:p>
          <a:p>
            <a:pPr marL="971550" lvl="1" indent="-342900"/>
            <a:r>
              <a:rPr lang="fi-FI" dirty="0"/>
              <a:t>ruoka-aineen syömisen jälkeen ilmeneviin oireisiin</a:t>
            </a:r>
          </a:p>
          <a:p>
            <a:pPr marL="971550" lvl="1" indent="-342900"/>
            <a:r>
              <a:rPr lang="fi-FI" dirty="0"/>
              <a:t>allergeenispesifisen IgE:n </a:t>
            </a:r>
            <a:r>
              <a:rPr lang="fi-FI"/>
              <a:t>osoittamiseen ja</a:t>
            </a:r>
            <a:endParaRPr lang="fi-FI" dirty="0"/>
          </a:p>
          <a:p>
            <a:pPr marL="971550" lvl="1" indent="-342900"/>
            <a:r>
              <a:rPr lang="fi-FI" dirty="0"/>
              <a:t>valvottuihin ruoka-altistuksiin.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Muut ruoka-allergian muodot ovat harvinaisia, ja niitä käsitellään diassa </a:t>
            </a:r>
            <a:r>
              <a:rPr lang="fi-FI" dirty="0">
                <a:hlinkClick r:id="rId2" action="ppaction://hlinksldjump"/>
              </a:rPr>
              <a:t>33</a:t>
            </a:r>
            <a:r>
              <a:rPr lang="fi-FI" dirty="0"/>
              <a:t>.</a:t>
            </a:r>
            <a:endParaRPr lang="fi-FI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Lapselle keskeisten ruoka-aineiden kohdalla diagnoosi varmistetaan altistuskokeella.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Ei-keskeisten ruoka-aineiden kohdalla (jos kyseessä ei ole anafylaksia) altistuskoetta ei tarvita ja ruoka-ainetta voidaan lisätä vähitellen ruokavalioon.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Lievät tai ohimenevät oireet, kuten paikalliset iho- ja limakalvoreaktiot tai suun kutina, eivät vaadi jatkotutkimuksia.</a:t>
            </a:r>
          </a:p>
        </p:txBody>
      </p:sp>
    </p:spTree>
    <p:extLst>
      <p:ext uri="{BB962C8B-B14F-4D97-AF65-F5344CB8AC3E}">
        <p14:creationId xmlns:p14="http://schemas.microsoft.com/office/powerpoint/2010/main" val="4074646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D74B9B-20DF-F13A-B335-03CF6F086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0BCE36-6802-7A7D-0A82-1C0E93027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Diagnostiikka ja hoito: yleistä 2(2)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1947F5E-B798-E366-FC8F-9E3BDB9371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59"/>
            <a:ext cx="10919599" cy="4395537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Siitepölyherkistymiseen liittyvät suun limakalvon paikallisoireet, kuten esimerkiksi suun ja nielun alueen kutina ja huulten turvotus (pollen food allergy syndrome), eivät vaadi jatkotutkimuksia. </a:t>
            </a:r>
          </a:p>
          <a:p>
            <a:pPr marL="971550" lvl="1" indent="-342900"/>
            <a:r>
              <a:rPr lang="fi-FI" dirty="0"/>
              <a:t>Oireiden taustalla on ruoka-allergeenien rakenteellinen samankaltaisuus siitepölyallergeenien kanssa, mikä johtaa oireisiin ensisijaisesti siitepölylle herkistyneillä.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Ensiapulääkitykseksi vahinkoaltistusten varalle kirjoitetaan nopeavaikutteinen toisen polven antihistamiini (setiritsiini tai levosetiritsiini</a:t>
            </a:r>
            <a:r>
              <a:rPr lang="fi-FI"/>
              <a:t>) ja </a:t>
            </a:r>
            <a:r>
              <a:rPr lang="fi-FI" dirty="0"/>
              <a:t>adrenaliini-injektori, jos potilas on saanut anafylaktisen reaktion.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Jos lapselle aloitetaan välttämisruokavalio, päivähoitoa tai koulua voidaan informoida ruokavaliotodistuksella, ks. </a:t>
            </a:r>
            <a:r>
              <a:rPr lang="fi-FI" dirty="0">
                <a:hlinkClick r:id="rId2"/>
              </a:rPr>
              <a:t>suosituksen liitemateriaali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9679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9620DC-C094-346B-E95A-763ECFCC7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Esitiedot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3AFCE47-6AFB-FD77-46B1-997F7345D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59"/>
            <a:ext cx="10904609" cy="462654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Huolelliset esitiedot ovat tärkein yksittäinen diagnostinen keino.</a:t>
            </a:r>
          </a:p>
          <a:p>
            <a:pPr marL="971550" lvl="1" indent="-342900"/>
            <a:r>
              <a:rPr lang="fi-FI" dirty="0"/>
              <a:t>Selvitetään epäillyt aiheuttajat, syödyn ruoka-aineen määrä ja kypsyysaste (kypsentämätön tai kypsennetty) sekä oireiden ajallinen yhteys ruokailuun.</a:t>
            </a:r>
          </a:p>
          <a:p>
            <a:pPr marL="971550" lvl="1" indent="-342900"/>
            <a:r>
              <a:rPr lang="fi-FI" dirty="0"/>
              <a:t>Vaikeusasteeseen liittyen selvitetään oireiden kesto ja voimakkuus sekä mahdollinen saatu hoito (etenkin lääkehoito ja päivystyskäynnit).</a:t>
            </a:r>
          </a:p>
          <a:p>
            <a:pPr marL="971550" lvl="1" indent="-342900"/>
            <a:r>
              <a:rPr lang="fi-FI" dirty="0"/>
              <a:t>Selvitetään mahdolliset allergista reaktiota voimistavat tekijät, kuten fyysinen rasitus, lääkkeet (NSAID), infektiot, muu allergeenialtistus sekä muut allergiset sairaudet ja astma.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Jos ruokavaliota on rajoitettu allergiaepäilyn vuoksi keskeisten ruoka-aineiden osalta, sietokyvyn osoittaminen valvotulla altistuksella on tärkeää tarpeettomien rajoitusten välttämiseksi.</a:t>
            </a:r>
          </a:p>
          <a:p>
            <a:pPr marL="971550" lvl="1" indent="-342900"/>
            <a:r>
              <a:rPr lang="fi-FI" dirty="0"/>
              <a:t>Muiden ruoka-aineiden kohdalla voidaan ohjeistaa kotikokeilut, mikäli ei epäillä vaikeaa tai anafylaktista reaktiota.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34617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8F2B85A1-1D1A-F4F5-BC84-4CEC243E6900}"/>
              </a:ext>
            </a:extLst>
          </p:cNvPr>
          <p:cNvSpPr/>
          <p:nvPr/>
        </p:nvSpPr>
        <p:spPr>
          <a:xfrm>
            <a:off x="550875" y="1828799"/>
            <a:ext cx="11002324" cy="7450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FD8F7F30-367C-E974-5F48-5162BBEDC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Laboratoriodiagnostiikka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C49CBB-761A-F4BF-69D9-D04D5D946F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b="1" dirty="0"/>
              <a:t>Suositus: Kohdenna IgE-määritykset oireiden perusteella ja rajoita testaaminen niihin ruoka-aineisiin, joiden epäillään aiheuttaneen välittömiä allergisia oireita.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Tarpeetonta IgE-seulontaa ilman ruoka-allergian oireita ja ruokavalion rajoittamista ainoastaan IgE-pitoisuuksien perusteella tulee välttää.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Molekyyliallergologia tarkentaa allergioiden diagnostiikkaa tutkimalla herkistymistä yksittäisille allergeenimolekyyleille. </a:t>
            </a:r>
          </a:p>
          <a:p>
            <a:pPr marL="971550" lvl="1" indent="-342900"/>
            <a:r>
              <a:rPr lang="fi-FI" dirty="0"/>
              <a:t>Esimerkiksi maidon kaseiini (Bos d 8), kananmunan ovomukoidi (Gal d 1) ja pähkinöiden varastoproteiinit ovat stabiileja, mikä tarkoittaa, että allergeenin IgE:tä sitova rakenne säilyy muuttumattomana sekä kuumennettaessa että ruoansulatuskanavassa. Herkistyminen näille proteiineille ennustaa vaikeampaa ja pysyvämpää allergiaa.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Pienet tai negatiiviset kaseiini- ja ovomukoidi-IgE-pitoisuudet viittaavat kuumennetun maidon ja kananmunan sietokykyyn.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259034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0D6CB988-19BD-CBF3-2D6D-F0DD1A410252}"/>
              </a:ext>
            </a:extLst>
          </p:cNvPr>
          <p:cNvSpPr/>
          <p:nvPr/>
        </p:nvSpPr>
        <p:spPr>
          <a:xfrm>
            <a:off x="635542" y="1913466"/>
            <a:ext cx="11304401" cy="9990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7BD65ADD-ABDA-E2B9-699E-FA93C0712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Ruoka-altistukset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9FBB143-50AB-AF83-878C-0DE35B45E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542" y="2008293"/>
            <a:ext cx="11304401" cy="452797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Suositus: Jos epäillään voimakasta allergista reaktiota tai allergiaa jollekin lapsen ruokavaliossa keskeiselle ruoka-aineelle (esimerkiksi maito, kananmuna, vehnä tai soija), potilaalle tehdään ruoka-altistus diagnoosin varmistamiseksi.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Vaikeissa tai epäselvissä oireissa diagnoosi tulee varmistaa altistuksella (joko erikoissairaanhoidossa tai lastenallergologin valvonnassa), jotta vältetään </a:t>
            </a:r>
            <a:br>
              <a:rPr lang="fi-FI" dirty="0"/>
            </a:br>
            <a:r>
              <a:rPr lang="fi-FI" dirty="0"/>
              <a:t>tarpeettomat välttämisruokavaliot.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Vain osa ruoka-allergiaepäilyistä varmistuu ruoka-altistuksessa todelliseksi allergiaksi.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Ruoka-allergiadiagnoosi vahvistuu, mikäli lapsi saa altistuskokeessa merkittäviä, objektiivisia oireita.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Lievät tai itsestään ohi menevät paikalliset iho- ja limakalvo-oireet eivät vaadi jatkotutkimuksia.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Ravitsemuksen kannalta vähemmän merkityksellisiä ruoka-aineita, joista ei ole odotettavissa vaikeita oireita, voidaan kokeilla kotona.</a:t>
            </a:r>
          </a:p>
          <a:p>
            <a:pPr marL="971550" lvl="1" indent="-342900"/>
            <a:r>
              <a:rPr lang="fi-FI" dirty="0"/>
              <a:t>Valvottua altistusta terveydenhuollon yksikössä ei tarvita.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124494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9F51A6D-2BC4-2373-0541-2A9467A5D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Altistuskaavakkeet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54F2651-7F75-2002-7568-AD552ED3E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600" y="1889760"/>
            <a:ext cx="5958393" cy="4206240"/>
          </a:xfrm>
        </p:spPr>
        <p:txBody>
          <a:bodyPr>
            <a:normAutofit fontScale="77500" lnSpcReduction="20000"/>
          </a:bodyPr>
          <a:lstStyle/>
          <a:p>
            <a:r>
              <a:rPr lang="fi-FI" b="1" dirty="0"/>
              <a:t>Suositus: Altistuskokeessa reaktion vaikeusaste tulee arvioida altistuskaavaketta käyttäen.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Objektiiviset ja subjektiiviset oireet tulee kirjata altistuskaavakkeeseen ja niiden voimakkuus ja oireita aiheuttava annos tulee tulkita systemaattisesti.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Altistuskaavakkeista löytyy ohje oireiden ja reaktion voimakkuuden arvioinnista.</a:t>
            </a:r>
          </a:p>
          <a:p>
            <a:pPr lvl="1"/>
            <a:r>
              <a:rPr lang="fi-FI" dirty="0">
                <a:hlinkClick r:id="rId2"/>
              </a:rPr>
              <a:t>Avoin maitoaltistus</a:t>
            </a:r>
            <a:endParaRPr lang="fi-FI" dirty="0"/>
          </a:p>
          <a:p>
            <a:pPr lvl="1"/>
            <a:r>
              <a:rPr lang="fi-FI" dirty="0">
                <a:hlinkClick r:id="rId3"/>
              </a:rPr>
              <a:t>Avoin äidinmaidonkorvikealtistus</a:t>
            </a:r>
            <a:endParaRPr lang="fi-FI" dirty="0"/>
          </a:p>
          <a:p>
            <a:pPr lvl="1"/>
            <a:r>
              <a:rPr lang="fi-FI" dirty="0">
                <a:hlinkClick r:id="rId4"/>
              </a:rPr>
              <a:t>Avoin kananmuna-altistus</a:t>
            </a:r>
            <a:endParaRPr lang="fi-FI" dirty="0"/>
          </a:p>
          <a:p>
            <a:pPr lvl="1"/>
            <a:r>
              <a:rPr lang="fi-FI" dirty="0">
                <a:hlinkClick r:id="rId5"/>
              </a:rPr>
              <a:t>Avoin maapähkinäaltistus</a:t>
            </a:r>
            <a:endParaRPr lang="fi-FI" dirty="0"/>
          </a:p>
          <a:p>
            <a:pPr lvl="1"/>
            <a:r>
              <a:rPr lang="fi-FI" dirty="0">
                <a:hlinkClick r:id="rId6"/>
              </a:rPr>
              <a:t>Avoin vehnäaltistus</a:t>
            </a:r>
            <a:endParaRPr lang="fi-FI" dirty="0"/>
          </a:p>
          <a:p>
            <a:pPr lvl="1"/>
            <a:r>
              <a:rPr lang="fi-FI" dirty="0">
                <a:hlinkClick r:id="rId7"/>
              </a:rPr>
              <a:t>Avoin kala-altistus</a:t>
            </a:r>
            <a:endParaRPr lang="fi-FI" dirty="0"/>
          </a:p>
          <a:p>
            <a:pPr lvl="1"/>
            <a:r>
              <a:rPr lang="fi-FI" dirty="0">
                <a:hlinkClick r:id="rId8"/>
              </a:rPr>
              <a:t>Avoin soija-altistus</a:t>
            </a:r>
            <a:endParaRPr lang="fi-FI" dirty="0"/>
          </a:p>
          <a:p>
            <a:pPr lvl="1"/>
            <a:r>
              <a:rPr lang="fi-FI" dirty="0">
                <a:hlinkClick r:id="rId9"/>
              </a:rPr>
              <a:t>Ruoka-altistuksen oirepäiväkirja</a:t>
            </a:r>
            <a:endParaRPr lang="fi-FI" dirty="0"/>
          </a:p>
          <a:p>
            <a:pPr lvl="1"/>
            <a:r>
              <a:rPr lang="fi-FI" dirty="0">
                <a:hlinkClick r:id="rId10"/>
              </a:rPr>
              <a:t>FPIES diagnostiikka- ja altistusohje</a:t>
            </a:r>
            <a:endParaRPr lang="fi-FI" dirty="0"/>
          </a:p>
          <a:p>
            <a:endParaRPr lang="fi-FI" dirty="0"/>
          </a:p>
        </p:txBody>
      </p:sp>
      <p:pic>
        <p:nvPicPr>
          <p:cNvPr id="5" name="Kuva 4" descr="Kuva, joka sisältää kohteen teksti, kuvakaappaus, Fontti, numero&#10;&#10;Tekoälyllä luotu sisältö voi olla virheellistä.">
            <a:extLst>
              <a:ext uri="{FF2B5EF4-FFF2-40B4-BE49-F238E27FC236}">
                <a16:creationId xmlns:a16="http://schemas.microsoft.com/office/drawing/2014/main" id="{E1AFDC10-0511-C8D5-C28F-F018C96A39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92047" y="1118062"/>
            <a:ext cx="5411586" cy="5411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580736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9EB84D67-2482-1B50-A7A7-4579D92E4121}"/>
              </a:ext>
            </a:extLst>
          </p:cNvPr>
          <p:cNvSpPr/>
          <p:nvPr/>
        </p:nvSpPr>
        <p:spPr>
          <a:xfrm>
            <a:off x="635542" y="1862667"/>
            <a:ext cx="10760591" cy="7958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5" name="Suorakulmio: Pyöristetyt kulmat 4">
            <a:extLst>
              <a:ext uri="{FF2B5EF4-FFF2-40B4-BE49-F238E27FC236}">
                <a16:creationId xmlns:a16="http://schemas.microsoft.com/office/drawing/2014/main" id="{7D04A841-38E3-B838-A0CF-D4C148A60022}"/>
              </a:ext>
            </a:extLst>
          </p:cNvPr>
          <p:cNvSpPr/>
          <p:nvPr/>
        </p:nvSpPr>
        <p:spPr>
          <a:xfrm>
            <a:off x="618609" y="4182534"/>
            <a:ext cx="10760591" cy="7958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AAB2308-31B0-2EF4-96EA-CF28F0006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Anafylaksia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33A568-2A47-FE95-2583-E92876405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Suositus: Anna lapselle adrenaliinipistos, jos epäilet anafylaktista reaktiota.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Anafylaksia on useamman elinjärjestelmän nopeasti etenevä vaikea allerginen reaktio, joka voi johtaa kuolemaan.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Oireita voi ilmetä iholla, limakalvoilla, hengitysteissä, </a:t>
            </a:r>
            <a:r>
              <a:rPr lang="fi-FI"/>
              <a:t>suolistossa ja </a:t>
            </a:r>
            <a:r>
              <a:rPr lang="fi-FI" dirty="0"/>
              <a:t>verenkiertoelimistössä.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Suositus: Ohjaa anafylaktisen reaktion saanut potilas allergiaselvityksiin erikoissairaanhoitoon.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Potilaalle tulee myös opastaa ensiapulääkityksen käyttö (adrenaliiniruiske</a:t>
            </a:r>
            <a:r>
              <a:rPr lang="fi-FI"/>
              <a:t>)  </a:t>
            </a:r>
            <a:r>
              <a:rPr lang="fi-FI" dirty="0"/>
              <a:t>ja lähettää tieto anafylaksiasta anafylaksiarekisteriin</a:t>
            </a:r>
            <a:r>
              <a:rPr lang="fi-FI" dirty="0">
                <a:solidFill>
                  <a:schemeClr val="tx1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78620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CBAD0EE-09BD-852B-4829-759206F5D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Maitoallergian diagnostiikka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2ED97F5-5CDE-7D05-2B7E-E12C262AA6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60"/>
            <a:ext cx="11275547" cy="420624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Maitoallergian diagnostiikan ja hoidon kulku on esitetty kuvassa dialla </a:t>
            </a:r>
            <a:r>
              <a:rPr lang="fi-FI" dirty="0">
                <a:hlinkClick r:id="rId2" action="ppaction://hlinksldjump"/>
              </a:rPr>
              <a:t>19</a:t>
            </a:r>
            <a:r>
              <a:rPr lang="fi-FI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Maitoallergian diagnoosi varmistetaan </a:t>
            </a:r>
            <a:r>
              <a:rPr lang="fi-FI"/>
              <a:t>erikoissairaanhoidossa spesifisten</a:t>
            </a:r>
            <a:br>
              <a:rPr lang="fi-FI"/>
            </a:br>
            <a:r>
              <a:rPr lang="fi-FI"/>
              <a:t>IgE-vasta-aineiden </a:t>
            </a:r>
            <a:r>
              <a:rPr lang="fi-FI" dirty="0"/>
              <a:t>määrityksellä ja valvotulla maitoaltistuksella.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Lehmänmaidon proteiinit koostuvat kahdesta pääryhmästä</a:t>
            </a:r>
            <a:r>
              <a:rPr lang="fi-FI"/>
              <a:t>: kaseiineista (</a:t>
            </a:r>
            <a:r>
              <a:rPr lang="fi-FI" dirty="0"/>
              <a:t>80 %) ja heraproteiineista (20 %).</a:t>
            </a:r>
          </a:p>
          <a:p>
            <a:pPr marL="971550" lvl="1" indent="-342900"/>
            <a:r>
              <a:rPr lang="fi-FI" dirty="0"/>
              <a:t>Heraproteiinit hajoavat herkästi kuumennettaessa, kun taas kaseiinit kestävät hyvin kuumennusta ja voivat aiheuttaa allergiaoireita myös kuumentamisen jälkeen.</a:t>
            </a:r>
          </a:p>
          <a:p>
            <a:pPr marL="971550" lvl="1" indent="-342900"/>
            <a:r>
              <a:rPr lang="fi-FI" dirty="0"/>
              <a:t>Noin 75 % yli 2-vuotiaista, jotka saavat allergiaoireita raa'asta maidosta, sietävät keitettyä tai leivonnassa käytettyä maitoa, jota on kuumennettu vähintään 30 minuuttia.</a:t>
            </a:r>
          </a:p>
          <a:p>
            <a:pPr marL="971550" lvl="1" indent="-342900"/>
            <a:r>
              <a:rPr lang="fi-FI" dirty="0"/>
              <a:t>Kaseiinille (Bos d 8) herkistyminen ennustaa maitoallergian pysyvyyttä. </a:t>
            </a:r>
          </a:p>
        </p:txBody>
      </p:sp>
    </p:spTree>
    <p:extLst>
      <p:ext uri="{BB962C8B-B14F-4D97-AF65-F5344CB8AC3E}">
        <p14:creationId xmlns:p14="http://schemas.microsoft.com/office/powerpoint/2010/main" val="4254670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99545494-7221-2721-2B98-25C42D992EB0}"/>
              </a:ext>
            </a:extLst>
          </p:cNvPr>
          <p:cNvSpPr/>
          <p:nvPr/>
        </p:nvSpPr>
        <p:spPr>
          <a:xfrm>
            <a:off x="635543" y="4257655"/>
            <a:ext cx="10902666" cy="61360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E0E66612-6C42-9053-F245-6DA342FE5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Maitoallergian 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890C4B-892A-7360-A455-C98F23737C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Vaikean maitoallergian ensisijainen hoito on tarkka välttämisruokavalio ja adrenaliini-injektorin käyttö mahdollisen vahinkoaltistuksen yhteydessä.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Mikäli maitoallergia ei ole vaikea eikä siihen liity anafylaksian riskiä, saa maitotuotteita alkaa käyttää oireiden </a:t>
            </a:r>
            <a:r>
              <a:rPr lang="fi-FI"/>
              <a:t>sallimissa rajoissa</a:t>
            </a:r>
            <a:r>
              <a:rPr lang="fi-FI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Lievän maitoallergian ennuste on yleensä hyvä, ja toleranssin kehittymistä voidaan nopeuttaa asteittaisella maitotuotteiden käytöllä.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Suosituksesta löytyy kattava lisätietoartikkeli </a:t>
            </a:r>
            <a:r>
              <a:rPr lang="fi-FI" dirty="0">
                <a:hlinkClick r:id="rId2"/>
              </a:rPr>
              <a:t>Maitoallergisen ruokavalio</a:t>
            </a:r>
            <a:r>
              <a:rPr lang="fi-FI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Suositus: Vältä aminohappopohjaisen korvikkeen käyttöä imeväisen maitoallergian hoidossa.</a:t>
            </a:r>
          </a:p>
          <a:p>
            <a:pPr marL="971550" lvl="1" indent="-342900"/>
            <a:r>
              <a:rPr lang="fi-FI" dirty="0"/>
              <a:t>Pitkälle hydrolysoitu korvike sopii lähes kaikille maitoallergisille, ja todennäköisesti vain muutama prosentti tarvitsee aminohappopohjaista korviketta.</a:t>
            </a:r>
          </a:p>
          <a:p>
            <a:br>
              <a:rPr lang="fi-FI" dirty="0"/>
            </a:b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42221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teksti, kuvakaappaus, Fontti, Samansuuntainen&#10;&#10;Tekoälyllä luotu sisältö voi olla virheellistä.">
            <a:extLst>
              <a:ext uri="{FF2B5EF4-FFF2-40B4-BE49-F238E27FC236}">
                <a16:creationId xmlns:a16="http://schemas.microsoft.com/office/drawing/2014/main" id="{BACA6316-FB4C-C29D-EC22-9D0C996CBF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4687" y="715963"/>
            <a:ext cx="5193076" cy="6073775"/>
          </a:xfrm>
          <a:noFill/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679809CF-5355-992A-3EC6-73A09843CA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9249" y="854439"/>
            <a:ext cx="5282191" cy="836249"/>
          </a:xfrm>
        </p:spPr>
        <p:txBody>
          <a:bodyPr/>
          <a:lstStyle/>
          <a:p>
            <a:r>
              <a:rPr lang="fi-FI" dirty="0"/>
              <a:t>Maitoallergian hoitopolku – epäilystä hoitoon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2916939D-8777-8BFC-1641-D6D353C54D22}"/>
              </a:ext>
            </a:extLst>
          </p:cNvPr>
          <p:cNvSpPr txBox="1">
            <a:spLocks/>
          </p:cNvSpPr>
          <p:nvPr/>
        </p:nvSpPr>
        <p:spPr>
          <a:xfrm>
            <a:off x="6254239" y="4106486"/>
            <a:ext cx="6131725" cy="24938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5525" indent="-111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System Font Regular"/>
              <a:buChar char="-"/>
              <a:tabLst/>
              <a:defRPr sz="18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200" dirty="0"/>
              <a:t>ESH = erikoissairaanhoito</a:t>
            </a:r>
          </a:p>
          <a:p>
            <a:r>
              <a:rPr lang="fi-FI" sz="2200" dirty="0"/>
              <a:t>PTH = perusterveydenhuolto</a:t>
            </a:r>
          </a:p>
          <a:p>
            <a:r>
              <a:rPr lang="fi-FI" sz="2200" dirty="0"/>
              <a:t>sIgE = spesifinen immunoglobuliini E</a:t>
            </a:r>
          </a:p>
          <a:p>
            <a:endParaRPr lang="fi-FI" dirty="0"/>
          </a:p>
          <a:p>
            <a:r>
              <a:rPr lang="fi-FI" sz="1500" dirty="0"/>
              <a:t>Kuvan lähde: Kauppila T, Palosuo K, Kukkonen K. ym. Lasten lehmänmaito-allergian hoito. Duodecim 2024;140:485-92</a:t>
            </a:r>
          </a:p>
        </p:txBody>
      </p:sp>
    </p:spTree>
    <p:extLst>
      <p:ext uri="{BB962C8B-B14F-4D97-AF65-F5344CB8AC3E}">
        <p14:creationId xmlns:p14="http://schemas.microsoft.com/office/powerpoint/2010/main" val="11328987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7867610-5B74-4458-A2B3-731D36D61E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8980" y="854439"/>
            <a:ext cx="5369228" cy="836249"/>
          </a:xfrm>
        </p:spPr>
        <p:txBody>
          <a:bodyPr anchor="t">
            <a:normAutofit/>
          </a:bodyPr>
          <a:lstStyle/>
          <a:p>
            <a:r>
              <a:rPr lang="fi-FI" dirty="0"/>
              <a:t>Luentomateriaali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55C3C2F-40C3-476E-AD25-64B040FAC7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910080"/>
            <a:ext cx="5380149" cy="4168748"/>
          </a:xfrm>
        </p:spPr>
        <p:txBody>
          <a:bodyPr>
            <a:normAutofit/>
          </a:bodyPr>
          <a:lstStyle/>
          <a:p>
            <a:r>
              <a:rPr lang="fi-FI" sz="2200"/>
              <a:t>Julkaistu 22.8.2025</a:t>
            </a:r>
            <a:endParaRPr lang="fi-FI" sz="2200" dirty="0"/>
          </a:p>
          <a:p>
            <a:endParaRPr lang="fi-FI" sz="2200" dirty="0"/>
          </a:p>
          <a:p>
            <a:r>
              <a:rPr lang="fi-FI" sz="2200"/>
              <a:t>Perustuu 9.6.2025 </a:t>
            </a:r>
            <a:r>
              <a:rPr lang="fi-FI" sz="2200" dirty="0"/>
              <a:t>julkaistuun</a:t>
            </a:r>
            <a:br>
              <a:rPr lang="fi-FI" sz="2200" dirty="0"/>
            </a:br>
            <a:r>
              <a:rPr lang="fi-FI" sz="2200" dirty="0"/>
              <a:t>Käypä hoito -suositukseen</a:t>
            </a:r>
            <a:br>
              <a:rPr lang="fi-FI" sz="2200" dirty="0"/>
            </a:br>
            <a:r>
              <a:rPr lang="fi-FI" sz="2200" dirty="0"/>
              <a:t>Ruoka-allergia (lapset)</a:t>
            </a:r>
          </a:p>
          <a:p>
            <a:endParaRPr lang="fi-FI" sz="2200" dirty="0"/>
          </a:p>
          <a:p>
            <a:r>
              <a:rPr lang="fi-FI" sz="2200" dirty="0">
                <a:solidFill>
                  <a:srgbClr val="001759"/>
                </a:solidFill>
                <a:hlinkClick r:id="rId2"/>
              </a:rPr>
              <a:t>Linkki suositukseen</a:t>
            </a:r>
            <a:endParaRPr lang="fi-FI" sz="2200" dirty="0">
              <a:solidFill>
                <a:srgbClr val="001759"/>
              </a:solidFill>
            </a:endParaRPr>
          </a:p>
        </p:txBody>
      </p:sp>
      <p:sp>
        <p:nvSpPr>
          <p:cNvPr id="9" name="Tekstiruutu 6">
            <a:extLst>
              <a:ext uri="{FF2B5EF4-FFF2-40B4-BE49-F238E27FC236}">
                <a16:creationId xmlns:a16="http://schemas.microsoft.com/office/drawing/2014/main" id="{6FEB4175-265A-48B7-95A4-F5E24F8438B3}"/>
              </a:ext>
            </a:extLst>
          </p:cNvPr>
          <p:cNvSpPr txBox="1"/>
          <p:nvPr/>
        </p:nvSpPr>
        <p:spPr>
          <a:xfrm>
            <a:off x="726329" y="5948023"/>
            <a:ext cx="1281759" cy="2616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 sz="800">
                <a:solidFill>
                  <a:srgbClr val="A9A9A1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sz="1100" dirty="0">
                <a:solidFill>
                  <a:schemeClr val="accent6">
                    <a:lumMod val="75000"/>
                  </a:schemeClr>
                </a:solidFill>
                <a:latin typeface="+mn-lt"/>
                <a:cs typeface="Calibri" panose="020F0502020204030204" pitchFamily="34" charset="0"/>
              </a:rPr>
              <a:t>Kuva: Gettyimages</a:t>
            </a:r>
          </a:p>
        </p:txBody>
      </p:sp>
      <p:pic>
        <p:nvPicPr>
          <p:cNvPr id="6" name="Kuvan paikkamerkki 5" descr="Kuva, joka sisältää kohteen henkilö, sisä-, hedelmä, Ihmisen kasvot&#10;&#10;Tekoälyllä luotu sisältö voi olla virheellistä.">
            <a:extLst>
              <a:ext uri="{FF2B5EF4-FFF2-40B4-BE49-F238E27FC236}">
                <a16:creationId xmlns:a16="http://schemas.microsoft.com/office/drawing/2014/main" id="{62F9CAF8-6841-C20E-5288-FD4D5779BD9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16862" r="16862"/>
          <a:stretch>
            <a:fillRect/>
          </a:stretch>
        </p:blipFill>
        <p:spPr>
          <a:xfrm>
            <a:off x="726329" y="802592"/>
            <a:ext cx="5112152" cy="5138334"/>
          </a:xfrm>
        </p:spPr>
      </p:pic>
    </p:spTree>
    <p:extLst>
      <p:ext uri="{BB962C8B-B14F-4D97-AF65-F5344CB8AC3E}">
        <p14:creationId xmlns:p14="http://schemas.microsoft.com/office/powerpoint/2010/main" val="36816617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DFB5CA6-EBD7-C28E-EF8F-EB2D7065D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Pähkinäallergian diagnostiikka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B02BA31-7C4B-092C-C2D5-8FA3E2AC51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59"/>
            <a:ext cx="11012532" cy="482692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Pähkinäallergian diagnoosin voi asettaa ilman altistustestiä </a:t>
            </a:r>
            <a:r>
              <a:rPr lang="fi-FI" b="1" dirty="0"/>
              <a:t>perusterveydenhuollossa</a:t>
            </a:r>
            <a:r>
              <a:rPr lang="fi-FI" dirty="0"/>
              <a:t>, jos </a:t>
            </a:r>
          </a:p>
          <a:p>
            <a:pPr marL="971550" lvl="1" indent="-342900"/>
            <a:r>
              <a:rPr lang="fi-FI" dirty="0"/>
              <a:t>anamneesi on selkeä ja</a:t>
            </a:r>
          </a:p>
          <a:p>
            <a:pPr marL="971550" lvl="1" indent="-342900"/>
            <a:r>
              <a:rPr lang="fi-FI" dirty="0"/>
              <a:t>IgE-vasta-aineet kyseisen pähkinän stabiileille varastoproteiineille ovat suurentuneet.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Pähkinäaltistusta </a:t>
            </a:r>
            <a:r>
              <a:rPr lang="fi-FI" b="1" dirty="0"/>
              <a:t>erikoissairaanhoidossa</a:t>
            </a:r>
            <a:r>
              <a:rPr lang="fi-FI" dirty="0"/>
              <a:t> kannattaa harkita, jos</a:t>
            </a:r>
          </a:p>
          <a:p>
            <a:pPr marL="971550" lvl="1" indent="-342900"/>
            <a:r>
              <a:rPr lang="fi-FI" dirty="0"/>
              <a:t>anamneesi on epäselvä</a:t>
            </a:r>
          </a:p>
          <a:p>
            <a:pPr marL="971550" lvl="1" indent="-342900"/>
            <a:r>
              <a:rPr lang="fi-FI" dirty="0"/>
              <a:t>IgE-vasta-aineet ovat vain lievästi suurentuneet ja</a:t>
            </a:r>
          </a:p>
          <a:p>
            <a:pPr marL="971550" lvl="1" indent="-342900"/>
            <a:r>
              <a:rPr lang="fi-FI" dirty="0"/>
              <a:t>potilas ei ole saanut anafylaktista reaktiota.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Pähkinöille herkistymistä kannattaa selvittää (Pähcom-E-tutkimuksella), jos oireita aiheuttanut pähkinä ei ole tiedossa tai potilas on syönyt useita pähkinöitä yhtä aikaa.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Koivun siitepölylle herkistyminen on vahvasti yhteydessä herkistymiseen hasselpähkinän, maapähkinän ja mantelin labiileille koivuhomologeille. </a:t>
            </a:r>
          </a:p>
          <a:p>
            <a:pPr marL="971550" lvl="1" indent="-342900"/>
            <a:r>
              <a:rPr lang="fi-FI" dirty="0"/>
              <a:t>Oireet ovat yleensä lieviä, itsestään ohi meneviä suun ja nielun paikallisoireita.</a:t>
            </a:r>
          </a:p>
        </p:txBody>
      </p:sp>
    </p:spTree>
    <p:extLst>
      <p:ext uri="{BB962C8B-B14F-4D97-AF65-F5344CB8AC3E}">
        <p14:creationId xmlns:p14="http://schemas.microsoft.com/office/powerpoint/2010/main" val="212287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373AA97-3EA0-FFDA-2657-E5E629963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Pähkinäallergian 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D14DB59-6E64-CD10-AD5C-18BDBE4EFD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Pähkinäallergian hoito on oireita aiheuttavan pähkinän ja sitä sisältävien tuotteiden välttäminen.</a:t>
            </a:r>
          </a:p>
          <a:p>
            <a:pPr marL="971550" lvl="1" indent="-342900"/>
            <a:r>
              <a:rPr lang="fi-FI" dirty="0"/>
              <a:t>Pähkinöiden välisen ristiallergian vuoksi cashewpähkinäallergisen tulisi välttää myös pistaasia ja saksanpähkinäallergisen pekaanipähkinää.</a:t>
            </a:r>
          </a:p>
          <a:p>
            <a:pPr marL="971550" lvl="1" indent="-342900"/>
            <a:r>
              <a:rPr lang="fi-FI" dirty="0"/>
              <a:t>Vahinkoaltistusten riskin vuoksi potilaan on syytä pitää aina mukanaan adrenaliini-injektoria, jos anamneesissa on pähkinään liittynyt anafylaktinen reaktio.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Maapähkinäsiedätystä voi harkita potilaille, jotka ovat saaneet keskivaikeita tai vaikeita allergiaoireita maapähkinästä.</a:t>
            </a:r>
          </a:p>
          <a:p>
            <a:pPr marL="971550" lvl="1" indent="-342900"/>
            <a:r>
              <a:rPr lang="fi-FI" dirty="0"/>
              <a:t>Ruokasiedätys pähkinäallergian hoidossa lisää pähkinälle siedättyneiden määrää (näytönaste </a:t>
            </a:r>
            <a:r>
              <a:rPr lang="fi-FI" b="1" dirty="0"/>
              <a:t>A</a:t>
            </a:r>
            <a:r>
              <a:rPr lang="fi-FI" dirty="0"/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Suosituksesta löytyy potilasohje </a:t>
            </a:r>
            <a:r>
              <a:rPr lang="fi-FI" dirty="0">
                <a:hlinkClick r:id="rId2"/>
              </a:rPr>
              <a:t>Maapähkinä-allergisen ruokavalio</a:t>
            </a:r>
            <a:r>
              <a:rPr lang="fi-FI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868104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B3FBAD9-EC25-F495-3770-FC53DC225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Kananmuna-allergian diagnostiikka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DE01FA3-3131-5B16-9A92-AA6B2DF2EF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Kananmuna-allergian diagnoosi perustuu </a:t>
            </a:r>
          </a:p>
          <a:p>
            <a:pPr marL="971550" lvl="1" indent="-342900"/>
            <a:r>
              <a:rPr lang="fi-FI" dirty="0"/>
              <a:t>kananmunan syömisen jälkeen ilmeneviin allergiaoireisiin</a:t>
            </a:r>
          </a:p>
          <a:p>
            <a:pPr marL="971550" lvl="1" indent="-342900"/>
            <a:r>
              <a:rPr lang="fi-FI" dirty="0"/>
              <a:t>spesifisten IgE-vasta-aineiden osoittamiseen (munanvalkuainen ja ovomukoidi</a:t>
            </a:r>
            <a:br>
              <a:rPr lang="fi-FI" dirty="0"/>
            </a:br>
            <a:r>
              <a:rPr lang="fi-FI" dirty="0"/>
              <a:t>(Gal d 1</a:t>
            </a:r>
            <a:r>
              <a:rPr lang="fi-FI"/>
              <a:t>)) ja </a:t>
            </a:r>
            <a:endParaRPr lang="fi-FI" dirty="0"/>
          </a:p>
          <a:p>
            <a:pPr marL="971550" lvl="1" indent="-342900"/>
            <a:r>
              <a:rPr lang="fi-FI"/>
              <a:t>valvottuun </a:t>
            </a:r>
            <a:r>
              <a:rPr lang="fi-FI" dirty="0"/>
              <a:t>kananmuna-altistukseen.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Jos ovomukoidi-IgE on negatiivinen, hyvin kypsennettyä kananmunaa voidaan kokeilla kotona.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Altistus tehdään erikoissairaanhoidossa kypsennetyllä kananmunalla.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26027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0548101-FB18-5D61-06CE-14BEB1671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Kananmuna-allergian 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1BB1D66-1F1A-3602-9F14-F6A09A677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Vaikean kananmuna-allergian hoito on kaikkien kananmunaa sisältävien tuotteiden tarkka välttäminen ja ensiapulääkitys oireiden ilmaantuessa vahinkoaltistusten yhteydessä.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Yli 6-vuotiaille vaikeaa kananmuna-allergiaa sairastaville voidaan tarjota kananmunasiedätyshoitoa erikoissairaanhoidossa.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Kypsennetyn kananmunan voi sisällyttää ruokavalioon, jos lapsi ei saa siitä oireita.</a:t>
            </a:r>
          </a:p>
          <a:p>
            <a:pPr marL="971550" lvl="1" indent="-342900"/>
            <a:r>
              <a:rPr lang="fi-FI" dirty="0"/>
              <a:t>Kypsennetyn kananmunan säännöllinen käyttö saattaa nopeuttaa allergian väistymistä.</a:t>
            </a:r>
          </a:p>
          <a:p>
            <a:pPr marL="971550" lvl="1" indent="-342900"/>
            <a:r>
              <a:rPr lang="fi-FI" dirty="0"/>
              <a:t>Mikäli kananmuna-altistuksessa ilmenee lieviä tai keskivaikeita oireita, voidaan harkita kananmunan asteittaista lisäämistä ruokavalioon niin sanotun tikapuumallin mukaisesti,</a:t>
            </a:r>
            <a:br>
              <a:rPr lang="fi-FI" dirty="0"/>
            </a:br>
            <a:r>
              <a:rPr lang="fi-FI" sz="2100" dirty="0"/>
              <a:t>ks. dia </a:t>
            </a:r>
            <a:r>
              <a:rPr lang="fi-FI" sz="2100" dirty="0">
                <a:hlinkClick r:id="rId2" action="ppaction://hlinksldjump"/>
              </a:rPr>
              <a:t>29</a:t>
            </a:r>
            <a:r>
              <a:rPr lang="fi-FI" sz="2100" dirty="0"/>
              <a:t>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i-FI" dirty="0"/>
              <a:t>Suosituksen lisätietoartikkelista löytyvät ohjeet </a:t>
            </a:r>
            <a:r>
              <a:rPr lang="fi-FI" dirty="0">
                <a:hlinkClick r:id="rId3"/>
              </a:rPr>
              <a:t>Kananmuna-allergisen ruokavaliosta</a:t>
            </a:r>
            <a:r>
              <a:rPr lang="fi-FI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749430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35B7C95-1C1E-B94A-4A2F-2E6BAAC10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Vehnäallergian diagnostiikka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5E30AF-B111-A867-7473-1F84073BD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Vehnäallergian diagnoosi perustuu</a:t>
            </a:r>
          </a:p>
          <a:p>
            <a:pPr marL="971550" lvl="1" indent="-342900"/>
            <a:r>
              <a:rPr lang="fi-FI" dirty="0"/>
              <a:t>vehnän syömisen aiheuttamiin allergiaoireisiin</a:t>
            </a:r>
          </a:p>
          <a:p>
            <a:pPr marL="971550" lvl="1" indent="-342900"/>
            <a:r>
              <a:rPr lang="fi-FI" dirty="0"/>
              <a:t>vehnä- ja gliadiinispesifisten IgE-vasta-aineiden osoittamiseen ja</a:t>
            </a:r>
          </a:p>
          <a:p>
            <a:pPr marL="971550" lvl="1" indent="-342900"/>
            <a:r>
              <a:rPr lang="fi-FI" dirty="0"/>
              <a:t>valvottuun vehnäaltistukseen.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Tutkimukset tehdään erikoissairaanhoidossa.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Vehnäspesifinen IgE korreloi huonosti kliinisten oireiden kanssa.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Oireeton herkistyminen on tavallista, ja heinän siitepölylle herkistyneistä jopa 65 % saa vääriä positiivisia tuloksia.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Herkistyminen gliadiineille (f98-gliadiiniseos ja Tri a 19) lisää positiivisen altistusreaktion todennäköisyyttä verrattuna pelkkään vehnäherkistymiseen</a:t>
            </a:r>
            <a:r>
              <a:rPr lang="fi-FI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8344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F070AAD-1D9F-6A8B-F34A-71EFE6C7E5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Vehnäallergian 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92113F-B759-6885-A62C-43B963DB4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Vaikean vehnäallergian hoito on vehnää sisältävien tuotteiden tarkka välttäminen ja ensiapulääkitys oireiden ilmaantuessa vahinkoaltistusten yhteydessä.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Gluteenipitoiset viljat ruis ja ohra sisältävät vehnän kanssa rakenteellisesti samankaltaisia proteiineja, minkä vuoksi ne saattavat aiheuttaa oireita vehnäallergiselle.</a:t>
            </a:r>
          </a:p>
          <a:p>
            <a:pPr marL="971550" lvl="1" indent="-342900"/>
            <a:r>
              <a:rPr lang="fi-FI" dirty="0"/>
              <a:t>Ruis- ja ohra-IgE-määrityksistä ei ole hyötyä voimakkaan ristiinreagoinnin vuoksi.</a:t>
            </a:r>
          </a:p>
          <a:p>
            <a:pPr marL="971550" lvl="1" indent="-342900"/>
            <a:r>
              <a:rPr lang="fi-FI" dirty="0"/>
              <a:t>Kaikkien gluteenipitoisten viljojen välttäminen ei välttämättä ole tarpeellista.</a:t>
            </a:r>
          </a:p>
          <a:p>
            <a:pPr marL="971550" lvl="1" indent="-342900"/>
            <a:r>
              <a:rPr lang="fi-FI" dirty="0"/>
              <a:t>Kaura sopii yleensä vehnäallergiselle.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hlinkClick r:id="rId2"/>
              </a:rPr>
              <a:t>Vehnäallergisen ruokavalion potilasohjeet </a:t>
            </a:r>
            <a:r>
              <a:rPr lang="fi-FI" dirty="0"/>
              <a:t>löytyvät suosituksen lisätietoaineistosta.</a:t>
            </a:r>
          </a:p>
        </p:txBody>
      </p:sp>
    </p:spTree>
    <p:extLst>
      <p:ext uri="{BB962C8B-B14F-4D97-AF65-F5344CB8AC3E}">
        <p14:creationId xmlns:p14="http://schemas.microsoft.com/office/powerpoint/2010/main" val="7348704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15178E-6D3E-1A3B-1C27-5629E9282E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Soija-allergian diagnoosi ja 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B811CC7-392E-15DE-EE93-27CC9C56C2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Oireeton herkistyminen soijalle on yleistä, ja soijaspesifinen IgE korreloi huonosti oireiden kanssa.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Diagnoosi varmistetaan tarvittaessa altistuskokeella erikoissairaanhoidossa, mikäli soija on lapsen ruokavaliossa keskeinen.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Soija ei yleensä aiheuta koivuallergisille oireita, varsinkaan kuumennettuna, eikä koivuallergiaan liittyvä Gly m 4 -herkistyminen edellytä soijan välttämistä.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Mikäli soija aiheuttaa voimakkaita allergisia oireita, hoitona on soijaa sisältävien tuotteiden välttäminen ja ensiapulääkitys vahinkoaltistusten yhteydessä.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Soija-allergia ei ole este muiden palkokasvien käytölle.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11211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E4B847-F4C1-1DB3-1EFD-C8FD3C381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Kala-allergian diagnostiikka ja hoito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0A18375-6182-4826-2378-380A4958D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Osa kala-allergisista reagoi kaikille kaloille, kun taas toisilla allergiaoireita aiheuttavat vain tietyt kalalajit, kuten lohikala.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Kala-allergian diagnoosi perustuu anamneesiin ja IgE-välitteisen herkistymisen osoittamiseen (lajispesifinen IgE). Kala-IgE-testien diagnostisesta tarkkuudesta ei kuitenkaan ole juuri tutkimustietoa.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Epäselvissä tapauksissa diagnoosi voidaan varmistaa erikoissairaanhoidossa kala-altistuksella.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Kalalle altistuminen aiheuttaa useimmiten välittömiä (minuuteissa tai enintään muutaman tunnin sisällä alkavia) oireita.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Hoitona on allergiaoireita aiheuttavan kalan välttäminen ja ensiapulääkitys oireiden ilmaantuessa vahinkoaltistusten yhteydessä.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/>
              <a:t>Suosituksen lisätietoartikkelista löytyvät ohjeet </a:t>
            </a:r>
            <a:r>
              <a:rPr lang="fi-FI">
                <a:hlinkClick r:id="rId2"/>
              </a:rPr>
              <a:t>Kala-allergisen ruokavaliosta</a:t>
            </a:r>
            <a:r>
              <a:rPr lang="fi-FI"/>
              <a:t>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79394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1989C4D9-3E4A-1260-9853-93679789A0C0}"/>
              </a:ext>
            </a:extLst>
          </p:cNvPr>
          <p:cNvSpPr/>
          <p:nvPr/>
        </p:nvSpPr>
        <p:spPr>
          <a:xfrm>
            <a:off x="635542" y="2993811"/>
            <a:ext cx="10985651" cy="109605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4D8435C0-3CE3-627F-60D4-508A50E6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Sietokyvyn lisääminen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F030831-D302-63EC-A97D-0015AC1B6B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Ruoka-aineen asteittainen käyttöönotto kypsyysastetta ja annosta säätelemällä (ruokatikapuut) tukee lieväoireisessa ruoka-allergiassa sietokyvyn kehittymistä.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Suositus: </a:t>
            </a:r>
            <a:r>
              <a:rPr lang="fi-FI" dirty="0"/>
              <a:t>Harkitse ruokatikapuita (annoskoon asteittaista lisäämistä ja kypsyysasteen vähentämistä), jos potilaalla on lieviä maito- tai kananmuna-allergian oireita.</a:t>
            </a:r>
          </a:p>
          <a:p>
            <a:pPr marL="971550" lvl="1" indent="-342900"/>
            <a:r>
              <a:rPr lang="fi-FI" dirty="0"/>
              <a:t>Ruokatikapuut soveltuvat potilaille, jotka ovat saaneet lieviä oireita ruoka-altistuksen yhteydessä tai kotikokeilussa.</a:t>
            </a:r>
          </a:p>
          <a:p>
            <a:pPr marL="971550" lvl="1" indent="-342900"/>
            <a:r>
              <a:rPr lang="fi-FI" dirty="0"/>
              <a:t>Ks. Kananmunatikapuut dialla </a:t>
            </a:r>
            <a:r>
              <a:rPr lang="fi-FI" dirty="0">
                <a:hlinkClick r:id="rId2" action="ppaction://hlinksldjump"/>
              </a:rPr>
              <a:t>29</a:t>
            </a:r>
            <a:r>
              <a:rPr lang="fi-FI" dirty="0"/>
              <a:t>.</a:t>
            </a:r>
          </a:p>
          <a:p>
            <a:pPr marL="971550" lvl="1" indent="-342900"/>
            <a:r>
              <a:rPr lang="fi-FI" dirty="0"/>
              <a:t>Ks. Maitotikapuut dialla </a:t>
            </a:r>
            <a:r>
              <a:rPr lang="fi-FI" dirty="0">
                <a:hlinkClick r:id="rId3" action="ppaction://hlinksldjump"/>
              </a:rPr>
              <a:t>30</a:t>
            </a:r>
            <a:r>
              <a:rPr lang="fi-FI" dirty="0"/>
              <a:t>.</a:t>
            </a:r>
          </a:p>
          <a:p>
            <a:pPr marL="971550" lvl="1" indent="-342900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16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teksti, kuvakaappaus, ruokalista, ruoka&#10;&#10;Tekoälyllä luotu sisältö voi olla virheellistä.">
            <a:extLst>
              <a:ext uri="{FF2B5EF4-FFF2-40B4-BE49-F238E27FC236}">
                <a16:creationId xmlns:a16="http://schemas.microsoft.com/office/drawing/2014/main" id="{699EB3F4-1605-6546-32E4-1FC94C00BD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302" y="1602405"/>
            <a:ext cx="6025637" cy="4579484"/>
          </a:xfrm>
          <a:noFill/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2E4FA513-CFF5-B2EB-02DB-312437EE2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5804" y="766156"/>
            <a:ext cx="4122251" cy="836249"/>
          </a:xfrm>
        </p:spPr>
        <p:txBody>
          <a:bodyPr/>
          <a:lstStyle/>
          <a:p>
            <a:r>
              <a:rPr lang="fi-FI" dirty="0"/>
              <a:t>Kananmunatikapuut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BDA78CA6-2282-4620-3783-5F2FDB3F29EC}"/>
              </a:ext>
            </a:extLst>
          </p:cNvPr>
          <p:cNvSpPr txBox="1">
            <a:spLocks/>
          </p:cNvSpPr>
          <p:nvPr/>
        </p:nvSpPr>
        <p:spPr>
          <a:xfrm>
            <a:off x="6708371" y="1305098"/>
            <a:ext cx="5195454" cy="539496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5525" indent="-111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System Font Regular"/>
              <a:buChar char="-"/>
              <a:tabLst/>
              <a:defRPr sz="18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Aloita portaalta 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Anna lapselle kanamunaa sisältävää ruokaa päivittäin. Voidaan antaa aterian yhteydessä.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Aloita herneen kokoisella annoksella ja suurenna annosta vähitellen päivien tai viikkojen sisällä iänmukaiseksi annokseksi.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Kun iänmukainen annos on saavutettu, jatka tällä portaalla vähintään 1 kuukausi ennen siirtymistä seuraavalle portaalle.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Aloittaessasi </a:t>
            </a:r>
            <a:r>
              <a:rPr lang="fi-FI"/>
              <a:t>seuraavan portaan jatka </a:t>
            </a:r>
            <a:r>
              <a:rPr lang="fi-FI" dirty="0"/>
              <a:t>alempien portaiden ruokien säännöllistä käyttöä.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Jos lapsi saa oireita, palaa edelliselle portaalle noin kuukauden ajaksi ennen kuin kokeilet uudestaan seuraavaa porrasta.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Jos lapsi saa lieviä oireita portaalla 1, </a:t>
            </a:r>
            <a:br>
              <a:rPr lang="fi-FI" dirty="0"/>
            </a:br>
            <a:r>
              <a:rPr lang="fi-FI" dirty="0"/>
              <a:t>pidä muutama päivä taukoa ja kokeile uudestaan. Voit tarvittaessa harventaa annostelua joka toiseen päivään.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4DCDEA8E-B995-FA05-FABE-D45A4F6E3C7E}"/>
              </a:ext>
            </a:extLst>
          </p:cNvPr>
          <p:cNvSpPr txBox="1"/>
          <p:nvPr/>
        </p:nvSpPr>
        <p:spPr>
          <a:xfrm>
            <a:off x="288175" y="6445607"/>
            <a:ext cx="4032579" cy="224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fi-FI" sz="1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Muokattu HUS Allergiasairauksien lastenyksikön kuvista.</a:t>
            </a:r>
          </a:p>
        </p:txBody>
      </p:sp>
    </p:spTree>
    <p:extLst>
      <p:ext uri="{BB962C8B-B14F-4D97-AF65-F5344CB8AC3E}">
        <p14:creationId xmlns:p14="http://schemas.microsoft.com/office/powerpoint/2010/main" val="1118113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0DB12-B61E-4C96-B6DB-94CA42058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Näytön varmuusaste Käypä hoito -suosituksissa</a:t>
            </a:r>
          </a:p>
        </p:txBody>
      </p:sp>
      <p:graphicFrame>
        <p:nvGraphicFramePr>
          <p:cNvPr id="6" name="Group 3">
            <a:extLst>
              <a:ext uri="{FF2B5EF4-FFF2-40B4-BE49-F238E27FC236}">
                <a16:creationId xmlns:a16="http://schemas.microsoft.com/office/drawing/2014/main" id="{B5B8141D-64E1-447B-A12D-6DA5F796C244}"/>
              </a:ext>
            </a:extLst>
          </p:cNvPr>
          <p:cNvGraphicFramePr>
            <a:graphicFrameLocks noGrp="1"/>
          </p:cNvGraphicFramePr>
          <p:nvPr/>
        </p:nvGraphicFramePr>
        <p:xfrm>
          <a:off x="633600" y="2006185"/>
          <a:ext cx="10904607" cy="3631485"/>
        </p:xfrm>
        <a:graphic>
          <a:graphicData uri="http://schemas.openxmlformats.org/drawingml/2006/table">
            <a:tbl>
              <a:tblPr/>
              <a:tblGrid>
                <a:gridCol w="16844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66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3491">
                  <a:extLst>
                    <a:ext uri="{9D8B030D-6E8A-4147-A177-3AD203B41FA5}">
                      <a16:colId xmlns:a16="http://schemas.microsoft.com/office/drawing/2014/main" val="211638343"/>
                    </a:ext>
                  </a:extLst>
                </a:gridCol>
              </a:tblGrid>
              <a:tr h="370125"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chemeClr val="bg1"/>
                          </a:solidFill>
                          <a:latin typeface="+mj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Koodi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chemeClr val="bg1"/>
                          </a:solidFill>
                          <a:latin typeface="+mj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Näytön aste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 b="0">
                          <a:solidFill>
                            <a:srgbClr val="000000"/>
                          </a:solidFill>
                        </a:defRPr>
                      </a:pPr>
                      <a:r>
                        <a:rPr sz="1800" b="1" dirty="0">
                          <a:solidFill>
                            <a:schemeClr val="bg1"/>
                          </a:solidFill>
                          <a:latin typeface="+mj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Selitys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778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A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Vahva 
tutkimusnäyttö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Lucida Sans"/>
                          <a:ea typeface="Lucida Sans"/>
                          <a:cs typeface="Lucida Sans"/>
                          <a:sym typeface="Lucida Sans"/>
                        </a:defRPr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Useita menetelmällisesti tasokkaita</a:t>
                      </a:r>
                      <a:r>
                        <a:rPr sz="1600" baseline="300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1</a:t>
                      </a: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 tutkimuksia, joiden tulokset samansuuntaiset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443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B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Kohtalainen 
tutkimusnäyttö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400">
                          <a:latin typeface="Lucida Sans"/>
                          <a:ea typeface="Lucida Sans"/>
                          <a:cs typeface="Lucida Sans"/>
                          <a:sym typeface="Lucida Sans"/>
                        </a:defRPr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Ainakin yksi menetelmällisesti tasokas tutkimus tai useita kelvollisia</a:t>
                      </a:r>
                      <a:r>
                        <a:rPr sz="1600" baseline="300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2</a:t>
                      </a: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 tutkimuksia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443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C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Niukka
tutkimusnäyttö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Ainakin yksi kelvollinen tieteellinen tutkimus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4432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D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Lucida Sans"/>
                          <a:cs typeface="Calibri" panose="020F0502020204030204" pitchFamily="34" charset="0"/>
                          <a:sym typeface="Lucida Sans"/>
                        </a:rPr>
                        <a:t>Ei 
tutkimusnäyttöä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Asiantuntijoiden tulkinta (paras arvio) </a:t>
                      </a:r>
                      <a:r>
                        <a:rPr sz="16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tiedosta</a:t>
                      </a: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, joka ei </a:t>
                      </a:r>
                      <a:r>
                        <a:rPr sz="16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täytä</a:t>
                      </a: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 </a:t>
                      </a:r>
                      <a:r>
                        <a:rPr sz="16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tutkimukseen</a:t>
                      </a: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 </a:t>
                      </a:r>
                      <a:r>
                        <a:rPr sz="16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perustuvia</a:t>
                      </a: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 </a:t>
                      </a:r>
                      <a:r>
                        <a:rPr sz="16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näytön</a:t>
                      </a:r>
                      <a:r>
                        <a:rPr sz="16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 </a:t>
                      </a:r>
                      <a:r>
                        <a:rPr sz="1600" dirty="0" err="1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  <a:sym typeface="Lucida Sans"/>
                        </a:rPr>
                        <a:t>vaatimuksia</a:t>
                      </a:r>
                      <a:endParaRPr sz="1600" dirty="0">
                        <a:solidFill>
                          <a:schemeClr val="accent1"/>
                        </a:solidFill>
                        <a:latin typeface="+mn-lt"/>
                        <a:ea typeface="+mn-ea"/>
                        <a:cs typeface="Calibri" panose="020F0502020204030204" pitchFamily="34" charset="0"/>
                        <a:sym typeface="Lucida Sans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4432">
                <a:tc gridSpan="3">
                  <a:txBody>
                    <a:bodyPr/>
                    <a:lstStyle/>
                    <a:p>
                      <a:pPr algn="l">
                        <a:defRPr baseline="30000">
                          <a:latin typeface="Lucida Sans"/>
                          <a:ea typeface="Lucida Sans"/>
                          <a:cs typeface="Lucida Sans"/>
                          <a:sym typeface="Lucida Sans"/>
                        </a:defRPr>
                      </a:pPr>
                      <a:r>
                        <a:rPr lang="fi-FI" sz="14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1 </a:t>
                      </a:r>
                      <a:r>
                        <a:rPr lang="fi-FI" sz="1400" baseline="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Menetelmällisesti tasokas = vahva tutkimusasetelma (kontrolloitu koeasetelma tai hyvä epidemiologinen tutkimus); tutkittu väestö ja käytetty menetelmä soveltuvat  perustaksi hoitosuosituksen kannanottoihin.</a:t>
                      </a:r>
                    </a:p>
                    <a:p>
                      <a:pPr algn="l">
                        <a:defRPr baseline="30000">
                          <a:latin typeface="Lucida Sans"/>
                          <a:ea typeface="Lucida Sans"/>
                          <a:cs typeface="Lucida Sans"/>
                          <a:sym typeface="Lucida Sans"/>
                        </a:defRPr>
                      </a:pPr>
                      <a:r>
                        <a:rPr lang="fi-FI" sz="140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2 </a:t>
                      </a:r>
                      <a:r>
                        <a:rPr lang="fi-FI" sz="1400" baseline="0" dirty="0">
                          <a:solidFill>
                            <a:schemeClr val="accent1"/>
                          </a:solidFill>
                          <a:latin typeface="+mn-lt"/>
                          <a:cs typeface="Calibri" panose="020F0502020204030204" pitchFamily="34" charset="0"/>
                        </a:rPr>
                        <a:t>Kelvollinen = täyttää vähimmäisvaatimukset tieteellisten menetelmien osalta; tutkittu väestö ja käytetty menetelmä soveltuvat perustaksi hoitosuosituksen kannanottoihin.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 sz="1800"/>
                      </a:pPr>
                      <a:endParaRPr sz="1600">
                        <a:solidFill>
                          <a:schemeClr val="accent1"/>
                        </a:solidFill>
                        <a:latin typeface="+mn-lt"/>
                        <a:ea typeface="Lucida Sans"/>
                        <a:cs typeface="Calibri" panose="020F0502020204030204" pitchFamily="34" charset="0"/>
                        <a:sym typeface="Lucida Sans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defRPr sz="1800"/>
                      </a:pPr>
                      <a:endParaRPr sz="1600">
                        <a:solidFill>
                          <a:schemeClr val="accent1"/>
                        </a:solidFill>
                        <a:latin typeface="+mn-lt"/>
                        <a:ea typeface="+mn-ea"/>
                        <a:cs typeface="Calibri" panose="020F0502020204030204" pitchFamily="34" charset="0"/>
                        <a:sym typeface="Lucida Sans"/>
                      </a:endParaRP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2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36450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86659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teksti, kuvakaappaus, hedelmä, ruoka&#10;&#10;Tekoälyllä luotu sisältö voi olla virheellistä.">
            <a:extLst>
              <a:ext uri="{FF2B5EF4-FFF2-40B4-BE49-F238E27FC236}">
                <a16:creationId xmlns:a16="http://schemas.microsoft.com/office/drawing/2014/main" id="{2D6C3501-0F9F-D69E-984B-5AEEC22846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070" y="1590936"/>
            <a:ext cx="6370335" cy="4761825"/>
          </a:xfrm>
          <a:noFill/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C21247CF-8A10-A976-5DF7-115B64FB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892" y="754687"/>
            <a:ext cx="3821309" cy="836249"/>
          </a:xfrm>
        </p:spPr>
        <p:txBody>
          <a:bodyPr/>
          <a:lstStyle/>
          <a:p>
            <a:r>
              <a:rPr lang="fi-FI" dirty="0"/>
              <a:t>Maitotikapuut</a:t>
            </a:r>
          </a:p>
        </p:txBody>
      </p:sp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FFA67694-5EFD-2D3A-6CE8-6699A29AA314}"/>
              </a:ext>
            </a:extLst>
          </p:cNvPr>
          <p:cNvSpPr txBox="1">
            <a:spLocks/>
          </p:cNvSpPr>
          <p:nvPr/>
        </p:nvSpPr>
        <p:spPr>
          <a:xfrm>
            <a:off x="6996626" y="1147155"/>
            <a:ext cx="4807303" cy="571084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2865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0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025525" indent="-111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System Font Regular"/>
              <a:buChar char="-"/>
              <a:tabLst/>
              <a:defRPr sz="1800" b="0" i="0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Aloita portaalta 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Anna lapselle maitoa sisältävää ruokaa </a:t>
            </a:r>
            <a:r>
              <a:rPr lang="fi-FI" sz="2500" dirty="0"/>
              <a:t>päivittäin</a:t>
            </a:r>
            <a:r>
              <a:rPr lang="fi-FI" sz="2500"/>
              <a:t>. Voidaan </a:t>
            </a:r>
            <a:r>
              <a:rPr lang="fi-FI" dirty="0"/>
              <a:t>antaa aterian yhteydessä.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Aloita herneen kokoisella annoksella ja suurenna annosta vähitellen päivien tai viikkojen sisällä iänmukaiseksi annokseksi.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Kun iänmukainen annos on saavutettu, jatka tällä portaalla vähintään 1 kuukausi ennen siirtymistä seuraavalle portaalle.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Aloittaessasi </a:t>
            </a:r>
            <a:r>
              <a:rPr lang="fi-FI"/>
              <a:t>seuraavan portaan, jatka </a:t>
            </a:r>
            <a:r>
              <a:rPr lang="fi-FI" dirty="0"/>
              <a:t>alempien portaiden ruokien säännöllistä käyttöä.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Jos lapsi saa oireita, palaa edelliselle portaalle noin kuukauden ajaksi ennen kuin kokeilet uudestaan seuraavaa porrasta.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Jos lapsi saa lieviä oireita portaalla 1, pidä muutama päivä taukoa ja kokeile uudestaan. Voit tarvittaessa harventaa annostelua joka toiseen päivään.</a:t>
            </a: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69AFF84-5B2F-93E5-9287-3415CCC0A03D}"/>
              </a:ext>
            </a:extLst>
          </p:cNvPr>
          <p:cNvSpPr txBox="1"/>
          <p:nvPr/>
        </p:nvSpPr>
        <p:spPr>
          <a:xfrm>
            <a:off x="288175" y="6474182"/>
            <a:ext cx="4032579" cy="2243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70000"/>
              </a:lnSpc>
              <a:spcBef>
                <a:spcPts val="1000"/>
              </a:spcBef>
            </a:pPr>
            <a:r>
              <a:rPr lang="fi-FI" sz="1200" i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Muokattu HUS Allergiasairauksien lastenyksikön kuvista.</a:t>
            </a:r>
          </a:p>
        </p:txBody>
      </p:sp>
    </p:spTree>
    <p:extLst>
      <p:ext uri="{BB962C8B-B14F-4D97-AF65-F5344CB8AC3E}">
        <p14:creationId xmlns:p14="http://schemas.microsoft.com/office/powerpoint/2010/main" val="717614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25252046-E8FF-6A35-9E6C-D68B1ED40983}"/>
              </a:ext>
            </a:extLst>
          </p:cNvPr>
          <p:cNvSpPr/>
          <p:nvPr/>
        </p:nvSpPr>
        <p:spPr>
          <a:xfrm>
            <a:off x="600572" y="1835727"/>
            <a:ext cx="10985651" cy="83625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06F4EDA6-5190-CE29-8B78-75E2C939E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Ruokasiedätys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74195F-0BBF-7DA7-379E-FBF57B3BB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59"/>
            <a:ext cx="10919599" cy="4569229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Suositus: </a:t>
            </a:r>
            <a:r>
              <a:rPr lang="fi-FI" dirty="0"/>
              <a:t>Harkitse ruokasiedätystä, jos potilas on saanut ruoka-aineesta keskivaikeita tai vaikeita oireita.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Ruokasiedätystä on Suomessa saatavilla maito-, kananmuna- ja maapähkinäallergian hoitoon.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Ruokasiedätyshoitoa voidaan harkita, kun luonnollisen paranemisen todennäköisyys on pieni ja sekä potilas että perhe ovat motivoituneita hoitoon.</a:t>
            </a:r>
          </a:p>
          <a:p>
            <a:pPr marL="971550" lvl="1" indent="-342900"/>
            <a:r>
              <a:rPr lang="fi-FI" dirty="0"/>
              <a:t>Hoidon aktiivinen vaihe kestää yleensä vähintään 3 vuotta ja vaatii potilaalta merkittävää sitoutumista.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Ruokasiedätystä tulisi tehdä vain huolellisesti tutkituilla ja arvioiduilla </a:t>
            </a:r>
            <a:br>
              <a:rPr lang="fi-FI" dirty="0"/>
            </a:br>
            <a:r>
              <a:rPr lang="fi-FI" dirty="0"/>
              <a:t>hoito-ohjelmilla ruokasiedätyshoitoon perehtyneissä erikoissairaanhoidon</a:t>
            </a:r>
            <a:r>
              <a:rPr lang="fi-FI" strike="sngStrike" dirty="0"/>
              <a:t> </a:t>
            </a:r>
            <a:r>
              <a:rPr lang="fi-FI" dirty="0"/>
              <a:t>yksiköissä.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79113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: Pyöristetyt kulmat 3">
            <a:extLst>
              <a:ext uri="{FF2B5EF4-FFF2-40B4-BE49-F238E27FC236}">
                <a16:creationId xmlns:a16="http://schemas.microsoft.com/office/drawing/2014/main" id="{30D24EE7-E2AD-AA2A-FF2C-E848B5CAF63A}"/>
              </a:ext>
            </a:extLst>
          </p:cNvPr>
          <p:cNvSpPr/>
          <p:nvPr/>
        </p:nvSpPr>
        <p:spPr>
          <a:xfrm>
            <a:off x="600572" y="1794161"/>
            <a:ext cx="11045559" cy="10072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89E0866-3D51-D07F-D768-17DD6EE97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Ruoka-allergioiden ennaltaehkäisy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96814E5-77C8-1896-E89B-4110AC0B31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1829" y="1855121"/>
            <a:ext cx="11306811" cy="4894814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Suositus: </a:t>
            </a:r>
            <a:r>
              <a:rPr lang="fi-FI" dirty="0"/>
              <a:t>Vanhempia tulee informoida kiinteiden ruokien varhaisen </a:t>
            </a:r>
            <a:br>
              <a:rPr lang="fi-FI" dirty="0"/>
            </a:br>
            <a:r>
              <a:rPr lang="fi-FI" dirty="0"/>
              <a:t>(4 kuukauden iästä lähtien ja viimeistään 6 kuukauden ikään mennessä) aloituksen hyödyistä.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Uusien ruoka-aineiden käytön aloituksen viivyttämiselle ei ole tieteellisiä perusteita eikä niiden käytön </a:t>
            </a:r>
            <a:r>
              <a:rPr lang="fi-FI"/>
              <a:t>aloitusta tule </a:t>
            </a:r>
            <a:r>
              <a:rPr lang="fi-FI" dirty="0"/>
              <a:t>lykätä allergioiden pelossa.</a:t>
            </a:r>
          </a:p>
          <a:p>
            <a:pPr marL="971550" lvl="1" indent="-342900"/>
            <a:r>
              <a:rPr lang="fi-FI" dirty="0"/>
              <a:t>Kananmunan käytön aloittaminen ennen 6 kuukauden ikää ilmeisesti vähentää kananmuna-allergian kehittymistä (näytönaste </a:t>
            </a:r>
            <a:r>
              <a:rPr lang="fi-FI" b="1" dirty="0"/>
              <a:t>B</a:t>
            </a:r>
            <a:r>
              <a:rPr lang="fi-FI" dirty="0"/>
              <a:t>).</a:t>
            </a:r>
          </a:p>
          <a:p>
            <a:pPr marL="971550" lvl="1" indent="-342900"/>
            <a:r>
              <a:rPr lang="fi-FI" dirty="0"/>
              <a:t>Maapähkinän käytön aloittaminen ennen 6 kuukauden ikää vähentää </a:t>
            </a:r>
            <a:br>
              <a:rPr lang="fi-FI" dirty="0"/>
            </a:br>
            <a:r>
              <a:rPr lang="fi-FI" dirty="0"/>
              <a:t>maapähkinäallergian kehittymistä (näytönaste </a:t>
            </a:r>
            <a:r>
              <a:rPr lang="fi-FI" b="1" dirty="0"/>
              <a:t>A</a:t>
            </a:r>
            <a:r>
              <a:rPr lang="fi-FI" dirty="0"/>
              <a:t>).</a:t>
            </a:r>
          </a:p>
          <a:p>
            <a:pPr marL="971550" lvl="1" indent="-342900"/>
            <a:r>
              <a:rPr lang="fi-FI" dirty="0"/>
              <a:t>Lehmänmaitotuotteiden käytön aloituksella ennen 6 kuukauden ikää ei liene </a:t>
            </a:r>
            <a:br>
              <a:rPr lang="fi-FI" dirty="0"/>
            </a:br>
            <a:r>
              <a:rPr lang="fi-FI" dirty="0"/>
              <a:t>merkittävää vaikutusta ruoka-allergian kehittymiseen (näytönaste </a:t>
            </a:r>
            <a:r>
              <a:rPr lang="fi-FI" b="1" dirty="0"/>
              <a:t>D</a:t>
            </a:r>
            <a:r>
              <a:rPr lang="fi-FI" dirty="0"/>
              <a:t>).</a:t>
            </a:r>
          </a:p>
          <a:p>
            <a:pPr marL="971550" lvl="1" indent="-342900"/>
            <a:r>
              <a:rPr lang="fi-FI" dirty="0"/>
              <a:t>Muiden ruoka-aineiden käytön varhaisesta aloittamisesta tutkimusnäyttö on vähäisempää.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Raskauden, imetyksen tai varhaislapsuuden aikana käytetyillä pre-, pro- ja synbiooteilla ei liene vaikutusta ruoka-allergioiden ehkäisyyn, mutta tutkimusnäyttö on epävarmaa (näytönaste </a:t>
            </a:r>
            <a:r>
              <a:rPr lang="fi-FI" b="1" dirty="0"/>
              <a:t>D</a:t>
            </a:r>
            <a:r>
              <a:rPr lang="fi-FI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0813972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BA7AF9-A60C-FE9E-1EC8-DD0CEC0D9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Suolistokanavaan liittyvät ruoka-allergiat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1B45C7-092A-E377-A0EC-F268B547D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60"/>
            <a:ext cx="10919599" cy="4486102"/>
          </a:xfrm>
        </p:spPr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Suolisto-oireinen lehmänmaitoallergia </a:t>
            </a:r>
            <a:r>
              <a:rPr lang="fi-FI" dirty="0"/>
              <a:t>on harvinainen lasten vatsavaivojen syy. Diagnoosi edellyttää valvottua sokkoutettua altistuskoetta erikoissairaanhoidossa.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Ravinnon proteiinin aiheuttama enterokoliitti (FPIES) </a:t>
            </a:r>
            <a:r>
              <a:rPr lang="fi-FI" dirty="0"/>
              <a:t>on ei-IgE-välitteinen ruoka-allergia, joka ilmenee voimakkaana oksenteluna, kalpeutena ja väsymyksenä 1–4 tunnin kuluttua ruoka-aineen nauttimisesta. Tyypillisesti oireet alkavat varhaislapsuudessa ja häviävät useimmiten 3 ikävuoteen mennessä.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b="1" dirty="0"/>
              <a:t>Eosinofiilinen esofagiitti </a:t>
            </a:r>
            <a:r>
              <a:rPr lang="fi-FI" dirty="0"/>
              <a:t>on harvinainen ruokatorvitulehdus, jonka taustaa ei täysin tunneta. Tyypillisiä oireita ovat syömisvaikeudet, pahoinvointi, oksentelu ja vatsakivut.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Hoitona käytetään yleensä protonipumpun </a:t>
            </a:r>
            <a:r>
              <a:rPr lang="fi-FI"/>
              <a:t>estäjiä ja </a:t>
            </a:r>
            <a:r>
              <a:rPr lang="fi-FI" dirty="0"/>
              <a:t>suun kautta otettavaa paikallista kortikosteroidia. Epäiltäessä ruoka-allergiaa vältetään tarvittaessa oireita aiheuttavaa ruoka-ainetta.</a:t>
            </a:r>
          </a:p>
        </p:txBody>
      </p:sp>
    </p:spTree>
    <p:extLst>
      <p:ext uri="{BB962C8B-B14F-4D97-AF65-F5344CB8AC3E}">
        <p14:creationId xmlns:p14="http://schemas.microsoft.com/office/powerpoint/2010/main" val="17375873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1CA3A31-6DEC-54B3-083D-1E8965259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Imettävän äidin ruokavalio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E0DC1A6-8F35-F5D3-0533-277FB38C87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Ruoka-allergisen lapsen imettävä äiti voi noudattaa tavanomaista ruokavaliotaan.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Hankalat koliikkioireet kuormittavat koko perhettä. Terveydenhuollon ammattilaiselta edellytetäänkin erityistä herkkyyttä ja kykyä kuunnella perheen huolia näissä tilanteissa.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Imetysdieettiä pohtivan vanhemman kanssa keskusteltaessa voidaan nostaa esiin seuraavia asioita:</a:t>
            </a:r>
          </a:p>
          <a:p>
            <a:pPr marL="971550" lvl="1" indent="-342900"/>
            <a:r>
              <a:rPr lang="fi-FI" dirty="0"/>
              <a:t>Rintamaitoon erittyy ruoka-aineperäisiä proteiineja ja pienimolekyylisiä yhdisteitä vain hyvin pieniä määriä, joten niiden aiheuttamat allergiaoireet ovat erittäin epätodennäköisiä.</a:t>
            </a:r>
          </a:p>
          <a:p>
            <a:pPr marL="971550" lvl="1" indent="-342900"/>
            <a:r>
              <a:rPr lang="fi-FI" dirty="0"/>
              <a:t>Koliikki imeväisen ainoana oireena viittaa erittäin </a:t>
            </a:r>
            <a:r>
              <a:rPr lang="fi-FI"/>
              <a:t>harvoin </a:t>
            </a:r>
            <a:r>
              <a:rPr lang="fi-FI" sz="2100"/>
              <a:t>ruoka-allergiaan. Koliikista </a:t>
            </a:r>
            <a:r>
              <a:rPr lang="fi-FI" sz="2100" dirty="0"/>
              <a:t>kärsivän lapsen imettävän äidin ruokavalion muutosten hyödyistä ei ole luotettavaa </a:t>
            </a:r>
            <a:r>
              <a:rPr lang="fi-FI" dirty="0"/>
              <a:t>tutkimustietoa.</a:t>
            </a:r>
          </a:p>
          <a:p>
            <a:pPr marL="971550" lvl="1" indent="-342900"/>
            <a:r>
              <a:rPr lang="fi-FI" dirty="0"/>
              <a:t>Useamman ruoka-aineen välttäminen voi aiheuttaa kuormitusta ja altistaa puutteellisen ravitsemuksen aiheuttamille haitoille.</a:t>
            </a:r>
          </a:p>
        </p:txBody>
      </p:sp>
    </p:spTree>
    <p:extLst>
      <p:ext uri="{BB962C8B-B14F-4D97-AF65-F5344CB8AC3E}">
        <p14:creationId xmlns:p14="http://schemas.microsoft.com/office/powerpoint/2010/main" val="29655072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D506362-7577-C4C8-5702-D2006A17D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854439"/>
            <a:ext cx="10919599" cy="953950"/>
          </a:xfrm>
        </p:spPr>
        <p:txBody>
          <a:bodyPr/>
          <a:lstStyle/>
          <a:p>
            <a:r>
              <a:rPr lang="fi-FI" dirty="0"/>
              <a:t>Suosituksen hyödylliset lisätietoartikkelit aakkosjärjestyksessä 1(2)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462E90F-F3AE-B3CC-737C-21FEC33FB9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2073728"/>
            <a:ext cx="10919599" cy="4343401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hlinkClick r:id="rId2"/>
              </a:rPr>
              <a:t>Allergiatyypit, niihin liittyvät oireet ja mekanismit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hlinkClick r:id="rId3"/>
              </a:rPr>
              <a:t>Basofiiliaktivaatiotesti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hlinkClick r:id="rId4"/>
              </a:rPr>
              <a:t>Eosinofiilinen ruokatorvitulehdus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hlinkClick r:id="rId5"/>
              </a:rPr>
              <a:t>Erityiskorvikkeet lehmänmaitoallergisille lapsille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hlinkClick r:id="rId6"/>
              </a:rPr>
              <a:t>IgE-vasta-aineiden raja-arvot ja tulkinta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hlinkClick r:id="rId7"/>
              </a:rPr>
              <a:t>ISAC-mikrosirun allergeenit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hlinkClick r:id="rId8"/>
              </a:rPr>
              <a:t>Kala-allergisen ruokavalio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hlinkClick r:id="rId9"/>
              </a:rPr>
              <a:t>Kananmuna-allergisen ruokavalio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hlinkClick r:id="rId10"/>
              </a:rPr>
              <a:t>Kananmunatikapuut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hlinkClick r:id="rId11"/>
              </a:rPr>
              <a:t>Maapähkinä-allergisen ruokavalio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928746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65D9AA-6735-2B2F-B0CE-91BFF1C465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034ECB9-419C-20AC-EF11-83BB124E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609" y="854439"/>
            <a:ext cx="10919599" cy="953950"/>
          </a:xfrm>
        </p:spPr>
        <p:txBody>
          <a:bodyPr/>
          <a:lstStyle/>
          <a:p>
            <a:r>
              <a:rPr lang="fi-FI" dirty="0"/>
              <a:t>Suosituksen hyödylliset lisätietoartikkelit aakkosjärjestyksessä 2(2)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67F55C3-8523-B848-E518-AD829863A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2073728"/>
            <a:ext cx="10919599" cy="4694465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hlinkClick r:id="rId2"/>
              </a:rPr>
              <a:t>Maitoallergisen ruokavalio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hlinkClick r:id="rId3"/>
              </a:rPr>
              <a:t>Maitotikapuut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hlinkClick r:id="rId4"/>
              </a:rPr>
              <a:t>Potilaiden näkemyksiä ruoka-allergioista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hlinkClick r:id="rId5"/>
              </a:rPr>
              <a:t>Pähkinöiden varastoproteiineja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hlinkClick r:id="rId6"/>
              </a:rPr>
              <a:t>Ravinnon proteiinin aiheuttama enterokoliitti (food protein-induced enterocolitis syndrome, FPIES)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hlinkClick r:id="rId7"/>
              </a:rPr>
              <a:t>Ruoka-allergioiden esiintyvyys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hlinkClick r:id="rId8"/>
              </a:rPr>
              <a:t>Ruoka-allergisen kasvu ja ravitsemus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hlinkClick r:id="rId9"/>
              </a:rPr>
              <a:t>Vehnäallergisen ruokavalio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hlinkClick r:id="rId10"/>
              </a:rPr>
              <a:t>Yksittäisten allergeenien IgE-määritys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>
                <a:hlinkClick r:id="rId11"/>
              </a:rPr>
              <a:t>Äyriäis- ja nilviäisallergia</a:t>
            </a:r>
            <a:endParaRPr lang="fi-FI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260980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409172E-FB02-4FDC-81DD-E75C50BB3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Suomalaisen Lääkäriseuran </a:t>
            </a:r>
            <a:r>
              <a:rPr lang="fi-FI" dirty="0">
                <a:solidFill>
                  <a:srgbClr val="001759"/>
                </a:solidFill>
              </a:rPr>
              <a:t>Duodecimin ja </a:t>
            </a:r>
            <a:r>
              <a:rPr lang="fi-FI" dirty="0"/>
              <a:t>Suomen Lastenlääkäriyhdistys ry:n </a:t>
            </a:r>
            <a:r>
              <a:rPr lang="fi-FI" dirty="0">
                <a:solidFill>
                  <a:srgbClr val="001759"/>
                </a:solidFill>
              </a:rPr>
              <a:t>asettama </a:t>
            </a:r>
            <a:r>
              <a:rPr lang="fi-FI" dirty="0"/>
              <a:t>työryhmä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614AED-A87E-4ED7-9560-70B2A21AC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1889759"/>
            <a:ext cx="10919599" cy="4581966"/>
          </a:xfrm>
        </p:spPr>
        <p:txBody>
          <a:bodyPr>
            <a:normAutofit fontScale="92500" lnSpcReduction="20000"/>
          </a:bodyPr>
          <a:lstStyle/>
          <a:p>
            <a:r>
              <a:rPr lang="fi-FI" sz="2200" b="1" dirty="0"/>
              <a:t>Puheenjohtaja:</a:t>
            </a:r>
          </a:p>
          <a:p>
            <a:r>
              <a:rPr lang="fi-FI" sz="2200" dirty="0"/>
              <a:t>Mika Mäkelä, professori, vastaava ylilääkäri; HUS Allergiasairaudet, Tulehduskeskus ja Helsingin yliopisto</a:t>
            </a:r>
          </a:p>
          <a:p>
            <a:r>
              <a:rPr lang="fi-FI" sz="2200" b="1" dirty="0"/>
              <a:t>Kokoavat kirjoittajat:</a:t>
            </a:r>
          </a:p>
          <a:p>
            <a:r>
              <a:rPr lang="fi-FI" dirty="0"/>
              <a:t>Kati Palosuo, dosentti, lastentautien erikoislääkäri, lastenallergologi, osastonylilääkäri; HUS Allergiasairauksien lastenyksikkö ja Helsingin yliopisto</a:t>
            </a:r>
          </a:p>
          <a:p>
            <a:r>
              <a:rPr lang="fi-FI" dirty="0"/>
              <a:t>Aleksi Raudasoja, LL, Käypä hoito -toimittaja; Suomalainen Lääkäriseura Duodecim</a:t>
            </a:r>
          </a:p>
          <a:p>
            <a:r>
              <a:rPr lang="fi-FI" sz="2200" b="1" dirty="0"/>
              <a:t>Jäsenet:</a:t>
            </a:r>
          </a:p>
          <a:p>
            <a:r>
              <a:rPr lang="fi-FI" dirty="0"/>
              <a:t>Péter Csonka, dosentti, lastentautien erikoislääkäri, lastenallergologi; Terveystalo ja Tampereen yliopisto</a:t>
            </a:r>
          </a:p>
          <a:p>
            <a:r>
              <a:rPr lang="fi-FI" dirty="0"/>
              <a:t>Varpu Elenius, dosentti, lastentautien erikoislääkäri, lastenallergologi; TYKS lasten ja nuorten klinikka</a:t>
            </a:r>
          </a:p>
          <a:p>
            <a:r>
              <a:rPr lang="fi-FI" dirty="0"/>
              <a:t>Aino Hyry, LL, yleislääketieteen erikoislääkäri; Keski-Uudenmaan hyvinvointialue, Nurmijärven kirkonkylän terveysasema</a:t>
            </a:r>
          </a:p>
        </p:txBody>
      </p:sp>
      <p:sp>
        <p:nvSpPr>
          <p:cNvPr id="4" name="Tekstiruutu 4">
            <a:extLst>
              <a:ext uri="{FF2B5EF4-FFF2-40B4-BE49-F238E27FC236}">
                <a16:creationId xmlns:a16="http://schemas.microsoft.com/office/drawing/2014/main" id="{05E2C88E-E7D7-446E-93A0-F3C7C6BF14A4}"/>
              </a:ext>
            </a:extLst>
          </p:cNvPr>
          <p:cNvSpPr txBox="1"/>
          <p:nvPr/>
        </p:nvSpPr>
        <p:spPr>
          <a:xfrm>
            <a:off x="8300858" y="6264675"/>
            <a:ext cx="1640832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 i="1"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rPr sz="20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Huom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fi-FI" sz="2000" dirty="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</a:t>
            </a:r>
            <a:r>
              <a:rPr sz="2000" dirty="0" err="1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atkuu</a:t>
            </a:r>
            <a:r>
              <a:rPr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Suora nuoliyhdysviiva 5">
            <a:extLst>
              <a:ext uri="{FF2B5EF4-FFF2-40B4-BE49-F238E27FC236}">
                <a16:creationId xmlns:a16="http://schemas.microsoft.com/office/drawing/2014/main" id="{420600E8-24CC-4913-9E9E-2E67127CA8C3}"/>
              </a:ext>
            </a:extLst>
          </p:cNvPr>
          <p:cNvSpPr/>
          <p:nvPr/>
        </p:nvSpPr>
        <p:spPr>
          <a:xfrm>
            <a:off x="9941690" y="6471725"/>
            <a:ext cx="431506" cy="0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45719" rIns="45719"/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939951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5614AED-A87E-4ED7-9560-70B2A21AC9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599" y="852256"/>
            <a:ext cx="10919599" cy="5243744"/>
          </a:xfrm>
        </p:spPr>
        <p:txBody>
          <a:bodyPr>
            <a:normAutofit fontScale="92500" lnSpcReduction="10000"/>
          </a:bodyPr>
          <a:lstStyle/>
          <a:p>
            <a:r>
              <a:rPr lang="fi-FI" sz="2200" b="1" dirty="0"/>
              <a:t>Jäsenet</a:t>
            </a:r>
            <a:r>
              <a:rPr lang="fi-FI" sz="2200" dirty="0"/>
              <a:t> (jatkoa edellisestä):</a:t>
            </a:r>
          </a:p>
          <a:p>
            <a:r>
              <a:rPr lang="fi-FI" dirty="0"/>
              <a:t>Kaija-Leena Kolho, professori, ylilääkäri; Helsingin yliopisto ja HUS</a:t>
            </a:r>
          </a:p>
          <a:p>
            <a:r>
              <a:rPr lang="fi-FI" dirty="0"/>
              <a:t>Susanna Salmivesi, LT, lastentautien erikoislääkäri, lastenallergologi; TAYS allergiakeskus</a:t>
            </a:r>
          </a:p>
          <a:p>
            <a:r>
              <a:rPr lang="fi-FI" dirty="0"/>
              <a:t>Terhi Savinko, FT, laboraattori; HUS Iho- ja allergiasairaala, Tulehduskeskus, Allergiasairaudet, allergeenilaboratorio</a:t>
            </a:r>
          </a:p>
          <a:p>
            <a:r>
              <a:rPr lang="fi-FI" dirty="0"/>
              <a:t>Ursula Schwab, FT, professori (ravitsemusterapia); Itä-Suomen yliopiston lääketieteen laitos, kansanterveystieteen ja kliinisen ravitsemustieteen yksikkö ja ravitsemusterapeutti; Pohjois-Savon hyvinvointialue, Kuopion yliopistollinen sairaala, Medisiininen keskus, endokrinologian ja kliinisen ravitsemuksen poliklinikka</a:t>
            </a:r>
          </a:p>
          <a:p>
            <a:r>
              <a:rPr lang="fi-FI" dirty="0"/>
              <a:t>Helena Voutilainen, THM, laillistettu ravitsemusterapeutti; HUS iho- ja allergiasairaala, sisätaudit ja kuntoutus, kliinisen ravitsemusterapian yksikkö</a:t>
            </a:r>
          </a:p>
          <a:p>
            <a:endParaRPr lang="fi-FI" sz="2200" dirty="0"/>
          </a:p>
          <a:p>
            <a:r>
              <a:rPr lang="fi-FI" sz="2200" dirty="0"/>
              <a:t>Luentomateriaalin on laatinut oppimateriaali- ja kuvatoimittaja Tiina Tala, Käypä hoito </a:t>
            </a:r>
            <a:br>
              <a:rPr lang="fi-FI" sz="2200" dirty="0"/>
            </a:br>
            <a:r>
              <a:rPr lang="fi-FI" sz="2200" dirty="0"/>
              <a:t>ja sen ovat tarkastaneet Mika Mäkelä ja Kati Palosuo.</a:t>
            </a:r>
          </a:p>
        </p:txBody>
      </p:sp>
    </p:spTree>
    <p:extLst>
      <p:ext uri="{BB962C8B-B14F-4D97-AF65-F5344CB8AC3E}">
        <p14:creationId xmlns:p14="http://schemas.microsoft.com/office/powerpoint/2010/main" val="32194669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61ABD24B-29E2-4FD9-913F-9D1063A21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2615382"/>
            <a:ext cx="4891548" cy="2382376"/>
          </a:xfrm>
        </p:spPr>
        <p:txBody>
          <a:bodyPr>
            <a:normAutofit fontScale="92500" lnSpcReduction="10000"/>
          </a:bodyPr>
          <a:lstStyle/>
          <a:p>
            <a:endParaRPr lang="fi-FI" dirty="0"/>
          </a:p>
          <a:p>
            <a:r>
              <a:rPr lang="fi-FI" sz="2600" dirty="0"/>
              <a:t>Lisää aiheesta</a:t>
            </a:r>
            <a:br>
              <a:rPr lang="fi-FI" sz="2600" dirty="0"/>
            </a:br>
            <a:r>
              <a:rPr lang="fi-FI" sz="2600" dirty="0"/>
              <a:t>Käypä hoito -suosituksessa Ruoka-allergia (lapset)</a:t>
            </a:r>
            <a:br>
              <a:rPr lang="fi-FI" sz="2600" dirty="0"/>
            </a:br>
            <a:br>
              <a:rPr lang="fi-FI" sz="2600" dirty="0"/>
            </a:br>
            <a:endParaRPr lang="fi-FI" sz="2600" dirty="0"/>
          </a:p>
          <a:p>
            <a:r>
              <a:rPr lang="fi-FI" sz="2600" dirty="0">
                <a:solidFill>
                  <a:srgbClr val="001759"/>
                </a:solidFill>
                <a:hlinkClick r:id="rId2"/>
              </a:rPr>
              <a:t>Linkki suositukseen</a:t>
            </a:r>
            <a:endParaRPr lang="fi-FI" sz="2600" dirty="0">
              <a:solidFill>
                <a:srgbClr val="0017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710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860DB12-B61E-4C96-B6DB-94CA42058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Luentomateriaalin käyttö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7852159-35CD-4596-B9AE-A777D39997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Käypä hoito -suositusten luentomateriaalit on laadittu tukemaan suosituksen käyttöönottoa.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Ne ovat vapaasti käytettävissä terveydenhuollon, julkishallinnon ja oppilaitosten koulutuksissa ja apuna ammattilaisten arjessa.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Käypä hoidon tuottamat aineistot ovat kaikille avoimia ja maksuttomia.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Esityksen sisältöä ei saa muuttaa. </a:t>
            </a:r>
          </a:p>
          <a:p>
            <a:pPr marL="971550" lvl="1" indent="-342900"/>
            <a:r>
              <a:rPr lang="fi-FI" sz="2400" dirty="0">
                <a:solidFill>
                  <a:srgbClr val="001759"/>
                </a:solidFill>
              </a:rPr>
              <a:t>Jos esitykseen sisällytetään muuta materiaalia, Käypä hoito </a:t>
            </a:r>
            <a:br>
              <a:rPr lang="fi-FI" sz="2400" dirty="0">
                <a:solidFill>
                  <a:srgbClr val="001759"/>
                </a:solidFill>
              </a:rPr>
            </a:br>
            <a:r>
              <a:rPr lang="fi-FI" sz="2400" dirty="0">
                <a:solidFill>
                  <a:srgbClr val="001759"/>
                </a:solidFill>
              </a:rPr>
              <a:t>-esityspohjaa </a:t>
            </a:r>
            <a:r>
              <a:rPr lang="fi-FI" sz="2400" dirty="0"/>
              <a:t>ei saa käyttää lisätyssä materiaalissa.</a:t>
            </a:r>
          </a:p>
        </p:txBody>
      </p:sp>
    </p:spTree>
    <p:extLst>
      <p:ext uri="{BB962C8B-B14F-4D97-AF65-F5344CB8AC3E}">
        <p14:creationId xmlns:p14="http://schemas.microsoft.com/office/powerpoint/2010/main" val="3253387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0FB4298-87B7-21F3-9C48-07AC27A02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Keskeinen sisältö 1(2)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152154C-4A24-B619-DBA1-1E1A0B53A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Ruoka-allergian diagnostiikan ja hoidon tavoitteena on välttää tarpeettomia rajoituksia ja vahvistaa sietokykyä.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IgE-välitteisen ruoka-allergian oireet alkavat tyypillisesti minuuteissa ja viimeistään 1–2 tunnin sisällä ruoka-aineen syömisestä.</a:t>
            </a:r>
          </a:p>
          <a:p>
            <a:pPr marL="971550" lvl="1" indent="-342900"/>
            <a:r>
              <a:rPr lang="fi-FI" dirty="0"/>
              <a:t>Oireita voi ilmetä iholla, hengitysteissä tai ruoansulatuskanavassa.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IgE-v</a:t>
            </a:r>
            <a:r>
              <a:rPr lang="fi-FI" dirty="0">
                <a:solidFill>
                  <a:schemeClr val="tx1"/>
                </a:solidFill>
              </a:rPr>
              <a:t>asta</a:t>
            </a:r>
            <a:r>
              <a:rPr lang="fi-FI" dirty="0"/>
              <a:t>-ainemääritykset kohdennetaan ainoastaan niihin ruokiin, joista on tullut oireita. </a:t>
            </a:r>
          </a:p>
          <a:p>
            <a:pPr marL="971550" lvl="1" indent="-342900"/>
            <a:r>
              <a:rPr lang="fi-FI" dirty="0"/>
              <a:t>Ruokavaliota ei tule rajoittaa herkistymisen perusteella ilman selkeitä allergiaoireita.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Keskeisten ruoka-aineiden kohdalla potilas ohjataan erikoissairaanhoitoon, jossa tehdään ruoka-altistus diagnoosin varmistamiseksi. </a:t>
            </a:r>
          </a:p>
          <a:p>
            <a:pPr marL="971550" lvl="1" indent="-342900"/>
            <a:r>
              <a:rPr lang="fi-FI" dirty="0">
                <a:solidFill>
                  <a:schemeClr val="tx1"/>
                </a:solidFill>
              </a:rPr>
              <a:t>Altistuksen yhteydessä arvioidaan </a:t>
            </a:r>
            <a:r>
              <a:rPr lang="fi-FI" dirty="0"/>
              <a:t>allergian vaikeusaste, oirekynnys ja vältön aste.</a:t>
            </a:r>
          </a:p>
        </p:txBody>
      </p:sp>
    </p:spTree>
    <p:extLst>
      <p:ext uri="{BB962C8B-B14F-4D97-AF65-F5344CB8AC3E}">
        <p14:creationId xmlns:p14="http://schemas.microsoft.com/office/powerpoint/2010/main" val="1979983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1D97326-A573-53D5-AB53-C8D65014B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Keskeinen sisältö 2(2)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F9E4789-9893-77C4-9074-B03E6E654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Sietokyvyn kehittymistä lieväoireisessa allergiassa tuetaan ruoka-aineen asteittaisella käyttöönotolla kypsyysastetta ja annosta säätämällä.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Vaikeissa tai pitkittyneissä maito-, muna- tai maapähkinäallergioissa harkitaan siedätyshoitoa erikoissairaanhoidossa.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Oirelääkkeenä käytetään nopeavaikutteista antihistamiinia. Anafylaksian saaneelle potilaalle määrätään lisäksi adrenaliini-injektori ja ohjataan sen käyttö.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Allergiset reaktiot "saattaa sisältää" -merkityistä tuotteista ovat epätodennäköisiä riippumatta aiemman allergisen reaktion vakavuudesta, eikä tuotteita liene tarpeellista välttää. </a:t>
            </a:r>
          </a:p>
        </p:txBody>
      </p:sp>
    </p:spTree>
    <p:extLst>
      <p:ext uri="{BB962C8B-B14F-4D97-AF65-F5344CB8AC3E}">
        <p14:creationId xmlns:p14="http://schemas.microsoft.com/office/powerpoint/2010/main" val="4237183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328B86-F372-7988-B43A-B4B2FBA38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Luonnollinen kulku ja ennuste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B6ED8F6-36BC-35D9-0B1D-B5F3D5B4F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Lasten ruoka-allergioiden esiintyvyys Suomessa on noin 4 %.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Yleisimmät allergiat ovat maito-, kananmuna- ja pähkinäallergia.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Riskitekijöitä ovat</a:t>
            </a:r>
          </a:p>
          <a:p>
            <a:pPr marL="971550" lvl="1" indent="-342900"/>
            <a:r>
              <a:rPr lang="fi-FI" dirty="0"/>
              <a:t>perheenjäsenten allergiset sairaudet</a:t>
            </a:r>
          </a:p>
          <a:p>
            <a:pPr marL="971550" lvl="1" indent="-342900"/>
            <a:r>
              <a:rPr lang="fi-FI" dirty="0"/>
              <a:t>lapsen atooppinen ihottuma</a:t>
            </a:r>
          </a:p>
          <a:p>
            <a:pPr marL="971550" lvl="1" indent="-342900"/>
            <a:r>
              <a:rPr lang="fi-FI" dirty="0"/>
              <a:t>kiinteiden ruokien antamisen myöhäinen aloitus.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Suurin osa maito-, vehnä- ja kananmuna-allergioista väistyy kouluikään mennessä. Pähkinäallergiassa osuus on paljon pienempi.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dirty="0"/>
              <a:t>Suuret IgE-pitoisuudet ja herkistyminen stabiileille ruoka-allergeeneille tai usealle ruoka-aineelle liittyvät hitaampaan toipumiseen.</a:t>
            </a:r>
          </a:p>
        </p:txBody>
      </p:sp>
    </p:spTree>
    <p:extLst>
      <p:ext uri="{BB962C8B-B14F-4D97-AF65-F5344CB8AC3E}">
        <p14:creationId xmlns:p14="http://schemas.microsoft.com/office/powerpoint/2010/main" val="22466318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2EC95-78C4-70BB-E981-67DEEFD32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97D515B-4FAD-39AB-1B64-454D3E784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Patofysiologia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81ACFB45-D35C-C027-A4FC-3F94BA1F5A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9542009"/>
              </p:ext>
            </p:extLst>
          </p:nvPr>
        </p:nvGraphicFramePr>
        <p:xfrm>
          <a:off x="636200" y="1791789"/>
          <a:ext cx="10919599" cy="4572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75032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BE129C5-C18A-37E7-0A25-7827E7AF8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Diagnostiikan, hoidon ja seurannan porrastus</a:t>
            </a:r>
          </a:p>
        </p:txBody>
      </p:sp>
      <p:graphicFrame>
        <p:nvGraphicFramePr>
          <p:cNvPr id="4" name="Sisällön paikkamerkki 3">
            <a:extLst>
              <a:ext uri="{FF2B5EF4-FFF2-40B4-BE49-F238E27FC236}">
                <a16:creationId xmlns:a16="http://schemas.microsoft.com/office/drawing/2014/main" id="{EA5B9A9C-DAE9-DE3A-1E7F-AC5A6877D7E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5067971"/>
              </p:ext>
            </p:extLst>
          </p:nvPr>
        </p:nvGraphicFramePr>
        <p:xfrm>
          <a:off x="618609" y="1828528"/>
          <a:ext cx="10919599" cy="4474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2521549"/>
      </p:ext>
    </p:extLst>
  </p:cSld>
  <p:clrMapOvr>
    <a:masterClrMapping/>
  </p:clrMapOvr>
</p:sld>
</file>

<file path=ppt/theme/theme1.xml><?xml version="1.0" encoding="utf-8"?>
<a:theme xmlns:a="http://schemas.openxmlformats.org/drawingml/2006/main" name="Duodecim_kaypahoito">
  <a:themeElements>
    <a:clrScheme name="Duodecim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1759"/>
      </a:accent1>
      <a:accent2>
        <a:srgbClr val="005193"/>
      </a:accent2>
      <a:accent3>
        <a:srgbClr val="269EEF"/>
      </a:accent3>
      <a:accent4>
        <a:srgbClr val="A3DEFF"/>
      </a:accent4>
      <a:accent5>
        <a:srgbClr val="2E6DF5"/>
      </a:accent5>
      <a:accent6>
        <a:srgbClr val="8298A4"/>
      </a:accent6>
      <a:hlink>
        <a:srgbClr val="0000FF"/>
      </a:hlink>
      <a:folHlink>
        <a:srgbClr val="00519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b="0" i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entomateriaalin pohja_2021.potx" id="{6FC09032-9621-4B9F-82CE-4EA26160DAE3}" vid="{999DA9F3-B6EE-4FA2-9DEA-9582B4B2219C}"/>
    </a:ext>
  </a:extLst>
</a:theme>
</file>

<file path=ppt/theme/theme2.xml><?xml version="1.0" encoding="utf-8"?>
<a:theme xmlns:a="http://schemas.openxmlformats.org/drawingml/2006/main" name="Duodecim_aikakauskirja">
  <a:themeElements>
    <a:clrScheme name="Duodecim color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001759"/>
      </a:accent1>
      <a:accent2>
        <a:srgbClr val="005193"/>
      </a:accent2>
      <a:accent3>
        <a:srgbClr val="269EEF"/>
      </a:accent3>
      <a:accent4>
        <a:srgbClr val="A3DEFF"/>
      </a:accent4>
      <a:accent5>
        <a:srgbClr val="2E6DF5"/>
      </a:accent5>
      <a:accent6>
        <a:srgbClr val="8298A4"/>
      </a:accent6>
      <a:hlink>
        <a:srgbClr val="0000FF"/>
      </a:hlink>
      <a:folHlink>
        <a:srgbClr val="00519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600" b="0" i="0">
            <a:solidFill>
              <a:schemeClr val="accent1"/>
            </a:solidFill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Luentomateriaalin pohja_2021.potx" id="{6FC09032-9621-4B9F-82CE-4EA26160DAE3}" vid="{8AF61337-B5B6-4E64-8482-BDBC58264318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64c3e0a5-de9f-42d8-8b8c-e3346f136bf8}" enabled="1" method="Standard" siteId="{e307563d-5fcd-4e12-a554-9927f388b1cf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Luentomateriaalin pohja_2021</Template>
  <TotalTime>0</TotalTime>
  <Words>3026</Words>
  <Application>Microsoft Office PowerPoint</Application>
  <PresentationFormat>Laajakuva</PresentationFormat>
  <Paragraphs>310</Paragraphs>
  <Slides>39</Slides>
  <Notes>1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39</vt:i4>
      </vt:variant>
    </vt:vector>
  </HeadingPairs>
  <TitlesOfParts>
    <vt:vector size="45" baseType="lpstr">
      <vt:lpstr>Aptos</vt:lpstr>
      <vt:lpstr>Arial</vt:lpstr>
      <vt:lpstr>Calibri</vt:lpstr>
      <vt:lpstr>System Font Regular</vt:lpstr>
      <vt:lpstr>Duodecim_kaypahoito</vt:lpstr>
      <vt:lpstr>Duodecim_aikakauskirja</vt:lpstr>
      <vt:lpstr>Ruoka-allergia (lapset) </vt:lpstr>
      <vt:lpstr>Luentomateriaali</vt:lpstr>
      <vt:lpstr>Näytön varmuusaste Käypä hoito -suosituksissa</vt:lpstr>
      <vt:lpstr>Luentomateriaalin käyttö</vt:lpstr>
      <vt:lpstr>Keskeinen sisältö 1(2)</vt:lpstr>
      <vt:lpstr>Keskeinen sisältö 2(2)</vt:lpstr>
      <vt:lpstr>Luonnollinen kulku ja ennuste</vt:lpstr>
      <vt:lpstr>Patofysiologia</vt:lpstr>
      <vt:lpstr>Diagnostiikan, hoidon ja seurannan porrastus</vt:lpstr>
      <vt:lpstr>Diagnostiikka ja hoito: yleistä 1(2)</vt:lpstr>
      <vt:lpstr>Diagnostiikka ja hoito: yleistä 2(2)</vt:lpstr>
      <vt:lpstr>Esitiedot</vt:lpstr>
      <vt:lpstr>Laboratoriodiagnostiikka</vt:lpstr>
      <vt:lpstr>Ruoka-altistukset</vt:lpstr>
      <vt:lpstr>Altistuskaavakkeet</vt:lpstr>
      <vt:lpstr>Anafylaksia</vt:lpstr>
      <vt:lpstr>Maitoallergian diagnostiikka</vt:lpstr>
      <vt:lpstr>Maitoallergian hoito</vt:lpstr>
      <vt:lpstr>Maitoallergian hoitopolku – epäilystä hoitoon</vt:lpstr>
      <vt:lpstr>Pähkinäallergian diagnostiikka</vt:lpstr>
      <vt:lpstr>Pähkinäallergian hoito</vt:lpstr>
      <vt:lpstr>Kananmuna-allergian diagnostiikka</vt:lpstr>
      <vt:lpstr>Kananmuna-allergian hoito</vt:lpstr>
      <vt:lpstr>Vehnäallergian diagnostiikka</vt:lpstr>
      <vt:lpstr>Vehnäallergian hoito</vt:lpstr>
      <vt:lpstr>Soija-allergian diagnoosi ja hoito</vt:lpstr>
      <vt:lpstr>Kala-allergian diagnostiikka ja hoito</vt:lpstr>
      <vt:lpstr>Sietokyvyn lisääminen</vt:lpstr>
      <vt:lpstr>Kananmunatikapuut</vt:lpstr>
      <vt:lpstr>Maitotikapuut</vt:lpstr>
      <vt:lpstr>Ruokasiedätys</vt:lpstr>
      <vt:lpstr>Ruoka-allergioiden ennaltaehkäisy</vt:lpstr>
      <vt:lpstr>Suolistokanavaan liittyvät ruoka-allergiat</vt:lpstr>
      <vt:lpstr>Imettävän äidin ruokavalio</vt:lpstr>
      <vt:lpstr>Suosituksen hyödylliset lisätietoartikkelit aakkosjärjestyksessä 1(2)</vt:lpstr>
      <vt:lpstr>Suosituksen hyödylliset lisätietoartikkelit aakkosjärjestyksessä 2(2)</vt:lpstr>
      <vt:lpstr>Suomalaisen Lääkäriseuran Duodecimin ja Suomen Lastenlääkäriyhdistys ry:n asettama työryhmä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2025-08-22T10:08:08Z</dcterms:created>
  <dcterms:modified xsi:type="dcterms:W3CDTF">2025-08-22T10:11:33Z</dcterms:modified>
</cp:coreProperties>
</file>