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notesMasterIdLst>
    <p:notesMasterId r:id="rId38"/>
  </p:notesMasterIdLst>
  <p:sldIdLst>
    <p:sldId id="256" r:id="rId3"/>
    <p:sldId id="257" r:id="rId4"/>
    <p:sldId id="258" r:id="rId5"/>
    <p:sldId id="259" r:id="rId6"/>
    <p:sldId id="271" r:id="rId7"/>
    <p:sldId id="260" r:id="rId8"/>
    <p:sldId id="292" r:id="rId9"/>
    <p:sldId id="272" r:id="rId10"/>
    <p:sldId id="273" r:id="rId11"/>
    <p:sldId id="293" r:id="rId12"/>
    <p:sldId id="294" r:id="rId13"/>
    <p:sldId id="274" r:id="rId14"/>
    <p:sldId id="295" r:id="rId15"/>
    <p:sldId id="276" r:id="rId16"/>
    <p:sldId id="296" r:id="rId17"/>
    <p:sldId id="277" r:id="rId18"/>
    <p:sldId id="275" r:id="rId19"/>
    <p:sldId id="278" r:id="rId20"/>
    <p:sldId id="279" r:id="rId21"/>
    <p:sldId id="280" r:id="rId22"/>
    <p:sldId id="281" r:id="rId23"/>
    <p:sldId id="282" r:id="rId24"/>
    <p:sldId id="284" r:id="rId25"/>
    <p:sldId id="285" r:id="rId26"/>
    <p:sldId id="286" r:id="rId27"/>
    <p:sldId id="287" r:id="rId28"/>
    <p:sldId id="297" r:id="rId29"/>
    <p:sldId id="288" r:id="rId30"/>
    <p:sldId id="289" r:id="rId31"/>
    <p:sldId id="290" r:id="rId32"/>
    <p:sldId id="291" r:id="rId33"/>
    <p:sldId id="298" r:id="rId34"/>
    <p:sldId id="299" r:id="rId35"/>
    <p:sldId id="300" r:id="rId36"/>
    <p:sldId id="270" r:id="rId37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569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Tekijä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1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Vaalea tyyli 3 - Korostus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Normaali tyyli 4 - Korostu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7319" autoAdjust="0"/>
  </p:normalViewPr>
  <p:slideViewPr>
    <p:cSldViewPr>
      <p:cViewPr varScale="1">
        <p:scale>
          <a:sx n="113" d="100"/>
          <a:sy n="113" d="100"/>
        </p:scale>
        <p:origin x="1590" y="126"/>
      </p:cViewPr>
      <p:guideLst>
        <p:guide orient="horz" pos="2160"/>
        <p:guide pos="569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commentAuthors" Target="commentAuthor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lkhalsomyndigheten.se/publicerat-material/publikationer/AUDIT--Fragor-om-alkoholvanor/" TargetMode="External"/><Relationship Id="rId2" Type="http://schemas.openxmlformats.org/officeDocument/2006/relationships/hyperlink" Target="http://www.terveysportti.fi/xmedia/hoi/hoi50028b.pdf" TargetMode="External"/><Relationship Id="rId1" Type="http://schemas.openxmlformats.org/officeDocument/2006/relationships/hyperlink" Target="http://www.paihdelinkki.fi/fi/testit-ja-laskurit/alkoholi/alkoholiriippuvuustesti-sadd" TargetMode="External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ihdelinkki.fi/fi/testit-ja-laskurit/alkoholi/alkoholiriippuvuustesti-sadd" TargetMode="External"/><Relationship Id="rId2" Type="http://schemas.openxmlformats.org/officeDocument/2006/relationships/hyperlink" Target="http://www.folkhalsomyndigheten.se/publicerat-material/publikationer/AUDIT--Fragor-om-alkoholvanor/" TargetMode="External"/><Relationship Id="rId1" Type="http://schemas.openxmlformats.org/officeDocument/2006/relationships/hyperlink" Target="http://www.terveysportti.fi/xmedia/hoi/hoi50028b.pdf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8D48C2-4264-4FC4-9BB9-7655E3DB50C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D9707E53-3750-49BF-A840-12677ED638A5}">
      <dgm:prSet phldrT="[Teksti]" custT="1"/>
      <dgm:spPr/>
      <dgm:t>
        <a:bodyPr/>
        <a:lstStyle/>
        <a:p>
          <a:r>
            <a:rPr lang="fi-FI" sz="2200" b="1" dirty="0">
              <a:solidFill>
                <a:schemeClr val="bg1"/>
              </a:solidFill>
            </a:rPr>
            <a:t>Korkean riskin </a:t>
          </a:r>
          <a:r>
            <a:rPr lang="fi-FI" sz="2200" b="1" dirty="0"/>
            <a:t>taso </a:t>
          </a:r>
        </a:p>
      </dgm:t>
    </dgm:pt>
    <dgm:pt modelId="{34ABD10D-5C00-4A7B-80AC-57431EB3F7B8}" type="parTrans" cxnId="{E15D1541-9AD6-47FB-831E-D35A58B1BC04}">
      <dgm:prSet/>
      <dgm:spPr/>
      <dgm:t>
        <a:bodyPr/>
        <a:lstStyle/>
        <a:p>
          <a:endParaRPr lang="fi-FI"/>
        </a:p>
      </dgm:t>
    </dgm:pt>
    <dgm:pt modelId="{E35BEA21-889D-4D92-AA2C-9D5AF4D95659}" type="sibTrans" cxnId="{E15D1541-9AD6-47FB-831E-D35A58B1BC04}">
      <dgm:prSet/>
      <dgm:spPr/>
      <dgm:t>
        <a:bodyPr/>
        <a:lstStyle/>
        <a:p>
          <a:endParaRPr lang="fi-FI"/>
        </a:p>
      </dgm:t>
    </dgm:pt>
    <dgm:pt modelId="{FCFF53F1-D09D-4778-99C6-AEFEFEA2DE59}">
      <dgm:prSet phldrT="[Teksti]" custT="1"/>
      <dgm:spPr/>
      <dgm:t>
        <a:bodyPr/>
        <a:lstStyle/>
        <a:p>
          <a:r>
            <a:rPr lang="fi-FI" sz="2000" dirty="0"/>
            <a:t>Miehillä 24 annosta ja naisilla 16 annosta viikossa</a:t>
          </a:r>
        </a:p>
      </dgm:t>
    </dgm:pt>
    <dgm:pt modelId="{48E9A641-ADA1-45DA-8805-72FE978F1710}" type="parTrans" cxnId="{43883DFF-0E7C-4066-8380-1A25EE2BA9B9}">
      <dgm:prSet/>
      <dgm:spPr/>
      <dgm:t>
        <a:bodyPr/>
        <a:lstStyle/>
        <a:p>
          <a:endParaRPr lang="fi-FI"/>
        </a:p>
      </dgm:t>
    </dgm:pt>
    <dgm:pt modelId="{3B8013D4-352B-4DA8-9612-AA0965C56E63}" type="sibTrans" cxnId="{43883DFF-0E7C-4066-8380-1A25EE2BA9B9}">
      <dgm:prSet/>
      <dgm:spPr/>
      <dgm:t>
        <a:bodyPr/>
        <a:lstStyle/>
        <a:p>
          <a:endParaRPr lang="fi-FI"/>
        </a:p>
      </dgm:t>
    </dgm:pt>
    <dgm:pt modelId="{7D2D7851-9306-4518-9B9A-F86DF041DADE}">
      <dgm:prSet phldrT="[Teksti]" custT="1"/>
      <dgm:spPr/>
      <dgm:t>
        <a:bodyPr/>
        <a:lstStyle/>
        <a:p>
          <a:r>
            <a:rPr lang="fi-FI" sz="2200" b="1" dirty="0"/>
            <a:t>Kohtalaisen riskin taso </a:t>
          </a:r>
        </a:p>
      </dgm:t>
    </dgm:pt>
    <dgm:pt modelId="{FC6EEE4E-9D30-4D25-A3AA-319DC34E82BB}" type="parTrans" cxnId="{2E601AB6-A94C-483C-949F-7AC7D2999669}">
      <dgm:prSet/>
      <dgm:spPr/>
      <dgm:t>
        <a:bodyPr/>
        <a:lstStyle/>
        <a:p>
          <a:endParaRPr lang="fi-FI"/>
        </a:p>
      </dgm:t>
    </dgm:pt>
    <dgm:pt modelId="{4393E3F5-4692-442D-9E39-4FD5E16FDDF0}" type="sibTrans" cxnId="{2E601AB6-A94C-483C-949F-7AC7D2999669}">
      <dgm:prSet/>
      <dgm:spPr/>
      <dgm:t>
        <a:bodyPr/>
        <a:lstStyle/>
        <a:p>
          <a:endParaRPr lang="fi-FI"/>
        </a:p>
      </dgm:t>
    </dgm:pt>
    <dgm:pt modelId="{D778692F-5B64-40E5-A425-0741836D4FF3}">
      <dgm:prSet phldrT="[Teksti]" custT="1"/>
      <dgm:spPr/>
      <dgm:t>
        <a:bodyPr/>
        <a:lstStyle/>
        <a:p>
          <a:r>
            <a:rPr lang="fi-FI" sz="2000" dirty="0"/>
            <a:t>Miehillä 14 ja naisilla 7 annosta viikossa </a:t>
          </a:r>
        </a:p>
      </dgm:t>
    </dgm:pt>
    <dgm:pt modelId="{EF69A6E8-F129-454A-BFD0-5A0B9298CC90}" type="parTrans" cxnId="{460D3AB0-D5D8-48EF-867F-9380D8DAD2B0}">
      <dgm:prSet/>
      <dgm:spPr/>
      <dgm:t>
        <a:bodyPr/>
        <a:lstStyle/>
        <a:p>
          <a:endParaRPr lang="fi-FI"/>
        </a:p>
      </dgm:t>
    </dgm:pt>
    <dgm:pt modelId="{52F6F558-F9D2-4855-965F-AF3BE998A4FD}" type="sibTrans" cxnId="{460D3AB0-D5D8-48EF-867F-9380D8DAD2B0}">
      <dgm:prSet/>
      <dgm:spPr/>
      <dgm:t>
        <a:bodyPr/>
        <a:lstStyle/>
        <a:p>
          <a:endParaRPr lang="fi-FI"/>
        </a:p>
      </dgm:t>
    </dgm:pt>
    <dgm:pt modelId="{4CA2B0DD-028C-4B4D-8BEF-08CDA1890D13}">
      <dgm:prSet phldrT="[Teksti]" custT="1"/>
      <dgm:spPr/>
      <dgm:t>
        <a:bodyPr/>
        <a:lstStyle/>
        <a:p>
          <a:r>
            <a:rPr lang="fi-FI" sz="2000" dirty="0"/>
            <a:t>Tämä voidaan katsoa hälytysrajaksi, jolloin alkoholinkäyttöön viimeistään tulisi puuttua</a:t>
          </a:r>
        </a:p>
      </dgm:t>
    </dgm:pt>
    <dgm:pt modelId="{87A6B30C-BBCD-4DD7-93E0-B9911DD64F3A}" type="parTrans" cxnId="{DF092F85-4837-42CF-824D-F9619E4AD4B2}">
      <dgm:prSet/>
      <dgm:spPr/>
      <dgm:t>
        <a:bodyPr/>
        <a:lstStyle/>
        <a:p>
          <a:endParaRPr lang="fi-FI"/>
        </a:p>
      </dgm:t>
    </dgm:pt>
    <dgm:pt modelId="{266EED9F-0184-4335-ACD3-0A4F1338625B}" type="sibTrans" cxnId="{DF092F85-4837-42CF-824D-F9619E4AD4B2}">
      <dgm:prSet/>
      <dgm:spPr/>
      <dgm:t>
        <a:bodyPr/>
        <a:lstStyle/>
        <a:p>
          <a:endParaRPr lang="fi-FI"/>
        </a:p>
      </dgm:t>
    </dgm:pt>
    <dgm:pt modelId="{73693F3F-1D9A-4AF6-95C3-D8DA00FDEB34}">
      <dgm:prSet phldrT="[Teksti]" custT="1"/>
      <dgm:spPr/>
      <dgm:t>
        <a:bodyPr/>
        <a:lstStyle/>
        <a:p>
          <a:r>
            <a:rPr lang="fi-FI" sz="2000" dirty="0"/>
            <a:t>Peruste: kyseisillä annosmäärillä sairastavuus lisääntyy ja kuolleisuusriski suurentuu merkittävästi</a:t>
          </a:r>
        </a:p>
      </dgm:t>
    </dgm:pt>
    <dgm:pt modelId="{782CBA1C-7BA4-4AFA-8029-61B882BC8FB8}" type="parTrans" cxnId="{25BC73E3-FD9E-4CBC-BF4E-0C5470BECF8C}">
      <dgm:prSet/>
      <dgm:spPr/>
      <dgm:t>
        <a:bodyPr/>
        <a:lstStyle/>
        <a:p>
          <a:endParaRPr lang="fi-FI"/>
        </a:p>
      </dgm:t>
    </dgm:pt>
    <dgm:pt modelId="{AB61FC42-7FFD-401E-9C0D-D279434E97E4}" type="sibTrans" cxnId="{25BC73E3-FD9E-4CBC-BF4E-0C5470BECF8C}">
      <dgm:prSet/>
      <dgm:spPr/>
      <dgm:t>
        <a:bodyPr/>
        <a:lstStyle/>
        <a:p>
          <a:endParaRPr lang="fi-FI"/>
        </a:p>
      </dgm:t>
    </dgm:pt>
    <dgm:pt modelId="{D40CED66-7B8E-4FDC-AC8C-E52D46082033}">
      <dgm:prSet phldrT="[Teksti]" custT="1"/>
      <dgm:spPr/>
      <dgm:t>
        <a:bodyPr/>
        <a:lstStyle/>
        <a:p>
          <a:r>
            <a:rPr lang="fi-FI" sz="2000" dirty="0"/>
            <a:t>Peruste: kyseiset annosmäärät suurentavat GT-arvoja </a:t>
          </a:r>
        </a:p>
      </dgm:t>
    </dgm:pt>
    <dgm:pt modelId="{1235A044-123A-426C-A92C-BF1F98446132}" type="parTrans" cxnId="{3CD81E77-18CA-4D63-AF4D-0F604AEE68DA}">
      <dgm:prSet/>
      <dgm:spPr/>
      <dgm:t>
        <a:bodyPr/>
        <a:lstStyle/>
        <a:p>
          <a:endParaRPr lang="fi-FI"/>
        </a:p>
      </dgm:t>
    </dgm:pt>
    <dgm:pt modelId="{3231D224-B18E-40BA-8BA1-C3DB96EACE36}" type="sibTrans" cxnId="{3CD81E77-18CA-4D63-AF4D-0F604AEE68DA}">
      <dgm:prSet/>
      <dgm:spPr/>
      <dgm:t>
        <a:bodyPr/>
        <a:lstStyle/>
        <a:p>
          <a:endParaRPr lang="fi-FI"/>
        </a:p>
      </dgm:t>
    </dgm:pt>
    <dgm:pt modelId="{37B8D8CC-40DE-4CF7-9314-E386B5CC4CEC}">
      <dgm:prSet phldrT="[Teksti]" custT="1"/>
      <dgm:spPr/>
      <dgm:t>
        <a:bodyPr/>
        <a:lstStyle/>
        <a:p>
          <a:r>
            <a:rPr lang="fi-FI" sz="2200" b="1" dirty="0"/>
            <a:t>Alkoholinkäyttö, josta ei ole todennäköisesti riskiä terveelle työikäiselle henkilölle</a:t>
          </a:r>
        </a:p>
      </dgm:t>
    </dgm:pt>
    <dgm:pt modelId="{AF5FC223-32C2-4199-8D77-84FA9ECD1709}" type="parTrans" cxnId="{1FAB136E-1CF4-4800-A0D8-343B04625736}">
      <dgm:prSet/>
      <dgm:spPr/>
      <dgm:t>
        <a:bodyPr/>
        <a:lstStyle/>
        <a:p>
          <a:endParaRPr lang="fi-FI"/>
        </a:p>
      </dgm:t>
    </dgm:pt>
    <dgm:pt modelId="{42AC7346-DE50-42C5-8003-9F44F92DAAFE}" type="sibTrans" cxnId="{1FAB136E-1CF4-4800-A0D8-343B04625736}">
      <dgm:prSet/>
      <dgm:spPr/>
      <dgm:t>
        <a:bodyPr/>
        <a:lstStyle/>
        <a:p>
          <a:endParaRPr lang="fi-FI"/>
        </a:p>
      </dgm:t>
    </dgm:pt>
    <dgm:pt modelId="{B55C665E-0A0B-49DF-9C60-D38973A2D48E}">
      <dgm:prSet phldrT="[Teksti]" custT="1"/>
      <dgm:spPr/>
      <dgm:t>
        <a:bodyPr/>
        <a:lstStyle/>
        <a:p>
          <a:r>
            <a:rPr lang="fi-FI" sz="2000" dirty="0"/>
            <a:t>Naisilla 0–1 annosta ja miehillä 0–2 annosta päivässä</a:t>
          </a:r>
          <a:endParaRPr lang="fi-FI" sz="2000" b="1" dirty="0"/>
        </a:p>
      </dgm:t>
    </dgm:pt>
    <dgm:pt modelId="{B0B00D0F-FD96-49B2-990C-04DC621090E6}" type="parTrans" cxnId="{E1487F55-ECC5-441C-A947-DB799452A4F1}">
      <dgm:prSet/>
      <dgm:spPr/>
      <dgm:t>
        <a:bodyPr/>
        <a:lstStyle/>
        <a:p>
          <a:endParaRPr lang="fi-FI"/>
        </a:p>
      </dgm:t>
    </dgm:pt>
    <dgm:pt modelId="{760A46E1-209E-4B79-B642-FF0D973F8065}" type="sibTrans" cxnId="{E1487F55-ECC5-441C-A947-DB799452A4F1}">
      <dgm:prSet/>
      <dgm:spPr/>
      <dgm:t>
        <a:bodyPr/>
        <a:lstStyle/>
        <a:p>
          <a:endParaRPr lang="fi-FI"/>
        </a:p>
      </dgm:t>
    </dgm:pt>
    <dgm:pt modelId="{66C7FBE1-79F8-40BA-A5BE-F9EAD46C0D30}">
      <dgm:prSet phldrT="[Teksti]" custT="1"/>
      <dgm:spPr/>
      <dgm:t>
        <a:bodyPr/>
        <a:lstStyle/>
        <a:p>
          <a:r>
            <a:rPr lang="fi-FI" sz="2000" dirty="0"/>
            <a:t>Peruste: Suomalainen ja pohjoismaalainen ravitsemussuositus </a:t>
          </a:r>
          <a:endParaRPr lang="fi-FI" sz="2000" b="1" dirty="0"/>
        </a:p>
      </dgm:t>
    </dgm:pt>
    <dgm:pt modelId="{41A9D1C1-2ABD-4CC2-83FA-8AD2C2340E20}" type="parTrans" cxnId="{F29CE594-0D80-4841-82E3-ED5A9BC1CA13}">
      <dgm:prSet/>
      <dgm:spPr/>
      <dgm:t>
        <a:bodyPr/>
        <a:lstStyle/>
        <a:p>
          <a:endParaRPr lang="fi-FI"/>
        </a:p>
      </dgm:t>
    </dgm:pt>
    <dgm:pt modelId="{EE544174-99FD-4EC6-B655-D37125051643}" type="sibTrans" cxnId="{F29CE594-0D80-4841-82E3-ED5A9BC1CA13}">
      <dgm:prSet/>
      <dgm:spPr/>
      <dgm:t>
        <a:bodyPr/>
        <a:lstStyle/>
        <a:p>
          <a:endParaRPr lang="fi-FI"/>
        </a:p>
      </dgm:t>
    </dgm:pt>
    <dgm:pt modelId="{F68B0535-0FB8-422C-AE82-B56CF52C69FD}" type="pres">
      <dgm:prSet presAssocID="{008D48C2-4264-4FC4-9BB9-7655E3DB50CC}" presName="linear" presStyleCnt="0">
        <dgm:presLayoutVars>
          <dgm:animLvl val="lvl"/>
          <dgm:resizeHandles val="exact"/>
        </dgm:presLayoutVars>
      </dgm:prSet>
      <dgm:spPr/>
    </dgm:pt>
    <dgm:pt modelId="{C2B844A5-0EAC-42C2-A19A-18F94A874FC3}" type="pres">
      <dgm:prSet presAssocID="{D9707E53-3750-49BF-A840-12677ED638A5}" presName="parentText" presStyleLbl="node1" presStyleIdx="0" presStyleCnt="3" custScaleY="55152">
        <dgm:presLayoutVars>
          <dgm:chMax val="0"/>
          <dgm:bulletEnabled val="1"/>
        </dgm:presLayoutVars>
      </dgm:prSet>
      <dgm:spPr/>
    </dgm:pt>
    <dgm:pt modelId="{D003E982-1C18-4BBF-B6BB-2BBD12A5E537}" type="pres">
      <dgm:prSet presAssocID="{D9707E53-3750-49BF-A840-12677ED638A5}" presName="childText" presStyleLbl="revTx" presStyleIdx="0" presStyleCnt="3">
        <dgm:presLayoutVars>
          <dgm:bulletEnabled val="1"/>
        </dgm:presLayoutVars>
      </dgm:prSet>
      <dgm:spPr/>
    </dgm:pt>
    <dgm:pt modelId="{4818F355-7FA6-4483-A677-118301E64FFA}" type="pres">
      <dgm:prSet presAssocID="{7D2D7851-9306-4518-9B9A-F86DF041DADE}" presName="parentText" presStyleLbl="node1" presStyleIdx="1" presStyleCnt="3" custScaleY="58382">
        <dgm:presLayoutVars>
          <dgm:chMax val="0"/>
          <dgm:bulletEnabled val="1"/>
        </dgm:presLayoutVars>
      </dgm:prSet>
      <dgm:spPr/>
    </dgm:pt>
    <dgm:pt modelId="{9690834F-8F40-45BA-BF09-E196E8EF5C0C}" type="pres">
      <dgm:prSet presAssocID="{7D2D7851-9306-4518-9B9A-F86DF041DADE}" presName="childText" presStyleLbl="revTx" presStyleIdx="1" presStyleCnt="3">
        <dgm:presLayoutVars>
          <dgm:bulletEnabled val="1"/>
        </dgm:presLayoutVars>
      </dgm:prSet>
      <dgm:spPr/>
    </dgm:pt>
    <dgm:pt modelId="{5715157E-9F80-43F3-A1EC-81CAE3B9FB85}" type="pres">
      <dgm:prSet presAssocID="{37B8D8CC-40DE-4CF7-9314-E386B5CC4CEC}" presName="parentText" presStyleLbl="node1" presStyleIdx="2" presStyleCnt="3" custScaleY="80623">
        <dgm:presLayoutVars>
          <dgm:chMax val="0"/>
          <dgm:bulletEnabled val="1"/>
        </dgm:presLayoutVars>
      </dgm:prSet>
      <dgm:spPr/>
    </dgm:pt>
    <dgm:pt modelId="{14F0939B-5E84-4E2A-9056-5E40B7CE8A9C}" type="pres">
      <dgm:prSet presAssocID="{37B8D8CC-40DE-4CF7-9314-E386B5CC4CEC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2DC90703-F74D-4E20-821B-C169FBAC4768}" type="presOf" srcId="{7D2D7851-9306-4518-9B9A-F86DF041DADE}" destId="{4818F355-7FA6-4483-A677-118301E64FFA}" srcOrd="0" destOrd="0" presId="urn:microsoft.com/office/officeart/2005/8/layout/vList2"/>
    <dgm:cxn modelId="{24E2440E-9AA3-4DA5-8DDE-AEDF5206B9B3}" type="presOf" srcId="{D778692F-5B64-40E5-A425-0741836D4FF3}" destId="{9690834F-8F40-45BA-BF09-E196E8EF5C0C}" srcOrd="0" destOrd="0" presId="urn:microsoft.com/office/officeart/2005/8/layout/vList2"/>
    <dgm:cxn modelId="{B59A4C19-79F1-47A6-9F1A-393285E52014}" type="presOf" srcId="{B55C665E-0A0B-49DF-9C60-D38973A2D48E}" destId="{14F0939B-5E84-4E2A-9056-5E40B7CE8A9C}" srcOrd="0" destOrd="0" presId="urn:microsoft.com/office/officeart/2005/8/layout/vList2"/>
    <dgm:cxn modelId="{40D36A25-960B-4130-99D6-BD7D8875F41C}" type="presOf" srcId="{73693F3F-1D9A-4AF6-95C3-D8DA00FDEB34}" destId="{D003E982-1C18-4BBF-B6BB-2BBD12A5E537}" srcOrd="0" destOrd="2" presId="urn:microsoft.com/office/officeart/2005/8/layout/vList2"/>
    <dgm:cxn modelId="{E15D1541-9AD6-47FB-831E-D35A58B1BC04}" srcId="{008D48C2-4264-4FC4-9BB9-7655E3DB50CC}" destId="{D9707E53-3750-49BF-A840-12677ED638A5}" srcOrd="0" destOrd="0" parTransId="{34ABD10D-5C00-4A7B-80AC-57431EB3F7B8}" sibTransId="{E35BEA21-889D-4D92-AA2C-9D5AF4D95659}"/>
    <dgm:cxn modelId="{AD42E142-8341-476D-B6AE-4D287F5E4F88}" type="presOf" srcId="{37B8D8CC-40DE-4CF7-9314-E386B5CC4CEC}" destId="{5715157E-9F80-43F3-A1EC-81CAE3B9FB85}" srcOrd="0" destOrd="0" presId="urn:microsoft.com/office/officeart/2005/8/layout/vList2"/>
    <dgm:cxn modelId="{1FAB136E-1CF4-4800-A0D8-343B04625736}" srcId="{008D48C2-4264-4FC4-9BB9-7655E3DB50CC}" destId="{37B8D8CC-40DE-4CF7-9314-E386B5CC4CEC}" srcOrd="2" destOrd="0" parTransId="{AF5FC223-32C2-4199-8D77-84FA9ECD1709}" sibTransId="{42AC7346-DE50-42C5-8003-9F44F92DAAFE}"/>
    <dgm:cxn modelId="{EDCA4051-C03D-4F0C-AC92-90A1A195E9C2}" type="presOf" srcId="{D40CED66-7B8E-4FDC-AC8C-E52D46082033}" destId="{9690834F-8F40-45BA-BF09-E196E8EF5C0C}" srcOrd="0" destOrd="1" presId="urn:microsoft.com/office/officeart/2005/8/layout/vList2"/>
    <dgm:cxn modelId="{E1487F55-ECC5-441C-A947-DB799452A4F1}" srcId="{37B8D8CC-40DE-4CF7-9314-E386B5CC4CEC}" destId="{B55C665E-0A0B-49DF-9C60-D38973A2D48E}" srcOrd="0" destOrd="0" parTransId="{B0B00D0F-FD96-49B2-990C-04DC621090E6}" sibTransId="{760A46E1-209E-4B79-B642-FF0D973F8065}"/>
    <dgm:cxn modelId="{3CD81E77-18CA-4D63-AF4D-0F604AEE68DA}" srcId="{7D2D7851-9306-4518-9B9A-F86DF041DADE}" destId="{D40CED66-7B8E-4FDC-AC8C-E52D46082033}" srcOrd="1" destOrd="0" parTransId="{1235A044-123A-426C-A92C-BF1F98446132}" sibTransId="{3231D224-B18E-40BA-8BA1-C3DB96EACE36}"/>
    <dgm:cxn modelId="{4154F25A-BA79-44CC-AE69-2BC23828D7AF}" type="presOf" srcId="{008D48C2-4264-4FC4-9BB9-7655E3DB50CC}" destId="{F68B0535-0FB8-422C-AE82-B56CF52C69FD}" srcOrd="0" destOrd="0" presId="urn:microsoft.com/office/officeart/2005/8/layout/vList2"/>
    <dgm:cxn modelId="{DF092F85-4837-42CF-824D-F9619E4AD4B2}" srcId="{D9707E53-3750-49BF-A840-12677ED638A5}" destId="{4CA2B0DD-028C-4B4D-8BEF-08CDA1890D13}" srcOrd="1" destOrd="0" parTransId="{87A6B30C-BBCD-4DD7-93E0-B9911DD64F3A}" sibTransId="{266EED9F-0184-4335-ACD3-0A4F1338625B}"/>
    <dgm:cxn modelId="{F29CE594-0D80-4841-82E3-ED5A9BC1CA13}" srcId="{37B8D8CC-40DE-4CF7-9314-E386B5CC4CEC}" destId="{66C7FBE1-79F8-40BA-A5BE-F9EAD46C0D30}" srcOrd="1" destOrd="0" parTransId="{41A9D1C1-2ABD-4CC2-83FA-8AD2C2340E20}" sibTransId="{EE544174-99FD-4EC6-B655-D37125051643}"/>
    <dgm:cxn modelId="{49E40798-1D7A-490B-AC19-C21E7DFE0DA2}" type="presOf" srcId="{66C7FBE1-79F8-40BA-A5BE-F9EAD46C0D30}" destId="{14F0939B-5E84-4E2A-9056-5E40B7CE8A9C}" srcOrd="0" destOrd="1" presId="urn:microsoft.com/office/officeart/2005/8/layout/vList2"/>
    <dgm:cxn modelId="{460D3AB0-D5D8-48EF-867F-9380D8DAD2B0}" srcId="{7D2D7851-9306-4518-9B9A-F86DF041DADE}" destId="{D778692F-5B64-40E5-A425-0741836D4FF3}" srcOrd="0" destOrd="0" parTransId="{EF69A6E8-F129-454A-BFD0-5A0B9298CC90}" sibTransId="{52F6F558-F9D2-4855-965F-AF3BE998A4FD}"/>
    <dgm:cxn modelId="{2E601AB6-A94C-483C-949F-7AC7D2999669}" srcId="{008D48C2-4264-4FC4-9BB9-7655E3DB50CC}" destId="{7D2D7851-9306-4518-9B9A-F86DF041DADE}" srcOrd="1" destOrd="0" parTransId="{FC6EEE4E-9D30-4D25-A3AA-319DC34E82BB}" sibTransId="{4393E3F5-4692-442D-9E39-4FD5E16FDDF0}"/>
    <dgm:cxn modelId="{6A1199D8-C073-4614-A329-FFEC20A29F8A}" type="presOf" srcId="{4CA2B0DD-028C-4B4D-8BEF-08CDA1890D13}" destId="{D003E982-1C18-4BBF-B6BB-2BBD12A5E537}" srcOrd="0" destOrd="1" presId="urn:microsoft.com/office/officeart/2005/8/layout/vList2"/>
    <dgm:cxn modelId="{25BC73E3-FD9E-4CBC-BF4E-0C5470BECF8C}" srcId="{D9707E53-3750-49BF-A840-12677ED638A5}" destId="{73693F3F-1D9A-4AF6-95C3-D8DA00FDEB34}" srcOrd="2" destOrd="0" parTransId="{782CBA1C-7BA4-4AFA-8029-61B882BC8FB8}" sibTransId="{AB61FC42-7FFD-401E-9C0D-D279434E97E4}"/>
    <dgm:cxn modelId="{36F7B0E9-C15F-4AA7-87B7-CDDF331313A2}" type="presOf" srcId="{D9707E53-3750-49BF-A840-12677ED638A5}" destId="{C2B844A5-0EAC-42C2-A19A-18F94A874FC3}" srcOrd="0" destOrd="0" presId="urn:microsoft.com/office/officeart/2005/8/layout/vList2"/>
    <dgm:cxn modelId="{BC656FEA-9F75-42D1-A610-B60BD794BC53}" type="presOf" srcId="{FCFF53F1-D09D-4778-99C6-AEFEFEA2DE59}" destId="{D003E982-1C18-4BBF-B6BB-2BBD12A5E537}" srcOrd="0" destOrd="0" presId="urn:microsoft.com/office/officeart/2005/8/layout/vList2"/>
    <dgm:cxn modelId="{43883DFF-0E7C-4066-8380-1A25EE2BA9B9}" srcId="{D9707E53-3750-49BF-A840-12677ED638A5}" destId="{FCFF53F1-D09D-4778-99C6-AEFEFEA2DE59}" srcOrd="0" destOrd="0" parTransId="{48E9A641-ADA1-45DA-8805-72FE978F1710}" sibTransId="{3B8013D4-352B-4DA8-9612-AA0965C56E63}"/>
    <dgm:cxn modelId="{2084D118-3D7F-44F9-AF9B-DA4D17DDC134}" type="presParOf" srcId="{F68B0535-0FB8-422C-AE82-B56CF52C69FD}" destId="{C2B844A5-0EAC-42C2-A19A-18F94A874FC3}" srcOrd="0" destOrd="0" presId="urn:microsoft.com/office/officeart/2005/8/layout/vList2"/>
    <dgm:cxn modelId="{B48AE611-1F5B-4560-A47E-C51EF8164A55}" type="presParOf" srcId="{F68B0535-0FB8-422C-AE82-B56CF52C69FD}" destId="{D003E982-1C18-4BBF-B6BB-2BBD12A5E537}" srcOrd="1" destOrd="0" presId="urn:microsoft.com/office/officeart/2005/8/layout/vList2"/>
    <dgm:cxn modelId="{E3767B38-95DD-4316-AC68-3A01A489713F}" type="presParOf" srcId="{F68B0535-0FB8-422C-AE82-B56CF52C69FD}" destId="{4818F355-7FA6-4483-A677-118301E64FFA}" srcOrd="2" destOrd="0" presId="urn:microsoft.com/office/officeart/2005/8/layout/vList2"/>
    <dgm:cxn modelId="{CCF244C6-B07B-42F0-90A6-2C6AD3503F5D}" type="presParOf" srcId="{F68B0535-0FB8-422C-AE82-B56CF52C69FD}" destId="{9690834F-8F40-45BA-BF09-E196E8EF5C0C}" srcOrd="3" destOrd="0" presId="urn:microsoft.com/office/officeart/2005/8/layout/vList2"/>
    <dgm:cxn modelId="{B47D42AF-D968-4B63-A7C4-82F25D4077BC}" type="presParOf" srcId="{F68B0535-0FB8-422C-AE82-B56CF52C69FD}" destId="{5715157E-9F80-43F3-A1EC-81CAE3B9FB85}" srcOrd="4" destOrd="0" presId="urn:microsoft.com/office/officeart/2005/8/layout/vList2"/>
    <dgm:cxn modelId="{B4928764-A2E4-4C7D-A673-99E0428429CA}" type="presParOf" srcId="{F68B0535-0FB8-422C-AE82-B56CF52C69FD}" destId="{14F0939B-5E84-4E2A-9056-5E40B7CE8A9C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D71D90-E69F-4C6C-AA61-AC509D5A5B4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8ED9F90E-485D-42FA-8806-05F25176D519}">
      <dgm:prSet phldrT="[Teksti]"/>
      <dgm:spPr/>
      <dgm:t>
        <a:bodyPr/>
        <a:lstStyle/>
        <a:p>
          <a:r>
            <a:rPr lang="fi-FI" dirty="0"/>
            <a:t>Haastattelu</a:t>
          </a:r>
        </a:p>
      </dgm:t>
    </dgm:pt>
    <dgm:pt modelId="{4E321027-0CBF-4634-B1A5-FD5DC2163E05}" type="parTrans" cxnId="{E0C8FA90-C116-4B5A-AF0C-6EF52B1EDAEE}">
      <dgm:prSet/>
      <dgm:spPr/>
      <dgm:t>
        <a:bodyPr/>
        <a:lstStyle/>
        <a:p>
          <a:endParaRPr lang="fi-FI"/>
        </a:p>
      </dgm:t>
    </dgm:pt>
    <dgm:pt modelId="{E067695E-3B75-4D6B-B09F-0D3E02723B35}" type="sibTrans" cxnId="{E0C8FA90-C116-4B5A-AF0C-6EF52B1EDAEE}">
      <dgm:prSet/>
      <dgm:spPr/>
      <dgm:t>
        <a:bodyPr/>
        <a:lstStyle/>
        <a:p>
          <a:endParaRPr lang="fi-FI"/>
        </a:p>
      </dgm:t>
    </dgm:pt>
    <dgm:pt modelId="{2BCEA4B4-5A91-4D9A-A19D-AFC3A5FB2F06}">
      <dgm:prSet phldrT="[Teksti]" custT="1"/>
      <dgm:spPr/>
      <dgm:t>
        <a:bodyPr/>
        <a:lstStyle/>
        <a:p>
          <a:r>
            <a:rPr lang="fi-FI" sz="1700" dirty="0"/>
            <a:t>Aloitetaan avoimella kysymyksellä</a:t>
          </a:r>
        </a:p>
      </dgm:t>
    </dgm:pt>
    <dgm:pt modelId="{82C2E680-5305-4D93-B62B-E4BCD46B412A}" type="parTrans" cxnId="{5A6BD1F1-DA9A-4420-A459-794A4B735426}">
      <dgm:prSet/>
      <dgm:spPr/>
      <dgm:t>
        <a:bodyPr/>
        <a:lstStyle/>
        <a:p>
          <a:endParaRPr lang="fi-FI"/>
        </a:p>
      </dgm:t>
    </dgm:pt>
    <dgm:pt modelId="{21A04009-BE0C-482A-945E-F90FA28588C8}" type="sibTrans" cxnId="{5A6BD1F1-DA9A-4420-A459-794A4B735426}">
      <dgm:prSet/>
      <dgm:spPr/>
      <dgm:t>
        <a:bodyPr/>
        <a:lstStyle/>
        <a:p>
          <a:endParaRPr lang="fi-FI"/>
        </a:p>
      </dgm:t>
    </dgm:pt>
    <dgm:pt modelId="{985E506A-4AA2-4AA3-A220-2E7F65914907}">
      <dgm:prSet phldrT="[Teksti]" custT="1"/>
      <dgm:spPr/>
      <dgm:t>
        <a:bodyPr/>
        <a:lstStyle/>
        <a:p>
          <a:r>
            <a:rPr lang="fi-FI" sz="1700" dirty="0"/>
            <a:t>Määriä kysytään juomalajeittain</a:t>
          </a:r>
        </a:p>
      </dgm:t>
    </dgm:pt>
    <dgm:pt modelId="{736E29F1-1749-4FE8-8643-7AE2414401CF}" type="parTrans" cxnId="{FC7C05A9-084B-4DBD-9D7E-B2A862697E1B}">
      <dgm:prSet/>
      <dgm:spPr/>
      <dgm:t>
        <a:bodyPr/>
        <a:lstStyle/>
        <a:p>
          <a:endParaRPr lang="fi-FI"/>
        </a:p>
      </dgm:t>
    </dgm:pt>
    <dgm:pt modelId="{48F64094-0C29-4E5C-A1A1-79E05A44CA3F}" type="sibTrans" cxnId="{FC7C05A9-084B-4DBD-9D7E-B2A862697E1B}">
      <dgm:prSet/>
      <dgm:spPr/>
      <dgm:t>
        <a:bodyPr/>
        <a:lstStyle/>
        <a:p>
          <a:endParaRPr lang="fi-FI"/>
        </a:p>
      </dgm:t>
    </dgm:pt>
    <dgm:pt modelId="{3F01D0D2-AD0C-4BA1-ABAA-ED4E73A917BB}">
      <dgm:prSet phldrT="[Teksti]"/>
      <dgm:spPr/>
      <dgm:t>
        <a:bodyPr/>
        <a:lstStyle/>
        <a:p>
          <a:r>
            <a:rPr lang="fi-FI" dirty="0"/>
            <a:t>Strukturoidut kyselyt</a:t>
          </a:r>
        </a:p>
      </dgm:t>
    </dgm:pt>
    <dgm:pt modelId="{8E4A1E2C-E226-45D1-AAE6-081AE3E307DF}" type="parTrans" cxnId="{208E42CA-7AFC-4D82-BDB3-80C637259A16}">
      <dgm:prSet/>
      <dgm:spPr/>
      <dgm:t>
        <a:bodyPr/>
        <a:lstStyle/>
        <a:p>
          <a:endParaRPr lang="fi-FI"/>
        </a:p>
      </dgm:t>
    </dgm:pt>
    <dgm:pt modelId="{82642782-AC0B-4015-98B9-FEAE6297FD2F}" type="sibTrans" cxnId="{208E42CA-7AFC-4D82-BDB3-80C637259A16}">
      <dgm:prSet/>
      <dgm:spPr/>
      <dgm:t>
        <a:bodyPr/>
        <a:lstStyle/>
        <a:p>
          <a:endParaRPr lang="fi-FI"/>
        </a:p>
      </dgm:t>
    </dgm:pt>
    <dgm:pt modelId="{CECF5F64-683A-4C66-A799-6CD25286B167}">
      <dgm:prSet phldrT="[Teksti]" custT="1"/>
      <dgm:spPr/>
      <dgm:t>
        <a:bodyPr/>
        <a:lstStyle/>
        <a:p>
          <a:r>
            <a:rPr lang="fi-FI" sz="1700" dirty="0"/>
            <a:t>Esim. työterveys-, ikäryhmä- ja ajokorttitarkastusten yhteydessä</a:t>
          </a:r>
        </a:p>
      </dgm:t>
    </dgm:pt>
    <dgm:pt modelId="{9325FBCB-ED28-496B-B652-EBA61FA2F683}" type="parTrans" cxnId="{839A4304-7DA2-489A-85A0-FDBFD8E04B94}">
      <dgm:prSet/>
      <dgm:spPr/>
      <dgm:t>
        <a:bodyPr/>
        <a:lstStyle/>
        <a:p>
          <a:endParaRPr lang="fi-FI"/>
        </a:p>
      </dgm:t>
    </dgm:pt>
    <dgm:pt modelId="{0EAE4CAB-39B2-4E12-AFDE-FBC9D3FA15C7}" type="sibTrans" cxnId="{839A4304-7DA2-489A-85A0-FDBFD8E04B94}">
      <dgm:prSet/>
      <dgm:spPr/>
      <dgm:t>
        <a:bodyPr/>
        <a:lstStyle/>
        <a:p>
          <a:endParaRPr lang="fi-FI"/>
        </a:p>
      </dgm:t>
    </dgm:pt>
    <dgm:pt modelId="{1CF9FF2E-EE68-47A4-B5CB-0AC05B16E0FF}">
      <dgm:prSet phldrT="[Teksti]" custT="1"/>
      <dgm:spPr/>
      <dgm:t>
        <a:bodyPr/>
        <a:lstStyle/>
        <a:p>
          <a:r>
            <a:rPr lang="fi-FI" sz="1700" dirty="0">
              <a:hlinkClick xmlns:r="http://schemas.openxmlformats.org/officeDocument/2006/relationships" r:id="rId1"/>
            </a:rPr>
            <a:t>SADD</a:t>
          </a:r>
          <a:r>
            <a:rPr lang="fi-FI" sz="1700" dirty="0"/>
            <a:t>, alkoholiriippuvuuden vaikeusasteen arviointiin</a:t>
          </a:r>
        </a:p>
      </dgm:t>
    </dgm:pt>
    <dgm:pt modelId="{1C214E65-6461-41D2-9041-4A3DF8569A3F}" type="parTrans" cxnId="{06D951F8-0123-4942-98DE-63E79AF07E61}">
      <dgm:prSet/>
      <dgm:spPr/>
      <dgm:t>
        <a:bodyPr/>
        <a:lstStyle/>
        <a:p>
          <a:endParaRPr lang="fi-FI"/>
        </a:p>
      </dgm:t>
    </dgm:pt>
    <dgm:pt modelId="{710D990F-4487-4995-8F1D-63A35CA866CA}" type="sibTrans" cxnId="{06D951F8-0123-4942-98DE-63E79AF07E61}">
      <dgm:prSet/>
      <dgm:spPr/>
      <dgm:t>
        <a:bodyPr/>
        <a:lstStyle/>
        <a:p>
          <a:endParaRPr lang="fi-FI"/>
        </a:p>
      </dgm:t>
    </dgm:pt>
    <dgm:pt modelId="{3FB48955-AA21-4581-B4EF-F69E56E89BBD}">
      <dgm:prSet phldrT="[Teksti]"/>
      <dgm:spPr/>
      <dgm:t>
        <a:bodyPr/>
        <a:lstStyle/>
        <a:p>
          <a:r>
            <a:rPr lang="fi-FI" dirty="0"/>
            <a:t>Kliininen tutkimus</a:t>
          </a:r>
        </a:p>
      </dgm:t>
    </dgm:pt>
    <dgm:pt modelId="{9A9F0E1C-1427-47B2-A9C8-C4BB8C939175}" type="parTrans" cxnId="{9296E44E-2F60-4ACC-B43E-0FA7CBAE3230}">
      <dgm:prSet/>
      <dgm:spPr/>
      <dgm:t>
        <a:bodyPr/>
        <a:lstStyle/>
        <a:p>
          <a:endParaRPr lang="fi-FI"/>
        </a:p>
      </dgm:t>
    </dgm:pt>
    <dgm:pt modelId="{7FC3C04B-4B3B-4AAD-B95E-1A3CE695A698}" type="sibTrans" cxnId="{9296E44E-2F60-4ACC-B43E-0FA7CBAE3230}">
      <dgm:prSet/>
      <dgm:spPr/>
      <dgm:t>
        <a:bodyPr/>
        <a:lstStyle/>
        <a:p>
          <a:endParaRPr lang="fi-FI"/>
        </a:p>
      </dgm:t>
    </dgm:pt>
    <dgm:pt modelId="{6F8D3497-C5AE-46CA-894A-17681FCF085D}">
      <dgm:prSet phldrT="[Teksti]" custT="1"/>
      <dgm:spPr/>
      <dgm:t>
        <a:bodyPr/>
        <a:lstStyle/>
        <a:p>
          <a:r>
            <a:rPr lang="fi-FI" sz="1700" dirty="0"/>
            <a:t>Antaa viitteitä alkoholin ongelmakäytöstä</a:t>
          </a:r>
        </a:p>
      </dgm:t>
    </dgm:pt>
    <dgm:pt modelId="{1DF5512C-2D0C-4406-A0D2-7AAFB85C900F}" type="parTrans" cxnId="{EB89F876-5337-408A-96B0-B5E16919D3E1}">
      <dgm:prSet/>
      <dgm:spPr/>
      <dgm:t>
        <a:bodyPr/>
        <a:lstStyle/>
        <a:p>
          <a:endParaRPr lang="fi-FI"/>
        </a:p>
      </dgm:t>
    </dgm:pt>
    <dgm:pt modelId="{4A85D3BD-B518-459C-81D0-35191265BF41}" type="sibTrans" cxnId="{EB89F876-5337-408A-96B0-B5E16919D3E1}">
      <dgm:prSet/>
      <dgm:spPr/>
      <dgm:t>
        <a:bodyPr/>
        <a:lstStyle/>
        <a:p>
          <a:endParaRPr lang="fi-FI"/>
        </a:p>
      </dgm:t>
    </dgm:pt>
    <dgm:pt modelId="{7842480B-0657-458C-A70E-9B8BDD58B047}">
      <dgm:prSet phldrT="[Teksti]" custT="1"/>
      <dgm:spPr/>
      <dgm:t>
        <a:bodyPr/>
        <a:lstStyle/>
        <a:p>
          <a:r>
            <a:rPr lang="fi-FI" sz="1700" dirty="0"/>
            <a:t>Alkometri, käytetään vastaanotolla yhteistyössä potilaan kanssa</a:t>
          </a:r>
        </a:p>
      </dgm:t>
    </dgm:pt>
    <dgm:pt modelId="{8B00A176-E585-497E-AAED-0A94D723E84D}" type="parTrans" cxnId="{E7DEF1FA-C510-4125-A036-708E89ADB0EF}">
      <dgm:prSet/>
      <dgm:spPr/>
      <dgm:t>
        <a:bodyPr/>
        <a:lstStyle/>
        <a:p>
          <a:endParaRPr lang="fi-FI"/>
        </a:p>
      </dgm:t>
    </dgm:pt>
    <dgm:pt modelId="{7B2D2F07-1DA8-49BD-92CE-847DBA902CD9}" type="sibTrans" cxnId="{E7DEF1FA-C510-4125-A036-708E89ADB0EF}">
      <dgm:prSet/>
      <dgm:spPr/>
      <dgm:t>
        <a:bodyPr/>
        <a:lstStyle/>
        <a:p>
          <a:endParaRPr lang="fi-FI"/>
        </a:p>
      </dgm:t>
    </dgm:pt>
    <dgm:pt modelId="{FE3F1243-515F-4F94-89A3-6D25EFB98E30}">
      <dgm:prSet phldrT="[Teksti]"/>
      <dgm:spPr/>
      <dgm:t>
        <a:bodyPr/>
        <a:lstStyle/>
        <a:p>
          <a:r>
            <a:rPr lang="fi-FI" dirty="0"/>
            <a:t>Laboratorio-</a:t>
          </a:r>
          <a:br>
            <a:rPr lang="fi-FI" dirty="0"/>
          </a:br>
          <a:r>
            <a:rPr lang="fi-FI" dirty="0"/>
            <a:t>kokeet</a:t>
          </a:r>
        </a:p>
      </dgm:t>
    </dgm:pt>
    <dgm:pt modelId="{5F69F666-5991-40B7-88EF-962AE8616972}" type="parTrans" cxnId="{79B1D610-8A30-4D5C-B9AE-9D1CB968046A}">
      <dgm:prSet/>
      <dgm:spPr/>
      <dgm:t>
        <a:bodyPr/>
        <a:lstStyle/>
        <a:p>
          <a:endParaRPr lang="fi-FI"/>
        </a:p>
      </dgm:t>
    </dgm:pt>
    <dgm:pt modelId="{47F2BBDA-2EAC-4AE2-99D1-706D5D078EF2}" type="sibTrans" cxnId="{79B1D610-8A30-4D5C-B9AE-9D1CB968046A}">
      <dgm:prSet/>
      <dgm:spPr/>
      <dgm:t>
        <a:bodyPr/>
        <a:lstStyle/>
        <a:p>
          <a:endParaRPr lang="fi-FI"/>
        </a:p>
      </dgm:t>
    </dgm:pt>
    <dgm:pt modelId="{F02A2572-FD27-4BB5-9677-69FECD803D69}">
      <dgm:prSet phldrT="[Teksti]" custT="1"/>
      <dgm:spPr/>
      <dgm:t>
        <a:bodyPr/>
        <a:lstStyle/>
        <a:p>
          <a:r>
            <a:rPr lang="fi-FI" sz="1700" dirty="0"/>
            <a:t>Haastattelun lisänä ja tukena yhteisymmärryksessä potilaan kanssa</a:t>
          </a:r>
        </a:p>
      </dgm:t>
    </dgm:pt>
    <dgm:pt modelId="{C3D7D9AC-07FF-4AA7-B7ED-113CD8DA9F1A}" type="parTrans" cxnId="{1277D39B-B5B1-40E2-9839-7EDD933BC82F}">
      <dgm:prSet/>
      <dgm:spPr/>
      <dgm:t>
        <a:bodyPr/>
        <a:lstStyle/>
        <a:p>
          <a:endParaRPr lang="fi-FI"/>
        </a:p>
      </dgm:t>
    </dgm:pt>
    <dgm:pt modelId="{50A2EE56-F21E-4DA4-B3FE-9978C04074C4}" type="sibTrans" cxnId="{1277D39B-B5B1-40E2-9839-7EDD933BC82F}">
      <dgm:prSet/>
      <dgm:spPr/>
      <dgm:t>
        <a:bodyPr/>
        <a:lstStyle/>
        <a:p>
          <a:endParaRPr lang="fi-FI"/>
        </a:p>
      </dgm:t>
    </dgm:pt>
    <dgm:pt modelId="{18A84BC7-1323-4B59-986C-C3FBC107EF95}">
      <dgm:prSet phldrT="[Teksti]" custT="1"/>
      <dgm:spPr/>
      <dgm:t>
        <a:bodyPr/>
        <a:lstStyle/>
        <a:p>
          <a:r>
            <a:rPr lang="fi-FI" sz="1700" dirty="0"/>
            <a:t>Samalla kysytään lääkkeiden ja huumeiden käytöstä</a:t>
          </a:r>
        </a:p>
      </dgm:t>
    </dgm:pt>
    <dgm:pt modelId="{D131C1D1-AEC1-46CE-8B3F-F6919F30AA56}" type="parTrans" cxnId="{22C46CC6-0DC7-4E93-AAF3-D8F8A327F297}">
      <dgm:prSet/>
      <dgm:spPr/>
      <dgm:t>
        <a:bodyPr/>
        <a:lstStyle/>
        <a:p>
          <a:endParaRPr lang="fi-FI"/>
        </a:p>
      </dgm:t>
    </dgm:pt>
    <dgm:pt modelId="{72ACBA71-B156-46CB-BAEB-92BF261B49D2}" type="sibTrans" cxnId="{22C46CC6-0DC7-4E93-AAF3-D8F8A327F297}">
      <dgm:prSet/>
      <dgm:spPr/>
      <dgm:t>
        <a:bodyPr/>
        <a:lstStyle/>
        <a:p>
          <a:endParaRPr lang="fi-FI"/>
        </a:p>
      </dgm:t>
    </dgm:pt>
    <dgm:pt modelId="{AE274156-E981-4033-8C5C-BC51EDFBFA92}">
      <dgm:prSet phldrT="[Teksti]" custT="1"/>
      <dgm:spPr/>
      <dgm:t>
        <a:bodyPr/>
        <a:lstStyle/>
        <a:p>
          <a:r>
            <a:rPr lang="fi-FI" sz="1700" dirty="0"/>
            <a:t>AUDIT, alkoholin ongelmakäytön seulontaan: </a:t>
          </a:r>
          <a:r>
            <a:rPr lang="fi-FI" sz="1700" dirty="0">
              <a:hlinkClick xmlns:r="http://schemas.openxmlformats.org/officeDocument/2006/relationships" r:id="rId2"/>
            </a:rPr>
            <a:t>suomeksi</a:t>
          </a:r>
          <a:r>
            <a:rPr lang="fi-FI" sz="1700" dirty="0"/>
            <a:t>, </a:t>
          </a:r>
          <a:r>
            <a:rPr lang="fi-FI" sz="1700" dirty="0">
              <a:hlinkClick xmlns:r="http://schemas.openxmlformats.org/officeDocument/2006/relationships" r:id="rId3"/>
            </a:rPr>
            <a:t>ruotsiksi</a:t>
          </a:r>
          <a:endParaRPr lang="fi-FI" sz="1700" dirty="0"/>
        </a:p>
      </dgm:t>
    </dgm:pt>
    <dgm:pt modelId="{EC922061-1DBF-4B46-9041-FCF5E2F3CE62}" type="parTrans" cxnId="{4BB1B1AD-1F55-4712-9795-122121B573A2}">
      <dgm:prSet/>
      <dgm:spPr/>
      <dgm:t>
        <a:bodyPr/>
        <a:lstStyle/>
        <a:p>
          <a:endParaRPr lang="fi-FI"/>
        </a:p>
      </dgm:t>
    </dgm:pt>
    <dgm:pt modelId="{D1CBEB7C-B489-4002-97AA-1442372F873B}" type="sibTrans" cxnId="{4BB1B1AD-1F55-4712-9795-122121B573A2}">
      <dgm:prSet/>
      <dgm:spPr/>
      <dgm:t>
        <a:bodyPr/>
        <a:lstStyle/>
        <a:p>
          <a:endParaRPr lang="fi-FI"/>
        </a:p>
      </dgm:t>
    </dgm:pt>
    <dgm:pt modelId="{47FA4059-DF52-4C43-AA32-B42175021545}">
      <dgm:prSet phldrT="[Teksti]" custT="1"/>
      <dgm:spPr/>
      <dgm:t>
        <a:bodyPr/>
        <a:lstStyle/>
        <a:p>
          <a:r>
            <a:rPr lang="fi-FI" sz="1700" dirty="0"/>
            <a:t>Veren tai hengitysilman alkoholipitoisuus, seerumin </a:t>
          </a:r>
          <a:r>
            <a:rPr lang="fi-FI" sz="1700" dirty="0" err="1"/>
            <a:t>glutamyyli-transferaasi</a:t>
          </a:r>
          <a:r>
            <a:rPr lang="fi-FI" sz="1700" dirty="0"/>
            <a:t> (GT), punasolujen keskitilavuus (MCV) ja seerumin niukkahiilihydraattinen </a:t>
          </a:r>
          <a:r>
            <a:rPr lang="fi-FI" sz="1700" dirty="0" err="1"/>
            <a:t>transferriini</a:t>
          </a:r>
          <a:r>
            <a:rPr lang="fi-FI" sz="1700" dirty="0"/>
            <a:t> (CDT)</a:t>
          </a:r>
        </a:p>
      </dgm:t>
    </dgm:pt>
    <dgm:pt modelId="{61882C65-7CC8-4026-9FC2-7A256AB7A9ED}" type="parTrans" cxnId="{284E8432-0162-4E03-9A06-A418F171114C}">
      <dgm:prSet/>
      <dgm:spPr/>
      <dgm:t>
        <a:bodyPr/>
        <a:lstStyle/>
        <a:p>
          <a:endParaRPr lang="fi-FI"/>
        </a:p>
      </dgm:t>
    </dgm:pt>
    <dgm:pt modelId="{82F377D0-1D71-4638-9B70-817A940B1FF5}" type="sibTrans" cxnId="{284E8432-0162-4E03-9A06-A418F171114C}">
      <dgm:prSet/>
      <dgm:spPr/>
      <dgm:t>
        <a:bodyPr/>
        <a:lstStyle/>
        <a:p>
          <a:endParaRPr lang="fi-FI"/>
        </a:p>
      </dgm:t>
    </dgm:pt>
    <dgm:pt modelId="{84554798-9FDA-47A9-84D0-3B886F943491}">
      <dgm:prSet phldrT="[Teksti]" custT="1"/>
      <dgm:spPr/>
      <dgm:t>
        <a:bodyPr/>
        <a:lstStyle/>
        <a:p>
          <a:r>
            <a:rPr lang="fi-FI" sz="1700" dirty="0"/>
            <a:t>Löydöksiä: nopea, epäsäännöllinen syke, kohonnut verenpaine, ahdistus, levottomuus, hikoilu, murtumat, naarmut, turpeat korvasylkirauhaset, huono suuhygienia, rikkinäiset hampaat</a:t>
          </a:r>
        </a:p>
      </dgm:t>
    </dgm:pt>
    <dgm:pt modelId="{99308561-963B-4708-A13E-E755FBF65200}" type="parTrans" cxnId="{8BC49EC0-AB93-42C2-8DBE-E9A3C42F8E51}">
      <dgm:prSet/>
      <dgm:spPr/>
      <dgm:t>
        <a:bodyPr/>
        <a:lstStyle/>
        <a:p>
          <a:endParaRPr lang="fi-FI"/>
        </a:p>
      </dgm:t>
    </dgm:pt>
    <dgm:pt modelId="{09BBE24D-9AD3-4BB2-A05D-D4E80B7281F6}" type="sibTrans" cxnId="{8BC49EC0-AB93-42C2-8DBE-E9A3C42F8E51}">
      <dgm:prSet/>
      <dgm:spPr/>
      <dgm:t>
        <a:bodyPr/>
        <a:lstStyle/>
        <a:p>
          <a:endParaRPr lang="fi-FI"/>
        </a:p>
      </dgm:t>
    </dgm:pt>
    <dgm:pt modelId="{9AEEA1FD-5EC7-4220-8B2E-0467F2973836}" type="pres">
      <dgm:prSet presAssocID="{B8D71D90-E69F-4C6C-AA61-AC509D5A5B45}" presName="Name0" presStyleCnt="0">
        <dgm:presLayoutVars>
          <dgm:dir/>
          <dgm:animLvl val="lvl"/>
          <dgm:resizeHandles val="exact"/>
        </dgm:presLayoutVars>
      </dgm:prSet>
      <dgm:spPr/>
    </dgm:pt>
    <dgm:pt modelId="{28DE1F18-88A8-4391-8B51-392C266D4697}" type="pres">
      <dgm:prSet presAssocID="{8ED9F90E-485D-42FA-8806-05F25176D519}" presName="linNode" presStyleCnt="0"/>
      <dgm:spPr/>
    </dgm:pt>
    <dgm:pt modelId="{BF549441-FE2A-4112-B687-5CD28D20847D}" type="pres">
      <dgm:prSet presAssocID="{8ED9F90E-485D-42FA-8806-05F25176D519}" presName="parentText" presStyleLbl="node1" presStyleIdx="0" presStyleCnt="4" custScaleX="67778" custLinFactNeighborX="-4" custLinFactNeighborY="641">
        <dgm:presLayoutVars>
          <dgm:chMax val="1"/>
          <dgm:bulletEnabled val="1"/>
        </dgm:presLayoutVars>
      </dgm:prSet>
      <dgm:spPr/>
    </dgm:pt>
    <dgm:pt modelId="{ED41C691-0AC1-4013-BD94-FC5D33504CA9}" type="pres">
      <dgm:prSet presAssocID="{8ED9F90E-485D-42FA-8806-05F25176D519}" presName="descendantText" presStyleLbl="alignAccFollowNode1" presStyleIdx="0" presStyleCnt="4" custScaleX="119192">
        <dgm:presLayoutVars>
          <dgm:bulletEnabled val="1"/>
        </dgm:presLayoutVars>
      </dgm:prSet>
      <dgm:spPr/>
    </dgm:pt>
    <dgm:pt modelId="{7859028A-E60C-4B4F-BABD-328BDAC6BAFE}" type="pres">
      <dgm:prSet presAssocID="{E067695E-3B75-4D6B-B09F-0D3E02723B35}" presName="sp" presStyleCnt="0"/>
      <dgm:spPr/>
    </dgm:pt>
    <dgm:pt modelId="{EB9247FB-DE1B-4640-95FA-06B38ECDD0CB}" type="pres">
      <dgm:prSet presAssocID="{3F01D0D2-AD0C-4BA1-ABAA-ED4E73A917BB}" presName="linNode" presStyleCnt="0"/>
      <dgm:spPr/>
    </dgm:pt>
    <dgm:pt modelId="{C964C4DD-7437-493C-8F64-B0EFB20821C1}" type="pres">
      <dgm:prSet presAssocID="{3F01D0D2-AD0C-4BA1-ABAA-ED4E73A917BB}" presName="parentText" presStyleLbl="node1" presStyleIdx="1" presStyleCnt="4" custScaleX="71153" custLinFactNeighborX="-4" custLinFactNeighborY="2394">
        <dgm:presLayoutVars>
          <dgm:chMax val="1"/>
          <dgm:bulletEnabled val="1"/>
        </dgm:presLayoutVars>
      </dgm:prSet>
      <dgm:spPr/>
    </dgm:pt>
    <dgm:pt modelId="{809F3A11-714F-41E1-8497-6138005E86AE}" type="pres">
      <dgm:prSet presAssocID="{3F01D0D2-AD0C-4BA1-ABAA-ED4E73A917BB}" presName="descendantText" presStyleLbl="alignAccFollowNode1" presStyleIdx="1" presStyleCnt="4" custScaleX="125387">
        <dgm:presLayoutVars>
          <dgm:bulletEnabled val="1"/>
        </dgm:presLayoutVars>
      </dgm:prSet>
      <dgm:spPr/>
    </dgm:pt>
    <dgm:pt modelId="{E651C333-536D-41DB-B51A-A3C0CA3D4526}" type="pres">
      <dgm:prSet presAssocID="{82642782-AC0B-4015-98B9-FEAE6297FD2F}" presName="sp" presStyleCnt="0"/>
      <dgm:spPr/>
    </dgm:pt>
    <dgm:pt modelId="{64881C0E-191C-4B15-A2B1-446E9E24B70E}" type="pres">
      <dgm:prSet presAssocID="{3FB48955-AA21-4581-B4EF-F69E56E89BBD}" presName="linNode" presStyleCnt="0"/>
      <dgm:spPr/>
    </dgm:pt>
    <dgm:pt modelId="{87D450AF-A721-4AE0-9CB1-8A674730677F}" type="pres">
      <dgm:prSet presAssocID="{3FB48955-AA21-4581-B4EF-F69E56E89BBD}" presName="parentText" presStyleLbl="node1" presStyleIdx="2" presStyleCnt="4" custScaleX="77387" custLinFactNeighborX="305" custLinFactNeighborY="-1394">
        <dgm:presLayoutVars>
          <dgm:chMax val="1"/>
          <dgm:bulletEnabled val="1"/>
        </dgm:presLayoutVars>
      </dgm:prSet>
      <dgm:spPr/>
    </dgm:pt>
    <dgm:pt modelId="{915EA2C5-1696-4C20-BF4E-5FC3269CBB1C}" type="pres">
      <dgm:prSet presAssocID="{3FB48955-AA21-4581-B4EF-F69E56E89BBD}" presName="descendantText" presStyleLbl="alignAccFollowNode1" presStyleIdx="2" presStyleCnt="4" custScaleX="139920" custScaleY="136215" custLinFactNeighborX="2224" custLinFactNeighborY="-862">
        <dgm:presLayoutVars>
          <dgm:bulletEnabled val="1"/>
        </dgm:presLayoutVars>
      </dgm:prSet>
      <dgm:spPr/>
    </dgm:pt>
    <dgm:pt modelId="{4D97F0AB-3755-48D6-A575-D2062F426A3B}" type="pres">
      <dgm:prSet presAssocID="{7FC3C04B-4B3B-4AAD-B95E-1A3CE695A698}" presName="sp" presStyleCnt="0"/>
      <dgm:spPr/>
    </dgm:pt>
    <dgm:pt modelId="{C7202617-1829-4800-9B7B-1B09507FAE58}" type="pres">
      <dgm:prSet presAssocID="{FE3F1243-515F-4F94-89A3-6D25EFB98E30}" presName="linNode" presStyleCnt="0"/>
      <dgm:spPr/>
    </dgm:pt>
    <dgm:pt modelId="{DC2B623A-0897-4794-8EA7-29CDD6B68E2B}" type="pres">
      <dgm:prSet presAssocID="{FE3F1243-515F-4F94-89A3-6D25EFB98E30}" presName="parentText" presStyleLbl="node1" presStyleIdx="3" presStyleCnt="4" custScaleX="71514" custLinFactNeighborX="-9422" custLinFactNeighborY="-4224">
        <dgm:presLayoutVars>
          <dgm:chMax val="1"/>
          <dgm:bulletEnabled val="1"/>
        </dgm:presLayoutVars>
      </dgm:prSet>
      <dgm:spPr/>
    </dgm:pt>
    <dgm:pt modelId="{013E507C-3233-4E8C-9FD1-C749F1CF9FA4}" type="pres">
      <dgm:prSet presAssocID="{FE3F1243-515F-4F94-89A3-6D25EFB98E30}" presName="descendantText" presStyleLbl="alignAccFollowNode1" presStyleIdx="3" presStyleCnt="4" custScaleX="125729" custScaleY="105072">
        <dgm:presLayoutVars>
          <dgm:bulletEnabled val="1"/>
        </dgm:presLayoutVars>
      </dgm:prSet>
      <dgm:spPr/>
    </dgm:pt>
  </dgm:ptLst>
  <dgm:cxnLst>
    <dgm:cxn modelId="{839A4304-7DA2-489A-85A0-FDBFD8E04B94}" srcId="{3F01D0D2-AD0C-4BA1-ABAA-ED4E73A917BB}" destId="{CECF5F64-683A-4C66-A799-6CD25286B167}" srcOrd="0" destOrd="0" parTransId="{9325FBCB-ED28-496B-B652-EBA61FA2F683}" sibTransId="{0EAE4CAB-39B2-4E12-AFDE-FBC9D3FA15C7}"/>
    <dgm:cxn modelId="{AD4D2F08-3384-4F40-85C9-F4A5713D6F75}" type="presOf" srcId="{3FB48955-AA21-4581-B4EF-F69E56E89BBD}" destId="{87D450AF-A721-4AE0-9CB1-8A674730677F}" srcOrd="0" destOrd="0" presId="urn:microsoft.com/office/officeart/2005/8/layout/vList5"/>
    <dgm:cxn modelId="{79B1D610-8A30-4D5C-B9AE-9D1CB968046A}" srcId="{B8D71D90-E69F-4C6C-AA61-AC509D5A5B45}" destId="{FE3F1243-515F-4F94-89A3-6D25EFB98E30}" srcOrd="3" destOrd="0" parTransId="{5F69F666-5991-40B7-88EF-962AE8616972}" sibTransId="{47F2BBDA-2EAC-4AE2-99D1-706D5D078EF2}"/>
    <dgm:cxn modelId="{0ABF0A16-0D36-4504-B17C-710A81E86945}" type="presOf" srcId="{84554798-9FDA-47A9-84D0-3B886F943491}" destId="{915EA2C5-1696-4C20-BF4E-5FC3269CBB1C}" srcOrd="0" destOrd="1" presId="urn:microsoft.com/office/officeart/2005/8/layout/vList5"/>
    <dgm:cxn modelId="{12FBDF17-EA8B-4FFB-960E-2D6B60016C47}" type="presOf" srcId="{6F8D3497-C5AE-46CA-894A-17681FCF085D}" destId="{915EA2C5-1696-4C20-BF4E-5FC3269CBB1C}" srcOrd="0" destOrd="0" presId="urn:microsoft.com/office/officeart/2005/8/layout/vList5"/>
    <dgm:cxn modelId="{1228E324-155C-4A66-B089-E8E9289ABDB7}" type="presOf" srcId="{FE3F1243-515F-4F94-89A3-6D25EFB98E30}" destId="{DC2B623A-0897-4794-8EA7-29CDD6B68E2B}" srcOrd="0" destOrd="0" presId="urn:microsoft.com/office/officeart/2005/8/layout/vList5"/>
    <dgm:cxn modelId="{284E8432-0162-4E03-9A06-A418F171114C}" srcId="{FE3F1243-515F-4F94-89A3-6D25EFB98E30}" destId="{47FA4059-DF52-4C43-AA32-B42175021545}" srcOrd="1" destOrd="0" parTransId="{61882C65-7CC8-4026-9FC2-7A256AB7A9ED}" sibTransId="{82F377D0-1D71-4638-9B70-817A940B1FF5}"/>
    <dgm:cxn modelId="{8FD6A334-C569-40C8-86B6-8AFB002D82FC}" type="presOf" srcId="{B8D71D90-E69F-4C6C-AA61-AC509D5A5B45}" destId="{9AEEA1FD-5EC7-4220-8B2E-0467F2973836}" srcOrd="0" destOrd="0" presId="urn:microsoft.com/office/officeart/2005/8/layout/vList5"/>
    <dgm:cxn modelId="{CE77F335-2720-4CE2-B3F7-42B7740C058F}" type="presOf" srcId="{8ED9F90E-485D-42FA-8806-05F25176D519}" destId="{BF549441-FE2A-4112-B687-5CD28D20847D}" srcOrd="0" destOrd="0" presId="urn:microsoft.com/office/officeart/2005/8/layout/vList5"/>
    <dgm:cxn modelId="{9296E44E-2F60-4ACC-B43E-0FA7CBAE3230}" srcId="{B8D71D90-E69F-4C6C-AA61-AC509D5A5B45}" destId="{3FB48955-AA21-4581-B4EF-F69E56E89BBD}" srcOrd="2" destOrd="0" parTransId="{9A9F0E1C-1427-47B2-A9C8-C4BB8C939175}" sibTransId="{7FC3C04B-4B3B-4AAD-B95E-1A3CE695A698}"/>
    <dgm:cxn modelId="{EB89F876-5337-408A-96B0-B5E16919D3E1}" srcId="{3FB48955-AA21-4581-B4EF-F69E56E89BBD}" destId="{6F8D3497-C5AE-46CA-894A-17681FCF085D}" srcOrd="0" destOrd="0" parTransId="{1DF5512C-2D0C-4406-A0D2-7AAFB85C900F}" sibTransId="{4A85D3BD-B518-459C-81D0-35191265BF41}"/>
    <dgm:cxn modelId="{410ED287-6B88-4B3B-8062-240C4C6E625B}" type="presOf" srcId="{7842480B-0657-458C-A70E-9B8BDD58B047}" destId="{915EA2C5-1696-4C20-BF4E-5FC3269CBB1C}" srcOrd="0" destOrd="2" presId="urn:microsoft.com/office/officeart/2005/8/layout/vList5"/>
    <dgm:cxn modelId="{929FA98F-37DF-43FB-B7AF-4920BDB2DDE5}" type="presOf" srcId="{F02A2572-FD27-4BB5-9677-69FECD803D69}" destId="{013E507C-3233-4E8C-9FD1-C749F1CF9FA4}" srcOrd="0" destOrd="0" presId="urn:microsoft.com/office/officeart/2005/8/layout/vList5"/>
    <dgm:cxn modelId="{E0C8FA90-C116-4B5A-AF0C-6EF52B1EDAEE}" srcId="{B8D71D90-E69F-4C6C-AA61-AC509D5A5B45}" destId="{8ED9F90E-485D-42FA-8806-05F25176D519}" srcOrd="0" destOrd="0" parTransId="{4E321027-0CBF-4634-B1A5-FD5DC2163E05}" sibTransId="{E067695E-3B75-4D6B-B09F-0D3E02723B35}"/>
    <dgm:cxn modelId="{1277D39B-B5B1-40E2-9839-7EDD933BC82F}" srcId="{FE3F1243-515F-4F94-89A3-6D25EFB98E30}" destId="{F02A2572-FD27-4BB5-9677-69FECD803D69}" srcOrd="0" destOrd="0" parTransId="{C3D7D9AC-07FF-4AA7-B7ED-113CD8DA9F1A}" sibTransId="{50A2EE56-F21E-4DA4-B3FE-9978C04074C4}"/>
    <dgm:cxn modelId="{009826A0-ED3B-49C0-8990-C29481BB2897}" type="presOf" srcId="{47FA4059-DF52-4C43-AA32-B42175021545}" destId="{013E507C-3233-4E8C-9FD1-C749F1CF9FA4}" srcOrd="0" destOrd="1" presId="urn:microsoft.com/office/officeart/2005/8/layout/vList5"/>
    <dgm:cxn modelId="{FC7C05A9-084B-4DBD-9D7E-B2A862697E1B}" srcId="{8ED9F90E-485D-42FA-8806-05F25176D519}" destId="{985E506A-4AA2-4AA3-A220-2E7F65914907}" srcOrd="1" destOrd="0" parTransId="{736E29F1-1749-4FE8-8643-7AE2414401CF}" sibTransId="{48F64094-0C29-4E5C-A1A1-79E05A44CA3F}"/>
    <dgm:cxn modelId="{9983AAA9-8E5D-40F4-99DC-C79F9574ED4D}" type="presOf" srcId="{1CF9FF2E-EE68-47A4-B5CB-0AC05B16E0FF}" destId="{809F3A11-714F-41E1-8497-6138005E86AE}" srcOrd="0" destOrd="2" presId="urn:microsoft.com/office/officeart/2005/8/layout/vList5"/>
    <dgm:cxn modelId="{4BB1B1AD-1F55-4712-9795-122121B573A2}" srcId="{3F01D0D2-AD0C-4BA1-ABAA-ED4E73A917BB}" destId="{AE274156-E981-4033-8C5C-BC51EDFBFA92}" srcOrd="1" destOrd="0" parTransId="{EC922061-1DBF-4B46-9041-FCF5E2F3CE62}" sibTransId="{D1CBEB7C-B489-4002-97AA-1442372F873B}"/>
    <dgm:cxn modelId="{ED4C09B7-66D3-4977-9B8A-CF11E1EA0C39}" type="presOf" srcId="{CECF5F64-683A-4C66-A799-6CD25286B167}" destId="{809F3A11-714F-41E1-8497-6138005E86AE}" srcOrd="0" destOrd="0" presId="urn:microsoft.com/office/officeart/2005/8/layout/vList5"/>
    <dgm:cxn modelId="{8BC49EC0-AB93-42C2-8DBE-E9A3C42F8E51}" srcId="{3FB48955-AA21-4581-B4EF-F69E56E89BBD}" destId="{84554798-9FDA-47A9-84D0-3B886F943491}" srcOrd="1" destOrd="0" parTransId="{99308561-963B-4708-A13E-E755FBF65200}" sibTransId="{09BBE24D-9AD3-4BB2-A05D-D4E80B7281F6}"/>
    <dgm:cxn modelId="{22C46CC6-0DC7-4E93-AAF3-D8F8A327F297}" srcId="{8ED9F90E-485D-42FA-8806-05F25176D519}" destId="{18A84BC7-1323-4B59-986C-C3FBC107EF95}" srcOrd="2" destOrd="0" parTransId="{D131C1D1-AEC1-46CE-8B3F-F6919F30AA56}" sibTransId="{72ACBA71-B156-46CB-BAEB-92BF261B49D2}"/>
    <dgm:cxn modelId="{208E42CA-7AFC-4D82-BDB3-80C637259A16}" srcId="{B8D71D90-E69F-4C6C-AA61-AC509D5A5B45}" destId="{3F01D0D2-AD0C-4BA1-ABAA-ED4E73A917BB}" srcOrd="1" destOrd="0" parTransId="{8E4A1E2C-E226-45D1-AAE6-081AE3E307DF}" sibTransId="{82642782-AC0B-4015-98B9-FEAE6297FD2F}"/>
    <dgm:cxn modelId="{7DC7BFCC-1966-402D-9203-776F53B813EC}" type="presOf" srcId="{AE274156-E981-4033-8C5C-BC51EDFBFA92}" destId="{809F3A11-714F-41E1-8497-6138005E86AE}" srcOrd="0" destOrd="1" presId="urn:microsoft.com/office/officeart/2005/8/layout/vList5"/>
    <dgm:cxn modelId="{EA0BF1CF-ED49-4C9B-97DF-1AE152757890}" type="presOf" srcId="{18A84BC7-1323-4B59-986C-C3FBC107EF95}" destId="{ED41C691-0AC1-4013-BD94-FC5D33504CA9}" srcOrd="0" destOrd="2" presId="urn:microsoft.com/office/officeart/2005/8/layout/vList5"/>
    <dgm:cxn modelId="{9D8CE6EF-3938-480A-B1B0-5222172D744A}" type="presOf" srcId="{985E506A-4AA2-4AA3-A220-2E7F65914907}" destId="{ED41C691-0AC1-4013-BD94-FC5D33504CA9}" srcOrd="0" destOrd="1" presId="urn:microsoft.com/office/officeart/2005/8/layout/vList5"/>
    <dgm:cxn modelId="{5A6BD1F1-DA9A-4420-A459-794A4B735426}" srcId="{8ED9F90E-485D-42FA-8806-05F25176D519}" destId="{2BCEA4B4-5A91-4D9A-A19D-AFC3A5FB2F06}" srcOrd="0" destOrd="0" parTransId="{82C2E680-5305-4D93-B62B-E4BCD46B412A}" sibTransId="{21A04009-BE0C-482A-945E-F90FA28588C8}"/>
    <dgm:cxn modelId="{182F3EF2-3C06-4F4F-A72F-B858DFC2EDE1}" type="presOf" srcId="{2BCEA4B4-5A91-4D9A-A19D-AFC3A5FB2F06}" destId="{ED41C691-0AC1-4013-BD94-FC5D33504CA9}" srcOrd="0" destOrd="0" presId="urn:microsoft.com/office/officeart/2005/8/layout/vList5"/>
    <dgm:cxn modelId="{06D951F8-0123-4942-98DE-63E79AF07E61}" srcId="{3F01D0D2-AD0C-4BA1-ABAA-ED4E73A917BB}" destId="{1CF9FF2E-EE68-47A4-B5CB-0AC05B16E0FF}" srcOrd="2" destOrd="0" parTransId="{1C214E65-6461-41D2-9041-4A3DF8569A3F}" sibTransId="{710D990F-4487-4995-8F1D-63A35CA866CA}"/>
    <dgm:cxn modelId="{3AD354F9-B714-47C7-A3C0-C1CDD0F39478}" type="presOf" srcId="{3F01D0D2-AD0C-4BA1-ABAA-ED4E73A917BB}" destId="{C964C4DD-7437-493C-8F64-B0EFB20821C1}" srcOrd="0" destOrd="0" presId="urn:microsoft.com/office/officeart/2005/8/layout/vList5"/>
    <dgm:cxn modelId="{E7DEF1FA-C510-4125-A036-708E89ADB0EF}" srcId="{3FB48955-AA21-4581-B4EF-F69E56E89BBD}" destId="{7842480B-0657-458C-A70E-9B8BDD58B047}" srcOrd="2" destOrd="0" parTransId="{8B00A176-E585-497E-AAED-0A94D723E84D}" sibTransId="{7B2D2F07-1DA8-49BD-92CE-847DBA902CD9}"/>
    <dgm:cxn modelId="{61480329-D4F9-4E7B-91F5-8F5317BF48C5}" type="presParOf" srcId="{9AEEA1FD-5EC7-4220-8B2E-0467F2973836}" destId="{28DE1F18-88A8-4391-8B51-392C266D4697}" srcOrd="0" destOrd="0" presId="urn:microsoft.com/office/officeart/2005/8/layout/vList5"/>
    <dgm:cxn modelId="{09B0163D-7C55-4330-8AF4-3F3AC6188735}" type="presParOf" srcId="{28DE1F18-88A8-4391-8B51-392C266D4697}" destId="{BF549441-FE2A-4112-B687-5CD28D20847D}" srcOrd="0" destOrd="0" presId="urn:microsoft.com/office/officeart/2005/8/layout/vList5"/>
    <dgm:cxn modelId="{0855DA49-5221-4C72-82A5-D691882A6F22}" type="presParOf" srcId="{28DE1F18-88A8-4391-8B51-392C266D4697}" destId="{ED41C691-0AC1-4013-BD94-FC5D33504CA9}" srcOrd="1" destOrd="0" presId="urn:microsoft.com/office/officeart/2005/8/layout/vList5"/>
    <dgm:cxn modelId="{2F7D8F5B-8CCB-48D9-8208-29350394EC27}" type="presParOf" srcId="{9AEEA1FD-5EC7-4220-8B2E-0467F2973836}" destId="{7859028A-E60C-4B4F-BABD-328BDAC6BAFE}" srcOrd="1" destOrd="0" presId="urn:microsoft.com/office/officeart/2005/8/layout/vList5"/>
    <dgm:cxn modelId="{0760DC64-9E26-4AEA-BACB-F498964EE4F9}" type="presParOf" srcId="{9AEEA1FD-5EC7-4220-8B2E-0467F2973836}" destId="{EB9247FB-DE1B-4640-95FA-06B38ECDD0CB}" srcOrd="2" destOrd="0" presId="urn:microsoft.com/office/officeart/2005/8/layout/vList5"/>
    <dgm:cxn modelId="{F21F3E65-3F53-4D99-888A-8837F60E181E}" type="presParOf" srcId="{EB9247FB-DE1B-4640-95FA-06B38ECDD0CB}" destId="{C964C4DD-7437-493C-8F64-B0EFB20821C1}" srcOrd="0" destOrd="0" presId="urn:microsoft.com/office/officeart/2005/8/layout/vList5"/>
    <dgm:cxn modelId="{B7D182D5-076F-41C9-B08A-F880BC6AF5AC}" type="presParOf" srcId="{EB9247FB-DE1B-4640-95FA-06B38ECDD0CB}" destId="{809F3A11-714F-41E1-8497-6138005E86AE}" srcOrd="1" destOrd="0" presId="urn:microsoft.com/office/officeart/2005/8/layout/vList5"/>
    <dgm:cxn modelId="{751383CF-0A38-4AFD-A1A9-7CDB8789DD13}" type="presParOf" srcId="{9AEEA1FD-5EC7-4220-8B2E-0467F2973836}" destId="{E651C333-536D-41DB-B51A-A3C0CA3D4526}" srcOrd="3" destOrd="0" presId="urn:microsoft.com/office/officeart/2005/8/layout/vList5"/>
    <dgm:cxn modelId="{98E76F1D-6FBB-46D4-B587-95AB51366E97}" type="presParOf" srcId="{9AEEA1FD-5EC7-4220-8B2E-0467F2973836}" destId="{64881C0E-191C-4B15-A2B1-446E9E24B70E}" srcOrd="4" destOrd="0" presId="urn:microsoft.com/office/officeart/2005/8/layout/vList5"/>
    <dgm:cxn modelId="{78A8F044-868D-4E8E-BB37-495071C765FF}" type="presParOf" srcId="{64881C0E-191C-4B15-A2B1-446E9E24B70E}" destId="{87D450AF-A721-4AE0-9CB1-8A674730677F}" srcOrd="0" destOrd="0" presId="urn:microsoft.com/office/officeart/2005/8/layout/vList5"/>
    <dgm:cxn modelId="{307ECB29-B3FA-4783-A2B9-9CE0C1CF7EA9}" type="presParOf" srcId="{64881C0E-191C-4B15-A2B1-446E9E24B70E}" destId="{915EA2C5-1696-4C20-BF4E-5FC3269CBB1C}" srcOrd="1" destOrd="0" presId="urn:microsoft.com/office/officeart/2005/8/layout/vList5"/>
    <dgm:cxn modelId="{31B5AAA8-3B42-4DED-90B7-B3CFEB791AAB}" type="presParOf" srcId="{9AEEA1FD-5EC7-4220-8B2E-0467F2973836}" destId="{4D97F0AB-3755-48D6-A575-D2062F426A3B}" srcOrd="5" destOrd="0" presId="urn:microsoft.com/office/officeart/2005/8/layout/vList5"/>
    <dgm:cxn modelId="{87C40545-5A7E-47FA-AF3D-0EC23B259886}" type="presParOf" srcId="{9AEEA1FD-5EC7-4220-8B2E-0467F2973836}" destId="{C7202617-1829-4800-9B7B-1B09507FAE58}" srcOrd="6" destOrd="0" presId="urn:microsoft.com/office/officeart/2005/8/layout/vList5"/>
    <dgm:cxn modelId="{E238621A-2F53-4339-9BE9-CBCC13CE6F8C}" type="presParOf" srcId="{C7202617-1829-4800-9B7B-1B09507FAE58}" destId="{DC2B623A-0897-4794-8EA7-29CDD6B68E2B}" srcOrd="0" destOrd="0" presId="urn:microsoft.com/office/officeart/2005/8/layout/vList5"/>
    <dgm:cxn modelId="{875D5AE2-821B-4098-B41E-BBD586D7C172}" type="presParOf" srcId="{C7202617-1829-4800-9B7B-1B09507FAE58}" destId="{013E507C-3233-4E8C-9FD1-C749F1CF9FA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D2F0B6-BBA5-4875-B2CE-EF94911696A1}" type="doc">
      <dgm:prSet loTypeId="urn:diagrams.loki3.com/BracketList+Icon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8768E745-4489-4578-8F4B-0FC42FD113DB}">
      <dgm:prSet phldrT="[Teksti]" custT="1"/>
      <dgm:spPr/>
      <dgm:t>
        <a:bodyPr/>
        <a:lstStyle/>
        <a:p>
          <a:r>
            <a:rPr lang="fi-FI" sz="2400" b="1" i="0" dirty="0">
              <a:solidFill>
                <a:srgbClr val="0070C0"/>
              </a:solidFill>
            </a:rPr>
            <a:t>R</a:t>
          </a:r>
          <a:r>
            <a:rPr lang="fi-FI" sz="2200" dirty="0"/>
            <a:t>ohkeus </a:t>
          </a:r>
          <a:br>
            <a:rPr lang="fi-FI" sz="2200" dirty="0"/>
          </a:br>
          <a:r>
            <a:rPr lang="fi-FI" sz="2200" dirty="0"/>
            <a:t>(</a:t>
          </a:r>
          <a:r>
            <a:rPr lang="fi-FI" sz="2200" dirty="0" err="1"/>
            <a:t>self</a:t>
          </a:r>
          <a:r>
            <a:rPr lang="fi-FI" sz="2200" dirty="0"/>
            <a:t> </a:t>
          </a:r>
          <a:r>
            <a:rPr lang="fi-FI" sz="2200" dirty="0" err="1"/>
            <a:t>efficacy</a:t>
          </a:r>
          <a:r>
            <a:rPr lang="fi-FI" sz="2200" dirty="0"/>
            <a:t>) </a:t>
          </a:r>
        </a:p>
      </dgm:t>
    </dgm:pt>
    <dgm:pt modelId="{760D1277-7C46-40C1-9C73-17F8181F0D9F}" type="parTrans" cxnId="{A6EB749B-E2EE-440F-A64E-6346D79E0B56}">
      <dgm:prSet/>
      <dgm:spPr/>
      <dgm:t>
        <a:bodyPr/>
        <a:lstStyle/>
        <a:p>
          <a:endParaRPr lang="fi-FI"/>
        </a:p>
      </dgm:t>
    </dgm:pt>
    <dgm:pt modelId="{4744D9C3-C964-4DB3-B90B-D152335EC06D}" type="sibTrans" cxnId="{A6EB749B-E2EE-440F-A64E-6346D79E0B56}">
      <dgm:prSet/>
      <dgm:spPr/>
      <dgm:t>
        <a:bodyPr/>
        <a:lstStyle/>
        <a:p>
          <a:endParaRPr lang="fi-FI"/>
        </a:p>
      </dgm:t>
    </dgm:pt>
    <dgm:pt modelId="{2803BC3C-DD1D-4D95-873E-C889CC0D61BA}">
      <dgm:prSet phldrT="[Teksti]" custT="1"/>
      <dgm:spPr/>
      <dgm:t>
        <a:bodyPr/>
        <a:lstStyle/>
        <a:p>
          <a:r>
            <a:rPr lang="fi-FI" sz="2000" dirty="0"/>
            <a:t>Potilaaseen</a:t>
          </a:r>
          <a:r>
            <a:rPr lang="fi-FI" sz="1800" dirty="0"/>
            <a:t> valetaan rohkeutta ja uskoa onnistumiseen.</a:t>
          </a:r>
        </a:p>
      </dgm:t>
    </dgm:pt>
    <dgm:pt modelId="{8C1E67E0-9579-43FF-831C-BA757B259CA4}" type="parTrans" cxnId="{E01AB589-C59E-4BD0-984D-AA127B5C9772}">
      <dgm:prSet/>
      <dgm:spPr/>
      <dgm:t>
        <a:bodyPr/>
        <a:lstStyle/>
        <a:p>
          <a:endParaRPr lang="fi-FI"/>
        </a:p>
      </dgm:t>
    </dgm:pt>
    <dgm:pt modelId="{CDF88593-AAFE-4081-A392-690D9FECCF27}" type="sibTrans" cxnId="{E01AB589-C59E-4BD0-984D-AA127B5C9772}">
      <dgm:prSet/>
      <dgm:spPr/>
      <dgm:t>
        <a:bodyPr/>
        <a:lstStyle/>
        <a:p>
          <a:endParaRPr lang="fi-FI"/>
        </a:p>
      </dgm:t>
    </dgm:pt>
    <dgm:pt modelId="{B34923DD-9A5F-48F2-98D6-0FF1AA7F0ABC}">
      <dgm:prSet phldrT="[Teksti]" custT="1"/>
      <dgm:spPr/>
      <dgm:t>
        <a:bodyPr/>
        <a:lstStyle/>
        <a:p>
          <a:r>
            <a:rPr lang="fi-FI" sz="2400" b="1" i="0" dirty="0">
              <a:solidFill>
                <a:srgbClr val="0070C0"/>
              </a:solidFill>
            </a:rPr>
            <a:t>A</a:t>
          </a:r>
          <a:r>
            <a:rPr lang="fi-FI" sz="2200" dirty="0"/>
            <a:t>lkoholitietous (feedback)</a:t>
          </a:r>
        </a:p>
      </dgm:t>
    </dgm:pt>
    <dgm:pt modelId="{A1470E7D-6123-4318-9B3A-E78978DBE540}" type="parTrans" cxnId="{317236CA-0816-4A72-B362-6640BF864B3B}">
      <dgm:prSet/>
      <dgm:spPr/>
      <dgm:t>
        <a:bodyPr/>
        <a:lstStyle/>
        <a:p>
          <a:endParaRPr lang="fi-FI"/>
        </a:p>
      </dgm:t>
    </dgm:pt>
    <dgm:pt modelId="{061B8406-0A2C-4199-9332-D898428DF8DA}" type="sibTrans" cxnId="{317236CA-0816-4A72-B362-6640BF864B3B}">
      <dgm:prSet/>
      <dgm:spPr/>
      <dgm:t>
        <a:bodyPr/>
        <a:lstStyle/>
        <a:p>
          <a:endParaRPr lang="fi-FI"/>
        </a:p>
      </dgm:t>
    </dgm:pt>
    <dgm:pt modelId="{20844CD9-3088-47FA-90E3-BA0514D74361}">
      <dgm:prSet phldrT="[Teksti]" custT="1"/>
      <dgm:spPr/>
      <dgm:t>
        <a:bodyPr/>
        <a:lstStyle/>
        <a:p>
          <a:r>
            <a:rPr lang="fi-FI" sz="2000" dirty="0"/>
            <a:t>Annetaan</a:t>
          </a:r>
          <a:r>
            <a:rPr lang="fi-FI" sz="1800" dirty="0"/>
            <a:t> palautetta ja tietoa alkoholiasioista suhteutettuna potilaan vaivoihin ja löydöksiin. </a:t>
          </a:r>
        </a:p>
      </dgm:t>
    </dgm:pt>
    <dgm:pt modelId="{7CF5EECF-EA10-48A2-B33D-0CA8F72BEAC0}" type="parTrans" cxnId="{E75611D7-B529-487F-B280-5DBC4829DCD7}">
      <dgm:prSet/>
      <dgm:spPr/>
      <dgm:t>
        <a:bodyPr/>
        <a:lstStyle/>
        <a:p>
          <a:endParaRPr lang="fi-FI"/>
        </a:p>
      </dgm:t>
    </dgm:pt>
    <dgm:pt modelId="{608EDF66-3E80-4636-B292-9A7B93FFE73B}" type="sibTrans" cxnId="{E75611D7-B529-487F-B280-5DBC4829DCD7}">
      <dgm:prSet/>
      <dgm:spPr/>
      <dgm:t>
        <a:bodyPr/>
        <a:lstStyle/>
        <a:p>
          <a:endParaRPr lang="fi-FI"/>
        </a:p>
      </dgm:t>
    </dgm:pt>
    <dgm:pt modelId="{FC509309-9A58-4931-8F0D-44CD3AED0F8C}">
      <dgm:prSet phldrT="[Teksti]" custT="1"/>
      <dgm:spPr/>
      <dgm:t>
        <a:bodyPr/>
        <a:lstStyle/>
        <a:p>
          <a:r>
            <a:rPr lang="fi-FI" sz="2400" b="1" i="0" dirty="0">
              <a:solidFill>
                <a:srgbClr val="0070C0"/>
              </a:solidFill>
            </a:rPr>
            <a:t>A</a:t>
          </a:r>
          <a:r>
            <a:rPr lang="fi-FI" sz="2200" dirty="0"/>
            <a:t>pu (</a:t>
          </a:r>
          <a:r>
            <a:rPr lang="fi-FI" sz="2200" dirty="0" err="1"/>
            <a:t>advice</a:t>
          </a:r>
          <a:r>
            <a:rPr lang="fi-FI" sz="2200" dirty="0"/>
            <a:t>) </a:t>
          </a:r>
        </a:p>
      </dgm:t>
    </dgm:pt>
    <dgm:pt modelId="{04406884-0010-4440-BEFD-E7E548309C0D}" type="parTrans" cxnId="{AC7CF63F-B582-4BD3-B6E5-D071DF6AA00A}">
      <dgm:prSet/>
      <dgm:spPr/>
      <dgm:t>
        <a:bodyPr/>
        <a:lstStyle/>
        <a:p>
          <a:endParaRPr lang="fi-FI"/>
        </a:p>
      </dgm:t>
    </dgm:pt>
    <dgm:pt modelId="{25D044E2-CF52-4DA0-B9C8-37B3D2607F28}" type="sibTrans" cxnId="{AC7CF63F-B582-4BD3-B6E5-D071DF6AA00A}">
      <dgm:prSet/>
      <dgm:spPr/>
      <dgm:t>
        <a:bodyPr/>
        <a:lstStyle/>
        <a:p>
          <a:endParaRPr lang="fi-FI"/>
        </a:p>
      </dgm:t>
    </dgm:pt>
    <dgm:pt modelId="{B26CC196-4452-467C-B910-DFD472E00BBF}">
      <dgm:prSet phldrT="[Teksti]" custT="1"/>
      <dgm:spPr/>
      <dgm:t>
        <a:bodyPr/>
        <a:lstStyle/>
        <a:p>
          <a:r>
            <a:rPr lang="fi-FI" sz="2000" dirty="0"/>
            <a:t>Avustetaan</a:t>
          </a:r>
          <a:r>
            <a:rPr lang="fi-FI" sz="1800" dirty="0"/>
            <a:t> päätöksessä vähentää juomista tai lopettaa se.</a:t>
          </a:r>
        </a:p>
      </dgm:t>
    </dgm:pt>
    <dgm:pt modelId="{E4FA8CB6-6249-4E8F-9F4F-94012698BA5B}" type="parTrans" cxnId="{2E13F8BE-F13B-4E59-AE6E-4EC9C38D45C0}">
      <dgm:prSet/>
      <dgm:spPr/>
      <dgm:t>
        <a:bodyPr/>
        <a:lstStyle/>
        <a:p>
          <a:endParaRPr lang="fi-FI"/>
        </a:p>
      </dgm:t>
    </dgm:pt>
    <dgm:pt modelId="{89BAABC1-258B-41DB-8444-33E099152635}" type="sibTrans" cxnId="{2E13F8BE-F13B-4E59-AE6E-4EC9C38D45C0}">
      <dgm:prSet/>
      <dgm:spPr/>
      <dgm:t>
        <a:bodyPr/>
        <a:lstStyle/>
        <a:p>
          <a:endParaRPr lang="fi-FI"/>
        </a:p>
      </dgm:t>
    </dgm:pt>
    <dgm:pt modelId="{ABCE5928-D4F6-4DAC-9204-ED5B20D7316B}">
      <dgm:prSet phldrT="[Teksti]" custT="1"/>
      <dgm:spPr/>
      <dgm:t>
        <a:bodyPr/>
        <a:lstStyle/>
        <a:p>
          <a:r>
            <a:rPr lang="fi-FI" sz="2400" b="1" i="0" dirty="0">
              <a:solidFill>
                <a:srgbClr val="0070C0"/>
              </a:solidFill>
            </a:rPr>
            <a:t>I</a:t>
          </a:r>
          <a:r>
            <a:rPr lang="fi-FI" sz="2200" dirty="0"/>
            <a:t>tsemääräämis-vastuu (</a:t>
          </a:r>
          <a:r>
            <a:rPr lang="fi-FI" sz="2200" dirty="0" err="1"/>
            <a:t>responsibility</a:t>
          </a:r>
          <a:r>
            <a:rPr lang="fi-FI" sz="2200" dirty="0"/>
            <a:t>) </a:t>
          </a:r>
        </a:p>
      </dgm:t>
    </dgm:pt>
    <dgm:pt modelId="{C0F95884-9F90-4D95-9710-CF74462372AC}" type="parTrans" cxnId="{109F56D1-9876-4538-96CD-4A51E8A61646}">
      <dgm:prSet/>
      <dgm:spPr/>
      <dgm:t>
        <a:bodyPr/>
        <a:lstStyle/>
        <a:p>
          <a:endParaRPr lang="fi-FI"/>
        </a:p>
      </dgm:t>
    </dgm:pt>
    <dgm:pt modelId="{DE2238CA-6F47-43BC-836D-15F0309344B2}" type="sibTrans" cxnId="{109F56D1-9876-4538-96CD-4A51E8A61646}">
      <dgm:prSet/>
      <dgm:spPr/>
      <dgm:t>
        <a:bodyPr/>
        <a:lstStyle/>
        <a:p>
          <a:endParaRPr lang="fi-FI"/>
        </a:p>
      </dgm:t>
    </dgm:pt>
    <dgm:pt modelId="{2163550D-1A17-404F-97CA-AC0B7D7F2569}">
      <dgm:prSet phldrT="[Teksti]" custT="1"/>
      <dgm:spPr/>
      <dgm:t>
        <a:bodyPr/>
        <a:lstStyle/>
        <a:p>
          <a:r>
            <a:rPr lang="fi-FI" sz="2400" b="1" i="0" dirty="0">
              <a:solidFill>
                <a:srgbClr val="0070C0"/>
              </a:solidFill>
            </a:rPr>
            <a:t>T</a:t>
          </a:r>
          <a:r>
            <a:rPr lang="fi-FI" sz="2200" dirty="0"/>
            <a:t>oimintaohjeet </a:t>
          </a:r>
          <a:br>
            <a:rPr lang="fi-FI" sz="2200" dirty="0"/>
          </a:br>
          <a:r>
            <a:rPr lang="fi-FI" sz="2200" dirty="0"/>
            <a:t>(menu)</a:t>
          </a:r>
        </a:p>
      </dgm:t>
    </dgm:pt>
    <dgm:pt modelId="{A5354712-3C82-4EB8-B495-84361B738C57}" type="parTrans" cxnId="{B3FDCB44-0111-481A-B2C5-439374126293}">
      <dgm:prSet/>
      <dgm:spPr/>
      <dgm:t>
        <a:bodyPr/>
        <a:lstStyle/>
        <a:p>
          <a:endParaRPr lang="fi-FI"/>
        </a:p>
      </dgm:t>
    </dgm:pt>
    <dgm:pt modelId="{57D62411-A67C-45DC-B50B-980F8C2823C2}" type="sibTrans" cxnId="{B3FDCB44-0111-481A-B2C5-439374126293}">
      <dgm:prSet/>
      <dgm:spPr/>
      <dgm:t>
        <a:bodyPr/>
        <a:lstStyle/>
        <a:p>
          <a:endParaRPr lang="fi-FI"/>
        </a:p>
      </dgm:t>
    </dgm:pt>
    <dgm:pt modelId="{693BFCCC-7038-4D9B-B58C-1C40D5FA8D53}">
      <dgm:prSet phldrT="[Teksti]" custT="1"/>
      <dgm:spPr/>
      <dgm:t>
        <a:bodyPr/>
        <a:lstStyle/>
        <a:p>
          <a:r>
            <a:rPr lang="fi-FI" sz="2000" dirty="0"/>
            <a:t>Potilaan</a:t>
          </a:r>
          <a:r>
            <a:rPr lang="fi-FI" sz="1800" dirty="0"/>
            <a:t> on itse päätettävä vähentää juomistaan.</a:t>
          </a:r>
        </a:p>
      </dgm:t>
    </dgm:pt>
    <dgm:pt modelId="{37D020F1-C850-40E0-B8F4-1FA4F06555D3}" type="parTrans" cxnId="{43CED838-2A0A-4B12-B1E9-543282332018}">
      <dgm:prSet/>
      <dgm:spPr/>
      <dgm:t>
        <a:bodyPr/>
        <a:lstStyle/>
        <a:p>
          <a:endParaRPr lang="fi-FI"/>
        </a:p>
      </dgm:t>
    </dgm:pt>
    <dgm:pt modelId="{70F9FDF6-4B63-4321-872A-A2A47BE1754A}" type="sibTrans" cxnId="{43CED838-2A0A-4B12-B1E9-543282332018}">
      <dgm:prSet/>
      <dgm:spPr/>
      <dgm:t>
        <a:bodyPr/>
        <a:lstStyle/>
        <a:p>
          <a:endParaRPr lang="fi-FI"/>
        </a:p>
      </dgm:t>
    </dgm:pt>
    <dgm:pt modelId="{61655200-D1E9-4185-B5C8-72EB46F596AD}">
      <dgm:prSet phldrT="[Teksti]" custT="1"/>
      <dgm:spPr/>
      <dgm:t>
        <a:bodyPr/>
        <a:lstStyle/>
        <a:p>
          <a:r>
            <a:rPr lang="fi-FI" sz="2000" dirty="0"/>
            <a:t>Luodaan</a:t>
          </a:r>
          <a:r>
            <a:rPr lang="fi-FI" sz="1800" dirty="0"/>
            <a:t> vaihtoehtoisia strategioita juomisen vähentämiseksi.</a:t>
          </a:r>
        </a:p>
      </dgm:t>
    </dgm:pt>
    <dgm:pt modelId="{7F0124D6-FE3B-461E-B668-571DF3CC6D9C}" type="parTrans" cxnId="{EBE2F27B-3689-4676-B0C3-A486EE59019F}">
      <dgm:prSet/>
      <dgm:spPr/>
      <dgm:t>
        <a:bodyPr/>
        <a:lstStyle/>
        <a:p>
          <a:endParaRPr lang="fi-FI"/>
        </a:p>
      </dgm:t>
    </dgm:pt>
    <dgm:pt modelId="{7232F6B1-74C7-4217-BCA6-F0E0825260FD}" type="sibTrans" cxnId="{EBE2F27B-3689-4676-B0C3-A486EE59019F}">
      <dgm:prSet/>
      <dgm:spPr/>
      <dgm:t>
        <a:bodyPr/>
        <a:lstStyle/>
        <a:p>
          <a:endParaRPr lang="fi-FI"/>
        </a:p>
      </dgm:t>
    </dgm:pt>
    <dgm:pt modelId="{AFCD9FB3-7CA8-4293-B838-50BAA7253978}">
      <dgm:prSet phldrT="[Teksti]" custT="1"/>
      <dgm:spPr/>
      <dgm:t>
        <a:bodyPr/>
        <a:lstStyle/>
        <a:p>
          <a:r>
            <a:rPr lang="fi-FI" sz="2200" b="1" dirty="0">
              <a:solidFill>
                <a:srgbClr val="0070C0"/>
              </a:solidFill>
            </a:rPr>
            <a:t>M</a:t>
          </a:r>
          <a:r>
            <a:rPr lang="fi-FI" sz="2200" dirty="0"/>
            <a:t>yötätunto (</a:t>
          </a:r>
          <a:r>
            <a:rPr lang="fi-FI" sz="2200" dirty="0" err="1"/>
            <a:t>empathy</a:t>
          </a:r>
          <a:r>
            <a:rPr lang="fi-FI" sz="2200" dirty="0"/>
            <a:t>) </a:t>
          </a:r>
        </a:p>
      </dgm:t>
    </dgm:pt>
    <dgm:pt modelId="{0EADE849-765F-4124-8A9B-1CB2BF07060D}" type="parTrans" cxnId="{28386FE2-E506-4D5D-AA5B-DC4181BF823F}">
      <dgm:prSet/>
      <dgm:spPr/>
      <dgm:t>
        <a:bodyPr/>
        <a:lstStyle/>
        <a:p>
          <a:endParaRPr lang="fi-FI"/>
        </a:p>
      </dgm:t>
    </dgm:pt>
    <dgm:pt modelId="{D94E2152-17DA-45C6-B972-F6A327F8D959}" type="sibTrans" cxnId="{28386FE2-E506-4D5D-AA5B-DC4181BF823F}">
      <dgm:prSet/>
      <dgm:spPr/>
      <dgm:t>
        <a:bodyPr/>
        <a:lstStyle/>
        <a:p>
          <a:endParaRPr lang="fi-FI"/>
        </a:p>
      </dgm:t>
    </dgm:pt>
    <dgm:pt modelId="{5CBDBBB2-2B73-4A29-BAB9-8BD39B37AE07}">
      <dgm:prSet phldrT="[Teksti]" custT="1"/>
      <dgm:spPr/>
      <dgm:t>
        <a:bodyPr/>
        <a:lstStyle/>
        <a:p>
          <a:r>
            <a:rPr lang="fi-FI" sz="2000" dirty="0"/>
            <a:t>Suhtaudutaan potilaaseen lämpimästi, reflektoivasti, empaattisesti ja ymmärtävästi.</a:t>
          </a:r>
        </a:p>
      </dgm:t>
    </dgm:pt>
    <dgm:pt modelId="{7CF0161E-277F-4C8E-8A85-2326C9ABE32E}" type="parTrans" cxnId="{722469CA-BC2A-4D67-9C38-A4F723EDED9F}">
      <dgm:prSet/>
      <dgm:spPr/>
      <dgm:t>
        <a:bodyPr/>
        <a:lstStyle/>
        <a:p>
          <a:endParaRPr lang="fi-FI"/>
        </a:p>
      </dgm:t>
    </dgm:pt>
    <dgm:pt modelId="{86FBFD2B-3EB4-4B2C-93E1-C684B8F96B7B}" type="sibTrans" cxnId="{722469CA-BC2A-4D67-9C38-A4F723EDED9F}">
      <dgm:prSet/>
      <dgm:spPr/>
      <dgm:t>
        <a:bodyPr/>
        <a:lstStyle/>
        <a:p>
          <a:endParaRPr lang="fi-FI"/>
        </a:p>
      </dgm:t>
    </dgm:pt>
    <dgm:pt modelId="{67D3CE4A-273A-4D35-9CA8-03B8B06BC336}" type="pres">
      <dgm:prSet presAssocID="{5DD2F0B6-BBA5-4875-B2CE-EF94911696A1}" presName="Name0" presStyleCnt="0">
        <dgm:presLayoutVars>
          <dgm:dir/>
          <dgm:animLvl val="lvl"/>
          <dgm:resizeHandles val="exact"/>
        </dgm:presLayoutVars>
      </dgm:prSet>
      <dgm:spPr/>
    </dgm:pt>
    <dgm:pt modelId="{D60E87B8-2378-4BC3-B896-CDC3E9E5B5A1}" type="pres">
      <dgm:prSet presAssocID="{8768E745-4489-4578-8F4B-0FC42FD113DB}" presName="linNode" presStyleCnt="0"/>
      <dgm:spPr/>
    </dgm:pt>
    <dgm:pt modelId="{DB9A1318-F351-42B3-95CA-A8BD761BBA85}" type="pres">
      <dgm:prSet presAssocID="{8768E745-4489-4578-8F4B-0FC42FD113DB}" presName="parTx" presStyleLbl="revTx" presStyleIdx="0" presStyleCnt="6">
        <dgm:presLayoutVars>
          <dgm:chMax val="1"/>
          <dgm:bulletEnabled val="1"/>
        </dgm:presLayoutVars>
      </dgm:prSet>
      <dgm:spPr/>
    </dgm:pt>
    <dgm:pt modelId="{9476684F-033A-4BF1-BB4D-90FF0ED48DCC}" type="pres">
      <dgm:prSet presAssocID="{8768E745-4489-4578-8F4B-0FC42FD113DB}" presName="bracket" presStyleLbl="parChTrans1D1" presStyleIdx="0" presStyleCnt="6"/>
      <dgm:spPr/>
    </dgm:pt>
    <dgm:pt modelId="{C91BBA5B-2CA5-454C-827E-A3C14C6CF453}" type="pres">
      <dgm:prSet presAssocID="{8768E745-4489-4578-8F4B-0FC42FD113DB}" presName="spH" presStyleCnt="0"/>
      <dgm:spPr/>
    </dgm:pt>
    <dgm:pt modelId="{1F7BBFEC-FF56-4D0C-8811-69E3D6617015}" type="pres">
      <dgm:prSet presAssocID="{8768E745-4489-4578-8F4B-0FC42FD113DB}" presName="desTx" presStyleLbl="node1" presStyleIdx="0" presStyleCnt="6">
        <dgm:presLayoutVars>
          <dgm:bulletEnabled val="1"/>
        </dgm:presLayoutVars>
      </dgm:prSet>
      <dgm:spPr/>
    </dgm:pt>
    <dgm:pt modelId="{3102E848-04B9-4A8B-A9F9-2186B9186404}" type="pres">
      <dgm:prSet presAssocID="{4744D9C3-C964-4DB3-B90B-D152335EC06D}" presName="spV" presStyleCnt="0"/>
      <dgm:spPr/>
    </dgm:pt>
    <dgm:pt modelId="{A9295F9E-44BD-48BB-B1EB-BC837EFEB764}" type="pres">
      <dgm:prSet presAssocID="{B34923DD-9A5F-48F2-98D6-0FF1AA7F0ABC}" presName="linNode" presStyleCnt="0"/>
      <dgm:spPr/>
    </dgm:pt>
    <dgm:pt modelId="{9A2AC322-6BD6-4075-BDFB-4872C8EE1F8A}" type="pres">
      <dgm:prSet presAssocID="{B34923DD-9A5F-48F2-98D6-0FF1AA7F0ABC}" presName="parTx" presStyleLbl="revTx" presStyleIdx="1" presStyleCnt="6">
        <dgm:presLayoutVars>
          <dgm:chMax val="1"/>
          <dgm:bulletEnabled val="1"/>
        </dgm:presLayoutVars>
      </dgm:prSet>
      <dgm:spPr/>
    </dgm:pt>
    <dgm:pt modelId="{5B569C7E-4C28-4780-B182-C2BC0361BD9C}" type="pres">
      <dgm:prSet presAssocID="{B34923DD-9A5F-48F2-98D6-0FF1AA7F0ABC}" presName="bracket" presStyleLbl="parChTrans1D1" presStyleIdx="1" presStyleCnt="6"/>
      <dgm:spPr/>
    </dgm:pt>
    <dgm:pt modelId="{BE51DE86-C85E-4EB9-AC26-5697DDE57459}" type="pres">
      <dgm:prSet presAssocID="{B34923DD-9A5F-48F2-98D6-0FF1AA7F0ABC}" presName="spH" presStyleCnt="0"/>
      <dgm:spPr/>
    </dgm:pt>
    <dgm:pt modelId="{3739BF05-DF9E-4BF3-A50E-A9C8B60E7530}" type="pres">
      <dgm:prSet presAssocID="{B34923DD-9A5F-48F2-98D6-0FF1AA7F0ABC}" presName="desTx" presStyleLbl="node1" presStyleIdx="1" presStyleCnt="6">
        <dgm:presLayoutVars>
          <dgm:bulletEnabled val="1"/>
        </dgm:presLayoutVars>
      </dgm:prSet>
      <dgm:spPr/>
    </dgm:pt>
    <dgm:pt modelId="{EC6E5F6E-E943-474B-9564-8750C43AAA53}" type="pres">
      <dgm:prSet presAssocID="{061B8406-0A2C-4199-9332-D898428DF8DA}" presName="spV" presStyleCnt="0"/>
      <dgm:spPr/>
    </dgm:pt>
    <dgm:pt modelId="{6057C581-2E89-43DB-8AD0-AADB15224173}" type="pres">
      <dgm:prSet presAssocID="{FC509309-9A58-4931-8F0D-44CD3AED0F8C}" presName="linNode" presStyleCnt="0"/>
      <dgm:spPr/>
    </dgm:pt>
    <dgm:pt modelId="{7C10AA67-D992-4C89-AE84-0373589A115B}" type="pres">
      <dgm:prSet presAssocID="{FC509309-9A58-4931-8F0D-44CD3AED0F8C}" presName="parTx" presStyleLbl="revTx" presStyleIdx="2" presStyleCnt="6">
        <dgm:presLayoutVars>
          <dgm:chMax val="1"/>
          <dgm:bulletEnabled val="1"/>
        </dgm:presLayoutVars>
      </dgm:prSet>
      <dgm:spPr/>
    </dgm:pt>
    <dgm:pt modelId="{CE9D7415-7C4B-412F-BCC9-78A643B43847}" type="pres">
      <dgm:prSet presAssocID="{FC509309-9A58-4931-8F0D-44CD3AED0F8C}" presName="bracket" presStyleLbl="parChTrans1D1" presStyleIdx="2" presStyleCnt="6"/>
      <dgm:spPr/>
    </dgm:pt>
    <dgm:pt modelId="{BE369BF3-0868-494F-BF7A-3E55253A81D5}" type="pres">
      <dgm:prSet presAssocID="{FC509309-9A58-4931-8F0D-44CD3AED0F8C}" presName="spH" presStyleCnt="0"/>
      <dgm:spPr/>
    </dgm:pt>
    <dgm:pt modelId="{4C559286-5709-4FEA-A9C2-5D16843E3E2D}" type="pres">
      <dgm:prSet presAssocID="{FC509309-9A58-4931-8F0D-44CD3AED0F8C}" presName="desTx" presStyleLbl="node1" presStyleIdx="2" presStyleCnt="6">
        <dgm:presLayoutVars>
          <dgm:bulletEnabled val="1"/>
        </dgm:presLayoutVars>
      </dgm:prSet>
      <dgm:spPr/>
    </dgm:pt>
    <dgm:pt modelId="{8277762E-B2C1-4F50-91B7-399A564539ED}" type="pres">
      <dgm:prSet presAssocID="{25D044E2-CF52-4DA0-B9C8-37B3D2607F28}" presName="spV" presStyleCnt="0"/>
      <dgm:spPr/>
    </dgm:pt>
    <dgm:pt modelId="{8A34957A-36C0-4917-A525-EDE661BCC50B}" type="pres">
      <dgm:prSet presAssocID="{AFCD9FB3-7CA8-4293-B838-50BAA7253978}" presName="linNode" presStyleCnt="0"/>
      <dgm:spPr/>
    </dgm:pt>
    <dgm:pt modelId="{537F2A58-2CC6-4A2A-BC68-CF0065A7FE87}" type="pres">
      <dgm:prSet presAssocID="{AFCD9FB3-7CA8-4293-B838-50BAA7253978}" presName="parTx" presStyleLbl="revTx" presStyleIdx="3" presStyleCnt="6">
        <dgm:presLayoutVars>
          <dgm:chMax val="1"/>
          <dgm:bulletEnabled val="1"/>
        </dgm:presLayoutVars>
      </dgm:prSet>
      <dgm:spPr/>
    </dgm:pt>
    <dgm:pt modelId="{21D0243C-341F-4B65-816B-0D4820806903}" type="pres">
      <dgm:prSet presAssocID="{AFCD9FB3-7CA8-4293-B838-50BAA7253978}" presName="bracket" presStyleLbl="parChTrans1D1" presStyleIdx="3" presStyleCnt="6"/>
      <dgm:spPr/>
    </dgm:pt>
    <dgm:pt modelId="{A485EBB7-0438-40D0-B4E1-25140A88A86D}" type="pres">
      <dgm:prSet presAssocID="{AFCD9FB3-7CA8-4293-B838-50BAA7253978}" presName="spH" presStyleCnt="0"/>
      <dgm:spPr/>
    </dgm:pt>
    <dgm:pt modelId="{72C1DDBD-4CC6-4F87-8F81-56A0E338F4EE}" type="pres">
      <dgm:prSet presAssocID="{AFCD9FB3-7CA8-4293-B838-50BAA7253978}" presName="desTx" presStyleLbl="node1" presStyleIdx="3" presStyleCnt="6">
        <dgm:presLayoutVars>
          <dgm:bulletEnabled val="1"/>
        </dgm:presLayoutVars>
      </dgm:prSet>
      <dgm:spPr/>
    </dgm:pt>
    <dgm:pt modelId="{12E2BEB4-785A-4BDC-BE18-B0818127EE07}" type="pres">
      <dgm:prSet presAssocID="{D94E2152-17DA-45C6-B972-F6A327F8D959}" presName="spV" presStyleCnt="0"/>
      <dgm:spPr/>
    </dgm:pt>
    <dgm:pt modelId="{71C5FFD9-3A6A-4E26-B18C-FBD12B83C445}" type="pres">
      <dgm:prSet presAssocID="{ABCE5928-D4F6-4DAC-9204-ED5B20D7316B}" presName="linNode" presStyleCnt="0"/>
      <dgm:spPr/>
    </dgm:pt>
    <dgm:pt modelId="{E51EB04B-72EA-4297-87E7-62B2269A02ED}" type="pres">
      <dgm:prSet presAssocID="{ABCE5928-D4F6-4DAC-9204-ED5B20D7316B}" presName="parTx" presStyleLbl="revTx" presStyleIdx="4" presStyleCnt="6">
        <dgm:presLayoutVars>
          <dgm:chMax val="1"/>
          <dgm:bulletEnabled val="1"/>
        </dgm:presLayoutVars>
      </dgm:prSet>
      <dgm:spPr/>
    </dgm:pt>
    <dgm:pt modelId="{518A5692-5840-4F8D-B642-DE60A082CA5B}" type="pres">
      <dgm:prSet presAssocID="{ABCE5928-D4F6-4DAC-9204-ED5B20D7316B}" presName="bracket" presStyleLbl="parChTrans1D1" presStyleIdx="4" presStyleCnt="6"/>
      <dgm:spPr/>
    </dgm:pt>
    <dgm:pt modelId="{E8A1A168-A4E6-487F-A17F-00AA05ED750F}" type="pres">
      <dgm:prSet presAssocID="{ABCE5928-D4F6-4DAC-9204-ED5B20D7316B}" presName="spH" presStyleCnt="0"/>
      <dgm:spPr/>
    </dgm:pt>
    <dgm:pt modelId="{92551413-5AB0-4F88-8153-E2851193EFB6}" type="pres">
      <dgm:prSet presAssocID="{ABCE5928-D4F6-4DAC-9204-ED5B20D7316B}" presName="desTx" presStyleLbl="node1" presStyleIdx="4" presStyleCnt="6">
        <dgm:presLayoutVars>
          <dgm:bulletEnabled val="1"/>
        </dgm:presLayoutVars>
      </dgm:prSet>
      <dgm:spPr/>
    </dgm:pt>
    <dgm:pt modelId="{4E0A94FC-D85F-40F9-A847-2B1FF9A6C6A1}" type="pres">
      <dgm:prSet presAssocID="{DE2238CA-6F47-43BC-836D-15F0309344B2}" presName="spV" presStyleCnt="0"/>
      <dgm:spPr/>
    </dgm:pt>
    <dgm:pt modelId="{F285EE72-0F92-4B3E-AD1F-D26DE4CA9533}" type="pres">
      <dgm:prSet presAssocID="{2163550D-1A17-404F-97CA-AC0B7D7F2569}" presName="linNode" presStyleCnt="0"/>
      <dgm:spPr/>
    </dgm:pt>
    <dgm:pt modelId="{7A122B87-87A0-498B-B490-3439622C8690}" type="pres">
      <dgm:prSet presAssocID="{2163550D-1A17-404F-97CA-AC0B7D7F2569}" presName="parTx" presStyleLbl="revTx" presStyleIdx="5" presStyleCnt="6">
        <dgm:presLayoutVars>
          <dgm:chMax val="1"/>
          <dgm:bulletEnabled val="1"/>
        </dgm:presLayoutVars>
      </dgm:prSet>
      <dgm:spPr/>
    </dgm:pt>
    <dgm:pt modelId="{E6220ABF-A2FF-44D2-B639-227CBC63D2FF}" type="pres">
      <dgm:prSet presAssocID="{2163550D-1A17-404F-97CA-AC0B7D7F2569}" presName="bracket" presStyleLbl="parChTrans1D1" presStyleIdx="5" presStyleCnt="6"/>
      <dgm:spPr/>
    </dgm:pt>
    <dgm:pt modelId="{350DE452-FA61-4070-946B-B1C3D34CE89D}" type="pres">
      <dgm:prSet presAssocID="{2163550D-1A17-404F-97CA-AC0B7D7F2569}" presName="spH" presStyleCnt="0"/>
      <dgm:spPr/>
    </dgm:pt>
    <dgm:pt modelId="{65C542F4-1393-4B9A-884F-AED466B9B5E5}" type="pres">
      <dgm:prSet presAssocID="{2163550D-1A17-404F-97CA-AC0B7D7F2569}" presName="desTx" presStyleLbl="node1" presStyleIdx="5" presStyleCnt="6">
        <dgm:presLayoutVars>
          <dgm:bulletEnabled val="1"/>
        </dgm:presLayoutVars>
      </dgm:prSet>
      <dgm:spPr/>
    </dgm:pt>
  </dgm:ptLst>
  <dgm:cxnLst>
    <dgm:cxn modelId="{78274005-6A2C-42AF-A086-4FD8E2215A34}" type="presOf" srcId="{FC509309-9A58-4931-8F0D-44CD3AED0F8C}" destId="{7C10AA67-D992-4C89-AE84-0373589A115B}" srcOrd="0" destOrd="0" presId="urn:diagrams.loki3.com/BracketList+Icon"/>
    <dgm:cxn modelId="{1A1BA832-1B8E-4B28-820D-850C1AC4C89B}" type="presOf" srcId="{2163550D-1A17-404F-97CA-AC0B7D7F2569}" destId="{7A122B87-87A0-498B-B490-3439622C8690}" srcOrd="0" destOrd="0" presId="urn:diagrams.loki3.com/BracketList+Icon"/>
    <dgm:cxn modelId="{EE310B33-4A19-426F-A04A-6510ED82C7F0}" type="presOf" srcId="{B26CC196-4452-467C-B910-DFD472E00BBF}" destId="{4C559286-5709-4FEA-A9C2-5D16843E3E2D}" srcOrd="0" destOrd="0" presId="urn:diagrams.loki3.com/BracketList+Icon"/>
    <dgm:cxn modelId="{43CED838-2A0A-4B12-B1E9-543282332018}" srcId="{ABCE5928-D4F6-4DAC-9204-ED5B20D7316B}" destId="{693BFCCC-7038-4D9B-B58C-1C40D5FA8D53}" srcOrd="0" destOrd="0" parTransId="{37D020F1-C850-40E0-B8F4-1FA4F06555D3}" sibTransId="{70F9FDF6-4B63-4321-872A-A2A47BE1754A}"/>
    <dgm:cxn modelId="{AC7CF63F-B582-4BD3-B6E5-D071DF6AA00A}" srcId="{5DD2F0B6-BBA5-4875-B2CE-EF94911696A1}" destId="{FC509309-9A58-4931-8F0D-44CD3AED0F8C}" srcOrd="2" destOrd="0" parTransId="{04406884-0010-4440-BEFD-E7E548309C0D}" sibTransId="{25D044E2-CF52-4DA0-B9C8-37B3D2607F28}"/>
    <dgm:cxn modelId="{B3FDCB44-0111-481A-B2C5-439374126293}" srcId="{5DD2F0B6-BBA5-4875-B2CE-EF94911696A1}" destId="{2163550D-1A17-404F-97CA-AC0B7D7F2569}" srcOrd="5" destOrd="0" parTransId="{A5354712-3C82-4EB8-B495-84361B738C57}" sibTransId="{57D62411-A67C-45DC-B50B-980F8C2823C2}"/>
    <dgm:cxn modelId="{29B39446-ACEB-4A95-8ED1-3ACEC2EDA9C9}" type="presOf" srcId="{ABCE5928-D4F6-4DAC-9204-ED5B20D7316B}" destId="{E51EB04B-72EA-4297-87E7-62B2269A02ED}" srcOrd="0" destOrd="0" presId="urn:diagrams.loki3.com/BracketList+Icon"/>
    <dgm:cxn modelId="{BBB73D6F-D897-4C74-BFE9-90292227F824}" type="presOf" srcId="{2803BC3C-DD1D-4D95-873E-C889CC0D61BA}" destId="{1F7BBFEC-FF56-4D0C-8811-69E3D6617015}" srcOrd="0" destOrd="0" presId="urn:diagrams.loki3.com/BracketList+Icon"/>
    <dgm:cxn modelId="{EBE2F27B-3689-4676-B0C3-A486EE59019F}" srcId="{2163550D-1A17-404F-97CA-AC0B7D7F2569}" destId="{61655200-D1E9-4185-B5C8-72EB46F596AD}" srcOrd="0" destOrd="0" parTransId="{7F0124D6-FE3B-461E-B668-571DF3CC6D9C}" sibTransId="{7232F6B1-74C7-4217-BCA6-F0E0825260FD}"/>
    <dgm:cxn modelId="{E01AB589-C59E-4BD0-984D-AA127B5C9772}" srcId="{8768E745-4489-4578-8F4B-0FC42FD113DB}" destId="{2803BC3C-DD1D-4D95-873E-C889CC0D61BA}" srcOrd="0" destOrd="0" parTransId="{8C1E67E0-9579-43FF-831C-BA757B259CA4}" sibTransId="{CDF88593-AAFE-4081-A392-690D9FECCF27}"/>
    <dgm:cxn modelId="{15877A8F-D886-48F6-B227-8F4154B487FB}" type="presOf" srcId="{20844CD9-3088-47FA-90E3-BA0514D74361}" destId="{3739BF05-DF9E-4BF3-A50E-A9C8B60E7530}" srcOrd="0" destOrd="0" presId="urn:diagrams.loki3.com/BracketList+Icon"/>
    <dgm:cxn modelId="{2828DE8F-0215-40A0-8207-6265A4E241A5}" type="presOf" srcId="{B34923DD-9A5F-48F2-98D6-0FF1AA7F0ABC}" destId="{9A2AC322-6BD6-4075-BDFB-4872C8EE1F8A}" srcOrd="0" destOrd="0" presId="urn:diagrams.loki3.com/BracketList+Icon"/>
    <dgm:cxn modelId="{DBE7A192-017E-4F6D-80B5-0956D413A0EC}" type="presOf" srcId="{5DD2F0B6-BBA5-4875-B2CE-EF94911696A1}" destId="{67D3CE4A-273A-4D35-9CA8-03B8B06BC336}" srcOrd="0" destOrd="0" presId="urn:diagrams.loki3.com/BracketList+Icon"/>
    <dgm:cxn modelId="{A6EB749B-E2EE-440F-A64E-6346D79E0B56}" srcId="{5DD2F0B6-BBA5-4875-B2CE-EF94911696A1}" destId="{8768E745-4489-4578-8F4B-0FC42FD113DB}" srcOrd="0" destOrd="0" parTransId="{760D1277-7C46-40C1-9C73-17F8181F0D9F}" sibTransId="{4744D9C3-C964-4DB3-B90B-D152335EC06D}"/>
    <dgm:cxn modelId="{7E4BDEAC-7E9E-40E8-BB10-2FB86677BCC1}" type="presOf" srcId="{AFCD9FB3-7CA8-4293-B838-50BAA7253978}" destId="{537F2A58-2CC6-4A2A-BC68-CF0065A7FE87}" srcOrd="0" destOrd="0" presId="urn:diagrams.loki3.com/BracketList+Icon"/>
    <dgm:cxn modelId="{309558B9-40BB-442A-88A3-C16C4E4D44E5}" type="presOf" srcId="{61655200-D1E9-4185-B5C8-72EB46F596AD}" destId="{65C542F4-1393-4B9A-884F-AED466B9B5E5}" srcOrd="0" destOrd="0" presId="urn:diagrams.loki3.com/BracketList+Icon"/>
    <dgm:cxn modelId="{2E13F8BE-F13B-4E59-AE6E-4EC9C38D45C0}" srcId="{FC509309-9A58-4931-8F0D-44CD3AED0F8C}" destId="{B26CC196-4452-467C-B910-DFD472E00BBF}" srcOrd="0" destOrd="0" parTransId="{E4FA8CB6-6249-4E8F-9F4F-94012698BA5B}" sibTransId="{89BAABC1-258B-41DB-8444-33E099152635}"/>
    <dgm:cxn modelId="{BABB0ECA-C356-4D7E-A95F-7092F37A9555}" type="presOf" srcId="{8768E745-4489-4578-8F4B-0FC42FD113DB}" destId="{DB9A1318-F351-42B3-95CA-A8BD761BBA85}" srcOrd="0" destOrd="0" presId="urn:diagrams.loki3.com/BracketList+Icon"/>
    <dgm:cxn modelId="{317236CA-0816-4A72-B362-6640BF864B3B}" srcId="{5DD2F0B6-BBA5-4875-B2CE-EF94911696A1}" destId="{B34923DD-9A5F-48F2-98D6-0FF1AA7F0ABC}" srcOrd="1" destOrd="0" parTransId="{A1470E7D-6123-4318-9B3A-E78978DBE540}" sibTransId="{061B8406-0A2C-4199-9332-D898428DF8DA}"/>
    <dgm:cxn modelId="{722469CA-BC2A-4D67-9C38-A4F723EDED9F}" srcId="{AFCD9FB3-7CA8-4293-B838-50BAA7253978}" destId="{5CBDBBB2-2B73-4A29-BAB9-8BD39B37AE07}" srcOrd="0" destOrd="0" parTransId="{7CF0161E-277F-4C8E-8A85-2326C9ABE32E}" sibTransId="{86FBFD2B-3EB4-4B2C-93E1-C684B8F96B7B}"/>
    <dgm:cxn modelId="{109F56D1-9876-4538-96CD-4A51E8A61646}" srcId="{5DD2F0B6-BBA5-4875-B2CE-EF94911696A1}" destId="{ABCE5928-D4F6-4DAC-9204-ED5B20D7316B}" srcOrd="4" destOrd="0" parTransId="{C0F95884-9F90-4D95-9710-CF74462372AC}" sibTransId="{DE2238CA-6F47-43BC-836D-15F0309344B2}"/>
    <dgm:cxn modelId="{82740AD5-C772-43F7-8E1E-FB0DAC1330F9}" type="presOf" srcId="{5CBDBBB2-2B73-4A29-BAB9-8BD39B37AE07}" destId="{72C1DDBD-4CC6-4F87-8F81-56A0E338F4EE}" srcOrd="0" destOrd="0" presId="urn:diagrams.loki3.com/BracketList+Icon"/>
    <dgm:cxn modelId="{E75611D7-B529-487F-B280-5DBC4829DCD7}" srcId="{B34923DD-9A5F-48F2-98D6-0FF1AA7F0ABC}" destId="{20844CD9-3088-47FA-90E3-BA0514D74361}" srcOrd="0" destOrd="0" parTransId="{7CF5EECF-EA10-48A2-B33D-0CA8F72BEAC0}" sibTransId="{608EDF66-3E80-4636-B292-9A7B93FFE73B}"/>
    <dgm:cxn modelId="{28386FE2-E506-4D5D-AA5B-DC4181BF823F}" srcId="{5DD2F0B6-BBA5-4875-B2CE-EF94911696A1}" destId="{AFCD9FB3-7CA8-4293-B838-50BAA7253978}" srcOrd="3" destOrd="0" parTransId="{0EADE849-765F-4124-8A9B-1CB2BF07060D}" sibTransId="{D94E2152-17DA-45C6-B972-F6A327F8D959}"/>
    <dgm:cxn modelId="{2E2030E5-4ADD-45A5-814C-041063907C9C}" type="presOf" srcId="{693BFCCC-7038-4D9B-B58C-1C40D5FA8D53}" destId="{92551413-5AB0-4F88-8153-E2851193EFB6}" srcOrd="0" destOrd="0" presId="urn:diagrams.loki3.com/BracketList+Icon"/>
    <dgm:cxn modelId="{BD5064D2-6A3F-4491-B111-28FCC4776043}" type="presParOf" srcId="{67D3CE4A-273A-4D35-9CA8-03B8B06BC336}" destId="{D60E87B8-2378-4BC3-B896-CDC3E9E5B5A1}" srcOrd="0" destOrd="0" presId="urn:diagrams.loki3.com/BracketList+Icon"/>
    <dgm:cxn modelId="{AAAEB9B9-D521-43A3-9215-7BAFEC134B67}" type="presParOf" srcId="{D60E87B8-2378-4BC3-B896-CDC3E9E5B5A1}" destId="{DB9A1318-F351-42B3-95CA-A8BD761BBA85}" srcOrd="0" destOrd="0" presId="urn:diagrams.loki3.com/BracketList+Icon"/>
    <dgm:cxn modelId="{0B39D7DD-8F90-46A8-B249-AF43082CCCF7}" type="presParOf" srcId="{D60E87B8-2378-4BC3-B896-CDC3E9E5B5A1}" destId="{9476684F-033A-4BF1-BB4D-90FF0ED48DCC}" srcOrd="1" destOrd="0" presId="urn:diagrams.loki3.com/BracketList+Icon"/>
    <dgm:cxn modelId="{E4275A09-F1F9-4210-BBB2-C3462621652C}" type="presParOf" srcId="{D60E87B8-2378-4BC3-B896-CDC3E9E5B5A1}" destId="{C91BBA5B-2CA5-454C-827E-A3C14C6CF453}" srcOrd="2" destOrd="0" presId="urn:diagrams.loki3.com/BracketList+Icon"/>
    <dgm:cxn modelId="{73D3378C-6172-4246-ACA9-79ABABA24ADF}" type="presParOf" srcId="{D60E87B8-2378-4BC3-B896-CDC3E9E5B5A1}" destId="{1F7BBFEC-FF56-4D0C-8811-69E3D6617015}" srcOrd="3" destOrd="0" presId="urn:diagrams.loki3.com/BracketList+Icon"/>
    <dgm:cxn modelId="{A24E37D3-6272-4543-9966-8EB49A4612BA}" type="presParOf" srcId="{67D3CE4A-273A-4D35-9CA8-03B8B06BC336}" destId="{3102E848-04B9-4A8B-A9F9-2186B9186404}" srcOrd="1" destOrd="0" presId="urn:diagrams.loki3.com/BracketList+Icon"/>
    <dgm:cxn modelId="{CB412911-D4E9-4FD3-BDD1-089FC2FF96D2}" type="presParOf" srcId="{67D3CE4A-273A-4D35-9CA8-03B8B06BC336}" destId="{A9295F9E-44BD-48BB-B1EB-BC837EFEB764}" srcOrd="2" destOrd="0" presId="urn:diagrams.loki3.com/BracketList+Icon"/>
    <dgm:cxn modelId="{AB5059FD-689B-4236-986C-6D45475B8C25}" type="presParOf" srcId="{A9295F9E-44BD-48BB-B1EB-BC837EFEB764}" destId="{9A2AC322-6BD6-4075-BDFB-4872C8EE1F8A}" srcOrd="0" destOrd="0" presId="urn:diagrams.loki3.com/BracketList+Icon"/>
    <dgm:cxn modelId="{A4123CDE-AE2B-44E1-8825-E2FD1AE4B2C6}" type="presParOf" srcId="{A9295F9E-44BD-48BB-B1EB-BC837EFEB764}" destId="{5B569C7E-4C28-4780-B182-C2BC0361BD9C}" srcOrd="1" destOrd="0" presId="urn:diagrams.loki3.com/BracketList+Icon"/>
    <dgm:cxn modelId="{8A961854-A498-418D-8D80-2B071CECC79D}" type="presParOf" srcId="{A9295F9E-44BD-48BB-B1EB-BC837EFEB764}" destId="{BE51DE86-C85E-4EB9-AC26-5697DDE57459}" srcOrd="2" destOrd="0" presId="urn:diagrams.loki3.com/BracketList+Icon"/>
    <dgm:cxn modelId="{FA299A8D-6766-4E58-BA0A-AC7621294265}" type="presParOf" srcId="{A9295F9E-44BD-48BB-B1EB-BC837EFEB764}" destId="{3739BF05-DF9E-4BF3-A50E-A9C8B60E7530}" srcOrd="3" destOrd="0" presId="urn:diagrams.loki3.com/BracketList+Icon"/>
    <dgm:cxn modelId="{0ACE25E6-56D6-4BED-B2D1-74A603021F1C}" type="presParOf" srcId="{67D3CE4A-273A-4D35-9CA8-03B8B06BC336}" destId="{EC6E5F6E-E943-474B-9564-8750C43AAA53}" srcOrd="3" destOrd="0" presId="urn:diagrams.loki3.com/BracketList+Icon"/>
    <dgm:cxn modelId="{8FAEFC14-E30D-4B58-9C99-383A04219976}" type="presParOf" srcId="{67D3CE4A-273A-4D35-9CA8-03B8B06BC336}" destId="{6057C581-2E89-43DB-8AD0-AADB15224173}" srcOrd="4" destOrd="0" presId="urn:diagrams.loki3.com/BracketList+Icon"/>
    <dgm:cxn modelId="{D04AAE64-043F-4921-9EDC-BF99AD78BA9E}" type="presParOf" srcId="{6057C581-2E89-43DB-8AD0-AADB15224173}" destId="{7C10AA67-D992-4C89-AE84-0373589A115B}" srcOrd="0" destOrd="0" presId="urn:diagrams.loki3.com/BracketList+Icon"/>
    <dgm:cxn modelId="{DE4656EC-3A98-40FD-AC05-AC28EE2DBE45}" type="presParOf" srcId="{6057C581-2E89-43DB-8AD0-AADB15224173}" destId="{CE9D7415-7C4B-412F-BCC9-78A643B43847}" srcOrd="1" destOrd="0" presId="urn:diagrams.loki3.com/BracketList+Icon"/>
    <dgm:cxn modelId="{746ACC43-B325-4958-8327-D76D505D8185}" type="presParOf" srcId="{6057C581-2E89-43DB-8AD0-AADB15224173}" destId="{BE369BF3-0868-494F-BF7A-3E55253A81D5}" srcOrd="2" destOrd="0" presId="urn:diagrams.loki3.com/BracketList+Icon"/>
    <dgm:cxn modelId="{41AE2C3E-5F24-46C1-8133-C49C626E28D7}" type="presParOf" srcId="{6057C581-2E89-43DB-8AD0-AADB15224173}" destId="{4C559286-5709-4FEA-A9C2-5D16843E3E2D}" srcOrd="3" destOrd="0" presId="urn:diagrams.loki3.com/BracketList+Icon"/>
    <dgm:cxn modelId="{7BEFBCD1-5DF2-42F0-98C8-BED47CF3718C}" type="presParOf" srcId="{67D3CE4A-273A-4D35-9CA8-03B8B06BC336}" destId="{8277762E-B2C1-4F50-91B7-399A564539ED}" srcOrd="5" destOrd="0" presId="urn:diagrams.loki3.com/BracketList+Icon"/>
    <dgm:cxn modelId="{79DFD191-DDC3-466E-B4DB-7087E134A171}" type="presParOf" srcId="{67D3CE4A-273A-4D35-9CA8-03B8B06BC336}" destId="{8A34957A-36C0-4917-A525-EDE661BCC50B}" srcOrd="6" destOrd="0" presId="urn:diagrams.loki3.com/BracketList+Icon"/>
    <dgm:cxn modelId="{AD994F46-5CCD-43F1-B62F-53E1C1FC9EBA}" type="presParOf" srcId="{8A34957A-36C0-4917-A525-EDE661BCC50B}" destId="{537F2A58-2CC6-4A2A-BC68-CF0065A7FE87}" srcOrd="0" destOrd="0" presId="urn:diagrams.loki3.com/BracketList+Icon"/>
    <dgm:cxn modelId="{11643E84-F102-4966-9F19-790A38BDD60C}" type="presParOf" srcId="{8A34957A-36C0-4917-A525-EDE661BCC50B}" destId="{21D0243C-341F-4B65-816B-0D4820806903}" srcOrd="1" destOrd="0" presId="urn:diagrams.loki3.com/BracketList+Icon"/>
    <dgm:cxn modelId="{9C3E23EA-231F-4384-9387-2DC8DAE3828B}" type="presParOf" srcId="{8A34957A-36C0-4917-A525-EDE661BCC50B}" destId="{A485EBB7-0438-40D0-B4E1-25140A88A86D}" srcOrd="2" destOrd="0" presId="urn:diagrams.loki3.com/BracketList+Icon"/>
    <dgm:cxn modelId="{A7242176-81BA-4BE4-A354-31F748F7B2D0}" type="presParOf" srcId="{8A34957A-36C0-4917-A525-EDE661BCC50B}" destId="{72C1DDBD-4CC6-4F87-8F81-56A0E338F4EE}" srcOrd="3" destOrd="0" presId="urn:diagrams.loki3.com/BracketList+Icon"/>
    <dgm:cxn modelId="{71AD15F0-2DCB-4497-9123-BBA2234BC21E}" type="presParOf" srcId="{67D3CE4A-273A-4D35-9CA8-03B8B06BC336}" destId="{12E2BEB4-785A-4BDC-BE18-B0818127EE07}" srcOrd="7" destOrd="0" presId="urn:diagrams.loki3.com/BracketList+Icon"/>
    <dgm:cxn modelId="{A8B201D3-E301-4D16-A939-6F0BBD27849A}" type="presParOf" srcId="{67D3CE4A-273A-4D35-9CA8-03B8B06BC336}" destId="{71C5FFD9-3A6A-4E26-B18C-FBD12B83C445}" srcOrd="8" destOrd="0" presId="urn:diagrams.loki3.com/BracketList+Icon"/>
    <dgm:cxn modelId="{71AA3DCA-6FD9-4472-A1FB-1316058A67A4}" type="presParOf" srcId="{71C5FFD9-3A6A-4E26-B18C-FBD12B83C445}" destId="{E51EB04B-72EA-4297-87E7-62B2269A02ED}" srcOrd="0" destOrd="0" presId="urn:diagrams.loki3.com/BracketList+Icon"/>
    <dgm:cxn modelId="{2FDC8A33-7A03-4D5D-8AEC-FF979D63BDA2}" type="presParOf" srcId="{71C5FFD9-3A6A-4E26-B18C-FBD12B83C445}" destId="{518A5692-5840-4F8D-B642-DE60A082CA5B}" srcOrd="1" destOrd="0" presId="urn:diagrams.loki3.com/BracketList+Icon"/>
    <dgm:cxn modelId="{C4479B15-8579-4978-8A36-2FC23E133C4C}" type="presParOf" srcId="{71C5FFD9-3A6A-4E26-B18C-FBD12B83C445}" destId="{E8A1A168-A4E6-487F-A17F-00AA05ED750F}" srcOrd="2" destOrd="0" presId="urn:diagrams.loki3.com/BracketList+Icon"/>
    <dgm:cxn modelId="{0C58E39D-1D29-401C-AC3E-730CB178652E}" type="presParOf" srcId="{71C5FFD9-3A6A-4E26-B18C-FBD12B83C445}" destId="{92551413-5AB0-4F88-8153-E2851193EFB6}" srcOrd="3" destOrd="0" presId="urn:diagrams.loki3.com/BracketList+Icon"/>
    <dgm:cxn modelId="{CBEA5ECA-9531-4FD7-82F4-B9498D8DB818}" type="presParOf" srcId="{67D3CE4A-273A-4D35-9CA8-03B8B06BC336}" destId="{4E0A94FC-D85F-40F9-A847-2B1FF9A6C6A1}" srcOrd="9" destOrd="0" presId="urn:diagrams.loki3.com/BracketList+Icon"/>
    <dgm:cxn modelId="{BB4767E9-E64D-45ED-A257-0FEE19C11047}" type="presParOf" srcId="{67D3CE4A-273A-4D35-9CA8-03B8B06BC336}" destId="{F285EE72-0F92-4B3E-AD1F-D26DE4CA9533}" srcOrd="10" destOrd="0" presId="urn:diagrams.loki3.com/BracketList+Icon"/>
    <dgm:cxn modelId="{098E6A90-910D-4571-93C8-9947CD6B1D8A}" type="presParOf" srcId="{F285EE72-0F92-4B3E-AD1F-D26DE4CA9533}" destId="{7A122B87-87A0-498B-B490-3439622C8690}" srcOrd="0" destOrd="0" presId="urn:diagrams.loki3.com/BracketList+Icon"/>
    <dgm:cxn modelId="{F679A46A-20AA-492A-9CAB-8069CD1F2213}" type="presParOf" srcId="{F285EE72-0F92-4B3E-AD1F-D26DE4CA9533}" destId="{E6220ABF-A2FF-44D2-B639-227CBC63D2FF}" srcOrd="1" destOrd="0" presId="urn:diagrams.loki3.com/BracketList+Icon"/>
    <dgm:cxn modelId="{16F10E3F-BF08-48DD-8E00-B13F31104857}" type="presParOf" srcId="{F285EE72-0F92-4B3E-AD1F-D26DE4CA9533}" destId="{350DE452-FA61-4070-946B-B1C3D34CE89D}" srcOrd="2" destOrd="0" presId="urn:diagrams.loki3.com/BracketList+Icon"/>
    <dgm:cxn modelId="{B4AEF71E-7C96-49E9-B4F0-3A6D667B01F2}" type="presParOf" srcId="{F285EE72-0F92-4B3E-AD1F-D26DE4CA9533}" destId="{65C542F4-1393-4B9A-884F-AED466B9B5E5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1FBDFB5-7531-4F85-8AE0-26AD1DBB67C0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30D23D0C-8BE0-42CB-881B-74BB0250DE55}">
      <dgm:prSet phldrT="[Teksti]" custT="1"/>
      <dgm:spPr/>
      <dgm:t>
        <a:bodyPr/>
        <a:lstStyle/>
        <a:p>
          <a:r>
            <a:rPr lang="fi-FI" sz="2000" b="1" dirty="0"/>
            <a:t>Lieviä vieroitus-oireita</a:t>
          </a:r>
        </a:p>
      </dgm:t>
    </dgm:pt>
    <dgm:pt modelId="{01F03FBA-B86A-4A32-B9E3-96DAF4F9E739}" type="parTrans" cxnId="{9691E726-8BB7-43A2-8DE6-A8BDB89710A8}">
      <dgm:prSet/>
      <dgm:spPr/>
      <dgm:t>
        <a:bodyPr/>
        <a:lstStyle/>
        <a:p>
          <a:endParaRPr lang="fi-FI"/>
        </a:p>
      </dgm:t>
    </dgm:pt>
    <dgm:pt modelId="{AB11EF8B-FA7F-4DC3-8A05-D0D2C9780796}" type="sibTrans" cxnId="{9691E726-8BB7-43A2-8DE6-A8BDB89710A8}">
      <dgm:prSet/>
      <dgm:spPr/>
      <dgm:t>
        <a:bodyPr/>
        <a:lstStyle/>
        <a:p>
          <a:endParaRPr lang="fi-FI"/>
        </a:p>
      </dgm:t>
    </dgm:pt>
    <dgm:pt modelId="{5EADBF03-238F-4F53-A27C-52B0C495AFF8}">
      <dgm:prSet phldrT="[Teksti]" custT="1"/>
      <dgm:spPr/>
      <dgm:t>
        <a:bodyPr/>
        <a:lstStyle/>
        <a:p>
          <a:r>
            <a:rPr lang="fi-FI" sz="1800" dirty="0"/>
            <a:t>Vapina</a:t>
          </a:r>
        </a:p>
      </dgm:t>
    </dgm:pt>
    <dgm:pt modelId="{8A76F719-E837-4078-AF9E-E738993724E1}" type="parTrans" cxnId="{23DA79BD-9E23-4AD4-A831-91C5F81A2157}">
      <dgm:prSet/>
      <dgm:spPr/>
      <dgm:t>
        <a:bodyPr/>
        <a:lstStyle/>
        <a:p>
          <a:endParaRPr lang="fi-FI"/>
        </a:p>
      </dgm:t>
    </dgm:pt>
    <dgm:pt modelId="{192ECCF3-1944-4BEA-9C23-D186AC39783C}" type="sibTrans" cxnId="{23DA79BD-9E23-4AD4-A831-91C5F81A2157}">
      <dgm:prSet/>
      <dgm:spPr/>
      <dgm:t>
        <a:bodyPr/>
        <a:lstStyle/>
        <a:p>
          <a:endParaRPr lang="fi-FI"/>
        </a:p>
      </dgm:t>
    </dgm:pt>
    <dgm:pt modelId="{71FDF565-493C-4B78-B0E4-C9352F7063FB}">
      <dgm:prSet phldrT="[Teksti]" custT="1"/>
      <dgm:spPr/>
      <dgm:t>
        <a:bodyPr/>
        <a:lstStyle/>
        <a:p>
          <a:r>
            <a:rPr lang="fi-FI" sz="1700" dirty="0"/>
            <a:t>Levot-</a:t>
          </a:r>
          <a:r>
            <a:rPr lang="fi-FI" sz="1700" dirty="0" err="1"/>
            <a:t>tomuus</a:t>
          </a:r>
          <a:endParaRPr lang="fi-FI" sz="1700" dirty="0"/>
        </a:p>
      </dgm:t>
    </dgm:pt>
    <dgm:pt modelId="{23FC9E30-E1A2-4471-939B-4B4FD6703C91}" type="parTrans" cxnId="{96CF74A2-195E-444C-A6D0-5217B18ED684}">
      <dgm:prSet/>
      <dgm:spPr/>
      <dgm:t>
        <a:bodyPr/>
        <a:lstStyle/>
        <a:p>
          <a:endParaRPr lang="fi-FI"/>
        </a:p>
      </dgm:t>
    </dgm:pt>
    <dgm:pt modelId="{0B5EC569-7571-40D5-86A0-A543935E235B}" type="sibTrans" cxnId="{96CF74A2-195E-444C-A6D0-5217B18ED684}">
      <dgm:prSet/>
      <dgm:spPr/>
      <dgm:t>
        <a:bodyPr/>
        <a:lstStyle/>
        <a:p>
          <a:endParaRPr lang="fi-FI"/>
        </a:p>
      </dgm:t>
    </dgm:pt>
    <dgm:pt modelId="{1E1004D4-6F36-4DA5-8A07-8A260BCDF211}">
      <dgm:prSet phldrT="[Teksti]" custT="1"/>
      <dgm:spPr/>
      <dgm:t>
        <a:bodyPr/>
        <a:lstStyle/>
        <a:p>
          <a:r>
            <a:rPr lang="fi-FI" sz="1800" dirty="0"/>
            <a:t>Hikoilu</a:t>
          </a:r>
        </a:p>
      </dgm:t>
    </dgm:pt>
    <dgm:pt modelId="{3FB98BA4-D316-4FD7-8418-230C95356B30}" type="parTrans" cxnId="{75562567-EB60-49F7-BE0F-A28F1C3D58DA}">
      <dgm:prSet/>
      <dgm:spPr/>
      <dgm:t>
        <a:bodyPr/>
        <a:lstStyle/>
        <a:p>
          <a:endParaRPr lang="fi-FI"/>
        </a:p>
      </dgm:t>
    </dgm:pt>
    <dgm:pt modelId="{535A47E8-418A-433A-9543-91F75A72ABF7}" type="sibTrans" cxnId="{75562567-EB60-49F7-BE0F-A28F1C3D58DA}">
      <dgm:prSet/>
      <dgm:spPr/>
      <dgm:t>
        <a:bodyPr/>
        <a:lstStyle/>
        <a:p>
          <a:endParaRPr lang="fi-FI"/>
        </a:p>
      </dgm:t>
    </dgm:pt>
    <dgm:pt modelId="{B4DB936E-E69F-43EA-AC4A-7FF9FD064F28}">
      <dgm:prSet phldrT="[Teksti]" custT="1"/>
      <dgm:spPr/>
      <dgm:t>
        <a:bodyPr/>
        <a:lstStyle/>
        <a:p>
          <a:r>
            <a:rPr lang="fi-FI" sz="1800" dirty="0"/>
            <a:t>Unet-</a:t>
          </a:r>
          <a:r>
            <a:rPr lang="fi-FI" sz="1800" dirty="0" err="1"/>
            <a:t>tomuus</a:t>
          </a:r>
          <a:endParaRPr lang="fi-FI" sz="1800" dirty="0"/>
        </a:p>
      </dgm:t>
    </dgm:pt>
    <dgm:pt modelId="{9B435642-E309-44DF-976B-53C194FD03DB}" type="parTrans" cxnId="{0720C538-5C2D-4BA7-81F0-99863DCA9A6E}">
      <dgm:prSet/>
      <dgm:spPr/>
      <dgm:t>
        <a:bodyPr/>
        <a:lstStyle/>
        <a:p>
          <a:endParaRPr lang="fi-FI"/>
        </a:p>
      </dgm:t>
    </dgm:pt>
    <dgm:pt modelId="{2EE45BB5-2ED0-49E2-A34C-3C66B2C16744}" type="sibTrans" cxnId="{0720C538-5C2D-4BA7-81F0-99863DCA9A6E}">
      <dgm:prSet/>
      <dgm:spPr/>
      <dgm:t>
        <a:bodyPr/>
        <a:lstStyle/>
        <a:p>
          <a:endParaRPr lang="fi-FI"/>
        </a:p>
      </dgm:t>
    </dgm:pt>
    <dgm:pt modelId="{A98A6974-63F4-4F8D-A298-C9AFA2516507}">
      <dgm:prSet phldrT="[Teksti]" custT="1"/>
      <dgm:spPr/>
      <dgm:t>
        <a:bodyPr/>
        <a:lstStyle/>
        <a:p>
          <a:r>
            <a:rPr lang="fi-FI" sz="1800" dirty="0"/>
            <a:t>Ärtyi-syys</a:t>
          </a:r>
        </a:p>
      </dgm:t>
    </dgm:pt>
    <dgm:pt modelId="{5751180F-8174-4111-8468-E8DA1E36D354}" type="parTrans" cxnId="{BDEF2984-6C0D-4184-86C0-71D5CF0FCB2A}">
      <dgm:prSet/>
      <dgm:spPr/>
      <dgm:t>
        <a:bodyPr/>
        <a:lstStyle/>
        <a:p>
          <a:endParaRPr lang="fi-FI"/>
        </a:p>
      </dgm:t>
    </dgm:pt>
    <dgm:pt modelId="{9DFE1B83-2208-4A25-8190-A39CB0CB6CBA}" type="sibTrans" cxnId="{BDEF2984-6C0D-4184-86C0-71D5CF0FCB2A}">
      <dgm:prSet/>
      <dgm:spPr/>
      <dgm:t>
        <a:bodyPr/>
        <a:lstStyle/>
        <a:p>
          <a:endParaRPr lang="fi-FI"/>
        </a:p>
      </dgm:t>
    </dgm:pt>
    <dgm:pt modelId="{B37BC04B-ED5B-45FF-827A-585646D10285}" type="pres">
      <dgm:prSet presAssocID="{41FBDFB5-7531-4F85-8AE0-26AD1DBB67C0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9737727-3D97-4FB5-B085-44C23D02A75D}" type="pres">
      <dgm:prSet presAssocID="{30D23D0C-8BE0-42CB-881B-74BB0250DE55}" presName="centerShape" presStyleLbl="node0" presStyleIdx="0" presStyleCnt="1"/>
      <dgm:spPr/>
    </dgm:pt>
    <dgm:pt modelId="{79DD4CC9-2AC6-47B4-9369-39A4B51E5D0A}" type="pres">
      <dgm:prSet presAssocID="{5EADBF03-238F-4F53-A27C-52B0C495AFF8}" presName="node" presStyleLbl="node1" presStyleIdx="0" presStyleCnt="5">
        <dgm:presLayoutVars>
          <dgm:bulletEnabled val="1"/>
        </dgm:presLayoutVars>
      </dgm:prSet>
      <dgm:spPr/>
    </dgm:pt>
    <dgm:pt modelId="{57172589-2F23-4090-AA68-0260CF372064}" type="pres">
      <dgm:prSet presAssocID="{5EADBF03-238F-4F53-A27C-52B0C495AFF8}" presName="dummy" presStyleCnt="0"/>
      <dgm:spPr/>
    </dgm:pt>
    <dgm:pt modelId="{69FAED22-5AFB-4312-9E2E-A1FE0A28A21B}" type="pres">
      <dgm:prSet presAssocID="{192ECCF3-1944-4BEA-9C23-D186AC39783C}" presName="sibTrans" presStyleLbl="sibTrans2D1" presStyleIdx="0" presStyleCnt="5"/>
      <dgm:spPr/>
    </dgm:pt>
    <dgm:pt modelId="{0A920933-FBFB-4CE9-B4B2-EE905FB20A11}" type="pres">
      <dgm:prSet presAssocID="{71FDF565-493C-4B78-B0E4-C9352F7063FB}" presName="node" presStyleLbl="node1" presStyleIdx="1" presStyleCnt="5">
        <dgm:presLayoutVars>
          <dgm:bulletEnabled val="1"/>
        </dgm:presLayoutVars>
      </dgm:prSet>
      <dgm:spPr/>
    </dgm:pt>
    <dgm:pt modelId="{BB131AAF-696E-4C14-9E58-CACE5D51BEE8}" type="pres">
      <dgm:prSet presAssocID="{71FDF565-493C-4B78-B0E4-C9352F7063FB}" presName="dummy" presStyleCnt="0"/>
      <dgm:spPr/>
    </dgm:pt>
    <dgm:pt modelId="{AE2BF902-FB1E-4BE2-9D55-663B3E21518A}" type="pres">
      <dgm:prSet presAssocID="{0B5EC569-7571-40D5-86A0-A543935E235B}" presName="sibTrans" presStyleLbl="sibTrans2D1" presStyleIdx="1" presStyleCnt="5"/>
      <dgm:spPr/>
    </dgm:pt>
    <dgm:pt modelId="{389023DB-0E96-4179-A7C2-F790107A7134}" type="pres">
      <dgm:prSet presAssocID="{1E1004D4-6F36-4DA5-8A07-8A260BCDF211}" presName="node" presStyleLbl="node1" presStyleIdx="2" presStyleCnt="5">
        <dgm:presLayoutVars>
          <dgm:bulletEnabled val="1"/>
        </dgm:presLayoutVars>
      </dgm:prSet>
      <dgm:spPr/>
    </dgm:pt>
    <dgm:pt modelId="{A08BA3AB-76F4-49B5-9788-4F23D35847EF}" type="pres">
      <dgm:prSet presAssocID="{1E1004D4-6F36-4DA5-8A07-8A260BCDF211}" presName="dummy" presStyleCnt="0"/>
      <dgm:spPr/>
    </dgm:pt>
    <dgm:pt modelId="{8BEA95D7-FD2B-42C2-B159-A8689AE3A700}" type="pres">
      <dgm:prSet presAssocID="{535A47E8-418A-433A-9543-91F75A72ABF7}" presName="sibTrans" presStyleLbl="sibTrans2D1" presStyleIdx="2" presStyleCnt="5"/>
      <dgm:spPr/>
    </dgm:pt>
    <dgm:pt modelId="{306CB5C9-1CE6-4CA6-9CB8-141E8931F89E}" type="pres">
      <dgm:prSet presAssocID="{B4DB936E-E69F-43EA-AC4A-7FF9FD064F28}" presName="node" presStyleLbl="node1" presStyleIdx="3" presStyleCnt="5">
        <dgm:presLayoutVars>
          <dgm:bulletEnabled val="1"/>
        </dgm:presLayoutVars>
      </dgm:prSet>
      <dgm:spPr/>
    </dgm:pt>
    <dgm:pt modelId="{A78297FB-9BFE-44E6-B496-33FF1E8D9D45}" type="pres">
      <dgm:prSet presAssocID="{B4DB936E-E69F-43EA-AC4A-7FF9FD064F28}" presName="dummy" presStyleCnt="0"/>
      <dgm:spPr/>
    </dgm:pt>
    <dgm:pt modelId="{5DA9AC1C-2D72-4867-AE66-40752B9BB7C9}" type="pres">
      <dgm:prSet presAssocID="{2EE45BB5-2ED0-49E2-A34C-3C66B2C16744}" presName="sibTrans" presStyleLbl="sibTrans2D1" presStyleIdx="3" presStyleCnt="5"/>
      <dgm:spPr/>
    </dgm:pt>
    <dgm:pt modelId="{B10431FC-772D-4E87-B286-E27C37DF9506}" type="pres">
      <dgm:prSet presAssocID="{A98A6974-63F4-4F8D-A298-C9AFA2516507}" presName="node" presStyleLbl="node1" presStyleIdx="4" presStyleCnt="5">
        <dgm:presLayoutVars>
          <dgm:bulletEnabled val="1"/>
        </dgm:presLayoutVars>
      </dgm:prSet>
      <dgm:spPr/>
    </dgm:pt>
    <dgm:pt modelId="{CDAA238C-E465-4E2D-AEA8-3FC98348B71B}" type="pres">
      <dgm:prSet presAssocID="{A98A6974-63F4-4F8D-A298-C9AFA2516507}" presName="dummy" presStyleCnt="0"/>
      <dgm:spPr/>
    </dgm:pt>
    <dgm:pt modelId="{289799F0-7970-41A8-9545-291089719FA1}" type="pres">
      <dgm:prSet presAssocID="{9DFE1B83-2208-4A25-8190-A39CB0CB6CBA}" presName="sibTrans" presStyleLbl="sibTrans2D1" presStyleIdx="4" presStyleCnt="5"/>
      <dgm:spPr/>
    </dgm:pt>
  </dgm:ptLst>
  <dgm:cxnLst>
    <dgm:cxn modelId="{1B4E7A12-827A-4D2D-8170-818736AA48AD}" type="presOf" srcId="{192ECCF3-1944-4BEA-9C23-D186AC39783C}" destId="{69FAED22-5AFB-4312-9E2E-A1FE0A28A21B}" srcOrd="0" destOrd="0" presId="urn:microsoft.com/office/officeart/2005/8/layout/radial6"/>
    <dgm:cxn modelId="{C5C88C12-E8A1-4A91-BB5C-D26B177BD9C5}" type="presOf" srcId="{9DFE1B83-2208-4A25-8190-A39CB0CB6CBA}" destId="{289799F0-7970-41A8-9545-291089719FA1}" srcOrd="0" destOrd="0" presId="urn:microsoft.com/office/officeart/2005/8/layout/radial6"/>
    <dgm:cxn modelId="{9691E726-8BB7-43A2-8DE6-A8BDB89710A8}" srcId="{41FBDFB5-7531-4F85-8AE0-26AD1DBB67C0}" destId="{30D23D0C-8BE0-42CB-881B-74BB0250DE55}" srcOrd="0" destOrd="0" parTransId="{01F03FBA-B86A-4A32-B9E3-96DAF4F9E739}" sibTransId="{AB11EF8B-FA7F-4DC3-8A05-D0D2C9780796}"/>
    <dgm:cxn modelId="{A3099131-F29C-4585-BDC8-7CA90E008ADA}" type="presOf" srcId="{41FBDFB5-7531-4F85-8AE0-26AD1DBB67C0}" destId="{B37BC04B-ED5B-45FF-827A-585646D10285}" srcOrd="0" destOrd="0" presId="urn:microsoft.com/office/officeart/2005/8/layout/radial6"/>
    <dgm:cxn modelId="{0720C538-5C2D-4BA7-81F0-99863DCA9A6E}" srcId="{30D23D0C-8BE0-42CB-881B-74BB0250DE55}" destId="{B4DB936E-E69F-43EA-AC4A-7FF9FD064F28}" srcOrd="3" destOrd="0" parTransId="{9B435642-E309-44DF-976B-53C194FD03DB}" sibTransId="{2EE45BB5-2ED0-49E2-A34C-3C66B2C16744}"/>
    <dgm:cxn modelId="{75562567-EB60-49F7-BE0F-A28F1C3D58DA}" srcId="{30D23D0C-8BE0-42CB-881B-74BB0250DE55}" destId="{1E1004D4-6F36-4DA5-8A07-8A260BCDF211}" srcOrd="2" destOrd="0" parTransId="{3FB98BA4-D316-4FD7-8418-230C95356B30}" sibTransId="{535A47E8-418A-433A-9543-91F75A72ABF7}"/>
    <dgm:cxn modelId="{5BFA224A-C5DF-4C95-A719-F210CADAC29F}" type="presOf" srcId="{30D23D0C-8BE0-42CB-881B-74BB0250DE55}" destId="{79737727-3D97-4FB5-B085-44C23D02A75D}" srcOrd="0" destOrd="0" presId="urn:microsoft.com/office/officeart/2005/8/layout/radial6"/>
    <dgm:cxn modelId="{320DB580-B719-4DFD-A82D-14E6CDBED888}" type="presOf" srcId="{B4DB936E-E69F-43EA-AC4A-7FF9FD064F28}" destId="{306CB5C9-1CE6-4CA6-9CB8-141E8931F89E}" srcOrd="0" destOrd="0" presId="urn:microsoft.com/office/officeart/2005/8/layout/radial6"/>
    <dgm:cxn modelId="{BDEF2984-6C0D-4184-86C0-71D5CF0FCB2A}" srcId="{30D23D0C-8BE0-42CB-881B-74BB0250DE55}" destId="{A98A6974-63F4-4F8D-A298-C9AFA2516507}" srcOrd="4" destOrd="0" parTransId="{5751180F-8174-4111-8468-E8DA1E36D354}" sibTransId="{9DFE1B83-2208-4A25-8190-A39CB0CB6CBA}"/>
    <dgm:cxn modelId="{8674BC88-A754-4AD0-9364-0D0EB18642B6}" type="presOf" srcId="{1E1004D4-6F36-4DA5-8A07-8A260BCDF211}" destId="{389023DB-0E96-4179-A7C2-F790107A7134}" srcOrd="0" destOrd="0" presId="urn:microsoft.com/office/officeart/2005/8/layout/radial6"/>
    <dgm:cxn modelId="{BF36DF94-77D5-4064-9400-611E5B79D4C5}" type="presOf" srcId="{0B5EC569-7571-40D5-86A0-A543935E235B}" destId="{AE2BF902-FB1E-4BE2-9D55-663B3E21518A}" srcOrd="0" destOrd="0" presId="urn:microsoft.com/office/officeart/2005/8/layout/radial6"/>
    <dgm:cxn modelId="{96CF74A2-195E-444C-A6D0-5217B18ED684}" srcId="{30D23D0C-8BE0-42CB-881B-74BB0250DE55}" destId="{71FDF565-493C-4B78-B0E4-C9352F7063FB}" srcOrd="1" destOrd="0" parTransId="{23FC9E30-E1A2-4471-939B-4B4FD6703C91}" sibTransId="{0B5EC569-7571-40D5-86A0-A543935E235B}"/>
    <dgm:cxn modelId="{23DA79BD-9E23-4AD4-A831-91C5F81A2157}" srcId="{30D23D0C-8BE0-42CB-881B-74BB0250DE55}" destId="{5EADBF03-238F-4F53-A27C-52B0C495AFF8}" srcOrd="0" destOrd="0" parTransId="{8A76F719-E837-4078-AF9E-E738993724E1}" sibTransId="{192ECCF3-1944-4BEA-9C23-D186AC39783C}"/>
    <dgm:cxn modelId="{7812D3C2-727B-4ACB-9B80-4947244144DF}" type="presOf" srcId="{5EADBF03-238F-4F53-A27C-52B0C495AFF8}" destId="{79DD4CC9-2AC6-47B4-9369-39A4B51E5D0A}" srcOrd="0" destOrd="0" presId="urn:microsoft.com/office/officeart/2005/8/layout/radial6"/>
    <dgm:cxn modelId="{E7CA8DC9-4DC1-453E-B1BE-4A2F889D6394}" type="presOf" srcId="{2EE45BB5-2ED0-49E2-A34C-3C66B2C16744}" destId="{5DA9AC1C-2D72-4867-AE66-40752B9BB7C9}" srcOrd="0" destOrd="0" presId="urn:microsoft.com/office/officeart/2005/8/layout/radial6"/>
    <dgm:cxn modelId="{4F22D3DB-A936-4264-A6A5-31C87E4031C4}" type="presOf" srcId="{535A47E8-418A-433A-9543-91F75A72ABF7}" destId="{8BEA95D7-FD2B-42C2-B159-A8689AE3A700}" srcOrd="0" destOrd="0" presId="urn:microsoft.com/office/officeart/2005/8/layout/radial6"/>
    <dgm:cxn modelId="{E5FF96F0-71B0-4148-B36C-E994B4ECEB90}" type="presOf" srcId="{A98A6974-63F4-4F8D-A298-C9AFA2516507}" destId="{B10431FC-772D-4E87-B286-E27C37DF9506}" srcOrd="0" destOrd="0" presId="urn:microsoft.com/office/officeart/2005/8/layout/radial6"/>
    <dgm:cxn modelId="{30BBA9F3-83F6-48B7-87F2-15F66FCB63B6}" type="presOf" srcId="{71FDF565-493C-4B78-B0E4-C9352F7063FB}" destId="{0A920933-FBFB-4CE9-B4B2-EE905FB20A11}" srcOrd="0" destOrd="0" presId="urn:microsoft.com/office/officeart/2005/8/layout/radial6"/>
    <dgm:cxn modelId="{9BEF2086-A154-43D1-B105-6DA025AFF3A8}" type="presParOf" srcId="{B37BC04B-ED5B-45FF-827A-585646D10285}" destId="{79737727-3D97-4FB5-B085-44C23D02A75D}" srcOrd="0" destOrd="0" presId="urn:microsoft.com/office/officeart/2005/8/layout/radial6"/>
    <dgm:cxn modelId="{7F491F1E-5DB8-47E1-9D42-98D1A436FB29}" type="presParOf" srcId="{B37BC04B-ED5B-45FF-827A-585646D10285}" destId="{79DD4CC9-2AC6-47B4-9369-39A4B51E5D0A}" srcOrd="1" destOrd="0" presId="urn:microsoft.com/office/officeart/2005/8/layout/radial6"/>
    <dgm:cxn modelId="{B26F2AF2-3E48-460A-BCE3-7B744B8FC35D}" type="presParOf" srcId="{B37BC04B-ED5B-45FF-827A-585646D10285}" destId="{57172589-2F23-4090-AA68-0260CF372064}" srcOrd="2" destOrd="0" presId="urn:microsoft.com/office/officeart/2005/8/layout/radial6"/>
    <dgm:cxn modelId="{13AB9392-AFBF-43A4-AA38-A1E4D8DE480D}" type="presParOf" srcId="{B37BC04B-ED5B-45FF-827A-585646D10285}" destId="{69FAED22-5AFB-4312-9E2E-A1FE0A28A21B}" srcOrd="3" destOrd="0" presId="urn:microsoft.com/office/officeart/2005/8/layout/radial6"/>
    <dgm:cxn modelId="{EEE90DCB-EBDF-416E-840C-222CF9DCD45F}" type="presParOf" srcId="{B37BC04B-ED5B-45FF-827A-585646D10285}" destId="{0A920933-FBFB-4CE9-B4B2-EE905FB20A11}" srcOrd="4" destOrd="0" presId="urn:microsoft.com/office/officeart/2005/8/layout/radial6"/>
    <dgm:cxn modelId="{E0E96DAC-EC7A-4107-A512-F366ACF15688}" type="presParOf" srcId="{B37BC04B-ED5B-45FF-827A-585646D10285}" destId="{BB131AAF-696E-4C14-9E58-CACE5D51BEE8}" srcOrd="5" destOrd="0" presId="urn:microsoft.com/office/officeart/2005/8/layout/radial6"/>
    <dgm:cxn modelId="{DF206BCE-19A2-4585-8ED5-4DF84DFA4187}" type="presParOf" srcId="{B37BC04B-ED5B-45FF-827A-585646D10285}" destId="{AE2BF902-FB1E-4BE2-9D55-663B3E21518A}" srcOrd="6" destOrd="0" presId="urn:microsoft.com/office/officeart/2005/8/layout/radial6"/>
    <dgm:cxn modelId="{68CD2791-CBF3-440F-8E56-4F77A100ED66}" type="presParOf" srcId="{B37BC04B-ED5B-45FF-827A-585646D10285}" destId="{389023DB-0E96-4179-A7C2-F790107A7134}" srcOrd="7" destOrd="0" presId="urn:microsoft.com/office/officeart/2005/8/layout/radial6"/>
    <dgm:cxn modelId="{8B245624-A511-4686-95B3-97A7E497875F}" type="presParOf" srcId="{B37BC04B-ED5B-45FF-827A-585646D10285}" destId="{A08BA3AB-76F4-49B5-9788-4F23D35847EF}" srcOrd="8" destOrd="0" presId="urn:microsoft.com/office/officeart/2005/8/layout/radial6"/>
    <dgm:cxn modelId="{95BBC7DC-79B0-448D-BD1E-17E2DF6A7553}" type="presParOf" srcId="{B37BC04B-ED5B-45FF-827A-585646D10285}" destId="{8BEA95D7-FD2B-42C2-B159-A8689AE3A700}" srcOrd="9" destOrd="0" presId="urn:microsoft.com/office/officeart/2005/8/layout/radial6"/>
    <dgm:cxn modelId="{99A7D33A-8D5E-49C9-8BC3-AD5EC5A594AC}" type="presParOf" srcId="{B37BC04B-ED5B-45FF-827A-585646D10285}" destId="{306CB5C9-1CE6-4CA6-9CB8-141E8931F89E}" srcOrd="10" destOrd="0" presId="urn:microsoft.com/office/officeart/2005/8/layout/radial6"/>
    <dgm:cxn modelId="{30336B84-6B99-459C-9D6A-093DB8EA5FA2}" type="presParOf" srcId="{B37BC04B-ED5B-45FF-827A-585646D10285}" destId="{A78297FB-9BFE-44E6-B496-33FF1E8D9D45}" srcOrd="11" destOrd="0" presId="urn:microsoft.com/office/officeart/2005/8/layout/radial6"/>
    <dgm:cxn modelId="{0E29B421-F6DD-4877-A284-BBDB23C199A8}" type="presParOf" srcId="{B37BC04B-ED5B-45FF-827A-585646D10285}" destId="{5DA9AC1C-2D72-4867-AE66-40752B9BB7C9}" srcOrd="12" destOrd="0" presId="urn:microsoft.com/office/officeart/2005/8/layout/radial6"/>
    <dgm:cxn modelId="{54498EF4-7FBF-40B5-B71C-5BEF4200C030}" type="presParOf" srcId="{B37BC04B-ED5B-45FF-827A-585646D10285}" destId="{B10431FC-772D-4E87-B286-E27C37DF9506}" srcOrd="13" destOrd="0" presId="urn:microsoft.com/office/officeart/2005/8/layout/radial6"/>
    <dgm:cxn modelId="{D7EDBF35-A2C9-4317-A34B-3DD78513E2B0}" type="presParOf" srcId="{B37BC04B-ED5B-45FF-827A-585646D10285}" destId="{CDAA238C-E465-4E2D-AEA8-3FC98348B71B}" srcOrd="14" destOrd="0" presId="urn:microsoft.com/office/officeart/2005/8/layout/radial6"/>
    <dgm:cxn modelId="{8A577357-1E6C-41B6-A607-B42868131491}" type="presParOf" srcId="{B37BC04B-ED5B-45FF-827A-585646D10285}" destId="{289799F0-7970-41A8-9545-291089719FA1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4702752-EB3E-4BA2-B610-14E23DEFAE3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3C0C0C83-CA8D-4CBC-99EB-051DDC7FA76C}">
      <dgm:prSet phldrT="[Teksti]"/>
      <dgm:spPr/>
      <dgm:t>
        <a:bodyPr/>
        <a:lstStyle/>
        <a:p>
          <a:r>
            <a:rPr lang="fi-FI" dirty="0" err="1"/>
            <a:t>Disulfiraami</a:t>
          </a:r>
          <a:endParaRPr lang="fi-FI" dirty="0"/>
        </a:p>
      </dgm:t>
    </dgm:pt>
    <dgm:pt modelId="{4C052260-1BE2-4AF2-AAC3-89001454CE2B}" type="parTrans" cxnId="{1448E0A5-98BB-4DF6-A993-691A580BB163}">
      <dgm:prSet/>
      <dgm:spPr/>
      <dgm:t>
        <a:bodyPr/>
        <a:lstStyle/>
        <a:p>
          <a:endParaRPr lang="fi-FI"/>
        </a:p>
      </dgm:t>
    </dgm:pt>
    <dgm:pt modelId="{8A75442D-7B3A-4784-995E-72BF8253A830}" type="sibTrans" cxnId="{1448E0A5-98BB-4DF6-A993-691A580BB163}">
      <dgm:prSet/>
      <dgm:spPr/>
      <dgm:t>
        <a:bodyPr/>
        <a:lstStyle/>
        <a:p>
          <a:endParaRPr lang="fi-FI"/>
        </a:p>
      </dgm:t>
    </dgm:pt>
    <dgm:pt modelId="{E65BE52B-4A18-4086-917D-B3821E8204BA}">
      <dgm:prSet phldrT="[Teksti]" custT="1"/>
      <dgm:spPr/>
      <dgm:t>
        <a:bodyPr/>
        <a:lstStyle/>
        <a:p>
          <a:r>
            <a:rPr lang="fi-FI" sz="1900" dirty="0"/>
            <a:t>Valvotusti 400 mg kahdesti viikossa tai 200 mg/vrk </a:t>
          </a:r>
        </a:p>
      </dgm:t>
    </dgm:pt>
    <dgm:pt modelId="{466AE441-0CE3-4818-8E1E-0B3FD03B2481}" type="parTrans" cxnId="{BF3B5E1F-FFD1-4855-84C5-CD490DD2416E}">
      <dgm:prSet/>
      <dgm:spPr/>
      <dgm:t>
        <a:bodyPr/>
        <a:lstStyle/>
        <a:p>
          <a:endParaRPr lang="fi-FI"/>
        </a:p>
      </dgm:t>
    </dgm:pt>
    <dgm:pt modelId="{79DC47E3-1A28-4D40-84A9-3729F4442C7B}" type="sibTrans" cxnId="{BF3B5E1F-FFD1-4855-84C5-CD490DD2416E}">
      <dgm:prSet/>
      <dgm:spPr/>
      <dgm:t>
        <a:bodyPr/>
        <a:lstStyle/>
        <a:p>
          <a:endParaRPr lang="fi-FI"/>
        </a:p>
      </dgm:t>
    </dgm:pt>
    <dgm:pt modelId="{15F52F83-A58B-49BE-A66B-013A26E23661}">
      <dgm:prSet phldrT="[Teksti]" custT="1"/>
      <dgm:spPr/>
      <dgm:t>
        <a:bodyPr/>
        <a:lstStyle/>
        <a:p>
          <a:r>
            <a:rPr lang="fi-FI" sz="1900" dirty="0"/>
            <a:t>Parantanut merkitsevästi pelkillä </a:t>
          </a:r>
          <a:r>
            <a:rPr lang="fi-FI" sz="1900" dirty="0" err="1"/>
            <a:t>psykososiaalisilla</a:t>
          </a:r>
          <a:r>
            <a:rPr lang="fi-FI" sz="1900" dirty="0"/>
            <a:t> menetelmillä saatuja tuloksia </a:t>
          </a:r>
          <a:r>
            <a:rPr lang="fi-FI" sz="1900" b="1" baseline="30000" dirty="0">
              <a:solidFill>
                <a:srgbClr val="FF0000"/>
              </a:solidFill>
            </a:rPr>
            <a:t>A</a:t>
          </a:r>
        </a:p>
      </dgm:t>
    </dgm:pt>
    <dgm:pt modelId="{E6F68C3F-4ABD-4AA5-9808-67A13D0D30BA}" type="parTrans" cxnId="{9CE3264B-B569-4C79-A3B8-7AD74A5DEE64}">
      <dgm:prSet/>
      <dgm:spPr/>
      <dgm:t>
        <a:bodyPr/>
        <a:lstStyle/>
        <a:p>
          <a:endParaRPr lang="fi-FI"/>
        </a:p>
      </dgm:t>
    </dgm:pt>
    <dgm:pt modelId="{EF6FF07D-971C-4845-81C3-B511842B53E3}" type="sibTrans" cxnId="{9CE3264B-B569-4C79-A3B8-7AD74A5DEE64}">
      <dgm:prSet/>
      <dgm:spPr/>
      <dgm:t>
        <a:bodyPr/>
        <a:lstStyle/>
        <a:p>
          <a:endParaRPr lang="fi-FI"/>
        </a:p>
      </dgm:t>
    </dgm:pt>
    <dgm:pt modelId="{3D2C052C-8DC2-4A46-A683-9E1D295AE2FA}">
      <dgm:prSet phldrT="[Teksti]"/>
      <dgm:spPr/>
      <dgm:t>
        <a:bodyPr/>
        <a:lstStyle/>
        <a:p>
          <a:r>
            <a:rPr lang="fi-FI" dirty="0" err="1"/>
            <a:t>Opioidiantagonistit</a:t>
          </a:r>
          <a:r>
            <a:rPr lang="fi-FI" dirty="0"/>
            <a:t> (</a:t>
          </a:r>
          <a:r>
            <a:rPr lang="fi-FI" dirty="0" err="1"/>
            <a:t>naltreksoni</a:t>
          </a:r>
          <a:r>
            <a:rPr lang="fi-FI" dirty="0"/>
            <a:t> ja </a:t>
          </a:r>
          <a:r>
            <a:rPr lang="fi-FI" dirty="0" err="1"/>
            <a:t>nalmefeeni</a:t>
          </a:r>
          <a:r>
            <a:rPr lang="fi-FI" dirty="0"/>
            <a:t>)</a:t>
          </a:r>
        </a:p>
      </dgm:t>
    </dgm:pt>
    <dgm:pt modelId="{AE860DEE-3663-4331-B56C-862B49DEC95D}" type="parTrans" cxnId="{C0E6113D-3D72-4048-BBF5-3E27E501B006}">
      <dgm:prSet/>
      <dgm:spPr/>
      <dgm:t>
        <a:bodyPr/>
        <a:lstStyle/>
        <a:p>
          <a:endParaRPr lang="fi-FI"/>
        </a:p>
      </dgm:t>
    </dgm:pt>
    <dgm:pt modelId="{5FDDC695-E8F8-41F7-B442-FEF8EB142AEF}" type="sibTrans" cxnId="{C0E6113D-3D72-4048-BBF5-3E27E501B006}">
      <dgm:prSet/>
      <dgm:spPr/>
      <dgm:t>
        <a:bodyPr/>
        <a:lstStyle/>
        <a:p>
          <a:endParaRPr lang="fi-FI"/>
        </a:p>
      </dgm:t>
    </dgm:pt>
    <dgm:pt modelId="{64EBFEF9-8E6D-41B3-8235-59BA85950634}">
      <dgm:prSet phldrT="[Teksti]"/>
      <dgm:spPr/>
      <dgm:t>
        <a:bodyPr/>
        <a:lstStyle/>
        <a:p>
          <a:r>
            <a:rPr lang="fi-FI" dirty="0" err="1"/>
            <a:t>Tauriinin</a:t>
          </a:r>
          <a:r>
            <a:rPr lang="fi-FI" dirty="0"/>
            <a:t> kalsiumsuola </a:t>
          </a:r>
          <a:r>
            <a:rPr lang="fi-FI" dirty="0" err="1"/>
            <a:t>akamprosaatti</a:t>
          </a:r>
          <a:endParaRPr lang="fi-FI" dirty="0"/>
        </a:p>
      </dgm:t>
    </dgm:pt>
    <dgm:pt modelId="{93888788-C71D-421D-9349-30E4669B1074}" type="parTrans" cxnId="{F33E43E9-C468-4E72-8A4D-372B8C573D9B}">
      <dgm:prSet/>
      <dgm:spPr/>
      <dgm:t>
        <a:bodyPr/>
        <a:lstStyle/>
        <a:p>
          <a:endParaRPr lang="fi-FI"/>
        </a:p>
      </dgm:t>
    </dgm:pt>
    <dgm:pt modelId="{65523CCF-FD3E-49E5-81E4-FDD814ED087F}" type="sibTrans" cxnId="{F33E43E9-C468-4E72-8A4D-372B8C573D9B}">
      <dgm:prSet/>
      <dgm:spPr/>
      <dgm:t>
        <a:bodyPr/>
        <a:lstStyle/>
        <a:p>
          <a:endParaRPr lang="fi-FI"/>
        </a:p>
      </dgm:t>
    </dgm:pt>
    <dgm:pt modelId="{2EC67113-7A23-4A0B-AE07-1D16069B3E8D}">
      <dgm:prSet phldrT="[Teksti]" custT="1"/>
      <dgm:spPr/>
      <dgm:t>
        <a:bodyPr/>
        <a:lstStyle/>
        <a:p>
          <a:r>
            <a:rPr lang="fi-FI" sz="1900" dirty="0" err="1">
              <a:solidFill>
                <a:schemeClr val="tx1"/>
              </a:solidFill>
            </a:rPr>
            <a:t>Naltreksoni</a:t>
          </a:r>
          <a:r>
            <a:rPr lang="fi-FI" sz="1900" dirty="0">
              <a:solidFill>
                <a:schemeClr val="tx1"/>
              </a:solidFill>
            </a:rPr>
            <a:t> 50 mg</a:t>
          </a:r>
          <a:r>
            <a:rPr lang="fi-FI" sz="1900" baseline="0" dirty="0">
              <a:solidFill>
                <a:schemeClr val="tx1"/>
              </a:solidFill>
            </a:rPr>
            <a:t> (kerta-annoksena) tai </a:t>
          </a:r>
          <a:r>
            <a:rPr lang="fi-FI" sz="1900" baseline="0" dirty="0" err="1">
              <a:solidFill>
                <a:schemeClr val="tx1"/>
              </a:solidFill>
            </a:rPr>
            <a:t>nalmefeeni</a:t>
          </a:r>
          <a:r>
            <a:rPr lang="fi-FI" sz="1900" baseline="0" dirty="0">
              <a:solidFill>
                <a:schemeClr val="tx1"/>
              </a:solidFill>
            </a:rPr>
            <a:t> 18 mg (ennen alkoholinkäyttöä)</a:t>
          </a:r>
        </a:p>
      </dgm:t>
    </dgm:pt>
    <dgm:pt modelId="{9560C6D5-D10B-44A9-AB77-7B7539EC3EEC}" type="parTrans" cxnId="{F3520477-93F9-4F45-90EA-6618BA7575F9}">
      <dgm:prSet/>
      <dgm:spPr/>
      <dgm:t>
        <a:bodyPr/>
        <a:lstStyle/>
        <a:p>
          <a:endParaRPr lang="fi-FI"/>
        </a:p>
      </dgm:t>
    </dgm:pt>
    <dgm:pt modelId="{68A7DE39-E570-45B5-8779-6DA68B9E5628}" type="sibTrans" cxnId="{F3520477-93F9-4F45-90EA-6618BA7575F9}">
      <dgm:prSet/>
      <dgm:spPr/>
      <dgm:t>
        <a:bodyPr/>
        <a:lstStyle/>
        <a:p>
          <a:endParaRPr lang="fi-FI"/>
        </a:p>
      </dgm:t>
    </dgm:pt>
    <dgm:pt modelId="{1ED7CAA1-A77E-4229-A5C9-E1B700731AA9}">
      <dgm:prSet phldrT="[Teksti]"/>
      <dgm:spPr/>
      <dgm:t>
        <a:bodyPr/>
        <a:lstStyle/>
        <a:p>
          <a:r>
            <a:rPr lang="fi-FI" dirty="0" err="1"/>
            <a:t>Baklofeeni</a:t>
          </a:r>
          <a:r>
            <a:rPr lang="fi-FI" dirty="0"/>
            <a:t>, </a:t>
          </a:r>
          <a:r>
            <a:rPr lang="fi-FI" dirty="0" err="1"/>
            <a:t>ondansetroni</a:t>
          </a:r>
          <a:r>
            <a:rPr lang="fi-FI" dirty="0"/>
            <a:t>, </a:t>
          </a:r>
          <a:r>
            <a:rPr lang="fi-FI" dirty="0" err="1"/>
            <a:t>ketiapiini</a:t>
          </a:r>
          <a:r>
            <a:rPr lang="fi-FI" dirty="0"/>
            <a:t>, </a:t>
          </a:r>
          <a:r>
            <a:rPr lang="fi-FI" dirty="0" err="1"/>
            <a:t>topiramaatti</a:t>
          </a:r>
          <a:endParaRPr lang="fi-FI" dirty="0"/>
        </a:p>
      </dgm:t>
    </dgm:pt>
    <dgm:pt modelId="{C07E93FE-6C76-4B71-86F3-823F4F766A99}" type="parTrans" cxnId="{4969F387-A239-4941-931A-1A89FE6524F2}">
      <dgm:prSet/>
      <dgm:spPr/>
      <dgm:t>
        <a:bodyPr/>
        <a:lstStyle/>
        <a:p>
          <a:endParaRPr lang="fi-FI"/>
        </a:p>
      </dgm:t>
    </dgm:pt>
    <dgm:pt modelId="{11806776-A945-4F3F-8DF6-CDB19944E795}" type="sibTrans" cxnId="{4969F387-A239-4941-931A-1A89FE6524F2}">
      <dgm:prSet/>
      <dgm:spPr/>
      <dgm:t>
        <a:bodyPr/>
        <a:lstStyle/>
        <a:p>
          <a:endParaRPr lang="fi-FI"/>
        </a:p>
      </dgm:t>
    </dgm:pt>
    <dgm:pt modelId="{84BFCB3B-CF7D-47F0-BBD6-554637BC7A06}">
      <dgm:prSet phldrT="[Teksti]" custT="1"/>
      <dgm:spPr/>
      <dgm:t>
        <a:bodyPr/>
        <a:lstStyle/>
        <a:p>
          <a:r>
            <a:rPr lang="fi-FI" sz="1900" dirty="0"/>
            <a:t>Suomessa erityisluvalla</a:t>
          </a:r>
        </a:p>
      </dgm:t>
    </dgm:pt>
    <dgm:pt modelId="{A7F5AB9A-4665-46E6-A1CC-A179E60EC169}" type="parTrans" cxnId="{540D8AE1-3E35-40F4-8428-5B18DECB36F5}">
      <dgm:prSet/>
      <dgm:spPr/>
      <dgm:t>
        <a:bodyPr/>
        <a:lstStyle/>
        <a:p>
          <a:endParaRPr lang="fi-FI"/>
        </a:p>
      </dgm:t>
    </dgm:pt>
    <dgm:pt modelId="{D9261AFF-BBC5-4AF7-A61B-47147F7D291D}" type="sibTrans" cxnId="{540D8AE1-3E35-40F4-8428-5B18DECB36F5}">
      <dgm:prSet/>
      <dgm:spPr/>
      <dgm:t>
        <a:bodyPr/>
        <a:lstStyle/>
        <a:p>
          <a:endParaRPr lang="fi-FI"/>
        </a:p>
      </dgm:t>
    </dgm:pt>
    <dgm:pt modelId="{D8B457CE-E616-4FBA-9366-A5745B588376}">
      <dgm:prSet phldrT="[Teksti]" custT="1"/>
      <dgm:spPr/>
      <dgm:t>
        <a:bodyPr/>
        <a:lstStyle/>
        <a:p>
          <a:r>
            <a:rPr lang="fi-FI" sz="1900" dirty="0"/>
            <a:t>Erityisryhmille</a:t>
          </a:r>
        </a:p>
      </dgm:t>
    </dgm:pt>
    <dgm:pt modelId="{5F7910EC-DBA3-4892-9C1F-F60AB5F0E5BD}" type="parTrans" cxnId="{ABB393DD-4E70-4123-852D-ED0165CB3EF7}">
      <dgm:prSet/>
      <dgm:spPr/>
      <dgm:t>
        <a:bodyPr/>
        <a:lstStyle/>
        <a:p>
          <a:endParaRPr lang="fi-FI"/>
        </a:p>
      </dgm:t>
    </dgm:pt>
    <dgm:pt modelId="{403AB755-EF05-44CD-A6CB-4EAACD99015A}" type="sibTrans" cxnId="{ABB393DD-4E70-4123-852D-ED0165CB3EF7}">
      <dgm:prSet/>
      <dgm:spPr/>
      <dgm:t>
        <a:bodyPr/>
        <a:lstStyle/>
        <a:p>
          <a:endParaRPr lang="fi-FI"/>
        </a:p>
      </dgm:t>
    </dgm:pt>
    <dgm:pt modelId="{E42D3CAF-0A27-4DCF-8CD8-04BC4D8284B5}">
      <dgm:prSet phldrT="[Teksti]" custT="1"/>
      <dgm:spPr/>
      <dgm:t>
        <a:bodyPr/>
        <a:lstStyle/>
        <a:p>
          <a:r>
            <a:rPr lang="fi-FI" sz="1900" baseline="0" dirty="0">
              <a:solidFill>
                <a:schemeClr val="tx1"/>
              </a:solidFill>
            </a:rPr>
            <a:t>Vähentää alkoholin kokonaiskulutusta ja retkahtamista rankkaan juomiseen otettuna ennen niihin uhkaavia tilanteita </a:t>
          </a:r>
          <a:r>
            <a:rPr lang="fi-FI" sz="1900" b="1" i="0" baseline="30000" dirty="0">
              <a:solidFill>
                <a:srgbClr val="FF0000"/>
              </a:solidFill>
            </a:rPr>
            <a:t>A</a:t>
          </a:r>
          <a:endParaRPr lang="fi-FI" sz="1900" baseline="0" dirty="0">
            <a:solidFill>
              <a:schemeClr val="tx1"/>
            </a:solidFill>
          </a:endParaRPr>
        </a:p>
      </dgm:t>
    </dgm:pt>
    <dgm:pt modelId="{796B3924-06A8-4384-9C41-F9F0DE7FBCC3}" type="parTrans" cxnId="{D74A3F4F-7485-45D3-9E2E-54672632BB9C}">
      <dgm:prSet/>
      <dgm:spPr/>
      <dgm:t>
        <a:bodyPr/>
        <a:lstStyle/>
        <a:p>
          <a:endParaRPr lang="fi-FI"/>
        </a:p>
      </dgm:t>
    </dgm:pt>
    <dgm:pt modelId="{1BFD31C7-8DCC-4188-830F-F20985DDA486}" type="sibTrans" cxnId="{D74A3F4F-7485-45D3-9E2E-54672632BB9C}">
      <dgm:prSet/>
      <dgm:spPr/>
      <dgm:t>
        <a:bodyPr/>
        <a:lstStyle/>
        <a:p>
          <a:endParaRPr lang="fi-FI"/>
        </a:p>
      </dgm:t>
    </dgm:pt>
    <dgm:pt modelId="{1C25AE4D-03C6-4527-83D1-0AECCB46B7BB}">
      <dgm:prSet phldrT="[Teksti]" custT="1"/>
      <dgm:spPr/>
      <dgm:t>
        <a:bodyPr/>
        <a:lstStyle/>
        <a:p>
          <a:r>
            <a:rPr lang="fi-FI" sz="1900" dirty="0"/>
            <a:t>Tukee raittiutta, alkoholinhimoa vähentävää vaikutusta ei tunneta</a:t>
          </a:r>
        </a:p>
      </dgm:t>
    </dgm:pt>
    <dgm:pt modelId="{27B7BD0E-5274-4D61-B20C-DC11C9638DAB}" type="parTrans" cxnId="{C89645A0-A948-44A5-8D81-A28E74D26CCA}">
      <dgm:prSet/>
      <dgm:spPr/>
      <dgm:t>
        <a:bodyPr/>
        <a:lstStyle/>
        <a:p>
          <a:endParaRPr lang="fi-FI"/>
        </a:p>
      </dgm:t>
    </dgm:pt>
    <dgm:pt modelId="{53107736-0F60-4E3C-8E56-B3829B7101F6}" type="sibTrans" cxnId="{C89645A0-A948-44A5-8D81-A28E74D26CCA}">
      <dgm:prSet/>
      <dgm:spPr/>
      <dgm:t>
        <a:bodyPr/>
        <a:lstStyle/>
        <a:p>
          <a:endParaRPr lang="fi-FI"/>
        </a:p>
      </dgm:t>
    </dgm:pt>
    <dgm:pt modelId="{B0DF0290-420C-41F6-A434-D01E046AAF30}" type="pres">
      <dgm:prSet presAssocID="{84702752-EB3E-4BA2-B610-14E23DEFAE39}" presName="linear" presStyleCnt="0">
        <dgm:presLayoutVars>
          <dgm:animLvl val="lvl"/>
          <dgm:resizeHandles val="exact"/>
        </dgm:presLayoutVars>
      </dgm:prSet>
      <dgm:spPr/>
    </dgm:pt>
    <dgm:pt modelId="{0721659D-3747-4630-82DF-77FAF3498715}" type="pres">
      <dgm:prSet presAssocID="{3C0C0C83-CA8D-4CBC-99EB-051DDC7FA76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C6ED5CE-A70E-405B-9490-8708E82F345E}" type="pres">
      <dgm:prSet presAssocID="{3C0C0C83-CA8D-4CBC-99EB-051DDC7FA76C}" presName="childText" presStyleLbl="revTx" presStyleIdx="0" presStyleCnt="4">
        <dgm:presLayoutVars>
          <dgm:bulletEnabled val="1"/>
        </dgm:presLayoutVars>
      </dgm:prSet>
      <dgm:spPr/>
    </dgm:pt>
    <dgm:pt modelId="{FF0B0262-87CB-4A4D-9CB8-B1818FC0C175}" type="pres">
      <dgm:prSet presAssocID="{3D2C052C-8DC2-4A46-A683-9E1D295AE2F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BCE8256-B659-40F6-B711-353E3AF74CFC}" type="pres">
      <dgm:prSet presAssocID="{3D2C052C-8DC2-4A46-A683-9E1D295AE2FA}" presName="childText" presStyleLbl="revTx" presStyleIdx="1" presStyleCnt="4">
        <dgm:presLayoutVars>
          <dgm:bulletEnabled val="1"/>
        </dgm:presLayoutVars>
      </dgm:prSet>
      <dgm:spPr/>
    </dgm:pt>
    <dgm:pt modelId="{83AB2D10-8E45-47BD-B9D6-3F90767F7659}" type="pres">
      <dgm:prSet presAssocID="{64EBFEF9-8E6D-41B3-8235-59BA8595063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9D7D7AC-1800-43F5-B621-C778A0E91CB2}" type="pres">
      <dgm:prSet presAssocID="{64EBFEF9-8E6D-41B3-8235-59BA85950634}" presName="childText" presStyleLbl="revTx" presStyleIdx="2" presStyleCnt="4">
        <dgm:presLayoutVars>
          <dgm:bulletEnabled val="1"/>
        </dgm:presLayoutVars>
      </dgm:prSet>
      <dgm:spPr/>
    </dgm:pt>
    <dgm:pt modelId="{AC5F1BA4-C7EF-46FA-8808-101559A02B6D}" type="pres">
      <dgm:prSet presAssocID="{1ED7CAA1-A77E-4229-A5C9-E1B700731AA9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1A6B97B5-4795-4263-8844-80930D9D6C9E}" type="pres">
      <dgm:prSet presAssocID="{1ED7CAA1-A77E-4229-A5C9-E1B700731AA9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62AA161E-CB93-4852-9787-C1280186136A}" type="presOf" srcId="{E65BE52B-4A18-4086-917D-B3821E8204BA}" destId="{0C6ED5CE-A70E-405B-9490-8708E82F345E}" srcOrd="0" destOrd="0" presId="urn:microsoft.com/office/officeart/2005/8/layout/vList2"/>
    <dgm:cxn modelId="{BF3B5E1F-FFD1-4855-84C5-CD490DD2416E}" srcId="{3C0C0C83-CA8D-4CBC-99EB-051DDC7FA76C}" destId="{E65BE52B-4A18-4086-917D-B3821E8204BA}" srcOrd="0" destOrd="0" parTransId="{466AE441-0CE3-4818-8E1E-0B3FD03B2481}" sibTransId="{79DC47E3-1A28-4D40-84A9-3729F4442C7B}"/>
    <dgm:cxn modelId="{3A5EC023-83C1-4847-9DC3-406AD532476A}" type="presOf" srcId="{84702752-EB3E-4BA2-B610-14E23DEFAE39}" destId="{B0DF0290-420C-41F6-A434-D01E046AAF30}" srcOrd="0" destOrd="0" presId="urn:microsoft.com/office/officeart/2005/8/layout/vList2"/>
    <dgm:cxn modelId="{7AEF4828-66D0-4E98-8E48-9A06EE652720}" type="presOf" srcId="{2EC67113-7A23-4A0B-AE07-1D16069B3E8D}" destId="{9BCE8256-B659-40F6-B711-353E3AF74CFC}" srcOrd="0" destOrd="0" presId="urn:microsoft.com/office/officeart/2005/8/layout/vList2"/>
    <dgm:cxn modelId="{61264A37-D43D-4CFD-AE0A-D8035DA4FC6F}" type="presOf" srcId="{3C0C0C83-CA8D-4CBC-99EB-051DDC7FA76C}" destId="{0721659D-3747-4630-82DF-77FAF3498715}" srcOrd="0" destOrd="0" presId="urn:microsoft.com/office/officeart/2005/8/layout/vList2"/>
    <dgm:cxn modelId="{C0E6113D-3D72-4048-BBF5-3E27E501B006}" srcId="{84702752-EB3E-4BA2-B610-14E23DEFAE39}" destId="{3D2C052C-8DC2-4A46-A683-9E1D295AE2FA}" srcOrd="1" destOrd="0" parTransId="{AE860DEE-3663-4331-B56C-862B49DEC95D}" sibTransId="{5FDDC695-E8F8-41F7-B442-FEF8EB142AEF}"/>
    <dgm:cxn modelId="{C997835B-4006-4ABC-8B81-CE025DE07C3B}" type="presOf" srcId="{64EBFEF9-8E6D-41B3-8235-59BA85950634}" destId="{83AB2D10-8E45-47BD-B9D6-3F90767F7659}" srcOrd="0" destOrd="0" presId="urn:microsoft.com/office/officeart/2005/8/layout/vList2"/>
    <dgm:cxn modelId="{B552505F-CA59-4021-9056-44F744E9E325}" type="presOf" srcId="{1ED7CAA1-A77E-4229-A5C9-E1B700731AA9}" destId="{AC5F1BA4-C7EF-46FA-8808-101559A02B6D}" srcOrd="0" destOrd="0" presId="urn:microsoft.com/office/officeart/2005/8/layout/vList2"/>
    <dgm:cxn modelId="{EDD90147-51D8-40A4-B90D-088A609F8B5A}" type="presOf" srcId="{D8B457CE-E616-4FBA-9366-A5745B588376}" destId="{1A6B97B5-4795-4263-8844-80930D9D6C9E}" srcOrd="0" destOrd="0" presId="urn:microsoft.com/office/officeart/2005/8/layout/vList2"/>
    <dgm:cxn modelId="{9CE3264B-B569-4C79-A3B8-7AD74A5DEE64}" srcId="{3C0C0C83-CA8D-4CBC-99EB-051DDC7FA76C}" destId="{15F52F83-A58B-49BE-A66B-013A26E23661}" srcOrd="1" destOrd="0" parTransId="{E6F68C3F-4ABD-4AA5-9808-67A13D0D30BA}" sibTransId="{EF6FF07D-971C-4845-81C3-B511842B53E3}"/>
    <dgm:cxn modelId="{D74A3F4F-7485-45D3-9E2E-54672632BB9C}" srcId="{3D2C052C-8DC2-4A46-A683-9E1D295AE2FA}" destId="{E42D3CAF-0A27-4DCF-8CD8-04BC4D8284B5}" srcOrd="1" destOrd="0" parTransId="{796B3924-06A8-4384-9C41-F9F0DE7FBCC3}" sibTransId="{1BFD31C7-8DCC-4188-830F-F20985DDA486}"/>
    <dgm:cxn modelId="{A87BF970-2E5C-4DE6-873C-632889F37B45}" type="presOf" srcId="{15F52F83-A58B-49BE-A66B-013A26E23661}" destId="{0C6ED5CE-A70E-405B-9490-8708E82F345E}" srcOrd="0" destOrd="1" presId="urn:microsoft.com/office/officeart/2005/8/layout/vList2"/>
    <dgm:cxn modelId="{F3520477-93F9-4F45-90EA-6618BA7575F9}" srcId="{3D2C052C-8DC2-4A46-A683-9E1D295AE2FA}" destId="{2EC67113-7A23-4A0B-AE07-1D16069B3E8D}" srcOrd="0" destOrd="0" parTransId="{9560C6D5-D10B-44A9-AB77-7B7539EC3EEC}" sibTransId="{68A7DE39-E570-45B5-8779-6DA68B9E5628}"/>
    <dgm:cxn modelId="{B50A2D7F-D0A6-47C2-B935-65D3F9FE32C9}" type="presOf" srcId="{3D2C052C-8DC2-4A46-A683-9E1D295AE2FA}" destId="{FF0B0262-87CB-4A4D-9CB8-B1818FC0C175}" srcOrd="0" destOrd="0" presId="urn:microsoft.com/office/officeart/2005/8/layout/vList2"/>
    <dgm:cxn modelId="{4969F387-A239-4941-931A-1A89FE6524F2}" srcId="{84702752-EB3E-4BA2-B610-14E23DEFAE39}" destId="{1ED7CAA1-A77E-4229-A5C9-E1B700731AA9}" srcOrd="3" destOrd="0" parTransId="{C07E93FE-6C76-4B71-86F3-823F4F766A99}" sibTransId="{11806776-A945-4F3F-8DF6-CDB19944E795}"/>
    <dgm:cxn modelId="{2DDAD589-E24F-4F20-9692-A5613140229C}" type="presOf" srcId="{E42D3CAF-0A27-4DCF-8CD8-04BC4D8284B5}" destId="{9BCE8256-B659-40F6-B711-353E3AF74CFC}" srcOrd="0" destOrd="1" presId="urn:microsoft.com/office/officeart/2005/8/layout/vList2"/>
    <dgm:cxn modelId="{BE638A8D-D87A-4CD2-8095-7DA73A784D0B}" type="presOf" srcId="{84BFCB3B-CF7D-47F0-BBD6-554637BC7A06}" destId="{59D7D7AC-1800-43F5-B621-C778A0E91CB2}" srcOrd="0" destOrd="1" presId="urn:microsoft.com/office/officeart/2005/8/layout/vList2"/>
    <dgm:cxn modelId="{C89645A0-A948-44A5-8D81-A28E74D26CCA}" srcId="{64EBFEF9-8E6D-41B3-8235-59BA85950634}" destId="{1C25AE4D-03C6-4527-83D1-0AECCB46B7BB}" srcOrd="0" destOrd="0" parTransId="{27B7BD0E-5274-4D61-B20C-DC11C9638DAB}" sibTransId="{53107736-0F60-4E3C-8E56-B3829B7101F6}"/>
    <dgm:cxn modelId="{1448E0A5-98BB-4DF6-A993-691A580BB163}" srcId="{84702752-EB3E-4BA2-B610-14E23DEFAE39}" destId="{3C0C0C83-CA8D-4CBC-99EB-051DDC7FA76C}" srcOrd="0" destOrd="0" parTransId="{4C052260-1BE2-4AF2-AAC3-89001454CE2B}" sibTransId="{8A75442D-7B3A-4784-995E-72BF8253A830}"/>
    <dgm:cxn modelId="{3DC1D4C8-AA52-4C12-A83A-224FDE98941B}" type="presOf" srcId="{1C25AE4D-03C6-4527-83D1-0AECCB46B7BB}" destId="{59D7D7AC-1800-43F5-B621-C778A0E91CB2}" srcOrd="0" destOrd="0" presId="urn:microsoft.com/office/officeart/2005/8/layout/vList2"/>
    <dgm:cxn modelId="{ABB393DD-4E70-4123-852D-ED0165CB3EF7}" srcId="{1ED7CAA1-A77E-4229-A5C9-E1B700731AA9}" destId="{D8B457CE-E616-4FBA-9366-A5745B588376}" srcOrd="0" destOrd="0" parTransId="{5F7910EC-DBA3-4892-9C1F-F60AB5F0E5BD}" sibTransId="{403AB755-EF05-44CD-A6CB-4EAACD99015A}"/>
    <dgm:cxn modelId="{540D8AE1-3E35-40F4-8428-5B18DECB36F5}" srcId="{64EBFEF9-8E6D-41B3-8235-59BA85950634}" destId="{84BFCB3B-CF7D-47F0-BBD6-554637BC7A06}" srcOrd="1" destOrd="0" parTransId="{A7F5AB9A-4665-46E6-A1CC-A179E60EC169}" sibTransId="{D9261AFF-BBC5-4AF7-A61B-47147F7D291D}"/>
    <dgm:cxn modelId="{F33E43E9-C468-4E72-8A4D-372B8C573D9B}" srcId="{84702752-EB3E-4BA2-B610-14E23DEFAE39}" destId="{64EBFEF9-8E6D-41B3-8235-59BA85950634}" srcOrd="2" destOrd="0" parTransId="{93888788-C71D-421D-9349-30E4669B1074}" sibTransId="{65523CCF-FD3E-49E5-81E4-FDD814ED087F}"/>
    <dgm:cxn modelId="{65855F92-85B2-4745-BD14-124BFB32EC04}" type="presParOf" srcId="{B0DF0290-420C-41F6-A434-D01E046AAF30}" destId="{0721659D-3747-4630-82DF-77FAF3498715}" srcOrd="0" destOrd="0" presId="urn:microsoft.com/office/officeart/2005/8/layout/vList2"/>
    <dgm:cxn modelId="{E12AF74C-A2AC-498C-813C-B5B3A73B923C}" type="presParOf" srcId="{B0DF0290-420C-41F6-A434-D01E046AAF30}" destId="{0C6ED5CE-A70E-405B-9490-8708E82F345E}" srcOrd="1" destOrd="0" presId="urn:microsoft.com/office/officeart/2005/8/layout/vList2"/>
    <dgm:cxn modelId="{B9732BE4-0D9B-4358-9CD7-7CF463D725C0}" type="presParOf" srcId="{B0DF0290-420C-41F6-A434-D01E046AAF30}" destId="{FF0B0262-87CB-4A4D-9CB8-B1818FC0C175}" srcOrd="2" destOrd="0" presId="urn:microsoft.com/office/officeart/2005/8/layout/vList2"/>
    <dgm:cxn modelId="{97B57CA1-6402-47D8-B772-E3CE6452DCF3}" type="presParOf" srcId="{B0DF0290-420C-41F6-A434-D01E046AAF30}" destId="{9BCE8256-B659-40F6-B711-353E3AF74CFC}" srcOrd="3" destOrd="0" presId="urn:microsoft.com/office/officeart/2005/8/layout/vList2"/>
    <dgm:cxn modelId="{CB72FBB5-6679-42F2-91CA-A00076A33A58}" type="presParOf" srcId="{B0DF0290-420C-41F6-A434-D01E046AAF30}" destId="{83AB2D10-8E45-47BD-B9D6-3F90767F7659}" srcOrd="4" destOrd="0" presId="urn:microsoft.com/office/officeart/2005/8/layout/vList2"/>
    <dgm:cxn modelId="{80A275E0-C771-4AEB-9B96-BFF8E4EE24F4}" type="presParOf" srcId="{B0DF0290-420C-41F6-A434-D01E046AAF30}" destId="{59D7D7AC-1800-43F5-B621-C778A0E91CB2}" srcOrd="5" destOrd="0" presId="urn:microsoft.com/office/officeart/2005/8/layout/vList2"/>
    <dgm:cxn modelId="{BF8822E1-D950-46E0-A616-3580C275A178}" type="presParOf" srcId="{B0DF0290-420C-41F6-A434-D01E046AAF30}" destId="{AC5F1BA4-C7EF-46FA-8808-101559A02B6D}" srcOrd="6" destOrd="0" presId="urn:microsoft.com/office/officeart/2005/8/layout/vList2"/>
    <dgm:cxn modelId="{5E8FC29E-6399-4A82-8F59-0FA001072963}" type="presParOf" srcId="{B0DF0290-420C-41F6-A434-D01E046AAF30}" destId="{1A6B97B5-4795-4263-8844-80930D9D6C9E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77CA00A-A94F-4803-8646-047A0208AC53}" type="doc">
      <dgm:prSet loTypeId="urn:diagrams.loki3.com/BracketList+Icon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DE18A6FE-C351-4D8A-B4F2-2ECB1A0031BD}">
      <dgm:prSet phldrT="[Teksti]" custT="1"/>
      <dgm:spPr/>
      <dgm:t>
        <a:bodyPr/>
        <a:lstStyle/>
        <a:p>
          <a:r>
            <a:rPr lang="fi-FI" sz="2000" dirty="0"/>
            <a:t>Pysyvästi toimintakykyä heikentäviä vakavia somaattisia sairauksia </a:t>
          </a:r>
        </a:p>
      </dgm:t>
    </dgm:pt>
    <dgm:pt modelId="{49215AAF-BF0C-4FA3-B0F1-8B94CEAAB033}" type="parTrans" cxnId="{BBABDEDF-029D-4452-97E2-0DE56EFB2F85}">
      <dgm:prSet/>
      <dgm:spPr/>
      <dgm:t>
        <a:bodyPr/>
        <a:lstStyle/>
        <a:p>
          <a:endParaRPr lang="fi-FI"/>
        </a:p>
      </dgm:t>
    </dgm:pt>
    <dgm:pt modelId="{BF4E5A75-0F8B-4416-966A-BB114CEAD437}" type="sibTrans" cxnId="{BBABDEDF-029D-4452-97E2-0DE56EFB2F85}">
      <dgm:prSet/>
      <dgm:spPr/>
      <dgm:t>
        <a:bodyPr/>
        <a:lstStyle/>
        <a:p>
          <a:endParaRPr lang="fi-FI"/>
        </a:p>
      </dgm:t>
    </dgm:pt>
    <dgm:pt modelId="{55A42917-D52B-4036-90FA-E4AB1BF5707B}">
      <dgm:prSet phldrT="[Teksti]" custT="1"/>
      <dgm:spPr/>
      <dgm:t>
        <a:bodyPr/>
        <a:lstStyle/>
        <a:p>
          <a:r>
            <a:rPr lang="fi-FI" sz="2000" dirty="0"/>
            <a:t>alkoholisairaudet, kuten oireinen aivo- tai </a:t>
          </a:r>
          <a:r>
            <a:rPr lang="fi-FI" sz="2000" dirty="0" err="1"/>
            <a:t>pikkuaivoatrofia</a:t>
          </a:r>
          <a:endParaRPr lang="fi-FI" sz="2000" dirty="0"/>
        </a:p>
      </dgm:t>
    </dgm:pt>
    <dgm:pt modelId="{D638C6C8-690D-4ACC-8729-A03F39D136D9}" type="parTrans" cxnId="{539C97DA-25A7-4597-AF45-0F7D0D25B826}">
      <dgm:prSet/>
      <dgm:spPr/>
      <dgm:t>
        <a:bodyPr/>
        <a:lstStyle/>
        <a:p>
          <a:endParaRPr lang="fi-FI"/>
        </a:p>
      </dgm:t>
    </dgm:pt>
    <dgm:pt modelId="{A874C289-3529-44FD-937A-662A931BA8A8}" type="sibTrans" cxnId="{539C97DA-25A7-4597-AF45-0F7D0D25B826}">
      <dgm:prSet/>
      <dgm:spPr/>
      <dgm:t>
        <a:bodyPr/>
        <a:lstStyle/>
        <a:p>
          <a:endParaRPr lang="fi-FI"/>
        </a:p>
      </dgm:t>
    </dgm:pt>
    <dgm:pt modelId="{A0DA9602-92C8-47EC-82D1-921F7AC85D11}">
      <dgm:prSet phldrT="[Teksti]" custT="1"/>
      <dgm:spPr/>
      <dgm:t>
        <a:bodyPr/>
        <a:lstStyle/>
        <a:p>
          <a:r>
            <a:rPr lang="fi-FI" sz="2000" dirty="0"/>
            <a:t>Toimintakykyä heikentävä  itsenäinen psykiatrinen sairaus</a:t>
          </a:r>
        </a:p>
      </dgm:t>
    </dgm:pt>
    <dgm:pt modelId="{11B58381-2625-4A98-AF52-E53CD06521EB}" type="parTrans" cxnId="{0E4C64AE-EF08-438E-A860-41302AD2A228}">
      <dgm:prSet/>
      <dgm:spPr/>
      <dgm:t>
        <a:bodyPr/>
        <a:lstStyle/>
        <a:p>
          <a:endParaRPr lang="fi-FI"/>
        </a:p>
      </dgm:t>
    </dgm:pt>
    <dgm:pt modelId="{B580D46C-64C3-45BB-B95A-CC93FC610E8D}" type="sibTrans" cxnId="{0E4C64AE-EF08-438E-A860-41302AD2A228}">
      <dgm:prSet/>
      <dgm:spPr/>
      <dgm:t>
        <a:bodyPr/>
        <a:lstStyle/>
        <a:p>
          <a:endParaRPr lang="fi-FI"/>
        </a:p>
      </dgm:t>
    </dgm:pt>
    <dgm:pt modelId="{655ECB4B-BBBF-4F24-8234-6F5D0E330231}">
      <dgm:prSet phldrT="[Teksti]" custT="1"/>
      <dgm:spPr/>
      <dgm:t>
        <a:bodyPr/>
        <a:lstStyle/>
        <a:p>
          <a:r>
            <a:rPr lang="fi-FI" sz="2000" dirty="0"/>
            <a:t>vuotavat ruokatorven laskimolaajentumat</a:t>
          </a:r>
        </a:p>
      </dgm:t>
    </dgm:pt>
    <dgm:pt modelId="{49DDD4C4-A7B5-4EA3-8470-1F68CB03D711}" type="parTrans" cxnId="{FB202E38-FA72-43CF-B1F7-06454157A6FB}">
      <dgm:prSet/>
      <dgm:spPr/>
      <dgm:t>
        <a:bodyPr/>
        <a:lstStyle/>
        <a:p>
          <a:endParaRPr lang="fi-FI"/>
        </a:p>
      </dgm:t>
    </dgm:pt>
    <dgm:pt modelId="{E5027A1C-2B00-4D64-B78A-DE2EEB7EA75E}" type="sibTrans" cxnId="{FB202E38-FA72-43CF-B1F7-06454157A6FB}">
      <dgm:prSet/>
      <dgm:spPr/>
      <dgm:t>
        <a:bodyPr/>
        <a:lstStyle/>
        <a:p>
          <a:endParaRPr lang="fi-FI"/>
        </a:p>
      </dgm:t>
    </dgm:pt>
    <dgm:pt modelId="{76713BE1-8B13-4465-9959-8D1DE15D71AE}">
      <dgm:prSet phldrT="[Teksti]" custT="1"/>
      <dgm:spPr/>
      <dgm:t>
        <a:bodyPr/>
        <a:lstStyle/>
        <a:p>
          <a:r>
            <a:rPr lang="fi-FI" sz="2000" dirty="0"/>
            <a:t>vaikea maksakirroosi ja </a:t>
          </a:r>
          <a:r>
            <a:rPr lang="fi-FI" sz="2000" dirty="0" err="1"/>
            <a:t>askites</a:t>
          </a:r>
          <a:endParaRPr lang="fi-FI" sz="2000" dirty="0"/>
        </a:p>
      </dgm:t>
    </dgm:pt>
    <dgm:pt modelId="{64BD2532-D2EB-4A1F-A82F-C4A03A690D28}" type="parTrans" cxnId="{CD3F7AFE-5A0F-4204-B5B6-9C04A0B926BF}">
      <dgm:prSet/>
      <dgm:spPr/>
      <dgm:t>
        <a:bodyPr/>
        <a:lstStyle/>
        <a:p>
          <a:endParaRPr lang="fi-FI"/>
        </a:p>
      </dgm:t>
    </dgm:pt>
    <dgm:pt modelId="{4D9007CF-B597-4DA0-8B87-8EE60B6E1E43}" type="sibTrans" cxnId="{CD3F7AFE-5A0F-4204-B5B6-9C04A0B926BF}">
      <dgm:prSet/>
      <dgm:spPr/>
      <dgm:t>
        <a:bodyPr/>
        <a:lstStyle/>
        <a:p>
          <a:endParaRPr lang="fi-FI"/>
        </a:p>
      </dgm:t>
    </dgm:pt>
    <dgm:pt modelId="{87A97F92-49FF-4CE3-969F-85F100E444EA}">
      <dgm:prSet phldrT="[Teksti]" custT="1"/>
      <dgm:spPr/>
      <dgm:t>
        <a:bodyPr/>
        <a:lstStyle/>
        <a:p>
          <a:r>
            <a:rPr lang="fi-FI" sz="2000" dirty="0"/>
            <a:t>muut somaattiset oheissairaudet</a:t>
          </a:r>
        </a:p>
      </dgm:t>
    </dgm:pt>
    <dgm:pt modelId="{317A1EFD-CE48-49C3-BDED-5A6CFB6D5363}" type="parTrans" cxnId="{6856DD39-5991-41B7-9A39-34FE3BA76F56}">
      <dgm:prSet/>
      <dgm:spPr/>
      <dgm:t>
        <a:bodyPr/>
        <a:lstStyle/>
        <a:p>
          <a:endParaRPr lang="fi-FI"/>
        </a:p>
      </dgm:t>
    </dgm:pt>
    <dgm:pt modelId="{85831B82-453C-4AF5-9BE9-E8578FD252E5}" type="sibTrans" cxnId="{6856DD39-5991-41B7-9A39-34FE3BA76F56}">
      <dgm:prSet/>
      <dgm:spPr/>
      <dgm:t>
        <a:bodyPr/>
        <a:lstStyle/>
        <a:p>
          <a:endParaRPr lang="fi-FI"/>
        </a:p>
      </dgm:t>
    </dgm:pt>
    <dgm:pt modelId="{710047ED-5706-423A-BE46-A8092AEA0994}">
      <dgm:prSet phldrT="[Teksti]" custT="1"/>
      <dgm:spPr/>
      <dgm:t>
        <a:bodyPr/>
        <a:lstStyle/>
        <a:p>
          <a:r>
            <a:rPr lang="fi-FI" sz="2000" dirty="0"/>
            <a:t>esim. krooniset alkoholipsykoosit, skitsofrenia, vaikea masennus, vaikea kaksisuuntainen mielialahäiriö, vaikea persoonallisuushäiriö ja</a:t>
          </a:r>
        </a:p>
      </dgm:t>
    </dgm:pt>
    <dgm:pt modelId="{EBF92F85-5D14-4E0E-B30A-2EC00F7E2C27}" type="parTrans" cxnId="{F4FE530D-9063-44C4-8F61-3004A87BA650}">
      <dgm:prSet/>
      <dgm:spPr/>
      <dgm:t>
        <a:bodyPr/>
        <a:lstStyle/>
        <a:p>
          <a:endParaRPr lang="fi-FI"/>
        </a:p>
      </dgm:t>
    </dgm:pt>
    <dgm:pt modelId="{E048CE81-39B4-40A3-9EE1-D8E8CFA629F3}" type="sibTrans" cxnId="{F4FE530D-9063-44C4-8F61-3004A87BA650}">
      <dgm:prSet/>
      <dgm:spPr/>
      <dgm:t>
        <a:bodyPr/>
        <a:lstStyle/>
        <a:p>
          <a:endParaRPr lang="fi-FI"/>
        </a:p>
      </dgm:t>
    </dgm:pt>
    <dgm:pt modelId="{6F774CCC-5C37-4C2B-BE84-B3D641CC031F}">
      <dgm:prSet phldrT="[Teksti]" custT="1"/>
      <dgm:spPr/>
      <dgm:t>
        <a:bodyPr/>
        <a:lstStyle/>
        <a:p>
          <a:r>
            <a:rPr lang="fi-FI" sz="2000" dirty="0"/>
            <a:t>vaikea alkoholiriippuvuus</a:t>
          </a:r>
        </a:p>
      </dgm:t>
    </dgm:pt>
    <dgm:pt modelId="{A107FFB9-AF16-45D6-95E0-77AC8D06E668}" type="parTrans" cxnId="{E19CA4F9-D9F2-42A9-8B27-BEA8EEE3D608}">
      <dgm:prSet/>
      <dgm:spPr/>
      <dgm:t>
        <a:bodyPr/>
        <a:lstStyle/>
        <a:p>
          <a:endParaRPr lang="fi-FI"/>
        </a:p>
      </dgm:t>
    </dgm:pt>
    <dgm:pt modelId="{33A701A8-D718-431F-8BC0-AE113C02820E}" type="sibTrans" cxnId="{E19CA4F9-D9F2-42A9-8B27-BEA8EEE3D608}">
      <dgm:prSet/>
      <dgm:spPr/>
      <dgm:t>
        <a:bodyPr/>
        <a:lstStyle/>
        <a:p>
          <a:endParaRPr lang="fi-FI"/>
        </a:p>
      </dgm:t>
    </dgm:pt>
    <dgm:pt modelId="{A199FF20-7A0B-4D90-8C8B-0C07A8F7C0C5}">
      <dgm:prSet phldrT="[Teksti]" custT="1"/>
      <dgm:spPr/>
      <dgm:t>
        <a:bodyPr/>
        <a:lstStyle/>
        <a:p>
          <a:r>
            <a:rPr lang="fi-FI" sz="2000" dirty="0"/>
            <a:t>Vaikea alkoholi-riippuvuus</a:t>
          </a:r>
        </a:p>
      </dgm:t>
    </dgm:pt>
    <dgm:pt modelId="{843D9FA5-754F-4961-BD52-1735331BEE15}" type="parTrans" cxnId="{ECFBFD46-F11C-491E-AAF4-28CF3AA6FF2A}">
      <dgm:prSet/>
      <dgm:spPr/>
      <dgm:t>
        <a:bodyPr/>
        <a:lstStyle/>
        <a:p>
          <a:endParaRPr lang="fi-FI"/>
        </a:p>
      </dgm:t>
    </dgm:pt>
    <dgm:pt modelId="{B9E457CC-184A-4D0A-8471-953DC3A138E4}" type="sibTrans" cxnId="{ECFBFD46-F11C-491E-AAF4-28CF3AA6FF2A}">
      <dgm:prSet/>
      <dgm:spPr/>
      <dgm:t>
        <a:bodyPr/>
        <a:lstStyle/>
        <a:p>
          <a:endParaRPr lang="fi-FI"/>
        </a:p>
      </dgm:t>
    </dgm:pt>
    <dgm:pt modelId="{47852F4F-89C2-4444-81EE-1E3D495F5EEB}">
      <dgm:prSet phldrT="[Teksti]" custT="1"/>
      <dgm:spPr/>
      <dgm:t>
        <a:bodyPr/>
        <a:lstStyle/>
        <a:p>
          <a:r>
            <a:rPr lang="fi-FI" sz="2000" dirty="0"/>
            <a:t>Vaikeasti alkoholista riippuvainen elää asunnottomana hoito- ja kuntoutusyrityksistä huolimatta </a:t>
          </a:r>
        </a:p>
      </dgm:t>
    </dgm:pt>
    <dgm:pt modelId="{02C38839-9F71-4FB2-8B7C-AAEDCB21422C}" type="parTrans" cxnId="{C7D69424-DF8D-4D46-BCCD-E158DD144B14}">
      <dgm:prSet/>
      <dgm:spPr/>
      <dgm:t>
        <a:bodyPr/>
        <a:lstStyle/>
        <a:p>
          <a:endParaRPr lang="fi-FI"/>
        </a:p>
      </dgm:t>
    </dgm:pt>
    <dgm:pt modelId="{258AE768-1B16-44E9-B6C2-D9243794D560}" type="sibTrans" cxnId="{C7D69424-DF8D-4D46-BCCD-E158DD144B14}">
      <dgm:prSet/>
      <dgm:spPr/>
      <dgm:t>
        <a:bodyPr/>
        <a:lstStyle/>
        <a:p>
          <a:endParaRPr lang="fi-FI"/>
        </a:p>
      </dgm:t>
    </dgm:pt>
    <dgm:pt modelId="{48E703A5-1793-42BD-9530-0667CF4ECE65}">
      <dgm:prSet phldrT="[Teksti]" custT="1"/>
      <dgm:spPr/>
      <dgm:t>
        <a:bodyPr/>
        <a:lstStyle/>
        <a:p>
          <a:r>
            <a:rPr lang="fi-FI" sz="2000" dirty="0"/>
            <a:t>Henkilö ei ymmärrä omaa tilaansa ja voi jättää somaattisia sairauksia tämän takia hoitamatta (hoitamaton tai epäsiisti koti ei yksin riitä perusteeksi)</a:t>
          </a:r>
        </a:p>
      </dgm:t>
    </dgm:pt>
    <dgm:pt modelId="{C030B767-90D8-4BF2-9E64-3F088970B3C5}" type="parTrans" cxnId="{2FF4F945-17A4-46FF-AF39-3072DACEA245}">
      <dgm:prSet/>
      <dgm:spPr/>
      <dgm:t>
        <a:bodyPr/>
        <a:lstStyle/>
        <a:p>
          <a:endParaRPr lang="fi-FI"/>
        </a:p>
      </dgm:t>
    </dgm:pt>
    <dgm:pt modelId="{941BFEA4-8EA3-4AAE-A2D0-125B6F008427}" type="sibTrans" cxnId="{2FF4F945-17A4-46FF-AF39-3072DACEA245}">
      <dgm:prSet/>
      <dgm:spPr/>
      <dgm:t>
        <a:bodyPr/>
        <a:lstStyle/>
        <a:p>
          <a:endParaRPr lang="fi-FI"/>
        </a:p>
      </dgm:t>
    </dgm:pt>
    <dgm:pt modelId="{145093F3-2704-4EAC-9DDD-A72374930D1C}" type="pres">
      <dgm:prSet presAssocID="{677CA00A-A94F-4803-8646-047A0208AC53}" presName="Name0" presStyleCnt="0">
        <dgm:presLayoutVars>
          <dgm:dir/>
          <dgm:animLvl val="lvl"/>
          <dgm:resizeHandles val="exact"/>
        </dgm:presLayoutVars>
      </dgm:prSet>
      <dgm:spPr/>
    </dgm:pt>
    <dgm:pt modelId="{6060B2CD-7CF6-4E83-9C9A-A7A2B37FFECA}" type="pres">
      <dgm:prSet presAssocID="{DE18A6FE-C351-4D8A-B4F2-2ECB1A0031BD}" presName="linNode" presStyleCnt="0"/>
      <dgm:spPr/>
    </dgm:pt>
    <dgm:pt modelId="{6369E695-E964-4878-AD7E-C93E95BEDC64}" type="pres">
      <dgm:prSet presAssocID="{DE18A6FE-C351-4D8A-B4F2-2ECB1A0031BD}" presName="parTx" presStyleLbl="revTx" presStyleIdx="0" presStyleCnt="3">
        <dgm:presLayoutVars>
          <dgm:chMax val="1"/>
          <dgm:bulletEnabled val="1"/>
        </dgm:presLayoutVars>
      </dgm:prSet>
      <dgm:spPr/>
    </dgm:pt>
    <dgm:pt modelId="{4D2FDD5F-3487-4566-9E82-B94A0F76458F}" type="pres">
      <dgm:prSet presAssocID="{DE18A6FE-C351-4D8A-B4F2-2ECB1A0031BD}" presName="bracket" presStyleLbl="parChTrans1D1" presStyleIdx="0" presStyleCnt="3"/>
      <dgm:spPr/>
    </dgm:pt>
    <dgm:pt modelId="{332510BB-418A-4BF0-9E7E-B69221A2458C}" type="pres">
      <dgm:prSet presAssocID="{DE18A6FE-C351-4D8A-B4F2-2ECB1A0031BD}" presName="spH" presStyleCnt="0"/>
      <dgm:spPr/>
    </dgm:pt>
    <dgm:pt modelId="{160A07F0-4D3E-4DB7-B041-2A8111A29C41}" type="pres">
      <dgm:prSet presAssocID="{DE18A6FE-C351-4D8A-B4F2-2ECB1A0031BD}" presName="desTx" presStyleLbl="node1" presStyleIdx="0" presStyleCnt="3">
        <dgm:presLayoutVars>
          <dgm:bulletEnabled val="1"/>
        </dgm:presLayoutVars>
      </dgm:prSet>
      <dgm:spPr/>
    </dgm:pt>
    <dgm:pt modelId="{D310D28E-ACE7-4BEC-9B6C-0BF317347CFF}" type="pres">
      <dgm:prSet presAssocID="{BF4E5A75-0F8B-4416-966A-BB114CEAD437}" presName="spV" presStyleCnt="0"/>
      <dgm:spPr/>
    </dgm:pt>
    <dgm:pt modelId="{6DE9EFEA-BC7B-4426-AC35-CA373BACC671}" type="pres">
      <dgm:prSet presAssocID="{A0DA9602-92C8-47EC-82D1-921F7AC85D11}" presName="linNode" presStyleCnt="0"/>
      <dgm:spPr/>
    </dgm:pt>
    <dgm:pt modelId="{B35F171E-839E-4A17-B457-56671E509491}" type="pres">
      <dgm:prSet presAssocID="{A0DA9602-92C8-47EC-82D1-921F7AC85D11}" presName="parTx" presStyleLbl="revTx" presStyleIdx="1" presStyleCnt="3">
        <dgm:presLayoutVars>
          <dgm:chMax val="1"/>
          <dgm:bulletEnabled val="1"/>
        </dgm:presLayoutVars>
      </dgm:prSet>
      <dgm:spPr/>
    </dgm:pt>
    <dgm:pt modelId="{2F4BCBE2-42B1-4FA4-809B-F3E8C39EED39}" type="pres">
      <dgm:prSet presAssocID="{A0DA9602-92C8-47EC-82D1-921F7AC85D11}" presName="bracket" presStyleLbl="parChTrans1D1" presStyleIdx="1" presStyleCnt="3"/>
      <dgm:spPr/>
    </dgm:pt>
    <dgm:pt modelId="{FF512BEC-2828-4AEE-9EC0-2BD05978DAF6}" type="pres">
      <dgm:prSet presAssocID="{A0DA9602-92C8-47EC-82D1-921F7AC85D11}" presName="spH" presStyleCnt="0"/>
      <dgm:spPr/>
    </dgm:pt>
    <dgm:pt modelId="{18CECEF7-DD3C-4906-B542-48EE181F18E4}" type="pres">
      <dgm:prSet presAssocID="{A0DA9602-92C8-47EC-82D1-921F7AC85D11}" presName="desTx" presStyleLbl="node1" presStyleIdx="1" presStyleCnt="3">
        <dgm:presLayoutVars>
          <dgm:bulletEnabled val="1"/>
        </dgm:presLayoutVars>
      </dgm:prSet>
      <dgm:spPr/>
    </dgm:pt>
    <dgm:pt modelId="{F5AB7AB8-C854-424D-96AD-5AC390F06FF5}" type="pres">
      <dgm:prSet presAssocID="{B580D46C-64C3-45BB-B95A-CC93FC610E8D}" presName="spV" presStyleCnt="0"/>
      <dgm:spPr/>
    </dgm:pt>
    <dgm:pt modelId="{DA13E0E0-F73C-44D6-BD3E-275AF9E094D3}" type="pres">
      <dgm:prSet presAssocID="{A199FF20-7A0B-4D90-8C8B-0C07A8F7C0C5}" presName="linNode" presStyleCnt="0"/>
      <dgm:spPr/>
    </dgm:pt>
    <dgm:pt modelId="{431A4370-E5DE-4814-BB1D-C5F30964DEA1}" type="pres">
      <dgm:prSet presAssocID="{A199FF20-7A0B-4D90-8C8B-0C07A8F7C0C5}" presName="parTx" presStyleLbl="revTx" presStyleIdx="2" presStyleCnt="3">
        <dgm:presLayoutVars>
          <dgm:chMax val="1"/>
          <dgm:bulletEnabled val="1"/>
        </dgm:presLayoutVars>
      </dgm:prSet>
      <dgm:spPr/>
    </dgm:pt>
    <dgm:pt modelId="{5F6EA688-BA8F-4172-A923-D219860773E6}" type="pres">
      <dgm:prSet presAssocID="{A199FF20-7A0B-4D90-8C8B-0C07A8F7C0C5}" presName="bracket" presStyleLbl="parChTrans1D1" presStyleIdx="2" presStyleCnt="3"/>
      <dgm:spPr/>
    </dgm:pt>
    <dgm:pt modelId="{055B5321-E3C2-4EA9-9A24-A035565B3238}" type="pres">
      <dgm:prSet presAssocID="{A199FF20-7A0B-4D90-8C8B-0C07A8F7C0C5}" presName="spH" presStyleCnt="0"/>
      <dgm:spPr/>
    </dgm:pt>
    <dgm:pt modelId="{7D33AE5F-B43A-4DE3-A7B9-D8AD41D9C567}" type="pres">
      <dgm:prSet presAssocID="{A199FF20-7A0B-4D90-8C8B-0C07A8F7C0C5}" presName="desTx" presStyleLbl="node1" presStyleIdx="2" presStyleCnt="3" custLinFactNeighborY="5115">
        <dgm:presLayoutVars>
          <dgm:bulletEnabled val="1"/>
        </dgm:presLayoutVars>
      </dgm:prSet>
      <dgm:spPr/>
    </dgm:pt>
  </dgm:ptLst>
  <dgm:cxnLst>
    <dgm:cxn modelId="{6790980B-B53C-4FBE-85EB-488EA38224E9}" type="presOf" srcId="{76713BE1-8B13-4465-9959-8D1DE15D71AE}" destId="{160A07F0-4D3E-4DB7-B041-2A8111A29C41}" srcOrd="0" destOrd="2" presId="urn:diagrams.loki3.com/BracketList+Icon"/>
    <dgm:cxn modelId="{F4FE530D-9063-44C4-8F61-3004A87BA650}" srcId="{A0DA9602-92C8-47EC-82D1-921F7AC85D11}" destId="{710047ED-5706-423A-BE46-A8092AEA0994}" srcOrd="0" destOrd="0" parTransId="{EBF92F85-5D14-4E0E-B30A-2EC00F7E2C27}" sibTransId="{E048CE81-39B4-40A3-9EE1-D8E8CFA629F3}"/>
    <dgm:cxn modelId="{E54FB415-9F28-4FD5-B0F6-7D1DB7F614CC}" type="presOf" srcId="{6F774CCC-5C37-4C2B-BE84-B3D641CC031F}" destId="{18CECEF7-DD3C-4906-B542-48EE181F18E4}" srcOrd="0" destOrd="1" presId="urn:diagrams.loki3.com/BracketList+Icon"/>
    <dgm:cxn modelId="{C7D69424-DF8D-4D46-BCCD-E158DD144B14}" srcId="{A199FF20-7A0B-4D90-8C8B-0C07A8F7C0C5}" destId="{47852F4F-89C2-4444-81EE-1E3D495F5EEB}" srcOrd="0" destOrd="0" parTransId="{02C38839-9F71-4FB2-8B7C-AAEDCB21422C}" sibTransId="{258AE768-1B16-44E9-B6C2-D9243794D560}"/>
    <dgm:cxn modelId="{8C076D2B-70CB-4CD3-AB4A-47038086BC1D}" type="presOf" srcId="{48E703A5-1793-42BD-9530-0667CF4ECE65}" destId="{7D33AE5F-B43A-4DE3-A7B9-D8AD41D9C567}" srcOrd="0" destOrd="1" presId="urn:diagrams.loki3.com/BracketList+Icon"/>
    <dgm:cxn modelId="{FB202E38-FA72-43CF-B1F7-06454157A6FB}" srcId="{DE18A6FE-C351-4D8A-B4F2-2ECB1A0031BD}" destId="{655ECB4B-BBBF-4F24-8234-6F5D0E330231}" srcOrd="1" destOrd="0" parTransId="{49DDD4C4-A7B5-4EA3-8470-1F68CB03D711}" sibTransId="{E5027A1C-2B00-4D64-B78A-DE2EEB7EA75E}"/>
    <dgm:cxn modelId="{6856DD39-5991-41B7-9A39-34FE3BA76F56}" srcId="{DE18A6FE-C351-4D8A-B4F2-2ECB1A0031BD}" destId="{87A97F92-49FF-4CE3-969F-85F100E444EA}" srcOrd="3" destOrd="0" parTransId="{317A1EFD-CE48-49C3-BDED-5A6CFB6D5363}" sibTransId="{85831B82-453C-4AF5-9BE9-E8578FD252E5}"/>
    <dgm:cxn modelId="{6BF5AC60-27D0-4275-BB5A-3D40D5743B2E}" type="presOf" srcId="{DE18A6FE-C351-4D8A-B4F2-2ECB1A0031BD}" destId="{6369E695-E964-4878-AD7E-C93E95BEDC64}" srcOrd="0" destOrd="0" presId="urn:diagrams.loki3.com/BracketList+Icon"/>
    <dgm:cxn modelId="{2FF4F945-17A4-46FF-AF39-3072DACEA245}" srcId="{A199FF20-7A0B-4D90-8C8B-0C07A8F7C0C5}" destId="{48E703A5-1793-42BD-9530-0667CF4ECE65}" srcOrd="1" destOrd="0" parTransId="{C030B767-90D8-4BF2-9E64-3F088970B3C5}" sibTransId="{941BFEA4-8EA3-4AAE-A2D0-125B6F008427}"/>
    <dgm:cxn modelId="{ECFBFD46-F11C-491E-AAF4-28CF3AA6FF2A}" srcId="{677CA00A-A94F-4803-8646-047A0208AC53}" destId="{A199FF20-7A0B-4D90-8C8B-0C07A8F7C0C5}" srcOrd="2" destOrd="0" parTransId="{843D9FA5-754F-4961-BD52-1735331BEE15}" sibTransId="{B9E457CC-184A-4D0A-8471-953DC3A138E4}"/>
    <dgm:cxn modelId="{D4FE1E50-4FE0-434A-B191-A23552A4F030}" type="presOf" srcId="{A0DA9602-92C8-47EC-82D1-921F7AC85D11}" destId="{B35F171E-839E-4A17-B457-56671E509491}" srcOrd="0" destOrd="0" presId="urn:diagrams.loki3.com/BracketList+Icon"/>
    <dgm:cxn modelId="{8B610C55-19BC-4605-ADF4-CB52289C834D}" type="presOf" srcId="{655ECB4B-BBBF-4F24-8234-6F5D0E330231}" destId="{160A07F0-4D3E-4DB7-B041-2A8111A29C41}" srcOrd="0" destOrd="1" presId="urn:diagrams.loki3.com/BracketList+Icon"/>
    <dgm:cxn modelId="{F38F0981-9748-48C7-BA60-0C5FEF1249B6}" type="presOf" srcId="{47852F4F-89C2-4444-81EE-1E3D495F5EEB}" destId="{7D33AE5F-B43A-4DE3-A7B9-D8AD41D9C567}" srcOrd="0" destOrd="0" presId="urn:diagrams.loki3.com/BracketList+Icon"/>
    <dgm:cxn modelId="{1A2BB7A0-E3C6-42C2-8B76-D9EC44D9A404}" type="presOf" srcId="{A199FF20-7A0B-4D90-8C8B-0C07A8F7C0C5}" destId="{431A4370-E5DE-4814-BB1D-C5F30964DEA1}" srcOrd="0" destOrd="0" presId="urn:diagrams.loki3.com/BracketList+Icon"/>
    <dgm:cxn modelId="{0E4C64AE-EF08-438E-A860-41302AD2A228}" srcId="{677CA00A-A94F-4803-8646-047A0208AC53}" destId="{A0DA9602-92C8-47EC-82D1-921F7AC85D11}" srcOrd="1" destOrd="0" parTransId="{11B58381-2625-4A98-AF52-E53CD06521EB}" sibTransId="{B580D46C-64C3-45BB-B95A-CC93FC610E8D}"/>
    <dgm:cxn modelId="{EBF80AC8-5C9D-4853-BEE8-237286BB1380}" type="presOf" srcId="{710047ED-5706-423A-BE46-A8092AEA0994}" destId="{18CECEF7-DD3C-4906-B542-48EE181F18E4}" srcOrd="0" destOrd="0" presId="urn:diagrams.loki3.com/BracketList+Icon"/>
    <dgm:cxn modelId="{539C97DA-25A7-4597-AF45-0F7D0D25B826}" srcId="{DE18A6FE-C351-4D8A-B4F2-2ECB1A0031BD}" destId="{55A42917-D52B-4036-90FA-E4AB1BF5707B}" srcOrd="0" destOrd="0" parTransId="{D638C6C8-690D-4ACC-8729-A03F39D136D9}" sibTransId="{A874C289-3529-44FD-937A-662A931BA8A8}"/>
    <dgm:cxn modelId="{BBABDEDF-029D-4452-97E2-0DE56EFB2F85}" srcId="{677CA00A-A94F-4803-8646-047A0208AC53}" destId="{DE18A6FE-C351-4D8A-B4F2-2ECB1A0031BD}" srcOrd="0" destOrd="0" parTransId="{49215AAF-BF0C-4FA3-B0F1-8B94CEAAB033}" sibTransId="{BF4E5A75-0F8B-4416-966A-BB114CEAD437}"/>
    <dgm:cxn modelId="{20998EF1-47B1-4D2E-BB99-F248046CE860}" type="presOf" srcId="{677CA00A-A94F-4803-8646-047A0208AC53}" destId="{145093F3-2704-4EAC-9DDD-A72374930D1C}" srcOrd="0" destOrd="0" presId="urn:diagrams.loki3.com/BracketList+Icon"/>
    <dgm:cxn modelId="{E19CA4F9-D9F2-42A9-8B27-BEA8EEE3D608}" srcId="{A0DA9602-92C8-47EC-82D1-921F7AC85D11}" destId="{6F774CCC-5C37-4C2B-BE84-B3D641CC031F}" srcOrd="1" destOrd="0" parTransId="{A107FFB9-AF16-45D6-95E0-77AC8D06E668}" sibTransId="{33A701A8-D718-431F-8BC0-AE113C02820E}"/>
    <dgm:cxn modelId="{C84F1CFD-74D1-4EEC-9650-5587A93A0189}" type="presOf" srcId="{55A42917-D52B-4036-90FA-E4AB1BF5707B}" destId="{160A07F0-4D3E-4DB7-B041-2A8111A29C41}" srcOrd="0" destOrd="0" presId="urn:diagrams.loki3.com/BracketList+Icon"/>
    <dgm:cxn modelId="{CD3F7AFE-5A0F-4204-B5B6-9C04A0B926BF}" srcId="{DE18A6FE-C351-4D8A-B4F2-2ECB1A0031BD}" destId="{76713BE1-8B13-4465-9959-8D1DE15D71AE}" srcOrd="2" destOrd="0" parTransId="{64BD2532-D2EB-4A1F-A82F-C4A03A690D28}" sibTransId="{4D9007CF-B597-4DA0-8B87-8EE60B6E1E43}"/>
    <dgm:cxn modelId="{E058CEFE-44AF-45D7-BBAA-CC507DD3D080}" type="presOf" srcId="{87A97F92-49FF-4CE3-969F-85F100E444EA}" destId="{160A07F0-4D3E-4DB7-B041-2A8111A29C41}" srcOrd="0" destOrd="3" presId="urn:diagrams.loki3.com/BracketList+Icon"/>
    <dgm:cxn modelId="{257BC331-6A1C-44CA-AB90-4564D62F1E7E}" type="presParOf" srcId="{145093F3-2704-4EAC-9DDD-A72374930D1C}" destId="{6060B2CD-7CF6-4E83-9C9A-A7A2B37FFECA}" srcOrd="0" destOrd="0" presId="urn:diagrams.loki3.com/BracketList+Icon"/>
    <dgm:cxn modelId="{8CB7F9EA-6254-4783-82CD-5BC75132CF91}" type="presParOf" srcId="{6060B2CD-7CF6-4E83-9C9A-A7A2B37FFECA}" destId="{6369E695-E964-4878-AD7E-C93E95BEDC64}" srcOrd="0" destOrd="0" presId="urn:diagrams.loki3.com/BracketList+Icon"/>
    <dgm:cxn modelId="{5A185030-2921-4D3A-A8EF-E577C4D4CFA6}" type="presParOf" srcId="{6060B2CD-7CF6-4E83-9C9A-A7A2B37FFECA}" destId="{4D2FDD5F-3487-4566-9E82-B94A0F76458F}" srcOrd="1" destOrd="0" presId="urn:diagrams.loki3.com/BracketList+Icon"/>
    <dgm:cxn modelId="{03071DC4-EBD5-4E1D-A0B6-9D68998E1ED5}" type="presParOf" srcId="{6060B2CD-7CF6-4E83-9C9A-A7A2B37FFECA}" destId="{332510BB-418A-4BF0-9E7E-B69221A2458C}" srcOrd="2" destOrd="0" presId="urn:diagrams.loki3.com/BracketList+Icon"/>
    <dgm:cxn modelId="{1A75DB13-9FFE-444E-951C-413CCD5E8E6D}" type="presParOf" srcId="{6060B2CD-7CF6-4E83-9C9A-A7A2B37FFECA}" destId="{160A07F0-4D3E-4DB7-B041-2A8111A29C41}" srcOrd="3" destOrd="0" presId="urn:diagrams.loki3.com/BracketList+Icon"/>
    <dgm:cxn modelId="{DA1F6FE7-0D8D-4C32-A758-5547E6D7BE61}" type="presParOf" srcId="{145093F3-2704-4EAC-9DDD-A72374930D1C}" destId="{D310D28E-ACE7-4BEC-9B6C-0BF317347CFF}" srcOrd="1" destOrd="0" presId="urn:diagrams.loki3.com/BracketList+Icon"/>
    <dgm:cxn modelId="{CBA9A0DB-C247-4BCA-BEE8-176AFC5E47D7}" type="presParOf" srcId="{145093F3-2704-4EAC-9DDD-A72374930D1C}" destId="{6DE9EFEA-BC7B-4426-AC35-CA373BACC671}" srcOrd="2" destOrd="0" presId="urn:diagrams.loki3.com/BracketList+Icon"/>
    <dgm:cxn modelId="{D742902F-D892-4F4A-97CE-6682D92FC584}" type="presParOf" srcId="{6DE9EFEA-BC7B-4426-AC35-CA373BACC671}" destId="{B35F171E-839E-4A17-B457-56671E509491}" srcOrd="0" destOrd="0" presId="urn:diagrams.loki3.com/BracketList+Icon"/>
    <dgm:cxn modelId="{AC1CE0CD-C988-4DC3-ADA9-5C92606176EB}" type="presParOf" srcId="{6DE9EFEA-BC7B-4426-AC35-CA373BACC671}" destId="{2F4BCBE2-42B1-4FA4-809B-F3E8C39EED39}" srcOrd="1" destOrd="0" presId="urn:diagrams.loki3.com/BracketList+Icon"/>
    <dgm:cxn modelId="{54875D99-FB4E-4FC1-84D3-78568A4D789F}" type="presParOf" srcId="{6DE9EFEA-BC7B-4426-AC35-CA373BACC671}" destId="{FF512BEC-2828-4AEE-9EC0-2BD05978DAF6}" srcOrd="2" destOrd="0" presId="urn:diagrams.loki3.com/BracketList+Icon"/>
    <dgm:cxn modelId="{546E0DFE-675C-4C28-ABAE-E02956D9FA19}" type="presParOf" srcId="{6DE9EFEA-BC7B-4426-AC35-CA373BACC671}" destId="{18CECEF7-DD3C-4906-B542-48EE181F18E4}" srcOrd="3" destOrd="0" presId="urn:diagrams.loki3.com/BracketList+Icon"/>
    <dgm:cxn modelId="{5D761586-3890-4C35-9E35-6245835DEE3A}" type="presParOf" srcId="{145093F3-2704-4EAC-9DDD-A72374930D1C}" destId="{F5AB7AB8-C854-424D-96AD-5AC390F06FF5}" srcOrd="3" destOrd="0" presId="urn:diagrams.loki3.com/BracketList+Icon"/>
    <dgm:cxn modelId="{FF283000-C7FF-4C07-8B01-8D13125E21F4}" type="presParOf" srcId="{145093F3-2704-4EAC-9DDD-A72374930D1C}" destId="{DA13E0E0-F73C-44D6-BD3E-275AF9E094D3}" srcOrd="4" destOrd="0" presId="urn:diagrams.loki3.com/BracketList+Icon"/>
    <dgm:cxn modelId="{2FF032F9-F530-47B7-9628-F4E041D8A756}" type="presParOf" srcId="{DA13E0E0-F73C-44D6-BD3E-275AF9E094D3}" destId="{431A4370-E5DE-4814-BB1D-C5F30964DEA1}" srcOrd="0" destOrd="0" presId="urn:diagrams.loki3.com/BracketList+Icon"/>
    <dgm:cxn modelId="{F57E37F1-066F-4917-BAFE-B23AB855929B}" type="presParOf" srcId="{DA13E0E0-F73C-44D6-BD3E-275AF9E094D3}" destId="{5F6EA688-BA8F-4172-A923-D219860773E6}" srcOrd="1" destOrd="0" presId="urn:diagrams.loki3.com/BracketList+Icon"/>
    <dgm:cxn modelId="{E056050C-E41E-435C-B702-BD0FCDC126B6}" type="presParOf" srcId="{DA13E0E0-F73C-44D6-BD3E-275AF9E094D3}" destId="{055B5321-E3C2-4EA9-9A24-A035565B3238}" srcOrd="2" destOrd="0" presId="urn:diagrams.loki3.com/BracketList+Icon"/>
    <dgm:cxn modelId="{02E48256-6EFC-4451-BB73-6A41DFF32237}" type="presParOf" srcId="{DA13E0E0-F73C-44D6-BD3E-275AF9E094D3}" destId="{7D33AE5F-B43A-4DE3-A7B9-D8AD41D9C567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05DA66E-3448-4113-AC29-8D404DB4683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6D3E1EF7-35B4-4810-B496-2A9932C305E3}">
      <dgm:prSet phldrT="[Teksti]" custT="1"/>
      <dgm:spPr/>
      <dgm:t>
        <a:bodyPr/>
        <a:lstStyle/>
        <a:p>
          <a:r>
            <a:rPr lang="fi-FI" sz="2200" b="1" dirty="0"/>
            <a:t>Nuorten alkoholiongelmien ehkäisy</a:t>
          </a:r>
        </a:p>
      </dgm:t>
    </dgm:pt>
    <dgm:pt modelId="{A40E51D8-CA53-4FDA-ABFD-130F8474FD75}" type="parTrans" cxnId="{2C2A5A76-DC50-4A59-804C-5ECA85AAF5DE}">
      <dgm:prSet/>
      <dgm:spPr/>
      <dgm:t>
        <a:bodyPr/>
        <a:lstStyle/>
        <a:p>
          <a:endParaRPr lang="fi-FI"/>
        </a:p>
      </dgm:t>
    </dgm:pt>
    <dgm:pt modelId="{94DE442D-70CE-4AE5-907A-41128ED9A244}" type="sibTrans" cxnId="{2C2A5A76-DC50-4A59-804C-5ECA85AAF5DE}">
      <dgm:prSet/>
      <dgm:spPr/>
      <dgm:t>
        <a:bodyPr/>
        <a:lstStyle/>
        <a:p>
          <a:endParaRPr lang="fi-FI"/>
        </a:p>
      </dgm:t>
    </dgm:pt>
    <dgm:pt modelId="{64490DA2-9ABB-4DFA-B156-7DC2A0521240}">
      <dgm:prSet phldrT="[Teksti]" custT="1"/>
      <dgm:spPr/>
      <dgm:t>
        <a:bodyPr/>
        <a:lstStyle/>
        <a:p>
          <a:r>
            <a:rPr lang="fi-FI" sz="2000" dirty="0"/>
            <a:t>Aloitusiän lykkäys</a:t>
          </a:r>
        </a:p>
      </dgm:t>
    </dgm:pt>
    <dgm:pt modelId="{C0681614-3109-474C-B31F-91B9497E2D43}" type="parTrans" cxnId="{60642F43-56D0-4659-8D19-7ECFAAB92DDF}">
      <dgm:prSet/>
      <dgm:spPr/>
      <dgm:t>
        <a:bodyPr/>
        <a:lstStyle/>
        <a:p>
          <a:endParaRPr lang="fi-FI"/>
        </a:p>
      </dgm:t>
    </dgm:pt>
    <dgm:pt modelId="{5187046E-F346-4252-9E23-E9908A85C9BD}" type="sibTrans" cxnId="{60642F43-56D0-4659-8D19-7ECFAAB92DDF}">
      <dgm:prSet/>
      <dgm:spPr/>
      <dgm:t>
        <a:bodyPr/>
        <a:lstStyle/>
        <a:p>
          <a:endParaRPr lang="fi-FI"/>
        </a:p>
      </dgm:t>
    </dgm:pt>
    <dgm:pt modelId="{AF16D98E-9809-4BF6-9207-F9500359B111}">
      <dgm:prSet phldrT="[Teksti]" custT="1"/>
      <dgm:spPr/>
      <dgm:t>
        <a:bodyPr/>
        <a:lstStyle/>
        <a:p>
          <a:r>
            <a:rPr lang="fi-FI" sz="2000" dirty="0"/>
            <a:t>Vanhemman roolin korostaminen ja vanhemmuuden tukeminen</a:t>
          </a:r>
        </a:p>
      </dgm:t>
    </dgm:pt>
    <dgm:pt modelId="{454FFBD0-DDE1-464E-9347-C0D00830F85B}" type="parTrans" cxnId="{2430C03B-8FC6-4008-AE32-F7789E903E68}">
      <dgm:prSet/>
      <dgm:spPr/>
      <dgm:t>
        <a:bodyPr/>
        <a:lstStyle/>
        <a:p>
          <a:endParaRPr lang="fi-FI"/>
        </a:p>
      </dgm:t>
    </dgm:pt>
    <dgm:pt modelId="{12AD2661-68D9-4E59-BA15-0FFBAB8F15B0}" type="sibTrans" cxnId="{2430C03B-8FC6-4008-AE32-F7789E903E68}">
      <dgm:prSet/>
      <dgm:spPr/>
      <dgm:t>
        <a:bodyPr/>
        <a:lstStyle/>
        <a:p>
          <a:endParaRPr lang="fi-FI"/>
        </a:p>
      </dgm:t>
    </dgm:pt>
    <dgm:pt modelId="{8BD27855-CDA2-4A91-A6E9-715197F86A74}">
      <dgm:prSet phldrT="[Teksti]" custT="1"/>
      <dgm:spPr/>
      <dgm:t>
        <a:bodyPr/>
        <a:lstStyle/>
        <a:p>
          <a:r>
            <a:rPr lang="fi-FI" sz="2000" dirty="0"/>
            <a:t>Sosiaalisten taitojen (</a:t>
          </a:r>
          <a:r>
            <a:rPr lang="fi-FI" sz="2000" dirty="0" err="1"/>
            <a:t>kieltäytymis</a:t>
          </a:r>
          <a:r>
            <a:rPr lang="fi-FI" sz="2000" dirty="0"/>
            <a:t>- ja vuorovaikutustaidot) harjoittelu luokassa opettajan johdolla </a:t>
          </a:r>
          <a:r>
            <a:rPr lang="fi-FI" sz="2000" b="1" baseline="30000" dirty="0">
              <a:solidFill>
                <a:srgbClr val="FF0000"/>
              </a:solidFill>
            </a:rPr>
            <a:t>A</a:t>
          </a:r>
        </a:p>
      </dgm:t>
    </dgm:pt>
    <dgm:pt modelId="{F4850385-B112-477F-886A-77BC246E6D84}" type="parTrans" cxnId="{E208FAC6-FBD8-485B-B3E1-D50AF7C6218D}">
      <dgm:prSet/>
      <dgm:spPr/>
      <dgm:t>
        <a:bodyPr/>
        <a:lstStyle/>
        <a:p>
          <a:endParaRPr lang="fi-FI"/>
        </a:p>
      </dgm:t>
    </dgm:pt>
    <dgm:pt modelId="{08E8A71E-C4B9-4034-A3EA-7977C644256E}" type="sibTrans" cxnId="{E208FAC6-FBD8-485B-B3E1-D50AF7C6218D}">
      <dgm:prSet/>
      <dgm:spPr/>
      <dgm:t>
        <a:bodyPr/>
        <a:lstStyle/>
        <a:p>
          <a:endParaRPr lang="fi-FI"/>
        </a:p>
      </dgm:t>
    </dgm:pt>
    <dgm:pt modelId="{C1CE4E09-A56F-4B13-82C5-136284EFED91}">
      <dgm:prSet phldrT="[Teksti]" custT="1"/>
      <dgm:spPr/>
      <dgm:t>
        <a:bodyPr/>
        <a:lstStyle/>
        <a:p>
          <a:r>
            <a:rPr lang="fi-FI" sz="2000" dirty="0"/>
            <a:t>Lyhytinterventiot vähentävät alkoholinkäyttöä ja siihen liittyviä ongelmia </a:t>
          </a:r>
          <a:r>
            <a:rPr lang="fi-FI" sz="2000" b="1" baseline="30000" dirty="0">
              <a:solidFill>
                <a:srgbClr val="FF0000"/>
              </a:solidFill>
            </a:rPr>
            <a:t>A</a:t>
          </a:r>
        </a:p>
      </dgm:t>
    </dgm:pt>
    <dgm:pt modelId="{A1B8FEB0-FE4A-466B-AB5C-5C4C8D80FE1A}" type="parTrans" cxnId="{2CE31F35-3C44-4AEC-91D2-993DAD29CCFB}">
      <dgm:prSet/>
      <dgm:spPr/>
      <dgm:t>
        <a:bodyPr/>
        <a:lstStyle/>
        <a:p>
          <a:endParaRPr lang="fi-FI"/>
        </a:p>
      </dgm:t>
    </dgm:pt>
    <dgm:pt modelId="{40F82594-4303-44A6-803D-96252FF13D7C}" type="sibTrans" cxnId="{2CE31F35-3C44-4AEC-91D2-993DAD29CCFB}">
      <dgm:prSet/>
      <dgm:spPr/>
      <dgm:t>
        <a:bodyPr/>
        <a:lstStyle/>
        <a:p>
          <a:endParaRPr lang="fi-FI"/>
        </a:p>
      </dgm:t>
    </dgm:pt>
    <dgm:pt modelId="{DC9CC1B9-0B5F-4728-BD84-6259D1016187}">
      <dgm:prSet phldrT="[Teksti]" custT="1"/>
      <dgm:spPr/>
      <dgm:t>
        <a:bodyPr/>
        <a:lstStyle/>
        <a:p>
          <a:r>
            <a:rPr lang="fi-FI" sz="2200" b="1" dirty="0"/>
            <a:t>Nuorten alkoholihäiriön hoito</a:t>
          </a:r>
        </a:p>
      </dgm:t>
    </dgm:pt>
    <dgm:pt modelId="{B8F895B6-BDF7-4986-AD08-5457ABA322A3}" type="parTrans" cxnId="{A99B31BD-904F-4439-8CA8-6CED98FDA5FC}">
      <dgm:prSet/>
      <dgm:spPr/>
      <dgm:t>
        <a:bodyPr/>
        <a:lstStyle/>
        <a:p>
          <a:endParaRPr lang="fi-FI"/>
        </a:p>
      </dgm:t>
    </dgm:pt>
    <dgm:pt modelId="{5E7CE69B-48AC-4F9B-B40D-F3227D1B10F3}" type="sibTrans" cxnId="{A99B31BD-904F-4439-8CA8-6CED98FDA5FC}">
      <dgm:prSet/>
      <dgm:spPr/>
      <dgm:t>
        <a:bodyPr/>
        <a:lstStyle/>
        <a:p>
          <a:endParaRPr lang="fi-FI"/>
        </a:p>
      </dgm:t>
    </dgm:pt>
    <dgm:pt modelId="{52708C31-2A0B-4587-99C8-99FEB5E570B2}">
      <dgm:prSet phldrT="[Teksti]" custT="1"/>
      <dgm:spPr/>
      <dgm:t>
        <a:bodyPr/>
        <a:lstStyle/>
        <a:p>
          <a:r>
            <a:rPr lang="fi-FI" sz="2000" dirty="0"/>
            <a:t>Perheterapia ja sekä perheterapiaa ja yksilöhoitoa yhdistävät interventiot ovat tehokkaita </a:t>
          </a:r>
          <a:r>
            <a:rPr lang="fi-FI" sz="2000" b="1" baseline="30000" dirty="0">
              <a:solidFill>
                <a:srgbClr val="FF0000"/>
              </a:solidFill>
            </a:rPr>
            <a:t>A</a:t>
          </a:r>
        </a:p>
      </dgm:t>
    </dgm:pt>
    <dgm:pt modelId="{60657869-F1FE-4F24-AAFE-598A8104BCE1}" type="parTrans" cxnId="{91D28B91-02CB-46F3-B063-4D2BBAA216BA}">
      <dgm:prSet/>
      <dgm:spPr/>
      <dgm:t>
        <a:bodyPr/>
        <a:lstStyle/>
        <a:p>
          <a:endParaRPr lang="fi-FI"/>
        </a:p>
      </dgm:t>
    </dgm:pt>
    <dgm:pt modelId="{AAE29E3D-BD1A-4E1C-9442-F36A08013704}" type="sibTrans" cxnId="{91D28B91-02CB-46F3-B063-4D2BBAA216BA}">
      <dgm:prSet/>
      <dgm:spPr/>
      <dgm:t>
        <a:bodyPr/>
        <a:lstStyle/>
        <a:p>
          <a:endParaRPr lang="fi-FI"/>
        </a:p>
      </dgm:t>
    </dgm:pt>
    <dgm:pt modelId="{44973268-3F83-4766-AAAD-3E1C0CE723A4}">
      <dgm:prSet phldrT="[Teksti]" custT="1"/>
      <dgm:spPr/>
      <dgm:t>
        <a:bodyPr/>
        <a:lstStyle/>
        <a:p>
          <a:r>
            <a:rPr lang="fi-FI" sz="2000" dirty="0"/>
            <a:t>Kognitiivinen käyttäytymisterapia (KBT) on ilmeisesti tehokas </a:t>
          </a:r>
          <a:r>
            <a:rPr lang="fi-FI" sz="2000" b="1" baseline="30000" dirty="0">
              <a:solidFill>
                <a:srgbClr val="FF0000"/>
              </a:solidFill>
            </a:rPr>
            <a:t>B</a:t>
          </a:r>
        </a:p>
      </dgm:t>
    </dgm:pt>
    <dgm:pt modelId="{2F04C390-C44F-40E2-A4FC-3801A51B1A2C}" type="parTrans" cxnId="{999830AA-E199-4405-AC65-3D165D93CDEA}">
      <dgm:prSet/>
      <dgm:spPr/>
      <dgm:t>
        <a:bodyPr/>
        <a:lstStyle/>
        <a:p>
          <a:endParaRPr lang="fi-FI"/>
        </a:p>
      </dgm:t>
    </dgm:pt>
    <dgm:pt modelId="{CD2A95BF-74AB-4371-BAA6-9C945E3311F1}" type="sibTrans" cxnId="{999830AA-E199-4405-AC65-3D165D93CDEA}">
      <dgm:prSet/>
      <dgm:spPr/>
      <dgm:t>
        <a:bodyPr/>
        <a:lstStyle/>
        <a:p>
          <a:endParaRPr lang="fi-FI"/>
        </a:p>
      </dgm:t>
    </dgm:pt>
    <dgm:pt modelId="{63D68F33-CBE4-45C6-9F8F-7681826D27D6}">
      <dgm:prSet phldrT="[Teksti]" custT="1"/>
      <dgm:spPr/>
      <dgm:t>
        <a:bodyPr/>
        <a:lstStyle/>
        <a:p>
          <a:r>
            <a:rPr lang="fi-FI" sz="2000" dirty="0"/>
            <a:t>Kasvokkain annettu tunnin kestävä lyhytinterventio on ilmeisesti tietokonepohjaista lyhytinterventiota tehokkaampi opiskelijoiden alkoholinkäytön vähentämisessä </a:t>
          </a:r>
          <a:r>
            <a:rPr lang="fi-FI" sz="2000" b="1" baseline="30000" dirty="0">
              <a:solidFill>
                <a:srgbClr val="FF0000"/>
              </a:solidFill>
            </a:rPr>
            <a:t>C</a:t>
          </a:r>
        </a:p>
      </dgm:t>
    </dgm:pt>
    <dgm:pt modelId="{F87D7C39-5BE3-4F8B-91D3-F94BF6E082A3}" type="parTrans" cxnId="{21DA84A4-6A77-4069-92FA-B875685C6747}">
      <dgm:prSet/>
      <dgm:spPr/>
      <dgm:t>
        <a:bodyPr/>
        <a:lstStyle/>
        <a:p>
          <a:endParaRPr lang="fi-FI"/>
        </a:p>
      </dgm:t>
    </dgm:pt>
    <dgm:pt modelId="{82EC280D-9051-417B-9D95-1DD60D2E49DA}" type="sibTrans" cxnId="{21DA84A4-6A77-4069-92FA-B875685C6747}">
      <dgm:prSet/>
      <dgm:spPr/>
      <dgm:t>
        <a:bodyPr/>
        <a:lstStyle/>
        <a:p>
          <a:endParaRPr lang="fi-FI"/>
        </a:p>
      </dgm:t>
    </dgm:pt>
    <dgm:pt modelId="{FAE384CD-2CA7-4F31-978D-7214464B98FE}" type="pres">
      <dgm:prSet presAssocID="{C05DA66E-3448-4113-AC29-8D404DB4683C}" presName="linear" presStyleCnt="0">
        <dgm:presLayoutVars>
          <dgm:animLvl val="lvl"/>
          <dgm:resizeHandles val="exact"/>
        </dgm:presLayoutVars>
      </dgm:prSet>
      <dgm:spPr/>
    </dgm:pt>
    <dgm:pt modelId="{EA424B72-7BC5-4BA8-8A18-3CED199D4F54}" type="pres">
      <dgm:prSet presAssocID="{6D3E1EF7-35B4-4810-B496-2A9932C305E3}" presName="parentText" presStyleLbl="node1" presStyleIdx="0" presStyleCnt="2" custScaleY="53097" custLinFactNeighborY="-4267">
        <dgm:presLayoutVars>
          <dgm:chMax val="0"/>
          <dgm:bulletEnabled val="1"/>
        </dgm:presLayoutVars>
      </dgm:prSet>
      <dgm:spPr/>
    </dgm:pt>
    <dgm:pt modelId="{C4E5EFE4-E162-43A8-AEE7-8D4FFE91AD8A}" type="pres">
      <dgm:prSet presAssocID="{6D3E1EF7-35B4-4810-B496-2A9932C305E3}" presName="childText" presStyleLbl="revTx" presStyleIdx="0" presStyleCnt="2">
        <dgm:presLayoutVars>
          <dgm:bulletEnabled val="1"/>
        </dgm:presLayoutVars>
      </dgm:prSet>
      <dgm:spPr/>
    </dgm:pt>
    <dgm:pt modelId="{353E1178-FB8C-4D28-ADC2-A8E8C7827DF3}" type="pres">
      <dgm:prSet presAssocID="{DC9CC1B9-0B5F-4728-BD84-6259D1016187}" presName="parentText" presStyleLbl="node1" presStyleIdx="1" presStyleCnt="2" custScaleY="48218">
        <dgm:presLayoutVars>
          <dgm:chMax val="0"/>
          <dgm:bulletEnabled val="1"/>
        </dgm:presLayoutVars>
      </dgm:prSet>
      <dgm:spPr/>
    </dgm:pt>
    <dgm:pt modelId="{FD2822ED-140F-4879-8E8D-BB95D151F552}" type="pres">
      <dgm:prSet presAssocID="{DC9CC1B9-0B5F-4728-BD84-6259D1016187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2CE31F35-3C44-4AEC-91D2-993DAD29CCFB}" srcId="{6D3E1EF7-35B4-4810-B496-2A9932C305E3}" destId="{C1CE4E09-A56F-4B13-82C5-136284EFED91}" srcOrd="3" destOrd="0" parTransId="{A1B8FEB0-FE4A-466B-AB5C-5C4C8D80FE1A}" sibTransId="{40F82594-4303-44A6-803D-96252FF13D7C}"/>
    <dgm:cxn modelId="{D00F4F37-B123-4260-A6A2-1A46A7F3A027}" type="presOf" srcId="{6D3E1EF7-35B4-4810-B496-2A9932C305E3}" destId="{EA424B72-7BC5-4BA8-8A18-3CED199D4F54}" srcOrd="0" destOrd="0" presId="urn:microsoft.com/office/officeart/2005/8/layout/vList2"/>
    <dgm:cxn modelId="{E4DA3038-2C2F-4F4B-917E-BACEDB0049F6}" type="presOf" srcId="{63D68F33-CBE4-45C6-9F8F-7681826D27D6}" destId="{FD2822ED-140F-4879-8E8D-BB95D151F552}" srcOrd="0" destOrd="2" presId="urn:microsoft.com/office/officeart/2005/8/layout/vList2"/>
    <dgm:cxn modelId="{2430C03B-8FC6-4008-AE32-F7789E903E68}" srcId="{6D3E1EF7-35B4-4810-B496-2A9932C305E3}" destId="{AF16D98E-9809-4BF6-9207-F9500359B111}" srcOrd="1" destOrd="0" parTransId="{454FFBD0-DDE1-464E-9347-C0D00830F85B}" sibTransId="{12AD2661-68D9-4E59-BA15-0FFBAB8F15B0}"/>
    <dgm:cxn modelId="{35F95C5B-18F0-4B48-B2F0-AE4F69046C0C}" type="presOf" srcId="{64490DA2-9ABB-4DFA-B156-7DC2A0521240}" destId="{C4E5EFE4-E162-43A8-AEE7-8D4FFE91AD8A}" srcOrd="0" destOrd="0" presId="urn:microsoft.com/office/officeart/2005/8/layout/vList2"/>
    <dgm:cxn modelId="{60642F43-56D0-4659-8D19-7ECFAAB92DDF}" srcId="{6D3E1EF7-35B4-4810-B496-2A9932C305E3}" destId="{64490DA2-9ABB-4DFA-B156-7DC2A0521240}" srcOrd="0" destOrd="0" parTransId="{C0681614-3109-474C-B31F-91B9497E2D43}" sibTransId="{5187046E-F346-4252-9E23-E9908A85C9BD}"/>
    <dgm:cxn modelId="{9BDEFB4E-CDC5-4170-8637-8476DF82D609}" type="presOf" srcId="{C1CE4E09-A56F-4B13-82C5-136284EFED91}" destId="{C4E5EFE4-E162-43A8-AEE7-8D4FFE91AD8A}" srcOrd="0" destOrd="3" presId="urn:microsoft.com/office/officeart/2005/8/layout/vList2"/>
    <dgm:cxn modelId="{2C2A5A76-DC50-4A59-804C-5ECA85AAF5DE}" srcId="{C05DA66E-3448-4113-AC29-8D404DB4683C}" destId="{6D3E1EF7-35B4-4810-B496-2A9932C305E3}" srcOrd="0" destOrd="0" parTransId="{A40E51D8-CA53-4FDA-ABFD-130F8474FD75}" sibTransId="{94DE442D-70CE-4AE5-907A-41128ED9A244}"/>
    <dgm:cxn modelId="{7A567F58-B7F2-4316-9DA6-FD6E1B5009BF}" type="presOf" srcId="{AF16D98E-9809-4BF6-9207-F9500359B111}" destId="{C4E5EFE4-E162-43A8-AEE7-8D4FFE91AD8A}" srcOrd="0" destOrd="1" presId="urn:microsoft.com/office/officeart/2005/8/layout/vList2"/>
    <dgm:cxn modelId="{B2541881-F1CE-4940-8BC0-F94FDC1814E4}" type="presOf" srcId="{44973268-3F83-4766-AAAD-3E1C0CE723A4}" destId="{FD2822ED-140F-4879-8E8D-BB95D151F552}" srcOrd="0" destOrd="1" presId="urn:microsoft.com/office/officeart/2005/8/layout/vList2"/>
    <dgm:cxn modelId="{91D28B91-02CB-46F3-B063-4D2BBAA216BA}" srcId="{DC9CC1B9-0B5F-4728-BD84-6259D1016187}" destId="{52708C31-2A0B-4587-99C8-99FEB5E570B2}" srcOrd="0" destOrd="0" parTransId="{60657869-F1FE-4F24-AAFE-598A8104BCE1}" sibTransId="{AAE29E3D-BD1A-4E1C-9442-F36A08013704}"/>
    <dgm:cxn modelId="{21DA84A4-6A77-4069-92FA-B875685C6747}" srcId="{DC9CC1B9-0B5F-4728-BD84-6259D1016187}" destId="{63D68F33-CBE4-45C6-9F8F-7681826D27D6}" srcOrd="2" destOrd="0" parTransId="{F87D7C39-5BE3-4F8B-91D3-F94BF6E082A3}" sibTransId="{82EC280D-9051-417B-9D95-1DD60D2E49DA}"/>
    <dgm:cxn modelId="{9D88B4A6-C59D-47ED-8424-A0212C35D8F2}" type="presOf" srcId="{C05DA66E-3448-4113-AC29-8D404DB4683C}" destId="{FAE384CD-2CA7-4F31-978D-7214464B98FE}" srcOrd="0" destOrd="0" presId="urn:microsoft.com/office/officeart/2005/8/layout/vList2"/>
    <dgm:cxn modelId="{999830AA-E199-4405-AC65-3D165D93CDEA}" srcId="{DC9CC1B9-0B5F-4728-BD84-6259D1016187}" destId="{44973268-3F83-4766-AAAD-3E1C0CE723A4}" srcOrd="1" destOrd="0" parTransId="{2F04C390-C44F-40E2-A4FC-3801A51B1A2C}" sibTransId="{CD2A95BF-74AB-4371-BAA6-9C945E3311F1}"/>
    <dgm:cxn modelId="{0BE5B6AA-C114-4454-A62C-F2E0B729D2A6}" type="presOf" srcId="{52708C31-2A0B-4587-99C8-99FEB5E570B2}" destId="{FD2822ED-140F-4879-8E8D-BB95D151F552}" srcOrd="0" destOrd="0" presId="urn:microsoft.com/office/officeart/2005/8/layout/vList2"/>
    <dgm:cxn modelId="{A99B31BD-904F-4439-8CA8-6CED98FDA5FC}" srcId="{C05DA66E-3448-4113-AC29-8D404DB4683C}" destId="{DC9CC1B9-0B5F-4728-BD84-6259D1016187}" srcOrd="1" destOrd="0" parTransId="{B8F895B6-BDF7-4986-AD08-5457ABA322A3}" sibTransId="{5E7CE69B-48AC-4F9B-B40D-F3227D1B10F3}"/>
    <dgm:cxn modelId="{E208FAC6-FBD8-485B-B3E1-D50AF7C6218D}" srcId="{6D3E1EF7-35B4-4810-B496-2A9932C305E3}" destId="{8BD27855-CDA2-4A91-A6E9-715197F86A74}" srcOrd="2" destOrd="0" parTransId="{F4850385-B112-477F-886A-77BC246E6D84}" sibTransId="{08E8A71E-C4B9-4034-A3EA-7977C644256E}"/>
    <dgm:cxn modelId="{AB906DD9-3921-49CE-9D71-4CD32BA7047F}" type="presOf" srcId="{8BD27855-CDA2-4A91-A6E9-715197F86A74}" destId="{C4E5EFE4-E162-43A8-AEE7-8D4FFE91AD8A}" srcOrd="0" destOrd="2" presId="urn:microsoft.com/office/officeart/2005/8/layout/vList2"/>
    <dgm:cxn modelId="{6DBE5FE2-CC15-4DB6-A88F-029E15202490}" type="presOf" srcId="{DC9CC1B9-0B5F-4728-BD84-6259D1016187}" destId="{353E1178-FB8C-4D28-ADC2-A8E8C7827DF3}" srcOrd="0" destOrd="0" presId="urn:microsoft.com/office/officeart/2005/8/layout/vList2"/>
    <dgm:cxn modelId="{D4675CB8-1B37-414E-8310-5F221C8FEFD1}" type="presParOf" srcId="{FAE384CD-2CA7-4F31-978D-7214464B98FE}" destId="{EA424B72-7BC5-4BA8-8A18-3CED199D4F54}" srcOrd="0" destOrd="0" presId="urn:microsoft.com/office/officeart/2005/8/layout/vList2"/>
    <dgm:cxn modelId="{081DAB62-0F63-4E8B-B64C-EE87F1EF8D84}" type="presParOf" srcId="{FAE384CD-2CA7-4F31-978D-7214464B98FE}" destId="{C4E5EFE4-E162-43A8-AEE7-8D4FFE91AD8A}" srcOrd="1" destOrd="0" presId="urn:microsoft.com/office/officeart/2005/8/layout/vList2"/>
    <dgm:cxn modelId="{9F0DBEED-0ADF-4562-ADF5-52F07B058A6F}" type="presParOf" srcId="{FAE384CD-2CA7-4F31-978D-7214464B98FE}" destId="{353E1178-FB8C-4D28-ADC2-A8E8C7827DF3}" srcOrd="2" destOrd="0" presId="urn:microsoft.com/office/officeart/2005/8/layout/vList2"/>
    <dgm:cxn modelId="{9A45DB21-AC94-4C22-8524-C2D078AF39B8}" type="presParOf" srcId="{FAE384CD-2CA7-4F31-978D-7214464B98FE}" destId="{FD2822ED-140F-4879-8E8D-BB95D151F55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B844A5-0EAC-42C2-A19A-18F94A874FC3}">
      <dsp:nvSpPr>
        <dsp:cNvPr id="0" name=""/>
        <dsp:cNvSpPr/>
      </dsp:nvSpPr>
      <dsp:spPr>
        <a:xfrm>
          <a:off x="0" y="19740"/>
          <a:ext cx="7529609" cy="5162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200" b="1" kern="1200" dirty="0">
              <a:solidFill>
                <a:schemeClr val="bg1"/>
              </a:solidFill>
            </a:rPr>
            <a:t>Korkean riskin </a:t>
          </a:r>
          <a:r>
            <a:rPr lang="fi-FI" sz="2200" b="1" kern="1200" dirty="0"/>
            <a:t>taso </a:t>
          </a:r>
        </a:p>
      </dsp:txBody>
      <dsp:txXfrm>
        <a:off x="25200" y="44940"/>
        <a:ext cx="7479209" cy="465822"/>
      </dsp:txXfrm>
    </dsp:sp>
    <dsp:sp modelId="{D003E982-1C18-4BBF-B6BB-2BBD12A5E537}">
      <dsp:nvSpPr>
        <dsp:cNvPr id="0" name=""/>
        <dsp:cNvSpPr/>
      </dsp:nvSpPr>
      <dsp:spPr>
        <a:xfrm>
          <a:off x="0" y="535963"/>
          <a:ext cx="7529609" cy="1578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065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 dirty="0"/>
            <a:t>Miehillä 24 annosta ja naisilla 16 annosta viikossa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 dirty="0"/>
            <a:t>Tämä voidaan katsoa hälytysrajaksi, jolloin alkoholinkäyttöön viimeistään tulisi puuttua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 dirty="0"/>
            <a:t>Peruste: kyseisillä annosmäärillä sairastavuus lisääntyy ja kuolleisuusriski suurentuu merkittävästi</a:t>
          </a:r>
        </a:p>
      </dsp:txBody>
      <dsp:txXfrm>
        <a:off x="0" y="535963"/>
        <a:ext cx="7529609" cy="1578375"/>
      </dsp:txXfrm>
    </dsp:sp>
    <dsp:sp modelId="{4818F355-7FA6-4483-A677-118301E64FFA}">
      <dsp:nvSpPr>
        <dsp:cNvPr id="0" name=""/>
        <dsp:cNvSpPr/>
      </dsp:nvSpPr>
      <dsp:spPr>
        <a:xfrm>
          <a:off x="0" y="2114338"/>
          <a:ext cx="7529609" cy="5464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200" b="1" kern="1200" dirty="0"/>
            <a:t>Kohtalaisen riskin taso </a:t>
          </a:r>
        </a:p>
      </dsp:txBody>
      <dsp:txXfrm>
        <a:off x="26676" y="2141014"/>
        <a:ext cx="7476257" cy="493103"/>
      </dsp:txXfrm>
    </dsp:sp>
    <dsp:sp modelId="{9690834F-8F40-45BA-BF09-E196E8EF5C0C}">
      <dsp:nvSpPr>
        <dsp:cNvPr id="0" name=""/>
        <dsp:cNvSpPr/>
      </dsp:nvSpPr>
      <dsp:spPr>
        <a:xfrm>
          <a:off x="0" y="2660793"/>
          <a:ext cx="7529609" cy="82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065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 dirty="0"/>
            <a:t>Miehillä 14 ja naisilla 7 annosta viikossa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 dirty="0"/>
            <a:t>Peruste: kyseiset annosmäärät suurentavat GT-arvoja </a:t>
          </a:r>
        </a:p>
      </dsp:txBody>
      <dsp:txXfrm>
        <a:off x="0" y="2660793"/>
        <a:ext cx="7529609" cy="828000"/>
      </dsp:txXfrm>
    </dsp:sp>
    <dsp:sp modelId="{5715157E-9F80-43F3-A1EC-81CAE3B9FB85}">
      <dsp:nvSpPr>
        <dsp:cNvPr id="0" name=""/>
        <dsp:cNvSpPr/>
      </dsp:nvSpPr>
      <dsp:spPr>
        <a:xfrm>
          <a:off x="0" y="3488793"/>
          <a:ext cx="7529609" cy="7546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200" b="1" kern="1200" dirty="0"/>
            <a:t>Alkoholinkäyttö, josta ei ole todennäköisesti riskiä terveelle työikäiselle henkilölle</a:t>
          </a:r>
        </a:p>
      </dsp:txBody>
      <dsp:txXfrm>
        <a:off x="36838" y="3525631"/>
        <a:ext cx="7455933" cy="680955"/>
      </dsp:txXfrm>
    </dsp:sp>
    <dsp:sp modelId="{14F0939B-5E84-4E2A-9056-5E40B7CE8A9C}">
      <dsp:nvSpPr>
        <dsp:cNvPr id="0" name=""/>
        <dsp:cNvSpPr/>
      </dsp:nvSpPr>
      <dsp:spPr>
        <a:xfrm>
          <a:off x="0" y="4243425"/>
          <a:ext cx="7529609" cy="82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065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 dirty="0"/>
            <a:t>Naisilla 0–1 annosta ja miehillä 0–2 annosta päivässä</a:t>
          </a:r>
          <a:endParaRPr lang="fi-FI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 dirty="0"/>
            <a:t>Peruste: Suomalainen ja pohjoismaalainen ravitsemussuositus </a:t>
          </a:r>
          <a:endParaRPr lang="fi-FI" sz="2000" b="1" kern="1200" dirty="0"/>
        </a:p>
      </dsp:txBody>
      <dsp:txXfrm>
        <a:off x="0" y="4243425"/>
        <a:ext cx="7529609" cy="828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41C691-0AC1-4013-BD94-FC5D33504CA9}">
      <dsp:nvSpPr>
        <dsp:cNvPr id="0" name=""/>
        <dsp:cNvSpPr/>
      </dsp:nvSpPr>
      <dsp:spPr>
        <a:xfrm rot="5400000">
          <a:off x="5071695" y="-2774605"/>
          <a:ext cx="993487" cy="679162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 dirty="0"/>
            <a:t>Aloitetaan avoimella kysymyksellä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 dirty="0"/>
            <a:t>Määriä kysytään juomalajeittain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 dirty="0"/>
            <a:t>Samalla kysytään lääkkeiden ja huumeiden käytöstä</a:t>
          </a:r>
        </a:p>
      </dsp:txBody>
      <dsp:txXfrm rot="-5400000">
        <a:off x="2172628" y="172960"/>
        <a:ext cx="6743124" cy="896491"/>
      </dsp:txXfrm>
    </dsp:sp>
    <dsp:sp modelId="{BF549441-FE2A-4112-B687-5CD28D20847D}">
      <dsp:nvSpPr>
        <dsp:cNvPr id="0" name=""/>
        <dsp:cNvSpPr/>
      </dsp:nvSpPr>
      <dsp:spPr>
        <a:xfrm>
          <a:off x="9" y="8237"/>
          <a:ext cx="2172389" cy="12418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500" kern="1200" dirty="0"/>
            <a:t>Haastattelu</a:t>
          </a:r>
        </a:p>
      </dsp:txBody>
      <dsp:txXfrm>
        <a:off x="60632" y="68860"/>
        <a:ext cx="2051143" cy="1120613"/>
      </dsp:txXfrm>
    </dsp:sp>
    <dsp:sp modelId="{809F3A11-714F-41E1-8497-6138005E86AE}">
      <dsp:nvSpPr>
        <dsp:cNvPr id="0" name=""/>
        <dsp:cNvSpPr/>
      </dsp:nvSpPr>
      <dsp:spPr>
        <a:xfrm rot="5400000">
          <a:off x="5068614" y="-1471520"/>
          <a:ext cx="993487" cy="679335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 dirty="0"/>
            <a:t>Esim. työterveys-, ikäryhmä- ja ajokorttitarkastusten yhteydessä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 dirty="0"/>
            <a:t>AUDIT, alkoholin ongelmakäytön seulontaan: </a:t>
          </a:r>
          <a:r>
            <a:rPr lang="fi-FI" sz="1700" kern="1200" dirty="0">
              <a:hlinkClick xmlns:r="http://schemas.openxmlformats.org/officeDocument/2006/relationships" r:id="rId1"/>
            </a:rPr>
            <a:t>suomeksi</a:t>
          </a:r>
          <a:r>
            <a:rPr lang="fi-FI" sz="1700" kern="1200" dirty="0"/>
            <a:t>, </a:t>
          </a:r>
          <a:r>
            <a:rPr lang="fi-FI" sz="1700" kern="1200" dirty="0">
              <a:hlinkClick xmlns:r="http://schemas.openxmlformats.org/officeDocument/2006/relationships" r:id="rId2"/>
            </a:rPr>
            <a:t>ruotsiksi</a:t>
          </a:r>
          <a:endParaRPr lang="fi-FI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 dirty="0">
              <a:hlinkClick xmlns:r="http://schemas.openxmlformats.org/officeDocument/2006/relationships" r:id="rId3"/>
            </a:rPr>
            <a:t>SADD</a:t>
          </a:r>
          <a:r>
            <a:rPr lang="fi-FI" sz="1700" kern="1200" dirty="0"/>
            <a:t>, alkoholiriippuvuuden vaikeusasteen arviointiin</a:t>
          </a:r>
        </a:p>
      </dsp:txBody>
      <dsp:txXfrm rot="-5400000">
        <a:off x="2168679" y="1476913"/>
        <a:ext cx="6744859" cy="896491"/>
      </dsp:txXfrm>
    </dsp:sp>
    <dsp:sp modelId="{C964C4DD-7437-493C-8F64-B0EFB20821C1}">
      <dsp:nvSpPr>
        <dsp:cNvPr id="0" name=""/>
        <dsp:cNvSpPr/>
      </dsp:nvSpPr>
      <dsp:spPr>
        <a:xfrm>
          <a:off x="20" y="1333958"/>
          <a:ext cx="2168441" cy="12418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500" kern="1200" dirty="0"/>
            <a:t>Strukturoidut kyselyt</a:t>
          </a:r>
        </a:p>
      </dsp:txBody>
      <dsp:txXfrm>
        <a:off x="60643" y="1394581"/>
        <a:ext cx="2047195" cy="1120613"/>
      </dsp:txXfrm>
    </dsp:sp>
    <dsp:sp modelId="{915EA2C5-1696-4C20-BF4E-5FC3269CBB1C}">
      <dsp:nvSpPr>
        <dsp:cNvPr id="0" name=""/>
        <dsp:cNvSpPr/>
      </dsp:nvSpPr>
      <dsp:spPr>
        <a:xfrm rot="5400000">
          <a:off x="4869850" y="-141741"/>
          <a:ext cx="1353278" cy="683599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 dirty="0"/>
            <a:t>Antaa viitteitä alkoholin ongelmakäytöstä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 dirty="0"/>
            <a:t>Löydöksiä: nopea, epäsäännöllinen syke, kohonnut verenpaine, ahdistus, levottomuus, hikoilu, murtumat, naarmut, turpeat korvasylkirauhaset, huono suuhygienia, rikkinäiset hampaat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 dirty="0"/>
            <a:t>Alkometri, käytetään vastaanotolla yhteistyössä potilaan kanssa</a:t>
          </a:r>
        </a:p>
      </dsp:txBody>
      <dsp:txXfrm rot="-5400000">
        <a:off x="2128492" y="2665679"/>
        <a:ext cx="6769933" cy="1221154"/>
      </dsp:txXfrm>
    </dsp:sp>
    <dsp:sp modelId="{87D450AF-A721-4AE0-9CB1-8A674730677F}">
      <dsp:nvSpPr>
        <dsp:cNvPr id="0" name=""/>
        <dsp:cNvSpPr/>
      </dsp:nvSpPr>
      <dsp:spPr>
        <a:xfrm>
          <a:off x="15138" y="2646578"/>
          <a:ext cx="2126730" cy="12418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500" kern="1200" dirty="0"/>
            <a:t>Kliininen tutkimus</a:t>
          </a:r>
        </a:p>
      </dsp:txBody>
      <dsp:txXfrm>
        <a:off x="75761" y="2707201"/>
        <a:ext cx="2005484" cy="1120613"/>
      </dsp:txXfrm>
    </dsp:sp>
    <dsp:sp modelId="{013E507C-3233-4E8C-9FD1-C749F1CF9FA4}">
      <dsp:nvSpPr>
        <dsp:cNvPr id="0" name=""/>
        <dsp:cNvSpPr/>
      </dsp:nvSpPr>
      <dsp:spPr>
        <a:xfrm rot="5400000">
          <a:off x="5046358" y="1249104"/>
          <a:ext cx="1043876" cy="679075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 dirty="0"/>
            <a:t>Haastattelun lisänä ja tukena yhteisymmärryksessä potilaan kanssa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 dirty="0"/>
            <a:t>Veren tai hengitysilman alkoholipitoisuus, seerumin </a:t>
          </a:r>
          <a:r>
            <a:rPr lang="fi-FI" sz="1700" kern="1200" dirty="0" err="1"/>
            <a:t>glutamyyli-transferaasi</a:t>
          </a:r>
          <a:r>
            <a:rPr lang="fi-FI" sz="1700" kern="1200" dirty="0"/>
            <a:t> (GT), punasolujen keskitilavuus (MCV) ja seerumin niukkahiilihydraattinen </a:t>
          </a:r>
          <a:r>
            <a:rPr lang="fi-FI" sz="1700" kern="1200" dirty="0" err="1"/>
            <a:t>transferriini</a:t>
          </a:r>
          <a:r>
            <a:rPr lang="fi-FI" sz="1700" kern="1200" dirty="0"/>
            <a:t> (CDT)</a:t>
          </a:r>
        </a:p>
      </dsp:txBody>
      <dsp:txXfrm rot="-5400000">
        <a:off x="2172919" y="4173501"/>
        <a:ext cx="6739796" cy="941960"/>
      </dsp:txXfrm>
    </dsp:sp>
    <dsp:sp modelId="{DC2B623A-0897-4794-8EA7-29CDD6B68E2B}">
      <dsp:nvSpPr>
        <dsp:cNvPr id="0" name=""/>
        <dsp:cNvSpPr/>
      </dsp:nvSpPr>
      <dsp:spPr>
        <a:xfrm>
          <a:off x="0" y="3971096"/>
          <a:ext cx="2172681" cy="12418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500" kern="1200" dirty="0"/>
            <a:t>Laboratorio-</a:t>
          </a:r>
          <a:br>
            <a:rPr lang="fi-FI" sz="2500" kern="1200" dirty="0"/>
          </a:br>
          <a:r>
            <a:rPr lang="fi-FI" sz="2500" kern="1200" dirty="0"/>
            <a:t>kokeet</a:t>
          </a:r>
        </a:p>
      </dsp:txBody>
      <dsp:txXfrm>
        <a:off x="60623" y="4031719"/>
        <a:ext cx="2051435" cy="11206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9A1318-F351-42B3-95CA-A8BD761BBA85}">
      <dsp:nvSpPr>
        <dsp:cNvPr id="0" name=""/>
        <dsp:cNvSpPr/>
      </dsp:nvSpPr>
      <dsp:spPr>
        <a:xfrm>
          <a:off x="0" y="12309"/>
          <a:ext cx="2214246" cy="767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60960" rIns="170688" bIns="60960" numCol="1" spcCol="1270" anchor="ctr" anchorCtr="0">
          <a:noAutofit/>
        </a:bodyPr>
        <a:lstStyle/>
        <a:p>
          <a:pPr marL="0" lvl="0" indent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b="1" i="0" kern="1200" dirty="0">
              <a:solidFill>
                <a:srgbClr val="0070C0"/>
              </a:solidFill>
            </a:rPr>
            <a:t>R</a:t>
          </a:r>
          <a:r>
            <a:rPr lang="fi-FI" sz="2200" kern="1200" dirty="0"/>
            <a:t>ohkeus </a:t>
          </a:r>
          <a:br>
            <a:rPr lang="fi-FI" sz="2200" kern="1200" dirty="0"/>
          </a:br>
          <a:r>
            <a:rPr lang="fi-FI" sz="2200" kern="1200" dirty="0"/>
            <a:t>(</a:t>
          </a:r>
          <a:r>
            <a:rPr lang="fi-FI" sz="2200" kern="1200" dirty="0" err="1"/>
            <a:t>self</a:t>
          </a:r>
          <a:r>
            <a:rPr lang="fi-FI" sz="2200" kern="1200" dirty="0"/>
            <a:t> </a:t>
          </a:r>
          <a:r>
            <a:rPr lang="fi-FI" sz="2200" kern="1200" dirty="0" err="1"/>
            <a:t>efficacy</a:t>
          </a:r>
          <a:r>
            <a:rPr lang="fi-FI" sz="2200" kern="1200" dirty="0"/>
            <a:t>) </a:t>
          </a:r>
        </a:p>
      </dsp:txBody>
      <dsp:txXfrm>
        <a:off x="0" y="12309"/>
        <a:ext cx="2214246" cy="767250"/>
      </dsp:txXfrm>
    </dsp:sp>
    <dsp:sp modelId="{9476684F-033A-4BF1-BB4D-90FF0ED48DCC}">
      <dsp:nvSpPr>
        <dsp:cNvPr id="0" name=""/>
        <dsp:cNvSpPr/>
      </dsp:nvSpPr>
      <dsp:spPr>
        <a:xfrm>
          <a:off x="2214245" y="12309"/>
          <a:ext cx="442849" cy="76725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7BBFEC-FF56-4D0C-8811-69E3D6617015}">
      <dsp:nvSpPr>
        <dsp:cNvPr id="0" name=""/>
        <dsp:cNvSpPr/>
      </dsp:nvSpPr>
      <dsp:spPr>
        <a:xfrm>
          <a:off x="2834234" y="12309"/>
          <a:ext cx="6022749" cy="7672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000" kern="1200" dirty="0"/>
            <a:t>Potilaaseen</a:t>
          </a:r>
          <a:r>
            <a:rPr lang="fi-FI" sz="1800" kern="1200" dirty="0"/>
            <a:t> valetaan rohkeutta ja uskoa onnistumiseen.</a:t>
          </a:r>
        </a:p>
      </dsp:txBody>
      <dsp:txXfrm>
        <a:off x="2834234" y="12309"/>
        <a:ext cx="6022749" cy="767250"/>
      </dsp:txXfrm>
    </dsp:sp>
    <dsp:sp modelId="{9A2AC322-6BD6-4075-BDFB-4872C8EE1F8A}">
      <dsp:nvSpPr>
        <dsp:cNvPr id="0" name=""/>
        <dsp:cNvSpPr/>
      </dsp:nvSpPr>
      <dsp:spPr>
        <a:xfrm>
          <a:off x="0" y="891159"/>
          <a:ext cx="2214246" cy="767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60960" rIns="170688" bIns="60960" numCol="1" spcCol="1270" anchor="ctr" anchorCtr="0">
          <a:noAutofit/>
        </a:bodyPr>
        <a:lstStyle/>
        <a:p>
          <a:pPr marL="0" lvl="0" indent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b="1" i="0" kern="1200" dirty="0">
              <a:solidFill>
                <a:srgbClr val="0070C0"/>
              </a:solidFill>
            </a:rPr>
            <a:t>A</a:t>
          </a:r>
          <a:r>
            <a:rPr lang="fi-FI" sz="2200" kern="1200" dirty="0"/>
            <a:t>lkoholitietous (feedback)</a:t>
          </a:r>
        </a:p>
      </dsp:txBody>
      <dsp:txXfrm>
        <a:off x="0" y="891159"/>
        <a:ext cx="2214246" cy="767250"/>
      </dsp:txXfrm>
    </dsp:sp>
    <dsp:sp modelId="{5B569C7E-4C28-4780-B182-C2BC0361BD9C}">
      <dsp:nvSpPr>
        <dsp:cNvPr id="0" name=""/>
        <dsp:cNvSpPr/>
      </dsp:nvSpPr>
      <dsp:spPr>
        <a:xfrm>
          <a:off x="2214245" y="891159"/>
          <a:ext cx="442849" cy="76725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39BF05-DF9E-4BF3-A50E-A9C8B60E7530}">
      <dsp:nvSpPr>
        <dsp:cNvPr id="0" name=""/>
        <dsp:cNvSpPr/>
      </dsp:nvSpPr>
      <dsp:spPr>
        <a:xfrm>
          <a:off x="2834234" y="891159"/>
          <a:ext cx="6022749" cy="7672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000" kern="1200" dirty="0"/>
            <a:t>Annetaan</a:t>
          </a:r>
          <a:r>
            <a:rPr lang="fi-FI" sz="1800" kern="1200" dirty="0"/>
            <a:t> palautetta ja tietoa alkoholiasioista suhteutettuna potilaan vaivoihin ja löydöksiin. </a:t>
          </a:r>
        </a:p>
      </dsp:txBody>
      <dsp:txXfrm>
        <a:off x="2834234" y="891159"/>
        <a:ext cx="6022749" cy="767250"/>
      </dsp:txXfrm>
    </dsp:sp>
    <dsp:sp modelId="{7C10AA67-D992-4C89-AE84-0373589A115B}">
      <dsp:nvSpPr>
        <dsp:cNvPr id="0" name=""/>
        <dsp:cNvSpPr/>
      </dsp:nvSpPr>
      <dsp:spPr>
        <a:xfrm>
          <a:off x="0" y="1770009"/>
          <a:ext cx="2214246" cy="613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60960" rIns="170688" bIns="60960" numCol="1" spcCol="1270" anchor="ctr" anchorCtr="0">
          <a:noAutofit/>
        </a:bodyPr>
        <a:lstStyle/>
        <a:p>
          <a:pPr marL="0" lvl="0" indent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b="1" i="0" kern="1200" dirty="0">
              <a:solidFill>
                <a:srgbClr val="0070C0"/>
              </a:solidFill>
            </a:rPr>
            <a:t>A</a:t>
          </a:r>
          <a:r>
            <a:rPr lang="fi-FI" sz="2200" kern="1200" dirty="0"/>
            <a:t>pu (</a:t>
          </a:r>
          <a:r>
            <a:rPr lang="fi-FI" sz="2200" kern="1200" dirty="0" err="1"/>
            <a:t>advice</a:t>
          </a:r>
          <a:r>
            <a:rPr lang="fi-FI" sz="2200" kern="1200" dirty="0"/>
            <a:t>) </a:t>
          </a:r>
        </a:p>
      </dsp:txBody>
      <dsp:txXfrm>
        <a:off x="0" y="1770009"/>
        <a:ext cx="2214246" cy="613800"/>
      </dsp:txXfrm>
    </dsp:sp>
    <dsp:sp modelId="{CE9D7415-7C4B-412F-BCC9-78A643B43847}">
      <dsp:nvSpPr>
        <dsp:cNvPr id="0" name=""/>
        <dsp:cNvSpPr/>
      </dsp:nvSpPr>
      <dsp:spPr>
        <a:xfrm>
          <a:off x="2214245" y="1770009"/>
          <a:ext cx="442849" cy="6138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559286-5709-4FEA-A9C2-5D16843E3E2D}">
      <dsp:nvSpPr>
        <dsp:cNvPr id="0" name=""/>
        <dsp:cNvSpPr/>
      </dsp:nvSpPr>
      <dsp:spPr>
        <a:xfrm>
          <a:off x="2834234" y="1770009"/>
          <a:ext cx="6022749" cy="613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000" kern="1200" dirty="0"/>
            <a:t>Avustetaan</a:t>
          </a:r>
          <a:r>
            <a:rPr lang="fi-FI" sz="1800" kern="1200" dirty="0"/>
            <a:t> päätöksessä vähentää juomista tai lopettaa se.</a:t>
          </a:r>
        </a:p>
      </dsp:txBody>
      <dsp:txXfrm>
        <a:off x="2834234" y="1770009"/>
        <a:ext cx="6022749" cy="613800"/>
      </dsp:txXfrm>
    </dsp:sp>
    <dsp:sp modelId="{537F2A58-2CC6-4A2A-BC68-CF0065A7FE87}">
      <dsp:nvSpPr>
        <dsp:cNvPr id="0" name=""/>
        <dsp:cNvSpPr/>
      </dsp:nvSpPr>
      <dsp:spPr>
        <a:xfrm>
          <a:off x="0" y="2495409"/>
          <a:ext cx="2214246" cy="7288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55880" rIns="156464" bIns="55880" numCol="1" spcCol="1270" anchor="ctr" anchorCtr="0">
          <a:noAutofit/>
        </a:bodyPr>
        <a:lstStyle/>
        <a:p>
          <a:pPr marL="0" lvl="0" indent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200" b="1" kern="1200" dirty="0">
              <a:solidFill>
                <a:srgbClr val="0070C0"/>
              </a:solidFill>
            </a:rPr>
            <a:t>M</a:t>
          </a:r>
          <a:r>
            <a:rPr lang="fi-FI" sz="2200" kern="1200" dirty="0"/>
            <a:t>yötätunto (</a:t>
          </a:r>
          <a:r>
            <a:rPr lang="fi-FI" sz="2200" kern="1200" dirty="0" err="1"/>
            <a:t>empathy</a:t>
          </a:r>
          <a:r>
            <a:rPr lang="fi-FI" sz="2200" kern="1200" dirty="0"/>
            <a:t>) </a:t>
          </a:r>
        </a:p>
      </dsp:txBody>
      <dsp:txXfrm>
        <a:off x="0" y="2495409"/>
        <a:ext cx="2214246" cy="728887"/>
      </dsp:txXfrm>
    </dsp:sp>
    <dsp:sp modelId="{21D0243C-341F-4B65-816B-0D4820806903}">
      <dsp:nvSpPr>
        <dsp:cNvPr id="0" name=""/>
        <dsp:cNvSpPr/>
      </dsp:nvSpPr>
      <dsp:spPr>
        <a:xfrm>
          <a:off x="2214245" y="2495409"/>
          <a:ext cx="442849" cy="7288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C1DDBD-4CC6-4F87-8F81-56A0E338F4EE}">
      <dsp:nvSpPr>
        <dsp:cNvPr id="0" name=""/>
        <dsp:cNvSpPr/>
      </dsp:nvSpPr>
      <dsp:spPr>
        <a:xfrm>
          <a:off x="2834234" y="2495409"/>
          <a:ext cx="6022749" cy="7288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000" kern="1200" dirty="0"/>
            <a:t>Suhtaudutaan potilaaseen lämpimästi, reflektoivasti, empaattisesti ja ymmärtävästi.</a:t>
          </a:r>
        </a:p>
      </dsp:txBody>
      <dsp:txXfrm>
        <a:off x="2834234" y="2495409"/>
        <a:ext cx="6022749" cy="728887"/>
      </dsp:txXfrm>
    </dsp:sp>
    <dsp:sp modelId="{E51EB04B-72EA-4297-87E7-62B2269A02ED}">
      <dsp:nvSpPr>
        <dsp:cNvPr id="0" name=""/>
        <dsp:cNvSpPr/>
      </dsp:nvSpPr>
      <dsp:spPr>
        <a:xfrm>
          <a:off x="0" y="3335897"/>
          <a:ext cx="2214246" cy="10741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60960" rIns="170688" bIns="60960" numCol="1" spcCol="1270" anchor="ctr" anchorCtr="0">
          <a:noAutofit/>
        </a:bodyPr>
        <a:lstStyle/>
        <a:p>
          <a:pPr marL="0" lvl="0" indent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b="1" i="0" kern="1200" dirty="0">
              <a:solidFill>
                <a:srgbClr val="0070C0"/>
              </a:solidFill>
            </a:rPr>
            <a:t>I</a:t>
          </a:r>
          <a:r>
            <a:rPr lang="fi-FI" sz="2200" kern="1200" dirty="0"/>
            <a:t>tsemääräämis-vastuu (</a:t>
          </a:r>
          <a:r>
            <a:rPr lang="fi-FI" sz="2200" kern="1200" dirty="0" err="1"/>
            <a:t>responsibility</a:t>
          </a:r>
          <a:r>
            <a:rPr lang="fi-FI" sz="2200" kern="1200" dirty="0"/>
            <a:t>) </a:t>
          </a:r>
        </a:p>
      </dsp:txBody>
      <dsp:txXfrm>
        <a:off x="0" y="3335897"/>
        <a:ext cx="2214246" cy="1074150"/>
      </dsp:txXfrm>
    </dsp:sp>
    <dsp:sp modelId="{518A5692-5840-4F8D-B642-DE60A082CA5B}">
      <dsp:nvSpPr>
        <dsp:cNvPr id="0" name=""/>
        <dsp:cNvSpPr/>
      </dsp:nvSpPr>
      <dsp:spPr>
        <a:xfrm>
          <a:off x="2214245" y="3335897"/>
          <a:ext cx="442849" cy="107415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551413-5AB0-4F88-8153-E2851193EFB6}">
      <dsp:nvSpPr>
        <dsp:cNvPr id="0" name=""/>
        <dsp:cNvSpPr/>
      </dsp:nvSpPr>
      <dsp:spPr>
        <a:xfrm>
          <a:off x="2834234" y="3335897"/>
          <a:ext cx="6022749" cy="10741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000" kern="1200" dirty="0"/>
            <a:t>Potilaan</a:t>
          </a:r>
          <a:r>
            <a:rPr lang="fi-FI" sz="1800" kern="1200" dirty="0"/>
            <a:t> on itse päätettävä vähentää juomistaan.</a:t>
          </a:r>
        </a:p>
      </dsp:txBody>
      <dsp:txXfrm>
        <a:off x="2834234" y="3335897"/>
        <a:ext cx="6022749" cy="1074150"/>
      </dsp:txXfrm>
    </dsp:sp>
    <dsp:sp modelId="{7A122B87-87A0-498B-B490-3439622C8690}">
      <dsp:nvSpPr>
        <dsp:cNvPr id="0" name=""/>
        <dsp:cNvSpPr/>
      </dsp:nvSpPr>
      <dsp:spPr>
        <a:xfrm>
          <a:off x="0" y="4521647"/>
          <a:ext cx="2214246" cy="767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60960" rIns="170688" bIns="60960" numCol="1" spcCol="1270" anchor="ctr" anchorCtr="0">
          <a:noAutofit/>
        </a:bodyPr>
        <a:lstStyle/>
        <a:p>
          <a:pPr marL="0" lvl="0" indent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b="1" i="0" kern="1200" dirty="0">
              <a:solidFill>
                <a:srgbClr val="0070C0"/>
              </a:solidFill>
            </a:rPr>
            <a:t>T</a:t>
          </a:r>
          <a:r>
            <a:rPr lang="fi-FI" sz="2200" kern="1200" dirty="0"/>
            <a:t>oimintaohjeet </a:t>
          </a:r>
          <a:br>
            <a:rPr lang="fi-FI" sz="2200" kern="1200" dirty="0"/>
          </a:br>
          <a:r>
            <a:rPr lang="fi-FI" sz="2200" kern="1200" dirty="0"/>
            <a:t>(menu)</a:t>
          </a:r>
        </a:p>
      </dsp:txBody>
      <dsp:txXfrm>
        <a:off x="0" y="4521647"/>
        <a:ext cx="2214246" cy="767250"/>
      </dsp:txXfrm>
    </dsp:sp>
    <dsp:sp modelId="{E6220ABF-A2FF-44D2-B639-227CBC63D2FF}">
      <dsp:nvSpPr>
        <dsp:cNvPr id="0" name=""/>
        <dsp:cNvSpPr/>
      </dsp:nvSpPr>
      <dsp:spPr>
        <a:xfrm>
          <a:off x="2214245" y="4521647"/>
          <a:ext cx="442849" cy="76725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C542F4-1393-4B9A-884F-AED466B9B5E5}">
      <dsp:nvSpPr>
        <dsp:cNvPr id="0" name=""/>
        <dsp:cNvSpPr/>
      </dsp:nvSpPr>
      <dsp:spPr>
        <a:xfrm>
          <a:off x="2834234" y="4521647"/>
          <a:ext cx="6022749" cy="7672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000" kern="1200" dirty="0"/>
            <a:t>Luodaan</a:t>
          </a:r>
          <a:r>
            <a:rPr lang="fi-FI" sz="1800" kern="1200" dirty="0"/>
            <a:t> vaihtoehtoisia strategioita juomisen vähentämiseksi.</a:t>
          </a:r>
        </a:p>
      </dsp:txBody>
      <dsp:txXfrm>
        <a:off x="2834234" y="4521647"/>
        <a:ext cx="6022749" cy="7672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9799F0-7970-41A8-9545-291089719FA1}">
      <dsp:nvSpPr>
        <dsp:cNvPr id="0" name=""/>
        <dsp:cNvSpPr/>
      </dsp:nvSpPr>
      <dsp:spPr>
        <a:xfrm>
          <a:off x="1374925" y="501235"/>
          <a:ext cx="3346149" cy="3346149"/>
        </a:xfrm>
        <a:prstGeom prst="blockArc">
          <a:avLst>
            <a:gd name="adj1" fmla="val 11880000"/>
            <a:gd name="adj2" fmla="val 1620000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A9AC1C-2D72-4867-AE66-40752B9BB7C9}">
      <dsp:nvSpPr>
        <dsp:cNvPr id="0" name=""/>
        <dsp:cNvSpPr/>
      </dsp:nvSpPr>
      <dsp:spPr>
        <a:xfrm>
          <a:off x="1374925" y="501235"/>
          <a:ext cx="3346149" cy="3346149"/>
        </a:xfrm>
        <a:prstGeom prst="blockArc">
          <a:avLst>
            <a:gd name="adj1" fmla="val 7560000"/>
            <a:gd name="adj2" fmla="val 1188000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EA95D7-FD2B-42C2-B159-A8689AE3A700}">
      <dsp:nvSpPr>
        <dsp:cNvPr id="0" name=""/>
        <dsp:cNvSpPr/>
      </dsp:nvSpPr>
      <dsp:spPr>
        <a:xfrm>
          <a:off x="1374925" y="501235"/>
          <a:ext cx="3346149" cy="3346149"/>
        </a:xfrm>
        <a:prstGeom prst="blockArc">
          <a:avLst>
            <a:gd name="adj1" fmla="val 3240000"/>
            <a:gd name="adj2" fmla="val 756000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2BF902-FB1E-4BE2-9D55-663B3E21518A}">
      <dsp:nvSpPr>
        <dsp:cNvPr id="0" name=""/>
        <dsp:cNvSpPr/>
      </dsp:nvSpPr>
      <dsp:spPr>
        <a:xfrm>
          <a:off x="1374925" y="501235"/>
          <a:ext cx="3346149" cy="3346149"/>
        </a:xfrm>
        <a:prstGeom prst="blockArc">
          <a:avLst>
            <a:gd name="adj1" fmla="val 20520000"/>
            <a:gd name="adj2" fmla="val 324000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FAED22-5AFB-4312-9E2E-A1FE0A28A21B}">
      <dsp:nvSpPr>
        <dsp:cNvPr id="0" name=""/>
        <dsp:cNvSpPr/>
      </dsp:nvSpPr>
      <dsp:spPr>
        <a:xfrm>
          <a:off x="1374925" y="501235"/>
          <a:ext cx="3346149" cy="3346149"/>
        </a:xfrm>
        <a:prstGeom prst="blockArc">
          <a:avLst>
            <a:gd name="adj1" fmla="val 16200000"/>
            <a:gd name="adj2" fmla="val 2052000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737727-3D97-4FB5-B085-44C23D02A75D}">
      <dsp:nvSpPr>
        <dsp:cNvPr id="0" name=""/>
        <dsp:cNvSpPr/>
      </dsp:nvSpPr>
      <dsp:spPr>
        <a:xfrm>
          <a:off x="2278558" y="1404868"/>
          <a:ext cx="1538882" cy="15388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b="1" kern="1200" dirty="0"/>
            <a:t>Lieviä vieroitus-oireita</a:t>
          </a:r>
        </a:p>
      </dsp:txBody>
      <dsp:txXfrm>
        <a:off x="2503922" y="1630232"/>
        <a:ext cx="1088154" cy="1088154"/>
      </dsp:txXfrm>
    </dsp:sp>
    <dsp:sp modelId="{79DD4CC9-2AC6-47B4-9369-39A4B51E5D0A}">
      <dsp:nvSpPr>
        <dsp:cNvPr id="0" name=""/>
        <dsp:cNvSpPr/>
      </dsp:nvSpPr>
      <dsp:spPr>
        <a:xfrm>
          <a:off x="2509391" y="1406"/>
          <a:ext cx="1077217" cy="10772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kern="1200" dirty="0"/>
            <a:t>Vapina</a:t>
          </a:r>
        </a:p>
      </dsp:txBody>
      <dsp:txXfrm>
        <a:off x="2667146" y="159161"/>
        <a:ext cx="761707" cy="761707"/>
      </dsp:txXfrm>
    </dsp:sp>
    <dsp:sp modelId="{0A920933-FBFB-4CE9-B4B2-EE905FB20A11}">
      <dsp:nvSpPr>
        <dsp:cNvPr id="0" name=""/>
        <dsp:cNvSpPr/>
      </dsp:nvSpPr>
      <dsp:spPr>
        <a:xfrm>
          <a:off x="4063697" y="1130676"/>
          <a:ext cx="1077217" cy="10772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 dirty="0"/>
            <a:t>Levot-</a:t>
          </a:r>
          <a:r>
            <a:rPr lang="fi-FI" sz="1700" kern="1200" dirty="0" err="1"/>
            <a:t>tomuus</a:t>
          </a:r>
          <a:endParaRPr lang="fi-FI" sz="1700" kern="1200" dirty="0"/>
        </a:p>
      </dsp:txBody>
      <dsp:txXfrm>
        <a:off x="4221452" y="1288431"/>
        <a:ext cx="761707" cy="761707"/>
      </dsp:txXfrm>
    </dsp:sp>
    <dsp:sp modelId="{389023DB-0E96-4179-A7C2-F790107A7134}">
      <dsp:nvSpPr>
        <dsp:cNvPr id="0" name=""/>
        <dsp:cNvSpPr/>
      </dsp:nvSpPr>
      <dsp:spPr>
        <a:xfrm>
          <a:off x="3470005" y="2957873"/>
          <a:ext cx="1077217" cy="10772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kern="1200" dirty="0"/>
            <a:t>Hikoilu</a:t>
          </a:r>
        </a:p>
      </dsp:txBody>
      <dsp:txXfrm>
        <a:off x="3627760" y="3115628"/>
        <a:ext cx="761707" cy="761707"/>
      </dsp:txXfrm>
    </dsp:sp>
    <dsp:sp modelId="{306CB5C9-1CE6-4CA6-9CB8-141E8931F89E}">
      <dsp:nvSpPr>
        <dsp:cNvPr id="0" name=""/>
        <dsp:cNvSpPr/>
      </dsp:nvSpPr>
      <dsp:spPr>
        <a:xfrm>
          <a:off x="1548776" y="2957873"/>
          <a:ext cx="1077217" cy="10772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kern="1200" dirty="0"/>
            <a:t>Unet-</a:t>
          </a:r>
          <a:r>
            <a:rPr lang="fi-FI" sz="1800" kern="1200" dirty="0" err="1"/>
            <a:t>tomuus</a:t>
          </a:r>
          <a:endParaRPr lang="fi-FI" sz="1800" kern="1200" dirty="0"/>
        </a:p>
      </dsp:txBody>
      <dsp:txXfrm>
        <a:off x="1706531" y="3115628"/>
        <a:ext cx="761707" cy="761707"/>
      </dsp:txXfrm>
    </dsp:sp>
    <dsp:sp modelId="{B10431FC-772D-4E87-B286-E27C37DF9506}">
      <dsp:nvSpPr>
        <dsp:cNvPr id="0" name=""/>
        <dsp:cNvSpPr/>
      </dsp:nvSpPr>
      <dsp:spPr>
        <a:xfrm>
          <a:off x="955084" y="1130676"/>
          <a:ext cx="1077217" cy="10772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kern="1200" dirty="0"/>
            <a:t>Ärtyi-syys</a:t>
          </a:r>
        </a:p>
      </dsp:txBody>
      <dsp:txXfrm>
        <a:off x="1112839" y="1288431"/>
        <a:ext cx="761707" cy="76170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21659D-3747-4630-82DF-77FAF3498715}">
      <dsp:nvSpPr>
        <dsp:cNvPr id="0" name=""/>
        <dsp:cNvSpPr/>
      </dsp:nvSpPr>
      <dsp:spPr>
        <a:xfrm>
          <a:off x="0" y="12445"/>
          <a:ext cx="8229600" cy="4557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 dirty="0" err="1"/>
            <a:t>Disulfiraami</a:t>
          </a:r>
          <a:endParaRPr lang="fi-FI" sz="1900" kern="1200" dirty="0"/>
        </a:p>
      </dsp:txBody>
      <dsp:txXfrm>
        <a:off x="22246" y="34691"/>
        <a:ext cx="8185108" cy="411223"/>
      </dsp:txXfrm>
    </dsp:sp>
    <dsp:sp modelId="{0C6ED5CE-A70E-405B-9490-8708E82F345E}">
      <dsp:nvSpPr>
        <dsp:cNvPr id="0" name=""/>
        <dsp:cNvSpPr/>
      </dsp:nvSpPr>
      <dsp:spPr>
        <a:xfrm>
          <a:off x="0" y="468160"/>
          <a:ext cx="8229600" cy="904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4130" rIns="135128" bIns="2413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kern="1200" dirty="0"/>
            <a:t>Valvotusti 400 mg kahdesti viikossa tai 200 mg/vrk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kern="1200" dirty="0"/>
            <a:t>Parantanut merkitsevästi pelkillä </a:t>
          </a:r>
          <a:r>
            <a:rPr lang="fi-FI" sz="1900" kern="1200" dirty="0" err="1"/>
            <a:t>psykososiaalisilla</a:t>
          </a:r>
          <a:r>
            <a:rPr lang="fi-FI" sz="1900" kern="1200" dirty="0"/>
            <a:t> menetelmillä saatuja tuloksia </a:t>
          </a:r>
          <a:r>
            <a:rPr lang="fi-FI" sz="1900" b="1" kern="1200" baseline="30000" dirty="0">
              <a:solidFill>
                <a:srgbClr val="FF0000"/>
              </a:solidFill>
            </a:rPr>
            <a:t>A</a:t>
          </a:r>
        </a:p>
      </dsp:txBody>
      <dsp:txXfrm>
        <a:off x="0" y="468160"/>
        <a:ext cx="8229600" cy="904590"/>
      </dsp:txXfrm>
    </dsp:sp>
    <dsp:sp modelId="{FF0B0262-87CB-4A4D-9CB8-B1818FC0C175}">
      <dsp:nvSpPr>
        <dsp:cNvPr id="0" name=""/>
        <dsp:cNvSpPr/>
      </dsp:nvSpPr>
      <dsp:spPr>
        <a:xfrm>
          <a:off x="0" y="1372750"/>
          <a:ext cx="8229600" cy="4557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 dirty="0" err="1"/>
            <a:t>Opioidiantagonistit</a:t>
          </a:r>
          <a:r>
            <a:rPr lang="fi-FI" sz="1900" kern="1200" dirty="0"/>
            <a:t> (</a:t>
          </a:r>
          <a:r>
            <a:rPr lang="fi-FI" sz="1900" kern="1200" dirty="0" err="1"/>
            <a:t>naltreksoni</a:t>
          </a:r>
          <a:r>
            <a:rPr lang="fi-FI" sz="1900" kern="1200" dirty="0"/>
            <a:t> ja </a:t>
          </a:r>
          <a:r>
            <a:rPr lang="fi-FI" sz="1900" kern="1200" dirty="0" err="1"/>
            <a:t>nalmefeeni</a:t>
          </a:r>
          <a:r>
            <a:rPr lang="fi-FI" sz="1900" kern="1200" dirty="0"/>
            <a:t>)</a:t>
          </a:r>
        </a:p>
      </dsp:txBody>
      <dsp:txXfrm>
        <a:off x="22246" y="1394996"/>
        <a:ext cx="8185108" cy="411223"/>
      </dsp:txXfrm>
    </dsp:sp>
    <dsp:sp modelId="{9BCE8256-B659-40F6-B711-353E3AF74CFC}">
      <dsp:nvSpPr>
        <dsp:cNvPr id="0" name=""/>
        <dsp:cNvSpPr/>
      </dsp:nvSpPr>
      <dsp:spPr>
        <a:xfrm>
          <a:off x="0" y="1828465"/>
          <a:ext cx="8229600" cy="1179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4130" rIns="135128" bIns="2413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kern="1200" dirty="0" err="1">
              <a:solidFill>
                <a:schemeClr val="tx1"/>
              </a:solidFill>
            </a:rPr>
            <a:t>Naltreksoni</a:t>
          </a:r>
          <a:r>
            <a:rPr lang="fi-FI" sz="1900" kern="1200" dirty="0">
              <a:solidFill>
                <a:schemeClr val="tx1"/>
              </a:solidFill>
            </a:rPr>
            <a:t> 50 mg</a:t>
          </a:r>
          <a:r>
            <a:rPr lang="fi-FI" sz="1900" kern="1200" baseline="0" dirty="0">
              <a:solidFill>
                <a:schemeClr val="tx1"/>
              </a:solidFill>
            </a:rPr>
            <a:t> (kerta-annoksena) tai </a:t>
          </a:r>
          <a:r>
            <a:rPr lang="fi-FI" sz="1900" kern="1200" baseline="0" dirty="0" err="1">
              <a:solidFill>
                <a:schemeClr val="tx1"/>
              </a:solidFill>
            </a:rPr>
            <a:t>nalmefeeni</a:t>
          </a:r>
          <a:r>
            <a:rPr lang="fi-FI" sz="1900" kern="1200" baseline="0" dirty="0">
              <a:solidFill>
                <a:schemeClr val="tx1"/>
              </a:solidFill>
            </a:rPr>
            <a:t> 18 mg (ennen alkoholinkäyttöä)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kern="1200" baseline="0" dirty="0">
              <a:solidFill>
                <a:schemeClr val="tx1"/>
              </a:solidFill>
            </a:rPr>
            <a:t>Vähentää alkoholin kokonaiskulutusta ja retkahtamista rankkaan juomiseen otettuna ennen niihin uhkaavia tilanteita </a:t>
          </a:r>
          <a:r>
            <a:rPr lang="fi-FI" sz="1900" b="1" i="0" kern="1200" baseline="30000" dirty="0">
              <a:solidFill>
                <a:srgbClr val="FF0000"/>
              </a:solidFill>
            </a:rPr>
            <a:t>A</a:t>
          </a:r>
          <a:endParaRPr lang="fi-FI" sz="1900" kern="1200" baseline="0" dirty="0">
            <a:solidFill>
              <a:schemeClr val="tx1"/>
            </a:solidFill>
          </a:endParaRPr>
        </a:p>
      </dsp:txBody>
      <dsp:txXfrm>
        <a:off x="0" y="1828465"/>
        <a:ext cx="8229600" cy="1179900"/>
      </dsp:txXfrm>
    </dsp:sp>
    <dsp:sp modelId="{83AB2D10-8E45-47BD-B9D6-3F90767F7659}">
      <dsp:nvSpPr>
        <dsp:cNvPr id="0" name=""/>
        <dsp:cNvSpPr/>
      </dsp:nvSpPr>
      <dsp:spPr>
        <a:xfrm>
          <a:off x="0" y="3008365"/>
          <a:ext cx="8229600" cy="4557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 dirty="0" err="1"/>
            <a:t>Tauriinin</a:t>
          </a:r>
          <a:r>
            <a:rPr lang="fi-FI" sz="1900" kern="1200" dirty="0"/>
            <a:t> kalsiumsuola </a:t>
          </a:r>
          <a:r>
            <a:rPr lang="fi-FI" sz="1900" kern="1200" dirty="0" err="1"/>
            <a:t>akamprosaatti</a:t>
          </a:r>
          <a:endParaRPr lang="fi-FI" sz="1900" kern="1200" dirty="0"/>
        </a:p>
      </dsp:txBody>
      <dsp:txXfrm>
        <a:off x="22246" y="3030611"/>
        <a:ext cx="8185108" cy="411223"/>
      </dsp:txXfrm>
    </dsp:sp>
    <dsp:sp modelId="{59D7D7AC-1800-43F5-B621-C778A0E91CB2}">
      <dsp:nvSpPr>
        <dsp:cNvPr id="0" name=""/>
        <dsp:cNvSpPr/>
      </dsp:nvSpPr>
      <dsp:spPr>
        <a:xfrm>
          <a:off x="0" y="3464080"/>
          <a:ext cx="8229600" cy="648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4130" rIns="135128" bIns="2413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kern="1200" dirty="0"/>
            <a:t>Tukee raittiutta, alkoholinhimoa vähentävää vaikutusta ei tunneta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kern="1200" dirty="0"/>
            <a:t>Suomessa erityisluvalla</a:t>
          </a:r>
        </a:p>
      </dsp:txBody>
      <dsp:txXfrm>
        <a:off x="0" y="3464080"/>
        <a:ext cx="8229600" cy="648944"/>
      </dsp:txXfrm>
    </dsp:sp>
    <dsp:sp modelId="{AC5F1BA4-C7EF-46FA-8808-101559A02B6D}">
      <dsp:nvSpPr>
        <dsp:cNvPr id="0" name=""/>
        <dsp:cNvSpPr/>
      </dsp:nvSpPr>
      <dsp:spPr>
        <a:xfrm>
          <a:off x="0" y="4113025"/>
          <a:ext cx="8229600" cy="4557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 dirty="0" err="1"/>
            <a:t>Baklofeeni</a:t>
          </a:r>
          <a:r>
            <a:rPr lang="fi-FI" sz="1900" kern="1200" dirty="0"/>
            <a:t>, </a:t>
          </a:r>
          <a:r>
            <a:rPr lang="fi-FI" sz="1900" kern="1200" dirty="0" err="1"/>
            <a:t>ondansetroni</a:t>
          </a:r>
          <a:r>
            <a:rPr lang="fi-FI" sz="1900" kern="1200" dirty="0"/>
            <a:t>, </a:t>
          </a:r>
          <a:r>
            <a:rPr lang="fi-FI" sz="1900" kern="1200" dirty="0" err="1"/>
            <a:t>ketiapiini</a:t>
          </a:r>
          <a:r>
            <a:rPr lang="fi-FI" sz="1900" kern="1200" dirty="0"/>
            <a:t>, </a:t>
          </a:r>
          <a:r>
            <a:rPr lang="fi-FI" sz="1900" kern="1200" dirty="0" err="1"/>
            <a:t>topiramaatti</a:t>
          </a:r>
          <a:endParaRPr lang="fi-FI" sz="1900" kern="1200" dirty="0"/>
        </a:p>
      </dsp:txBody>
      <dsp:txXfrm>
        <a:off x="22246" y="4135271"/>
        <a:ext cx="8185108" cy="411223"/>
      </dsp:txXfrm>
    </dsp:sp>
    <dsp:sp modelId="{1A6B97B5-4795-4263-8844-80930D9D6C9E}">
      <dsp:nvSpPr>
        <dsp:cNvPr id="0" name=""/>
        <dsp:cNvSpPr/>
      </dsp:nvSpPr>
      <dsp:spPr>
        <a:xfrm>
          <a:off x="0" y="4568740"/>
          <a:ext cx="8229600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4130" rIns="135128" bIns="2413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kern="1200" dirty="0"/>
            <a:t>Erityisryhmille</a:t>
          </a:r>
        </a:p>
      </dsp:txBody>
      <dsp:txXfrm>
        <a:off x="0" y="4568740"/>
        <a:ext cx="8229600" cy="31464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69E695-E964-4878-AD7E-C93E95BEDC64}">
      <dsp:nvSpPr>
        <dsp:cNvPr id="0" name=""/>
        <dsp:cNvSpPr/>
      </dsp:nvSpPr>
      <dsp:spPr>
        <a:xfrm>
          <a:off x="0" y="94054"/>
          <a:ext cx="2275768" cy="14478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kern="1200" dirty="0"/>
            <a:t>Pysyvästi toimintakykyä heikentäviä vakavia somaattisia sairauksia </a:t>
          </a:r>
        </a:p>
      </dsp:txBody>
      <dsp:txXfrm>
        <a:off x="0" y="94054"/>
        <a:ext cx="2275768" cy="1447885"/>
      </dsp:txXfrm>
    </dsp:sp>
    <dsp:sp modelId="{4D2FDD5F-3487-4566-9E82-B94A0F76458F}">
      <dsp:nvSpPr>
        <dsp:cNvPr id="0" name=""/>
        <dsp:cNvSpPr/>
      </dsp:nvSpPr>
      <dsp:spPr>
        <a:xfrm>
          <a:off x="2275768" y="3561"/>
          <a:ext cx="455153" cy="1628871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0A07F0-4D3E-4DB7-B041-2A8111A29C41}">
      <dsp:nvSpPr>
        <dsp:cNvPr id="0" name=""/>
        <dsp:cNvSpPr/>
      </dsp:nvSpPr>
      <dsp:spPr>
        <a:xfrm>
          <a:off x="2912983" y="3561"/>
          <a:ext cx="6190090" cy="16288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000" kern="1200" dirty="0"/>
            <a:t>alkoholisairaudet, kuten oireinen aivo- tai </a:t>
          </a:r>
          <a:r>
            <a:rPr lang="fi-FI" sz="2000" kern="1200" dirty="0" err="1"/>
            <a:t>pikkuaivoatrofia</a:t>
          </a:r>
          <a:endParaRPr lang="fi-FI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000" kern="1200" dirty="0"/>
            <a:t>vuotavat ruokatorven laskimolaajentumat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000" kern="1200" dirty="0"/>
            <a:t>vaikea maksakirroosi ja </a:t>
          </a:r>
          <a:r>
            <a:rPr lang="fi-FI" sz="2000" kern="1200" dirty="0" err="1"/>
            <a:t>askites</a:t>
          </a:r>
          <a:endParaRPr lang="fi-FI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000" kern="1200" dirty="0"/>
            <a:t>muut somaattiset oheissairaudet</a:t>
          </a:r>
        </a:p>
      </dsp:txBody>
      <dsp:txXfrm>
        <a:off x="2912983" y="3561"/>
        <a:ext cx="6190090" cy="1628871"/>
      </dsp:txXfrm>
    </dsp:sp>
    <dsp:sp modelId="{B35F171E-839E-4A17-B457-56671E509491}">
      <dsp:nvSpPr>
        <dsp:cNvPr id="0" name=""/>
        <dsp:cNvSpPr/>
      </dsp:nvSpPr>
      <dsp:spPr>
        <a:xfrm>
          <a:off x="0" y="1649695"/>
          <a:ext cx="2275768" cy="14478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kern="1200" dirty="0"/>
            <a:t>Toimintakykyä heikentävä  itsenäinen psykiatrinen sairaus</a:t>
          </a:r>
        </a:p>
      </dsp:txBody>
      <dsp:txXfrm>
        <a:off x="0" y="1649695"/>
        <a:ext cx="2275768" cy="1447885"/>
      </dsp:txXfrm>
    </dsp:sp>
    <dsp:sp modelId="{2F4BCBE2-42B1-4FA4-809B-F3E8C39EED39}">
      <dsp:nvSpPr>
        <dsp:cNvPr id="0" name=""/>
        <dsp:cNvSpPr/>
      </dsp:nvSpPr>
      <dsp:spPr>
        <a:xfrm>
          <a:off x="2275768" y="1649695"/>
          <a:ext cx="455153" cy="1447885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CECEF7-DD3C-4906-B542-48EE181F18E4}">
      <dsp:nvSpPr>
        <dsp:cNvPr id="0" name=""/>
        <dsp:cNvSpPr/>
      </dsp:nvSpPr>
      <dsp:spPr>
        <a:xfrm>
          <a:off x="2912983" y="1649695"/>
          <a:ext cx="6190090" cy="14478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000" kern="1200" dirty="0"/>
            <a:t>esim. krooniset alkoholipsykoosit, skitsofrenia, vaikea masennus, vaikea kaksisuuntainen mielialahäiriö, vaikea persoonallisuushäiriö ja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000" kern="1200" dirty="0"/>
            <a:t>vaikea alkoholiriippuvuus</a:t>
          </a:r>
        </a:p>
      </dsp:txBody>
      <dsp:txXfrm>
        <a:off x="2912983" y="1649695"/>
        <a:ext cx="6190090" cy="1447885"/>
      </dsp:txXfrm>
    </dsp:sp>
    <dsp:sp modelId="{431A4370-E5DE-4814-BB1D-C5F30964DEA1}">
      <dsp:nvSpPr>
        <dsp:cNvPr id="0" name=""/>
        <dsp:cNvSpPr/>
      </dsp:nvSpPr>
      <dsp:spPr>
        <a:xfrm>
          <a:off x="0" y="3575467"/>
          <a:ext cx="2275768" cy="640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kern="1200" dirty="0"/>
            <a:t>Vaikea alkoholi-riippuvuus</a:t>
          </a:r>
        </a:p>
      </dsp:txBody>
      <dsp:txXfrm>
        <a:off x="0" y="3575467"/>
        <a:ext cx="2275768" cy="640867"/>
      </dsp:txXfrm>
    </dsp:sp>
    <dsp:sp modelId="{5F6EA688-BA8F-4172-A923-D219860773E6}">
      <dsp:nvSpPr>
        <dsp:cNvPr id="0" name=""/>
        <dsp:cNvSpPr/>
      </dsp:nvSpPr>
      <dsp:spPr>
        <a:xfrm>
          <a:off x="2275768" y="3114843"/>
          <a:ext cx="455153" cy="1562114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33AE5F-B43A-4DE3-A7B9-D8AD41D9C567}">
      <dsp:nvSpPr>
        <dsp:cNvPr id="0" name=""/>
        <dsp:cNvSpPr/>
      </dsp:nvSpPr>
      <dsp:spPr>
        <a:xfrm>
          <a:off x="2912983" y="3118405"/>
          <a:ext cx="6190090" cy="15621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000" kern="1200" dirty="0"/>
            <a:t>Vaikeasti alkoholista riippuvainen elää asunnottomana hoito- ja kuntoutusyrityksistä huolimatta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000" kern="1200" dirty="0"/>
            <a:t>Henkilö ei ymmärrä omaa tilaansa ja voi jättää somaattisia sairauksia tämän takia hoitamatta (hoitamaton tai epäsiisti koti ei yksin riitä perusteeksi)</a:t>
          </a:r>
        </a:p>
      </dsp:txBody>
      <dsp:txXfrm>
        <a:off x="2912983" y="3118405"/>
        <a:ext cx="6190090" cy="156211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424B72-7BC5-4BA8-8A18-3CED199D4F54}">
      <dsp:nvSpPr>
        <dsp:cNvPr id="0" name=""/>
        <dsp:cNvSpPr/>
      </dsp:nvSpPr>
      <dsp:spPr>
        <a:xfrm>
          <a:off x="0" y="588095"/>
          <a:ext cx="8363272" cy="6460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200" b="1" kern="1200" dirty="0"/>
            <a:t>Nuorten alkoholiongelmien ehkäisy</a:t>
          </a:r>
        </a:p>
      </dsp:txBody>
      <dsp:txXfrm>
        <a:off x="31539" y="619634"/>
        <a:ext cx="8300194" cy="583006"/>
      </dsp:txXfrm>
    </dsp:sp>
    <dsp:sp modelId="{C4E5EFE4-E162-43A8-AEE7-8D4FFE91AD8A}">
      <dsp:nvSpPr>
        <dsp:cNvPr id="0" name=""/>
        <dsp:cNvSpPr/>
      </dsp:nvSpPr>
      <dsp:spPr>
        <a:xfrm>
          <a:off x="0" y="1304510"/>
          <a:ext cx="8363272" cy="1648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534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 dirty="0"/>
            <a:t>Aloitusiän lykkäys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 dirty="0"/>
            <a:t>Vanhemman roolin korostaminen ja vanhemmuuden tukeminen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 dirty="0"/>
            <a:t>Sosiaalisten taitojen (</a:t>
          </a:r>
          <a:r>
            <a:rPr lang="fi-FI" sz="2000" kern="1200" dirty="0" err="1"/>
            <a:t>kieltäytymis</a:t>
          </a:r>
          <a:r>
            <a:rPr lang="fi-FI" sz="2000" kern="1200" dirty="0"/>
            <a:t>- ja vuorovaikutustaidot) harjoittelu luokassa opettajan johdolla </a:t>
          </a:r>
          <a:r>
            <a:rPr lang="fi-FI" sz="2000" b="1" kern="1200" baseline="30000" dirty="0">
              <a:solidFill>
                <a:srgbClr val="FF0000"/>
              </a:solidFill>
            </a:rPr>
            <a:t>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 dirty="0"/>
            <a:t>Lyhytinterventiot vähentävät alkoholinkäyttöä ja siihen liittyviä ongelmia </a:t>
          </a:r>
          <a:r>
            <a:rPr lang="fi-FI" sz="2000" b="1" kern="1200" baseline="30000" dirty="0">
              <a:solidFill>
                <a:srgbClr val="FF0000"/>
              </a:solidFill>
            </a:rPr>
            <a:t>A</a:t>
          </a:r>
        </a:p>
      </dsp:txBody>
      <dsp:txXfrm>
        <a:off x="0" y="1304510"/>
        <a:ext cx="8363272" cy="1648237"/>
      </dsp:txXfrm>
    </dsp:sp>
    <dsp:sp modelId="{353E1178-FB8C-4D28-ADC2-A8E8C7827DF3}">
      <dsp:nvSpPr>
        <dsp:cNvPr id="0" name=""/>
        <dsp:cNvSpPr/>
      </dsp:nvSpPr>
      <dsp:spPr>
        <a:xfrm>
          <a:off x="0" y="2952747"/>
          <a:ext cx="8363272" cy="5867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200" b="1" kern="1200" dirty="0"/>
            <a:t>Nuorten alkoholihäiriön hoito</a:t>
          </a:r>
        </a:p>
      </dsp:txBody>
      <dsp:txXfrm>
        <a:off x="28641" y="2981388"/>
        <a:ext cx="8305990" cy="529434"/>
      </dsp:txXfrm>
    </dsp:sp>
    <dsp:sp modelId="{FD2822ED-140F-4879-8E8D-BB95D151F552}">
      <dsp:nvSpPr>
        <dsp:cNvPr id="0" name=""/>
        <dsp:cNvSpPr/>
      </dsp:nvSpPr>
      <dsp:spPr>
        <a:xfrm>
          <a:off x="0" y="3539464"/>
          <a:ext cx="8363272" cy="1850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534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 dirty="0"/>
            <a:t>Perheterapia ja sekä perheterapiaa ja yksilöhoitoa yhdistävät interventiot ovat tehokkaita </a:t>
          </a:r>
          <a:r>
            <a:rPr lang="fi-FI" sz="2000" b="1" kern="1200" baseline="30000" dirty="0">
              <a:solidFill>
                <a:srgbClr val="FF0000"/>
              </a:solidFill>
            </a:rPr>
            <a:t>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 dirty="0"/>
            <a:t>Kognitiivinen käyttäytymisterapia (KBT) on ilmeisesti tehokas </a:t>
          </a:r>
          <a:r>
            <a:rPr lang="fi-FI" sz="2000" b="1" kern="1200" baseline="30000" dirty="0">
              <a:solidFill>
                <a:srgbClr val="FF0000"/>
              </a:solidFill>
            </a:rPr>
            <a:t>B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 dirty="0"/>
            <a:t>Kasvokkain annettu tunnin kestävä lyhytinterventio on ilmeisesti tietokonepohjaista lyhytinterventiota tehokkaampi opiskelijoiden alkoholinkäytön vähentämisessä </a:t>
          </a:r>
          <a:r>
            <a:rPr lang="fi-FI" sz="2000" b="1" kern="1200" baseline="30000" dirty="0">
              <a:solidFill>
                <a:srgbClr val="FF0000"/>
              </a:solidFill>
            </a:rPr>
            <a:t>C</a:t>
          </a:r>
        </a:p>
      </dsp:txBody>
      <dsp:txXfrm>
        <a:off x="0" y="3539464"/>
        <a:ext cx="8363272" cy="18500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diagrams.loki3.com/BracketList+Icon">
  <dgm:title val="Luettelo pystysuuntaisin aaltosulkein"/>
  <dgm:desc val="Käytä tätä, kun haluat esittää keskenään ryhmitettyjä tietoja. Soveltuu hyvin suuren Tason 2 tekstimäärän esittämiseen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+Icon">
  <dgm:title val="Luettelo pystysuuntaisin aaltosulkein"/>
  <dgm:desc val="Käytä tätä, kun haluat esittää keskenään ryhmitettyjä tietoja. Soveltuu hyvin suuren Tason 2 tekstimäärän esittämiseen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84590-4094-4A82-B4B4-DCB315D396C5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90E31A-98EB-4D6C-8C49-8273D09AFF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9546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0E31A-98EB-4D6C-8C49-8273D09AFF01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206823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0E31A-98EB-4D6C-8C49-8273D09AFF01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14418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0E31A-98EB-4D6C-8C49-8273D09AFF01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43112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0E31A-98EB-4D6C-8C49-8273D09AFF01}" type="slidenum">
              <a:rPr lang="fi-FI" smtClean="0"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2633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0E31A-98EB-4D6C-8C49-8273D09AFF01}" type="slidenum">
              <a:rPr lang="fi-FI" smtClean="0"/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163707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0E31A-98EB-4D6C-8C49-8273D09AFF01}" type="slidenum">
              <a:rPr lang="fi-FI" smtClean="0"/>
              <a:t>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68797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0E31A-98EB-4D6C-8C49-8273D09AFF01}" type="slidenum">
              <a:rPr lang="fi-FI" smtClean="0"/>
              <a:t>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14428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0E31A-98EB-4D6C-8C49-8273D09AFF01}" type="slidenum">
              <a:rPr lang="fi-FI" smtClean="0"/>
              <a:t>33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5397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683568" y="2852936"/>
            <a:ext cx="7772400" cy="1470025"/>
          </a:xfrm>
        </p:spPr>
        <p:txBody>
          <a:bodyPr>
            <a:normAutofit/>
          </a:bodyPr>
          <a:lstStyle>
            <a:lvl1pPr>
              <a:defRPr sz="3200">
                <a:solidFill>
                  <a:srgbClr val="0070C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i-FI" dirty="0"/>
              <a:t>Pääotsikko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1369368" y="4653136"/>
            <a:ext cx="6400800" cy="86409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Alaotsikko</a:t>
            </a:r>
          </a:p>
        </p:txBody>
      </p:sp>
      <p:pic>
        <p:nvPicPr>
          <p:cNvPr id="7" name="Kuva 6" descr="D-viiva-nimim-20130228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64962"/>
            <a:ext cx="9144000" cy="695325"/>
          </a:xfrm>
          <a:prstGeom prst="rect">
            <a:avLst/>
          </a:prstGeom>
        </p:spPr>
      </p:pic>
      <p:pic>
        <p:nvPicPr>
          <p:cNvPr id="8" name="Kuva 7" descr="Sinetti2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008176" y="1196752"/>
            <a:ext cx="1123184" cy="1123184"/>
          </a:xfrm>
          <a:prstGeom prst="rect">
            <a:avLst/>
          </a:prstGeom>
        </p:spPr>
      </p:pic>
      <p:pic>
        <p:nvPicPr>
          <p:cNvPr id="9" name="Kuva 8" descr="KH_logo_nimi-diaan-20130228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300192" y="6237312"/>
            <a:ext cx="1943100" cy="4191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A836-86A2-4A71-9DAC-EF667AD78AC7}" type="datetimeFigureOut">
              <a:rPr lang="fi-FI" smtClean="0"/>
              <a:pPr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F3266-C40D-432B-B671-5DD4379CCDF6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A836-86A2-4A71-9DAC-EF667AD78AC7}" type="datetimeFigureOut">
              <a:rPr lang="fi-FI" smtClean="0"/>
              <a:pPr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F3266-C40D-432B-B671-5DD4379CCDF6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3AE09-F7E1-4A7B-BB9C-670960ED6CE3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A7EC-4CDB-431E-940D-5BB42723AF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06045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3AE09-F7E1-4A7B-BB9C-670960ED6CE3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A7EC-4CDB-431E-940D-5BB42723AF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25973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3AE09-F7E1-4A7B-BB9C-670960ED6CE3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A7EC-4CDB-431E-940D-5BB42723AF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61802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3AE09-F7E1-4A7B-BB9C-670960ED6CE3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A7EC-4CDB-431E-940D-5BB42723AF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03734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3AE09-F7E1-4A7B-BB9C-670960ED6CE3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A7EC-4CDB-431E-940D-5BB42723AF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5578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3AE09-F7E1-4A7B-BB9C-670960ED6CE3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A7EC-4CDB-431E-940D-5BB42723AF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300495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3AE09-F7E1-4A7B-BB9C-670960ED6CE3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A7EC-4CDB-431E-940D-5BB42723AF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96415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3AE09-F7E1-4A7B-BB9C-670960ED6CE3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A7EC-4CDB-431E-940D-5BB42723AF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04903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ww.käypähoito.f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773832"/>
            <a:ext cx="8229600" cy="1143000"/>
          </a:xfrm>
        </p:spPr>
        <p:txBody>
          <a:bodyPr/>
          <a:lstStyle>
            <a:lvl1pPr>
              <a:defRPr sz="3200">
                <a:solidFill>
                  <a:srgbClr val="0070C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6" name="Kuva 5" descr="D-viiva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404664"/>
          </a:xfrm>
          <a:prstGeom prst="rect">
            <a:avLst/>
          </a:prstGeom>
        </p:spPr>
      </p:pic>
      <p:pic>
        <p:nvPicPr>
          <p:cNvPr id="9" name="Kuva 8" descr="Duodecim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444208" y="-510"/>
            <a:ext cx="1358648" cy="253541"/>
          </a:xfrm>
          <a:prstGeom prst="rect">
            <a:avLst/>
          </a:prstGeom>
        </p:spPr>
      </p:pic>
      <p:sp>
        <p:nvSpPr>
          <p:cNvPr id="4" name="Tekstiruutu 3"/>
          <p:cNvSpPr txBox="1"/>
          <p:nvPr userDrawn="1"/>
        </p:nvSpPr>
        <p:spPr>
          <a:xfrm>
            <a:off x="7308304" y="6550223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>
                <a:solidFill>
                  <a:srgbClr val="0061AA"/>
                </a:solidFill>
                <a:latin typeface="Optima LT Std" panose="020B0502050508020304" pitchFamily="34" charset="0"/>
              </a:rPr>
              <a:t>www.käypähoito.fi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3AE09-F7E1-4A7B-BB9C-670960ED6CE3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A7EC-4CDB-431E-940D-5BB42723AF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17382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3AE09-F7E1-4A7B-BB9C-670960ED6CE3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A7EC-4CDB-431E-940D-5BB42723AF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67253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3AE09-F7E1-4A7B-BB9C-670960ED6CE3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A7EC-4CDB-431E-940D-5BB42723AF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758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A836-86A2-4A71-9DAC-EF667AD78AC7}" type="datetimeFigureOut">
              <a:rPr lang="fi-FI" smtClean="0"/>
              <a:pPr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F3266-C40D-432B-B671-5DD4379CCDF6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A836-86A2-4A71-9DAC-EF667AD78AC7}" type="datetimeFigureOut">
              <a:rPr lang="fi-FI" smtClean="0"/>
              <a:pPr/>
              <a:t>18.11.2022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F3266-C40D-432B-B671-5DD4379CCDF6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A836-86A2-4A71-9DAC-EF667AD78AC7}" type="datetimeFigureOut">
              <a:rPr lang="fi-FI" smtClean="0"/>
              <a:pPr/>
              <a:t>18.11.2022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F3266-C40D-432B-B671-5DD4379CCDF6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A836-86A2-4A71-9DAC-EF667AD78AC7}" type="datetimeFigureOut">
              <a:rPr lang="fi-FI" smtClean="0"/>
              <a:pPr/>
              <a:t>18.11.2022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F3266-C40D-432B-B671-5DD4379CCDF6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A836-86A2-4A71-9DAC-EF667AD78AC7}" type="datetimeFigureOut">
              <a:rPr lang="fi-FI" smtClean="0"/>
              <a:pPr/>
              <a:t>18.11.2022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F3266-C40D-432B-B671-5DD4379CCDF6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A836-86A2-4A71-9DAC-EF667AD78AC7}" type="datetimeFigureOut">
              <a:rPr lang="fi-FI" smtClean="0"/>
              <a:pPr/>
              <a:t>18.11.2022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F3266-C40D-432B-B671-5DD4379CCDF6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A836-86A2-4A71-9DAC-EF667AD78AC7}" type="datetimeFigureOut">
              <a:rPr lang="fi-FI" smtClean="0"/>
              <a:pPr/>
              <a:t>18.11.2022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F3266-C40D-432B-B671-5DD4379CCDF6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9A836-86A2-4A71-9DAC-EF667AD78AC7}" type="datetimeFigureOut">
              <a:rPr lang="fi-FI" smtClean="0"/>
              <a:pPr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F3266-C40D-432B-B671-5DD4379CCDF6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3AE09-F7E1-4A7B-BB9C-670960ED6CE3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0A7EC-4CDB-431E-940D-5BB42723AF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0345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nlex.fi/fi/laki/ajantasa/2007/20070417?search%5btype%5d=pika&amp;search%5bpika%5d=lastensuojelulaki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aypahoito.fi/web/kh/suositukset/suositus?id=hoi50028#s14_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Luentomateriaali</a:t>
            </a:r>
            <a:br>
              <a:rPr lang="fi-FI" dirty="0"/>
            </a:br>
            <a:r>
              <a:rPr lang="fi-FI" dirty="0"/>
              <a:t>Alkoholiongelmat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69368" y="4653136"/>
            <a:ext cx="6400800" cy="1296144"/>
          </a:xfrm>
        </p:spPr>
        <p:txBody>
          <a:bodyPr>
            <a:normAutofit lnSpcReduction="10000"/>
          </a:bodyPr>
          <a:lstStyle/>
          <a:p>
            <a:r>
              <a:rPr lang="fi-FI" dirty="0"/>
              <a:t>Julkaistu 4.11.2015</a:t>
            </a:r>
          </a:p>
          <a:p>
            <a:r>
              <a:rPr lang="fi-FI" dirty="0"/>
              <a:t> Perustuu 4.11.2015 päivitettyyn</a:t>
            </a:r>
          </a:p>
          <a:p>
            <a:r>
              <a:rPr lang="fi-FI" dirty="0"/>
              <a:t>Käypä hoito -suositukseen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/>
          <a:lstStyle/>
          <a:p>
            <a:r>
              <a:rPr lang="fi-FI" dirty="0"/>
              <a:t>Alkoholinkäyttöön liittyviä sairauksia ja terveysongelmia </a:t>
            </a:r>
          </a:p>
        </p:txBody>
      </p:sp>
      <p:graphicFrame>
        <p:nvGraphicFramePr>
          <p:cNvPr id="5" name="Sisällön paikkamerkk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8486569"/>
              </p:ext>
            </p:extLst>
          </p:nvPr>
        </p:nvGraphicFramePr>
        <p:xfrm>
          <a:off x="189856" y="1628800"/>
          <a:ext cx="8774632" cy="489508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376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98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fi-FI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Aivoverenvuoto 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fi-FI" sz="16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Riski on kaksinkertainen muuhun väestöön verrattuna. 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9692"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fi-FI" sz="1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Dementia 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fi-FI" sz="16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Joka toisella alkoholista riippuvaisella on lievähkö dementia.</a:t>
                      </a:r>
                      <a:br>
                        <a:rPr lang="fi-FI" sz="16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</a:br>
                      <a:r>
                        <a:rPr lang="fi-FI" sz="1600" b="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Wernicken</a:t>
                      </a:r>
                      <a:r>
                        <a:rPr lang="fi-FI" sz="16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fi-FI" sz="1600" b="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enkefalopatian</a:t>
                      </a:r>
                      <a:r>
                        <a:rPr lang="fi-FI" sz="16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riski on alkoholista riippuvaisilla 50-kertainen (tiamiinin puute) muuhun väestöön verrattuna. 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9618"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fi-FI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Pikkuaivoatrofia</a:t>
                      </a:r>
                      <a:r>
                        <a:rPr lang="fi-FI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(</a:t>
                      </a:r>
                      <a:r>
                        <a:rPr lang="fi-FI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ataksia</a:t>
                      </a:r>
                      <a:r>
                        <a:rPr lang="fi-FI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) ja </a:t>
                      </a:r>
                      <a:r>
                        <a:rPr lang="fi-FI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polyneuropatia</a:t>
                      </a:r>
                      <a:endParaRPr lang="fi-FI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Esiintyvyys alkoholista riippuvaisilla on suuri.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5188"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fi-FI" sz="1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Hormonihäiriöt 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Impotenssi, kivesten surkastuminen, hedelmättömyys ja </a:t>
                      </a:r>
                      <a:r>
                        <a:rPr lang="fi-FI" sz="16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gynekomastia</a:t>
                      </a:r>
                      <a:r>
                        <a:rPr lang="fi-FI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ovat yleisiä löydöksiä alkoholista riippuvaisilla.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5188"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fi-FI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Unihäiriöt 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Alkoholiriippuvuuteen liittyy 60 %:lla jokin unihäiriö.</a:t>
                      </a:r>
                    </a:p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Alkoholinkäyttö pahentaa uniapneaa</a:t>
                      </a:r>
                      <a:r>
                        <a:rPr lang="fi-FI" sz="1600" baseline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ja </a:t>
                      </a:r>
                      <a:r>
                        <a:rPr lang="fi-FI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lisää yöllisiä jalkojen liikkeitä. </a:t>
                      </a:r>
                      <a:endParaRPr lang="fi-FI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3508"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fi-FI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Iho-ongelmat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Iho-oireina ilmenee punoitusta, </a:t>
                      </a:r>
                      <a:r>
                        <a:rPr lang="fi-FI" sz="16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teleangiektasioita</a:t>
                      </a:r>
                      <a:r>
                        <a:rPr lang="fi-FI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ja "</a:t>
                      </a:r>
                      <a:r>
                        <a:rPr lang="fi-FI" sz="16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flushingia</a:t>
                      </a:r>
                      <a:r>
                        <a:rPr lang="fi-FI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”</a:t>
                      </a:r>
                      <a:r>
                        <a:rPr lang="fi-FI" sz="1600" baseline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. E</a:t>
                      </a:r>
                      <a:r>
                        <a:rPr lang="fi-FI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kseemat ovat yleisempiä kun muulla väestöllä. 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kstiruutu 3"/>
          <p:cNvSpPr txBox="1"/>
          <p:nvPr/>
        </p:nvSpPr>
        <p:spPr>
          <a:xfrm>
            <a:off x="3347864" y="6516052"/>
            <a:ext cx="2591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Jatkuu seuraavassa diassa</a:t>
            </a:r>
          </a:p>
        </p:txBody>
      </p:sp>
    </p:spTree>
    <p:extLst>
      <p:ext uri="{BB962C8B-B14F-4D97-AF65-F5344CB8AC3E}">
        <p14:creationId xmlns:p14="http://schemas.microsoft.com/office/powerpoint/2010/main" val="1302648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/>
          <a:lstStyle/>
          <a:p>
            <a:r>
              <a:rPr lang="fi-FI" dirty="0"/>
              <a:t>Alkoholinkäyttöön liittyviä sairauksia ja terveysongelmia </a:t>
            </a:r>
          </a:p>
        </p:txBody>
      </p:sp>
      <p:graphicFrame>
        <p:nvGraphicFramePr>
          <p:cNvPr id="5" name="Sisällön paikkamerkk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0005586"/>
              </p:ext>
            </p:extLst>
          </p:nvPr>
        </p:nvGraphicFramePr>
        <p:xfrm>
          <a:off x="251520" y="1778464"/>
          <a:ext cx="8774632" cy="481888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1607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3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fi-FI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Kardiomyopatia</a:t>
                      </a:r>
                      <a:r>
                        <a:rPr lang="fi-FI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fi-FI" sz="16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Riski on satakertainen</a:t>
                      </a:r>
                      <a:r>
                        <a:rPr lang="fi-FI" sz="1600" b="0" baseline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ja </a:t>
                      </a:r>
                      <a:r>
                        <a:rPr lang="fi-FI" sz="16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esiintyvyys alkoholista riippuvaisilla on 1–3 %. 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0576"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fi-FI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Eteisvärinä 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fi-FI" sz="16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2–4 päivittäistä annosta lisää </a:t>
                      </a:r>
                      <a:r>
                        <a:rPr lang="fi-FI" sz="1600" b="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takyarytmioita</a:t>
                      </a:r>
                      <a:r>
                        <a:rPr lang="fi-FI" sz="16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. </a:t>
                      </a:r>
                      <a:br>
                        <a:rPr lang="fi-FI" sz="16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</a:br>
                      <a:r>
                        <a:rPr lang="fi-FI" sz="16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Eteisvärinä on 3–5 kertaa keskimääräistä yleisempi ongelmakäyttäjillä. </a:t>
                      </a:r>
                      <a:br>
                        <a:rPr lang="fi-FI" sz="16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</a:br>
                      <a:r>
                        <a:rPr lang="fi-FI" sz="16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Myös runsas kertakäyttö voi aiheuttaa eteisvärinää.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2336"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fi-FI" sz="1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Kohonnut verenpaine 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fi-FI" sz="16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Ongelmakäyttäjillä esiintyvyys on 1,6–4 kertaa keskimääräistä suurempi. </a:t>
                      </a:r>
                      <a:br>
                        <a:rPr lang="fi-FI" sz="16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</a:br>
                      <a:r>
                        <a:rPr lang="fi-FI" sz="16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Ongelmakäyttö selittää länsimaissa 5–10 % miesten verenpainetaudista. 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5512"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fi-FI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Mielenterveys-ongelmat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fi-FI" sz="16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Masennuspotilaista 10–30 %:lla on samanaikainen alkoholiongelma. </a:t>
                      </a:r>
                      <a:br>
                        <a:rPr lang="fi-FI" sz="16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</a:br>
                      <a:r>
                        <a:rPr lang="fi-FI" sz="16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Alkoholista riippuvaisista 30–60 %:lla on kliinisesti merkittävä depressio. </a:t>
                      </a:r>
                      <a:br>
                        <a:rPr lang="fi-FI" sz="16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</a:br>
                      <a:r>
                        <a:rPr lang="fi-FI" sz="16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Alkoholiongelmaisen itsemurhariski on huomattavasti suurentunut. 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fi-FI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Sikiön kehityshäiriö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fi-FI" sz="16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Humalahakuinen alkoholialtistus on suurin estettävissä oleva sikiön epämuodostumien aiheuttaja. Riski voi toistua ja suurentua tulevissa raskauksissa, minkä vuoksi äidin alkoholinkäyttö raskauden aikana on aina tarpeellista selvittää.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7015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Kaaviokuva 6"/>
          <p:cNvGraphicFramePr/>
          <p:nvPr>
            <p:extLst>
              <p:ext uri="{D42A27DB-BD31-4B8C-83A1-F6EECF244321}">
                <p14:modId xmlns:p14="http://schemas.microsoft.com/office/powerpoint/2010/main" val="620569232"/>
              </p:ext>
            </p:extLst>
          </p:nvPr>
        </p:nvGraphicFramePr>
        <p:xfrm>
          <a:off x="755576" y="1746919"/>
          <a:ext cx="7529609" cy="50911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Otsikko 8"/>
          <p:cNvSpPr>
            <a:spLocks noGrp="1"/>
          </p:cNvSpPr>
          <p:nvPr>
            <p:ph type="title"/>
          </p:nvPr>
        </p:nvSpPr>
        <p:spPr>
          <a:xfrm>
            <a:off x="251520" y="548680"/>
            <a:ext cx="8229600" cy="1143000"/>
          </a:xfrm>
        </p:spPr>
        <p:txBody>
          <a:bodyPr/>
          <a:lstStyle/>
          <a:p>
            <a:r>
              <a:rPr lang="fi-FI" dirty="0"/>
              <a:t>Käypä hoito -työryhmän suositus alkoholinkäytön riskitasoiksi</a:t>
            </a:r>
          </a:p>
        </p:txBody>
      </p:sp>
    </p:spTree>
    <p:extLst>
      <p:ext uri="{BB962C8B-B14F-4D97-AF65-F5344CB8AC3E}">
        <p14:creationId xmlns:p14="http://schemas.microsoft.com/office/powerpoint/2010/main" val="4101515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Alkoholinkäyttö raskauden aikana</a:t>
            </a:r>
            <a:br>
              <a:rPr lang="fi-FI" dirty="0"/>
            </a:br>
            <a:r>
              <a:rPr lang="fi-FI" dirty="0"/>
              <a:t> ja eri ikäkausina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fi-FI" dirty="0"/>
              <a:t>Alkoholinkäyttöä raskauden aikana tulisi välttää.</a:t>
            </a:r>
          </a:p>
          <a:p>
            <a:pPr lvl="1"/>
            <a:r>
              <a:rPr lang="fi-FI" sz="2600" dirty="0"/>
              <a:t>Sikiön hyvinvoinnin varmistavaa "turvallisen juomisen" rajaa ei tunneta </a:t>
            </a:r>
            <a:r>
              <a:rPr lang="fi-FI" sz="2600" b="1" baseline="30000" dirty="0">
                <a:solidFill>
                  <a:srgbClr val="FF0000"/>
                </a:solidFill>
              </a:rPr>
              <a:t>A</a:t>
            </a:r>
            <a:r>
              <a:rPr lang="fi-FI" sz="2600" dirty="0"/>
              <a:t>.</a:t>
            </a:r>
          </a:p>
          <a:p>
            <a:pPr lvl="0"/>
            <a:r>
              <a:rPr lang="fi-FI" dirty="0"/>
              <a:t>Nuorille (alle 18-vuotiaille) ei voida asettaa suositusta alkoholinkäytön riskitasoista</a:t>
            </a:r>
          </a:p>
          <a:p>
            <a:pPr lvl="1"/>
            <a:r>
              <a:rPr lang="fi-FI" sz="2600" dirty="0"/>
              <a:t>Nuoren alkoholinkäyttö on aina riskikäyttöä ja usein muita ikäluokkia humalahakuisempaa.</a:t>
            </a:r>
          </a:p>
          <a:p>
            <a:r>
              <a:rPr lang="fi-FI" dirty="0"/>
              <a:t>Nuorilla aikuisilla (19–24-vuotiaat) voidaan soveltaa aikuisille tarkoitettuja riskirajoja.</a:t>
            </a:r>
          </a:p>
          <a:p>
            <a:pPr lvl="0"/>
            <a:r>
              <a:rPr lang="fi-FI" dirty="0"/>
              <a:t>Ikääntyneillä alkoholinkäytön riskitasot ovat matalammat kuin työikäisillä. </a:t>
            </a:r>
          </a:p>
          <a:p>
            <a:r>
              <a:rPr lang="fi-FI" dirty="0"/>
              <a:t>Ikääntymisen ja sairauksien myötä elimistön kyky sietää alkoholia heikkenee.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918949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Alkoholin ongelmakäytön toteaminen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z="2400" dirty="0"/>
              <a:t>Tavoitteena on havaita alkoholin ongelmakäyttö varhain, ennen kuin siitä aiheutuu fyysisiä, psyykkisiä ja sosiaalisia haittoja.</a:t>
            </a:r>
          </a:p>
          <a:p>
            <a:r>
              <a:rPr lang="fi-FI" sz="2400" dirty="0"/>
              <a:t>Ongelmakäytön varhainen toteaminen on haasteellista. Lääkäri tarvitsee siinä useita välineitä: </a:t>
            </a:r>
          </a:p>
          <a:p>
            <a:pPr lvl="1"/>
            <a:r>
              <a:rPr lang="fi-FI" sz="2200" dirty="0"/>
              <a:t>haastattelua</a:t>
            </a:r>
          </a:p>
          <a:p>
            <a:pPr lvl="1"/>
            <a:r>
              <a:rPr lang="fi-FI" sz="2200" dirty="0"/>
              <a:t>strukturoituja kyselyjä</a:t>
            </a:r>
          </a:p>
          <a:p>
            <a:pPr lvl="1"/>
            <a:r>
              <a:rPr lang="fi-FI" sz="2200" dirty="0"/>
              <a:t>Juomapäiväkirjaa</a:t>
            </a:r>
          </a:p>
          <a:p>
            <a:pPr lvl="1"/>
            <a:r>
              <a:rPr lang="fi-FI" sz="2200" dirty="0"/>
              <a:t>kliinistä tutkimusta</a:t>
            </a:r>
          </a:p>
          <a:p>
            <a:pPr lvl="1"/>
            <a:r>
              <a:rPr lang="fi-FI" sz="2200" dirty="0"/>
              <a:t>laboratoriokokeita.</a:t>
            </a:r>
          </a:p>
          <a:p>
            <a:pPr lvl="0"/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3324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fi-FI" sz="2900" dirty="0"/>
              <a:t>Välineitä alkoholin ongelmakäytön toteamiseen</a:t>
            </a:r>
          </a:p>
        </p:txBody>
      </p:sp>
      <p:graphicFrame>
        <p:nvGraphicFramePr>
          <p:cNvPr id="5" name="Sisällön paikkamerkk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7211465"/>
              </p:ext>
            </p:extLst>
          </p:nvPr>
        </p:nvGraphicFramePr>
        <p:xfrm>
          <a:off x="72008" y="1412776"/>
          <a:ext cx="8964488" cy="5265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247348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557809"/>
            <a:ext cx="8229600" cy="1143000"/>
          </a:xfrm>
        </p:spPr>
        <p:txBody>
          <a:bodyPr/>
          <a:lstStyle/>
          <a:p>
            <a:r>
              <a:rPr lang="fi-FI" dirty="0"/>
              <a:t>Lyhytneuvonta (mini-interventio)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>
          <a:xfrm>
            <a:off x="457200" y="1772817"/>
            <a:ext cx="8229600" cy="4752527"/>
          </a:xfrm>
        </p:spPr>
        <p:txBody>
          <a:bodyPr>
            <a:normAutofit fontScale="70000" lnSpcReduction="20000"/>
          </a:bodyPr>
          <a:lstStyle/>
          <a:p>
            <a:r>
              <a:rPr lang="fi-FI" sz="3100" dirty="0"/>
              <a:t>Lyhytneuvonnassa pyritään tunnistamaan alkoholinkäytön ongelma ja hoitamaan riskikäyttäjät varhain. Tarkoituksena on vähentää alkoholin liiallista kulutusta. </a:t>
            </a:r>
          </a:p>
          <a:p>
            <a:pPr lvl="0"/>
            <a:r>
              <a:rPr lang="fi-FI" sz="3100" dirty="0"/>
              <a:t>Motivoiva asenne on lyhytneuvonnassa tärkeää.</a:t>
            </a:r>
          </a:p>
          <a:p>
            <a:pPr lvl="0"/>
            <a:r>
              <a:rPr lang="fi-FI" sz="3100" dirty="0"/>
              <a:t>Lyhytneuvonta on vaikuttava hoitomuoto alkoholin riskikäytössä ennen riippuvuuden kehittymistä </a:t>
            </a:r>
            <a:r>
              <a:rPr lang="fi-FI" sz="3100" b="1" baseline="30000" dirty="0">
                <a:solidFill>
                  <a:srgbClr val="FF0000"/>
                </a:solidFill>
              </a:rPr>
              <a:t>A</a:t>
            </a:r>
            <a:r>
              <a:rPr lang="fi-FI" sz="3100" dirty="0"/>
              <a:t>.</a:t>
            </a:r>
          </a:p>
          <a:p>
            <a:pPr lvl="0"/>
            <a:r>
              <a:rPr lang="fi-FI" sz="3100" dirty="0"/>
              <a:t>Riskikäytön hoitona lyhytneuvonta on yhtä tehokas kuin laajempi interventio </a:t>
            </a:r>
            <a:r>
              <a:rPr lang="fi-FI" sz="3100" b="1" baseline="30000" dirty="0">
                <a:solidFill>
                  <a:srgbClr val="FF0000"/>
                </a:solidFill>
              </a:rPr>
              <a:t>A</a:t>
            </a:r>
            <a:r>
              <a:rPr lang="fi-FI" sz="3100" dirty="0"/>
              <a:t>.</a:t>
            </a:r>
          </a:p>
          <a:p>
            <a:r>
              <a:rPr lang="fi-FI" sz="3100" dirty="0"/>
              <a:t>Lyhytneuvonnan aiheet:</a:t>
            </a:r>
          </a:p>
          <a:p>
            <a:pPr lvl="1"/>
            <a:r>
              <a:rPr lang="fi-FI" sz="2900" u="sng" dirty="0"/>
              <a:t>Naiset</a:t>
            </a:r>
            <a:r>
              <a:rPr lang="fi-FI" sz="2900" dirty="0"/>
              <a:t>: kun alkoholin kulutus on vähintään 2 ravintola-annosta (yli 20 g absoluutista alkoholia) päivässä tai vähintään 16 annosta viikossa tai humalahakuinen juominen (vähintään 5 annosta) toistuu viikoittain.</a:t>
            </a:r>
          </a:p>
          <a:p>
            <a:pPr lvl="1"/>
            <a:r>
              <a:rPr lang="fi-FI" sz="2900" u="sng" dirty="0"/>
              <a:t>Miehet</a:t>
            </a:r>
            <a:r>
              <a:rPr lang="fi-FI" sz="2900" dirty="0"/>
              <a:t>: kun alkoholin kulutus on vähintään 3 alkoholiannosta päivässä tai vähintään 24 annosta viikossa tai humalahakuinen juominen (7 annoksen kertakäyttö) toistuu viikoittain.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46467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08112"/>
          </a:xfrm>
        </p:spPr>
        <p:txBody>
          <a:bodyPr/>
          <a:lstStyle/>
          <a:p>
            <a:r>
              <a:rPr lang="fi-FI" b="1" dirty="0"/>
              <a:t>RAAMIT</a:t>
            </a:r>
            <a:r>
              <a:rPr lang="fi-FI" dirty="0"/>
              <a:t>-lyhytneuvonnan (FRAMES) sisältö 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6183895"/>
              </p:ext>
            </p:extLst>
          </p:nvPr>
        </p:nvGraphicFramePr>
        <p:xfrm>
          <a:off x="122018" y="1484784"/>
          <a:ext cx="8856984" cy="53012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668984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Psykososiaalinen hoito ja kuntoutus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sz="2400" dirty="0"/>
              <a:t>Kaikissa </a:t>
            </a:r>
            <a:r>
              <a:rPr lang="fi-FI" sz="2400" dirty="0" err="1"/>
              <a:t>psykososiaalisissa</a:t>
            </a:r>
            <a:r>
              <a:rPr lang="fi-FI" sz="2400" dirty="0"/>
              <a:t> hoito- ja kuntoutusmuodoissa tärkeitä ovat hoidon jatkuvuus, hyvä yhteistyö sekä potilaan motivoiminen ja sitouttaminen hoitoon.</a:t>
            </a:r>
          </a:p>
          <a:p>
            <a:r>
              <a:rPr lang="fi-FI" sz="2400" dirty="0"/>
              <a:t>Hoidossa on keskeisiä ovat tiedon antaminen, keskustelu ja toiminta yksilö-, ryhmä-, pari-, perhe- tai ryhmäterapiana. </a:t>
            </a:r>
          </a:p>
          <a:p>
            <a:pPr lvl="1"/>
            <a:r>
              <a:rPr lang="fi-FI" sz="2200" dirty="0"/>
              <a:t>Voidaan käyttää esimerkiksi kuvataide-, musiikki- tai rentoutusterapiaa tai psykodraamaa.</a:t>
            </a:r>
          </a:p>
          <a:p>
            <a:r>
              <a:rPr lang="fi-FI" sz="2400" dirty="0"/>
              <a:t>Motivoiva haastattelu on keskeinen menetelmä, jota käytetään eri menetelmien rinnalla.</a:t>
            </a:r>
          </a:p>
          <a:p>
            <a:r>
              <a:rPr lang="fi-FI" sz="2400" dirty="0"/>
              <a:t>Hyvä hoitosuhde on yhteydessä hyviin hoitotuloksiin </a:t>
            </a:r>
            <a:r>
              <a:rPr lang="fi-FI" sz="2400" b="1" baseline="30000" dirty="0">
                <a:solidFill>
                  <a:srgbClr val="FF0000"/>
                </a:solidFill>
              </a:rPr>
              <a:t>A</a:t>
            </a:r>
            <a:r>
              <a:rPr lang="fi-FI" sz="2400" dirty="0"/>
              <a:t>.</a:t>
            </a:r>
          </a:p>
          <a:p>
            <a:r>
              <a:rPr lang="fi-FI" sz="2400" dirty="0"/>
              <a:t>Motivoiva haastattelu eri muodoissaan lisää hoidon tuloksellisuutta </a:t>
            </a:r>
            <a:r>
              <a:rPr lang="fi-FI" sz="2400" b="1" baseline="30000" dirty="0">
                <a:solidFill>
                  <a:srgbClr val="FF0000"/>
                </a:solidFill>
              </a:rPr>
              <a:t>A</a:t>
            </a:r>
            <a:r>
              <a:rPr lang="fi-FI" sz="2400" dirty="0"/>
              <a:t>.</a:t>
            </a:r>
          </a:p>
          <a:p>
            <a:r>
              <a:rPr lang="fi-FI" sz="2400" dirty="0"/>
              <a:t>Toistaiseksi ei tunneta sellaisia kriteereitä, joiden perusteella alkoholiongelmaiselle voitaisiin valita hänelle parhaiten sopiva hoitomuoto.</a:t>
            </a:r>
          </a:p>
          <a:p>
            <a:endParaRPr lang="fi-FI" sz="22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623927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Alkoholi- ja korvikealkoholimyrkytys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52528"/>
          </a:xfrm>
        </p:spPr>
        <p:txBody>
          <a:bodyPr>
            <a:normAutofit fontScale="92500" lnSpcReduction="10000"/>
          </a:bodyPr>
          <a:lstStyle/>
          <a:p>
            <a:r>
              <a:rPr lang="fi-FI" sz="2400" dirty="0"/>
              <a:t>Alkoholiperäiset kuolemat ja alkoholimyrkytykset ovat viime vuosina lisääntyneet, ja niihin liittyy usein lääkemyrkytys.</a:t>
            </a:r>
          </a:p>
          <a:p>
            <a:r>
              <a:rPr lang="fi-FI" sz="2400" dirty="0"/>
              <a:t>Aikuisen lievä tai keskivaikea alkoholimyrkytys (alle 2,5–3 ‰) ei sellaisenaan vaadi erikoishoitoa.</a:t>
            </a:r>
          </a:p>
          <a:p>
            <a:pPr lvl="1"/>
            <a:r>
              <a:rPr lang="fi-FI" sz="2200" dirty="0"/>
              <a:t>Aspiraatioriski on muistettava. </a:t>
            </a:r>
          </a:p>
          <a:p>
            <a:pPr lvl="1"/>
            <a:r>
              <a:rPr lang="fi-FI" sz="2200" dirty="0"/>
              <a:t>Mahalaukku huuhdellaan vain, jos epäillään lääkemyrkytystä.</a:t>
            </a:r>
          </a:p>
          <a:p>
            <a:r>
              <a:rPr lang="fi-FI" sz="2400" dirty="0"/>
              <a:t>Jos veren alkoholipitoisuus on yli 3 ‰, potilas on usein pinnallisesti tajuton.</a:t>
            </a:r>
          </a:p>
          <a:p>
            <a:r>
              <a:rPr lang="fi-FI" sz="2400" dirty="0"/>
              <a:t>Jos potilaalla on vakava etanolimyrkytys, hän kuuluu sairaalahoitoon.</a:t>
            </a:r>
          </a:p>
          <a:p>
            <a:r>
              <a:rPr lang="fi-FI" sz="2400" dirty="0"/>
              <a:t>Korvikealkoholimyrkytys (metanoli, etyleeniglykoli, isopropanoli) tulee hoitaa sairaalassa.</a:t>
            </a:r>
          </a:p>
          <a:p>
            <a:pPr lvl="1"/>
            <a:r>
              <a:rPr lang="fi-FI" sz="2200" dirty="0"/>
              <a:t>Jo 30 ml metanolia, 50 ml etyleeniglykolia tai 250 ml isopropanolia saattaa olla hengenvaarallinen annos.</a:t>
            </a:r>
          </a:p>
        </p:txBody>
      </p:sp>
    </p:spTree>
    <p:extLst>
      <p:ext uri="{BB962C8B-B14F-4D97-AF65-F5344CB8AC3E}">
        <p14:creationId xmlns:p14="http://schemas.microsoft.com/office/powerpoint/2010/main" val="3418544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Näytön varmuusaste</a:t>
            </a:r>
            <a:br>
              <a:rPr lang="fi-FI" dirty="0"/>
            </a:br>
            <a:r>
              <a:rPr lang="fi-FI" dirty="0"/>
              <a:t>Käypä hoito -suosituksissa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1233367"/>
              </p:ext>
            </p:extLst>
          </p:nvPr>
        </p:nvGraphicFramePr>
        <p:xfrm>
          <a:off x="457200" y="1998663"/>
          <a:ext cx="8229600" cy="4455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30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sz="1700" dirty="0">
                          <a:solidFill>
                            <a:schemeClr val="tx1"/>
                          </a:solidFill>
                        </a:rPr>
                        <a:t>Koodi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700" dirty="0">
                          <a:solidFill>
                            <a:schemeClr val="tx1"/>
                          </a:solidFill>
                        </a:rPr>
                        <a:t>Näytön aste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700" dirty="0">
                          <a:solidFill>
                            <a:schemeClr val="tx1"/>
                          </a:solidFill>
                        </a:rPr>
                        <a:t>Selitys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i-FI" sz="17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700" dirty="0">
                          <a:solidFill>
                            <a:schemeClr val="tx1"/>
                          </a:solidFill>
                        </a:rPr>
                        <a:t>Vahva </a:t>
                      </a:r>
                    </a:p>
                    <a:p>
                      <a:r>
                        <a:rPr lang="fi-FI" sz="1700" dirty="0">
                          <a:solidFill>
                            <a:schemeClr val="tx1"/>
                          </a:solidFill>
                        </a:rPr>
                        <a:t>tutkimusnäyttö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700" dirty="0">
                          <a:solidFill>
                            <a:schemeClr val="tx1"/>
                          </a:solidFill>
                        </a:rPr>
                        <a:t>Useita menetelmällisesti tasokkaita</a:t>
                      </a:r>
                      <a:r>
                        <a:rPr lang="fi-FI" sz="1700" baseline="30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i-FI" sz="1700" dirty="0">
                          <a:solidFill>
                            <a:schemeClr val="tx1"/>
                          </a:solidFill>
                        </a:rPr>
                        <a:t> tutkimuksia, joiden tulokset samansuuntaiset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i-FI" sz="170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700" dirty="0">
                          <a:solidFill>
                            <a:schemeClr val="tx1"/>
                          </a:solidFill>
                        </a:rPr>
                        <a:t>Kohtalainen </a:t>
                      </a:r>
                    </a:p>
                    <a:p>
                      <a:r>
                        <a:rPr lang="fi-FI" sz="1700" dirty="0">
                          <a:solidFill>
                            <a:schemeClr val="tx1"/>
                          </a:solidFill>
                        </a:rPr>
                        <a:t>tutkimusnäyttö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700" dirty="0">
                          <a:solidFill>
                            <a:schemeClr val="tx1"/>
                          </a:solidFill>
                        </a:rPr>
                        <a:t>Ainakin yksi menetelmällisesti tasokas tutkimus tai useita kelvollisia</a:t>
                      </a:r>
                      <a:r>
                        <a:rPr lang="fi-FI" sz="1700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fi-FI" sz="1700" dirty="0">
                          <a:solidFill>
                            <a:schemeClr val="tx1"/>
                          </a:solidFill>
                        </a:rPr>
                        <a:t> tutkimuksia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i-FI" sz="17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700" dirty="0">
                          <a:solidFill>
                            <a:schemeClr val="tx1"/>
                          </a:solidFill>
                        </a:rPr>
                        <a:t>Niukka</a:t>
                      </a:r>
                    </a:p>
                    <a:p>
                      <a:r>
                        <a:rPr lang="fi-FI" sz="1700" dirty="0">
                          <a:solidFill>
                            <a:schemeClr val="tx1"/>
                          </a:solidFill>
                        </a:rPr>
                        <a:t>tutkimusnäyttö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700" dirty="0">
                          <a:solidFill>
                            <a:schemeClr val="tx1"/>
                          </a:solidFill>
                        </a:rPr>
                        <a:t>Ainakin yksi kelvollinen tieteellinen</a:t>
                      </a:r>
                      <a:r>
                        <a:rPr lang="fi-FI" sz="1700" baseline="0" dirty="0">
                          <a:solidFill>
                            <a:schemeClr val="tx1"/>
                          </a:solidFill>
                        </a:rPr>
                        <a:t> tutkimus</a:t>
                      </a:r>
                      <a:endParaRPr lang="fi-FI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i-FI" sz="1700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700" dirty="0">
                          <a:solidFill>
                            <a:schemeClr val="tx1"/>
                          </a:solidFill>
                        </a:rPr>
                        <a:t>Ei </a:t>
                      </a:r>
                    </a:p>
                    <a:p>
                      <a:r>
                        <a:rPr lang="fi-FI" sz="1700" dirty="0">
                          <a:solidFill>
                            <a:schemeClr val="tx1"/>
                          </a:solidFill>
                        </a:rPr>
                        <a:t>tutkimusnäyttöä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700" dirty="0">
                          <a:solidFill>
                            <a:schemeClr val="tx1"/>
                          </a:solidFill>
                        </a:rPr>
                        <a:t>Asiantuntijoiden tulkinta (paras arvio) tiedosta, joka ei täytä tutkimukseen</a:t>
                      </a:r>
                      <a:r>
                        <a:rPr lang="fi-FI" sz="1700" baseline="0" dirty="0">
                          <a:solidFill>
                            <a:schemeClr val="tx1"/>
                          </a:solidFill>
                        </a:rPr>
                        <a:t> perustuvia näytön vaatimuksia</a:t>
                      </a:r>
                      <a:endParaRPr lang="fi-FI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fi-FI" sz="1700" baseline="30000" dirty="0">
                          <a:solidFill>
                            <a:schemeClr val="tx1"/>
                          </a:solidFill>
                        </a:rPr>
                        <a:t>1 </a:t>
                      </a:r>
                      <a:r>
                        <a:rPr lang="fi-FI" sz="1700" dirty="0">
                          <a:solidFill>
                            <a:schemeClr val="tx1"/>
                          </a:solidFill>
                        </a:rPr>
                        <a:t>Menetelmällisesti</a:t>
                      </a:r>
                      <a:r>
                        <a:rPr lang="fi-FI" sz="1700" baseline="0" dirty="0">
                          <a:solidFill>
                            <a:schemeClr val="tx1"/>
                          </a:solidFill>
                        </a:rPr>
                        <a:t> tasokas = vahva tutkimusasetelma (kontrolloitu koeasetelma tai hyvä epidemiologinen tutkimus); tutkittu väestö ja käytetty menetelmä soveltuvat  perustaksi hoitosuosituksen kannanottoihin.</a:t>
                      </a:r>
                    </a:p>
                    <a:p>
                      <a:r>
                        <a:rPr lang="fi-FI" sz="1700" baseline="30000" dirty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fi-FI" sz="1700" baseline="0" dirty="0">
                          <a:solidFill>
                            <a:schemeClr val="tx1"/>
                          </a:solidFill>
                        </a:rPr>
                        <a:t>Kelvollinen = täyttää vähimmäisvaatimukset tieteellisten menetelmien osalta; tutkittu väestö ja käytetty menetelmä soveltuvat perustaksi hoitosuosituksen kannanottoihin.</a:t>
                      </a:r>
                      <a:endParaRPr lang="fi-FI" sz="17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Kaaviokuva 3"/>
          <p:cNvGraphicFramePr/>
          <p:nvPr>
            <p:extLst>
              <p:ext uri="{D42A27DB-BD31-4B8C-83A1-F6EECF244321}">
                <p14:modId xmlns:p14="http://schemas.microsoft.com/office/powerpoint/2010/main" val="1534026775"/>
              </p:ext>
            </p:extLst>
          </p:nvPr>
        </p:nvGraphicFramePr>
        <p:xfrm>
          <a:off x="-756592" y="206084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/>
          <a:lstStyle/>
          <a:p>
            <a:r>
              <a:rPr lang="fi-FI" dirty="0"/>
              <a:t>Vieroitusoireet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499992" y="1999381"/>
            <a:ext cx="4464496" cy="4741987"/>
          </a:xfrm>
        </p:spPr>
        <p:txBody>
          <a:bodyPr>
            <a:normAutofit fontScale="85000" lnSpcReduction="20000"/>
          </a:bodyPr>
          <a:lstStyle/>
          <a:p>
            <a:r>
              <a:rPr lang="fi-FI" sz="2400" dirty="0"/>
              <a:t>Vieroitusoireet ilmaantuvat pitkään jatkuneen alkoholinkäytön lopettamisen jälkeen 24–150 tunnin kuluessa.</a:t>
            </a:r>
          </a:p>
          <a:p>
            <a:r>
              <a:rPr lang="fi-FI" sz="2400" dirty="0"/>
              <a:t>Vieroitusoireiden syynä on hermoston adaptaatio päihteeseen, joka jää jäljelle päihteen poistuessa elimistöstä.</a:t>
            </a:r>
          </a:p>
          <a:p>
            <a:r>
              <a:rPr lang="fi-FI" sz="2400" dirty="0"/>
              <a:t>Delirium </a:t>
            </a:r>
            <a:r>
              <a:rPr lang="fi-FI" sz="2400" dirty="0" err="1"/>
              <a:t>tremens</a:t>
            </a:r>
            <a:r>
              <a:rPr lang="fi-FI" sz="2400" dirty="0"/>
              <a:t> on vaikea vieroitusoireyhtymä ja se ilmaantuu 24–150 tunnin kuluttua alkoholinkäytön lopettamisen jälkeen. Sen oireita ovat:</a:t>
            </a:r>
          </a:p>
          <a:p>
            <a:pPr lvl="1"/>
            <a:r>
              <a:rPr lang="fi-FI" sz="2100" dirty="0"/>
              <a:t>autonominen ja psykomotorinen hyperaktiivisuus (hikoilu, </a:t>
            </a:r>
            <a:r>
              <a:rPr lang="fi-FI" sz="2100" dirty="0" err="1"/>
              <a:t>takykardia</a:t>
            </a:r>
            <a:r>
              <a:rPr lang="fi-FI" sz="2100" dirty="0"/>
              <a:t>, vapina, levottomuus)</a:t>
            </a:r>
          </a:p>
          <a:p>
            <a:pPr lvl="1"/>
            <a:r>
              <a:rPr lang="fi-FI" sz="2100" dirty="0"/>
              <a:t>puhevaikeudet, </a:t>
            </a:r>
            <a:r>
              <a:rPr lang="fi-FI" sz="2100" dirty="0" err="1"/>
              <a:t>desorientaatio</a:t>
            </a:r>
            <a:r>
              <a:rPr lang="fi-FI" sz="2100" dirty="0"/>
              <a:t> ja hallusinaatiot. </a:t>
            </a:r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2497883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Vieroitusoireiden hoito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sz="2200" dirty="0"/>
              <a:t>Vieroitusoireiden ja delirium </a:t>
            </a:r>
            <a:r>
              <a:rPr lang="fi-FI" sz="2200" dirty="0" err="1"/>
              <a:t>tremensin</a:t>
            </a:r>
            <a:r>
              <a:rPr lang="fi-FI" sz="2200" dirty="0"/>
              <a:t> hoidossa tehokkaimpia ovat </a:t>
            </a:r>
            <a:r>
              <a:rPr lang="fi-FI" sz="2200" dirty="0" err="1"/>
              <a:t>bentsodiatsepiinit</a:t>
            </a:r>
            <a:r>
              <a:rPr lang="fi-FI" sz="2200" dirty="0"/>
              <a:t>. </a:t>
            </a:r>
          </a:p>
          <a:p>
            <a:pPr lvl="1"/>
            <a:r>
              <a:rPr lang="fi-FI" sz="2000" dirty="0"/>
              <a:t>Eri </a:t>
            </a:r>
            <a:r>
              <a:rPr lang="fi-FI" sz="2000" dirty="0" err="1"/>
              <a:t>bentsodiatsepiinien</a:t>
            </a:r>
            <a:r>
              <a:rPr lang="fi-FI" sz="2000" dirty="0"/>
              <a:t> välillä ei ole merkitseviä eroja </a:t>
            </a:r>
            <a:r>
              <a:rPr lang="fi-FI" sz="2000" b="1" baseline="30000" dirty="0">
                <a:solidFill>
                  <a:srgbClr val="FF0000"/>
                </a:solidFill>
              </a:rPr>
              <a:t>A</a:t>
            </a:r>
            <a:r>
              <a:rPr lang="fi-FI" sz="2000" dirty="0"/>
              <a:t>.</a:t>
            </a:r>
          </a:p>
          <a:p>
            <a:r>
              <a:rPr lang="fi-FI" sz="2200" dirty="0"/>
              <a:t>Diatsepaamia annetaan 10–20 mg 1–2 tunnin välein nestemäisenä suun kautta (tarvittaessa suoneen), kunnes potilas rauhoittuu tai saavutetaan kyllästysannos (200 mg).</a:t>
            </a:r>
          </a:p>
          <a:p>
            <a:pPr lvl="1"/>
            <a:r>
              <a:rPr lang="fi-FI" sz="2000" dirty="0"/>
              <a:t>Sekakäyttäjät saattavat tarvita suurempia annoksia.</a:t>
            </a:r>
          </a:p>
          <a:p>
            <a:pPr lvl="1"/>
            <a:r>
              <a:rPr lang="fi-FI" sz="2000" dirty="0"/>
              <a:t>Diatsepaamilääkitys puretaan asteittain seuraavien päivien aikana.</a:t>
            </a:r>
          </a:p>
          <a:p>
            <a:r>
              <a:rPr lang="fi-FI" sz="2200" dirty="0"/>
              <a:t>Vieroitushoito aloitetaan usein antamalla 250 mg tiamiinia lihakseen tai suoneen kolmena päivänä. </a:t>
            </a:r>
          </a:p>
          <a:p>
            <a:pPr lvl="1"/>
            <a:r>
              <a:rPr lang="fi-FI" sz="2000" dirty="0"/>
              <a:t>Tiamiinilla voidaan estää mahdollista </a:t>
            </a:r>
            <a:r>
              <a:rPr lang="fi-FI" sz="2000" dirty="0" err="1"/>
              <a:t>Wernicken</a:t>
            </a:r>
            <a:r>
              <a:rPr lang="fi-FI" sz="2000" dirty="0"/>
              <a:t> </a:t>
            </a:r>
            <a:r>
              <a:rPr lang="fi-FI" sz="2000" dirty="0" err="1"/>
              <a:t>enkefalopatiaa</a:t>
            </a:r>
            <a:r>
              <a:rPr lang="fi-FI" sz="2000" dirty="0"/>
              <a:t>, joten käytäntö lienee suositeltava </a:t>
            </a:r>
            <a:r>
              <a:rPr lang="fi-FI" sz="2000" b="1" baseline="30000" dirty="0">
                <a:solidFill>
                  <a:srgbClr val="FF0000"/>
                </a:solidFill>
              </a:rPr>
              <a:t>A</a:t>
            </a:r>
            <a:r>
              <a:rPr lang="fi-FI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700174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Vieroitusoireiden hoito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sz="2200" dirty="0" err="1"/>
              <a:t>Dehydraatiota</a:t>
            </a:r>
            <a:r>
              <a:rPr lang="fi-FI" sz="2200" dirty="0"/>
              <a:t> ja suolavajausta voidaan hoitaa</a:t>
            </a:r>
          </a:p>
          <a:p>
            <a:pPr lvl="1"/>
            <a:r>
              <a:rPr lang="fi-FI" sz="2200" dirty="0"/>
              <a:t>lievissä tapauksissa isotonisella urheilujuomalla ja vähärasvaisella maidolla</a:t>
            </a:r>
          </a:p>
          <a:p>
            <a:pPr lvl="1"/>
            <a:r>
              <a:rPr lang="fi-FI" sz="2200" dirty="0"/>
              <a:t>vaikeissa tapauksissa kalium- ja magnesiuminfuusiolla.</a:t>
            </a:r>
          </a:p>
          <a:p>
            <a:r>
              <a:rPr lang="fi-FI" sz="2400" dirty="0" err="1"/>
              <a:t>Karbamatsepiini</a:t>
            </a:r>
            <a:r>
              <a:rPr lang="fi-FI" sz="2400" dirty="0"/>
              <a:t> ei ole ensisijainen alkoholivieroituslääke. Se kuitenkin ilmeisesti estää tehokkaasti kouristuksia, ja sitä voitaneen käyttää, jos potilaalla on aiemmin esiintynyt vieroituskouristuksia </a:t>
            </a:r>
            <a:r>
              <a:rPr lang="fi-FI" sz="2400" b="1" baseline="30000" dirty="0">
                <a:solidFill>
                  <a:srgbClr val="FF0000"/>
                </a:solidFill>
              </a:rPr>
              <a:t>A</a:t>
            </a:r>
            <a:r>
              <a:rPr lang="fi-FI" sz="2400" dirty="0"/>
              <a:t>.</a:t>
            </a:r>
          </a:p>
          <a:p>
            <a:r>
              <a:rPr lang="fi-FI" sz="2400" dirty="0"/>
              <a:t>Avokatkaisuhoidossa voidaan käyttää lieviin tai keskivaikeisiin vierotusoireisiin valvottua </a:t>
            </a:r>
            <a:r>
              <a:rPr lang="fi-FI" sz="2400" dirty="0" err="1"/>
              <a:t>klooridiatsepoksidilääkitystä</a:t>
            </a:r>
            <a:r>
              <a:rPr lang="fi-FI" sz="2400" dirty="0"/>
              <a:t> </a:t>
            </a:r>
            <a:br>
              <a:rPr lang="fi-FI" sz="2400" dirty="0"/>
            </a:br>
            <a:r>
              <a:rPr lang="fi-FI" sz="2400" dirty="0"/>
              <a:t>(25–50 mg x 2–4) pienenevin annoksin 3–5 vuorokauden ajan.</a:t>
            </a:r>
          </a:p>
          <a:p>
            <a:r>
              <a:rPr lang="fi-FI" sz="2400" dirty="0"/>
              <a:t>Akupunktuurista ei ole hyötyä alkoholivieroitusoireiden hoidossa </a:t>
            </a:r>
            <a:r>
              <a:rPr lang="fi-FI" sz="2400" b="1" baseline="30000" dirty="0">
                <a:solidFill>
                  <a:srgbClr val="FF0000"/>
                </a:solidFill>
              </a:rPr>
              <a:t>A</a:t>
            </a:r>
            <a:r>
              <a:rPr lang="fi-FI" sz="2400" dirty="0"/>
              <a:t>.</a:t>
            </a:r>
            <a:endParaRPr lang="fi-FI" sz="2200" dirty="0"/>
          </a:p>
          <a:p>
            <a:endParaRPr lang="fi-FI" sz="2200" dirty="0"/>
          </a:p>
        </p:txBody>
      </p:sp>
    </p:spTree>
    <p:extLst>
      <p:ext uri="{BB962C8B-B14F-4D97-AF65-F5344CB8AC3E}">
        <p14:creationId xmlns:p14="http://schemas.microsoft.com/office/powerpoint/2010/main" val="29144437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fi-FI" dirty="0"/>
              <a:t>Alkoholiriippuvuuden lääkehoito</a:t>
            </a:r>
          </a:p>
        </p:txBody>
      </p:sp>
      <p:graphicFrame>
        <p:nvGraphicFramePr>
          <p:cNvPr id="5" name="Sisällön paikkamerkk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7993332"/>
              </p:ext>
            </p:extLst>
          </p:nvPr>
        </p:nvGraphicFramePr>
        <p:xfrm>
          <a:off x="467544" y="1723500"/>
          <a:ext cx="8229600" cy="4895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329293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Alkoholiongelma ja mielenterveyden häiriöt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824536"/>
          </a:xfrm>
        </p:spPr>
        <p:txBody>
          <a:bodyPr>
            <a:normAutofit fontScale="92500" lnSpcReduction="20000"/>
          </a:bodyPr>
          <a:lstStyle/>
          <a:p>
            <a:r>
              <a:rPr lang="fi-FI" sz="2400" dirty="0"/>
              <a:t>Alkoholiongelma kietoutuu usein mielenterveyden ongelmiin.</a:t>
            </a:r>
          </a:p>
          <a:p>
            <a:r>
              <a:rPr lang="fi-FI" sz="2400" dirty="0"/>
              <a:t>Alkoholiongelmaisen potilaan psyykkiset oireet on diagnosoitava ja hoidettava huolellisesti rinnakkain alkoholiongelman kanssa. Tällaisia oireita ovat:</a:t>
            </a:r>
          </a:p>
          <a:p>
            <a:pPr lvl="1"/>
            <a:r>
              <a:rPr lang="fi-FI" sz="2200" dirty="0"/>
              <a:t>unettomuus, ahdistuneisuus, masennus, psykoottisuus ja persoonallisuushäiriöön liittyvät oireet.</a:t>
            </a:r>
          </a:p>
          <a:p>
            <a:pPr lvl="0"/>
            <a:r>
              <a:rPr lang="fi-FI" sz="2400" dirty="0" err="1"/>
              <a:t>Naltreksoni</a:t>
            </a:r>
            <a:r>
              <a:rPr lang="fi-FI" sz="2400" dirty="0"/>
              <a:t> ja </a:t>
            </a:r>
            <a:r>
              <a:rPr lang="fi-FI" sz="2400" dirty="0" err="1"/>
              <a:t>disulfiraami</a:t>
            </a:r>
            <a:r>
              <a:rPr lang="fi-FI" sz="2400" dirty="0"/>
              <a:t> saattavat tehostaa alkoholi-riippuvuuden hoitoa samanaikaisen psykiatrisen häiriön yhteydessä, mutta luotettava näyttö asiasta puuttuu.</a:t>
            </a:r>
          </a:p>
          <a:p>
            <a:r>
              <a:rPr lang="fi-FI" sz="2400" dirty="0"/>
              <a:t>Unilääkkeiden hyöty on osoitettu vain lyhytaikaisessa käytössä. </a:t>
            </a:r>
          </a:p>
          <a:p>
            <a:r>
              <a:rPr lang="fi-FI" sz="2400" dirty="0"/>
              <a:t>Alkoholiongelmaisen potilaan ahdistuneisuus- ja päihdehäiriön samanaikainen hoito saattaa vähentää ahdistuneisuusoireita ja lieventää </a:t>
            </a:r>
            <a:r>
              <a:rPr lang="fi-FI" sz="2400" dirty="0" err="1"/>
              <a:t>alkoholirelapseja</a:t>
            </a:r>
            <a:r>
              <a:rPr lang="fi-FI" sz="2400" dirty="0"/>
              <a:t> </a:t>
            </a:r>
            <a:r>
              <a:rPr lang="fi-FI" sz="2400" b="1" baseline="30000" dirty="0">
                <a:solidFill>
                  <a:srgbClr val="FF0000"/>
                </a:solidFill>
              </a:rPr>
              <a:t>B</a:t>
            </a:r>
            <a:r>
              <a:rPr lang="fi-FI" sz="2400" dirty="0"/>
              <a:t>.</a:t>
            </a:r>
          </a:p>
          <a:p>
            <a:r>
              <a:rPr lang="fi-FI" sz="2400" dirty="0"/>
              <a:t>Alkoholiongelmaiset psykoottista häiriötä sairastavat potilaat hoidetaan yleensä psykiatrisen hoidon piirissä.</a:t>
            </a:r>
            <a:endParaRPr lang="fi-FI" sz="2600" dirty="0"/>
          </a:p>
        </p:txBody>
      </p:sp>
    </p:spTree>
    <p:extLst>
      <p:ext uri="{BB962C8B-B14F-4D97-AF65-F5344CB8AC3E}">
        <p14:creationId xmlns:p14="http://schemas.microsoft.com/office/powerpoint/2010/main" val="16561393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Sekakäytön ehkäisy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200" dirty="0"/>
              <a:t>Riippuvuutta aiheuttavien lääkkeiden määräämistä alkoholiongelmaiselle on vältettävä. </a:t>
            </a:r>
          </a:p>
          <a:p>
            <a:r>
              <a:rPr lang="fi-FI" sz="2200" dirty="0"/>
              <a:t>Päivystystilanteissa potilaille ei tule yleensä määrätä </a:t>
            </a:r>
            <a:r>
              <a:rPr lang="fi-FI" sz="2200" dirty="0" err="1"/>
              <a:t>bentsodiatsepiineja</a:t>
            </a:r>
            <a:r>
              <a:rPr lang="fi-FI" sz="2200" dirty="0"/>
              <a:t>.</a:t>
            </a:r>
          </a:p>
          <a:p>
            <a:pPr lvl="1"/>
            <a:r>
              <a:rPr lang="fi-FI" sz="2000" dirty="0"/>
              <a:t>Käyttö on syytä rajoittaa vain vierotusoireiden keston ajaksi.</a:t>
            </a:r>
          </a:p>
          <a:p>
            <a:pPr lvl="0"/>
            <a:r>
              <a:rPr lang="fi-FI" sz="2200" dirty="0" err="1"/>
              <a:t>Bentsodiatsepiinien</a:t>
            </a:r>
            <a:r>
              <a:rPr lang="fi-FI" sz="2200" dirty="0"/>
              <a:t> pitkäaikaiskäyttö on aiheellista vain, jos </a:t>
            </a:r>
          </a:p>
          <a:p>
            <a:pPr lvl="1"/>
            <a:r>
              <a:rPr lang="fi-FI" sz="2000" dirty="0"/>
              <a:t>muu hoito ei auta potilaan psyykkisiin oireisiin ja </a:t>
            </a:r>
          </a:p>
          <a:p>
            <a:pPr lvl="1"/>
            <a:r>
              <a:rPr lang="fi-FI" sz="2000" dirty="0"/>
              <a:t>hänelle on mahdollista järjestää tiivis ja pitkäaikainen hoitokontakti.</a:t>
            </a:r>
          </a:p>
          <a:p>
            <a:r>
              <a:rPr lang="fi-FI" sz="2200" dirty="0"/>
              <a:t>Hoidossa on syytä välttää lyhytvaikutteisia </a:t>
            </a:r>
            <a:r>
              <a:rPr lang="fi-FI" sz="2200" dirty="0" err="1"/>
              <a:t>bentsodiatsepiineja</a:t>
            </a:r>
            <a:r>
              <a:rPr lang="fi-FI" sz="2200" dirty="0"/>
              <a:t>.</a:t>
            </a:r>
          </a:p>
          <a:p>
            <a:pPr marL="457200" lvl="1" indent="0">
              <a:buNone/>
            </a:pPr>
            <a:endParaRPr lang="fi-FI" sz="20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86589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Sekakäyttäjän hoito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sz="2200" dirty="0"/>
              <a:t>Sekakäytön hoidon perustana ovat oikea diagnoosi ja tilan vaikeusasteen arviointi.</a:t>
            </a:r>
          </a:p>
          <a:p>
            <a:r>
              <a:rPr lang="fi-FI" sz="2200" dirty="0"/>
              <a:t>Epäile sekakäyttöä, jos</a:t>
            </a:r>
          </a:p>
          <a:p>
            <a:pPr lvl="1"/>
            <a:r>
              <a:rPr lang="fi-FI" sz="2000" dirty="0"/>
              <a:t>alkoholin ongelmakäyttäjä tai alkoholista riippuvainen käyttäytyy lääkehakuisesti</a:t>
            </a:r>
          </a:p>
          <a:p>
            <a:pPr lvl="1"/>
            <a:r>
              <a:rPr lang="fi-FI" sz="2000" dirty="0"/>
              <a:t>katkaisuhoidon aikana todetaan </a:t>
            </a:r>
            <a:r>
              <a:rPr lang="fi-FI" sz="2000" dirty="0" err="1"/>
              <a:t>bentsodiatsepiinitoleranssi</a:t>
            </a:r>
            <a:r>
              <a:rPr lang="fi-FI" sz="2000" dirty="0"/>
              <a:t> tai</a:t>
            </a:r>
          </a:p>
          <a:p>
            <a:pPr lvl="1"/>
            <a:r>
              <a:rPr lang="fi-FI" sz="2000" dirty="0"/>
              <a:t>potilas saa vieroitusoireita lääkityksen vähentämisen tai lopetuksen yhteydessä. </a:t>
            </a:r>
            <a:r>
              <a:rPr lang="fi-FI" sz="1800" dirty="0"/>
              <a:t> </a:t>
            </a:r>
          </a:p>
          <a:p>
            <a:r>
              <a:rPr lang="fi-FI" sz="2200" dirty="0"/>
              <a:t>Vastaanotolla potilaan sekakäyttöön viittaavia asioita ovat:</a:t>
            </a:r>
          </a:p>
          <a:p>
            <a:pPr lvl="1"/>
            <a:r>
              <a:rPr lang="fi-FI" sz="2000" dirty="0"/>
              <a:t>päihtymystila, jossa tokkuraisuutta </a:t>
            </a:r>
          </a:p>
          <a:p>
            <a:pPr lvl="1"/>
            <a:r>
              <a:rPr lang="fi-FI" sz="2000" dirty="0"/>
              <a:t>koordinaatio- ja muistihäiriöt</a:t>
            </a:r>
          </a:p>
          <a:p>
            <a:pPr lvl="1"/>
            <a:r>
              <a:rPr lang="fi-FI" sz="2000" dirty="0"/>
              <a:t>estojen höltyminen </a:t>
            </a:r>
          </a:p>
          <a:p>
            <a:pPr lvl="1"/>
            <a:r>
              <a:rPr lang="fi-FI" sz="2000" dirty="0"/>
              <a:t>arvaamaton tai aggressiivinen käytös.</a:t>
            </a:r>
          </a:p>
        </p:txBody>
      </p:sp>
    </p:spTree>
    <p:extLst>
      <p:ext uri="{BB962C8B-B14F-4D97-AF65-F5344CB8AC3E}">
        <p14:creationId xmlns:p14="http://schemas.microsoft.com/office/powerpoint/2010/main" val="26861594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Sekakäyttäjän hoito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i-FI" sz="2200" dirty="0"/>
              <a:t>Vastaanotolla sekakäyttäjältä vaikuttavalle potilaalle annetaan tarvittava ensiapu. </a:t>
            </a:r>
          </a:p>
          <a:p>
            <a:pPr lvl="0"/>
            <a:r>
              <a:rPr lang="fi-FI" sz="2200" dirty="0" err="1"/>
              <a:t>Bentsodiatsepiinimyrkytys</a:t>
            </a:r>
            <a:r>
              <a:rPr lang="fi-FI" sz="2200" dirty="0"/>
              <a:t> (potilas tajuton) hoidetaan </a:t>
            </a:r>
            <a:r>
              <a:rPr lang="fi-FI" sz="2200" dirty="0" err="1"/>
              <a:t>flumatseniililla</a:t>
            </a:r>
            <a:endParaRPr lang="fi-FI" sz="2200" dirty="0"/>
          </a:p>
          <a:p>
            <a:pPr lvl="1"/>
            <a:r>
              <a:rPr lang="fi-FI" sz="2000" dirty="0"/>
              <a:t>0,25 mg </a:t>
            </a:r>
            <a:r>
              <a:rPr lang="fi-FI" sz="2000" dirty="0" err="1"/>
              <a:t>i.v</a:t>
            </a:r>
            <a:r>
              <a:rPr lang="fi-FI" sz="2000" dirty="0"/>
              <a:t>. toistetusti </a:t>
            </a:r>
            <a:r>
              <a:rPr lang="fi-FI" sz="2000" dirty="0" err="1"/>
              <a:t>ad</a:t>
            </a:r>
            <a:r>
              <a:rPr lang="fi-FI" sz="2000" dirty="0"/>
              <a:t> 2 mg, jatkona infuusio 0,1−0,4 mg/h</a:t>
            </a:r>
          </a:p>
          <a:p>
            <a:pPr lvl="0"/>
            <a:r>
              <a:rPr lang="fi-FI" sz="2200" dirty="0"/>
              <a:t>Potilaan tila arvioidaan, potilas lähetetään päivystys-poliklinikkaan, katkaisuhoitoon tai selviämisasemalle. Myös jatkohoito varmistetaan.</a:t>
            </a:r>
          </a:p>
          <a:p>
            <a:pPr lvl="0"/>
            <a:r>
              <a:rPr lang="fi-FI" sz="2200" dirty="0"/>
              <a:t>Sekakäyttäjän vieroitushoidossa selvitetään päihteidenkäytön vaiheet ja riippuvuudet.</a:t>
            </a:r>
          </a:p>
          <a:p>
            <a:endParaRPr lang="fi-FI" sz="2200" dirty="0"/>
          </a:p>
          <a:p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32084051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Alkoholi ja työkyky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z="2200" dirty="0"/>
              <a:t>Työterveyshuollolla on keskeinen asema työikäisten alkoholiongelman ehkäisemisessä, havaitsemisessa ja hoitamisessa. </a:t>
            </a:r>
          </a:p>
          <a:p>
            <a:pPr lvl="1"/>
            <a:r>
              <a:rPr lang="fi-FI" sz="2000" dirty="0"/>
              <a:t>Suurin osa (60–70 %) alkoholista riippuvaisista on työelämässä.</a:t>
            </a:r>
          </a:p>
          <a:p>
            <a:pPr lvl="1"/>
            <a:r>
              <a:rPr lang="fi-FI" sz="2000" dirty="0"/>
              <a:t>Kolmasosalla työkyvyttömyyseläkkeen hakijoista ei kuitenkaan ole työterveyshuoltoa, ja heidän hoitonsa on useimmiten perusterveydenhuollon vastuulla. </a:t>
            </a:r>
          </a:p>
          <a:p>
            <a:pPr lvl="0"/>
            <a:r>
              <a:rPr lang="x-none" sz="2200" dirty="0"/>
              <a:t>Työkyky on aina suhteessa työn vaatimuksiin</a:t>
            </a:r>
            <a:r>
              <a:rPr lang="fi-FI" sz="2200" dirty="0"/>
              <a:t>. </a:t>
            </a:r>
          </a:p>
          <a:p>
            <a:pPr lvl="0"/>
            <a:r>
              <a:rPr lang="x-none" sz="2200" dirty="0"/>
              <a:t>Työkykyyn vaikuttavat monet tekijät kuten</a:t>
            </a:r>
            <a:r>
              <a:rPr lang="fi-FI" sz="2200" dirty="0"/>
              <a:t>,</a:t>
            </a:r>
            <a:r>
              <a:rPr lang="x-none" sz="2200" dirty="0"/>
              <a:t> sairaudet, lääketieteellisesti arvioitu toimintakyky, osaaminen, koulutus, työyhteisö, ikä ja työ sekä monet psykososiaaliset tekijät.</a:t>
            </a:r>
            <a:endParaRPr lang="fi-FI" sz="2200" dirty="0"/>
          </a:p>
          <a:p>
            <a:endParaRPr lang="fi-FI" sz="22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703276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Alkoholi ja lyhytaikainen työkyvyttömyys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4597971"/>
          </a:xfrm>
        </p:spPr>
        <p:txBody>
          <a:bodyPr>
            <a:normAutofit fontScale="92500" lnSpcReduction="10000"/>
          </a:bodyPr>
          <a:lstStyle/>
          <a:p>
            <a:r>
              <a:rPr lang="fi-FI" sz="2400" dirty="0"/>
              <a:t>Päihtymystila tai alkoholivieroitusoireisto aiheuttaa yleensä työkyvyttömyyden, mutta ne eivät ole sairauspäivärahan peruste eivätkä oikeuta sairausajan palkkaan.</a:t>
            </a:r>
          </a:p>
          <a:p>
            <a:pPr lvl="0"/>
            <a:r>
              <a:rPr lang="fi-FI" sz="2400" dirty="0"/>
              <a:t>Lääkärin on syytä todeta työkyvyttömyys, kirjoittaa siitä oikeaan diagnoosiin perustuva työkyvyttömyyslausunto ja pohtia tilanteen vaatimaa hoitoa. </a:t>
            </a:r>
          </a:p>
          <a:p>
            <a:r>
              <a:rPr lang="fi-FI" sz="2400" dirty="0"/>
              <a:t>Sairauspäivärahaa voidaan myöntää</a:t>
            </a:r>
          </a:p>
          <a:p>
            <a:pPr lvl="1"/>
            <a:r>
              <a:rPr lang="fi-FI" sz="2200" dirty="0"/>
              <a:t>alkoholivieroitushoidon ajaksi, jolloin potilas on valvotusti juomatta</a:t>
            </a:r>
          </a:p>
          <a:p>
            <a:pPr lvl="1"/>
            <a:r>
              <a:rPr lang="fi-FI" sz="2200" dirty="0"/>
              <a:t>osasto- tai laitoskatkaisuhoidon jälkeen noin kuukauden ajan, jos potilas on katkaisuhoidon jatkoksi siirtynyt päihdekuntoutus-laitokseen.</a:t>
            </a:r>
          </a:p>
          <a:p>
            <a:pPr lvl="2"/>
            <a:r>
              <a:rPr lang="fi-FI" sz="1900" dirty="0"/>
              <a:t>Jos potilas sen jälkeen jatkaa päihdekuntoutusta kyseisessä laitoksessa, ensisijainen etuus on kuntoutusraha.</a:t>
            </a:r>
          </a:p>
          <a:p>
            <a:pPr lvl="1"/>
            <a:endParaRPr lang="fi-FI" sz="1800" dirty="0"/>
          </a:p>
          <a:p>
            <a:pPr lvl="1"/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3321101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Luentomateriaalin käyttö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spcBef>
                <a:spcPts val="0"/>
              </a:spcBef>
              <a:buNone/>
              <a:defRPr/>
            </a:pPr>
            <a:r>
              <a:rPr lang="fi-FI" dirty="0"/>
              <a:t>Käypä hoito -suositusten luentomateriaalit on laadittu tukemaan suosituksen käyttöönottoa. Ne ovat vapaasti käytettävissä terveydenhuollon, julkishallinnon ja oppilaitosten koulutuksissa ja apuna ammattilaisten arjessa.</a:t>
            </a:r>
            <a:br>
              <a:rPr lang="fi-FI" dirty="0"/>
            </a:br>
            <a:br>
              <a:rPr lang="fi-FI" dirty="0"/>
            </a:br>
            <a:r>
              <a:rPr lang="fi-FI" dirty="0"/>
              <a:t> Käyvän hoidon tuottamat aineistot ovat kaikille avoimia ja maksuttomia.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fi-FI" dirty="0"/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fi-FI" dirty="0"/>
              <a:t>Esityksen sisältöä ei saa muuttaa. Jos esitykseen sisällytetään muuta materiaalia, Käypä </a:t>
            </a:r>
            <a:r>
              <a:rPr lang="fi-FI"/>
              <a:t>hoito </a:t>
            </a:r>
            <a:br>
              <a:rPr lang="fi-FI"/>
            </a:br>
            <a:r>
              <a:rPr lang="fi-FI"/>
              <a:t>-esityspohjaa </a:t>
            </a:r>
            <a:r>
              <a:rPr lang="fi-FI" dirty="0"/>
              <a:t>ei saa käyttää lisätyssä materiaalissa.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464600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Alkoholi ja pitkäaikainen työkyvyttömyys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4669979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fi-FI" sz="2400" dirty="0"/>
              <a:t>Pitkäaikaisen työkyvyttömyyden toteaminen edellyttää asianmukaisia hoito- ja kuntoutusyrityksiä.</a:t>
            </a:r>
          </a:p>
          <a:p>
            <a:pPr lvl="0"/>
            <a:r>
              <a:rPr lang="fi-FI" sz="2400" dirty="0"/>
              <a:t>Alkoholiongelmaisella potilaalla on oikeus Kelan kuntoutukseen.</a:t>
            </a:r>
          </a:p>
          <a:p>
            <a:pPr lvl="1"/>
            <a:r>
              <a:rPr lang="fi-FI" sz="2200" dirty="0" err="1"/>
              <a:t>Sosiaali</a:t>
            </a:r>
            <a:r>
              <a:rPr lang="fi-FI" sz="2200" dirty="0"/>
              <a:t>- ja terveydenhuollon järjestämä päihdekuntoutus on aina ensisijaista.</a:t>
            </a:r>
          </a:p>
          <a:p>
            <a:pPr lvl="1"/>
            <a:r>
              <a:rPr lang="fi-FI" sz="2200" dirty="0"/>
              <a:t>Lääkinnällinen kuntoutus, esimerkiksi kuntoutuspsykoterapia, tai ammatillinen kuntoutus voidaan aloittaa, kun alkoholiongelma on hallinnassa (remissiossa).</a:t>
            </a:r>
          </a:p>
          <a:p>
            <a:pPr lvl="1"/>
            <a:r>
              <a:rPr lang="fi-FI" sz="2200" dirty="0"/>
              <a:t>Kuntoutuksen oikea-aikaisuus tulee ratkaista yksilöllisesti, eikä tarkkoja aikarajoja alkoholinkäytön hallinnan tai raittiin ajan osalta voida asettaa. </a:t>
            </a:r>
          </a:p>
          <a:p>
            <a:pPr lvl="2"/>
            <a:r>
              <a:rPr lang="fi-FI" sz="1900" dirty="0"/>
              <a:t>Yleensä kuntoutuksen edellytyksenä pidetään varhaista remissiota,  1–3 kuukauden aikaa, jolloin alkoholiriippuvuuden kriteerit eivät enää täyty.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893795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4395805"/>
              </p:ext>
            </p:extLst>
          </p:nvPr>
        </p:nvGraphicFramePr>
        <p:xfrm>
          <a:off x="-66578" y="1916832"/>
          <a:ext cx="9103074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kstiruutu 4"/>
          <p:cNvSpPr txBox="1"/>
          <p:nvPr/>
        </p:nvSpPr>
        <p:spPr>
          <a:xfrm>
            <a:off x="323528" y="836712"/>
            <a:ext cx="84428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sz="2400" dirty="0"/>
              <a:t>Alkoholista riippuvaista voidaan pitää työkyvyttömänä , jos hänellä on riippuvuuden lisäksi seuraavia sairauksia:</a:t>
            </a:r>
          </a:p>
        </p:txBody>
      </p:sp>
    </p:spTree>
    <p:extLst>
      <p:ext uri="{BB962C8B-B14F-4D97-AF65-F5344CB8AC3E}">
        <p14:creationId xmlns:p14="http://schemas.microsoft.com/office/powerpoint/2010/main" val="20356372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Alkoholi, raskaus ja imetys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4597971"/>
          </a:xfrm>
        </p:spPr>
        <p:txBody>
          <a:bodyPr>
            <a:normAutofit fontScale="92500" lnSpcReduction="20000"/>
          </a:bodyPr>
          <a:lstStyle/>
          <a:p>
            <a:r>
              <a:rPr lang="fi-FI" sz="2400" dirty="0"/>
              <a:t>Raittius on ainoa varma tapa välttyä alkoholin aiheuttamilta sikiövaurioilta. </a:t>
            </a:r>
          </a:p>
          <a:p>
            <a:pPr lvl="0"/>
            <a:r>
              <a:rPr lang="fi-FI" sz="2400" dirty="0"/>
              <a:t>Alkoholia ei ole suositeltavaa käyttää </a:t>
            </a:r>
            <a:r>
              <a:rPr lang="fi-FI" sz="2400" dirty="0" err="1"/>
              <a:t>imeväisaikana</a:t>
            </a:r>
            <a:r>
              <a:rPr lang="fi-FI" sz="2400" dirty="0"/>
              <a:t>, jolloin lapsen hyvinvointi on erityisen riippuvainen vanhempien hyvästä huomiokyvystä.</a:t>
            </a:r>
          </a:p>
          <a:p>
            <a:r>
              <a:rPr lang="fi-FI" sz="2400" dirty="0"/>
              <a:t>Lasten fyysisen ja emotionaalisen hoidon laiminlyönnin sekä muun kaltoinkohtelun riski on päihteitä käyttävien vanhempien perheissä suurentunut.</a:t>
            </a:r>
          </a:p>
          <a:p>
            <a:r>
              <a:rPr lang="fi-FI" sz="2400" dirty="0"/>
              <a:t>Lastensuojelulaki (417/2007, ks. </a:t>
            </a:r>
            <a:r>
              <a:rPr lang="fi-FI" sz="2400" dirty="0">
                <a:hlinkClick r:id="rId2"/>
              </a:rPr>
              <a:t>täältä</a:t>
            </a:r>
            <a:r>
              <a:rPr lang="fi-FI" sz="2400" dirty="0"/>
              <a:t>):</a:t>
            </a:r>
          </a:p>
          <a:p>
            <a:pPr lvl="1"/>
            <a:r>
              <a:rPr lang="fi-FI" sz="2200" dirty="0"/>
              <a:t>Sosiaalitoimeen tulee tehdä ilmoitus alle 18-vuotiaasta lapsesta, jonka hoidon ja huolenpidon tarve sekä kehitystä vaarantavat olosuhteet tai oma käyttäytyminen edellyttävät lastensuojelun tarpeen selvittämistä. </a:t>
            </a:r>
          </a:p>
          <a:p>
            <a:pPr lvl="1"/>
            <a:r>
              <a:rPr lang="fi-FI" sz="2200" dirty="0"/>
              <a:t>Jo raskauden aikana on tehtävä ennakoiva lastensuojelu-ilmoitus, jos on perusteltu syy epäillä, että syntyvä lapsi tarvitsee lastensuojelun tukitoimia heti syntymänsä jälkeen.</a:t>
            </a:r>
          </a:p>
          <a:p>
            <a:pPr lvl="1"/>
            <a:endParaRPr lang="fi-FI" sz="2200" dirty="0"/>
          </a:p>
        </p:txBody>
      </p:sp>
    </p:spTree>
    <p:extLst>
      <p:ext uri="{BB962C8B-B14F-4D97-AF65-F5344CB8AC3E}">
        <p14:creationId xmlns:p14="http://schemas.microsoft.com/office/powerpoint/2010/main" val="8640148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9560509"/>
              </p:ext>
            </p:extLst>
          </p:nvPr>
        </p:nvGraphicFramePr>
        <p:xfrm>
          <a:off x="457200" y="1197471"/>
          <a:ext cx="8363272" cy="60479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r>
              <a:rPr lang="fi-FI" dirty="0"/>
              <a:t>Alkoholi ja nuoret</a:t>
            </a:r>
          </a:p>
        </p:txBody>
      </p:sp>
    </p:spTree>
    <p:extLst>
      <p:ext uri="{BB962C8B-B14F-4D97-AF65-F5344CB8AC3E}">
        <p14:creationId xmlns:p14="http://schemas.microsoft.com/office/powerpoint/2010/main" val="33217527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Alkoholi ja ikääntyneet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sz="2600" dirty="0"/>
              <a:t>Alkoholin ongelmakäyttö voi ilmaantua missä iässä tahansa.</a:t>
            </a:r>
          </a:p>
          <a:p>
            <a:r>
              <a:rPr lang="fi-FI" sz="2600" dirty="0"/>
              <a:t>Noin kolmasosalla ikääntyneistä ongelmakäyttäjistä se on alkanut myöhäisessä vaiheessa.</a:t>
            </a:r>
          </a:p>
          <a:p>
            <a:r>
              <a:rPr lang="fi-FI" sz="2600" dirty="0"/>
              <a:t>Ikääntyneillä riskit kasvavat jo vähäisemmällä kulutuksella kuin työikäisillä.</a:t>
            </a:r>
          </a:p>
          <a:p>
            <a:pPr lvl="1"/>
            <a:r>
              <a:rPr lang="fi-FI" dirty="0"/>
              <a:t>Kehon nestetilavuus on heillä pienempi ja sairaudet ja lääkitykset yleisempiä.</a:t>
            </a:r>
          </a:p>
          <a:p>
            <a:r>
              <a:rPr lang="fi-FI" sz="2600" dirty="0"/>
              <a:t>Ikääntyneiden alkoholin ongelmakäytön tunnistamiseen ja hoitoon soveltuvat samat menetelmät kuin nuoremmilla. </a:t>
            </a:r>
          </a:p>
          <a:p>
            <a:r>
              <a:rPr lang="fi-FI" sz="2600" dirty="0"/>
              <a:t>Tietoa menetelmien toimivuudesta erityisesti ikääntyneillä ei juuri ole.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041650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/>
          </a:bodyPr>
          <a:lstStyle/>
          <a:p>
            <a:r>
              <a:rPr lang="x-none" sz="2700" dirty="0"/>
              <a:t>Suomalaisen Lääkäriseuran Duodecimin ja </a:t>
            </a:r>
            <a:r>
              <a:rPr lang="fi-FI" sz="2700" dirty="0"/>
              <a:t>Päihdelääketieteen yhdistyksen</a:t>
            </a:r>
            <a:r>
              <a:rPr lang="x-none" sz="2700" dirty="0"/>
              <a:t> asettama työryhmä</a:t>
            </a:r>
            <a:endParaRPr lang="fi-FI" sz="27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91681"/>
            <a:ext cx="8229600" cy="483366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i-FI" sz="2400" b="1" dirty="0"/>
              <a:t>Puheenjohtaja:</a:t>
            </a:r>
          </a:p>
          <a:p>
            <a:pPr marL="0" indent="0">
              <a:buNone/>
            </a:pPr>
            <a:r>
              <a:rPr lang="fi-FI" sz="2400" dirty="0"/>
              <a:t>Hannu Alho, professori, tutkimusprofessori; Helsingin yliopisto ja Terveyden ja hyvinvoinnin laitos </a:t>
            </a:r>
          </a:p>
          <a:p>
            <a:pPr marL="0" indent="0">
              <a:buNone/>
            </a:pPr>
            <a:r>
              <a:rPr lang="fi-FI" sz="2400" b="1" dirty="0"/>
              <a:t>Jäsenet: </a:t>
            </a:r>
          </a:p>
          <a:p>
            <a:pPr marL="0" indent="0">
              <a:buNone/>
            </a:pPr>
            <a:r>
              <a:rPr lang="fi-FI" sz="2400" dirty="0"/>
              <a:t>Kari Eskola, terveyskeskuslääkäri, yleislääketieteen erikoislääkäri, (kokoava kirjoittaja)</a:t>
            </a:r>
          </a:p>
          <a:p>
            <a:pPr marL="0" indent="0">
              <a:buNone/>
            </a:pPr>
            <a:r>
              <a:rPr lang="fi-FI" sz="2400" dirty="0"/>
              <a:t>Mauri Aalto, LT, professori, ylilääkäri; Tampereen yliopisto, Etelä-Pohjanmaan sairaanhoitopiiri (psykiatria) ja Terveyden ja hyvinvoinnin laitos</a:t>
            </a:r>
          </a:p>
          <a:p>
            <a:pPr marL="0" indent="0">
              <a:buNone/>
            </a:pPr>
            <a:r>
              <a:rPr lang="fi-FI" sz="2400" dirty="0"/>
              <a:t>Ilona </a:t>
            </a:r>
            <a:r>
              <a:rPr lang="fi-FI" sz="2400" dirty="0" err="1"/>
              <a:t>Autti</a:t>
            </a:r>
            <a:r>
              <a:rPr lang="fi-FI" sz="2400" dirty="0"/>
              <a:t>-Rämö, LKT, lastenneurologian dosentti, johtava ylilääkäri; Kelan terveysosasto</a:t>
            </a:r>
          </a:p>
          <a:p>
            <a:pPr marL="0" indent="0">
              <a:buNone/>
            </a:pPr>
            <a:r>
              <a:rPr lang="fi-FI" sz="2400" dirty="0"/>
              <a:t>Antti Holopainen, ylilääkäri emeritus; Järvenpään sosiaalisairaala</a:t>
            </a:r>
          </a:p>
          <a:p>
            <a:pPr marL="0" indent="0">
              <a:buNone/>
            </a:pPr>
            <a:r>
              <a:rPr lang="fi-FI" sz="2400" dirty="0"/>
              <a:t>Tiina Kaarne, LL, asiantuntijalääkäri; Kela ja </a:t>
            </a:r>
            <a:r>
              <a:rPr lang="fi-FI" sz="2400" dirty="0" err="1"/>
              <a:t>Keva</a:t>
            </a:r>
            <a:r>
              <a:rPr lang="fi-FI" sz="2400" dirty="0"/>
              <a:t> </a:t>
            </a:r>
          </a:p>
          <a:p>
            <a:pPr marL="0" indent="0">
              <a:buNone/>
            </a:pPr>
            <a:r>
              <a:rPr lang="fi-FI" sz="2400" dirty="0"/>
              <a:t>Jorma Komulainen, LT, lastentautiopin dosentti, Käypä hoito -suositusten päätoimittaja; Suomalainen Lääkäriseura Duodecim, Käypä hoito -toimittaja</a:t>
            </a:r>
          </a:p>
          <a:p>
            <a:pPr marL="0" indent="0">
              <a:buNone/>
            </a:pPr>
            <a:r>
              <a:rPr lang="fi-FI" sz="2400" dirty="0"/>
              <a:t>Solja Niemelä, professori, ylilääkäri; Oulun yliopisto ja Lapin sairaanhoitopiiri</a:t>
            </a:r>
          </a:p>
          <a:p>
            <a:pPr marL="0" indent="0">
              <a:buNone/>
            </a:pPr>
            <a:r>
              <a:rPr lang="fi-FI" sz="2400" dirty="0"/>
              <a:t>Onni Niemelä, LT, professori; Tampereen yliopisto ja Seinäjoen keskussairaala</a:t>
            </a:r>
          </a:p>
          <a:p>
            <a:pPr marL="0" indent="0">
              <a:buNone/>
            </a:pPr>
            <a:r>
              <a:rPr lang="fi-FI" sz="2400" dirty="0"/>
              <a:t>Kaarlo Simojoki, LT; A-klinikkasäätiö</a:t>
            </a:r>
          </a:p>
          <a:p>
            <a:pPr marL="0" indent="0">
              <a:buNone/>
            </a:pPr>
            <a:r>
              <a:rPr lang="fi-FI" sz="2400" dirty="0"/>
              <a:t>Markus Sundqvist; LL, ylilääkäri; A-klinikkasäätiö, Päihdesairaala</a:t>
            </a:r>
          </a:p>
          <a:p>
            <a:pPr marL="0" indent="0">
              <a:buNone/>
            </a:pPr>
            <a:r>
              <a:rPr lang="fi-FI" sz="2400" dirty="0"/>
              <a:t>Helena </a:t>
            </a:r>
            <a:r>
              <a:rPr lang="fi-FI" sz="2400" dirty="0" err="1"/>
              <a:t>Vorma</a:t>
            </a:r>
            <a:r>
              <a:rPr lang="fi-FI" sz="2400" dirty="0"/>
              <a:t>, LT, lääkintöneuvos; </a:t>
            </a:r>
            <a:r>
              <a:rPr lang="fi-FI" sz="2400" dirty="0" err="1"/>
              <a:t>Sosiaali</a:t>
            </a:r>
            <a:r>
              <a:rPr lang="fi-FI" sz="2400" dirty="0"/>
              <a:t>- ja terveysministeriö</a:t>
            </a:r>
          </a:p>
          <a:p>
            <a:pPr marL="0" indent="0">
              <a:buNone/>
            </a:pPr>
            <a:br>
              <a:rPr lang="fi-FI" sz="2400" dirty="0"/>
            </a:br>
            <a:r>
              <a:rPr lang="fi-FI" sz="2400" dirty="0"/>
              <a:t>Työryhmän sidonnaisuudet näkyvät </a:t>
            </a:r>
            <a:r>
              <a:rPr lang="fi-FI" sz="2400" dirty="0">
                <a:hlinkClick r:id="rId2"/>
              </a:rPr>
              <a:t>suosituksen sähköisessä versiossa</a:t>
            </a:r>
            <a:endParaRPr lang="fi-FI" sz="2400" dirty="0"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br>
              <a:rPr lang="fi-FI" sz="2400" dirty="0">
                <a:cs typeface="Times New Roman" panose="02020603050405020304" pitchFamily="18" charset="0"/>
              </a:rPr>
            </a:br>
            <a:r>
              <a:rPr lang="fi-FI" sz="2400" dirty="0">
                <a:cs typeface="Times New Roman" panose="02020603050405020304" pitchFamily="18" charset="0"/>
              </a:rPr>
              <a:t>Luentomateriaalin laadinta Tiina Tala, asiasisällön tarkastus Hannu Alho ja Jorma Komulainen</a:t>
            </a:r>
            <a:br>
              <a:rPr lang="fi-FI" sz="2400" dirty="0">
                <a:cs typeface="Times New Roman" panose="02020603050405020304" pitchFamily="18" charset="0"/>
              </a:rPr>
            </a:br>
            <a:r>
              <a:rPr lang="fi-FI" sz="2400" dirty="0">
                <a:cs typeface="Times New Roman" panose="02020603050405020304" pitchFamily="18" charset="0"/>
              </a:rPr>
              <a:t>Diojen muokkaus ja ulkoasu Tiina Tala ja Kirsi Tarnanen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636484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Keskeinen sanoma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94116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fi-FI" sz="2600" dirty="0"/>
              <a:t>Alkoholiongelma on eräs yhteiskunnan merkittävistä terveysuhkista. </a:t>
            </a:r>
          </a:p>
          <a:p>
            <a:pPr lvl="0"/>
            <a:r>
              <a:rPr lang="fi-FI" sz="2600" dirty="0"/>
              <a:t>Alkoholiongelman ehkäisyssä, havaitsemisessa ja hoidossa terveydenhuollolla on keskeinen asema.</a:t>
            </a:r>
          </a:p>
          <a:p>
            <a:pPr lvl="1"/>
            <a:r>
              <a:rPr lang="fi-FI" dirty="0"/>
              <a:t>Terveydenhuollon kaikissa hoitopaikoissa on tärkeää muistaa alkoholiongelman yleisyys ja etsiä ongelmaa aktiivisesti eri potilasryhmistä.</a:t>
            </a:r>
            <a:r>
              <a:rPr lang="en-US" dirty="0"/>
              <a:t> </a:t>
            </a:r>
          </a:p>
          <a:p>
            <a:pPr lvl="1"/>
            <a:r>
              <a:rPr lang="fi-FI" dirty="0"/>
              <a:t>Tavoitteena on havaita alkoholin ongelmakäyttö varhain, ennen kuin siitä aiheutuu fyysisiä, psyykkisiä ja sosiaalisia haittoja.</a:t>
            </a:r>
          </a:p>
          <a:p>
            <a:r>
              <a:rPr lang="fi-FI" sz="2600" dirty="0"/>
              <a:t>Tärkein alkoholin käyttöhäiriön diagnosointikeino on keskustelu potilaan kanssa.</a:t>
            </a:r>
          </a:p>
          <a:p>
            <a:pPr lvl="1"/>
            <a:r>
              <a:rPr lang="fi-FI" dirty="0"/>
              <a:t>Apuna voidaan käyttää myös kyselylomakkeita ja laboratoriomittareita.</a:t>
            </a:r>
          </a:p>
          <a:p>
            <a:pPr lvl="0"/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61469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43000"/>
          </a:xfrm>
        </p:spPr>
        <p:txBody>
          <a:bodyPr/>
          <a:lstStyle/>
          <a:p>
            <a:r>
              <a:rPr lang="fi-FI" dirty="0"/>
              <a:t>Keskeinen sanoma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Autofit/>
          </a:bodyPr>
          <a:lstStyle/>
          <a:p>
            <a:r>
              <a:rPr lang="fi-FI" sz="2200" dirty="0"/>
              <a:t>Alkoholin terveysriskien arviointi on monesta syystä vaikeaa. Suomessa hälytysrajaksi eli korkean riskin tasoksi on arvioitu naisilla 16 ja miehillä 24 alkoholiannosta viikossa. Viimeistään tässä vaiheessa terveydenhuollon tulee puuttua asiaan</a:t>
            </a:r>
          </a:p>
          <a:p>
            <a:r>
              <a:rPr lang="fi-FI" sz="2200" dirty="0"/>
              <a:t>Lyhytneuvonta (mini-interventio) on tehokas tapa vaikuttaa alkoholinkäyttöön ja ehkäistä alkoholin aiheuttamia haittoja.</a:t>
            </a:r>
          </a:p>
          <a:p>
            <a:r>
              <a:rPr lang="fi-FI" sz="2200" dirty="0"/>
              <a:t>Hyvä hoitosuhde ja </a:t>
            </a:r>
            <a:r>
              <a:rPr lang="fi-FI" sz="2200" dirty="0" err="1"/>
              <a:t>psykososiaaliset</a:t>
            </a:r>
            <a:r>
              <a:rPr lang="fi-FI" sz="2200" dirty="0"/>
              <a:t> hoidot ovat potilastyön perusta, mutta myös lääkkeillä on tehoa alkoholin ongelmakäytön ja alkoholiriippuvuuden hoidossa.</a:t>
            </a:r>
          </a:p>
          <a:p>
            <a:r>
              <a:rPr lang="fi-FI" sz="2200" dirty="0"/>
              <a:t>Alkoholiongelmaan kietoutuu potilaan koko elämänpiiri, joten hoidonkin on oltava kokonaisvaltaista.</a:t>
            </a:r>
          </a:p>
          <a:p>
            <a:r>
              <a:rPr lang="fi-FI" sz="2200" dirty="0"/>
              <a:t>Kuntoutuksen ja jatkohoidon perustana on aina katkaisuhoito. Pelkkä vieroitushoito ilman kuntoutusta johtaa harvoin alkoholiriippuvuudesta toipumiseen.</a:t>
            </a:r>
          </a:p>
          <a:p>
            <a:endParaRPr lang="fi-FI" sz="2200" dirty="0"/>
          </a:p>
        </p:txBody>
      </p:sp>
    </p:spTree>
    <p:extLst>
      <p:ext uri="{BB962C8B-B14F-4D97-AF65-F5344CB8AC3E}">
        <p14:creationId xmlns:p14="http://schemas.microsoft.com/office/powerpoint/2010/main" val="1953502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Mitä uutta päivityksessä?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5963"/>
          </a:xfrm>
        </p:spPr>
        <p:txBody>
          <a:bodyPr>
            <a:noAutofit/>
          </a:bodyPr>
          <a:lstStyle/>
          <a:p>
            <a:r>
              <a:rPr lang="fi-FI" sz="2400" dirty="0"/>
              <a:t>Alkoholin riskikäytön rajoja ja terminologiaa on täsmennetty.</a:t>
            </a:r>
          </a:p>
          <a:p>
            <a:r>
              <a:rPr lang="fi-FI" sz="2400" dirty="0"/>
              <a:t>Päivityksessä ei puhuta enää rajoista vaan alkoholinkäytön riskitasoista: korkea, kohtalainen ja vähäinen. Termi suurkulutus on jätetty pois.</a:t>
            </a:r>
          </a:p>
          <a:p>
            <a:r>
              <a:rPr lang="fi-FI" sz="2400" dirty="0"/>
              <a:t>Korkean, kohtalaisen ja vähäisen riskin rajat on määritelty. </a:t>
            </a:r>
          </a:p>
          <a:p>
            <a:r>
              <a:rPr lang="fi-FI" sz="2400" dirty="0"/>
              <a:t>Nuorten ja ikäihmisten alkoholinkäyttöön liittyvää suositustekstiä on laajennettu, samoin työterveyshuollon toimintaohjeita.</a:t>
            </a:r>
          </a:p>
          <a:p>
            <a:r>
              <a:rPr lang="fi-FI" sz="2400" dirty="0"/>
              <a:t>Alkoholiriippuvaisen kuntoutusosiota on päivitetty ja tarkennettu.</a:t>
            </a:r>
          </a:p>
        </p:txBody>
      </p:sp>
    </p:spTree>
    <p:extLst>
      <p:ext uri="{BB962C8B-B14F-4D97-AF65-F5344CB8AC3E}">
        <p14:creationId xmlns:p14="http://schemas.microsoft.com/office/powerpoint/2010/main" val="4116347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Alkoholiongelma lukuina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/>
              <a:t>Alkoholinkulutus on Suomessa eurooppalaista keskitasoa, mutta keskeinen ongelma on runsas kertakulutus eli humalajuominen.</a:t>
            </a:r>
          </a:p>
          <a:p>
            <a:r>
              <a:rPr lang="fi-FI" dirty="0"/>
              <a:t>Alkoholinkulutuksen ja alkoholihaittojen välillä on selvä yhteys: haitat lisääntyvät suorassa suhteessa käyttömäärään.</a:t>
            </a:r>
          </a:p>
          <a:p>
            <a:r>
              <a:rPr lang="fi-FI" dirty="0"/>
              <a:t>Alkoholi on merkittävä työikäisten kuolemien aiheuttaja. </a:t>
            </a:r>
          </a:p>
          <a:p>
            <a:r>
              <a:rPr lang="fi-FI" dirty="0"/>
              <a:t>Alkoholin riskikäyttäjiä (henkilöitä, joiden alkoholinkäyttö on terveysriski) on Suomessa noin 500 000.</a:t>
            </a:r>
          </a:p>
          <a:p>
            <a:r>
              <a:rPr lang="fi-FI" dirty="0"/>
              <a:t>Terveydenhuollon naispotilaista noin 10 % ja miespotilaista lähes 20 % on alkoholin ongelmakäyttäjiä.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21327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Sekakäyttö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400" dirty="0"/>
              <a:t>Sekakäytöllä tarkoitetaan tässä eri psykoaktiivisten aineiden (alkoholi, rauhoittavat lääkkeet ja unilääkkeet) yhtäaikaista päihdekäyttöä.</a:t>
            </a:r>
          </a:p>
          <a:p>
            <a:r>
              <a:rPr lang="fi-FI" sz="2400" dirty="0"/>
              <a:t>Noin 7 % suomalaisista on joskus kokeillut tai käyttänyt rauhoittavia lääkkeitä, unilääkkeitä tai kipulääkkeitä ei-lääkinnällisiin tarkoituksiin.</a:t>
            </a:r>
          </a:p>
          <a:p>
            <a:r>
              <a:rPr lang="fi-FI" sz="2400" dirty="0"/>
              <a:t>Lääkkeiden ei-lääkinnällisillä käyttäjillä alkoholin humalajuominen ja alkoholin ja lääkkeiden yhteiskäyttö on yleistä.</a:t>
            </a:r>
          </a:p>
          <a:p>
            <a:pPr marL="0" indent="0">
              <a:buNone/>
            </a:pP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1672115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r>
              <a:rPr lang="fi-FI" dirty="0"/>
              <a:t>Alkoholinkäyttöön liittyviä sairauksia ja terveysongelmia </a:t>
            </a:r>
          </a:p>
        </p:txBody>
      </p:sp>
      <p:graphicFrame>
        <p:nvGraphicFramePr>
          <p:cNvPr id="5" name="Sisällön paikkamerkk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9919817"/>
              </p:ext>
            </p:extLst>
          </p:nvPr>
        </p:nvGraphicFramePr>
        <p:xfrm>
          <a:off x="179512" y="1484784"/>
          <a:ext cx="8774632" cy="512368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42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fi-FI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Alkoholimyrkytys 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fi-FI" sz="16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Vuosittain alkoholimyrkytykseen kuolee Suomessa lähes 600 ihmistä. 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612"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fi-FI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Ylipaino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Kaksi tuopillista olutta päivässä lisää painoa 1,5–2 kg kuukaudessa. 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232"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fi-FI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Metaboliset vaikutukset 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Vaikutuksina ovat hypoglykemia (paaston yhteydessä), </a:t>
                      </a:r>
                      <a:r>
                        <a:rPr lang="fi-FI" sz="16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hypertriglyseridemia</a:t>
                      </a:r>
                      <a:r>
                        <a:rPr lang="fi-FI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, suurentunut virtsahappopitoisuus ja kihti. 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436"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fi-FI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Haimatulehdus 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Tapauksista 60–80 % aiheutuu alkoholista.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016"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fi-FI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Alkoholimaksasairaus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Alkoholimaksasairauteen</a:t>
                      </a:r>
                      <a:r>
                        <a:rPr lang="fi-FI" sz="1600" baseline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kuolee Suomessa </a:t>
                      </a:r>
                      <a:r>
                        <a:rPr lang="fi-FI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noin 1 000 vuodessa. 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4636"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fi-FI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Syöpäsairaudet 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Ruoansulatuskanavan syöpien riski suurenee suorassa suhteessa alkoholinkäyttöön.</a:t>
                      </a:r>
                      <a:r>
                        <a:rPr lang="fi-FI" sz="1600" baseline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fi-FI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Alkoholi suurentaa merkitsevästi rintasyövän riskiä.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6848"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fi-FI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Ripuli 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Ongelmakäyttäjillä ripuli on yleinen oire. 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00476"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fi-FI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Alkoholiepilepsia 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Alkoholista riippuvaisen epilepsiariski on kymmenkertainen normaaliväestöön verrattuna.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fi-FI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Aivovammat 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Alkoholista riippuvaisilla aivovammat ovat kolme kertaa yleisempiä kuin väestöllä keskimäärin.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ekstiruutu 5"/>
          <p:cNvSpPr txBox="1"/>
          <p:nvPr/>
        </p:nvSpPr>
        <p:spPr>
          <a:xfrm>
            <a:off x="3347864" y="6520143"/>
            <a:ext cx="2591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Jatkuu seuraavassa diassa</a:t>
            </a:r>
          </a:p>
        </p:txBody>
      </p:sp>
    </p:spTree>
    <p:extLst>
      <p:ext uri="{BB962C8B-B14F-4D97-AF65-F5344CB8AC3E}">
        <p14:creationId xmlns:p14="http://schemas.microsoft.com/office/powerpoint/2010/main" val="3391163199"/>
      </p:ext>
    </p:extLst>
  </p:cSld>
  <p:clrMapOvr>
    <a:masterClrMapping/>
  </p:clrMapOvr>
</p:sld>
</file>

<file path=ppt/theme/theme1.xml><?xml version="1.0" encoding="utf-8"?>
<a:theme xmlns:a="http://schemas.openxmlformats.org/drawingml/2006/main" name="KH-mallipohja-2013022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ww_käypähoito_fi-diapohja" id="{2D81B2D2-66EE-4416-9740-D4C0E7067E35}" vid="{EE9A008E-647A-4E41-9B9F-4A9E1D4A74D9}"/>
    </a:ext>
  </a:extLst>
</a:theme>
</file>

<file path=ppt/theme/theme2.xml><?xml version="1.0" encoding="utf-8"?>
<a:theme xmlns:a="http://schemas.openxmlformats.org/drawingml/2006/main" name="Mukautettu suunnittelumall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ww_käypähoito_fi-diapohja" id="{2D81B2D2-66EE-4416-9740-D4C0E7067E35}" vid="{9F1448AE-D5D3-4B8F-B3EF-B2FC8D6DEF1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www_käypähoito_fi-diapohja</Template>
  <TotalTime>0</TotalTime>
  <Words>2894</Words>
  <Application>Microsoft Office PowerPoint</Application>
  <PresentationFormat>Näytössä katseltava diaesitys (4:3)</PresentationFormat>
  <Paragraphs>339</Paragraphs>
  <Slides>35</Slides>
  <Notes>8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35</vt:i4>
      </vt:variant>
    </vt:vector>
  </HeadingPairs>
  <TitlesOfParts>
    <vt:vector size="41" baseType="lpstr">
      <vt:lpstr>Arial</vt:lpstr>
      <vt:lpstr>Calibri</vt:lpstr>
      <vt:lpstr>Calibri Light</vt:lpstr>
      <vt:lpstr>Optima LT Std</vt:lpstr>
      <vt:lpstr>KH-mallipohja-20130228</vt:lpstr>
      <vt:lpstr>Mukautettu suunnittelumalli</vt:lpstr>
      <vt:lpstr>Luentomateriaali Alkoholiongelmat</vt:lpstr>
      <vt:lpstr>Näytön varmuusaste Käypä hoito -suosituksissa</vt:lpstr>
      <vt:lpstr>Luentomateriaalin käyttö</vt:lpstr>
      <vt:lpstr>Keskeinen sanoma</vt:lpstr>
      <vt:lpstr>Keskeinen sanoma</vt:lpstr>
      <vt:lpstr>Mitä uutta päivityksessä?</vt:lpstr>
      <vt:lpstr>Alkoholiongelma lukuina</vt:lpstr>
      <vt:lpstr>Sekakäyttö</vt:lpstr>
      <vt:lpstr>Alkoholinkäyttöön liittyviä sairauksia ja terveysongelmia </vt:lpstr>
      <vt:lpstr>Alkoholinkäyttöön liittyviä sairauksia ja terveysongelmia </vt:lpstr>
      <vt:lpstr>Alkoholinkäyttöön liittyviä sairauksia ja terveysongelmia </vt:lpstr>
      <vt:lpstr>Käypä hoito -työryhmän suositus alkoholinkäytön riskitasoiksi</vt:lpstr>
      <vt:lpstr>Alkoholinkäyttö raskauden aikana  ja eri ikäkausina </vt:lpstr>
      <vt:lpstr>Alkoholin ongelmakäytön toteaminen</vt:lpstr>
      <vt:lpstr>Välineitä alkoholin ongelmakäytön toteamiseen</vt:lpstr>
      <vt:lpstr>Lyhytneuvonta (mini-interventio)</vt:lpstr>
      <vt:lpstr>RAAMIT-lyhytneuvonnan (FRAMES) sisältö </vt:lpstr>
      <vt:lpstr>Psykososiaalinen hoito ja kuntoutus</vt:lpstr>
      <vt:lpstr>Alkoholi- ja korvikealkoholimyrkytys</vt:lpstr>
      <vt:lpstr>Vieroitusoireet</vt:lpstr>
      <vt:lpstr>Vieroitusoireiden hoito</vt:lpstr>
      <vt:lpstr>Vieroitusoireiden hoito</vt:lpstr>
      <vt:lpstr>Alkoholiriippuvuuden lääkehoito</vt:lpstr>
      <vt:lpstr>Alkoholiongelma ja mielenterveyden häiriöt</vt:lpstr>
      <vt:lpstr>Sekakäytön ehkäisy</vt:lpstr>
      <vt:lpstr>Sekakäyttäjän hoito</vt:lpstr>
      <vt:lpstr>Sekakäyttäjän hoito</vt:lpstr>
      <vt:lpstr>Alkoholi ja työkyky</vt:lpstr>
      <vt:lpstr>Alkoholi ja lyhytaikainen työkyvyttömyys</vt:lpstr>
      <vt:lpstr>Alkoholi ja pitkäaikainen työkyvyttömyys</vt:lpstr>
      <vt:lpstr>PowerPoint-esitys</vt:lpstr>
      <vt:lpstr>Alkoholi, raskaus ja imetys</vt:lpstr>
      <vt:lpstr>Alkoholi ja nuoret</vt:lpstr>
      <vt:lpstr>Alkoholi ja ikääntyneet</vt:lpstr>
      <vt:lpstr>Suomalaisen Lääkäriseuran Duodecimin ja Päihdelääketieteen yhdistyksen asettama työryhmä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2015-10-29T13:57:49Z</dcterms:created>
  <dcterms:modified xsi:type="dcterms:W3CDTF">2022-11-18T09:57:44Z</dcterms:modified>
</cp:coreProperties>
</file>