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267" r:id="rId3"/>
    <p:sldId id="282" r:id="rId4"/>
    <p:sldId id="320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6" r:id="rId14"/>
    <p:sldId id="327" r:id="rId15"/>
    <p:sldId id="329" r:id="rId16"/>
    <p:sldId id="333" r:id="rId17"/>
    <p:sldId id="331" r:id="rId18"/>
    <p:sldId id="332" r:id="rId19"/>
    <p:sldId id="328" r:id="rId20"/>
    <p:sldId id="334" r:id="rId21"/>
    <p:sldId id="335" r:id="rId22"/>
    <p:sldId id="347" r:id="rId23"/>
    <p:sldId id="336" r:id="rId24"/>
    <p:sldId id="343" r:id="rId25"/>
    <p:sldId id="337" r:id="rId26"/>
    <p:sldId id="339" r:id="rId27"/>
    <p:sldId id="340" r:id="rId28"/>
    <p:sldId id="344" r:id="rId29"/>
    <p:sldId id="311" r:id="rId30"/>
    <p:sldId id="312" r:id="rId31"/>
    <p:sldId id="314" r:id="rId3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7E7EA"/>
    <a:srgbClr val="001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29E47-6B1A-4C45-990E-0314231C3976}" v="9" dt="2026-04-02T06:31:48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4" autoAdjust="0"/>
    <p:restoredTop sz="96327"/>
  </p:normalViewPr>
  <p:slideViewPr>
    <p:cSldViewPr snapToGrid="0" snapToObjects="1">
      <p:cViewPr varScale="1">
        <p:scale>
          <a:sx n="153" d="100"/>
          <a:sy n="153" d="100"/>
        </p:scale>
        <p:origin x="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8/10/relationships/authors" Target="authors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5778D-E7E2-4BCE-8FA1-0936ABE89C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fi-FI"/>
        </a:p>
      </dgm:t>
    </dgm:pt>
    <dgm:pt modelId="{F84D9A47-F16C-4797-95A2-F1DFE6686F5C}">
      <dgm:prSet/>
      <dgm:spPr/>
      <dgm:t>
        <a:bodyPr/>
        <a:lstStyle/>
        <a:p>
          <a:r>
            <a:rPr lang="fi-FI" b="0" i="0"/>
            <a:t>Hoidon tavoitteena on mahdollisimman nopea</a:t>
          </a:r>
          <a:endParaRPr lang="fi-FI"/>
        </a:p>
      </dgm:t>
    </dgm:pt>
    <dgm:pt modelId="{12CD911B-50CC-47A5-86ED-4F1A7D789158}" type="parTrans" cxnId="{97E435FC-E71E-46A2-8D22-04FB883017C2}">
      <dgm:prSet/>
      <dgm:spPr/>
      <dgm:t>
        <a:bodyPr/>
        <a:lstStyle/>
        <a:p>
          <a:endParaRPr lang="fi-FI"/>
        </a:p>
      </dgm:t>
    </dgm:pt>
    <dgm:pt modelId="{824D7BDB-FE45-4681-AD08-6EDA75DF4CAE}" type="sibTrans" cxnId="{97E435FC-E71E-46A2-8D22-04FB883017C2}">
      <dgm:prSet/>
      <dgm:spPr/>
      <dgm:t>
        <a:bodyPr/>
        <a:lstStyle/>
        <a:p>
          <a:endParaRPr lang="fi-FI"/>
        </a:p>
      </dgm:t>
    </dgm:pt>
    <dgm:pt modelId="{34E60692-E693-414D-B3B6-48BF67229C03}">
      <dgm:prSet/>
      <dgm:spPr/>
      <dgm:t>
        <a:bodyPr/>
        <a:lstStyle/>
        <a:p>
          <a:r>
            <a:rPr lang="fi-FI" b="0" i="0"/>
            <a:t>peruselintoimintojen turvaaminen</a:t>
          </a:r>
          <a:endParaRPr lang="fi-FI"/>
        </a:p>
      </dgm:t>
    </dgm:pt>
    <dgm:pt modelId="{C3CDB3AA-4822-45C3-8F5F-DEA0BEAD27AB}" type="parTrans" cxnId="{88BBDD74-75D9-4BF9-B587-2D26F507EF9D}">
      <dgm:prSet/>
      <dgm:spPr/>
      <dgm:t>
        <a:bodyPr/>
        <a:lstStyle/>
        <a:p>
          <a:endParaRPr lang="fi-FI"/>
        </a:p>
      </dgm:t>
    </dgm:pt>
    <dgm:pt modelId="{274A6FE0-6EBE-4127-92B5-632C8F981ED5}" type="sibTrans" cxnId="{88BBDD74-75D9-4BF9-B587-2D26F507EF9D}">
      <dgm:prSet/>
      <dgm:spPr/>
      <dgm:t>
        <a:bodyPr/>
        <a:lstStyle/>
        <a:p>
          <a:endParaRPr lang="fi-FI"/>
        </a:p>
      </dgm:t>
    </dgm:pt>
    <dgm:pt modelId="{EDFFFF05-99E9-4E77-9E42-96744AA78D1A}">
      <dgm:prSet/>
      <dgm:spPr/>
      <dgm:t>
        <a:bodyPr/>
        <a:lstStyle/>
        <a:p>
          <a:r>
            <a:rPr lang="fi-FI" b="0" i="0"/>
            <a:t>kliinisten kohtausoireiden ja aivojen poikkeavan sähköisen purkaustoiminnan lopettaminen.</a:t>
          </a:r>
          <a:endParaRPr lang="fi-FI"/>
        </a:p>
      </dgm:t>
    </dgm:pt>
    <dgm:pt modelId="{B04C3B71-32C5-4E0A-A9F9-2F06494566A4}" type="parTrans" cxnId="{87BD2DBF-7794-4536-BEE0-693367AC94AB}">
      <dgm:prSet/>
      <dgm:spPr/>
      <dgm:t>
        <a:bodyPr/>
        <a:lstStyle/>
        <a:p>
          <a:endParaRPr lang="fi-FI"/>
        </a:p>
      </dgm:t>
    </dgm:pt>
    <dgm:pt modelId="{4A2D0C24-A8F9-4C53-8DE7-979BEB1AFD9A}" type="sibTrans" cxnId="{87BD2DBF-7794-4536-BEE0-693367AC94AB}">
      <dgm:prSet/>
      <dgm:spPr/>
      <dgm:t>
        <a:bodyPr/>
        <a:lstStyle/>
        <a:p>
          <a:endParaRPr lang="fi-FI"/>
        </a:p>
      </dgm:t>
    </dgm:pt>
    <dgm:pt modelId="{12AFB257-03B6-422C-AFB0-9958145ABCBC}">
      <dgm:prSet/>
      <dgm:spPr/>
      <dgm:t>
        <a:bodyPr/>
        <a:lstStyle/>
        <a:p>
          <a:r>
            <a:rPr lang="fi-FI" b="0" i="0"/>
            <a:t>Lisäksi tavoitteena on</a:t>
          </a:r>
          <a:endParaRPr lang="fi-FI"/>
        </a:p>
      </dgm:t>
    </dgm:pt>
    <dgm:pt modelId="{746EB28A-ABBE-490A-8B9E-A2E48192E7D8}" type="parTrans" cxnId="{C22CB255-DE07-4DE1-88FB-BCF2AC20E15C}">
      <dgm:prSet/>
      <dgm:spPr/>
      <dgm:t>
        <a:bodyPr/>
        <a:lstStyle/>
        <a:p>
          <a:endParaRPr lang="fi-FI"/>
        </a:p>
      </dgm:t>
    </dgm:pt>
    <dgm:pt modelId="{FD64B190-755D-4087-BD63-7EDC0F5573E6}" type="sibTrans" cxnId="{C22CB255-DE07-4DE1-88FB-BCF2AC20E15C}">
      <dgm:prSet/>
      <dgm:spPr/>
      <dgm:t>
        <a:bodyPr/>
        <a:lstStyle/>
        <a:p>
          <a:endParaRPr lang="fi-FI"/>
        </a:p>
      </dgm:t>
    </dgm:pt>
    <dgm:pt modelId="{00DEAE5D-4CED-4FD4-9A93-78D5F173D66E}">
      <dgm:prSet/>
      <dgm:spPr/>
      <dgm:t>
        <a:bodyPr/>
        <a:lstStyle/>
        <a:p>
          <a:r>
            <a:rPr lang="fi-FI" b="0" i="0"/>
            <a:t>kohtausoireiden uusiutumisen estäminen</a:t>
          </a:r>
          <a:endParaRPr lang="fi-FI"/>
        </a:p>
      </dgm:t>
    </dgm:pt>
    <dgm:pt modelId="{53C1BD07-A160-43CF-AC36-E3B8E30FF485}" type="parTrans" cxnId="{27F5C066-5303-41E8-AE60-7BED1FDD2D94}">
      <dgm:prSet/>
      <dgm:spPr/>
      <dgm:t>
        <a:bodyPr/>
        <a:lstStyle/>
        <a:p>
          <a:endParaRPr lang="fi-FI"/>
        </a:p>
      </dgm:t>
    </dgm:pt>
    <dgm:pt modelId="{BF0D0924-2D01-4E15-80CB-093AAA7D537F}" type="sibTrans" cxnId="{27F5C066-5303-41E8-AE60-7BED1FDD2D94}">
      <dgm:prSet/>
      <dgm:spPr/>
      <dgm:t>
        <a:bodyPr/>
        <a:lstStyle/>
        <a:p>
          <a:endParaRPr lang="fi-FI"/>
        </a:p>
      </dgm:t>
    </dgm:pt>
    <dgm:pt modelId="{3C9C2B33-8C53-459F-A5F2-3D126F88DE0D}">
      <dgm:prSet/>
      <dgm:spPr/>
      <dgm:t>
        <a:bodyPr/>
        <a:lstStyle/>
        <a:p>
          <a:r>
            <a:rPr lang="fi-FI" b="0" i="0" dirty="0"/>
            <a:t>systeemisten komplikaatioiden estäminen, toteaminen ja hoito</a:t>
          </a:r>
          <a:endParaRPr lang="fi-FI" dirty="0"/>
        </a:p>
      </dgm:t>
    </dgm:pt>
    <dgm:pt modelId="{7BAA17D8-8311-4DB7-9787-32930C881AA5}" type="parTrans" cxnId="{CF0A4B25-5242-453F-A9E5-289BC8347772}">
      <dgm:prSet/>
      <dgm:spPr/>
      <dgm:t>
        <a:bodyPr/>
        <a:lstStyle/>
        <a:p>
          <a:endParaRPr lang="fi-FI"/>
        </a:p>
      </dgm:t>
    </dgm:pt>
    <dgm:pt modelId="{01A721A4-7662-47AE-820A-2230C1365207}" type="sibTrans" cxnId="{CF0A4B25-5242-453F-A9E5-289BC8347772}">
      <dgm:prSet/>
      <dgm:spPr/>
      <dgm:t>
        <a:bodyPr/>
        <a:lstStyle/>
        <a:p>
          <a:endParaRPr lang="fi-FI"/>
        </a:p>
      </dgm:t>
    </dgm:pt>
    <dgm:pt modelId="{593360BE-9B37-4B86-A5C2-4493D8F77CDA}">
      <dgm:prSet/>
      <dgm:spPr/>
      <dgm:t>
        <a:bodyPr/>
        <a:lstStyle/>
        <a:p>
          <a:r>
            <a:rPr lang="fi-FI" b="0" i="0"/>
            <a:t>etiologisten tekijöiden selvittäminen ja hoito</a:t>
          </a:r>
          <a:endParaRPr lang="fi-FI"/>
        </a:p>
      </dgm:t>
    </dgm:pt>
    <dgm:pt modelId="{6B06E199-034B-4527-A2E7-CE27C9E4CAA8}" type="parTrans" cxnId="{1C79BC37-ABA8-4026-8B83-6B2A650DAB62}">
      <dgm:prSet/>
      <dgm:spPr/>
      <dgm:t>
        <a:bodyPr/>
        <a:lstStyle/>
        <a:p>
          <a:endParaRPr lang="fi-FI"/>
        </a:p>
      </dgm:t>
    </dgm:pt>
    <dgm:pt modelId="{EF493C23-EFD1-4D76-AF77-36B28A113BD8}" type="sibTrans" cxnId="{1C79BC37-ABA8-4026-8B83-6B2A650DAB62}">
      <dgm:prSet/>
      <dgm:spPr/>
      <dgm:t>
        <a:bodyPr/>
        <a:lstStyle/>
        <a:p>
          <a:endParaRPr lang="fi-FI"/>
        </a:p>
      </dgm:t>
    </dgm:pt>
    <dgm:pt modelId="{43890EB3-3284-45E1-B778-7F7BF05EB13A}">
      <dgm:prSet/>
      <dgm:spPr/>
      <dgm:t>
        <a:bodyPr/>
        <a:lstStyle/>
        <a:p>
          <a:r>
            <a:rPr lang="fi-FI" b="0" i="0"/>
            <a:t>kuolleisuuden ja toimintakykyä rajoittavien jälkioireiden minimointi.</a:t>
          </a:r>
          <a:endParaRPr lang="fi-FI"/>
        </a:p>
      </dgm:t>
    </dgm:pt>
    <dgm:pt modelId="{7FC6E8E9-8E8A-453E-989C-CEDEA838A1A1}" type="parTrans" cxnId="{17425937-FC2D-4EDE-AEEF-33D4C31F91B3}">
      <dgm:prSet/>
      <dgm:spPr/>
      <dgm:t>
        <a:bodyPr/>
        <a:lstStyle/>
        <a:p>
          <a:endParaRPr lang="fi-FI"/>
        </a:p>
      </dgm:t>
    </dgm:pt>
    <dgm:pt modelId="{367314B4-D95B-4216-8834-6F5DAE863D38}" type="sibTrans" cxnId="{17425937-FC2D-4EDE-AEEF-33D4C31F91B3}">
      <dgm:prSet/>
      <dgm:spPr/>
      <dgm:t>
        <a:bodyPr/>
        <a:lstStyle/>
        <a:p>
          <a:endParaRPr lang="fi-FI"/>
        </a:p>
      </dgm:t>
    </dgm:pt>
    <dgm:pt modelId="{348347C5-48AF-4D12-B02F-0B697061F3C6}" type="pres">
      <dgm:prSet presAssocID="{CAA5778D-E7E2-4BCE-8FA1-0936ABE89CAB}" presName="linear" presStyleCnt="0">
        <dgm:presLayoutVars>
          <dgm:animLvl val="lvl"/>
          <dgm:resizeHandles val="exact"/>
        </dgm:presLayoutVars>
      </dgm:prSet>
      <dgm:spPr/>
    </dgm:pt>
    <dgm:pt modelId="{407466BF-5557-4BC6-BA44-C3D0B64D41BE}" type="pres">
      <dgm:prSet presAssocID="{F84D9A47-F16C-4797-95A2-F1DFE6686F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8FF496-B196-405C-9F7B-A0D9C6672410}" type="pres">
      <dgm:prSet presAssocID="{F84D9A47-F16C-4797-95A2-F1DFE6686F5C}" presName="childText" presStyleLbl="revTx" presStyleIdx="0" presStyleCnt="2">
        <dgm:presLayoutVars>
          <dgm:bulletEnabled val="1"/>
        </dgm:presLayoutVars>
      </dgm:prSet>
      <dgm:spPr/>
    </dgm:pt>
    <dgm:pt modelId="{A4072134-0AA1-4DA1-A011-7FCDE41E21AA}" type="pres">
      <dgm:prSet presAssocID="{12AFB257-03B6-422C-AFB0-9958145ABC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699409-3965-418B-8DA9-C2280E4879DB}" type="pres">
      <dgm:prSet presAssocID="{12AFB257-03B6-422C-AFB0-9958145ABCB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6924D02-FF0C-43FB-83A7-3C51D23664A2}" type="presOf" srcId="{43890EB3-3284-45E1-B778-7F7BF05EB13A}" destId="{00699409-3965-418B-8DA9-C2280E4879DB}" srcOrd="0" destOrd="3" presId="urn:microsoft.com/office/officeart/2005/8/layout/vList2"/>
    <dgm:cxn modelId="{EA7DB30E-05E8-43C9-9077-5A19DD2F1D6F}" type="presOf" srcId="{12AFB257-03B6-422C-AFB0-9958145ABCBC}" destId="{A4072134-0AA1-4DA1-A011-7FCDE41E21AA}" srcOrd="0" destOrd="0" presId="urn:microsoft.com/office/officeart/2005/8/layout/vList2"/>
    <dgm:cxn modelId="{CF0A4B25-5242-453F-A9E5-289BC8347772}" srcId="{12AFB257-03B6-422C-AFB0-9958145ABCBC}" destId="{3C9C2B33-8C53-459F-A5F2-3D126F88DE0D}" srcOrd="1" destOrd="0" parTransId="{7BAA17D8-8311-4DB7-9787-32930C881AA5}" sibTransId="{01A721A4-7662-47AE-820A-2230C1365207}"/>
    <dgm:cxn modelId="{17425937-FC2D-4EDE-AEEF-33D4C31F91B3}" srcId="{12AFB257-03B6-422C-AFB0-9958145ABCBC}" destId="{43890EB3-3284-45E1-B778-7F7BF05EB13A}" srcOrd="3" destOrd="0" parTransId="{7FC6E8E9-8E8A-453E-989C-CEDEA838A1A1}" sibTransId="{367314B4-D95B-4216-8834-6F5DAE863D38}"/>
    <dgm:cxn modelId="{1C79BC37-ABA8-4026-8B83-6B2A650DAB62}" srcId="{12AFB257-03B6-422C-AFB0-9958145ABCBC}" destId="{593360BE-9B37-4B86-A5C2-4493D8F77CDA}" srcOrd="2" destOrd="0" parTransId="{6B06E199-034B-4527-A2E7-CE27C9E4CAA8}" sibTransId="{EF493C23-EFD1-4D76-AF77-36B28A113BD8}"/>
    <dgm:cxn modelId="{27F5C066-5303-41E8-AE60-7BED1FDD2D94}" srcId="{12AFB257-03B6-422C-AFB0-9958145ABCBC}" destId="{00DEAE5D-4CED-4FD4-9A93-78D5F173D66E}" srcOrd="0" destOrd="0" parTransId="{53C1BD07-A160-43CF-AC36-E3B8E30FF485}" sibTransId="{BF0D0924-2D01-4E15-80CB-093AAA7D537F}"/>
    <dgm:cxn modelId="{882DDB6B-9339-4F0D-B469-2DDA297C7752}" type="presOf" srcId="{F84D9A47-F16C-4797-95A2-F1DFE6686F5C}" destId="{407466BF-5557-4BC6-BA44-C3D0B64D41BE}" srcOrd="0" destOrd="0" presId="urn:microsoft.com/office/officeart/2005/8/layout/vList2"/>
    <dgm:cxn modelId="{88BBDD74-75D9-4BF9-B587-2D26F507EF9D}" srcId="{F84D9A47-F16C-4797-95A2-F1DFE6686F5C}" destId="{34E60692-E693-414D-B3B6-48BF67229C03}" srcOrd="0" destOrd="0" parTransId="{C3CDB3AA-4822-45C3-8F5F-DEA0BEAD27AB}" sibTransId="{274A6FE0-6EBE-4127-92B5-632C8F981ED5}"/>
    <dgm:cxn modelId="{C22CB255-DE07-4DE1-88FB-BCF2AC20E15C}" srcId="{CAA5778D-E7E2-4BCE-8FA1-0936ABE89CAB}" destId="{12AFB257-03B6-422C-AFB0-9958145ABCBC}" srcOrd="1" destOrd="0" parTransId="{746EB28A-ABBE-490A-8B9E-A2E48192E7D8}" sibTransId="{FD64B190-755D-4087-BD63-7EDC0F5573E6}"/>
    <dgm:cxn modelId="{397BC27F-25D2-4679-995C-8A81317EA324}" type="presOf" srcId="{3C9C2B33-8C53-459F-A5F2-3D126F88DE0D}" destId="{00699409-3965-418B-8DA9-C2280E4879DB}" srcOrd="0" destOrd="1" presId="urn:microsoft.com/office/officeart/2005/8/layout/vList2"/>
    <dgm:cxn modelId="{B9CF2780-15E8-44AB-BADF-5BEF12F069C8}" type="presOf" srcId="{00DEAE5D-4CED-4FD4-9A93-78D5F173D66E}" destId="{00699409-3965-418B-8DA9-C2280E4879DB}" srcOrd="0" destOrd="0" presId="urn:microsoft.com/office/officeart/2005/8/layout/vList2"/>
    <dgm:cxn modelId="{23983C89-61C4-453A-B3F3-6B70A85A1F51}" type="presOf" srcId="{CAA5778D-E7E2-4BCE-8FA1-0936ABE89CAB}" destId="{348347C5-48AF-4D12-B02F-0B697061F3C6}" srcOrd="0" destOrd="0" presId="urn:microsoft.com/office/officeart/2005/8/layout/vList2"/>
    <dgm:cxn modelId="{6047559C-4202-4FDE-9863-198D935F31A9}" type="presOf" srcId="{593360BE-9B37-4B86-A5C2-4493D8F77CDA}" destId="{00699409-3965-418B-8DA9-C2280E4879DB}" srcOrd="0" destOrd="2" presId="urn:microsoft.com/office/officeart/2005/8/layout/vList2"/>
    <dgm:cxn modelId="{87BD2DBF-7794-4536-BEE0-693367AC94AB}" srcId="{F84D9A47-F16C-4797-95A2-F1DFE6686F5C}" destId="{EDFFFF05-99E9-4E77-9E42-96744AA78D1A}" srcOrd="1" destOrd="0" parTransId="{B04C3B71-32C5-4E0A-A9F9-2F06494566A4}" sibTransId="{4A2D0C24-A8F9-4C53-8DE7-979BEB1AFD9A}"/>
    <dgm:cxn modelId="{AC0914C2-C22B-40A8-B128-67EB7DF91894}" type="presOf" srcId="{EDFFFF05-99E9-4E77-9E42-96744AA78D1A}" destId="{D88FF496-B196-405C-9F7B-A0D9C6672410}" srcOrd="0" destOrd="1" presId="urn:microsoft.com/office/officeart/2005/8/layout/vList2"/>
    <dgm:cxn modelId="{1935F3E7-C291-461F-9C02-60F7F90D89CC}" type="presOf" srcId="{34E60692-E693-414D-B3B6-48BF67229C03}" destId="{D88FF496-B196-405C-9F7B-A0D9C6672410}" srcOrd="0" destOrd="0" presId="urn:microsoft.com/office/officeart/2005/8/layout/vList2"/>
    <dgm:cxn modelId="{97E435FC-E71E-46A2-8D22-04FB883017C2}" srcId="{CAA5778D-E7E2-4BCE-8FA1-0936ABE89CAB}" destId="{F84D9A47-F16C-4797-95A2-F1DFE6686F5C}" srcOrd="0" destOrd="0" parTransId="{12CD911B-50CC-47A5-86ED-4F1A7D789158}" sibTransId="{824D7BDB-FE45-4681-AD08-6EDA75DF4CAE}"/>
    <dgm:cxn modelId="{3A76FBB0-E23A-40B2-8898-EAAA57733FA0}" type="presParOf" srcId="{348347C5-48AF-4D12-B02F-0B697061F3C6}" destId="{407466BF-5557-4BC6-BA44-C3D0B64D41BE}" srcOrd="0" destOrd="0" presId="urn:microsoft.com/office/officeart/2005/8/layout/vList2"/>
    <dgm:cxn modelId="{224F400A-5011-45A8-9BD6-5FC3A4DA5274}" type="presParOf" srcId="{348347C5-48AF-4D12-B02F-0B697061F3C6}" destId="{D88FF496-B196-405C-9F7B-A0D9C6672410}" srcOrd="1" destOrd="0" presId="urn:microsoft.com/office/officeart/2005/8/layout/vList2"/>
    <dgm:cxn modelId="{0A6B68F8-75B1-4A51-AC9C-5D74A9E9F3D3}" type="presParOf" srcId="{348347C5-48AF-4D12-B02F-0B697061F3C6}" destId="{A4072134-0AA1-4DA1-A011-7FCDE41E21AA}" srcOrd="2" destOrd="0" presId="urn:microsoft.com/office/officeart/2005/8/layout/vList2"/>
    <dgm:cxn modelId="{1454F0DA-9F9A-41BF-A29F-AFC3CE8F7DEF}" type="presParOf" srcId="{348347C5-48AF-4D12-B02F-0B697061F3C6}" destId="{00699409-3965-418B-8DA9-C2280E4879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66BF-5557-4BC6-BA44-C3D0B64D41BE}">
      <dsp:nvSpPr>
        <dsp:cNvPr id="0" name=""/>
        <dsp:cNvSpPr/>
      </dsp:nvSpPr>
      <dsp:spPr>
        <a:xfrm>
          <a:off x="0" y="44060"/>
          <a:ext cx="109195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Hoidon tavoitteena on mahdollisimman nopea</a:t>
          </a:r>
          <a:endParaRPr lang="fi-FI" sz="2600" kern="1200"/>
        </a:p>
      </dsp:txBody>
      <dsp:txXfrm>
        <a:off x="29700" y="73760"/>
        <a:ext cx="10860199" cy="549000"/>
      </dsp:txXfrm>
    </dsp:sp>
    <dsp:sp modelId="{D88FF496-B196-405C-9F7B-A0D9C6672410}">
      <dsp:nvSpPr>
        <dsp:cNvPr id="0" name=""/>
        <dsp:cNvSpPr/>
      </dsp:nvSpPr>
      <dsp:spPr>
        <a:xfrm>
          <a:off x="0" y="652460"/>
          <a:ext cx="10919599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peruselintoimintojen turvaaminen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kliinisten kohtausoireiden ja aivojen poikkeavan sähköisen purkaustoiminnan lopettaminen.</a:t>
          </a:r>
          <a:endParaRPr lang="fi-FI" sz="2000" kern="1200"/>
        </a:p>
      </dsp:txBody>
      <dsp:txXfrm>
        <a:off x="0" y="652460"/>
        <a:ext cx="10919599" cy="914940"/>
      </dsp:txXfrm>
    </dsp:sp>
    <dsp:sp modelId="{A4072134-0AA1-4DA1-A011-7FCDE41E21AA}">
      <dsp:nvSpPr>
        <dsp:cNvPr id="0" name=""/>
        <dsp:cNvSpPr/>
      </dsp:nvSpPr>
      <dsp:spPr>
        <a:xfrm>
          <a:off x="0" y="1567400"/>
          <a:ext cx="10919599" cy="608400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/>
            <a:t>Lisäksi tavoitteena on</a:t>
          </a:r>
          <a:endParaRPr lang="fi-FI" sz="2600" kern="1200"/>
        </a:p>
      </dsp:txBody>
      <dsp:txXfrm>
        <a:off x="29700" y="1597100"/>
        <a:ext cx="10860199" cy="549000"/>
      </dsp:txXfrm>
    </dsp:sp>
    <dsp:sp modelId="{00699409-3965-418B-8DA9-C2280E4879DB}">
      <dsp:nvSpPr>
        <dsp:cNvPr id="0" name=""/>
        <dsp:cNvSpPr/>
      </dsp:nvSpPr>
      <dsp:spPr>
        <a:xfrm>
          <a:off x="0" y="2175800"/>
          <a:ext cx="10919599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kohtausoireiden uusiutumisen estäminen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systeemisten komplikaatioiden estäminen, toteaminen ja hoito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etiologisten tekijöiden selvittäminen ja hoito</a:t>
          </a:r>
          <a:endParaRPr lang="fi-FI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kuolleisuuden ja toimintakykyä rajoittavien jälkioireiden minimointi.</a:t>
          </a:r>
          <a:endParaRPr lang="fi-FI" sz="2000" kern="1200"/>
        </a:p>
      </dsp:txBody>
      <dsp:txXfrm>
        <a:off x="0" y="2175800"/>
        <a:ext cx="10919599" cy="1318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2.4.2026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epilepsia.fi/tietoa-epilepsiasta/ensiap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kaypahoito.fi/hoi50030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kaypahoito.fi/nix03605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3605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03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ilepsia.fi/tietoa-epilepsiasta/ensiap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08" y="2993923"/>
            <a:ext cx="5092931" cy="937997"/>
          </a:xfrm>
        </p:spPr>
        <p:txBody>
          <a:bodyPr>
            <a:noAutofit/>
          </a:bodyPr>
          <a:lstStyle/>
          <a:p>
            <a:r>
              <a:rPr lang="fi-FI" sz="2800" dirty="0"/>
              <a:t>Pitkittynyt epileptinen kohtaus ja status </a:t>
            </a:r>
            <a:r>
              <a:rPr lang="fi-FI" sz="2800" dirty="0" err="1"/>
              <a:t>epilepticus</a:t>
            </a:r>
            <a:endParaRPr lang="fi-FI" sz="2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409" y="4459115"/>
            <a:ext cx="4891548" cy="538641"/>
          </a:xfrm>
        </p:spPr>
        <p:txBody>
          <a:bodyPr/>
          <a:lstStyle/>
          <a:p>
            <a:r>
              <a:rPr lang="fi-FI" dirty="0"/>
              <a:t>Luentomateriaali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0553B-88CB-BEBF-02B2-0D81E33D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Solutason tapahtumia epileptisen kohtauksen pitkittyessä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A1A8B82-7506-43EB-6445-AC08A5A2B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08" y="1978429"/>
            <a:ext cx="7538179" cy="36280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2CD022-2B17-9D76-05C4-0586C36EA633}"/>
              </a:ext>
            </a:extLst>
          </p:cNvPr>
          <p:cNvSpPr txBox="1">
            <a:spLocks/>
          </p:cNvSpPr>
          <p:nvPr/>
        </p:nvSpPr>
        <p:spPr>
          <a:xfrm>
            <a:off x="8297334" y="2024498"/>
            <a:ext cx="3725334" cy="36280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Käynnistyy</a:t>
            </a:r>
            <a:r>
              <a:rPr lang="en-GB" sz="2200" dirty="0"/>
              <a:t> </a:t>
            </a:r>
            <a:r>
              <a:rPr lang="en-GB" sz="2200" dirty="0" err="1"/>
              <a:t>sarja</a:t>
            </a:r>
            <a:r>
              <a:rPr lang="en-GB" sz="2200" dirty="0"/>
              <a:t> </a:t>
            </a:r>
            <a:r>
              <a:rPr lang="en-GB" sz="2200" dirty="0" err="1"/>
              <a:t>solutason</a:t>
            </a:r>
            <a:r>
              <a:rPr lang="en-GB" sz="2200" dirty="0"/>
              <a:t> </a:t>
            </a:r>
            <a:r>
              <a:rPr lang="en-GB" sz="2200" dirty="0" err="1"/>
              <a:t>mekanismeja</a:t>
            </a:r>
            <a:r>
              <a:rPr lang="en-GB" sz="2200" dirty="0"/>
              <a:t>, </a:t>
            </a:r>
            <a:r>
              <a:rPr lang="en-GB" sz="2200" dirty="0" err="1"/>
              <a:t>jotka</a:t>
            </a:r>
            <a:r>
              <a:rPr lang="en-GB" sz="2200" dirty="0"/>
              <a:t> </a:t>
            </a:r>
            <a:r>
              <a:rPr lang="en-GB" sz="2200" dirty="0" err="1"/>
              <a:t>edetessään</a:t>
            </a:r>
            <a:r>
              <a:rPr lang="en-GB" sz="2200" dirty="0"/>
              <a:t> </a:t>
            </a:r>
            <a:r>
              <a:rPr lang="en-GB" sz="2200" dirty="0" err="1"/>
              <a:t>aiheuttavat</a:t>
            </a:r>
            <a:r>
              <a:rPr lang="en-GB" sz="2200" dirty="0"/>
              <a:t> </a:t>
            </a:r>
            <a:r>
              <a:rPr lang="en-GB" sz="2200" dirty="0" err="1"/>
              <a:t>kohtauksen</a:t>
            </a:r>
            <a:r>
              <a:rPr lang="en-GB" sz="2200" dirty="0"/>
              <a:t> </a:t>
            </a:r>
            <a:r>
              <a:rPr lang="en-GB" sz="2200" dirty="0" err="1"/>
              <a:t>pitkittymisen</a:t>
            </a:r>
            <a:r>
              <a:rPr lang="en-GB" sz="2200" dirty="0"/>
              <a:t>, </a:t>
            </a:r>
            <a:r>
              <a:rPr lang="en-GB" sz="2200" dirty="0" err="1"/>
              <a:t>heikentävät</a:t>
            </a:r>
            <a:r>
              <a:rPr lang="en-GB" sz="2200" dirty="0"/>
              <a:t>  </a:t>
            </a:r>
            <a:r>
              <a:rPr lang="en-GB" sz="2200" dirty="0" err="1"/>
              <a:t>lääkkeiden</a:t>
            </a:r>
            <a:r>
              <a:rPr lang="en-GB" sz="2200" dirty="0"/>
              <a:t> </a:t>
            </a:r>
            <a:r>
              <a:rPr lang="en-GB" sz="2200" dirty="0" err="1"/>
              <a:t>tehoa</a:t>
            </a:r>
            <a:r>
              <a:rPr lang="en-GB" sz="2200" dirty="0"/>
              <a:t> </a:t>
            </a:r>
            <a:r>
              <a:rPr lang="en-GB" sz="2200" dirty="0" err="1"/>
              <a:t>ja</a:t>
            </a:r>
            <a:r>
              <a:rPr lang="en-GB" sz="2200" dirty="0"/>
              <a:t> </a:t>
            </a:r>
            <a:r>
              <a:rPr lang="en-GB" sz="2200" dirty="0" err="1"/>
              <a:t>voivat</a:t>
            </a:r>
            <a:r>
              <a:rPr lang="en-GB" sz="2200" dirty="0"/>
              <a:t> </a:t>
            </a:r>
            <a:r>
              <a:rPr lang="en-GB" sz="2200" dirty="0" err="1"/>
              <a:t>lopulta</a:t>
            </a:r>
            <a:r>
              <a:rPr lang="en-GB" sz="2200" dirty="0"/>
              <a:t> </a:t>
            </a:r>
            <a:r>
              <a:rPr lang="en-GB" sz="2200" dirty="0" err="1"/>
              <a:t>johtaa</a:t>
            </a:r>
            <a:r>
              <a:rPr lang="en-GB" sz="2200" dirty="0"/>
              <a:t> </a:t>
            </a:r>
            <a:r>
              <a:rPr lang="en-GB" sz="2200" dirty="0" err="1"/>
              <a:t>hermosolukuolemaan</a:t>
            </a:r>
            <a:r>
              <a:rPr lang="en-GB" sz="2200" dirty="0"/>
              <a:t>.</a:t>
            </a:r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E42893-AA47-52F6-07C0-925BA8503DB0}"/>
              </a:ext>
            </a:extLst>
          </p:cNvPr>
          <p:cNvSpPr txBox="1">
            <a:spLocks/>
          </p:cNvSpPr>
          <p:nvPr/>
        </p:nvSpPr>
        <p:spPr>
          <a:xfrm>
            <a:off x="618609" y="5710311"/>
            <a:ext cx="11310155" cy="898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AMPA = alfa-amino-3-hydroksi-5-metyyli-isoksatsoli-4-propionihappo</a:t>
            </a:r>
            <a:br>
              <a:rPr lang="fi-FI" sz="1600" dirty="0"/>
            </a:br>
            <a:r>
              <a:rPr lang="fi-FI" sz="1600" dirty="0"/>
              <a:t>NMDA = N-metyyli-d-</a:t>
            </a:r>
            <a:r>
              <a:rPr lang="fi-FI" sz="1600" dirty="0" err="1"/>
              <a:t>aspartaatti</a:t>
            </a:r>
            <a:endParaRPr lang="fi-FI" sz="1600" dirty="0"/>
          </a:p>
          <a:p>
            <a:r>
              <a:rPr lang="fi-FI" sz="1400" dirty="0"/>
              <a:t>Kuvan lähde: Kämppi L, </a:t>
            </a:r>
            <a:r>
              <a:rPr lang="fi-FI" sz="1400" dirty="0" err="1"/>
              <a:t>Rainesalo</a:t>
            </a:r>
            <a:r>
              <a:rPr lang="fi-FI" sz="1400" dirty="0"/>
              <a:t> S ja Roivainen R. Epilepsiapotilas päivystyksessä. Duodecim 2020;136(13):1521-30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592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7E137-F091-E7BB-9F91-71CE58FA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 sz="2700"/>
              <a:t>Status </a:t>
            </a:r>
            <a:r>
              <a:rPr lang="fi-FI" sz="2700" err="1"/>
              <a:t>epilepticuksen</a:t>
            </a:r>
            <a:r>
              <a:rPr lang="fi-FI" sz="2700"/>
              <a:t> (SE) luokittelu kliinisen kuvan perusteella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9EA7DC9-984A-267C-1D92-E1240B08B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63" y="1869281"/>
            <a:ext cx="7778857" cy="3422698"/>
          </a:xfrm>
          <a:prstGeom prst="rect">
            <a:avLst/>
          </a:prstGeom>
          <a:noFill/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54143FC-8767-77D2-C774-E7B1D59163BB}"/>
              </a:ext>
            </a:extLst>
          </p:cNvPr>
          <p:cNvSpPr txBox="1">
            <a:spLocks/>
          </p:cNvSpPr>
          <p:nvPr/>
        </p:nvSpPr>
        <p:spPr>
          <a:xfrm>
            <a:off x="633599" y="5551680"/>
            <a:ext cx="9649245" cy="1012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Status epilepticus voidaan jakaa eri tyyppeihin usein kliinisen kuvan perusteella.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Ajoittain luokitteluun tarvitaan EEG:tä ja tarkempia esi- ja etiologiatietoja oikean hoidon valitsemiseksi ja kohdentamiseksi.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A890B8B-C151-3361-73C4-9C5D17111CEB}"/>
              </a:ext>
            </a:extLst>
          </p:cNvPr>
          <p:cNvSpPr txBox="1">
            <a:spLocks/>
          </p:cNvSpPr>
          <p:nvPr/>
        </p:nvSpPr>
        <p:spPr>
          <a:xfrm>
            <a:off x="8828115" y="1882833"/>
            <a:ext cx="2984269" cy="309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Kuva.</a:t>
            </a:r>
          </a:p>
          <a:p>
            <a:r>
              <a:rPr lang="fi-FI" sz="2000" dirty="0"/>
              <a:t>Status </a:t>
            </a:r>
            <a:r>
              <a:rPr lang="fi-FI" sz="2000" dirty="0" err="1"/>
              <a:t>epilepticuksen</a:t>
            </a:r>
            <a:r>
              <a:rPr lang="fi-FI" sz="2000" dirty="0"/>
              <a:t> (SE) luokittelu kliinisen kuvan perusteella. Status </a:t>
            </a:r>
            <a:r>
              <a:rPr lang="fi-FI" sz="2000" dirty="0" err="1"/>
              <a:t>epilepticus</a:t>
            </a:r>
            <a:r>
              <a:rPr lang="fi-FI" sz="2000" dirty="0"/>
              <a:t>, johon liittyy tajuttomuus, vaatii kiireellisemmät hoitotoimet (merkitty tummemman sinisellä).</a:t>
            </a:r>
          </a:p>
        </p:txBody>
      </p:sp>
    </p:spTree>
    <p:extLst>
      <p:ext uri="{BB962C8B-B14F-4D97-AF65-F5344CB8AC3E}">
        <p14:creationId xmlns:p14="http://schemas.microsoft.com/office/powerpoint/2010/main" val="24339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1D50E6-0B4E-90A0-A07C-7B1E91BC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tavoite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F9C605A8-9695-686B-0891-A37BD3DC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71050"/>
              </p:ext>
            </p:extLst>
          </p:nvPr>
        </p:nvGraphicFramePr>
        <p:xfrm>
          <a:off x="633599" y="1889760"/>
          <a:ext cx="10919599" cy="353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7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58763-D475-34CD-5189-CF2CB32F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Epilepsiakohtauksen ensiapu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EDD346-3DCD-7340-7A56-DF45C20D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7295963" cy="53968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Tavanomainen epileptinen kohtaus rajoittuu itsestään eikä edellytä lääkehoitoa.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Ensiavussa keskitytään </a:t>
            </a:r>
          </a:p>
          <a:p>
            <a:pPr marL="971550" lvl="1" indent="-342900"/>
            <a:r>
              <a:rPr lang="fi-FI" dirty="0"/>
              <a:t>peruselintoimintojen turvaamiseen </a:t>
            </a:r>
          </a:p>
          <a:p>
            <a:pPr marL="971550" lvl="1" indent="-342900"/>
            <a:r>
              <a:rPr lang="fi-FI" dirty="0"/>
              <a:t>lisävammojen ehkäisemiseen</a:t>
            </a:r>
          </a:p>
          <a:p>
            <a:pPr marL="971550" lvl="1" indent="-342900"/>
            <a:r>
              <a:rPr lang="fi-FI" dirty="0"/>
              <a:t>kohtauksen loppumisen varmistamiseen.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Asiantuntijoiden laatimat ohjeet tavanomaisen epilepsiakohtauksen ensiavusta on julkaistu </a:t>
            </a:r>
            <a:r>
              <a:rPr lang="fi-FI" dirty="0">
                <a:hlinkClick r:id="rId2"/>
              </a:rPr>
              <a:t>Epilepsialiiton internetsivuilla</a:t>
            </a:r>
            <a:r>
              <a:rPr lang="fi-FI" dirty="0"/>
              <a:t> ja esitteissä.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A1BE4-1ACF-9DEF-7F1A-8A48A4DE1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9388" y="720261"/>
            <a:ext cx="3238820" cy="6099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CFB43-AA57-0875-FE61-1B8E4963F1FD}"/>
              </a:ext>
            </a:extLst>
          </p:cNvPr>
          <p:cNvSpPr txBox="1"/>
          <p:nvPr/>
        </p:nvSpPr>
        <p:spPr>
          <a:xfrm>
            <a:off x="1983704" y="6274382"/>
            <a:ext cx="5945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on Epilepsialiiton esitteestä Epilepsiakohtauksen ensiapu.</a:t>
            </a:r>
            <a:endParaRPr lang="en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4C9A-B11C-D541-F536-BE928D47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7B2124-A737-EAED-7F9A-25741E00CC1A}"/>
              </a:ext>
            </a:extLst>
          </p:cNvPr>
          <p:cNvSpPr/>
          <p:nvPr/>
        </p:nvSpPr>
        <p:spPr>
          <a:xfrm>
            <a:off x="532015" y="4272742"/>
            <a:ext cx="11180618" cy="1936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7C675A-F6A5-ABEC-44D8-35E6A994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Yhteydenotto ensihoitojärjestelmään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D2DF-FD3F-1F9B-602E-E6135E60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00" y="1889759"/>
            <a:ext cx="10919599" cy="461910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Ensihoitojärjestelmän aktivointi eli soittaminen numeroon 112 on tarpeen</a:t>
            </a:r>
            <a:br>
              <a:rPr lang="fi-FI" dirty="0"/>
            </a:br>
            <a:r>
              <a:rPr lang="fi-FI" dirty="0"/>
              <a:t>erityisesti, mikäli</a:t>
            </a:r>
          </a:p>
          <a:p>
            <a:pPr marL="971550" lvl="1" indent="-342900"/>
            <a:r>
              <a:rPr lang="fi-FI" dirty="0"/>
              <a:t>kyseessä on henkilön ensimmäinen epileptinen kohtaus</a:t>
            </a:r>
          </a:p>
          <a:p>
            <a:pPr marL="971550" lvl="1" indent="-342900"/>
            <a:r>
              <a:rPr lang="fi-FI" dirty="0"/>
              <a:t>tajuttomuus-kouristuskohtaus on pitkittynyt yli 2 minuutin kestoiseksi</a:t>
            </a:r>
          </a:p>
          <a:p>
            <a:pPr marL="971550" lvl="1" indent="-342900"/>
            <a:r>
              <a:rPr lang="fi-FI" dirty="0"/>
              <a:t>muu epileptinen kohtaus on pitkittynyt yli 5 minuutin kestoiseksi</a:t>
            </a:r>
          </a:p>
          <a:p>
            <a:pPr marL="971550" lvl="1" indent="-342900"/>
            <a:r>
              <a:rPr lang="fi-FI" dirty="0"/>
              <a:t>toipuminen kohtauksen jälkeen on viivästynyt</a:t>
            </a:r>
          </a:p>
          <a:p>
            <a:pPr marL="971550" lvl="1" indent="-342900"/>
            <a:r>
              <a:rPr lang="fi-FI" dirty="0"/>
              <a:t>kohtaukset toistuvat tiheästi</a:t>
            </a:r>
          </a:p>
          <a:p>
            <a:pPr marL="971550" lvl="1" indent="-342900"/>
            <a:r>
              <a:rPr lang="fi-FI" dirty="0"/>
              <a:t>kohtausoireet liittyvät kuumeeseen (aikuisilla), vammaan tai raskauteen.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</a:t>
            </a:r>
            <a:r>
              <a:rPr lang="fi-FI" dirty="0"/>
              <a:t>: Paikalle saapuva ensihoitoyksikkö kirjaa selkeästi kohtauksen alku- ja loppuajankohdan ja kohtauskuvauksen. Loppuajankohta kirjataan kaikissa hoitoketjun vaiheissa, jotta voidaan arvioida kohtauksen kestoa ja seurata hoitovastetta.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Päivystyksellinen arvio sairaalassa on aina aiheellinen ensimmäisen epileptisen kohtauksen jälkeen riippumatta potilaan voinnista kohtauksen jälkeen.</a:t>
            </a:r>
          </a:p>
        </p:txBody>
      </p:sp>
    </p:spTree>
    <p:extLst>
      <p:ext uri="{BB962C8B-B14F-4D97-AF65-F5344CB8AC3E}">
        <p14:creationId xmlns:p14="http://schemas.microsoft.com/office/powerpoint/2010/main" val="214845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D57BEB5E-B043-A9E2-5827-A05D6C91C866}"/>
              </a:ext>
            </a:extLst>
          </p:cNvPr>
          <p:cNvSpPr/>
          <p:nvPr/>
        </p:nvSpPr>
        <p:spPr>
          <a:xfrm>
            <a:off x="532015" y="1753986"/>
            <a:ext cx="11180618" cy="3765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C77B15-8A4C-A56D-E203-46D4317B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Pitkittynyt epileptinen kohtaus ja kohtausryvästymät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6AF515-FA35-A475-5D7A-CDBAFF30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Epilepsiaa sairastaville, joilla on jo aiemmin esiintynyt pitkittynyt kohtaus, status </a:t>
            </a:r>
            <a:r>
              <a:rPr lang="fi-FI" dirty="0" err="1"/>
              <a:t>epilepticus</a:t>
            </a:r>
            <a:r>
              <a:rPr lang="fi-FI" dirty="0"/>
              <a:t> tai joiden kohtaukset esiintyvät ryvästyminä, voidaan </a:t>
            </a:r>
            <a:r>
              <a:rPr lang="fi-FI" b="1" dirty="0"/>
              <a:t>ottaa käyttöön ensiapukohtauslääke</a:t>
            </a:r>
            <a:r>
              <a:rPr lang="fi-FI" dirty="0"/>
              <a:t>, jonka antaa lääkkeen käyttöön ohjauksen saanut toinen henkilö, kuten perheenjäsen, koulun henkilökuntaan kuuluva, päiväkodin tai hoitokodin hoitaja.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Potilaalle tehdään kohtaustilanteita varten epilepsiaa hoitavan lääkärin kanssa </a:t>
            </a:r>
            <a:r>
              <a:rPr lang="fi-FI" b="1" dirty="0"/>
              <a:t>yksilöllinen toimintasuunnitelma</a:t>
            </a:r>
            <a:r>
              <a:rPr lang="fi-FI" dirty="0"/>
              <a:t>, johon kirjataan potilaan kohtaustyypin ensiapuohjeet, ohjeet mahdollisia ensiapukohtauslääkkeitä ja mahdollista sairaalassa toteutettavaa hoitoa varten sekä omaisten ja hoitavan yksikön hätäyhteystiedot.</a:t>
            </a:r>
          </a:p>
        </p:txBody>
      </p:sp>
    </p:spTree>
    <p:extLst>
      <p:ext uri="{BB962C8B-B14F-4D97-AF65-F5344CB8AC3E}">
        <p14:creationId xmlns:p14="http://schemas.microsoft.com/office/powerpoint/2010/main" val="89739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D93FC88-8626-C87D-E54B-9CA625F382FD}"/>
              </a:ext>
            </a:extLst>
          </p:cNvPr>
          <p:cNvSpPr/>
          <p:nvPr/>
        </p:nvSpPr>
        <p:spPr>
          <a:xfrm>
            <a:off x="6276371" y="795868"/>
            <a:ext cx="5822496" cy="1227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B97D1E-E869-10AC-5187-95516868F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371" y="868010"/>
            <a:ext cx="5753703" cy="5989990"/>
          </a:xfr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1" dirty="0"/>
              <a:t>Suositus: </a:t>
            </a:r>
            <a:r>
              <a:rPr lang="fi-FI" sz="2200" dirty="0"/>
              <a:t>Status </a:t>
            </a:r>
            <a:r>
              <a:rPr lang="fi-FI" sz="2200" dirty="0" err="1"/>
              <a:t>epilepticuksen</a:t>
            </a:r>
            <a:r>
              <a:rPr lang="fi-FI" sz="2200" dirty="0"/>
              <a:t> hoito tulee aina aloittaa välittömästi. Hoito toteutetaan aikaperusteisen hoitoprotokollan mukaisesti</a:t>
            </a:r>
            <a:r>
              <a:rPr lang="fi-FI" sz="2200" dirty="0">
                <a:solidFill>
                  <a:srgbClr val="FF0000"/>
                </a:solidFill>
              </a:rPr>
              <a:t>.</a:t>
            </a:r>
          </a:p>
          <a:p>
            <a:pPr marL="971550" lvl="1" indent="-342900"/>
            <a:r>
              <a:rPr lang="fi-FI" sz="1900" dirty="0"/>
              <a:t>Status </a:t>
            </a:r>
            <a:r>
              <a:rPr lang="fi-FI" sz="1900" dirty="0" err="1"/>
              <a:t>epilepticuksen</a:t>
            </a:r>
            <a:r>
              <a:rPr lang="fi-FI" sz="1900" dirty="0"/>
              <a:t> hoidossa lyhyt hoidon aloituksen viive ja asianmukainen hoitoprotokollan noudattaminen ovat tärkeämpiä kuin itse lääkeaineen valinta.</a:t>
            </a:r>
          </a:p>
          <a:p>
            <a:pPr marL="971550" lvl="1" indent="-342900"/>
            <a:r>
              <a:rPr lang="fi-FI" sz="1900" dirty="0"/>
              <a:t>Protokollan puute tai sen noudattamatta jättäminen ja liian pienet lääkeannokset johtavat vaikeahoitoisempiin status </a:t>
            </a:r>
            <a:r>
              <a:rPr lang="fi-FI" sz="1900" dirty="0" err="1"/>
              <a:t>epilepticus</a:t>
            </a:r>
            <a:r>
              <a:rPr lang="fi-FI" sz="1900" dirty="0"/>
              <a:t> -tapauksiin ja </a:t>
            </a:r>
            <a:r>
              <a:rPr lang="fi-FI" dirty="0"/>
              <a:t>intubaatiomäärien kasvuun.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Jokaisen hoitovaiheen onnistuminen hoitoketjussa on hyvän lopputuloksen saavuttamisen edellytys.</a:t>
            </a:r>
          </a:p>
          <a:p>
            <a:pPr marL="971550" lvl="1" indent="-342900"/>
            <a:r>
              <a:rPr lang="fi-FI" sz="1900" dirty="0"/>
              <a:t>Suomessa ensihoidon hoitotason yksikkö voi aloittaa kaikki status </a:t>
            </a:r>
            <a:r>
              <a:rPr lang="fi-FI" sz="1900" dirty="0" err="1"/>
              <a:t>epilepticuksen</a:t>
            </a:r>
            <a:r>
              <a:rPr lang="fi-FI" sz="1900" dirty="0"/>
              <a:t> hoitoprotokollan alkuvaiheen mukaiset hoidot ja lääkäriyksikkö kaikki sairaalan ulkopuolella toteutettavat hoidot.</a:t>
            </a: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C36588-90E9-1702-2B86-07A0A14B1B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695809" y="927279"/>
            <a:ext cx="5476390" cy="564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54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110338C4-C03A-17DF-E396-AAA9A3B3C49E}"/>
              </a:ext>
            </a:extLst>
          </p:cNvPr>
          <p:cNvSpPr/>
          <p:nvPr/>
        </p:nvSpPr>
        <p:spPr>
          <a:xfrm flipV="1">
            <a:off x="532688" y="5409707"/>
            <a:ext cx="11179945" cy="7974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A0B3813-A7EC-CF3D-DE80-6C681A3CB0B5}"/>
              </a:ext>
            </a:extLst>
          </p:cNvPr>
          <p:cNvSpPr/>
          <p:nvPr/>
        </p:nvSpPr>
        <p:spPr>
          <a:xfrm>
            <a:off x="532015" y="1753986"/>
            <a:ext cx="11180618" cy="207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084143-2406-DDC3-47CA-0886665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vaiheen hoito (5–20 minuuttia)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B5B372-8AF0-05CC-6652-80BFC765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3" y="1810247"/>
            <a:ext cx="11104745" cy="45826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1. vaiheen hoito on </a:t>
            </a:r>
            <a:r>
              <a:rPr lang="fi-FI" dirty="0" err="1"/>
              <a:t>bentsodiatsepiini</a:t>
            </a:r>
            <a:r>
              <a:rPr lang="fi-FI" dirty="0"/>
              <a:t>, ensisijaisesti suonensisäisesti annosteltuna. Jos suoniyhteyttä ei ole, suositellaan, että hoito aloitetaan posken limakalvolle (</a:t>
            </a:r>
            <a:r>
              <a:rPr lang="fi-FI" dirty="0" err="1"/>
              <a:t>bukkaalisesti</a:t>
            </a:r>
            <a:r>
              <a:rPr lang="fi-FI" dirty="0"/>
              <a:t>), nenän limakalvolle (intranasaalisesti) tai lihakseen (</a:t>
            </a:r>
            <a:r>
              <a:rPr lang="fi-FI" dirty="0" err="1"/>
              <a:t>intramuskulaarisesti</a:t>
            </a:r>
            <a:r>
              <a:rPr lang="fi-FI" dirty="0"/>
              <a:t>) annosteltavalla </a:t>
            </a:r>
            <a:r>
              <a:rPr lang="fi-FI" dirty="0" err="1"/>
              <a:t>midatsolaamilla</a:t>
            </a:r>
            <a:r>
              <a:rPr lang="fi-FI" dirty="0"/>
              <a:t> tai peräsuoleen (</a:t>
            </a:r>
            <a:r>
              <a:rPr lang="fi-FI" dirty="0" err="1"/>
              <a:t>rektaalisesti</a:t>
            </a:r>
            <a:r>
              <a:rPr lang="fi-FI" dirty="0"/>
              <a:t>) annosteltavalla diatsepaamilla</a:t>
            </a:r>
            <a:r>
              <a:rPr lang="fi-FI" b="1" dirty="0"/>
              <a:t>.</a:t>
            </a:r>
            <a:r>
              <a:rPr lang="fi-FI" dirty="0"/>
              <a:t> Ks. hoitoannokset dialla </a:t>
            </a:r>
            <a:r>
              <a:rPr lang="fi-FI" dirty="0">
                <a:hlinkClick r:id="rId2" action="ppaction://hlinksldjump"/>
              </a:rPr>
              <a:t>18</a:t>
            </a:r>
            <a:r>
              <a:rPr lang="fi-FI" dirty="0"/>
              <a:t>. </a:t>
            </a:r>
          </a:p>
          <a:p>
            <a:pPr marL="971550" lvl="1" indent="-342900"/>
            <a:r>
              <a:rPr lang="fi-FI" dirty="0"/>
              <a:t>Status </a:t>
            </a:r>
            <a:r>
              <a:rPr lang="fi-FI" dirty="0" err="1"/>
              <a:t>epilepticus</a:t>
            </a:r>
            <a:r>
              <a:rPr lang="fi-FI" dirty="0"/>
              <a:t> päättyy todennäköisesti 40–75 %:lla potilaista, kun 1. vaiheen lääkkeenä käytetään suonensisäisesti annosteltavaa </a:t>
            </a:r>
            <a:r>
              <a:rPr lang="fi-FI" dirty="0" err="1"/>
              <a:t>bentsodiatsepiinia</a:t>
            </a:r>
            <a:r>
              <a:rPr lang="fi-FI" dirty="0"/>
              <a:t> (näytön aste </a:t>
            </a:r>
            <a:r>
              <a:rPr lang="fi-FI" b="1" dirty="0"/>
              <a:t>B</a:t>
            </a:r>
            <a:r>
              <a:rPr lang="fi-FI" dirty="0"/>
              <a:t>).</a:t>
            </a:r>
          </a:p>
          <a:p>
            <a:pPr marL="971550" lvl="1" indent="-342900"/>
            <a:r>
              <a:rPr lang="fi-FI" dirty="0" err="1"/>
              <a:t>Bentsodiatsepiinien</a:t>
            </a:r>
            <a:r>
              <a:rPr lang="fi-FI" dirty="0"/>
              <a:t> muiden kuin suonensisäisten annostelutapojen välillä ei todennäköisesti ole kliinisesti merkittäviä eroja ajassa annostelusta status </a:t>
            </a:r>
            <a:r>
              <a:rPr lang="fi-FI" dirty="0" err="1"/>
              <a:t>epilepticuksen</a:t>
            </a:r>
            <a:r>
              <a:rPr lang="fi-FI" dirty="0"/>
              <a:t> tai kohtauksen päättymiseen (näytön aste </a:t>
            </a:r>
            <a:r>
              <a:rPr lang="fi-FI" b="1" dirty="0"/>
              <a:t>A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Jos kohtaukset eivät lopu tai ne uusiutuvat 1. vaiheen lääkityksen jälkeen, aloitetaan 2. vaiheen lääkehoito.</a:t>
            </a:r>
          </a:p>
        </p:txBody>
      </p:sp>
    </p:spTree>
    <p:extLst>
      <p:ext uri="{BB962C8B-B14F-4D97-AF65-F5344CB8AC3E}">
        <p14:creationId xmlns:p14="http://schemas.microsoft.com/office/powerpoint/2010/main" val="22440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707266-FD4B-251F-90F7-B5C7F761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118" y="854439"/>
            <a:ext cx="4143738" cy="1298452"/>
          </a:xfrm>
        </p:spPr>
        <p:txBody>
          <a:bodyPr anchor="t">
            <a:noAutofit/>
          </a:bodyPr>
          <a:lstStyle/>
          <a:p>
            <a:r>
              <a:rPr lang="fi-FI" sz="2400" dirty="0"/>
              <a:t>Status </a:t>
            </a:r>
            <a:r>
              <a:rPr lang="fi-FI" sz="2400" dirty="0" err="1"/>
              <a:t>epilepticuksen</a:t>
            </a:r>
            <a:r>
              <a:rPr lang="fi-FI" sz="2400" dirty="0"/>
              <a:t> (SE) 1. vaiheen hoidossa käytetyt lääkkeet ja niiden annostelu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237179-53AF-C2EB-A377-46505AA1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7462" y="3108960"/>
            <a:ext cx="3804886" cy="3546468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/>
              <a:t>i.n</a:t>
            </a:r>
            <a:r>
              <a:rPr lang="fi-FI" dirty="0"/>
              <a:t>.= nenän limakalvolle</a:t>
            </a:r>
            <a:br>
              <a:rPr lang="fi-FI" dirty="0"/>
            </a:br>
            <a:r>
              <a:rPr lang="fi-FI" dirty="0" err="1"/>
              <a:t>i.m</a:t>
            </a:r>
            <a:r>
              <a:rPr lang="fi-FI" dirty="0"/>
              <a:t>.= lihakseen</a:t>
            </a:r>
            <a:br>
              <a:rPr lang="fi-FI" dirty="0"/>
            </a:br>
            <a:r>
              <a:rPr lang="fi-FI" dirty="0"/>
              <a:t>i.v. = suonensisäisesti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Ensihoidossa käytetään yleisesti </a:t>
            </a:r>
            <a:r>
              <a:rPr lang="fi-FI" dirty="0" err="1"/>
              <a:t>bukkaalisesti</a:t>
            </a:r>
            <a:r>
              <a:rPr lang="fi-FI" dirty="0"/>
              <a:t> tai </a:t>
            </a:r>
            <a:r>
              <a:rPr lang="fi-FI" dirty="0" err="1"/>
              <a:t>atomisaattorilla</a:t>
            </a:r>
            <a:r>
              <a:rPr lang="fi-FI" dirty="0"/>
              <a:t> intranasaalisesti annosteltavaa </a:t>
            </a:r>
            <a:r>
              <a:rPr lang="fi-FI" dirty="0" err="1"/>
              <a:t>midatsolaamivalmistetta</a:t>
            </a:r>
            <a:r>
              <a:rPr lang="fi-FI" dirty="0"/>
              <a:t>, joka on tarkoitettu suonensisäiseen käyttöön.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Bukkaalisesti</a:t>
            </a:r>
            <a:r>
              <a:rPr lang="fi-FI" dirty="0"/>
              <a:t> annosteltavan </a:t>
            </a:r>
            <a:r>
              <a:rPr lang="fi-FI" dirty="0" err="1"/>
              <a:t>midatsolaamin</a:t>
            </a:r>
            <a:r>
              <a:rPr lang="fi-FI" dirty="0"/>
              <a:t> käyttöä omaisen annostelemana tai hoitokodeissa suositellaan nopean ja helpon annostelun vuoksi, erityisesti mikäli tarve on toistuva.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D74CBDF-D1E4-D555-64FD-442C1192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9" y="838357"/>
            <a:ext cx="6863026" cy="5936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DF8D161-AF9A-BF7D-D21C-778DE2942CE5}"/>
              </a:ext>
            </a:extLst>
          </p:cNvPr>
          <p:cNvSpPr/>
          <p:nvPr/>
        </p:nvSpPr>
        <p:spPr>
          <a:xfrm>
            <a:off x="618609" y="5079076"/>
            <a:ext cx="11180618" cy="7536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5A7E60F-6A23-1957-F8A4-08C2B3158D44}"/>
              </a:ext>
            </a:extLst>
          </p:cNvPr>
          <p:cNvSpPr/>
          <p:nvPr/>
        </p:nvSpPr>
        <p:spPr>
          <a:xfrm>
            <a:off x="618609" y="1889760"/>
            <a:ext cx="11180618" cy="16098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697547-531D-F6A7-6C2D-B60BE0C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vaiheen hoito (20–40 minuuttia)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D2F338-1499-FC0B-802E-E38048B2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2. vaiheen lääkkeistä valitaan potilaalle parhaiten sopiva suonensisäisesti annosteltava lääke. Ensisijaisia ovat </a:t>
            </a:r>
            <a:r>
              <a:rPr lang="fi-FI" dirty="0" err="1"/>
              <a:t>levetirasetaami</a:t>
            </a:r>
            <a:r>
              <a:rPr lang="fi-FI" dirty="0"/>
              <a:t>, </a:t>
            </a:r>
            <a:r>
              <a:rPr lang="fi-FI" dirty="0" err="1"/>
              <a:t>fosfenytoiini</a:t>
            </a:r>
            <a:r>
              <a:rPr lang="fi-FI" dirty="0"/>
              <a:t> ja </a:t>
            </a:r>
            <a:r>
              <a:rPr lang="fi-FI" dirty="0" err="1"/>
              <a:t>valproaatti</a:t>
            </a:r>
            <a:r>
              <a:rPr lang="fi-FI" dirty="0"/>
              <a:t> </a:t>
            </a:r>
            <a:r>
              <a:rPr lang="fi-FI" b="1" dirty="0"/>
              <a:t>B</a:t>
            </a:r>
            <a:r>
              <a:rPr lang="fi-FI" dirty="0"/>
              <a:t>. Erityistilanteissa voidaan perustellusta syystä käyttää myös </a:t>
            </a:r>
            <a:r>
              <a:rPr lang="fi-FI" dirty="0" err="1"/>
              <a:t>lakosamidia</a:t>
            </a:r>
            <a:r>
              <a:rPr lang="fi-FI" dirty="0"/>
              <a:t> </a:t>
            </a:r>
            <a:r>
              <a:rPr lang="fi-FI" b="1" dirty="0"/>
              <a:t>C</a:t>
            </a:r>
            <a:r>
              <a:rPr lang="fi-FI" dirty="0"/>
              <a:t> tai </a:t>
            </a:r>
            <a:r>
              <a:rPr lang="fi-FI" dirty="0" err="1"/>
              <a:t>brivarasetaamia</a:t>
            </a:r>
            <a:r>
              <a:rPr lang="fi-FI" dirty="0"/>
              <a:t> </a:t>
            </a:r>
            <a:r>
              <a:rPr lang="fi-FI" b="1" dirty="0"/>
              <a:t>D</a:t>
            </a:r>
            <a:r>
              <a:rPr lang="fi-FI" dirty="0"/>
              <a:t>. Imeväisikäisten hoidossa voidaan käyttää myös </a:t>
            </a:r>
            <a:r>
              <a:rPr lang="fi-FI" dirty="0" err="1"/>
              <a:t>fenobarbitaalia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Potilaista noin 50 % (lapsista noin 50–70 %) reagoi edellä mainittuihin 2. vaiheen hoitoihin, mutta vasteeseen vaikuttavat muun muassa epilepsiatyyppi ja ikä </a:t>
            </a:r>
            <a:r>
              <a:rPr lang="fi-FI" b="1" dirty="0"/>
              <a:t>B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2. vaiheen lääkehoito voidaan aloittaa jo ensihoidossa viiveiden minimoimiseksi.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2. vaiheen lääkkeet ja niiden annostelu on esitetty taulukossa dialla </a:t>
            </a:r>
            <a:r>
              <a:rPr lang="fi-FI" dirty="0">
                <a:hlinkClick r:id="rId2" action="ppaction://hlinksldjump"/>
              </a:rPr>
              <a:t>20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3. vaiheen hoitoon siirtymistä ei pidä viivyttää useiden 2. vaiheen lääkehoitojen toteuttamisella ja niiden vasteiden odottamisella ilman erityistä syytä. </a:t>
            </a:r>
          </a:p>
        </p:txBody>
      </p:sp>
    </p:spTree>
    <p:extLst>
      <p:ext uri="{BB962C8B-B14F-4D97-AF65-F5344CB8AC3E}">
        <p14:creationId xmlns:p14="http://schemas.microsoft.com/office/powerpoint/2010/main" val="141141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 dirty="0"/>
              <a:t>Julkaistu 2.4.2026</a:t>
            </a:r>
          </a:p>
          <a:p>
            <a:endParaRPr lang="fi-FI" sz="2200" dirty="0"/>
          </a:p>
          <a:p>
            <a:r>
              <a:rPr lang="fi-FI" sz="2200" dirty="0"/>
              <a:t>Perustuu 6.2.2026 päivitettyyn</a:t>
            </a:r>
            <a:br>
              <a:rPr lang="fi-FI" sz="2200" dirty="0"/>
            </a:br>
            <a:r>
              <a:rPr lang="fi-FI" sz="2200" dirty="0"/>
              <a:t>Käypä hoito -suositukseen</a:t>
            </a:r>
            <a:br>
              <a:rPr lang="fi-FI" sz="2200" dirty="0"/>
            </a:br>
            <a:r>
              <a:rPr lang="fi-FI" sz="2200" dirty="0"/>
              <a:t>Pitkittynyt epileptinen kohtaus ja status </a:t>
            </a:r>
            <a:r>
              <a:rPr lang="fi-FI" sz="2200" dirty="0" err="1"/>
              <a:t>epilepticus</a:t>
            </a:r>
            <a:endParaRPr lang="fi-FI" sz="2200" dirty="0"/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E4EABDF4-ED1C-F367-5338-7C002069DE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75000"/>
            </a:srgbClr>
          </a:solidFill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F7AFA3A-A3F9-9409-0760-E77C99DF245C}"/>
              </a:ext>
            </a:extLst>
          </p:cNvPr>
          <p:cNvSpPr txBox="1"/>
          <p:nvPr/>
        </p:nvSpPr>
        <p:spPr>
          <a:xfrm>
            <a:off x="639652" y="5780097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0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GettyImages</a:t>
            </a:r>
            <a:endParaRPr lang="fi-FI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CEA4A1-ABCA-12B3-63D3-31D9FB37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1" y="854439"/>
            <a:ext cx="4642106" cy="836249"/>
          </a:xfrm>
        </p:spPr>
        <p:txBody>
          <a:bodyPr/>
          <a:lstStyle/>
          <a:p>
            <a:r>
              <a:rPr lang="fi-FI" sz="2400" dirty="0"/>
              <a:t>Status </a:t>
            </a:r>
            <a:r>
              <a:rPr lang="fi-FI" sz="2400" dirty="0" err="1"/>
              <a:t>epilepticuksen</a:t>
            </a:r>
            <a:r>
              <a:rPr lang="fi-FI" sz="2400" dirty="0"/>
              <a:t> (SE) </a:t>
            </a:r>
            <a:br>
              <a:rPr lang="fi-FI" sz="2400" dirty="0"/>
            </a:br>
            <a:r>
              <a:rPr lang="fi-FI" sz="2400" dirty="0"/>
              <a:t>2. vaiheen hoidossa käytetyt lääkkeet aakkosjärjestyksessä ja niiden annostelu</a:t>
            </a: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A5D546-36F0-BA92-34D8-7E7FDB87F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4749" y="2585258"/>
            <a:ext cx="4727599" cy="3493570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800" dirty="0"/>
              <a:t>Lisätietoa </a:t>
            </a:r>
            <a:r>
              <a:rPr lang="fi-FI" sz="1800" dirty="0" err="1"/>
              <a:t>fosfenytoiinin</a:t>
            </a:r>
            <a:r>
              <a:rPr lang="fi-FI" sz="1800" dirty="0"/>
              <a:t> annostelusta löytyy suosituksesta, ks. </a:t>
            </a:r>
            <a:r>
              <a:rPr lang="fi-FI" sz="1800" dirty="0">
                <a:hlinkClick r:id="rId2"/>
              </a:rPr>
              <a:t>täältä</a:t>
            </a:r>
            <a:r>
              <a:rPr lang="fi-FI" sz="1800" dirty="0"/>
              <a:t>.</a:t>
            </a:r>
          </a:p>
          <a:p>
            <a:endParaRPr lang="fi-FI" sz="1800" dirty="0"/>
          </a:p>
          <a:p>
            <a:r>
              <a:rPr lang="fi-FI" sz="1800" dirty="0"/>
              <a:t>FE = </a:t>
            </a:r>
            <a:r>
              <a:rPr lang="fi-FI" sz="1800" dirty="0" err="1"/>
              <a:t>fenytoiiniekvivalentti</a:t>
            </a:r>
            <a:r>
              <a:rPr lang="fi-FI" sz="1800" dirty="0"/>
              <a:t>; aihiolääke, </a:t>
            </a:r>
            <a:r>
              <a:rPr lang="fi-FI" sz="1800" dirty="0" err="1"/>
              <a:t>fenytoiinipitoisuus</a:t>
            </a:r>
            <a:r>
              <a:rPr lang="fi-FI" sz="1800" dirty="0"/>
              <a:t> aivoissa saavutetaan</a:t>
            </a:r>
            <a:br>
              <a:rPr lang="fi-FI" sz="1800" dirty="0"/>
            </a:br>
            <a:r>
              <a:rPr lang="fi-FI" sz="1800" dirty="0"/>
              <a:t>noin 20 minuutin kuluessa</a:t>
            </a:r>
            <a:endParaRPr lang="en-US" sz="1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9C9E95F-B4D0-F367-B111-3ABA355C9B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4"/>
          <a:stretch>
            <a:fillRect/>
          </a:stretch>
        </p:blipFill>
        <p:spPr>
          <a:xfrm>
            <a:off x="653793" y="25747"/>
            <a:ext cx="5738694" cy="676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24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A29A33-210F-3E6A-DB6B-2FD2C251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Tutkimusten mukaan päivitetyt kyllästysannokset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6DE218F-5BF4-B498-C55C-DCF789A1E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19067"/>
              </p:ext>
            </p:extLst>
          </p:nvPr>
        </p:nvGraphicFramePr>
        <p:xfrm>
          <a:off x="174254" y="2016123"/>
          <a:ext cx="11823014" cy="392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354">
                  <a:extLst>
                    <a:ext uri="{9D8B030D-6E8A-4147-A177-3AD203B41FA5}">
                      <a16:colId xmlns:a16="http://schemas.microsoft.com/office/drawing/2014/main" val="219869384"/>
                    </a:ext>
                  </a:extLst>
                </a:gridCol>
                <a:gridCol w="1934122">
                  <a:extLst>
                    <a:ext uri="{9D8B030D-6E8A-4147-A177-3AD203B41FA5}">
                      <a16:colId xmlns:a16="http://schemas.microsoft.com/office/drawing/2014/main" val="1486680792"/>
                    </a:ext>
                  </a:extLst>
                </a:gridCol>
                <a:gridCol w="1677462">
                  <a:extLst>
                    <a:ext uri="{9D8B030D-6E8A-4147-A177-3AD203B41FA5}">
                      <a16:colId xmlns:a16="http://schemas.microsoft.com/office/drawing/2014/main" val="914718364"/>
                    </a:ext>
                  </a:extLst>
                </a:gridCol>
                <a:gridCol w="1786070">
                  <a:extLst>
                    <a:ext uri="{9D8B030D-6E8A-4147-A177-3AD203B41FA5}">
                      <a16:colId xmlns:a16="http://schemas.microsoft.com/office/drawing/2014/main" val="1153680656"/>
                    </a:ext>
                  </a:extLst>
                </a:gridCol>
                <a:gridCol w="1623853">
                  <a:extLst>
                    <a:ext uri="{9D8B030D-6E8A-4147-A177-3AD203B41FA5}">
                      <a16:colId xmlns:a16="http://schemas.microsoft.com/office/drawing/2014/main" val="1102399949"/>
                    </a:ext>
                  </a:extLst>
                </a:gridCol>
                <a:gridCol w="1906624">
                  <a:extLst>
                    <a:ext uri="{9D8B030D-6E8A-4147-A177-3AD203B41FA5}">
                      <a16:colId xmlns:a16="http://schemas.microsoft.com/office/drawing/2014/main" val="3101140226"/>
                    </a:ext>
                  </a:extLst>
                </a:gridCol>
                <a:gridCol w="1536529">
                  <a:extLst>
                    <a:ext uri="{9D8B030D-6E8A-4147-A177-3AD203B41FA5}">
                      <a16:colId xmlns:a16="http://schemas.microsoft.com/office/drawing/2014/main" val="3224674247"/>
                    </a:ext>
                  </a:extLst>
                </a:gridCol>
              </a:tblGrid>
              <a:tr h="35443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solidFill>
                            <a:srgbClr val="FFFFFF"/>
                          </a:solidFill>
                          <a:effectLst/>
                        </a:rPr>
                        <a:t>Lääkeaine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solidFill>
                            <a:srgbClr val="FFFFFF"/>
                          </a:solidFill>
                          <a:effectLst/>
                        </a:rPr>
                        <a:t>Brivarasetaami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solidFill>
                            <a:srgbClr val="FFFFFF"/>
                          </a:solidFill>
                          <a:effectLst/>
                        </a:rPr>
                        <a:t>Fenobarbitaali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solidFill>
                            <a:srgbClr val="FFFFFF"/>
                          </a:solidFill>
                          <a:effectLst/>
                        </a:rPr>
                        <a:t>Fosfenytoiini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solidFill>
                            <a:srgbClr val="FFFFFF"/>
                          </a:solidFill>
                          <a:effectLst/>
                        </a:rPr>
                        <a:t>Lakosamidi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solidFill>
                            <a:srgbClr val="FFFFFF"/>
                          </a:solidFill>
                          <a:effectLst/>
                        </a:rPr>
                        <a:t>Levetirasetaami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 err="1">
                          <a:solidFill>
                            <a:srgbClr val="FFFFFF"/>
                          </a:solidFill>
                          <a:effectLst/>
                        </a:rPr>
                        <a:t>Valproaatti</a:t>
                      </a:r>
                      <a:endParaRPr lang="fi-FI" sz="17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98" marR="49498" marT="49498" marB="49498"/>
                </a:tc>
                <a:extLst>
                  <a:ext uri="{0D108BD9-81ED-4DB2-BD59-A6C34878D82A}">
                    <a16:rowId xmlns:a16="http://schemas.microsoft.com/office/drawing/2014/main" val="637712697"/>
                  </a:ext>
                </a:extLst>
              </a:tr>
              <a:tr h="13761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b="1" i="0" dirty="0">
                          <a:effectLst/>
                        </a:rPr>
                        <a:t>Aikuisten kyllästys-annos</a:t>
                      </a:r>
                      <a:endParaRPr lang="fi-FI" sz="1700" dirty="0">
                        <a:effectLst/>
                      </a:endParaRP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v-SE" sz="1700" dirty="0">
                          <a:effectLst/>
                        </a:rPr>
                        <a:t>100 mg </a:t>
                      </a:r>
                      <a:r>
                        <a:rPr lang="sv-SE" sz="1700" dirty="0" err="1">
                          <a:effectLst/>
                        </a:rPr>
                        <a:t>i.v</a:t>
                      </a:r>
                      <a:r>
                        <a:rPr lang="sv-SE" sz="1700" dirty="0">
                          <a:effectLst/>
                        </a:rPr>
                        <a:t>.</a:t>
                      </a:r>
                      <a:br>
                        <a:rPr lang="sv-SE" sz="1700" dirty="0">
                          <a:effectLst/>
                        </a:rPr>
                      </a:br>
                      <a:r>
                        <a:rPr lang="sv-SE" sz="1700" dirty="0">
                          <a:effectLst/>
                        </a:rPr>
                        <a:t>100 ml </a:t>
                      </a:r>
                      <a:r>
                        <a:rPr lang="sv-SE" sz="1700" dirty="0" err="1">
                          <a:effectLst/>
                        </a:rPr>
                        <a:t>NaCl</a:t>
                      </a:r>
                      <a:r>
                        <a:rPr lang="sv-SE" sz="1700" dirty="0">
                          <a:effectLst/>
                        </a:rPr>
                        <a:t> 0,9 %,</a:t>
                      </a:r>
                      <a:br>
                        <a:rPr lang="sv-SE" sz="1700" dirty="0">
                          <a:effectLst/>
                        </a:rPr>
                      </a:br>
                      <a:r>
                        <a:rPr lang="sv-SE" sz="1700" dirty="0">
                          <a:effectLst/>
                        </a:rPr>
                        <a:t>10–15 min </a:t>
                      </a:r>
                      <a:r>
                        <a:rPr lang="sv-SE" sz="1700" dirty="0" err="1">
                          <a:effectLst/>
                        </a:rPr>
                        <a:t>infuusiona</a:t>
                      </a:r>
                      <a:endParaRPr lang="sv-SE" sz="1700" dirty="0">
                        <a:effectLst/>
                      </a:endParaRP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-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18 mg FE/kg </a:t>
                      </a:r>
                      <a:r>
                        <a:rPr lang="fi-FI" sz="1700" dirty="0" err="1">
                          <a:effectLst/>
                        </a:rPr>
                        <a:t>fosfenytoiinia</a:t>
                      </a:r>
                      <a:r>
                        <a:rPr lang="fi-FI" sz="1700" dirty="0">
                          <a:effectLst/>
                        </a:rPr>
                        <a:t> i.v.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Ks. erillinen painokilojen mukainen ohje*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700" dirty="0">
                          <a:effectLst/>
                        </a:rPr>
                        <a:t>200–400 mg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100 ml:aan 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0,9 % NaCl,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10–15 min i.v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40–60 mg/kg (enintään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4 500 mg/vrk)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100 </a:t>
                      </a:r>
                      <a:r>
                        <a:rPr lang="fi-FI" sz="1700" dirty="0" err="1">
                          <a:effectLst/>
                        </a:rPr>
                        <a:t>ml:aan</a:t>
                      </a:r>
                      <a:r>
                        <a:rPr lang="fi-FI" sz="1700" dirty="0">
                          <a:effectLst/>
                        </a:rPr>
                        <a:t> 0,9 % NaCl, 5 min i.v.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700" dirty="0">
                          <a:effectLst/>
                        </a:rPr>
                        <a:t>20–40 mg/kg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100 ml:aan 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0,9 % NaCl,</a:t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>
                          <a:effectLst/>
                        </a:rPr>
                        <a:t>5 min i.v.</a:t>
                      </a:r>
                    </a:p>
                  </a:txBody>
                  <a:tcPr marL="49498" marR="49498" marT="49498" marB="49498"/>
                </a:tc>
                <a:extLst>
                  <a:ext uri="{0D108BD9-81ED-4DB2-BD59-A6C34878D82A}">
                    <a16:rowId xmlns:a16="http://schemas.microsoft.com/office/drawing/2014/main" val="3663586169"/>
                  </a:ext>
                </a:extLst>
              </a:tr>
              <a:tr h="214250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b="1" i="0" dirty="0">
                          <a:effectLst/>
                        </a:rPr>
                        <a:t>Lasten kyllästys-annos</a:t>
                      </a:r>
                      <a:endParaRPr lang="fi-FI" sz="1700" dirty="0">
                        <a:effectLst/>
                      </a:endParaRP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i-FI" sz="1700" dirty="0">
                        <a:effectLst/>
                      </a:endParaRP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15–20 mg/kg (enintään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500 mg)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hitaana laskimo-infuusiona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(30 mg/min, enintään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100 mg/min)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15(–20) mg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FE/kg i.v.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Ks. erillinen painokilojen mukainen ohje*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>
                          <a:effectLst/>
                        </a:rPr>
                        <a:t>Rajatusti tietoa, käytetty 3–10 mg/kg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40–60 mg/kg i.v. 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tai </a:t>
                      </a:r>
                      <a:r>
                        <a:rPr lang="fi-FI" sz="1700" dirty="0" err="1">
                          <a:effectLst/>
                        </a:rPr>
                        <a:t>i.o</a:t>
                      </a:r>
                      <a:r>
                        <a:rPr lang="fi-FI" sz="1700" dirty="0">
                          <a:effectLst/>
                        </a:rPr>
                        <a:t>.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5–10 minuutin infuusiona (enintään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 4 500 mg) </a:t>
                      </a:r>
                    </a:p>
                  </a:txBody>
                  <a:tcPr marL="49498" marR="49498" marT="49498" marB="49498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700" dirty="0">
                          <a:effectLst/>
                        </a:rPr>
                        <a:t>40 mg/kg i.v.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(enintään</a:t>
                      </a:r>
                      <a:br>
                        <a:rPr lang="fi-FI" sz="1700" dirty="0">
                          <a:effectLst/>
                        </a:rPr>
                      </a:br>
                      <a:r>
                        <a:rPr lang="fi-FI" sz="1700" dirty="0">
                          <a:effectLst/>
                        </a:rPr>
                        <a:t>3 000 mg)</a:t>
                      </a:r>
                    </a:p>
                  </a:txBody>
                  <a:tcPr marL="49498" marR="49498" marT="49498" marB="49498"/>
                </a:tc>
                <a:extLst>
                  <a:ext uri="{0D108BD9-81ED-4DB2-BD59-A6C34878D82A}">
                    <a16:rowId xmlns:a16="http://schemas.microsoft.com/office/drawing/2014/main" val="2434719232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06707D7-3CA2-0B72-B331-E07260102A2E}"/>
              </a:ext>
            </a:extLst>
          </p:cNvPr>
          <p:cNvSpPr txBox="1"/>
          <p:nvPr/>
        </p:nvSpPr>
        <p:spPr>
          <a:xfrm>
            <a:off x="444498" y="6196169"/>
            <a:ext cx="826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* Lisätietoa </a:t>
            </a:r>
            <a:r>
              <a:rPr lang="fi-FI" sz="1800" dirty="0" err="1"/>
              <a:t>fosfenytoiinin</a:t>
            </a:r>
            <a:r>
              <a:rPr lang="fi-FI" sz="1800" dirty="0"/>
              <a:t> annostelusta löytyy suosituksesta,</a:t>
            </a:r>
            <a:r>
              <a:rPr lang="fi-FI" dirty="0"/>
              <a:t> k</a:t>
            </a:r>
            <a:r>
              <a:rPr lang="fi-FI" sz="1800" dirty="0"/>
              <a:t>s. </a:t>
            </a:r>
            <a:r>
              <a:rPr lang="fi-FI" sz="1800" dirty="0">
                <a:hlinkClick r:id="rId2"/>
              </a:rPr>
              <a:t>täältä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9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1757C71-26B9-0F64-0EE9-5FCF9DA227FD}"/>
              </a:ext>
            </a:extLst>
          </p:cNvPr>
          <p:cNvSpPr/>
          <p:nvPr/>
        </p:nvSpPr>
        <p:spPr>
          <a:xfrm>
            <a:off x="618609" y="1889760"/>
            <a:ext cx="10759708" cy="1060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EDF774-8262-028A-2E08-4C2DF9C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vaiheen hoito (&gt; 40 min)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4E1470-C4FD-5CC2-2E70-39949F1B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3. vaiheen lääkehoitona käytetään suonensisäisesti annosteltavaa anesteettia ja lääke valitaan yleensä potilaskohtaisesti. Lähtökohta valinnalle on vähiten haittavaikutuksia aiheuttava hoito.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3. vaiheen hoidossa käytetyt lääkkeet ja niiden annostelu on esitetty</a:t>
            </a:r>
            <a:br>
              <a:rPr lang="fi-FI" dirty="0"/>
            </a:br>
            <a:r>
              <a:rPr lang="fi-FI" dirty="0"/>
              <a:t>dialla </a:t>
            </a:r>
            <a:r>
              <a:rPr lang="fi-FI" dirty="0">
                <a:hlinkClick r:id="rId2" action="ppaction://hlinksldjump"/>
              </a:rPr>
              <a:t>23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b="1" dirty="0"/>
              <a:t>Aikuisten hoidossa </a:t>
            </a:r>
            <a:r>
              <a:rPr lang="fi-FI" dirty="0"/>
              <a:t>käytössä ovat </a:t>
            </a:r>
            <a:r>
              <a:rPr lang="fi-FI" dirty="0" err="1"/>
              <a:t>propofoli</a:t>
            </a:r>
            <a:r>
              <a:rPr lang="fi-FI" dirty="0"/>
              <a:t>, </a:t>
            </a:r>
            <a:r>
              <a:rPr lang="fi-FI" dirty="0" err="1"/>
              <a:t>tiopentaali</a:t>
            </a:r>
            <a:r>
              <a:rPr lang="fi-FI" dirty="0"/>
              <a:t>, </a:t>
            </a:r>
            <a:r>
              <a:rPr lang="fi-FI" dirty="0" err="1"/>
              <a:t>midatsolaami</a:t>
            </a:r>
            <a:r>
              <a:rPr lang="fi-FI" dirty="0"/>
              <a:t> ja ketamiini. </a:t>
            </a:r>
          </a:p>
          <a:p>
            <a:pPr marL="971550" lvl="1" indent="-342900"/>
            <a:r>
              <a:rPr lang="fi-FI" b="1" dirty="0"/>
              <a:t>Alle 16-vuotiaiden</a:t>
            </a:r>
            <a:r>
              <a:rPr lang="fi-FI" dirty="0"/>
              <a:t> hoidossa käytössä ovat yleensä </a:t>
            </a:r>
            <a:r>
              <a:rPr lang="fi-FI" dirty="0" err="1"/>
              <a:t>tiopentaali</a:t>
            </a:r>
            <a:r>
              <a:rPr lang="fi-FI" dirty="0"/>
              <a:t> ja </a:t>
            </a:r>
            <a:r>
              <a:rPr lang="fi-FI" dirty="0" err="1"/>
              <a:t>midatsolaami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Anestesiaa jatketaan 12 tuntia. </a:t>
            </a:r>
          </a:p>
          <a:p>
            <a:pPr marL="971550" lvl="1" indent="-342900"/>
            <a:r>
              <a:rPr lang="fi-FI" dirty="0"/>
              <a:t>Tämän jälkeen </a:t>
            </a:r>
            <a:r>
              <a:rPr lang="fi-FI" dirty="0" err="1"/>
              <a:t>propofolin</a:t>
            </a:r>
            <a:r>
              <a:rPr lang="fi-FI" dirty="0"/>
              <a:t> anto lopetetaan hitaasti, esimerkiksi 6–12 tunnin aikana potilaan kliinisiä oireita ja EEG:tä seuraten.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156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25857C-6948-1C56-7E09-8B640FB9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40"/>
            <a:ext cx="10919599" cy="529088"/>
          </a:xfrm>
        </p:spPr>
        <p:txBody>
          <a:bodyPr/>
          <a:lstStyle/>
          <a:p>
            <a:r>
              <a:rPr lang="fi-FI" sz="3000" dirty="0"/>
              <a:t>3. vaiheen hoidossa käytetyt lääkkeet ja niiden annostelu</a:t>
            </a:r>
            <a:endParaRPr lang="en-US" sz="30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1437EDF-56AC-9264-9946-CBA27F458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67" y="1504251"/>
            <a:ext cx="7108466" cy="52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8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FCFEB99-8919-2BF5-6A81-4203B30817DC}"/>
              </a:ext>
            </a:extLst>
          </p:cNvPr>
          <p:cNvSpPr/>
          <p:nvPr/>
        </p:nvSpPr>
        <p:spPr>
          <a:xfrm>
            <a:off x="618609" y="1889759"/>
            <a:ext cx="11180618" cy="2205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FEB01C-8EC9-5512-DB50-9ED9125B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Alkuvaiheen tutkimukset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2932F-3D05-943F-BE34-EA848391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Sairaalassa selvitetään välittömien hoitotoimien jälkeen anamneesi, arvioidaan potilaan yleis- ja neurologinen tila ja aloitetaan etiologian selvittäminen.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Päivystys-EEG:tä tarvitaan 2. vaiheen hoitoon vastaamattoman status </a:t>
            </a:r>
            <a:r>
              <a:rPr lang="fi-FI" dirty="0" err="1"/>
              <a:t>epilepticuksen</a:t>
            </a:r>
            <a:r>
              <a:rPr lang="fi-FI" dirty="0"/>
              <a:t> diagnoosin ja tyypin sekä hoidon tehon varmistamiseksi.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Päivystys-EEG:n heikko saatavuus tai sen puute ei saa viivästyttää hoitoa, kun kliiniset oireet viittaavat status </a:t>
            </a:r>
            <a:r>
              <a:rPr lang="fi-FI" dirty="0" err="1"/>
              <a:t>epilepticukseen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3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6E062-A8DA-5894-66FF-D3C57C5D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Vaikeahoitoinen status </a:t>
            </a:r>
            <a:r>
              <a:rPr lang="fi-FI" dirty="0" err="1"/>
              <a:t>epilepticus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94086E-BEB0-5AE0-5E6D-AC92A95C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768571" cy="4206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 dirty="0"/>
              <a:t>Suositus: Vaikeahoitoisen status </a:t>
            </a:r>
            <a:r>
              <a:rPr lang="fi-FI" b="1" dirty="0" err="1"/>
              <a:t>epilepticuksen</a:t>
            </a:r>
            <a:r>
              <a:rPr lang="fi-FI" b="1" dirty="0"/>
              <a:t> hoito on tiimityötä. Mitä pidempään status </a:t>
            </a:r>
            <a:r>
              <a:rPr lang="fi-FI" b="1" dirty="0" err="1"/>
              <a:t>epilepticus</a:t>
            </a:r>
            <a:r>
              <a:rPr lang="fi-FI" b="1" dirty="0"/>
              <a:t> jatkuu, sitä tärkeämpää on, että hoitopäätösten tueksi muodostetaan asiaan perehtyneiden ammattilaisten tiimi.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Tiimissä on hyvä olla mukana neurologian tai lastenneurologian, tehohoidon, kliinisen neurofysiologian ja neuroradiologian osaamista tarvittaessa etäkonsultaationa.</a:t>
            </a:r>
          </a:p>
          <a:p>
            <a:pPr marL="1085850" lvl="1" indent="-457200"/>
            <a:r>
              <a:rPr lang="fi-FI" dirty="0"/>
              <a:t>Harvinaisissa tapauksissa on kansallisen etäneuvottelun jälkeen mahdollista konsultoida myös Euroopan vaikeiden ja harvinaisten epilepsioiden osaamiskeskusverkostoa </a:t>
            </a:r>
            <a:r>
              <a:rPr lang="fi-FI" dirty="0" err="1"/>
              <a:t>EpiCARE</a:t>
            </a:r>
            <a:r>
              <a:rPr lang="fi-FI" dirty="0"/>
              <a:t> </a:t>
            </a:r>
            <a:r>
              <a:rPr lang="fi-FI" dirty="0" err="1"/>
              <a:t>ERNiä</a:t>
            </a:r>
            <a:r>
              <a:rPr lang="fi-FI" dirty="0"/>
              <a:t>.</a:t>
            </a:r>
          </a:p>
          <a:p>
            <a:pPr marL="1085850" lvl="1" indent="-457200"/>
            <a:r>
              <a:rPr lang="fi-FI" dirty="0"/>
              <a:t>Status </a:t>
            </a:r>
            <a:r>
              <a:rPr lang="fi-FI" dirty="0" err="1"/>
              <a:t>epilepticuksen</a:t>
            </a:r>
            <a:r>
              <a:rPr lang="fi-FI" dirty="0"/>
              <a:t> hoitoketju ja sen eri tasot esitellään kuvassa dialla </a:t>
            </a:r>
            <a:r>
              <a:rPr lang="fi-FI" dirty="0">
                <a:hlinkClick r:id="rId2" action="ppaction://hlinksldjump"/>
              </a:rPr>
              <a:t>26</a:t>
            </a:r>
            <a:r>
              <a:rPr lang="fi-FI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71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36AAF-02D5-C6C6-17D5-53EE9580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544991"/>
          </a:xfrm>
        </p:spPr>
        <p:txBody>
          <a:bodyPr anchor="ctr">
            <a:normAutofit/>
          </a:bodyPr>
          <a:lstStyle/>
          <a:p>
            <a:r>
              <a:rPr lang="fi-FI" dirty="0"/>
              <a:t>Status </a:t>
            </a:r>
            <a:r>
              <a:rPr lang="fi-FI" dirty="0" err="1"/>
              <a:t>epilepticuksen</a:t>
            </a:r>
            <a:r>
              <a:rPr lang="fi-FI" dirty="0"/>
              <a:t> hoitoketju ja sen eri tasot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1F1340B-A199-EB0A-6BFE-9D99341E1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561" y="1651224"/>
            <a:ext cx="9045675" cy="4206240"/>
          </a:xfrm>
          <a:prstGeom prst="rect">
            <a:avLst/>
          </a:prstGeo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171647B-9189-A583-B95A-FEA9EEAAC68F}"/>
              </a:ext>
            </a:extLst>
          </p:cNvPr>
          <p:cNvSpPr txBox="1"/>
          <p:nvPr/>
        </p:nvSpPr>
        <p:spPr>
          <a:xfrm>
            <a:off x="811033" y="5987333"/>
            <a:ext cx="10273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err="1">
                <a:solidFill>
                  <a:srgbClr val="000066"/>
                </a:solidFill>
              </a:rPr>
              <a:t>EpiCARE</a:t>
            </a:r>
            <a:r>
              <a:rPr lang="fi-FI" sz="1500" dirty="0">
                <a:solidFill>
                  <a:srgbClr val="000066"/>
                </a:solidFill>
              </a:rPr>
              <a:t> ERN= Euroopan vaikeiden ja harvinaisten epilepsioiden osaamiskeskusverkosto</a:t>
            </a:r>
          </a:p>
          <a:p>
            <a:r>
              <a:rPr lang="fi-FI" sz="1500" dirty="0">
                <a:solidFill>
                  <a:srgbClr val="000066"/>
                </a:solidFill>
              </a:rPr>
              <a:t>SE = status </a:t>
            </a:r>
            <a:r>
              <a:rPr lang="fi-FI" sz="1500" dirty="0" err="1">
                <a:solidFill>
                  <a:srgbClr val="000066"/>
                </a:solidFill>
              </a:rPr>
              <a:t>epilepticus</a:t>
            </a:r>
            <a:r>
              <a:rPr lang="fi-FI" sz="1500" dirty="0">
                <a:solidFill>
                  <a:srgbClr val="000066"/>
                </a:solidFill>
              </a:rPr>
              <a:t>; RSE = </a:t>
            </a:r>
            <a:r>
              <a:rPr lang="fi-FI" sz="1500" dirty="0" err="1">
                <a:solidFill>
                  <a:srgbClr val="000066"/>
                </a:solidFill>
              </a:rPr>
              <a:t>refractory</a:t>
            </a:r>
            <a:r>
              <a:rPr lang="fi-FI" sz="1500" dirty="0">
                <a:solidFill>
                  <a:srgbClr val="000066"/>
                </a:solidFill>
              </a:rPr>
              <a:t> status </a:t>
            </a:r>
            <a:r>
              <a:rPr lang="fi-FI" sz="1500" dirty="0" err="1">
                <a:solidFill>
                  <a:srgbClr val="000066"/>
                </a:solidFill>
              </a:rPr>
              <a:t>epilepticus</a:t>
            </a:r>
            <a:r>
              <a:rPr lang="fi-FI" sz="1500" dirty="0">
                <a:solidFill>
                  <a:srgbClr val="000066"/>
                </a:solidFill>
              </a:rPr>
              <a:t>; SRSE = super-</a:t>
            </a:r>
            <a:r>
              <a:rPr lang="fi-FI" sz="1500" dirty="0" err="1">
                <a:solidFill>
                  <a:srgbClr val="000066"/>
                </a:solidFill>
              </a:rPr>
              <a:t>refractory</a:t>
            </a:r>
            <a:r>
              <a:rPr lang="fi-FI" sz="1500" dirty="0">
                <a:solidFill>
                  <a:srgbClr val="000066"/>
                </a:solidFill>
              </a:rPr>
              <a:t> status </a:t>
            </a:r>
            <a:r>
              <a:rPr lang="fi-FI" sz="1500" dirty="0" err="1">
                <a:solidFill>
                  <a:srgbClr val="000066"/>
                </a:solidFill>
              </a:rPr>
              <a:t>epilepticus</a:t>
            </a:r>
            <a:r>
              <a:rPr lang="fi-FI" sz="1500" dirty="0">
                <a:solidFill>
                  <a:srgbClr val="000066"/>
                </a:solidFill>
              </a:rPr>
              <a:t>; </a:t>
            </a:r>
            <a:br>
              <a:rPr lang="fi-FI" sz="1500" dirty="0">
                <a:solidFill>
                  <a:srgbClr val="000066"/>
                </a:solidFill>
              </a:rPr>
            </a:br>
            <a:r>
              <a:rPr lang="fi-FI" sz="1500" dirty="0">
                <a:solidFill>
                  <a:srgbClr val="000066"/>
                </a:solidFill>
              </a:rPr>
              <a:t>FIRES = </a:t>
            </a:r>
            <a:r>
              <a:rPr lang="fi-FI" sz="1500" dirty="0" err="1">
                <a:solidFill>
                  <a:srgbClr val="000066"/>
                </a:solidFill>
              </a:rPr>
              <a:t>febrile</a:t>
            </a:r>
            <a:r>
              <a:rPr lang="fi-FI" sz="1500" dirty="0">
                <a:solidFill>
                  <a:srgbClr val="000066"/>
                </a:solidFill>
              </a:rPr>
              <a:t> </a:t>
            </a:r>
            <a:r>
              <a:rPr lang="fi-FI" sz="1500" dirty="0" err="1">
                <a:solidFill>
                  <a:srgbClr val="000066"/>
                </a:solidFill>
              </a:rPr>
              <a:t>infection-related</a:t>
            </a:r>
            <a:r>
              <a:rPr lang="fi-FI" sz="1500" dirty="0">
                <a:solidFill>
                  <a:srgbClr val="000066"/>
                </a:solidFill>
              </a:rPr>
              <a:t> </a:t>
            </a:r>
            <a:r>
              <a:rPr lang="fi-FI" sz="1500" dirty="0" err="1">
                <a:solidFill>
                  <a:srgbClr val="000066"/>
                </a:solidFill>
              </a:rPr>
              <a:t>epilepsy</a:t>
            </a:r>
            <a:r>
              <a:rPr lang="fi-FI" sz="1500" dirty="0">
                <a:solidFill>
                  <a:srgbClr val="000066"/>
                </a:solidFill>
              </a:rPr>
              <a:t> </a:t>
            </a:r>
            <a:r>
              <a:rPr lang="fi-FI" sz="1500" dirty="0" err="1">
                <a:solidFill>
                  <a:srgbClr val="000066"/>
                </a:solidFill>
              </a:rPr>
              <a:t>syndrome</a:t>
            </a:r>
            <a:endParaRPr lang="fi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2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0BAAD-EC21-7126-9862-E4B8C410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Palliatiivinen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F027F-9889-EE64-0C68-66D35BE4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633399" cy="4206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potilas ei hyödy tehohoidosta tai ole aiempien sairauksiensa, toimintakykynsä ja nykysairautensa perusteella sen piirissä, potilaan hoidoksi valitaan lääkehoitolinja muilla lääkkeillä kuin anesteeteilla.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 toteutetaan muutoin status </a:t>
            </a:r>
            <a:r>
              <a:rPr lang="fi-FI" dirty="0" err="1"/>
              <a:t>epilepticuksen</a:t>
            </a:r>
            <a:r>
              <a:rPr lang="fi-FI" dirty="0"/>
              <a:t> lääkehoitoperiaatteiden mukaan.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Lääkehoidossa käytetään 1. ja 2. vaiheen kohtauksen estoon tarkoitettuja lääkkeitä ja pyritään ehkäisemään komplikaatioita.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potilaan tilanne on huonoennusteinen tai ennusteeton, voidaan tehdä saattohoitopäätös.</a:t>
            </a:r>
          </a:p>
        </p:txBody>
      </p:sp>
    </p:spTree>
    <p:extLst>
      <p:ext uri="{BB962C8B-B14F-4D97-AF65-F5344CB8AC3E}">
        <p14:creationId xmlns:p14="http://schemas.microsoft.com/office/powerpoint/2010/main" val="918641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Suomalaisen Lääkäriseuran Duodecimin, Suomen Lastenneurologinen Yhdistys ry:n ja Suomen Neurologinen Yhdistys ry:n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900" b="1" dirty="0"/>
              <a:t>Puheenjohtaja:</a:t>
            </a:r>
          </a:p>
          <a:p>
            <a:r>
              <a:rPr lang="fi-FI" sz="1900" dirty="0"/>
              <a:t>Reetta Kälviäinen, professori, ylilääkäri, neurologian erikoislääkäri; Itä-Suomen yliopisto, Pohjois-Savon hyvinvointialue, Kuopion yliopistollinen sairaala, Epilepsiakeskus, </a:t>
            </a:r>
            <a:r>
              <a:rPr lang="fi-FI" sz="1900" dirty="0" err="1"/>
              <a:t>EpiCARE</a:t>
            </a:r>
            <a:r>
              <a:rPr lang="fi-FI" sz="1900" dirty="0"/>
              <a:t> ERN jäsen</a:t>
            </a:r>
          </a:p>
          <a:p>
            <a:r>
              <a:rPr lang="fi-FI" sz="1900" b="1" dirty="0"/>
              <a:t>Kokoavat kirjoittajat:</a:t>
            </a:r>
          </a:p>
          <a:p>
            <a:r>
              <a:rPr lang="fi-FI" sz="1900" dirty="0"/>
              <a:t>Anne-Mari Kantanen, LT, neurologian erikoislääkäri, vs. ylilääkäri; Pohjois-Savon hyvinvointialue, Kuopion yliopistollinen sairaala, Neurokeskus, neurologian klinikka, </a:t>
            </a:r>
            <a:r>
              <a:rPr lang="fi-FI" sz="1900" dirty="0" err="1"/>
              <a:t>EpiCARE</a:t>
            </a:r>
            <a:r>
              <a:rPr lang="fi-FI" sz="1900" dirty="0"/>
              <a:t> ERN jäsen</a:t>
            </a:r>
          </a:p>
          <a:p>
            <a:r>
              <a:rPr lang="fi-FI" sz="1900" dirty="0"/>
              <a:t>Leena Kämppi, LT, dosentti, neurologian erikoislääkäri, neurologian kliininen opettaja; Epilepsia Helsinki, HUS Neurokeskus ja Helsingin yliopisto, </a:t>
            </a:r>
            <a:r>
              <a:rPr lang="fi-FI" sz="1900" dirty="0" err="1"/>
              <a:t>EpiCARE</a:t>
            </a:r>
            <a:r>
              <a:rPr lang="fi-FI" sz="1900" dirty="0"/>
              <a:t> ERN jäsen</a:t>
            </a:r>
          </a:p>
          <a:p>
            <a:r>
              <a:rPr lang="fi-FI" sz="1900" b="1" dirty="0"/>
              <a:t>Jäsenet:</a:t>
            </a:r>
          </a:p>
          <a:p>
            <a:r>
              <a:rPr lang="fi-FI" sz="1900" dirty="0" err="1"/>
              <a:t>Stepani</a:t>
            </a:r>
            <a:r>
              <a:rPr lang="fi-FI" sz="1900" dirty="0"/>
              <a:t> </a:t>
            </a:r>
            <a:r>
              <a:rPr lang="fi-FI" sz="1900" dirty="0" err="1"/>
              <a:t>Bendel</a:t>
            </a:r>
            <a:r>
              <a:rPr lang="fi-FI" sz="1900" dirty="0"/>
              <a:t>, LT, dosentti, anestesiologian ja tehohoidon erikoislääkäri; KYS:n tehohoito</a:t>
            </a:r>
          </a:p>
          <a:p>
            <a:r>
              <a:rPr lang="fi-FI" sz="1900" dirty="0"/>
              <a:t>Sanna Hoppu, LT, dosentti, akuuttilääketieteen ja anestesiologian ja tehohoidon erikoislääkäri, toimialuejohtaja, ylilääkäri; Pirkanmaan hyvinvointialue, Ensihoitopalvelu, ylilääkäri; sosiaali- ja terveysministeriö, Turvallisuus ja terveys -osasto, Valmiusyksikkö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300858" y="6165560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36561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/>
          </a:bodyPr>
          <a:lstStyle/>
          <a:p>
            <a:r>
              <a:rPr lang="fi-FI" sz="1900" b="1" dirty="0"/>
              <a:t>Jäsenet</a:t>
            </a:r>
            <a:r>
              <a:rPr lang="fi-FI" sz="1900" dirty="0"/>
              <a:t> (jatkoa edellisestä):</a:t>
            </a:r>
          </a:p>
          <a:p>
            <a:r>
              <a:rPr lang="fi-FI" sz="1900" dirty="0"/>
              <a:t>Henna </a:t>
            </a:r>
            <a:r>
              <a:rPr lang="fi-FI" sz="1900" dirty="0" err="1"/>
              <a:t>Jonsson</a:t>
            </a:r>
            <a:r>
              <a:rPr lang="fi-FI" sz="1900" dirty="0"/>
              <a:t>, LT, lastenneurologian erikoislääkäri; Epilepsia Helsinki, HUS Lastenneurologia, </a:t>
            </a:r>
            <a:r>
              <a:rPr lang="fi-FI" sz="1900" dirty="0" err="1"/>
              <a:t>EpiCARE</a:t>
            </a:r>
            <a:r>
              <a:rPr lang="fi-FI" sz="1900" dirty="0"/>
              <a:t> ERN jäsen</a:t>
            </a:r>
          </a:p>
          <a:p>
            <a:r>
              <a:rPr lang="fi-FI" sz="1900" dirty="0"/>
              <a:t>Mika Kallio, LT, kliinisen neurofysiologian dosentti, ylilääkäri, kliininen neurofysiologia; OYS, POHDE</a:t>
            </a:r>
          </a:p>
          <a:p>
            <a:r>
              <a:rPr lang="fi-FI" sz="1900" dirty="0"/>
              <a:t>Katriina Paloviita, LT, neurologian erikoislääkäri, osastonylilääkäri; Keski-Suomen hyvinvointialue, Sairaala Nova, neurologian klinikka</a:t>
            </a:r>
          </a:p>
          <a:p>
            <a:r>
              <a:rPr lang="fi-FI" sz="1900" dirty="0"/>
              <a:t>Raija Sipilä, LT, terveydenhuollon erikoislääkäri, päätoimittaja; Suomalainen Lääkäriseura Duodecim, Käypä hoito</a:t>
            </a:r>
          </a:p>
          <a:p>
            <a:endParaRPr lang="fi-FI" sz="2200" dirty="0"/>
          </a:p>
          <a:p>
            <a:r>
              <a:rPr lang="fi-FI" sz="1900" dirty="0"/>
              <a:t>Luentomateriaalin on laatinut oppimateriaali- ja kuvatoimittaja Tiina Tala ja sen ovat tarkastaneet työryhmästä Anne-Mari Kantanen, Reetta Kälviäinen ja Leena Kämppi.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A4519-AEBB-69F5-B5E6-41AF872AF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005879-6E54-E164-A248-4C7A2538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/>
              <a:t>Tutkimustiedon arvioijien luottamuksen (näytön asteen) tulkinta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34FBB6E5-91C3-F0B7-9958-414C3E4D8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31752"/>
              </p:ext>
            </p:extLst>
          </p:nvPr>
        </p:nvGraphicFramePr>
        <p:xfrm>
          <a:off x="633599" y="1823306"/>
          <a:ext cx="11054095" cy="4677664"/>
        </p:xfrm>
        <a:graphic>
          <a:graphicData uri="http://schemas.openxmlformats.org/drawingml/2006/table">
            <a:tbl>
              <a:tblPr/>
              <a:tblGrid>
                <a:gridCol w="291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6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kern="1200" dirty="0">
                          <a:solidFill>
                            <a:schemeClr val="bg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Arvio luottamuksesta </a:t>
                      </a:r>
                      <a:br>
                        <a:rPr lang="fi-FI" sz="1800" b="1" kern="1200" dirty="0">
                          <a:solidFill>
                            <a:schemeClr val="bg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i-FI" sz="1800" b="1" kern="1200" dirty="0">
                          <a:solidFill>
                            <a:schemeClr val="bg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(näytön aste)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kern="1200" dirty="0">
                          <a:solidFill>
                            <a:schemeClr val="bg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Tulkinta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2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40000"/>
                        </a:lnSpc>
                        <a:buNone/>
                        <a:defRPr sz="1800"/>
                      </a:pPr>
                      <a:r>
                        <a:rPr lang="fi-FI" sz="1700" b="1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vahva (</a:t>
                      </a:r>
                      <a:r>
                        <a:rPr lang="fi-FI" sz="1700" kern="1200" dirty="0" err="1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buNone/>
                        <a:defRPr sz="1800"/>
                      </a:pPr>
                      <a:r>
                        <a:rPr lang="fi-FI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Näytön arvioijilla on vahva luottamus siihen, että todellinen hoidon vaikutus on lähellä esitettyä arviota vaikutuksen suuruudesta (ja näytön arvioinnissa on tarkasteltu potilaalle merkityksellisiä päätemuuttujia).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40000"/>
                        </a:lnSpc>
                        <a:buNone/>
                        <a:defRPr sz="1800"/>
                      </a:pPr>
                      <a:r>
                        <a:rPr lang="fi-FI" sz="1700" b="1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kohtalainen (</a:t>
                      </a:r>
                      <a:r>
                        <a:rPr lang="fi-FI" sz="1700" kern="1200" dirty="0" err="1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moderate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buNone/>
                        <a:defRPr sz="1800"/>
                      </a:pPr>
                      <a:r>
                        <a:rPr lang="fi-FI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Näytön arvioijilla on kohtalainen luottamus siihen, että todellinen hoidon vaikutus on lähellä esitettyä arviota vaikutuksen suuruudesta. On kuitenkin mahdollista, että todellinen vaikutus eroaa havaitusta.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2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40000"/>
                        </a:lnSpc>
                        <a:buNone/>
                        <a:defRPr sz="1800"/>
                      </a:pPr>
                      <a:r>
                        <a:rPr lang="fi-FI" sz="1700" b="1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heikko (</a:t>
                      </a:r>
                      <a:r>
                        <a:rPr lang="fi-FI" sz="1700" kern="1200" dirty="0" err="1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buNone/>
                        <a:defRPr sz="1800"/>
                      </a:pPr>
                      <a:r>
                        <a:rPr lang="fi-FI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Näytön arvioijilla on vähäinen luottamus siihen, että todellinen hoidon vaikutus on lähellä esitettyä arviota vaikutuksen suuruudesta. Todellinen hoidon vaikutus saattaa erota havaitusta.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2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40000"/>
                        </a:lnSpc>
                        <a:buNone/>
                        <a:defRPr sz="1800"/>
                      </a:pPr>
                      <a:r>
                        <a:rPr lang="fi-FI" sz="1700" b="1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erittäin heikko (</a:t>
                      </a:r>
                      <a:r>
                        <a:rPr lang="fi-FI" sz="1700" kern="1200" dirty="0" err="1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700" kern="1200" dirty="0" err="1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r>
                        <a:rPr lang="fi-FI" sz="1700" kern="120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buNone/>
                        <a:defRPr sz="1800"/>
                      </a:pPr>
                      <a:r>
                        <a:rPr lang="fi-FI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Näytön arvioijilla on erittäin heikko luottamus siihen, että todellinen hoidon vaikutus on lähellä esitettyä arviota vaikutuksen suuruudesta. Todellinen hoidon vaikutus saattaa erota merkittävästi havaitusta.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6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/>
          </a:bodyPr>
          <a:lstStyle/>
          <a:p>
            <a:r>
              <a:rPr lang="fi-FI" sz="2400" dirty="0"/>
              <a:t>Lisää aiheesta </a:t>
            </a:r>
            <a:br>
              <a:rPr lang="fi-FI" sz="2400" dirty="0"/>
            </a:br>
            <a:r>
              <a:rPr lang="fi-FI" sz="2400" dirty="0"/>
              <a:t>Pitkittynyt epileptinen kohtaus ja status </a:t>
            </a:r>
            <a:r>
              <a:rPr lang="fi-FI" sz="2400" dirty="0" err="1"/>
              <a:t>epilepticus</a:t>
            </a:r>
            <a:r>
              <a:rPr lang="fi-FI" sz="2400" dirty="0"/>
              <a:t> -suosituksessa</a:t>
            </a:r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</a:t>
            </a:r>
            <a:r>
              <a:rPr lang="fi-FI" sz="2400"/>
              <a:t>materiaalissa.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8FEEE-A0CC-35B0-58FB-88A652A2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C3A892-D4AD-71DE-6738-5C5D5FD4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6" y="1690688"/>
            <a:ext cx="10919599" cy="44029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Status </a:t>
            </a:r>
            <a:r>
              <a:rPr lang="fi-FI" dirty="0" err="1"/>
              <a:t>epilepticus</a:t>
            </a:r>
            <a:r>
              <a:rPr lang="fi-FI" dirty="0"/>
              <a:t> on hengenvaarallinen hätätilanne, joka vaatii välitöntä hoitoa.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Pitkittyneeksi kutsutaan</a:t>
            </a:r>
          </a:p>
          <a:p>
            <a:pPr marL="971550" lvl="1" indent="-342900"/>
            <a:r>
              <a:rPr lang="fi-FI" dirty="0"/>
              <a:t>yli 2 minuuttia kestänyttä tajuttomuus-kouristuskohtausta</a:t>
            </a:r>
          </a:p>
          <a:p>
            <a:pPr marL="971550" lvl="1" indent="-342900"/>
            <a:r>
              <a:rPr lang="fi-FI" dirty="0"/>
              <a:t>yli 5 minuuttia kestänyttä tajunnanhämärtymiskohtausta</a:t>
            </a:r>
          </a:p>
          <a:p>
            <a:pPr marL="971550" lvl="1" indent="-342900"/>
            <a:r>
              <a:rPr lang="fi-FI" dirty="0"/>
              <a:t>yli 2 minuuttia kestänyttä poissaolokohtausta.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Status </a:t>
            </a:r>
            <a:r>
              <a:rPr lang="fi-FI" dirty="0" err="1"/>
              <a:t>epilepticukseksi</a:t>
            </a:r>
            <a:r>
              <a:rPr lang="fi-FI" dirty="0"/>
              <a:t> kutsutaan</a:t>
            </a:r>
          </a:p>
          <a:p>
            <a:pPr marL="971550" lvl="1" indent="-342900"/>
            <a:r>
              <a:rPr lang="fi-FI" dirty="0"/>
              <a:t>yli 5 minuuttia kestänyttä tajuttomuus-kouristuskohtausta</a:t>
            </a:r>
          </a:p>
          <a:p>
            <a:pPr marL="971550" lvl="1" indent="-342900"/>
            <a:r>
              <a:rPr lang="fi-FI" dirty="0"/>
              <a:t>yli 10 minuuttia kestänyttä tajunnanhämärtymiskohtausta</a:t>
            </a:r>
          </a:p>
          <a:p>
            <a:pPr marL="971550" lvl="1" indent="-342900"/>
            <a:r>
              <a:rPr lang="fi-FI" dirty="0"/>
              <a:t>yli 10 minuuttia kestänyttä poissaolokohtausta.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Hoitovaste heikkenee kohtauksen pitkittyessä. </a:t>
            </a:r>
          </a:p>
          <a:p>
            <a:pPr marL="971550" lvl="1" indent="-342900"/>
            <a:r>
              <a:rPr lang="fi-FI" dirty="0"/>
              <a:t>Ennusteeseen voidaan vaikuttaa mahdollisimman tehokkaalla varhaisella hoidolla.</a:t>
            </a:r>
          </a:p>
          <a:p>
            <a:pPr marL="971550" lvl="1" indent="-342900"/>
            <a:r>
              <a:rPr lang="fi-FI" dirty="0"/>
              <a:t>Kuolleisuus ja vammautumisen riski suurenevat, kun epileptinen kohtaus on kestänyt yli 30 minuuttia.</a:t>
            </a:r>
          </a:p>
        </p:txBody>
      </p:sp>
    </p:spTree>
    <p:extLst>
      <p:ext uri="{BB962C8B-B14F-4D97-AF65-F5344CB8AC3E}">
        <p14:creationId xmlns:p14="http://schemas.microsoft.com/office/powerpoint/2010/main" val="313612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791FA-6DF3-408E-49CA-B2F16A0E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FA4F39-867F-95ED-4CEA-8ADC23F0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Asiantuntijoiden laatimat ohjeet tavanomaisen epilepsiakohtauksen ensiavusta on julkaistu </a:t>
            </a:r>
            <a:r>
              <a:rPr lang="fi-FI" dirty="0">
                <a:hlinkClick r:id="rId2"/>
              </a:rPr>
              <a:t>Epilepsialiiton internetsivuilla</a:t>
            </a:r>
            <a:r>
              <a:rPr lang="fi-FI" dirty="0"/>
              <a:t>. </a:t>
            </a:r>
          </a:p>
          <a:p>
            <a:pPr marL="971550" lvl="1" indent="-342900"/>
            <a:r>
              <a:rPr lang="fi-FI" dirty="0"/>
              <a:t>Ohjeet sopivat noudatettavaksi kaikkialla ensiapua annettaessa ja myös lisäapua odotettaessa.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Ensihoitojärjestelmän aktivointi eli soittaminen numeroon 112 on tarpeen erityisesti, mikäli</a:t>
            </a:r>
          </a:p>
          <a:p>
            <a:pPr marL="971550" lvl="1" indent="-342900"/>
            <a:r>
              <a:rPr lang="fi-FI" dirty="0"/>
              <a:t>kyseessä on henkilön ensimmäinen epileptinen kohtaus</a:t>
            </a:r>
          </a:p>
          <a:p>
            <a:pPr marL="971550" lvl="1" indent="-342900"/>
            <a:r>
              <a:rPr lang="fi-FI" dirty="0"/>
              <a:t>tajuttomuus-kouristuskohtaus on pitkittynyt yli 2 minuutin kestoiseksi</a:t>
            </a:r>
          </a:p>
          <a:p>
            <a:pPr marL="971550" lvl="1" indent="-342900"/>
            <a:r>
              <a:rPr lang="fi-FI" dirty="0"/>
              <a:t>muu epileptinen kohtaus on pitkittynyt yli 5 minuutin kestoiseksi</a:t>
            </a:r>
          </a:p>
          <a:p>
            <a:pPr marL="971550" lvl="1" indent="-342900"/>
            <a:r>
              <a:rPr lang="fi-FI" dirty="0"/>
              <a:t>toipuminen kohtauksen jälkeen on viivästynyt</a:t>
            </a:r>
          </a:p>
          <a:p>
            <a:pPr marL="971550" lvl="1" indent="-342900"/>
            <a:r>
              <a:rPr lang="fi-FI" dirty="0"/>
              <a:t>kohtaukset toistuvat tiheästi</a:t>
            </a:r>
          </a:p>
          <a:p>
            <a:pPr marL="971550" lvl="1" indent="-342900"/>
            <a:r>
              <a:rPr lang="fi-FI" dirty="0"/>
              <a:t>kohtausoireet liittyvät kuumeeseen (aikuisilla), vammaan tai raskauteen.</a:t>
            </a:r>
          </a:p>
        </p:txBody>
      </p:sp>
    </p:spTree>
    <p:extLst>
      <p:ext uri="{BB962C8B-B14F-4D97-AF65-F5344CB8AC3E}">
        <p14:creationId xmlns:p14="http://schemas.microsoft.com/office/powerpoint/2010/main" val="374754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129EE-6618-DF1E-5989-F98E72A4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0A9F3-5DEF-8959-8A24-5D05721F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3043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Etiologiasta riippumatta status </a:t>
            </a:r>
            <a:r>
              <a:rPr lang="fi-FI" dirty="0" err="1"/>
              <a:t>epilepticuksen</a:t>
            </a:r>
            <a:r>
              <a:rPr lang="fi-FI" dirty="0"/>
              <a:t> alkuvaiheen oireenmukainen hoito annetaan samojen periaatteiden mukaisesti.</a:t>
            </a:r>
          </a:p>
          <a:p>
            <a:pPr marL="971550" lvl="1" indent="-342900"/>
            <a:r>
              <a:rPr lang="fi-FI" dirty="0"/>
              <a:t>Jos kohtaus ei pääty 1. vaiheen hoidolla ja lääkkeillä, annetaan 2. vaiheen hoitoon tarkoitetut laskimonsisäiset epilepsialääkkeet latausannoksin.</a:t>
            </a:r>
          </a:p>
          <a:p>
            <a:pPr marL="971550" lvl="1" indent="-342900"/>
            <a:r>
              <a:rPr lang="fi-FI" dirty="0"/>
              <a:t>1. ja 2. vaiheen lääkehoitoon vastaamattoman status </a:t>
            </a:r>
            <a:r>
              <a:rPr lang="fi-FI" dirty="0" err="1"/>
              <a:t>epilepticuksen</a:t>
            </a:r>
            <a:r>
              <a:rPr lang="fi-FI" dirty="0"/>
              <a:t> arvioinnissa ja hoidossa tarvitaan päivystyksellistä EEG-tutkimusta, mutta EEG:n heikko saatavuus tai puute eivät saa viivästyttää hoitoa.</a:t>
            </a:r>
          </a:p>
          <a:p>
            <a:pPr marL="971550" lvl="1" indent="-342900"/>
            <a:r>
              <a:rPr lang="fi-FI" dirty="0"/>
              <a:t>Mikäli 1. ja 2. vaiheen lääkehoidot osoittautuvat tehottomiksi ja potilaan toimintakyky ja muut pitkäaikaiset sairaudet sekä status </a:t>
            </a:r>
            <a:r>
              <a:rPr lang="fi-FI" dirty="0" err="1"/>
              <a:t>epilepticuksen</a:t>
            </a:r>
            <a:r>
              <a:rPr lang="fi-FI" dirty="0"/>
              <a:t> tyyppi puoltavat tehohoitoa, </a:t>
            </a:r>
            <a:br>
              <a:rPr lang="fi-FI" dirty="0"/>
            </a:br>
            <a:r>
              <a:rPr lang="fi-FI" dirty="0"/>
              <a:t>3. vaiheen hoitona on käytössä EEG-monitoroitu yleisanestesia teho- tai valvontaosastolla.</a:t>
            </a:r>
          </a:p>
        </p:txBody>
      </p:sp>
    </p:spTree>
    <p:extLst>
      <p:ext uri="{BB962C8B-B14F-4D97-AF65-F5344CB8AC3E}">
        <p14:creationId xmlns:p14="http://schemas.microsoft.com/office/powerpoint/2010/main" val="33579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3932D-AC79-1108-2E96-62CC128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ED5BE7-3D32-AA7D-2A3E-9F9C5215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Pitkittyneen epileptisen kohtauksen etiologia on selvitettävä.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potilaan status </a:t>
            </a:r>
            <a:r>
              <a:rPr lang="fi-FI" dirty="0" err="1"/>
              <a:t>epilepticus</a:t>
            </a:r>
            <a:r>
              <a:rPr lang="fi-FI" dirty="0"/>
              <a:t> jatkuu ensimmäisen anestesian jälkeen, on syytä arvioida harvinaisemmat etiologiat ja konsultoida potilaan hoidosta oman alueen yliopistosairaalaa tai kansallisia epilepsian hoitoon keskittyneitä yksiköitä.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Status </a:t>
            </a:r>
            <a:r>
              <a:rPr lang="fi-FI" dirty="0" err="1"/>
              <a:t>epilepticuksen</a:t>
            </a:r>
            <a:r>
              <a:rPr lang="fi-FI" dirty="0"/>
              <a:t> ilmaantuvuutta voidaan vähentää epilepsian tehokkaalla hoidolla.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92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2D3C10-D5AA-89F8-B5CE-A900EC36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946" y="854439"/>
            <a:ext cx="4107261" cy="836249"/>
          </a:xfrm>
        </p:spPr>
        <p:txBody>
          <a:bodyPr anchor="t">
            <a:normAutofit/>
          </a:bodyPr>
          <a:lstStyle/>
          <a:p>
            <a:r>
              <a:rPr lang="fi-FI" sz="2700" dirty="0"/>
              <a:t>Epileptisten kohtausten aikarajat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F47332-1A42-E83E-F490-3819B2CB5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2592" y="1986742"/>
            <a:ext cx="4350308" cy="44712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/>
              <a:t>Kuvassa</a:t>
            </a:r>
            <a:r>
              <a:rPr lang="en-US" sz="2300" dirty="0"/>
              <a:t> </a:t>
            </a:r>
            <a:r>
              <a:rPr lang="en-US" sz="2300" dirty="0" err="1"/>
              <a:t>esitetään</a:t>
            </a:r>
            <a:endParaRPr lang="en-US" sz="2300" dirty="0"/>
          </a:p>
          <a:p>
            <a:pPr marL="971550" lvl="1" indent="-342900"/>
            <a:r>
              <a:rPr lang="fi-FI" sz="2300" dirty="0"/>
              <a:t>epileptisten kohtausten aikarajat pitkittyneelle kohtaukselle ja status </a:t>
            </a:r>
            <a:r>
              <a:rPr lang="fi-FI" sz="2300" dirty="0" err="1"/>
              <a:t>epilepticukselle</a:t>
            </a:r>
            <a:r>
              <a:rPr lang="fi-FI" sz="2300" dirty="0"/>
              <a:t> (SE) </a:t>
            </a:r>
          </a:p>
          <a:p>
            <a:pPr marL="971550" lvl="1" indent="-342900"/>
            <a:r>
              <a:rPr lang="fi-FI" sz="2300" dirty="0"/>
              <a:t>status </a:t>
            </a:r>
            <a:r>
              <a:rPr lang="fi-FI" sz="2300" dirty="0" err="1"/>
              <a:t>epilepticuksen</a:t>
            </a:r>
            <a:r>
              <a:rPr lang="fi-FI" sz="2300" dirty="0"/>
              <a:t> </a:t>
            </a:r>
            <a:br>
              <a:rPr lang="fi-FI" sz="2300" dirty="0"/>
            </a:br>
            <a:r>
              <a:rPr lang="fi-FI" sz="2300" dirty="0"/>
              <a:t>T1- ja T2-aikarajat.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T1 </a:t>
            </a:r>
            <a:r>
              <a:rPr lang="en-GB" sz="2300" dirty="0" err="1"/>
              <a:t>tarkoittaa</a:t>
            </a:r>
            <a:r>
              <a:rPr lang="en-GB" sz="2300" dirty="0"/>
              <a:t> </a:t>
            </a:r>
            <a:r>
              <a:rPr lang="en-GB" sz="2300" dirty="0" err="1"/>
              <a:t>aikaa</a:t>
            </a:r>
            <a:r>
              <a:rPr lang="en-GB" sz="2300" dirty="0"/>
              <a:t>, </a:t>
            </a:r>
            <a:r>
              <a:rPr lang="en-GB" sz="2300" dirty="0" err="1"/>
              <a:t>jolloin</a:t>
            </a:r>
            <a:r>
              <a:rPr lang="en-GB" sz="2300" dirty="0"/>
              <a:t> on </a:t>
            </a:r>
            <a:r>
              <a:rPr lang="en-GB" sz="2300" dirty="0" err="1"/>
              <a:t>epätodennäköistä</a:t>
            </a:r>
            <a:r>
              <a:rPr lang="en-GB" sz="2300" dirty="0"/>
              <a:t>, </a:t>
            </a:r>
            <a:r>
              <a:rPr lang="en-GB" sz="2300" dirty="0" err="1"/>
              <a:t>että</a:t>
            </a:r>
            <a:r>
              <a:rPr lang="en-GB" sz="2300" dirty="0"/>
              <a:t> </a:t>
            </a:r>
            <a:r>
              <a:rPr lang="en-GB" sz="2300" dirty="0" err="1"/>
              <a:t>kohtaus</a:t>
            </a:r>
            <a:r>
              <a:rPr lang="en-GB" sz="2300" dirty="0"/>
              <a:t> </a:t>
            </a:r>
            <a:r>
              <a:rPr lang="en-GB" sz="2300" dirty="0" err="1"/>
              <a:t>päättyy</a:t>
            </a:r>
            <a:r>
              <a:rPr lang="en-GB" sz="2300" dirty="0"/>
              <a:t> </a:t>
            </a:r>
            <a:r>
              <a:rPr lang="en-GB" sz="2300" dirty="0" err="1"/>
              <a:t>ilman</a:t>
            </a:r>
            <a:r>
              <a:rPr lang="en-GB" sz="2300" dirty="0"/>
              <a:t> </a:t>
            </a:r>
            <a:r>
              <a:rPr lang="en-GB" sz="2300" dirty="0" err="1"/>
              <a:t>hoitoa</a:t>
            </a:r>
            <a:r>
              <a:rPr lang="en-GB" sz="23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T2 </a:t>
            </a:r>
            <a:r>
              <a:rPr lang="en-GB" sz="2300" dirty="0" err="1"/>
              <a:t>tarkoittaa</a:t>
            </a:r>
            <a:r>
              <a:rPr lang="en-GB" sz="2300" dirty="0"/>
              <a:t> </a:t>
            </a:r>
            <a:r>
              <a:rPr lang="en-GB" sz="2300" dirty="0" err="1"/>
              <a:t>aikaa</a:t>
            </a:r>
            <a:r>
              <a:rPr lang="en-GB" sz="2300" dirty="0"/>
              <a:t>, </a:t>
            </a:r>
            <a:r>
              <a:rPr lang="en-GB" sz="2300" dirty="0" err="1"/>
              <a:t>jolloin</a:t>
            </a:r>
            <a:r>
              <a:rPr lang="en-GB" sz="2300" dirty="0"/>
              <a:t> </a:t>
            </a:r>
            <a:r>
              <a:rPr lang="en-GB" sz="2300" dirty="0" err="1"/>
              <a:t>kohtauksen</a:t>
            </a:r>
            <a:r>
              <a:rPr lang="en-GB" sz="2300" dirty="0"/>
              <a:t> </a:t>
            </a:r>
            <a:r>
              <a:rPr lang="en-GB" sz="2300" dirty="0" err="1"/>
              <a:t>kesto</a:t>
            </a:r>
            <a:r>
              <a:rPr lang="en-GB" sz="2300" dirty="0"/>
              <a:t> </a:t>
            </a:r>
            <a:r>
              <a:rPr lang="en-GB" sz="2300" dirty="0" err="1"/>
              <a:t>aiheuttaa</a:t>
            </a:r>
            <a:r>
              <a:rPr lang="en-GB" sz="2300" dirty="0"/>
              <a:t> </a:t>
            </a:r>
            <a:r>
              <a:rPr lang="en-GB" sz="2300" dirty="0" err="1"/>
              <a:t>pitkäaikaisen</a:t>
            </a:r>
            <a:r>
              <a:rPr lang="en-GB" sz="2300" dirty="0"/>
              <a:t> </a:t>
            </a:r>
            <a:r>
              <a:rPr lang="en-GB" sz="2300" dirty="0" err="1"/>
              <a:t>hermosolujen</a:t>
            </a:r>
            <a:r>
              <a:rPr lang="en-GB" sz="2300" dirty="0"/>
              <a:t> </a:t>
            </a:r>
            <a:r>
              <a:rPr lang="en-GB" sz="2300" dirty="0" err="1"/>
              <a:t>ja</a:t>
            </a:r>
            <a:r>
              <a:rPr lang="en-GB" sz="2300" dirty="0"/>
              <a:t> </a:t>
            </a:r>
            <a:r>
              <a:rPr lang="en-GB" sz="2300" dirty="0" err="1"/>
              <a:t>hermoverkkojen</a:t>
            </a:r>
            <a:r>
              <a:rPr lang="en-GB" sz="2300" dirty="0"/>
              <a:t> </a:t>
            </a:r>
            <a:r>
              <a:rPr lang="en-GB" sz="2300" dirty="0" err="1"/>
              <a:t>vaurioitumisen</a:t>
            </a:r>
            <a:r>
              <a:rPr lang="en-GB" sz="2300" dirty="0"/>
              <a:t> </a:t>
            </a:r>
            <a:r>
              <a:rPr lang="en-GB" sz="2300" dirty="0" err="1"/>
              <a:t>riskin</a:t>
            </a:r>
            <a:r>
              <a:rPr lang="en-GB" sz="2300" dirty="0"/>
              <a:t>.</a:t>
            </a:r>
            <a:endParaRPr lang="en-US" sz="23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CFB3B4C-CD98-3852-EFD0-B849BE4462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631824" y="1372432"/>
            <a:ext cx="6498181" cy="472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318224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674D70BEC6F34E81A0B439EF304425" ma:contentTypeVersion="19" ma:contentTypeDescription="Luo uusi asiakirja." ma:contentTypeScope="" ma:versionID="d00aca42b99db032aa6ae650448eafc6">
  <xsd:schema xmlns:xsd="http://www.w3.org/2001/XMLSchema" xmlns:xs="http://www.w3.org/2001/XMLSchema" xmlns:p="http://schemas.microsoft.com/office/2006/metadata/properties" xmlns:ns2="dd11fef0-ee11-49bb-8ddd-2f6431217cb8" xmlns:ns3="89d1db6c-fb27-4177-86c1-cae13e7571d4" targetNamespace="http://schemas.microsoft.com/office/2006/metadata/properties" ma:root="true" ma:fieldsID="5667f567a267c8be6d6d4ba4d2fc3fec" ns2:_="" ns3:_="">
    <xsd:import namespace="dd11fef0-ee11-49bb-8ddd-2f6431217cb8"/>
    <xsd:import namespace="89d1db6c-fb27-4177-86c1-cae13e757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1fef0-ee11-49bb-8ddd-2f6431217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7f0c442-c744-42d3-b7ce-162821a8a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1db6c-fb27-4177-86c1-cae13e757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fbeeea-faa7-4d2e-a860-f6b1bbca6179}" ma:internalName="TaxCatchAll" ma:showField="CatchAllData" ma:web="89d1db6c-fb27-4177-86c1-cae13e757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11fef0-ee11-49bb-8ddd-2f6431217cb8">
      <Terms xmlns="http://schemas.microsoft.com/office/infopath/2007/PartnerControls"/>
    </lcf76f155ced4ddcb4097134ff3c332f>
    <TaxCatchAll xmlns="89d1db6c-fb27-4177-86c1-cae13e7571d4" xsi:nil="true"/>
  </documentManagement>
</p:properties>
</file>

<file path=customXml/itemProps1.xml><?xml version="1.0" encoding="utf-8"?>
<ds:datastoreItem xmlns:ds="http://schemas.openxmlformats.org/officeDocument/2006/customXml" ds:itemID="{33CE147F-A694-487A-9AA6-0FC7F32F30F9}"/>
</file>

<file path=customXml/itemProps2.xml><?xml version="1.0" encoding="utf-8"?>
<ds:datastoreItem xmlns:ds="http://schemas.openxmlformats.org/officeDocument/2006/customXml" ds:itemID="{F4E6076B-A824-4385-885F-A74DF8BAB392}"/>
</file>

<file path=customXml/itemProps3.xml><?xml version="1.0" encoding="utf-8"?>
<ds:datastoreItem xmlns:ds="http://schemas.openxmlformats.org/officeDocument/2006/customXml" ds:itemID="{E9E4957D-5E9E-4898-AA22-21083DF98E0C}"/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pohja_Käypä hoito</Template>
  <TotalTime>0</TotalTime>
  <Words>2286</Words>
  <Application>Microsoft Office PowerPoint</Application>
  <PresentationFormat>Laajakuva</PresentationFormat>
  <Paragraphs>197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System Font Regular</vt:lpstr>
      <vt:lpstr>Duodecim_kaypahoito</vt:lpstr>
      <vt:lpstr>Duodecim_aikakauskirja</vt:lpstr>
      <vt:lpstr>Pitkittynyt epileptinen kohtaus ja status epilepticus</vt:lpstr>
      <vt:lpstr>Luentomateriaali</vt:lpstr>
      <vt:lpstr>Tutkimustiedon arvioijien luottamuksen (näytön asteen) tulkinta</vt:lpstr>
      <vt:lpstr>Luentomateriaalin käyttö</vt:lpstr>
      <vt:lpstr>Keskeinen sanoma 1</vt:lpstr>
      <vt:lpstr>Keskeinen sanoma 2</vt:lpstr>
      <vt:lpstr>Keskeinen sanoma 3</vt:lpstr>
      <vt:lpstr>Keskeinen sanoma 4</vt:lpstr>
      <vt:lpstr>Epileptisten kohtausten aikarajat</vt:lpstr>
      <vt:lpstr>Solutason tapahtumia epileptisen kohtauksen pitkittyessä</vt:lpstr>
      <vt:lpstr>Status epilepticuksen (SE) luokittelu kliinisen kuvan perusteella</vt:lpstr>
      <vt:lpstr>Hoidon tavoite</vt:lpstr>
      <vt:lpstr>Epilepsiakohtauksen ensiapu</vt:lpstr>
      <vt:lpstr>Yhteydenotto ensihoitojärjestelmään</vt:lpstr>
      <vt:lpstr>Pitkittynyt epileptinen kohtaus ja kohtausryvästymät</vt:lpstr>
      <vt:lpstr>PowerPoint-esitys</vt:lpstr>
      <vt:lpstr>1. vaiheen hoito (5–20 minuuttia)</vt:lpstr>
      <vt:lpstr>Status epilepticuksen (SE) 1. vaiheen hoidossa käytetyt lääkkeet ja niiden annostelu</vt:lpstr>
      <vt:lpstr>2. vaiheen hoito (20–40 minuuttia)</vt:lpstr>
      <vt:lpstr>Status epilepticuksen (SE)  2. vaiheen hoidossa käytetyt lääkkeet aakkosjärjestyksessä ja niiden annostelu</vt:lpstr>
      <vt:lpstr>Tutkimusten mukaan päivitetyt kyllästysannokset</vt:lpstr>
      <vt:lpstr>3. vaiheen hoito (&gt; 40 min)</vt:lpstr>
      <vt:lpstr>3. vaiheen hoidossa käytetyt lääkkeet ja niiden annostelu</vt:lpstr>
      <vt:lpstr>Alkuvaiheen tutkimukset</vt:lpstr>
      <vt:lpstr>Vaikeahoitoinen status epilepticus</vt:lpstr>
      <vt:lpstr>Status epilepticuksen hoitoketju ja sen eri tasot</vt:lpstr>
      <vt:lpstr>Palliatiivinen hoito</vt:lpstr>
      <vt:lpstr>Suomalaisen Lääkäriseuran Duodecimin, Suomen Lastenneurologinen Yhdistys ry:n ja Suomen Neurologinen Yhdistys ry:n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2026-04-02T06:31:44Z</dcterms:created>
  <dcterms:modified xsi:type="dcterms:W3CDTF">2026-04-02T06:31:52Z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0x010100A3674D70BEC6F34E81A0B439EF304425</vt:lpwstr>
  </property>
</Properties>
</file>