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3736" r:id="rId2"/>
    <p:sldMasterId id="2147483708" r:id="rId3"/>
  </p:sldMasterIdLst>
  <p:notesMasterIdLst>
    <p:notesMasterId r:id="rId32"/>
  </p:notesMasterIdLst>
  <p:sldIdLst>
    <p:sldId id="256" r:id="rId4"/>
    <p:sldId id="278" r:id="rId5"/>
    <p:sldId id="280" r:id="rId6"/>
    <p:sldId id="281" r:id="rId7"/>
    <p:sldId id="284" r:id="rId8"/>
    <p:sldId id="285" r:id="rId9"/>
    <p:sldId id="286" r:id="rId10"/>
    <p:sldId id="279" r:id="rId11"/>
    <p:sldId id="289" r:id="rId12"/>
    <p:sldId id="290" r:id="rId13"/>
    <p:sldId id="291" r:id="rId14"/>
    <p:sldId id="297" r:id="rId15"/>
    <p:sldId id="293" r:id="rId16"/>
    <p:sldId id="294" r:id="rId17"/>
    <p:sldId id="300" r:id="rId18"/>
    <p:sldId id="296" r:id="rId19"/>
    <p:sldId id="303" r:id="rId20"/>
    <p:sldId id="304" r:id="rId21"/>
    <p:sldId id="301" r:id="rId22"/>
    <p:sldId id="302" r:id="rId23"/>
    <p:sldId id="305" r:id="rId24"/>
    <p:sldId id="311" r:id="rId25"/>
    <p:sldId id="306" r:id="rId26"/>
    <p:sldId id="307" r:id="rId27"/>
    <p:sldId id="308" r:id="rId28"/>
    <p:sldId id="309" r:id="rId29"/>
    <p:sldId id="282" r:id="rId30"/>
    <p:sldId id="283" r:id="rId3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67" userDrawn="1">
          <p15:clr>
            <a:srgbClr val="A4A3A4"/>
          </p15:clr>
        </p15:guide>
        <p15:guide id="3" orient="horz" pos="37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Tekijä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8" autoAdjust="0"/>
    <p:restoredTop sz="91323" autoAdjust="0"/>
  </p:normalViewPr>
  <p:slideViewPr>
    <p:cSldViewPr snapToGrid="0" snapToObjects="1" showGuides="1">
      <p:cViewPr varScale="1">
        <p:scale>
          <a:sx n="119" d="100"/>
          <a:sy n="119" d="100"/>
        </p:scale>
        <p:origin x="1296" y="102"/>
      </p:cViewPr>
      <p:guideLst>
        <p:guide orient="horz" pos="4065"/>
        <p:guide pos="567"/>
        <p:guide orient="horz" pos="37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commentAuthors" Target="commentAuthors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0088D2-128F-4CA8-AC53-BBB1611242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AE40B01-F1C6-4933-9A6A-D5706B7FB8BF}">
      <dgm:prSet phldrT="[Teksti]"/>
      <dgm:spPr/>
      <dgm:t>
        <a:bodyPr/>
        <a:lstStyle/>
        <a:p>
          <a:r>
            <a:rPr lang="fi-FI" dirty="0"/>
            <a:t>Lonkkamurtumien merkitys</a:t>
          </a:r>
        </a:p>
      </dgm:t>
    </dgm:pt>
    <dgm:pt modelId="{9F48E11C-7168-4132-A6CB-654F8AA52BD6}" type="parTrans" cxnId="{B40D78D2-1CF0-42D0-AD0A-E8940363AC1F}">
      <dgm:prSet/>
      <dgm:spPr/>
      <dgm:t>
        <a:bodyPr/>
        <a:lstStyle/>
        <a:p>
          <a:endParaRPr lang="fi-FI"/>
        </a:p>
      </dgm:t>
    </dgm:pt>
    <dgm:pt modelId="{48DF874F-3CC0-42AC-A7E8-F00143B6DAEC}" type="sibTrans" cxnId="{B40D78D2-1CF0-42D0-AD0A-E8940363AC1F}">
      <dgm:prSet/>
      <dgm:spPr/>
      <dgm:t>
        <a:bodyPr/>
        <a:lstStyle/>
        <a:p>
          <a:endParaRPr lang="fi-FI"/>
        </a:p>
      </dgm:t>
    </dgm:pt>
    <dgm:pt modelId="{A6C387E1-1EC3-4E51-B06B-D9B1CA8A0346}">
      <dgm:prSet phldrT="[Teksti]"/>
      <dgm:spPr/>
      <dgm:t>
        <a:bodyPr/>
        <a:lstStyle/>
        <a:p>
          <a:r>
            <a:rPr lang="fi-FI" dirty="0"/>
            <a:t>Liikunta- ja toimintakyky heikentyy</a:t>
          </a:r>
        </a:p>
      </dgm:t>
    </dgm:pt>
    <dgm:pt modelId="{72696542-0B34-4585-AC95-59EE00BC8BDB}" type="parTrans" cxnId="{3B37351F-E2C7-4899-9007-B39454636F1D}">
      <dgm:prSet/>
      <dgm:spPr/>
      <dgm:t>
        <a:bodyPr/>
        <a:lstStyle/>
        <a:p>
          <a:endParaRPr lang="fi-FI"/>
        </a:p>
      </dgm:t>
    </dgm:pt>
    <dgm:pt modelId="{DFB25B64-7494-4515-AE26-5FB4E2D0C824}" type="sibTrans" cxnId="{3B37351F-E2C7-4899-9007-B39454636F1D}">
      <dgm:prSet/>
      <dgm:spPr/>
      <dgm:t>
        <a:bodyPr/>
        <a:lstStyle/>
        <a:p>
          <a:endParaRPr lang="fi-FI"/>
        </a:p>
      </dgm:t>
    </dgm:pt>
    <dgm:pt modelId="{D1D55CA2-E418-4C78-A31A-0E736AE27396}">
      <dgm:prSet phldrT="[Teksti]"/>
      <dgm:spPr/>
      <dgm:t>
        <a:bodyPr/>
        <a:lstStyle/>
        <a:p>
          <a:r>
            <a:rPr lang="fi-FI" dirty="0"/>
            <a:t>Lonkkamurtumien kustannukset</a:t>
          </a:r>
        </a:p>
      </dgm:t>
    </dgm:pt>
    <dgm:pt modelId="{28B02EB7-2A2A-4016-9985-3D15BB1D8AAC}" type="parTrans" cxnId="{F165A3FC-D353-4AD6-AEB2-276B35C1B7B0}">
      <dgm:prSet/>
      <dgm:spPr/>
      <dgm:t>
        <a:bodyPr/>
        <a:lstStyle/>
        <a:p>
          <a:endParaRPr lang="fi-FI"/>
        </a:p>
      </dgm:t>
    </dgm:pt>
    <dgm:pt modelId="{6672B1DC-42B1-46C1-8BB8-09C7481A769C}" type="sibTrans" cxnId="{F165A3FC-D353-4AD6-AEB2-276B35C1B7B0}">
      <dgm:prSet/>
      <dgm:spPr/>
      <dgm:t>
        <a:bodyPr/>
        <a:lstStyle/>
        <a:p>
          <a:endParaRPr lang="fi-FI"/>
        </a:p>
      </dgm:t>
    </dgm:pt>
    <dgm:pt modelId="{05B1CAEC-9B03-41F1-B136-367D7D293817}">
      <dgm:prSet phldrT="[Teksti]"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Elämänlaatu heikkenee</a:t>
          </a:r>
        </a:p>
      </dgm:t>
    </dgm:pt>
    <dgm:pt modelId="{D7B5E972-1A32-4A5D-8B35-8704027A63A3}" type="parTrans" cxnId="{351F01A7-BFF6-47BF-8D50-09413F7E0C1D}">
      <dgm:prSet/>
      <dgm:spPr/>
      <dgm:t>
        <a:bodyPr/>
        <a:lstStyle/>
        <a:p>
          <a:endParaRPr lang="fi-FI"/>
        </a:p>
      </dgm:t>
    </dgm:pt>
    <dgm:pt modelId="{517645A7-117E-4B02-BFDB-FFD3822EC048}" type="sibTrans" cxnId="{351F01A7-BFF6-47BF-8D50-09413F7E0C1D}">
      <dgm:prSet/>
      <dgm:spPr/>
      <dgm:t>
        <a:bodyPr/>
        <a:lstStyle/>
        <a:p>
          <a:endParaRPr lang="fi-FI"/>
        </a:p>
      </dgm:t>
    </dgm:pt>
    <dgm:pt modelId="{15BDBCEC-0769-47C1-846C-08E2EADC45AC}">
      <dgm:prSet phldrT="[Teksti]"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Lonkkamurtuma altistaa </a:t>
          </a:r>
          <a:r>
            <a:rPr lang="fi-FI" dirty="0"/>
            <a:t>pitkäaikaishoidolle</a:t>
          </a:r>
        </a:p>
      </dgm:t>
    </dgm:pt>
    <dgm:pt modelId="{B03D3064-6B97-4B53-98AD-A309548E69B6}" type="parTrans" cxnId="{ADBFF879-4454-4B97-9E90-0E001B487905}">
      <dgm:prSet/>
      <dgm:spPr/>
      <dgm:t>
        <a:bodyPr/>
        <a:lstStyle/>
        <a:p>
          <a:endParaRPr lang="fi-FI"/>
        </a:p>
      </dgm:t>
    </dgm:pt>
    <dgm:pt modelId="{53842496-28FF-4483-9773-F8B594843DEC}" type="sibTrans" cxnId="{ADBFF879-4454-4B97-9E90-0E001B487905}">
      <dgm:prSet/>
      <dgm:spPr/>
      <dgm:t>
        <a:bodyPr/>
        <a:lstStyle/>
        <a:p>
          <a:endParaRPr lang="fi-FI"/>
        </a:p>
      </dgm:t>
    </dgm:pt>
    <dgm:pt modelId="{17A3DD8A-E430-4DE5-9C70-C28CDF693519}">
      <dgm:prSet phldrT="[Teksti]"/>
      <dgm:spPr/>
      <dgm:t>
        <a:bodyPr/>
        <a:lstStyle/>
        <a:p>
          <a:r>
            <a:rPr lang="fi-FI" dirty="0"/>
            <a:t>Lonkkamurtuman jälkeinen hoito ja kuntoutus sairaalassa tai kuntoutusyksiköissä kestävät pitkään</a:t>
          </a:r>
        </a:p>
      </dgm:t>
    </dgm:pt>
    <dgm:pt modelId="{C7069849-40F3-4F65-BAFA-E51D70F901CB}" type="parTrans" cxnId="{763A0A7E-DA6F-4997-AABA-5C452E362CD4}">
      <dgm:prSet/>
      <dgm:spPr/>
      <dgm:t>
        <a:bodyPr/>
        <a:lstStyle/>
        <a:p>
          <a:endParaRPr lang="fi-FI"/>
        </a:p>
      </dgm:t>
    </dgm:pt>
    <dgm:pt modelId="{84651A4E-E112-44A7-881B-0194B56DE0E1}" type="sibTrans" cxnId="{763A0A7E-DA6F-4997-AABA-5C452E362CD4}">
      <dgm:prSet/>
      <dgm:spPr/>
      <dgm:t>
        <a:bodyPr/>
        <a:lstStyle/>
        <a:p>
          <a:endParaRPr lang="fi-FI"/>
        </a:p>
      </dgm:t>
    </dgm:pt>
    <dgm:pt modelId="{E6521A48-C0DB-4985-BA6D-03C3F97E87DA}">
      <dgm:prSet phldrT="[Teksti]"/>
      <dgm:spPr/>
      <dgm:t>
        <a:bodyPr/>
        <a:lstStyle/>
        <a:p>
          <a:r>
            <a:rPr lang="fi-FI" dirty="0"/>
            <a:t>Avuntarve kasvaa</a:t>
          </a:r>
        </a:p>
      </dgm:t>
    </dgm:pt>
    <dgm:pt modelId="{DBC23350-B0F2-4AF6-8C3D-6538079C66BB}" type="parTrans" cxnId="{278C924C-7FAA-4F83-9760-D75120203768}">
      <dgm:prSet/>
      <dgm:spPr/>
      <dgm:t>
        <a:bodyPr/>
        <a:lstStyle/>
        <a:p>
          <a:endParaRPr lang="fi-FI"/>
        </a:p>
      </dgm:t>
    </dgm:pt>
    <dgm:pt modelId="{F35E680F-B83E-49E5-9318-B728FAB87B9D}" type="sibTrans" cxnId="{278C924C-7FAA-4F83-9760-D75120203768}">
      <dgm:prSet/>
      <dgm:spPr/>
      <dgm:t>
        <a:bodyPr/>
        <a:lstStyle/>
        <a:p>
          <a:endParaRPr lang="fi-FI"/>
        </a:p>
      </dgm:t>
    </dgm:pt>
    <dgm:pt modelId="{1E3CD7BA-78C9-45D5-83AE-32744E6D5C36}">
      <dgm:prSet phldrT="[Teksti]"/>
      <dgm:spPr/>
      <dgm:t>
        <a:bodyPr/>
        <a:lstStyle/>
        <a:p>
          <a:r>
            <a:rPr lang="fi-FI" dirty="0"/>
            <a:t>Kuolleisuus on vertailuväestöä suurempi</a:t>
          </a:r>
        </a:p>
      </dgm:t>
    </dgm:pt>
    <dgm:pt modelId="{F1DFF182-EED5-4D85-BEAD-CE21E88FEC45}" type="parTrans" cxnId="{DE155323-43EF-43E8-83E5-65792B0ED02B}">
      <dgm:prSet/>
      <dgm:spPr/>
      <dgm:t>
        <a:bodyPr/>
        <a:lstStyle/>
        <a:p>
          <a:endParaRPr lang="fi-FI"/>
        </a:p>
      </dgm:t>
    </dgm:pt>
    <dgm:pt modelId="{317F7AC2-F137-468A-9678-2B07C0BA0A79}" type="sibTrans" cxnId="{DE155323-43EF-43E8-83E5-65792B0ED02B}">
      <dgm:prSet/>
      <dgm:spPr/>
      <dgm:t>
        <a:bodyPr/>
        <a:lstStyle/>
        <a:p>
          <a:endParaRPr lang="fi-FI"/>
        </a:p>
      </dgm:t>
    </dgm:pt>
    <dgm:pt modelId="{1C661D27-4A91-4E15-A661-87A8BCF75A7D}">
      <dgm:prSet phldrT="[Teksti]"/>
      <dgm:spPr/>
      <dgm:t>
        <a:bodyPr/>
        <a:lstStyle/>
        <a:p>
          <a:r>
            <a:rPr lang="fi-FI" dirty="0"/>
            <a:t>Potilaskohtaiset </a:t>
          </a:r>
          <a:r>
            <a:rPr lang="fi-FI" dirty="0">
              <a:solidFill>
                <a:schemeClr val="tx1"/>
              </a:solidFill>
            </a:rPr>
            <a:t>kokonaiskustannukset olivat ensimmäisen </a:t>
          </a:r>
          <a:r>
            <a:rPr lang="fi-FI" dirty="0"/>
            <a:t>vuoden aikana vuonna 2013 keskimäärin 30 900 euroa.</a:t>
          </a:r>
        </a:p>
      </dgm:t>
    </dgm:pt>
    <dgm:pt modelId="{ACB7495E-DCC2-4B42-A835-C4E99642C786}" type="parTrans" cxnId="{39624D23-6D55-46D3-A135-03EEE815DBFC}">
      <dgm:prSet/>
      <dgm:spPr/>
      <dgm:t>
        <a:bodyPr/>
        <a:lstStyle/>
        <a:p>
          <a:endParaRPr lang="fi-FI"/>
        </a:p>
      </dgm:t>
    </dgm:pt>
    <dgm:pt modelId="{1EBA15F6-DDAE-46C0-9C3D-5D25F33E54ED}" type="sibTrans" cxnId="{39624D23-6D55-46D3-A135-03EEE815DBFC}">
      <dgm:prSet/>
      <dgm:spPr/>
      <dgm:t>
        <a:bodyPr/>
        <a:lstStyle/>
        <a:p>
          <a:endParaRPr lang="fi-FI"/>
        </a:p>
      </dgm:t>
    </dgm:pt>
    <dgm:pt modelId="{44419F47-2C52-418D-BB2A-154C4E5F6412}">
      <dgm:prSet phldrT="[Teksti]"/>
      <dgm:spPr/>
      <dgm:t>
        <a:bodyPr/>
        <a:lstStyle/>
        <a:p>
          <a:r>
            <a:rPr lang="fi-FI" dirty="0"/>
            <a:t>Kokonaiskustannukset ovat huomattavasti suuremmat, jos aiemmin kotona asunut potilas jää murtuman jälkeen pysyvästi pitkäaikaishoitoon. </a:t>
          </a:r>
        </a:p>
      </dgm:t>
    </dgm:pt>
    <dgm:pt modelId="{CEBB8BBA-029F-4E29-AE3F-B5202764954C}" type="parTrans" cxnId="{97A59000-9339-47AA-905A-4F19DD8F5766}">
      <dgm:prSet/>
      <dgm:spPr/>
      <dgm:t>
        <a:bodyPr/>
        <a:lstStyle/>
        <a:p>
          <a:endParaRPr lang="fi-FI"/>
        </a:p>
      </dgm:t>
    </dgm:pt>
    <dgm:pt modelId="{1C1855B2-49D8-4A27-825F-A9BC94DBBBD5}" type="sibTrans" cxnId="{97A59000-9339-47AA-905A-4F19DD8F5766}">
      <dgm:prSet/>
      <dgm:spPr/>
      <dgm:t>
        <a:bodyPr/>
        <a:lstStyle/>
        <a:p>
          <a:endParaRPr lang="fi-FI"/>
        </a:p>
      </dgm:t>
    </dgm:pt>
    <dgm:pt modelId="{5E2C2963-011D-4F57-8F2B-F55611A75EB7}" type="pres">
      <dgm:prSet presAssocID="{570088D2-128F-4CA8-AC53-BBB1611242B2}" presName="linear" presStyleCnt="0">
        <dgm:presLayoutVars>
          <dgm:animLvl val="lvl"/>
          <dgm:resizeHandles val="exact"/>
        </dgm:presLayoutVars>
      </dgm:prSet>
      <dgm:spPr/>
    </dgm:pt>
    <dgm:pt modelId="{3CD3C404-550A-4A96-822B-A6428BDDA7F3}" type="pres">
      <dgm:prSet presAssocID="{FAE40B01-F1C6-4933-9A6A-D5706B7FB8B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2A26AE4-A78B-4C4B-A0AA-85D0801DA710}" type="pres">
      <dgm:prSet presAssocID="{FAE40B01-F1C6-4933-9A6A-D5706B7FB8BF}" presName="childText" presStyleLbl="revTx" presStyleIdx="0" presStyleCnt="2">
        <dgm:presLayoutVars>
          <dgm:bulletEnabled val="1"/>
        </dgm:presLayoutVars>
      </dgm:prSet>
      <dgm:spPr/>
    </dgm:pt>
    <dgm:pt modelId="{6D025569-C504-4912-AF29-C5871E60A3AC}" type="pres">
      <dgm:prSet presAssocID="{D1D55CA2-E418-4C78-A31A-0E736AE2739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8C4C8DE-73AF-4670-9909-5820E308F5FF}" type="pres">
      <dgm:prSet presAssocID="{D1D55CA2-E418-4C78-A31A-0E736AE2739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7A59000-9339-47AA-905A-4F19DD8F5766}" srcId="{D1D55CA2-E418-4C78-A31A-0E736AE27396}" destId="{44419F47-2C52-418D-BB2A-154C4E5F6412}" srcOrd="1" destOrd="0" parTransId="{CEBB8BBA-029F-4E29-AE3F-B5202764954C}" sibTransId="{1C1855B2-49D8-4A27-825F-A9BC94DBBBD5}"/>
    <dgm:cxn modelId="{45546306-F48C-42FC-A007-15E8091E6369}" type="presOf" srcId="{15BDBCEC-0769-47C1-846C-08E2EADC45AC}" destId="{72A26AE4-A78B-4C4B-A0AA-85D0801DA710}" srcOrd="0" destOrd="3" presId="urn:microsoft.com/office/officeart/2005/8/layout/vList2"/>
    <dgm:cxn modelId="{3B37351F-E2C7-4899-9007-B39454636F1D}" srcId="{FAE40B01-F1C6-4933-9A6A-D5706B7FB8BF}" destId="{A6C387E1-1EC3-4E51-B06B-D9B1CA8A0346}" srcOrd="0" destOrd="0" parTransId="{72696542-0B34-4585-AC95-59EE00BC8BDB}" sibTransId="{DFB25B64-7494-4515-AE26-5FB4E2D0C824}"/>
    <dgm:cxn modelId="{39624D23-6D55-46D3-A135-03EEE815DBFC}" srcId="{D1D55CA2-E418-4C78-A31A-0E736AE27396}" destId="{1C661D27-4A91-4E15-A661-87A8BCF75A7D}" srcOrd="0" destOrd="0" parTransId="{ACB7495E-DCC2-4B42-A835-C4E99642C786}" sibTransId="{1EBA15F6-DDAE-46C0-9C3D-5D25F33E54ED}"/>
    <dgm:cxn modelId="{DE155323-43EF-43E8-83E5-65792B0ED02B}" srcId="{FAE40B01-F1C6-4933-9A6A-D5706B7FB8BF}" destId="{1E3CD7BA-78C9-45D5-83AE-32744E6D5C36}" srcOrd="5" destOrd="0" parTransId="{F1DFF182-EED5-4D85-BEAD-CE21E88FEC45}" sibTransId="{317F7AC2-F137-468A-9678-2B07C0BA0A79}"/>
    <dgm:cxn modelId="{A003FE5E-DEC8-452C-A9D9-4F83E713C769}" type="presOf" srcId="{A6C387E1-1EC3-4E51-B06B-D9B1CA8A0346}" destId="{72A26AE4-A78B-4C4B-A0AA-85D0801DA710}" srcOrd="0" destOrd="0" presId="urn:microsoft.com/office/officeart/2005/8/layout/vList2"/>
    <dgm:cxn modelId="{1E0DE162-3D1B-49AD-B8B9-9C6AAC7745AA}" type="presOf" srcId="{1C661D27-4A91-4E15-A661-87A8BCF75A7D}" destId="{38C4C8DE-73AF-4670-9909-5820E308F5FF}" srcOrd="0" destOrd="0" presId="urn:microsoft.com/office/officeart/2005/8/layout/vList2"/>
    <dgm:cxn modelId="{43FE016B-D257-4FF0-B33E-5C3B8538BCBA}" type="presOf" srcId="{44419F47-2C52-418D-BB2A-154C4E5F6412}" destId="{38C4C8DE-73AF-4670-9909-5820E308F5FF}" srcOrd="0" destOrd="1" presId="urn:microsoft.com/office/officeart/2005/8/layout/vList2"/>
    <dgm:cxn modelId="{278C924C-7FAA-4F83-9760-D75120203768}" srcId="{FAE40B01-F1C6-4933-9A6A-D5706B7FB8BF}" destId="{E6521A48-C0DB-4985-BA6D-03C3F97E87DA}" srcOrd="1" destOrd="0" parTransId="{DBC23350-B0F2-4AF6-8C3D-6538079C66BB}" sibTransId="{F35E680F-B83E-49E5-9318-B728FAB87B9D}"/>
    <dgm:cxn modelId="{AF38D64C-80E2-4D0B-A11B-36D461248936}" type="presOf" srcId="{1E3CD7BA-78C9-45D5-83AE-32744E6D5C36}" destId="{72A26AE4-A78B-4C4B-A0AA-85D0801DA710}" srcOrd="0" destOrd="5" presId="urn:microsoft.com/office/officeart/2005/8/layout/vList2"/>
    <dgm:cxn modelId="{B13E676D-4828-43CE-9E09-5EB91CE06321}" type="presOf" srcId="{E6521A48-C0DB-4985-BA6D-03C3F97E87DA}" destId="{72A26AE4-A78B-4C4B-A0AA-85D0801DA710}" srcOrd="0" destOrd="1" presId="urn:microsoft.com/office/officeart/2005/8/layout/vList2"/>
    <dgm:cxn modelId="{6363A075-5675-4D06-8EFC-CB693878ED90}" type="presOf" srcId="{570088D2-128F-4CA8-AC53-BBB1611242B2}" destId="{5E2C2963-011D-4F57-8F2B-F55611A75EB7}" srcOrd="0" destOrd="0" presId="urn:microsoft.com/office/officeart/2005/8/layout/vList2"/>
    <dgm:cxn modelId="{92601858-3A9F-4B39-982B-FC4F72810C29}" type="presOf" srcId="{05B1CAEC-9B03-41F1-B136-367D7D293817}" destId="{72A26AE4-A78B-4C4B-A0AA-85D0801DA710}" srcOrd="0" destOrd="2" presId="urn:microsoft.com/office/officeart/2005/8/layout/vList2"/>
    <dgm:cxn modelId="{ADBFF879-4454-4B97-9E90-0E001B487905}" srcId="{FAE40B01-F1C6-4933-9A6A-D5706B7FB8BF}" destId="{15BDBCEC-0769-47C1-846C-08E2EADC45AC}" srcOrd="3" destOrd="0" parTransId="{B03D3064-6B97-4B53-98AD-A309548E69B6}" sibTransId="{53842496-28FF-4483-9773-F8B594843DEC}"/>
    <dgm:cxn modelId="{763A0A7E-DA6F-4997-AABA-5C452E362CD4}" srcId="{FAE40B01-F1C6-4933-9A6A-D5706B7FB8BF}" destId="{17A3DD8A-E430-4DE5-9C70-C28CDF693519}" srcOrd="4" destOrd="0" parTransId="{C7069849-40F3-4F65-BAFA-E51D70F901CB}" sibTransId="{84651A4E-E112-44A7-881B-0194B56DE0E1}"/>
    <dgm:cxn modelId="{8A00CBA3-FC6E-470D-B711-630AADB15420}" type="presOf" srcId="{17A3DD8A-E430-4DE5-9C70-C28CDF693519}" destId="{72A26AE4-A78B-4C4B-A0AA-85D0801DA710}" srcOrd="0" destOrd="4" presId="urn:microsoft.com/office/officeart/2005/8/layout/vList2"/>
    <dgm:cxn modelId="{351F01A7-BFF6-47BF-8D50-09413F7E0C1D}" srcId="{FAE40B01-F1C6-4933-9A6A-D5706B7FB8BF}" destId="{05B1CAEC-9B03-41F1-B136-367D7D293817}" srcOrd="2" destOrd="0" parTransId="{D7B5E972-1A32-4A5D-8B35-8704027A63A3}" sibTransId="{517645A7-117E-4B02-BFDB-FFD3822EC048}"/>
    <dgm:cxn modelId="{8ACF02B7-128D-4057-B4B5-D73C08B90E93}" type="presOf" srcId="{D1D55CA2-E418-4C78-A31A-0E736AE27396}" destId="{6D025569-C504-4912-AF29-C5871E60A3AC}" srcOrd="0" destOrd="0" presId="urn:microsoft.com/office/officeart/2005/8/layout/vList2"/>
    <dgm:cxn modelId="{B40D78D2-1CF0-42D0-AD0A-E8940363AC1F}" srcId="{570088D2-128F-4CA8-AC53-BBB1611242B2}" destId="{FAE40B01-F1C6-4933-9A6A-D5706B7FB8BF}" srcOrd="0" destOrd="0" parTransId="{9F48E11C-7168-4132-A6CB-654F8AA52BD6}" sibTransId="{48DF874F-3CC0-42AC-A7E8-F00143B6DAEC}"/>
    <dgm:cxn modelId="{D6CC9EF1-2229-451F-9EB9-28A1DFF8BEFF}" type="presOf" srcId="{FAE40B01-F1C6-4933-9A6A-D5706B7FB8BF}" destId="{3CD3C404-550A-4A96-822B-A6428BDDA7F3}" srcOrd="0" destOrd="0" presId="urn:microsoft.com/office/officeart/2005/8/layout/vList2"/>
    <dgm:cxn modelId="{F165A3FC-D353-4AD6-AEB2-276B35C1B7B0}" srcId="{570088D2-128F-4CA8-AC53-BBB1611242B2}" destId="{D1D55CA2-E418-4C78-A31A-0E736AE27396}" srcOrd="1" destOrd="0" parTransId="{28B02EB7-2A2A-4016-9985-3D15BB1D8AAC}" sibTransId="{6672B1DC-42B1-46C1-8BB8-09C7481A769C}"/>
    <dgm:cxn modelId="{0EDDAFDC-09BD-4C9D-AA31-DDC8A7B643C0}" type="presParOf" srcId="{5E2C2963-011D-4F57-8F2B-F55611A75EB7}" destId="{3CD3C404-550A-4A96-822B-A6428BDDA7F3}" srcOrd="0" destOrd="0" presId="urn:microsoft.com/office/officeart/2005/8/layout/vList2"/>
    <dgm:cxn modelId="{C656F90D-BBAB-4245-8077-8137E389E45C}" type="presParOf" srcId="{5E2C2963-011D-4F57-8F2B-F55611A75EB7}" destId="{72A26AE4-A78B-4C4B-A0AA-85D0801DA710}" srcOrd="1" destOrd="0" presId="urn:microsoft.com/office/officeart/2005/8/layout/vList2"/>
    <dgm:cxn modelId="{CCAA37B9-46C6-4366-BA89-423FBA59AADB}" type="presParOf" srcId="{5E2C2963-011D-4F57-8F2B-F55611A75EB7}" destId="{6D025569-C504-4912-AF29-C5871E60A3AC}" srcOrd="2" destOrd="0" presId="urn:microsoft.com/office/officeart/2005/8/layout/vList2"/>
    <dgm:cxn modelId="{56B3DF73-CE5B-4E2C-A68E-B31130980492}" type="presParOf" srcId="{5E2C2963-011D-4F57-8F2B-F55611A75EB7}" destId="{38C4C8DE-73AF-4670-9909-5820E308F5F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CAB5AC-E718-4484-B933-24564AFCE7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BCFF1A8A-C641-484A-ABFD-868249914894}">
      <dgm:prSet phldrT="[Teksti]" custT="1"/>
      <dgm:spPr/>
      <dgm:t>
        <a:bodyPr/>
        <a:lstStyle/>
        <a:p>
          <a:r>
            <a:rPr lang="fi-FI" sz="1800" b="1" i="1" u="sng" dirty="0"/>
            <a:t>Koko väestö: </a:t>
          </a:r>
          <a:br>
            <a:rPr lang="fi-FI" sz="1800" dirty="0"/>
          </a:br>
          <a:r>
            <a:rPr lang="fi-FI" sz="1800" b="1" i="1" dirty="0"/>
            <a:t>Terveyden ja toimintakyvyn edistäminen</a:t>
          </a:r>
          <a:r>
            <a:rPr lang="fi-FI" sz="1800" dirty="0"/>
            <a:t> </a:t>
          </a:r>
        </a:p>
      </dgm:t>
    </dgm:pt>
    <dgm:pt modelId="{E8777F77-BF28-4509-9EB6-4738700DFF9D}" type="parTrans" cxnId="{B8BC38AD-F423-4C04-8489-F971A5D0530B}">
      <dgm:prSet/>
      <dgm:spPr/>
      <dgm:t>
        <a:bodyPr/>
        <a:lstStyle/>
        <a:p>
          <a:endParaRPr lang="fi-FI"/>
        </a:p>
      </dgm:t>
    </dgm:pt>
    <dgm:pt modelId="{C575F750-AB7A-4422-922F-3B538CBFB1AE}" type="sibTrans" cxnId="{B8BC38AD-F423-4C04-8489-F971A5D0530B}">
      <dgm:prSet/>
      <dgm:spPr/>
      <dgm:t>
        <a:bodyPr/>
        <a:lstStyle/>
        <a:p>
          <a:endParaRPr lang="fi-FI"/>
        </a:p>
      </dgm:t>
    </dgm:pt>
    <dgm:pt modelId="{9331624D-B887-4AB7-8831-D03CD1B450B6}">
      <dgm:prSet phldrT="[Teksti]"/>
      <dgm:spPr/>
      <dgm:t>
        <a:bodyPr/>
        <a:lstStyle/>
        <a:p>
          <a:r>
            <a:rPr lang="fi-FI" dirty="0"/>
            <a:t>Liikunta</a:t>
          </a:r>
        </a:p>
      </dgm:t>
    </dgm:pt>
    <dgm:pt modelId="{605F936B-DCCA-4AAF-ADD6-D13313A09AF2}" type="parTrans" cxnId="{A29ACA49-B51E-4334-8966-4E07F0FF774F}">
      <dgm:prSet/>
      <dgm:spPr/>
      <dgm:t>
        <a:bodyPr/>
        <a:lstStyle/>
        <a:p>
          <a:endParaRPr lang="fi-FI"/>
        </a:p>
      </dgm:t>
    </dgm:pt>
    <dgm:pt modelId="{1CC9643D-6406-4BFD-BC08-33EAA64E24B3}" type="sibTrans" cxnId="{A29ACA49-B51E-4334-8966-4E07F0FF774F}">
      <dgm:prSet/>
      <dgm:spPr/>
      <dgm:t>
        <a:bodyPr/>
        <a:lstStyle/>
        <a:p>
          <a:endParaRPr lang="fi-FI"/>
        </a:p>
      </dgm:t>
    </dgm:pt>
    <dgm:pt modelId="{D4B7579A-69B0-498F-99F6-6D85032C0DB2}">
      <dgm:prSet phldrT="[Teksti]"/>
      <dgm:spPr/>
      <dgm:t>
        <a:bodyPr/>
        <a:lstStyle/>
        <a:p>
          <a:r>
            <a:rPr lang="fi-FI" dirty="0"/>
            <a:t>D-vitamiinin ja kalsiumin saanti</a:t>
          </a:r>
        </a:p>
      </dgm:t>
    </dgm:pt>
    <dgm:pt modelId="{A7CF19C4-7F3A-402E-A5B9-49CAC96C7715}" type="parTrans" cxnId="{EFEDDEE2-F16E-4260-A43E-70FA27D6CD06}">
      <dgm:prSet/>
      <dgm:spPr/>
      <dgm:t>
        <a:bodyPr/>
        <a:lstStyle/>
        <a:p>
          <a:endParaRPr lang="fi-FI"/>
        </a:p>
      </dgm:t>
    </dgm:pt>
    <dgm:pt modelId="{FEF01F79-7821-4EAC-A6AF-0D02C67C8622}" type="sibTrans" cxnId="{EFEDDEE2-F16E-4260-A43E-70FA27D6CD06}">
      <dgm:prSet/>
      <dgm:spPr/>
      <dgm:t>
        <a:bodyPr/>
        <a:lstStyle/>
        <a:p>
          <a:endParaRPr lang="fi-FI"/>
        </a:p>
      </dgm:t>
    </dgm:pt>
    <dgm:pt modelId="{6AD20D60-1921-4F88-8F66-509D38025518}">
      <dgm:prSet phldrT="[Teksti]"/>
      <dgm:spPr/>
      <dgm:t>
        <a:bodyPr/>
        <a:lstStyle/>
        <a:p>
          <a:r>
            <a:rPr lang="fi-FI" dirty="0"/>
            <a:t>Tupakointi ja alkoholinkäyttö</a:t>
          </a:r>
        </a:p>
      </dgm:t>
    </dgm:pt>
    <dgm:pt modelId="{E5413319-CA12-4E58-8EB7-9C071FC1D33E}" type="parTrans" cxnId="{B6A48771-681A-411B-9B91-4694EB53A063}">
      <dgm:prSet/>
      <dgm:spPr/>
      <dgm:t>
        <a:bodyPr/>
        <a:lstStyle/>
        <a:p>
          <a:endParaRPr lang="fi-FI"/>
        </a:p>
      </dgm:t>
    </dgm:pt>
    <dgm:pt modelId="{925DEA64-D3C2-4659-955F-C6227FE0417F}" type="sibTrans" cxnId="{B6A48771-681A-411B-9B91-4694EB53A063}">
      <dgm:prSet/>
      <dgm:spPr/>
      <dgm:t>
        <a:bodyPr/>
        <a:lstStyle/>
        <a:p>
          <a:endParaRPr lang="fi-FI"/>
        </a:p>
      </dgm:t>
    </dgm:pt>
    <dgm:pt modelId="{3216CF03-794D-4F4E-A281-4A2011B245F6}">
      <dgm:prSet phldrT="[Teksti]" custT="1"/>
      <dgm:spPr/>
      <dgm:t>
        <a:bodyPr/>
        <a:lstStyle/>
        <a:p>
          <a:r>
            <a:rPr lang="fi-FI" sz="1800" b="1" i="1" u="sng" dirty="0"/>
            <a:t>Vanhukset:</a:t>
          </a:r>
          <a:br>
            <a:rPr lang="fi-FI" sz="1800" dirty="0"/>
          </a:br>
          <a:r>
            <a:rPr lang="fi-FI" sz="1800" b="1" i="1" dirty="0"/>
            <a:t>Raihnaisuuden esto, luun terveyden säilyttäminen, tapaturmien esto</a:t>
          </a:r>
          <a:endParaRPr lang="fi-FI" sz="1800" dirty="0"/>
        </a:p>
      </dgm:t>
    </dgm:pt>
    <dgm:pt modelId="{FBD3E927-509B-469F-ABED-41FB98A49EAB}" type="parTrans" cxnId="{7C453AFD-357B-4A6A-98BB-D98E09DD2434}">
      <dgm:prSet/>
      <dgm:spPr/>
      <dgm:t>
        <a:bodyPr/>
        <a:lstStyle/>
        <a:p>
          <a:endParaRPr lang="fi-FI"/>
        </a:p>
      </dgm:t>
    </dgm:pt>
    <dgm:pt modelId="{D29BD187-5E80-426A-AD37-21C2CFE522ED}" type="sibTrans" cxnId="{7C453AFD-357B-4A6A-98BB-D98E09DD2434}">
      <dgm:prSet/>
      <dgm:spPr/>
      <dgm:t>
        <a:bodyPr/>
        <a:lstStyle/>
        <a:p>
          <a:endParaRPr lang="fi-FI"/>
        </a:p>
      </dgm:t>
    </dgm:pt>
    <dgm:pt modelId="{4D0FD7EC-AFB6-4609-B979-3C3B69A9F7CE}">
      <dgm:prSet phldrT="[Teksti]"/>
      <dgm:spPr/>
      <dgm:t>
        <a:bodyPr/>
        <a:lstStyle/>
        <a:p>
          <a:r>
            <a:rPr lang="fi-FI" dirty="0"/>
            <a:t>Liikunta</a:t>
          </a:r>
        </a:p>
      </dgm:t>
    </dgm:pt>
    <dgm:pt modelId="{06753448-D406-4A7B-9814-EE0E5EC15300}" type="parTrans" cxnId="{EA7E7D89-56DD-4326-8DA6-F6417CF1FE28}">
      <dgm:prSet/>
      <dgm:spPr/>
      <dgm:t>
        <a:bodyPr/>
        <a:lstStyle/>
        <a:p>
          <a:endParaRPr lang="fi-FI"/>
        </a:p>
      </dgm:t>
    </dgm:pt>
    <dgm:pt modelId="{3CC45569-128F-41C4-B23C-DD4F79C4200C}" type="sibTrans" cxnId="{EA7E7D89-56DD-4326-8DA6-F6417CF1FE28}">
      <dgm:prSet/>
      <dgm:spPr/>
      <dgm:t>
        <a:bodyPr/>
        <a:lstStyle/>
        <a:p>
          <a:endParaRPr lang="fi-FI"/>
        </a:p>
      </dgm:t>
    </dgm:pt>
    <dgm:pt modelId="{5917A995-C46A-4CBF-A232-E2E295ACDBEB}">
      <dgm:prSet phldrT="[Teksti]"/>
      <dgm:spPr/>
      <dgm:t>
        <a:bodyPr/>
        <a:lstStyle/>
        <a:p>
          <a:r>
            <a:rPr lang="fi-FI" dirty="0"/>
            <a:t>Murtumien estoon tähtäävä terveysneuvonta</a:t>
          </a:r>
        </a:p>
      </dgm:t>
    </dgm:pt>
    <dgm:pt modelId="{374E5D3D-1132-4CD5-8B6F-EB7250345CBF}" type="parTrans" cxnId="{0064F5DE-AC3C-474E-BA88-3BEAA1B376EC}">
      <dgm:prSet/>
      <dgm:spPr/>
      <dgm:t>
        <a:bodyPr/>
        <a:lstStyle/>
        <a:p>
          <a:endParaRPr lang="fi-FI"/>
        </a:p>
      </dgm:t>
    </dgm:pt>
    <dgm:pt modelId="{837FEA04-53F4-420D-A5D7-522F8DC79603}" type="sibTrans" cxnId="{0064F5DE-AC3C-474E-BA88-3BEAA1B376EC}">
      <dgm:prSet/>
      <dgm:spPr/>
      <dgm:t>
        <a:bodyPr/>
        <a:lstStyle/>
        <a:p>
          <a:endParaRPr lang="fi-FI"/>
        </a:p>
      </dgm:t>
    </dgm:pt>
    <dgm:pt modelId="{F878E013-EB95-4E2C-8F4D-31D76971C770}">
      <dgm:prSet phldrT="[Teksti]"/>
      <dgm:spPr/>
      <dgm:t>
        <a:bodyPr/>
        <a:lstStyle/>
        <a:p>
          <a:r>
            <a:rPr lang="fi-FI" dirty="0"/>
            <a:t>Ravitsemus</a:t>
          </a:r>
        </a:p>
      </dgm:t>
    </dgm:pt>
    <dgm:pt modelId="{EEA14E2F-EBCF-43CF-ACAA-A32B735A3B4A}" type="parTrans" cxnId="{6AD8AC1E-0E6F-4BCB-9166-B42FC12CE140}">
      <dgm:prSet/>
      <dgm:spPr/>
      <dgm:t>
        <a:bodyPr/>
        <a:lstStyle/>
        <a:p>
          <a:endParaRPr lang="fi-FI"/>
        </a:p>
      </dgm:t>
    </dgm:pt>
    <dgm:pt modelId="{4BDC8BAC-AB74-44F1-9ED9-305A2B7E1AE7}" type="sibTrans" cxnId="{6AD8AC1E-0E6F-4BCB-9166-B42FC12CE140}">
      <dgm:prSet/>
      <dgm:spPr/>
      <dgm:t>
        <a:bodyPr/>
        <a:lstStyle/>
        <a:p>
          <a:endParaRPr lang="fi-FI"/>
        </a:p>
      </dgm:t>
    </dgm:pt>
    <dgm:pt modelId="{000B3153-2272-4CCE-8A2A-8C2B1AEE5092}">
      <dgm:prSet phldrT="[Teksti]"/>
      <dgm:spPr/>
      <dgm:t>
        <a:bodyPr/>
        <a:lstStyle/>
        <a:p>
          <a:r>
            <a:rPr lang="fi-FI" dirty="0"/>
            <a:t>Ympäristön turvallisuus</a:t>
          </a:r>
        </a:p>
      </dgm:t>
    </dgm:pt>
    <dgm:pt modelId="{DD8BFC76-1D34-497A-8050-9C5D02988499}" type="parTrans" cxnId="{1430F6BD-EC29-4D54-B847-6982F3250E3F}">
      <dgm:prSet/>
      <dgm:spPr/>
      <dgm:t>
        <a:bodyPr/>
        <a:lstStyle/>
        <a:p>
          <a:endParaRPr lang="fi-FI"/>
        </a:p>
      </dgm:t>
    </dgm:pt>
    <dgm:pt modelId="{46A410B3-E790-4E6E-A23D-55B4333CCC06}" type="sibTrans" cxnId="{1430F6BD-EC29-4D54-B847-6982F3250E3F}">
      <dgm:prSet/>
      <dgm:spPr/>
      <dgm:t>
        <a:bodyPr/>
        <a:lstStyle/>
        <a:p>
          <a:endParaRPr lang="fi-FI"/>
        </a:p>
      </dgm:t>
    </dgm:pt>
    <dgm:pt modelId="{F0FD7B4C-3F6F-4CA4-963D-A872725C72E9}">
      <dgm:prSet phldrT="[Teksti]" custT="1"/>
      <dgm:spPr/>
      <dgm:t>
        <a:bodyPr/>
        <a:lstStyle/>
        <a:p>
          <a:r>
            <a:rPr lang="fi-FI" sz="1800" b="1" i="1" u="sng" dirty="0"/>
            <a:t>Suuressa lonkkamurtuma-vaarassa olevat:</a:t>
          </a:r>
          <a:br>
            <a:rPr lang="fi-FI" sz="1800" u="sng" dirty="0"/>
          </a:br>
          <a:r>
            <a:rPr lang="fi-FI" sz="1800" b="1" i="1" dirty="0"/>
            <a:t>Varhaiset toimenpiteet toimintakyvyn säilyttämiseksi</a:t>
          </a:r>
          <a:endParaRPr lang="fi-FI" sz="1800" dirty="0"/>
        </a:p>
      </dgm:t>
    </dgm:pt>
    <dgm:pt modelId="{C7BE777F-1D2F-4091-B2B5-8C8710919EF5}" type="parTrans" cxnId="{4B40AFC2-EC65-4DD2-854B-C2C3922E42D2}">
      <dgm:prSet/>
      <dgm:spPr/>
      <dgm:t>
        <a:bodyPr/>
        <a:lstStyle/>
        <a:p>
          <a:endParaRPr lang="fi-FI"/>
        </a:p>
      </dgm:t>
    </dgm:pt>
    <dgm:pt modelId="{8AB7B2BD-877A-495E-9AAB-3F10DC6D0FA3}" type="sibTrans" cxnId="{4B40AFC2-EC65-4DD2-854B-C2C3922E42D2}">
      <dgm:prSet/>
      <dgm:spPr/>
      <dgm:t>
        <a:bodyPr/>
        <a:lstStyle/>
        <a:p>
          <a:endParaRPr lang="fi-FI"/>
        </a:p>
      </dgm:t>
    </dgm:pt>
    <dgm:pt modelId="{2BFE4E2D-5D41-4768-BE48-3250ABBFE4D1}">
      <dgm:prSet phldrT="[Teksti]"/>
      <dgm:spPr/>
      <dgm:t>
        <a:bodyPr/>
        <a:lstStyle/>
        <a:p>
          <a:r>
            <a:rPr lang="fi-FI" dirty="0"/>
            <a:t>Lääkityksen tarkistus</a:t>
          </a:r>
        </a:p>
      </dgm:t>
    </dgm:pt>
    <dgm:pt modelId="{7FFDA28C-3829-402F-9071-B2EC473CEC4D}" type="parTrans" cxnId="{4E4596C3-981A-4BA4-848A-A0BA617DD564}">
      <dgm:prSet/>
      <dgm:spPr/>
      <dgm:t>
        <a:bodyPr/>
        <a:lstStyle/>
        <a:p>
          <a:endParaRPr lang="fi-FI"/>
        </a:p>
      </dgm:t>
    </dgm:pt>
    <dgm:pt modelId="{A7DA1750-5CA5-4477-838E-BA158B0B46BD}" type="sibTrans" cxnId="{4E4596C3-981A-4BA4-848A-A0BA617DD564}">
      <dgm:prSet/>
      <dgm:spPr/>
      <dgm:t>
        <a:bodyPr/>
        <a:lstStyle/>
        <a:p>
          <a:endParaRPr lang="fi-FI"/>
        </a:p>
      </dgm:t>
    </dgm:pt>
    <dgm:pt modelId="{38E71933-0145-402E-B698-678400E05812}">
      <dgm:prSet phldrT="[Teksti]"/>
      <dgm:spPr/>
      <dgm:t>
        <a:bodyPr/>
        <a:lstStyle/>
        <a:p>
          <a:r>
            <a:rPr lang="fi-FI" dirty="0"/>
            <a:t>Osteoporoosin hoito</a:t>
          </a:r>
        </a:p>
      </dgm:t>
    </dgm:pt>
    <dgm:pt modelId="{0B28139B-CA7D-47CB-8BFD-2956CECE7966}" type="parTrans" cxnId="{67198E7E-6D9C-4D82-8835-003BEA429F07}">
      <dgm:prSet/>
      <dgm:spPr/>
      <dgm:t>
        <a:bodyPr/>
        <a:lstStyle/>
        <a:p>
          <a:endParaRPr lang="fi-FI"/>
        </a:p>
      </dgm:t>
    </dgm:pt>
    <dgm:pt modelId="{1A98B055-C0D9-43D5-9ACF-F5268BFB710C}" type="sibTrans" cxnId="{67198E7E-6D9C-4D82-8835-003BEA429F07}">
      <dgm:prSet/>
      <dgm:spPr/>
      <dgm:t>
        <a:bodyPr/>
        <a:lstStyle/>
        <a:p>
          <a:endParaRPr lang="fi-FI"/>
        </a:p>
      </dgm:t>
    </dgm:pt>
    <dgm:pt modelId="{23C8EE04-7BD0-4B5A-A516-F9EE40B12E11}">
      <dgm:prSet phldrT="[Teksti]"/>
      <dgm:spPr/>
      <dgm:t>
        <a:bodyPr/>
        <a:lstStyle/>
        <a:p>
          <a:r>
            <a:rPr lang="fi-FI" dirty="0"/>
            <a:t>Kävely- ja voimaharjoitukset</a:t>
          </a:r>
        </a:p>
      </dgm:t>
    </dgm:pt>
    <dgm:pt modelId="{88F1CC5F-56A7-4631-B60F-50A8B223DEFF}" type="parTrans" cxnId="{56009333-F783-4DA7-A69D-113D87B9C411}">
      <dgm:prSet/>
      <dgm:spPr/>
      <dgm:t>
        <a:bodyPr/>
        <a:lstStyle/>
        <a:p>
          <a:endParaRPr lang="fi-FI"/>
        </a:p>
      </dgm:t>
    </dgm:pt>
    <dgm:pt modelId="{A57A8462-BFC8-47D0-9577-685248BAF557}" type="sibTrans" cxnId="{56009333-F783-4DA7-A69D-113D87B9C411}">
      <dgm:prSet/>
      <dgm:spPr/>
      <dgm:t>
        <a:bodyPr/>
        <a:lstStyle/>
        <a:p>
          <a:endParaRPr lang="fi-FI"/>
        </a:p>
      </dgm:t>
    </dgm:pt>
    <dgm:pt modelId="{DC02F1C8-F435-478E-8C22-4FF11EFA0902}">
      <dgm:prSet phldrT="[Teksti]"/>
      <dgm:spPr/>
      <dgm:t>
        <a:bodyPr/>
        <a:lstStyle/>
        <a:p>
          <a:r>
            <a:rPr lang="fi-FI" dirty="0"/>
            <a:t>Tasapainoharjoitteet</a:t>
          </a:r>
        </a:p>
      </dgm:t>
    </dgm:pt>
    <dgm:pt modelId="{CCAABDDB-13BE-4498-A983-1A9634F2A8DF}" type="parTrans" cxnId="{20324C27-65F0-43EA-82BA-249A1743C3B9}">
      <dgm:prSet/>
      <dgm:spPr/>
      <dgm:t>
        <a:bodyPr/>
        <a:lstStyle/>
        <a:p>
          <a:endParaRPr lang="fi-FI"/>
        </a:p>
      </dgm:t>
    </dgm:pt>
    <dgm:pt modelId="{B3FB98E9-BE76-4748-AC6D-803155FB89AA}" type="sibTrans" cxnId="{20324C27-65F0-43EA-82BA-249A1743C3B9}">
      <dgm:prSet/>
      <dgm:spPr/>
      <dgm:t>
        <a:bodyPr/>
        <a:lstStyle/>
        <a:p>
          <a:endParaRPr lang="fi-FI"/>
        </a:p>
      </dgm:t>
    </dgm:pt>
    <dgm:pt modelId="{85EF433A-E610-4656-AC9F-550E65B53D07}">
      <dgm:prSet phldrT="[Teksti]"/>
      <dgm:spPr/>
      <dgm:t>
        <a:bodyPr/>
        <a:lstStyle/>
        <a:p>
          <a:r>
            <a:rPr lang="fi-FI" dirty="0"/>
            <a:t>Lonkkasuojaimet</a:t>
          </a:r>
        </a:p>
      </dgm:t>
    </dgm:pt>
    <dgm:pt modelId="{F2CE3213-1AFD-4787-8632-C809183FAED4}" type="parTrans" cxnId="{56B55385-93F3-4549-AC92-AE0EB78917D8}">
      <dgm:prSet/>
      <dgm:spPr/>
      <dgm:t>
        <a:bodyPr/>
        <a:lstStyle/>
        <a:p>
          <a:endParaRPr lang="fi-FI"/>
        </a:p>
      </dgm:t>
    </dgm:pt>
    <dgm:pt modelId="{CC08DA84-928E-4D5E-8AB3-CCDFF0159D6A}" type="sibTrans" cxnId="{56B55385-93F3-4549-AC92-AE0EB78917D8}">
      <dgm:prSet/>
      <dgm:spPr/>
      <dgm:t>
        <a:bodyPr/>
        <a:lstStyle/>
        <a:p>
          <a:endParaRPr lang="fi-FI"/>
        </a:p>
      </dgm:t>
    </dgm:pt>
    <dgm:pt modelId="{140D55C6-3619-476B-9CCF-B13E78C3A99E}">
      <dgm:prSet phldrT="[Teksti]"/>
      <dgm:spPr/>
      <dgm:t>
        <a:bodyPr/>
        <a:lstStyle/>
        <a:p>
          <a:r>
            <a:rPr lang="fi-FI" dirty="0"/>
            <a:t>Liikkumisen apuvälineet</a:t>
          </a:r>
        </a:p>
      </dgm:t>
    </dgm:pt>
    <dgm:pt modelId="{47D61005-126C-4269-82B4-96EF602EF185}" type="parTrans" cxnId="{379F58B3-3005-4DDA-BB1E-E206AB5E16C0}">
      <dgm:prSet/>
      <dgm:spPr/>
      <dgm:t>
        <a:bodyPr/>
        <a:lstStyle/>
        <a:p>
          <a:endParaRPr lang="fi-FI"/>
        </a:p>
      </dgm:t>
    </dgm:pt>
    <dgm:pt modelId="{DB74E6A0-A9A9-455D-9D10-5696CFAA2670}" type="sibTrans" cxnId="{379F58B3-3005-4DDA-BB1E-E206AB5E16C0}">
      <dgm:prSet/>
      <dgm:spPr/>
      <dgm:t>
        <a:bodyPr/>
        <a:lstStyle/>
        <a:p>
          <a:endParaRPr lang="fi-FI"/>
        </a:p>
      </dgm:t>
    </dgm:pt>
    <dgm:pt modelId="{4065C8A4-0432-41C5-B60B-C2D99B3B23FE}" type="pres">
      <dgm:prSet presAssocID="{49CAB5AC-E718-4484-B933-24564AFCE74A}" presName="theList" presStyleCnt="0">
        <dgm:presLayoutVars>
          <dgm:dir/>
          <dgm:animLvl val="lvl"/>
          <dgm:resizeHandles val="exact"/>
        </dgm:presLayoutVars>
      </dgm:prSet>
      <dgm:spPr/>
    </dgm:pt>
    <dgm:pt modelId="{B4B33B3D-49F9-4099-B027-C81112DE083C}" type="pres">
      <dgm:prSet presAssocID="{BCFF1A8A-C641-484A-ABFD-868249914894}" presName="compNode" presStyleCnt="0"/>
      <dgm:spPr/>
    </dgm:pt>
    <dgm:pt modelId="{3D3017A4-679F-4676-BA7F-74E8ECC841D2}" type="pres">
      <dgm:prSet presAssocID="{BCFF1A8A-C641-484A-ABFD-868249914894}" presName="aNode" presStyleLbl="bgShp" presStyleIdx="0" presStyleCnt="3" custLinFactNeighborX="-320"/>
      <dgm:spPr/>
    </dgm:pt>
    <dgm:pt modelId="{DEA41044-73AB-4A8C-87E2-C5A08FEB0006}" type="pres">
      <dgm:prSet presAssocID="{BCFF1A8A-C641-484A-ABFD-868249914894}" presName="textNode" presStyleLbl="bgShp" presStyleIdx="0" presStyleCnt="3"/>
      <dgm:spPr/>
    </dgm:pt>
    <dgm:pt modelId="{300D7EE3-5CF7-46CC-9905-CD29A2ECC00D}" type="pres">
      <dgm:prSet presAssocID="{BCFF1A8A-C641-484A-ABFD-868249914894}" presName="compChildNode" presStyleCnt="0"/>
      <dgm:spPr/>
    </dgm:pt>
    <dgm:pt modelId="{951E0393-0C21-4468-B2AF-1ED437736FF1}" type="pres">
      <dgm:prSet presAssocID="{BCFF1A8A-C641-484A-ABFD-868249914894}" presName="theInnerList" presStyleCnt="0"/>
      <dgm:spPr/>
    </dgm:pt>
    <dgm:pt modelId="{ED895A8F-916A-4990-951D-5D96C48BF0A8}" type="pres">
      <dgm:prSet presAssocID="{9331624D-B887-4AB7-8831-D03CD1B450B6}" presName="childNode" presStyleLbl="node1" presStyleIdx="0" presStyleCnt="13">
        <dgm:presLayoutVars>
          <dgm:bulletEnabled val="1"/>
        </dgm:presLayoutVars>
      </dgm:prSet>
      <dgm:spPr/>
    </dgm:pt>
    <dgm:pt modelId="{B07C229E-7501-4F2A-87C9-62239D4A2402}" type="pres">
      <dgm:prSet presAssocID="{9331624D-B887-4AB7-8831-D03CD1B450B6}" presName="aSpace2" presStyleCnt="0"/>
      <dgm:spPr/>
    </dgm:pt>
    <dgm:pt modelId="{9E34ED19-4D2D-4C09-8325-0278FAF27F01}" type="pres">
      <dgm:prSet presAssocID="{D4B7579A-69B0-498F-99F6-6D85032C0DB2}" presName="childNode" presStyleLbl="node1" presStyleIdx="1" presStyleCnt="13">
        <dgm:presLayoutVars>
          <dgm:bulletEnabled val="1"/>
        </dgm:presLayoutVars>
      </dgm:prSet>
      <dgm:spPr/>
    </dgm:pt>
    <dgm:pt modelId="{F8C92D77-B4E2-4181-B1F9-B3EBD7203751}" type="pres">
      <dgm:prSet presAssocID="{D4B7579A-69B0-498F-99F6-6D85032C0DB2}" presName="aSpace2" presStyleCnt="0"/>
      <dgm:spPr/>
    </dgm:pt>
    <dgm:pt modelId="{B0B1518F-2867-40D1-9719-A5018A33FE65}" type="pres">
      <dgm:prSet presAssocID="{6AD20D60-1921-4F88-8F66-509D38025518}" presName="childNode" presStyleLbl="node1" presStyleIdx="2" presStyleCnt="13">
        <dgm:presLayoutVars>
          <dgm:bulletEnabled val="1"/>
        </dgm:presLayoutVars>
      </dgm:prSet>
      <dgm:spPr/>
    </dgm:pt>
    <dgm:pt modelId="{D848F782-93F6-4B25-8350-4B138FA861C2}" type="pres">
      <dgm:prSet presAssocID="{BCFF1A8A-C641-484A-ABFD-868249914894}" presName="aSpace" presStyleCnt="0"/>
      <dgm:spPr/>
    </dgm:pt>
    <dgm:pt modelId="{EF9C453F-F658-4100-8152-14BEC9F6997E}" type="pres">
      <dgm:prSet presAssocID="{3216CF03-794D-4F4E-A281-4A2011B245F6}" presName="compNode" presStyleCnt="0"/>
      <dgm:spPr/>
    </dgm:pt>
    <dgm:pt modelId="{588B448E-51B8-4D33-97C8-2C9C2391E3FE}" type="pres">
      <dgm:prSet presAssocID="{3216CF03-794D-4F4E-A281-4A2011B245F6}" presName="aNode" presStyleLbl="bgShp" presStyleIdx="1" presStyleCnt="3"/>
      <dgm:spPr/>
    </dgm:pt>
    <dgm:pt modelId="{C7A29E19-1279-43C6-9018-5752416ED05B}" type="pres">
      <dgm:prSet presAssocID="{3216CF03-794D-4F4E-A281-4A2011B245F6}" presName="textNode" presStyleLbl="bgShp" presStyleIdx="1" presStyleCnt="3"/>
      <dgm:spPr/>
    </dgm:pt>
    <dgm:pt modelId="{BB614FFA-5DFA-4772-88A0-FA8D55DB1DC4}" type="pres">
      <dgm:prSet presAssocID="{3216CF03-794D-4F4E-A281-4A2011B245F6}" presName="compChildNode" presStyleCnt="0"/>
      <dgm:spPr/>
    </dgm:pt>
    <dgm:pt modelId="{1974C9E2-DFC4-4411-A09E-3A6C9CD4D468}" type="pres">
      <dgm:prSet presAssocID="{3216CF03-794D-4F4E-A281-4A2011B245F6}" presName="theInnerList" presStyleCnt="0"/>
      <dgm:spPr/>
    </dgm:pt>
    <dgm:pt modelId="{FE3E9C33-10A8-4B35-9584-9DBA9DBB09C4}" type="pres">
      <dgm:prSet presAssocID="{4D0FD7EC-AFB6-4609-B979-3C3B69A9F7CE}" presName="childNode" presStyleLbl="node1" presStyleIdx="3" presStyleCnt="13">
        <dgm:presLayoutVars>
          <dgm:bulletEnabled val="1"/>
        </dgm:presLayoutVars>
      </dgm:prSet>
      <dgm:spPr/>
    </dgm:pt>
    <dgm:pt modelId="{BF614E3B-3EE1-4EA0-AC8A-93709748E4C4}" type="pres">
      <dgm:prSet presAssocID="{4D0FD7EC-AFB6-4609-B979-3C3B69A9F7CE}" presName="aSpace2" presStyleCnt="0"/>
      <dgm:spPr/>
    </dgm:pt>
    <dgm:pt modelId="{19AE6442-A47B-42DF-A161-C5FF49F1A9FE}" type="pres">
      <dgm:prSet presAssocID="{5917A995-C46A-4CBF-A232-E2E295ACDBEB}" presName="childNode" presStyleLbl="node1" presStyleIdx="4" presStyleCnt="13">
        <dgm:presLayoutVars>
          <dgm:bulletEnabled val="1"/>
        </dgm:presLayoutVars>
      </dgm:prSet>
      <dgm:spPr/>
    </dgm:pt>
    <dgm:pt modelId="{13501275-230A-45B3-BEB9-7C5281A989A0}" type="pres">
      <dgm:prSet presAssocID="{5917A995-C46A-4CBF-A232-E2E295ACDBEB}" presName="aSpace2" presStyleCnt="0"/>
      <dgm:spPr/>
    </dgm:pt>
    <dgm:pt modelId="{DC16E973-0017-428A-B6B1-205A06164FFA}" type="pres">
      <dgm:prSet presAssocID="{F878E013-EB95-4E2C-8F4D-31D76971C770}" presName="childNode" presStyleLbl="node1" presStyleIdx="5" presStyleCnt="13">
        <dgm:presLayoutVars>
          <dgm:bulletEnabled val="1"/>
        </dgm:presLayoutVars>
      </dgm:prSet>
      <dgm:spPr/>
    </dgm:pt>
    <dgm:pt modelId="{AF196AA4-80A2-45E8-AD6B-E63CC8764EF5}" type="pres">
      <dgm:prSet presAssocID="{F878E013-EB95-4E2C-8F4D-31D76971C770}" presName="aSpace2" presStyleCnt="0"/>
      <dgm:spPr/>
    </dgm:pt>
    <dgm:pt modelId="{82F63931-2D9A-47E1-9918-98323401BD02}" type="pres">
      <dgm:prSet presAssocID="{000B3153-2272-4CCE-8A2A-8C2B1AEE5092}" presName="childNode" presStyleLbl="node1" presStyleIdx="6" presStyleCnt="13">
        <dgm:presLayoutVars>
          <dgm:bulletEnabled val="1"/>
        </dgm:presLayoutVars>
      </dgm:prSet>
      <dgm:spPr/>
    </dgm:pt>
    <dgm:pt modelId="{D0A72775-2AD3-495E-AF48-F4F697588649}" type="pres">
      <dgm:prSet presAssocID="{3216CF03-794D-4F4E-A281-4A2011B245F6}" presName="aSpace" presStyleCnt="0"/>
      <dgm:spPr/>
    </dgm:pt>
    <dgm:pt modelId="{CD6D9DBC-E047-4D02-9F86-48B3F984AE61}" type="pres">
      <dgm:prSet presAssocID="{F0FD7B4C-3F6F-4CA4-963D-A872725C72E9}" presName="compNode" presStyleCnt="0"/>
      <dgm:spPr/>
    </dgm:pt>
    <dgm:pt modelId="{56F99434-20DE-4D85-900B-1F67D8416AB2}" type="pres">
      <dgm:prSet presAssocID="{F0FD7B4C-3F6F-4CA4-963D-A872725C72E9}" presName="aNode" presStyleLbl="bgShp" presStyleIdx="2" presStyleCnt="3"/>
      <dgm:spPr/>
    </dgm:pt>
    <dgm:pt modelId="{348894EF-6B77-42E4-AED2-152A6BB1EC7F}" type="pres">
      <dgm:prSet presAssocID="{F0FD7B4C-3F6F-4CA4-963D-A872725C72E9}" presName="textNode" presStyleLbl="bgShp" presStyleIdx="2" presStyleCnt="3"/>
      <dgm:spPr/>
    </dgm:pt>
    <dgm:pt modelId="{A6536EB9-49A4-4491-B518-0D9001BA7374}" type="pres">
      <dgm:prSet presAssocID="{F0FD7B4C-3F6F-4CA4-963D-A872725C72E9}" presName="compChildNode" presStyleCnt="0"/>
      <dgm:spPr/>
    </dgm:pt>
    <dgm:pt modelId="{4699C9FC-547F-47CA-8CDA-F05996EE8CFC}" type="pres">
      <dgm:prSet presAssocID="{F0FD7B4C-3F6F-4CA4-963D-A872725C72E9}" presName="theInnerList" presStyleCnt="0"/>
      <dgm:spPr/>
    </dgm:pt>
    <dgm:pt modelId="{4D0282DF-76BF-4AB3-8924-D8410E9BDEA8}" type="pres">
      <dgm:prSet presAssocID="{2BFE4E2D-5D41-4768-BE48-3250ABBFE4D1}" presName="childNode" presStyleLbl="node1" presStyleIdx="7" presStyleCnt="13">
        <dgm:presLayoutVars>
          <dgm:bulletEnabled val="1"/>
        </dgm:presLayoutVars>
      </dgm:prSet>
      <dgm:spPr/>
    </dgm:pt>
    <dgm:pt modelId="{D9E99480-8CDA-4D04-ADBA-B30B57A41363}" type="pres">
      <dgm:prSet presAssocID="{2BFE4E2D-5D41-4768-BE48-3250ABBFE4D1}" presName="aSpace2" presStyleCnt="0"/>
      <dgm:spPr/>
    </dgm:pt>
    <dgm:pt modelId="{ACEADAF8-2DCE-4FAC-A7DF-E2C89D2E060E}" type="pres">
      <dgm:prSet presAssocID="{38E71933-0145-402E-B698-678400E05812}" presName="childNode" presStyleLbl="node1" presStyleIdx="8" presStyleCnt="13">
        <dgm:presLayoutVars>
          <dgm:bulletEnabled val="1"/>
        </dgm:presLayoutVars>
      </dgm:prSet>
      <dgm:spPr/>
    </dgm:pt>
    <dgm:pt modelId="{B1BAA04E-F066-4B9F-B610-962F887FE72F}" type="pres">
      <dgm:prSet presAssocID="{38E71933-0145-402E-B698-678400E05812}" presName="aSpace2" presStyleCnt="0"/>
      <dgm:spPr/>
    </dgm:pt>
    <dgm:pt modelId="{2D080B88-529A-4606-8D4B-15A2310569C4}" type="pres">
      <dgm:prSet presAssocID="{23C8EE04-7BD0-4B5A-A516-F9EE40B12E11}" presName="childNode" presStyleLbl="node1" presStyleIdx="9" presStyleCnt="13">
        <dgm:presLayoutVars>
          <dgm:bulletEnabled val="1"/>
        </dgm:presLayoutVars>
      </dgm:prSet>
      <dgm:spPr/>
    </dgm:pt>
    <dgm:pt modelId="{F5152AFA-2BA0-45C3-A2BE-65485DD4FB11}" type="pres">
      <dgm:prSet presAssocID="{23C8EE04-7BD0-4B5A-A516-F9EE40B12E11}" presName="aSpace2" presStyleCnt="0"/>
      <dgm:spPr/>
    </dgm:pt>
    <dgm:pt modelId="{BBDC0AEF-0364-4549-9EFA-1D1AF8144BA1}" type="pres">
      <dgm:prSet presAssocID="{DC02F1C8-F435-478E-8C22-4FF11EFA0902}" presName="childNode" presStyleLbl="node1" presStyleIdx="10" presStyleCnt="13">
        <dgm:presLayoutVars>
          <dgm:bulletEnabled val="1"/>
        </dgm:presLayoutVars>
      </dgm:prSet>
      <dgm:spPr/>
    </dgm:pt>
    <dgm:pt modelId="{45FB7A4A-D4D5-49FC-B00E-F90A7DD7C4C1}" type="pres">
      <dgm:prSet presAssocID="{DC02F1C8-F435-478E-8C22-4FF11EFA0902}" presName="aSpace2" presStyleCnt="0"/>
      <dgm:spPr/>
    </dgm:pt>
    <dgm:pt modelId="{4D85AF76-BB69-4913-AC5A-B9511719E77F}" type="pres">
      <dgm:prSet presAssocID="{85EF433A-E610-4656-AC9F-550E65B53D07}" presName="childNode" presStyleLbl="node1" presStyleIdx="11" presStyleCnt="13">
        <dgm:presLayoutVars>
          <dgm:bulletEnabled val="1"/>
        </dgm:presLayoutVars>
      </dgm:prSet>
      <dgm:spPr/>
    </dgm:pt>
    <dgm:pt modelId="{EA3EF5A1-B9CB-4ECD-AAA0-E4358EE69DEF}" type="pres">
      <dgm:prSet presAssocID="{85EF433A-E610-4656-AC9F-550E65B53D07}" presName="aSpace2" presStyleCnt="0"/>
      <dgm:spPr/>
    </dgm:pt>
    <dgm:pt modelId="{E901A4D2-E55F-4B19-AF73-9749E48B613F}" type="pres">
      <dgm:prSet presAssocID="{140D55C6-3619-476B-9CCF-B13E78C3A99E}" presName="childNode" presStyleLbl="node1" presStyleIdx="12" presStyleCnt="13">
        <dgm:presLayoutVars>
          <dgm:bulletEnabled val="1"/>
        </dgm:presLayoutVars>
      </dgm:prSet>
      <dgm:spPr/>
    </dgm:pt>
  </dgm:ptLst>
  <dgm:cxnLst>
    <dgm:cxn modelId="{03AAC106-1F98-4B93-8D00-493CD4BA7DBD}" type="presOf" srcId="{F878E013-EB95-4E2C-8F4D-31D76971C770}" destId="{DC16E973-0017-428A-B6B1-205A06164FFA}" srcOrd="0" destOrd="0" presId="urn:microsoft.com/office/officeart/2005/8/layout/lProcess2"/>
    <dgm:cxn modelId="{20D7FF07-20AA-4908-A233-5CBBEFBAFDDE}" type="presOf" srcId="{3216CF03-794D-4F4E-A281-4A2011B245F6}" destId="{588B448E-51B8-4D33-97C8-2C9C2391E3FE}" srcOrd="0" destOrd="0" presId="urn:microsoft.com/office/officeart/2005/8/layout/lProcess2"/>
    <dgm:cxn modelId="{5B709D09-21EF-4AFB-B06B-2E3E111110E5}" type="presOf" srcId="{49CAB5AC-E718-4484-B933-24564AFCE74A}" destId="{4065C8A4-0432-41C5-B60B-C2D99B3B23FE}" srcOrd="0" destOrd="0" presId="urn:microsoft.com/office/officeart/2005/8/layout/lProcess2"/>
    <dgm:cxn modelId="{64CBC31C-BA90-492A-8D4C-4375F2AD1070}" type="presOf" srcId="{D4B7579A-69B0-498F-99F6-6D85032C0DB2}" destId="{9E34ED19-4D2D-4C09-8325-0278FAF27F01}" srcOrd="0" destOrd="0" presId="urn:microsoft.com/office/officeart/2005/8/layout/lProcess2"/>
    <dgm:cxn modelId="{6AD8AC1E-0E6F-4BCB-9166-B42FC12CE140}" srcId="{3216CF03-794D-4F4E-A281-4A2011B245F6}" destId="{F878E013-EB95-4E2C-8F4D-31D76971C770}" srcOrd="2" destOrd="0" parTransId="{EEA14E2F-EBCF-43CF-ACAA-A32B735A3B4A}" sibTransId="{4BDC8BAC-AB74-44F1-9ED9-305A2B7E1AE7}"/>
    <dgm:cxn modelId="{20324C27-65F0-43EA-82BA-249A1743C3B9}" srcId="{F0FD7B4C-3F6F-4CA4-963D-A872725C72E9}" destId="{DC02F1C8-F435-478E-8C22-4FF11EFA0902}" srcOrd="3" destOrd="0" parTransId="{CCAABDDB-13BE-4498-A983-1A9634F2A8DF}" sibTransId="{B3FB98E9-BE76-4748-AC6D-803155FB89AA}"/>
    <dgm:cxn modelId="{61CE762E-F799-4448-AF39-9372FDEAE6CF}" type="presOf" srcId="{85EF433A-E610-4656-AC9F-550E65B53D07}" destId="{4D85AF76-BB69-4913-AC5A-B9511719E77F}" srcOrd="0" destOrd="0" presId="urn:microsoft.com/office/officeart/2005/8/layout/lProcess2"/>
    <dgm:cxn modelId="{56009333-F783-4DA7-A69D-113D87B9C411}" srcId="{F0FD7B4C-3F6F-4CA4-963D-A872725C72E9}" destId="{23C8EE04-7BD0-4B5A-A516-F9EE40B12E11}" srcOrd="2" destOrd="0" parTransId="{88F1CC5F-56A7-4631-B60F-50A8B223DEFF}" sibTransId="{A57A8462-BFC8-47D0-9577-685248BAF557}"/>
    <dgm:cxn modelId="{20F51635-60E6-45BE-8DF3-84896D74D00A}" type="presOf" srcId="{6AD20D60-1921-4F88-8F66-509D38025518}" destId="{B0B1518F-2867-40D1-9719-A5018A33FE65}" srcOrd="0" destOrd="0" presId="urn:microsoft.com/office/officeart/2005/8/layout/lProcess2"/>
    <dgm:cxn modelId="{6B765D63-9F15-4906-8AF2-A016BB1663C1}" type="presOf" srcId="{BCFF1A8A-C641-484A-ABFD-868249914894}" destId="{3D3017A4-679F-4676-BA7F-74E8ECC841D2}" srcOrd="0" destOrd="0" presId="urn:microsoft.com/office/officeart/2005/8/layout/lProcess2"/>
    <dgm:cxn modelId="{8907A268-DECA-4C00-B2DF-241981A5F1A8}" type="presOf" srcId="{5917A995-C46A-4CBF-A232-E2E295ACDBEB}" destId="{19AE6442-A47B-42DF-A161-C5FF49F1A9FE}" srcOrd="0" destOrd="0" presId="urn:microsoft.com/office/officeart/2005/8/layout/lProcess2"/>
    <dgm:cxn modelId="{664CDB48-FBA8-452B-9F6A-AA98DD0B5EA7}" type="presOf" srcId="{DC02F1C8-F435-478E-8C22-4FF11EFA0902}" destId="{BBDC0AEF-0364-4549-9EFA-1D1AF8144BA1}" srcOrd="0" destOrd="0" presId="urn:microsoft.com/office/officeart/2005/8/layout/lProcess2"/>
    <dgm:cxn modelId="{44416869-E2E0-4306-B1DA-910C9AA4B0F3}" type="presOf" srcId="{F0FD7B4C-3F6F-4CA4-963D-A872725C72E9}" destId="{348894EF-6B77-42E4-AED2-152A6BB1EC7F}" srcOrd="1" destOrd="0" presId="urn:microsoft.com/office/officeart/2005/8/layout/lProcess2"/>
    <dgm:cxn modelId="{A29ACA49-B51E-4334-8966-4E07F0FF774F}" srcId="{BCFF1A8A-C641-484A-ABFD-868249914894}" destId="{9331624D-B887-4AB7-8831-D03CD1B450B6}" srcOrd="0" destOrd="0" parTransId="{605F936B-DCCA-4AAF-ADD6-D13313A09AF2}" sibTransId="{1CC9643D-6406-4BFD-BC08-33EAA64E24B3}"/>
    <dgm:cxn modelId="{F11B3F6E-4FA9-4D0D-8D37-2FB79D13D67B}" type="presOf" srcId="{BCFF1A8A-C641-484A-ABFD-868249914894}" destId="{DEA41044-73AB-4A8C-87E2-C5A08FEB0006}" srcOrd="1" destOrd="0" presId="urn:microsoft.com/office/officeart/2005/8/layout/lProcess2"/>
    <dgm:cxn modelId="{B6A48771-681A-411B-9B91-4694EB53A063}" srcId="{BCFF1A8A-C641-484A-ABFD-868249914894}" destId="{6AD20D60-1921-4F88-8F66-509D38025518}" srcOrd="2" destOrd="0" parTransId="{E5413319-CA12-4E58-8EB7-9C071FC1D33E}" sibTransId="{925DEA64-D3C2-4659-955F-C6227FE0417F}"/>
    <dgm:cxn modelId="{A4BE4B78-DD12-457C-B51D-57A50B38E444}" type="presOf" srcId="{3216CF03-794D-4F4E-A281-4A2011B245F6}" destId="{C7A29E19-1279-43C6-9018-5752416ED05B}" srcOrd="1" destOrd="0" presId="urn:microsoft.com/office/officeart/2005/8/layout/lProcess2"/>
    <dgm:cxn modelId="{CE8E5478-B56F-44E7-9C59-7A92689F63C1}" type="presOf" srcId="{23C8EE04-7BD0-4B5A-A516-F9EE40B12E11}" destId="{2D080B88-529A-4606-8D4B-15A2310569C4}" srcOrd="0" destOrd="0" presId="urn:microsoft.com/office/officeart/2005/8/layout/lProcess2"/>
    <dgm:cxn modelId="{9D7EBC7D-DDC2-4AEA-9367-C60E2013162B}" type="presOf" srcId="{4D0FD7EC-AFB6-4609-B979-3C3B69A9F7CE}" destId="{FE3E9C33-10A8-4B35-9584-9DBA9DBB09C4}" srcOrd="0" destOrd="0" presId="urn:microsoft.com/office/officeart/2005/8/layout/lProcess2"/>
    <dgm:cxn modelId="{67198E7E-6D9C-4D82-8835-003BEA429F07}" srcId="{F0FD7B4C-3F6F-4CA4-963D-A872725C72E9}" destId="{38E71933-0145-402E-B698-678400E05812}" srcOrd="1" destOrd="0" parTransId="{0B28139B-CA7D-47CB-8BFD-2956CECE7966}" sibTransId="{1A98B055-C0D9-43D5-9ACF-F5268BFB710C}"/>
    <dgm:cxn modelId="{089CC983-A1E3-43F5-B0E6-3116B51AD681}" type="presOf" srcId="{9331624D-B887-4AB7-8831-D03CD1B450B6}" destId="{ED895A8F-916A-4990-951D-5D96C48BF0A8}" srcOrd="0" destOrd="0" presId="urn:microsoft.com/office/officeart/2005/8/layout/lProcess2"/>
    <dgm:cxn modelId="{56B55385-93F3-4549-AC92-AE0EB78917D8}" srcId="{F0FD7B4C-3F6F-4CA4-963D-A872725C72E9}" destId="{85EF433A-E610-4656-AC9F-550E65B53D07}" srcOrd="4" destOrd="0" parTransId="{F2CE3213-1AFD-4787-8632-C809183FAED4}" sibTransId="{CC08DA84-928E-4D5E-8AB3-CCDFF0159D6A}"/>
    <dgm:cxn modelId="{EA7E7D89-56DD-4326-8DA6-F6417CF1FE28}" srcId="{3216CF03-794D-4F4E-A281-4A2011B245F6}" destId="{4D0FD7EC-AFB6-4609-B979-3C3B69A9F7CE}" srcOrd="0" destOrd="0" parTransId="{06753448-D406-4A7B-9814-EE0E5EC15300}" sibTransId="{3CC45569-128F-41C4-B23C-DD4F79C4200C}"/>
    <dgm:cxn modelId="{B8BC38AD-F423-4C04-8489-F971A5D0530B}" srcId="{49CAB5AC-E718-4484-B933-24564AFCE74A}" destId="{BCFF1A8A-C641-484A-ABFD-868249914894}" srcOrd="0" destOrd="0" parTransId="{E8777F77-BF28-4509-9EB6-4738700DFF9D}" sibTransId="{C575F750-AB7A-4422-922F-3B538CBFB1AE}"/>
    <dgm:cxn modelId="{379F58B3-3005-4DDA-BB1E-E206AB5E16C0}" srcId="{F0FD7B4C-3F6F-4CA4-963D-A872725C72E9}" destId="{140D55C6-3619-476B-9CCF-B13E78C3A99E}" srcOrd="5" destOrd="0" parTransId="{47D61005-126C-4269-82B4-96EF602EF185}" sibTransId="{DB74E6A0-A9A9-455D-9D10-5696CFAA2670}"/>
    <dgm:cxn modelId="{D14F81B3-A068-4CF6-804E-5AE255364DB9}" type="presOf" srcId="{000B3153-2272-4CCE-8A2A-8C2B1AEE5092}" destId="{82F63931-2D9A-47E1-9918-98323401BD02}" srcOrd="0" destOrd="0" presId="urn:microsoft.com/office/officeart/2005/8/layout/lProcess2"/>
    <dgm:cxn modelId="{1430F6BD-EC29-4D54-B847-6982F3250E3F}" srcId="{3216CF03-794D-4F4E-A281-4A2011B245F6}" destId="{000B3153-2272-4CCE-8A2A-8C2B1AEE5092}" srcOrd="3" destOrd="0" parTransId="{DD8BFC76-1D34-497A-8050-9C5D02988499}" sibTransId="{46A410B3-E790-4E6E-A23D-55B4333CCC06}"/>
    <dgm:cxn modelId="{C05862C0-8DF6-46A5-8B98-1B09C926713D}" type="presOf" srcId="{F0FD7B4C-3F6F-4CA4-963D-A872725C72E9}" destId="{56F99434-20DE-4D85-900B-1F67D8416AB2}" srcOrd="0" destOrd="0" presId="urn:microsoft.com/office/officeart/2005/8/layout/lProcess2"/>
    <dgm:cxn modelId="{4B40AFC2-EC65-4DD2-854B-C2C3922E42D2}" srcId="{49CAB5AC-E718-4484-B933-24564AFCE74A}" destId="{F0FD7B4C-3F6F-4CA4-963D-A872725C72E9}" srcOrd="2" destOrd="0" parTransId="{C7BE777F-1D2F-4091-B2B5-8C8710919EF5}" sibTransId="{8AB7B2BD-877A-495E-9AAB-3F10DC6D0FA3}"/>
    <dgm:cxn modelId="{4E4596C3-981A-4BA4-848A-A0BA617DD564}" srcId="{F0FD7B4C-3F6F-4CA4-963D-A872725C72E9}" destId="{2BFE4E2D-5D41-4768-BE48-3250ABBFE4D1}" srcOrd="0" destOrd="0" parTransId="{7FFDA28C-3829-402F-9071-B2EC473CEC4D}" sibTransId="{A7DA1750-5CA5-4477-838E-BA158B0B46BD}"/>
    <dgm:cxn modelId="{B60680CB-00E5-4F7F-8058-C30FECEB0E6A}" type="presOf" srcId="{140D55C6-3619-476B-9CCF-B13E78C3A99E}" destId="{E901A4D2-E55F-4B19-AF73-9749E48B613F}" srcOrd="0" destOrd="0" presId="urn:microsoft.com/office/officeart/2005/8/layout/lProcess2"/>
    <dgm:cxn modelId="{01B6FBDC-A161-44F4-9A77-49333C0025D4}" type="presOf" srcId="{2BFE4E2D-5D41-4768-BE48-3250ABBFE4D1}" destId="{4D0282DF-76BF-4AB3-8924-D8410E9BDEA8}" srcOrd="0" destOrd="0" presId="urn:microsoft.com/office/officeart/2005/8/layout/lProcess2"/>
    <dgm:cxn modelId="{0064F5DE-AC3C-474E-BA88-3BEAA1B376EC}" srcId="{3216CF03-794D-4F4E-A281-4A2011B245F6}" destId="{5917A995-C46A-4CBF-A232-E2E295ACDBEB}" srcOrd="1" destOrd="0" parTransId="{374E5D3D-1132-4CD5-8B6F-EB7250345CBF}" sibTransId="{837FEA04-53F4-420D-A5D7-522F8DC79603}"/>
    <dgm:cxn modelId="{EFEDDEE2-F16E-4260-A43E-70FA27D6CD06}" srcId="{BCFF1A8A-C641-484A-ABFD-868249914894}" destId="{D4B7579A-69B0-498F-99F6-6D85032C0DB2}" srcOrd="1" destOrd="0" parTransId="{A7CF19C4-7F3A-402E-A5B9-49CAC96C7715}" sibTransId="{FEF01F79-7821-4EAC-A6AF-0D02C67C8622}"/>
    <dgm:cxn modelId="{CD6D94EE-ECB8-415C-966D-7D4EB7A01B23}" type="presOf" srcId="{38E71933-0145-402E-B698-678400E05812}" destId="{ACEADAF8-2DCE-4FAC-A7DF-E2C89D2E060E}" srcOrd="0" destOrd="0" presId="urn:microsoft.com/office/officeart/2005/8/layout/lProcess2"/>
    <dgm:cxn modelId="{7C453AFD-357B-4A6A-98BB-D98E09DD2434}" srcId="{49CAB5AC-E718-4484-B933-24564AFCE74A}" destId="{3216CF03-794D-4F4E-A281-4A2011B245F6}" srcOrd="1" destOrd="0" parTransId="{FBD3E927-509B-469F-ABED-41FB98A49EAB}" sibTransId="{D29BD187-5E80-426A-AD37-21C2CFE522ED}"/>
    <dgm:cxn modelId="{DE014A54-6B7A-44E4-B7A2-75FE5D991921}" type="presParOf" srcId="{4065C8A4-0432-41C5-B60B-C2D99B3B23FE}" destId="{B4B33B3D-49F9-4099-B027-C81112DE083C}" srcOrd="0" destOrd="0" presId="urn:microsoft.com/office/officeart/2005/8/layout/lProcess2"/>
    <dgm:cxn modelId="{CE530B8F-1497-4345-BAD7-86521A3C93A5}" type="presParOf" srcId="{B4B33B3D-49F9-4099-B027-C81112DE083C}" destId="{3D3017A4-679F-4676-BA7F-74E8ECC841D2}" srcOrd="0" destOrd="0" presId="urn:microsoft.com/office/officeart/2005/8/layout/lProcess2"/>
    <dgm:cxn modelId="{490B1273-110F-4B67-96AE-7741F5A71BD2}" type="presParOf" srcId="{B4B33B3D-49F9-4099-B027-C81112DE083C}" destId="{DEA41044-73AB-4A8C-87E2-C5A08FEB0006}" srcOrd="1" destOrd="0" presId="urn:microsoft.com/office/officeart/2005/8/layout/lProcess2"/>
    <dgm:cxn modelId="{79FD6806-1D6C-45B7-B900-CDDD1C718C3B}" type="presParOf" srcId="{B4B33B3D-49F9-4099-B027-C81112DE083C}" destId="{300D7EE3-5CF7-46CC-9905-CD29A2ECC00D}" srcOrd="2" destOrd="0" presId="urn:microsoft.com/office/officeart/2005/8/layout/lProcess2"/>
    <dgm:cxn modelId="{AD2A5C18-6680-46E9-88A1-51FE9ED9A10A}" type="presParOf" srcId="{300D7EE3-5CF7-46CC-9905-CD29A2ECC00D}" destId="{951E0393-0C21-4468-B2AF-1ED437736FF1}" srcOrd="0" destOrd="0" presId="urn:microsoft.com/office/officeart/2005/8/layout/lProcess2"/>
    <dgm:cxn modelId="{EE1F0AB0-F6F1-4D7D-99B4-A383907F1B48}" type="presParOf" srcId="{951E0393-0C21-4468-B2AF-1ED437736FF1}" destId="{ED895A8F-916A-4990-951D-5D96C48BF0A8}" srcOrd="0" destOrd="0" presId="urn:microsoft.com/office/officeart/2005/8/layout/lProcess2"/>
    <dgm:cxn modelId="{A5044B82-E167-4A70-9D3B-2756BA58838C}" type="presParOf" srcId="{951E0393-0C21-4468-B2AF-1ED437736FF1}" destId="{B07C229E-7501-4F2A-87C9-62239D4A2402}" srcOrd="1" destOrd="0" presId="urn:microsoft.com/office/officeart/2005/8/layout/lProcess2"/>
    <dgm:cxn modelId="{7CE7F0EC-602C-430E-B840-4EC084645D3C}" type="presParOf" srcId="{951E0393-0C21-4468-B2AF-1ED437736FF1}" destId="{9E34ED19-4D2D-4C09-8325-0278FAF27F01}" srcOrd="2" destOrd="0" presId="urn:microsoft.com/office/officeart/2005/8/layout/lProcess2"/>
    <dgm:cxn modelId="{08EBA157-C6C2-4ACE-90DE-B44CDEB807B5}" type="presParOf" srcId="{951E0393-0C21-4468-B2AF-1ED437736FF1}" destId="{F8C92D77-B4E2-4181-B1F9-B3EBD7203751}" srcOrd="3" destOrd="0" presId="urn:microsoft.com/office/officeart/2005/8/layout/lProcess2"/>
    <dgm:cxn modelId="{F07D9E55-D815-4C55-9E0C-13AABA3184ED}" type="presParOf" srcId="{951E0393-0C21-4468-B2AF-1ED437736FF1}" destId="{B0B1518F-2867-40D1-9719-A5018A33FE65}" srcOrd="4" destOrd="0" presId="urn:microsoft.com/office/officeart/2005/8/layout/lProcess2"/>
    <dgm:cxn modelId="{567D18BC-BC39-4405-A0C0-26B8721C3B79}" type="presParOf" srcId="{4065C8A4-0432-41C5-B60B-C2D99B3B23FE}" destId="{D848F782-93F6-4B25-8350-4B138FA861C2}" srcOrd="1" destOrd="0" presId="urn:microsoft.com/office/officeart/2005/8/layout/lProcess2"/>
    <dgm:cxn modelId="{6E9B75A7-16FA-4CB6-817D-81BB9273FA74}" type="presParOf" srcId="{4065C8A4-0432-41C5-B60B-C2D99B3B23FE}" destId="{EF9C453F-F658-4100-8152-14BEC9F6997E}" srcOrd="2" destOrd="0" presId="urn:microsoft.com/office/officeart/2005/8/layout/lProcess2"/>
    <dgm:cxn modelId="{BFEF4003-96F3-4140-8B48-B0077B8DDE5F}" type="presParOf" srcId="{EF9C453F-F658-4100-8152-14BEC9F6997E}" destId="{588B448E-51B8-4D33-97C8-2C9C2391E3FE}" srcOrd="0" destOrd="0" presId="urn:microsoft.com/office/officeart/2005/8/layout/lProcess2"/>
    <dgm:cxn modelId="{56918E16-BD95-446F-ABA2-2179544153F5}" type="presParOf" srcId="{EF9C453F-F658-4100-8152-14BEC9F6997E}" destId="{C7A29E19-1279-43C6-9018-5752416ED05B}" srcOrd="1" destOrd="0" presId="urn:microsoft.com/office/officeart/2005/8/layout/lProcess2"/>
    <dgm:cxn modelId="{6A763D2E-89FD-4BA2-8CBA-65A1042535C6}" type="presParOf" srcId="{EF9C453F-F658-4100-8152-14BEC9F6997E}" destId="{BB614FFA-5DFA-4772-88A0-FA8D55DB1DC4}" srcOrd="2" destOrd="0" presId="urn:microsoft.com/office/officeart/2005/8/layout/lProcess2"/>
    <dgm:cxn modelId="{8F2481D7-CB0B-49D5-9C99-1E1C19617937}" type="presParOf" srcId="{BB614FFA-5DFA-4772-88A0-FA8D55DB1DC4}" destId="{1974C9E2-DFC4-4411-A09E-3A6C9CD4D468}" srcOrd="0" destOrd="0" presId="urn:microsoft.com/office/officeart/2005/8/layout/lProcess2"/>
    <dgm:cxn modelId="{7BFA1878-00F5-4A00-B851-A2FC0EC49C82}" type="presParOf" srcId="{1974C9E2-DFC4-4411-A09E-3A6C9CD4D468}" destId="{FE3E9C33-10A8-4B35-9584-9DBA9DBB09C4}" srcOrd="0" destOrd="0" presId="urn:microsoft.com/office/officeart/2005/8/layout/lProcess2"/>
    <dgm:cxn modelId="{2C531E8D-FBB1-4AE5-A72E-55598E741950}" type="presParOf" srcId="{1974C9E2-DFC4-4411-A09E-3A6C9CD4D468}" destId="{BF614E3B-3EE1-4EA0-AC8A-93709748E4C4}" srcOrd="1" destOrd="0" presId="urn:microsoft.com/office/officeart/2005/8/layout/lProcess2"/>
    <dgm:cxn modelId="{8BD803E5-2481-4B73-906D-A27727888EA5}" type="presParOf" srcId="{1974C9E2-DFC4-4411-A09E-3A6C9CD4D468}" destId="{19AE6442-A47B-42DF-A161-C5FF49F1A9FE}" srcOrd="2" destOrd="0" presId="urn:microsoft.com/office/officeart/2005/8/layout/lProcess2"/>
    <dgm:cxn modelId="{7E9E2EC6-832E-41FC-A743-4AC60816DAB1}" type="presParOf" srcId="{1974C9E2-DFC4-4411-A09E-3A6C9CD4D468}" destId="{13501275-230A-45B3-BEB9-7C5281A989A0}" srcOrd="3" destOrd="0" presId="urn:microsoft.com/office/officeart/2005/8/layout/lProcess2"/>
    <dgm:cxn modelId="{58D8D470-EF95-42D4-9E6F-782238E1CC8A}" type="presParOf" srcId="{1974C9E2-DFC4-4411-A09E-3A6C9CD4D468}" destId="{DC16E973-0017-428A-B6B1-205A06164FFA}" srcOrd="4" destOrd="0" presId="urn:microsoft.com/office/officeart/2005/8/layout/lProcess2"/>
    <dgm:cxn modelId="{7B4DAC4D-B75E-4B44-BC1E-6A7AEE75B147}" type="presParOf" srcId="{1974C9E2-DFC4-4411-A09E-3A6C9CD4D468}" destId="{AF196AA4-80A2-45E8-AD6B-E63CC8764EF5}" srcOrd="5" destOrd="0" presId="urn:microsoft.com/office/officeart/2005/8/layout/lProcess2"/>
    <dgm:cxn modelId="{D10FA48D-15CC-4CEC-90C3-E6C6AD1CF1D4}" type="presParOf" srcId="{1974C9E2-DFC4-4411-A09E-3A6C9CD4D468}" destId="{82F63931-2D9A-47E1-9918-98323401BD02}" srcOrd="6" destOrd="0" presId="urn:microsoft.com/office/officeart/2005/8/layout/lProcess2"/>
    <dgm:cxn modelId="{1C9E7B8C-2D92-4B5B-B3D8-9B6C2A79109E}" type="presParOf" srcId="{4065C8A4-0432-41C5-B60B-C2D99B3B23FE}" destId="{D0A72775-2AD3-495E-AF48-F4F697588649}" srcOrd="3" destOrd="0" presId="urn:microsoft.com/office/officeart/2005/8/layout/lProcess2"/>
    <dgm:cxn modelId="{C1A50090-6573-43A0-B1DB-8E56C13B01DF}" type="presParOf" srcId="{4065C8A4-0432-41C5-B60B-C2D99B3B23FE}" destId="{CD6D9DBC-E047-4D02-9F86-48B3F984AE61}" srcOrd="4" destOrd="0" presId="urn:microsoft.com/office/officeart/2005/8/layout/lProcess2"/>
    <dgm:cxn modelId="{9717A48A-50B2-4CD8-B3EF-ED0780E49F73}" type="presParOf" srcId="{CD6D9DBC-E047-4D02-9F86-48B3F984AE61}" destId="{56F99434-20DE-4D85-900B-1F67D8416AB2}" srcOrd="0" destOrd="0" presId="urn:microsoft.com/office/officeart/2005/8/layout/lProcess2"/>
    <dgm:cxn modelId="{6F7796D2-DFF2-4379-89D8-31BB9297B5D2}" type="presParOf" srcId="{CD6D9DBC-E047-4D02-9F86-48B3F984AE61}" destId="{348894EF-6B77-42E4-AED2-152A6BB1EC7F}" srcOrd="1" destOrd="0" presId="urn:microsoft.com/office/officeart/2005/8/layout/lProcess2"/>
    <dgm:cxn modelId="{D46E81F9-8A74-4296-A759-C57D4E34DCF2}" type="presParOf" srcId="{CD6D9DBC-E047-4D02-9F86-48B3F984AE61}" destId="{A6536EB9-49A4-4491-B518-0D9001BA7374}" srcOrd="2" destOrd="0" presId="urn:microsoft.com/office/officeart/2005/8/layout/lProcess2"/>
    <dgm:cxn modelId="{F0C5B63D-DE42-40B9-A64C-C121584DBACE}" type="presParOf" srcId="{A6536EB9-49A4-4491-B518-0D9001BA7374}" destId="{4699C9FC-547F-47CA-8CDA-F05996EE8CFC}" srcOrd="0" destOrd="0" presId="urn:microsoft.com/office/officeart/2005/8/layout/lProcess2"/>
    <dgm:cxn modelId="{A1D8C5EB-1DCE-4591-A51E-379422415839}" type="presParOf" srcId="{4699C9FC-547F-47CA-8CDA-F05996EE8CFC}" destId="{4D0282DF-76BF-4AB3-8924-D8410E9BDEA8}" srcOrd="0" destOrd="0" presId="urn:microsoft.com/office/officeart/2005/8/layout/lProcess2"/>
    <dgm:cxn modelId="{6DD8F14F-2ED8-47B7-9517-E837D19D6397}" type="presParOf" srcId="{4699C9FC-547F-47CA-8CDA-F05996EE8CFC}" destId="{D9E99480-8CDA-4D04-ADBA-B30B57A41363}" srcOrd="1" destOrd="0" presId="urn:microsoft.com/office/officeart/2005/8/layout/lProcess2"/>
    <dgm:cxn modelId="{E9A46EAE-A27E-4549-9612-B716FCEF5356}" type="presParOf" srcId="{4699C9FC-547F-47CA-8CDA-F05996EE8CFC}" destId="{ACEADAF8-2DCE-4FAC-A7DF-E2C89D2E060E}" srcOrd="2" destOrd="0" presId="urn:microsoft.com/office/officeart/2005/8/layout/lProcess2"/>
    <dgm:cxn modelId="{080713C4-D40D-46A3-8C32-883F9FC4A397}" type="presParOf" srcId="{4699C9FC-547F-47CA-8CDA-F05996EE8CFC}" destId="{B1BAA04E-F066-4B9F-B610-962F887FE72F}" srcOrd="3" destOrd="0" presId="urn:microsoft.com/office/officeart/2005/8/layout/lProcess2"/>
    <dgm:cxn modelId="{3C575BD6-BE7A-4E3C-B726-7327FDEBDA44}" type="presParOf" srcId="{4699C9FC-547F-47CA-8CDA-F05996EE8CFC}" destId="{2D080B88-529A-4606-8D4B-15A2310569C4}" srcOrd="4" destOrd="0" presId="urn:microsoft.com/office/officeart/2005/8/layout/lProcess2"/>
    <dgm:cxn modelId="{962E3116-5AE3-48C1-9F9F-625BCA0AB099}" type="presParOf" srcId="{4699C9FC-547F-47CA-8CDA-F05996EE8CFC}" destId="{F5152AFA-2BA0-45C3-A2BE-65485DD4FB11}" srcOrd="5" destOrd="0" presId="urn:microsoft.com/office/officeart/2005/8/layout/lProcess2"/>
    <dgm:cxn modelId="{E8828074-4056-4A27-9ABB-D9D43DB8E600}" type="presParOf" srcId="{4699C9FC-547F-47CA-8CDA-F05996EE8CFC}" destId="{BBDC0AEF-0364-4549-9EFA-1D1AF8144BA1}" srcOrd="6" destOrd="0" presId="urn:microsoft.com/office/officeart/2005/8/layout/lProcess2"/>
    <dgm:cxn modelId="{CF656934-C461-4CA7-B712-1275A5375F26}" type="presParOf" srcId="{4699C9FC-547F-47CA-8CDA-F05996EE8CFC}" destId="{45FB7A4A-D4D5-49FC-B00E-F90A7DD7C4C1}" srcOrd="7" destOrd="0" presId="urn:microsoft.com/office/officeart/2005/8/layout/lProcess2"/>
    <dgm:cxn modelId="{38C7E110-6E31-4562-9926-1E8232C304A8}" type="presParOf" srcId="{4699C9FC-547F-47CA-8CDA-F05996EE8CFC}" destId="{4D85AF76-BB69-4913-AC5A-B9511719E77F}" srcOrd="8" destOrd="0" presId="urn:microsoft.com/office/officeart/2005/8/layout/lProcess2"/>
    <dgm:cxn modelId="{CBF15E5B-E656-4AFE-83ED-E94F8EDA1058}" type="presParOf" srcId="{4699C9FC-547F-47CA-8CDA-F05996EE8CFC}" destId="{EA3EF5A1-B9CB-4ECD-AAA0-E4358EE69DEF}" srcOrd="9" destOrd="0" presId="urn:microsoft.com/office/officeart/2005/8/layout/lProcess2"/>
    <dgm:cxn modelId="{A5FDAE97-9E20-44D7-BA34-A0563583F12A}" type="presParOf" srcId="{4699C9FC-547F-47CA-8CDA-F05996EE8CFC}" destId="{E901A4D2-E55F-4B19-AF73-9749E48B613F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FE3A27-746B-456B-B581-878637D31F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C148F8E6-623E-4104-9E2D-EE54F33B3AB9}">
      <dgm:prSet/>
      <dgm:spPr/>
      <dgm:t>
        <a:bodyPr/>
        <a:lstStyle/>
        <a:p>
          <a:r>
            <a:rPr lang="fi-FI" dirty="0"/>
            <a:t>Moniammatillisesti yhteistyössä potilaan, hänen läheistensä ja avohoidon kanssa valmisteltu kotiutus ja kotona jatkuva suunnitelmallinen kuntoutus</a:t>
          </a:r>
        </a:p>
      </dgm:t>
    </dgm:pt>
    <dgm:pt modelId="{8F06144C-4DDD-42B1-AE3F-F2677D9EB069}" type="parTrans" cxnId="{7B2C98F5-620A-4C3E-837A-F91C18985FBB}">
      <dgm:prSet/>
      <dgm:spPr/>
      <dgm:t>
        <a:bodyPr/>
        <a:lstStyle/>
        <a:p>
          <a:endParaRPr lang="fi-FI"/>
        </a:p>
      </dgm:t>
    </dgm:pt>
    <dgm:pt modelId="{9169D103-9136-4B83-8E44-2771054F0155}" type="sibTrans" cxnId="{7B2C98F5-620A-4C3E-837A-F91C18985FBB}">
      <dgm:prSet/>
      <dgm:spPr/>
      <dgm:t>
        <a:bodyPr/>
        <a:lstStyle/>
        <a:p>
          <a:endParaRPr lang="fi-FI"/>
        </a:p>
      </dgm:t>
    </dgm:pt>
    <dgm:pt modelId="{49B3A721-F35B-45D2-B39B-A19FF68F68C1}">
      <dgm:prSet/>
      <dgm:spPr/>
      <dgm:t>
        <a:bodyPr/>
        <a:lstStyle/>
        <a:p>
          <a:r>
            <a:rPr lang="fi-FI" dirty="0"/>
            <a:t>kohentaa potilaan toimintakykyä ja elämänlaatua</a:t>
          </a:r>
        </a:p>
      </dgm:t>
    </dgm:pt>
    <dgm:pt modelId="{78A0FFB8-8E3F-49ED-AE1D-451D05555E77}" type="parTrans" cxnId="{0A5D9780-7394-4AF5-BA2D-46243070CB81}">
      <dgm:prSet/>
      <dgm:spPr/>
      <dgm:t>
        <a:bodyPr/>
        <a:lstStyle/>
        <a:p>
          <a:endParaRPr lang="fi-FI"/>
        </a:p>
      </dgm:t>
    </dgm:pt>
    <dgm:pt modelId="{F65C84C2-3901-4F43-B3BC-C71423788248}" type="sibTrans" cxnId="{0A5D9780-7394-4AF5-BA2D-46243070CB81}">
      <dgm:prSet/>
      <dgm:spPr/>
      <dgm:t>
        <a:bodyPr/>
        <a:lstStyle/>
        <a:p>
          <a:endParaRPr lang="fi-FI"/>
        </a:p>
      </dgm:t>
    </dgm:pt>
    <dgm:pt modelId="{4B387AD5-9C9F-4DE9-8950-5C9DCB369822}">
      <dgm:prSet/>
      <dgm:spPr/>
      <dgm:t>
        <a:bodyPr/>
        <a:lstStyle/>
        <a:p>
          <a:r>
            <a:rPr lang="fi-FI" dirty="0"/>
            <a:t>vähentävä läheisten kokemaa stressiä.</a:t>
          </a:r>
        </a:p>
      </dgm:t>
    </dgm:pt>
    <dgm:pt modelId="{ABB579ED-6454-4421-AD87-BDCFD216E017}" type="parTrans" cxnId="{88B7AC8B-305F-4075-89B5-D6961AC1BB16}">
      <dgm:prSet/>
      <dgm:spPr/>
      <dgm:t>
        <a:bodyPr/>
        <a:lstStyle/>
        <a:p>
          <a:endParaRPr lang="fi-FI"/>
        </a:p>
      </dgm:t>
    </dgm:pt>
    <dgm:pt modelId="{DA6C5E4F-1479-4DD1-A7C2-62201B3A8103}" type="sibTrans" cxnId="{88B7AC8B-305F-4075-89B5-D6961AC1BB16}">
      <dgm:prSet/>
      <dgm:spPr/>
      <dgm:t>
        <a:bodyPr/>
        <a:lstStyle/>
        <a:p>
          <a:endParaRPr lang="fi-FI"/>
        </a:p>
      </dgm:t>
    </dgm:pt>
    <dgm:pt modelId="{54BADCC8-3D2F-4F01-A8A1-B413032BBD6C}">
      <dgm:prSet/>
      <dgm:spPr/>
      <dgm:t>
        <a:bodyPr/>
        <a:lstStyle/>
        <a:p>
          <a:r>
            <a:rPr lang="fi-FI" dirty="0"/>
            <a:t>Ennen </a:t>
          </a:r>
          <a:r>
            <a:rPr lang="fi-FI" dirty="0">
              <a:solidFill>
                <a:schemeClr val="bg1"/>
              </a:solidFill>
            </a:rPr>
            <a:t>kotiutusta tehtävä kotikäynti</a:t>
          </a:r>
        </a:p>
      </dgm:t>
    </dgm:pt>
    <dgm:pt modelId="{A6275A98-8CC4-4AFF-B160-BB85D645CBA8}" type="parTrans" cxnId="{92A16B7C-2572-4AFD-85B1-4FC56A593A34}">
      <dgm:prSet/>
      <dgm:spPr/>
      <dgm:t>
        <a:bodyPr/>
        <a:lstStyle/>
        <a:p>
          <a:endParaRPr lang="fi-FI"/>
        </a:p>
      </dgm:t>
    </dgm:pt>
    <dgm:pt modelId="{5EA6572B-E5A2-4692-B855-70CED936E07A}" type="sibTrans" cxnId="{92A16B7C-2572-4AFD-85B1-4FC56A593A34}">
      <dgm:prSet/>
      <dgm:spPr/>
      <dgm:t>
        <a:bodyPr/>
        <a:lstStyle/>
        <a:p>
          <a:endParaRPr lang="fi-FI"/>
        </a:p>
      </dgm:t>
    </dgm:pt>
    <dgm:pt modelId="{BC0300CB-85DD-44A4-803B-56E49387D451}">
      <dgm:prSet/>
      <dgm:spPr/>
      <dgm:t>
        <a:bodyPr/>
        <a:lstStyle/>
        <a:p>
          <a:r>
            <a:rPr lang="fi-FI" dirty="0"/>
            <a:t>tutkitaan </a:t>
          </a:r>
          <a:r>
            <a:rPr lang="fi-FI" dirty="0">
              <a:solidFill>
                <a:schemeClr val="tx1"/>
              </a:solidFill>
            </a:rPr>
            <a:t>potilaan liikkumista ja selviytymistä päivittäisissä toimissa hänen kotiympäristössään</a:t>
          </a:r>
        </a:p>
      </dgm:t>
    </dgm:pt>
    <dgm:pt modelId="{F8759F95-F861-4BF2-960D-DEA5A5A6BD09}" type="parTrans" cxnId="{F9A93818-F54D-46A6-836A-193E2BDF2A56}">
      <dgm:prSet/>
      <dgm:spPr/>
      <dgm:t>
        <a:bodyPr/>
        <a:lstStyle/>
        <a:p>
          <a:endParaRPr lang="fi-FI"/>
        </a:p>
      </dgm:t>
    </dgm:pt>
    <dgm:pt modelId="{7618EDAC-0B1E-467E-B1C6-1C278D5F281D}" type="sibTrans" cxnId="{F9A93818-F54D-46A6-836A-193E2BDF2A56}">
      <dgm:prSet/>
      <dgm:spPr/>
      <dgm:t>
        <a:bodyPr/>
        <a:lstStyle/>
        <a:p>
          <a:endParaRPr lang="fi-FI"/>
        </a:p>
      </dgm:t>
    </dgm:pt>
    <dgm:pt modelId="{59E0FF71-517E-4048-B77B-2CBA1EBE07CD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selvitetään asunnossa tarvittavat muutostyöt ja apuvälineiden tarve</a:t>
          </a:r>
        </a:p>
      </dgm:t>
    </dgm:pt>
    <dgm:pt modelId="{CAAE96CB-18B1-4111-9DF5-E63667628CE9}" type="parTrans" cxnId="{51C9D5AB-FB89-4293-A3FC-E6AE8C5A0EFF}">
      <dgm:prSet/>
      <dgm:spPr/>
      <dgm:t>
        <a:bodyPr/>
        <a:lstStyle/>
        <a:p>
          <a:endParaRPr lang="fi-FI"/>
        </a:p>
      </dgm:t>
    </dgm:pt>
    <dgm:pt modelId="{4621EE4F-B36F-444B-9EA8-AC889856414C}" type="sibTrans" cxnId="{51C9D5AB-FB89-4293-A3FC-E6AE8C5A0EFF}">
      <dgm:prSet/>
      <dgm:spPr/>
      <dgm:t>
        <a:bodyPr/>
        <a:lstStyle/>
        <a:p>
          <a:endParaRPr lang="fi-FI"/>
        </a:p>
      </dgm:t>
    </dgm:pt>
    <dgm:pt modelId="{2217B3A9-0BE1-40F6-B985-386D6CDD7F63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selvitetään kaatumisen riskitekijät ja pyritään poistamaan ne.</a:t>
          </a:r>
        </a:p>
      </dgm:t>
    </dgm:pt>
    <dgm:pt modelId="{6358D52F-7ADA-454A-942E-CCB33AE874CD}" type="parTrans" cxnId="{559E3167-BB0D-468B-A6BF-63B126754367}">
      <dgm:prSet/>
      <dgm:spPr/>
      <dgm:t>
        <a:bodyPr/>
        <a:lstStyle/>
        <a:p>
          <a:endParaRPr lang="fi-FI"/>
        </a:p>
      </dgm:t>
    </dgm:pt>
    <dgm:pt modelId="{F56AC6AD-F6F4-45C7-A410-E5DFE8778C02}" type="sibTrans" cxnId="{559E3167-BB0D-468B-A6BF-63B126754367}">
      <dgm:prSet/>
      <dgm:spPr/>
      <dgm:t>
        <a:bodyPr/>
        <a:lstStyle/>
        <a:p>
          <a:endParaRPr lang="fi-FI"/>
        </a:p>
      </dgm:t>
    </dgm:pt>
    <dgm:pt modelId="{4ABFD891-FFAF-4947-9B02-6E1ABA88B9DF}" type="pres">
      <dgm:prSet presAssocID="{1FFE3A27-746B-456B-B581-878637D31FCC}" presName="linear" presStyleCnt="0">
        <dgm:presLayoutVars>
          <dgm:animLvl val="lvl"/>
          <dgm:resizeHandles val="exact"/>
        </dgm:presLayoutVars>
      </dgm:prSet>
      <dgm:spPr/>
    </dgm:pt>
    <dgm:pt modelId="{05F174CF-2B59-4C3A-AE3D-F3F05B9A10B3}" type="pres">
      <dgm:prSet presAssocID="{C148F8E6-623E-4104-9E2D-EE54F33B3AB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757A0E6-A1BE-4795-A8DB-3F15503E90EF}" type="pres">
      <dgm:prSet presAssocID="{C148F8E6-623E-4104-9E2D-EE54F33B3AB9}" presName="childText" presStyleLbl="revTx" presStyleIdx="0" presStyleCnt="2">
        <dgm:presLayoutVars>
          <dgm:bulletEnabled val="1"/>
        </dgm:presLayoutVars>
      </dgm:prSet>
      <dgm:spPr/>
    </dgm:pt>
    <dgm:pt modelId="{C3A61216-CE95-4312-A9AD-44283F851D0B}" type="pres">
      <dgm:prSet presAssocID="{54BADCC8-3D2F-4F01-A8A1-B413032BBD6C}" presName="parentText" presStyleLbl="node1" presStyleIdx="1" presStyleCnt="2" custScaleY="70745">
        <dgm:presLayoutVars>
          <dgm:chMax val="0"/>
          <dgm:bulletEnabled val="1"/>
        </dgm:presLayoutVars>
      </dgm:prSet>
      <dgm:spPr/>
    </dgm:pt>
    <dgm:pt modelId="{29CA5ABB-F06F-4A48-88C7-CF895FE5262A}" type="pres">
      <dgm:prSet presAssocID="{54BADCC8-3D2F-4F01-A8A1-B413032BBD6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E008E0C-8C3A-4817-90D7-8677F716D5F5}" type="presOf" srcId="{54BADCC8-3D2F-4F01-A8A1-B413032BBD6C}" destId="{C3A61216-CE95-4312-A9AD-44283F851D0B}" srcOrd="0" destOrd="0" presId="urn:microsoft.com/office/officeart/2005/8/layout/vList2"/>
    <dgm:cxn modelId="{F9A93818-F54D-46A6-836A-193E2BDF2A56}" srcId="{54BADCC8-3D2F-4F01-A8A1-B413032BBD6C}" destId="{BC0300CB-85DD-44A4-803B-56E49387D451}" srcOrd="0" destOrd="0" parTransId="{F8759F95-F861-4BF2-960D-DEA5A5A6BD09}" sibTransId="{7618EDAC-0B1E-467E-B1C6-1C278D5F281D}"/>
    <dgm:cxn modelId="{3353F22F-C583-4F5F-A6FC-98FEEE7996CD}" type="presOf" srcId="{59E0FF71-517E-4048-B77B-2CBA1EBE07CD}" destId="{29CA5ABB-F06F-4A48-88C7-CF895FE5262A}" srcOrd="0" destOrd="1" presId="urn:microsoft.com/office/officeart/2005/8/layout/vList2"/>
    <dgm:cxn modelId="{559E3167-BB0D-468B-A6BF-63B126754367}" srcId="{54BADCC8-3D2F-4F01-A8A1-B413032BBD6C}" destId="{2217B3A9-0BE1-40F6-B985-386D6CDD7F63}" srcOrd="2" destOrd="0" parTransId="{6358D52F-7ADA-454A-942E-CCB33AE874CD}" sibTransId="{F56AC6AD-F6F4-45C7-A410-E5DFE8778C02}"/>
    <dgm:cxn modelId="{BF7E3372-3AFA-46CE-A4B2-653DB2353469}" type="presOf" srcId="{4B387AD5-9C9F-4DE9-8950-5C9DCB369822}" destId="{2757A0E6-A1BE-4795-A8DB-3F15503E90EF}" srcOrd="0" destOrd="1" presId="urn:microsoft.com/office/officeart/2005/8/layout/vList2"/>
    <dgm:cxn modelId="{ABB5D253-2804-49D6-8844-917C2A77444A}" type="presOf" srcId="{2217B3A9-0BE1-40F6-B985-386D6CDD7F63}" destId="{29CA5ABB-F06F-4A48-88C7-CF895FE5262A}" srcOrd="0" destOrd="2" presId="urn:microsoft.com/office/officeart/2005/8/layout/vList2"/>
    <dgm:cxn modelId="{3D747F79-C71D-4AAE-B8C0-CB785BAD3419}" type="presOf" srcId="{1FFE3A27-746B-456B-B581-878637D31FCC}" destId="{4ABFD891-FFAF-4947-9B02-6E1ABA88B9DF}" srcOrd="0" destOrd="0" presId="urn:microsoft.com/office/officeart/2005/8/layout/vList2"/>
    <dgm:cxn modelId="{92A16B7C-2572-4AFD-85B1-4FC56A593A34}" srcId="{1FFE3A27-746B-456B-B581-878637D31FCC}" destId="{54BADCC8-3D2F-4F01-A8A1-B413032BBD6C}" srcOrd="1" destOrd="0" parTransId="{A6275A98-8CC4-4AFF-B160-BB85D645CBA8}" sibTransId="{5EA6572B-E5A2-4692-B855-70CED936E07A}"/>
    <dgm:cxn modelId="{0A5D9780-7394-4AF5-BA2D-46243070CB81}" srcId="{C148F8E6-623E-4104-9E2D-EE54F33B3AB9}" destId="{49B3A721-F35B-45D2-B39B-A19FF68F68C1}" srcOrd="0" destOrd="0" parTransId="{78A0FFB8-8E3F-49ED-AE1D-451D05555E77}" sibTransId="{F65C84C2-3901-4F43-B3BC-C71423788248}"/>
    <dgm:cxn modelId="{88B7AC8B-305F-4075-89B5-D6961AC1BB16}" srcId="{C148F8E6-623E-4104-9E2D-EE54F33B3AB9}" destId="{4B387AD5-9C9F-4DE9-8950-5C9DCB369822}" srcOrd="1" destOrd="0" parTransId="{ABB579ED-6454-4421-AD87-BDCFD216E017}" sibTransId="{DA6C5E4F-1479-4DD1-A7C2-62201B3A8103}"/>
    <dgm:cxn modelId="{4DFF8092-E89F-41E5-BB9F-2545DC9344FA}" type="presOf" srcId="{C148F8E6-623E-4104-9E2D-EE54F33B3AB9}" destId="{05F174CF-2B59-4C3A-AE3D-F3F05B9A10B3}" srcOrd="0" destOrd="0" presId="urn:microsoft.com/office/officeart/2005/8/layout/vList2"/>
    <dgm:cxn modelId="{51C9D5AB-FB89-4293-A3FC-E6AE8C5A0EFF}" srcId="{54BADCC8-3D2F-4F01-A8A1-B413032BBD6C}" destId="{59E0FF71-517E-4048-B77B-2CBA1EBE07CD}" srcOrd="1" destOrd="0" parTransId="{CAAE96CB-18B1-4111-9DF5-E63667628CE9}" sibTransId="{4621EE4F-B36F-444B-9EA8-AC889856414C}"/>
    <dgm:cxn modelId="{D535B1BD-2D1B-4BF9-A3A6-894FBB0F20A9}" type="presOf" srcId="{BC0300CB-85DD-44A4-803B-56E49387D451}" destId="{29CA5ABB-F06F-4A48-88C7-CF895FE5262A}" srcOrd="0" destOrd="0" presId="urn:microsoft.com/office/officeart/2005/8/layout/vList2"/>
    <dgm:cxn modelId="{C75E71E2-85ED-4D50-BE76-B62B4E1F0CE2}" type="presOf" srcId="{49B3A721-F35B-45D2-B39B-A19FF68F68C1}" destId="{2757A0E6-A1BE-4795-A8DB-3F15503E90EF}" srcOrd="0" destOrd="0" presId="urn:microsoft.com/office/officeart/2005/8/layout/vList2"/>
    <dgm:cxn modelId="{7B2C98F5-620A-4C3E-837A-F91C18985FBB}" srcId="{1FFE3A27-746B-456B-B581-878637D31FCC}" destId="{C148F8E6-623E-4104-9E2D-EE54F33B3AB9}" srcOrd="0" destOrd="0" parTransId="{8F06144C-4DDD-42B1-AE3F-F2677D9EB069}" sibTransId="{9169D103-9136-4B83-8E44-2771054F0155}"/>
    <dgm:cxn modelId="{4907655F-FD62-478E-83D9-83A6F528D844}" type="presParOf" srcId="{4ABFD891-FFAF-4947-9B02-6E1ABA88B9DF}" destId="{05F174CF-2B59-4C3A-AE3D-F3F05B9A10B3}" srcOrd="0" destOrd="0" presId="urn:microsoft.com/office/officeart/2005/8/layout/vList2"/>
    <dgm:cxn modelId="{B0B11D53-E88C-44CF-A517-68AC37AFDD2E}" type="presParOf" srcId="{4ABFD891-FFAF-4947-9B02-6E1ABA88B9DF}" destId="{2757A0E6-A1BE-4795-A8DB-3F15503E90EF}" srcOrd="1" destOrd="0" presId="urn:microsoft.com/office/officeart/2005/8/layout/vList2"/>
    <dgm:cxn modelId="{CC5A6863-E86D-46D4-B5A9-22B5C2504395}" type="presParOf" srcId="{4ABFD891-FFAF-4947-9B02-6E1ABA88B9DF}" destId="{C3A61216-CE95-4312-A9AD-44283F851D0B}" srcOrd="2" destOrd="0" presId="urn:microsoft.com/office/officeart/2005/8/layout/vList2"/>
    <dgm:cxn modelId="{0598BFF4-0B4B-4C1D-8F44-684FCA98541E}" type="presParOf" srcId="{4ABFD891-FFAF-4947-9B02-6E1ABA88B9DF}" destId="{29CA5ABB-F06F-4A48-88C7-CF895FE5262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B6C585-16FC-488A-8206-98138EEF577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B66B333-CCD4-4BDE-9A73-FD6F0CDB778A}">
      <dgm:prSet/>
      <dgm:spPr/>
      <dgm:t>
        <a:bodyPr/>
        <a:lstStyle/>
        <a:p>
          <a:r>
            <a:rPr lang="fi-FI" dirty="0"/>
            <a:t>Ennustetta heikentäviä riskitekijöitä</a:t>
          </a:r>
        </a:p>
      </dgm:t>
    </dgm:pt>
    <dgm:pt modelId="{357CD326-81C1-41AF-8288-C88C8411C620}" type="parTrans" cxnId="{810784D1-16F3-4E31-85FC-3942AD4BD055}">
      <dgm:prSet/>
      <dgm:spPr/>
      <dgm:t>
        <a:bodyPr/>
        <a:lstStyle/>
        <a:p>
          <a:endParaRPr lang="fi-FI"/>
        </a:p>
      </dgm:t>
    </dgm:pt>
    <dgm:pt modelId="{1FAAF5CC-12F8-403E-BEA1-56BEF696A41C}" type="sibTrans" cxnId="{810784D1-16F3-4E31-85FC-3942AD4BD055}">
      <dgm:prSet/>
      <dgm:spPr/>
      <dgm:t>
        <a:bodyPr/>
        <a:lstStyle/>
        <a:p>
          <a:endParaRPr lang="fi-FI"/>
        </a:p>
      </dgm:t>
    </dgm:pt>
    <dgm:pt modelId="{105F0FAB-777D-4D20-8D1A-D2655534A6F6}">
      <dgm:prSet/>
      <dgm:spPr/>
      <dgm:t>
        <a:bodyPr/>
        <a:lstStyle/>
        <a:p>
          <a:r>
            <a:rPr lang="fi-FI" dirty="0"/>
            <a:t>korkea ikä</a:t>
          </a:r>
        </a:p>
      </dgm:t>
    </dgm:pt>
    <dgm:pt modelId="{F878E8E8-F7F1-4FBE-B243-24F9E6D7DC41}" type="parTrans" cxnId="{C32447EF-5284-4B94-A5B9-5E64E28D0F59}">
      <dgm:prSet/>
      <dgm:spPr/>
      <dgm:t>
        <a:bodyPr/>
        <a:lstStyle/>
        <a:p>
          <a:endParaRPr lang="fi-FI"/>
        </a:p>
      </dgm:t>
    </dgm:pt>
    <dgm:pt modelId="{0D1255D1-77C4-4701-9FDF-02583A223D83}" type="sibTrans" cxnId="{C32447EF-5284-4B94-A5B9-5E64E28D0F59}">
      <dgm:prSet/>
      <dgm:spPr/>
      <dgm:t>
        <a:bodyPr/>
        <a:lstStyle/>
        <a:p>
          <a:endParaRPr lang="fi-FI"/>
        </a:p>
      </dgm:t>
    </dgm:pt>
    <dgm:pt modelId="{CE0225A2-BAEF-4B2C-8B0E-BC5F658EBE7F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pitk</a:t>
          </a:r>
          <a:r>
            <a:rPr lang="fi-FI" dirty="0"/>
            <a:t>äaikaissairaudet</a:t>
          </a:r>
          <a:br>
            <a:rPr lang="fi-FI" dirty="0"/>
          </a:br>
          <a:r>
            <a:rPr lang="fi-FI" dirty="0"/>
            <a:t>(varsinkin muistisairaudet) </a:t>
          </a:r>
        </a:p>
      </dgm:t>
    </dgm:pt>
    <dgm:pt modelId="{D4E18BCE-62B0-4FB1-BF45-0A426F953B9D}" type="parTrans" cxnId="{1A196057-1D76-42CB-B3BC-686A3BDF3498}">
      <dgm:prSet/>
      <dgm:spPr/>
      <dgm:t>
        <a:bodyPr/>
        <a:lstStyle/>
        <a:p>
          <a:endParaRPr lang="fi-FI"/>
        </a:p>
      </dgm:t>
    </dgm:pt>
    <dgm:pt modelId="{F1B21F56-D9BE-4F47-9D8B-CA7749DC4AF3}" type="sibTrans" cxnId="{1A196057-1D76-42CB-B3BC-686A3BDF3498}">
      <dgm:prSet/>
      <dgm:spPr/>
      <dgm:t>
        <a:bodyPr/>
        <a:lstStyle/>
        <a:p>
          <a:endParaRPr lang="fi-FI"/>
        </a:p>
      </dgm:t>
    </dgm:pt>
    <dgm:pt modelId="{6254CF31-20AC-4040-9497-7F153967DC8B}">
      <dgm:prSet/>
      <dgm:spPr/>
      <dgm:t>
        <a:bodyPr/>
        <a:lstStyle/>
        <a:p>
          <a:r>
            <a:rPr lang="fi-FI" dirty="0"/>
            <a:t>murtumaa edeltänyt heikko liikunta- ja toimintakyky</a:t>
          </a:r>
        </a:p>
      </dgm:t>
    </dgm:pt>
    <dgm:pt modelId="{AC75BD37-2DF5-4EE3-85F7-70FA539472CE}" type="parTrans" cxnId="{A5EBFE29-8812-401F-9756-635EB65AAFFC}">
      <dgm:prSet/>
      <dgm:spPr/>
      <dgm:t>
        <a:bodyPr/>
        <a:lstStyle/>
        <a:p>
          <a:endParaRPr lang="fi-FI"/>
        </a:p>
      </dgm:t>
    </dgm:pt>
    <dgm:pt modelId="{DB37D2EC-039B-4AF5-B67F-FFE1A87D1706}" type="sibTrans" cxnId="{A5EBFE29-8812-401F-9756-635EB65AAFFC}">
      <dgm:prSet/>
      <dgm:spPr/>
      <dgm:t>
        <a:bodyPr/>
        <a:lstStyle/>
        <a:p>
          <a:endParaRPr lang="fi-FI"/>
        </a:p>
      </dgm:t>
    </dgm:pt>
    <dgm:pt modelId="{34DD57DD-4834-49D2-8385-FB1EA7905067}">
      <dgm:prSet/>
      <dgm:spPr/>
      <dgm:t>
        <a:bodyPr/>
        <a:lstStyle/>
        <a:p>
          <a:r>
            <a:rPr lang="fi-FI" dirty="0"/>
            <a:t>Tekijät, joihin on mahdollista vaikuttaa</a:t>
          </a:r>
        </a:p>
      </dgm:t>
    </dgm:pt>
    <dgm:pt modelId="{70BEBF14-3818-4D9D-B218-230D1CFC3A1B}" type="parTrans" cxnId="{6A423CA0-4C63-4C62-B8C0-51BCD81EFDE5}">
      <dgm:prSet/>
      <dgm:spPr/>
      <dgm:t>
        <a:bodyPr/>
        <a:lstStyle/>
        <a:p>
          <a:endParaRPr lang="fi-FI"/>
        </a:p>
      </dgm:t>
    </dgm:pt>
    <dgm:pt modelId="{EFCA3B8E-D59D-490B-A413-BDDEAB4260A6}" type="sibTrans" cxnId="{6A423CA0-4C63-4C62-B8C0-51BCD81EFDE5}">
      <dgm:prSet/>
      <dgm:spPr/>
      <dgm:t>
        <a:bodyPr/>
        <a:lstStyle/>
        <a:p>
          <a:endParaRPr lang="fi-FI"/>
        </a:p>
      </dgm:t>
    </dgm:pt>
    <dgm:pt modelId="{F20FC649-C076-41B9-B786-547EC1B6B037}">
      <dgm:prSet/>
      <dgm:spPr/>
      <dgm:t>
        <a:bodyPr/>
        <a:lstStyle/>
        <a:p>
          <a:r>
            <a:rPr lang="fi-FI" dirty="0"/>
            <a:t>ravitsemustila</a:t>
          </a:r>
        </a:p>
      </dgm:t>
    </dgm:pt>
    <dgm:pt modelId="{70D5375C-1CDA-43D5-84F8-5C612F2C625B}" type="parTrans" cxnId="{CFC8C89D-D90A-418A-9821-A6A4576F59C7}">
      <dgm:prSet/>
      <dgm:spPr/>
      <dgm:t>
        <a:bodyPr/>
        <a:lstStyle/>
        <a:p>
          <a:endParaRPr lang="fi-FI"/>
        </a:p>
      </dgm:t>
    </dgm:pt>
    <dgm:pt modelId="{50E28529-1028-412A-A1CD-9A2694E1D898}" type="sibTrans" cxnId="{CFC8C89D-D90A-418A-9821-A6A4576F59C7}">
      <dgm:prSet/>
      <dgm:spPr/>
      <dgm:t>
        <a:bodyPr/>
        <a:lstStyle/>
        <a:p>
          <a:endParaRPr lang="fi-FI"/>
        </a:p>
      </dgm:t>
    </dgm:pt>
    <dgm:pt modelId="{826DB03D-1DE4-4D94-8266-BF01A05EE53A}">
      <dgm:prSet/>
      <dgm:spPr/>
      <dgm:t>
        <a:bodyPr/>
        <a:lstStyle/>
        <a:p>
          <a:r>
            <a:rPr lang="fi-FI" dirty="0"/>
            <a:t>deliriumriski (B)</a:t>
          </a:r>
        </a:p>
      </dgm:t>
    </dgm:pt>
    <dgm:pt modelId="{7B38730A-4D51-4034-B759-9E1E4C2EE995}" type="parTrans" cxnId="{46BC763D-575A-4FBD-AE23-C9147A5B5723}">
      <dgm:prSet/>
      <dgm:spPr/>
      <dgm:t>
        <a:bodyPr/>
        <a:lstStyle/>
        <a:p>
          <a:endParaRPr lang="fi-FI"/>
        </a:p>
      </dgm:t>
    </dgm:pt>
    <dgm:pt modelId="{36EA17A4-615C-4B42-A8FA-7113040AA1E9}" type="sibTrans" cxnId="{46BC763D-575A-4FBD-AE23-C9147A5B5723}">
      <dgm:prSet/>
      <dgm:spPr/>
      <dgm:t>
        <a:bodyPr/>
        <a:lstStyle/>
        <a:p>
          <a:endParaRPr lang="fi-FI"/>
        </a:p>
      </dgm:t>
    </dgm:pt>
    <dgm:pt modelId="{A3395399-BCD6-401D-B92A-236004F18DAA}">
      <dgm:prSet/>
      <dgm:spPr/>
      <dgm:t>
        <a:bodyPr/>
        <a:lstStyle/>
        <a:p>
          <a:r>
            <a:rPr lang="fi-FI" dirty="0"/>
            <a:t>leikkausmenetelmä</a:t>
          </a:r>
        </a:p>
      </dgm:t>
    </dgm:pt>
    <dgm:pt modelId="{4865E709-4224-44B8-B9D9-F9C92CC8FE5B}" type="parTrans" cxnId="{2ED0353D-CE6C-4DFD-A84F-B16559494E8D}">
      <dgm:prSet/>
      <dgm:spPr/>
      <dgm:t>
        <a:bodyPr/>
        <a:lstStyle/>
        <a:p>
          <a:endParaRPr lang="fi-FI"/>
        </a:p>
      </dgm:t>
    </dgm:pt>
    <dgm:pt modelId="{373EE31B-9D43-4476-9129-330CD1E491EE}" type="sibTrans" cxnId="{2ED0353D-CE6C-4DFD-A84F-B16559494E8D}">
      <dgm:prSet/>
      <dgm:spPr/>
      <dgm:t>
        <a:bodyPr/>
        <a:lstStyle/>
        <a:p>
          <a:endParaRPr lang="fi-FI"/>
        </a:p>
      </dgm:t>
    </dgm:pt>
    <dgm:pt modelId="{09B3D4EA-A704-49BE-A1AE-B3F377DA5340}">
      <dgm:prSet/>
      <dgm:spPr/>
      <dgm:t>
        <a:bodyPr/>
        <a:lstStyle/>
        <a:p>
          <a:r>
            <a:rPr lang="fi-FI" dirty="0"/>
            <a:t>kivun hoito</a:t>
          </a:r>
        </a:p>
      </dgm:t>
    </dgm:pt>
    <dgm:pt modelId="{78E121B0-9FD4-4547-9DBA-7C050E5DC3A5}" type="parTrans" cxnId="{0C3ADEA4-7502-451F-9EE5-F42673BCB6C9}">
      <dgm:prSet/>
      <dgm:spPr/>
      <dgm:t>
        <a:bodyPr/>
        <a:lstStyle/>
        <a:p>
          <a:endParaRPr lang="fi-FI"/>
        </a:p>
      </dgm:t>
    </dgm:pt>
    <dgm:pt modelId="{51E40CB8-DE6D-45D9-A64A-65F7EE2AD630}" type="sibTrans" cxnId="{0C3ADEA4-7502-451F-9EE5-F42673BCB6C9}">
      <dgm:prSet/>
      <dgm:spPr/>
      <dgm:t>
        <a:bodyPr/>
        <a:lstStyle/>
        <a:p>
          <a:endParaRPr lang="fi-FI"/>
        </a:p>
      </dgm:t>
    </dgm:pt>
    <dgm:pt modelId="{1E4F1571-558E-4BAC-A5B9-F5441206F520}">
      <dgm:prSet/>
      <dgm:spPr/>
      <dgm:t>
        <a:bodyPr/>
        <a:lstStyle/>
        <a:p>
          <a:r>
            <a:rPr lang="fi-FI" dirty="0"/>
            <a:t>varhainen mobilisaatio</a:t>
          </a:r>
        </a:p>
      </dgm:t>
    </dgm:pt>
    <dgm:pt modelId="{14A54107-AF56-41AE-AE4A-CEA740008B51}" type="parTrans" cxnId="{51D16BAD-EE1D-43DE-B1FC-777B0F582F62}">
      <dgm:prSet/>
      <dgm:spPr/>
      <dgm:t>
        <a:bodyPr/>
        <a:lstStyle/>
        <a:p>
          <a:endParaRPr lang="fi-FI"/>
        </a:p>
      </dgm:t>
    </dgm:pt>
    <dgm:pt modelId="{18644E9E-B521-4D78-96E2-C75E8600B51A}" type="sibTrans" cxnId="{51D16BAD-EE1D-43DE-B1FC-777B0F582F62}">
      <dgm:prSet/>
      <dgm:spPr/>
      <dgm:t>
        <a:bodyPr/>
        <a:lstStyle/>
        <a:p>
          <a:endParaRPr lang="fi-FI"/>
        </a:p>
      </dgm:t>
    </dgm:pt>
    <dgm:pt modelId="{3AF3E2ED-816A-483F-BB67-E03ABB7F1A36}">
      <dgm:prSet/>
      <dgm:spPr/>
      <dgm:t>
        <a:bodyPr/>
        <a:lstStyle/>
        <a:p>
          <a:r>
            <a:rPr lang="fi-FI" dirty="0"/>
            <a:t>riittävän pitkäkestoinen, laaja-alainen ja moniammatillinen kuntoutus (A, B)</a:t>
          </a:r>
        </a:p>
      </dgm:t>
    </dgm:pt>
    <dgm:pt modelId="{3D2791F7-31BD-4CC1-9555-17A2443DC087}" type="parTrans" cxnId="{80CC2CF1-5074-4D4B-8B6A-0460A6BA335D}">
      <dgm:prSet/>
      <dgm:spPr/>
      <dgm:t>
        <a:bodyPr/>
        <a:lstStyle/>
        <a:p>
          <a:endParaRPr lang="fi-FI"/>
        </a:p>
      </dgm:t>
    </dgm:pt>
    <dgm:pt modelId="{2B4AF4D3-93DA-47CB-A675-6E5BFF7548BB}" type="sibTrans" cxnId="{80CC2CF1-5074-4D4B-8B6A-0460A6BA335D}">
      <dgm:prSet/>
      <dgm:spPr/>
      <dgm:t>
        <a:bodyPr/>
        <a:lstStyle/>
        <a:p>
          <a:endParaRPr lang="fi-FI"/>
        </a:p>
      </dgm:t>
    </dgm:pt>
    <dgm:pt modelId="{8BC95EE7-E18C-4291-8ED4-1E057D8F4C66}">
      <dgm:prSet/>
      <dgm:spPr/>
      <dgm:t>
        <a:bodyPr/>
        <a:lstStyle/>
        <a:p>
          <a:r>
            <a:rPr lang="fi-FI" dirty="0"/>
            <a:t>kaatumisriski</a:t>
          </a:r>
        </a:p>
      </dgm:t>
    </dgm:pt>
    <dgm:pt modelId="{6042358E-CA92-4D79-97D6-095595FB1E62}" type="parTrans" cxnId="{470CC698-4906-4EE8-8BF2-907B747AD312}">
      <dgm:prSet/>
      <dgm:spPr/>
      <dgm:t>
        <a:bodyPr/>
        <a:lstStyle/>
        <a:p>
          <a:endParaRPr lang="fi-FI"/>
        </a:p>
      </dgm:t>
    </dgm:pt>
    <dgm:pt modelId="{7C28BB82-187C-48FF-B82C-85CCD053E273}" type="sibTrans" cxnId="{470CC698-4906-4EE8-8BF2-907B747AD312}">
      <dgm:prSet/>
      <dgm:spPr/>
      <dgm:t>
        <a:bodyPr/>
        <a:lstStyle/>
        <a:p>
          <a:endParaRPr lang="fi-FI"/>
        </a:p>
      </dgm:t>
    </dgm:pt>
    <dgm:pt modelId="{2B991225-4185-495B-8629-772F6793AC92}" type="pres">
      <dgm:prSet presAssocID="{DEB6C585-16FC-488A-8206-98138EEF5771}" presName="Name0" presStyleCnt="0">
        <dgm:presLayoutVars>
          <dgm:dir/>
          <dgm:animLvl val="lvl"/>
          <dgm:resizeHandles val="exact"/>
        </dgm:presLayoutVars>
      </dgm:prSet>
      <dgm:spPr/>
    </dgm:pt>
    <dgm:pt modelId="{B7F65539-C629-4BA8-B820-1D0BECC35E53}" type="pres">
      <dgm:prSet presAssocID="{AB66B333-CCD4-4BDE-9A73-FD6F0CDB778A}" presName="composite" presStyleCnt="0"/>
      <dgm:spPr/>
    </dgm:pt>
    <dgm:pt modelId="{B5A24F24-9DD2-41C6-BCAA-E7392E658FF8}" type="pres">
      <dgm:prSet presAssocID="{AB66B333-CCD4-4BDE-9A73-FD6F0CDB778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C22B7BC-D9A7-4365-9FAB-EB6B36B0FCA7}" type="pres">
      <dgm:prSet presAssocID="{AB66B333-CCD4-4BDE-9A73-FD6F0CDB778A}" presName="desTx" presStyleLbl="alignAccFollowNode1" presStyleIdx="0" presStyleCnt="2">
        <dgm:presLayoutVars>
          <dgm:bulletEnabled val="1"/>
        </dgm:presLayoutVars>
      </dgm:prSet>
      <dgm:spPr/>
    </dgm:pt>
    <dgm:pt modelId="{88E37340-3658-45D0-924D-E74255158CE4}" type="pres">
      <dgm:prSet presAssocID="{1FAAF5CC-12F8-403E-BEA1-56BEF696A41C}" presName="space" presStyleCnt="0"/>
      <dgm:spPr/>
    </dgm:pt>
    <dgm:pt modelId="{28B43E5B-1CCA-40AD-84EB-ABDD0A0E6F89}" type="pres">
      <dgm:prSet presAssocID="{34DD57DD-4834-49D2-8385-FB1EA7905067}" presName="composite" presStyleCnt="0"/>
      <dgm:spPr/>
    </dgm:pt>
    <dgm:pt modelId="{A98E98FC-F5D5-43B9-AC7F-DAFD7C722625}" type="pres">
      <dgm:prSet presAssocID="{34DD57DD-4834-49D2-8385-FB1EA790506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726C57F-277D-4180-BA05-515DC23D6CA4}" type="pres">
      <dgm:prSet presAssocID="{34DD57DD-4834-49D2-8385-FB1EA7905067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4121F03-068A-4338-BA93-A30B710EF3FA}" type="presOf" srcId="{8BC95EE7-E18C-4291-8ED4-1E057D8F4C66}" destId="{8726C57F-277D-4180-BA05-515DC23D6CA4}" srcOrd="0" destOrd="6" presId="urn:microsoft.com/office/officeart/2005/8/layout/hList1"/>
    <dgm:cxn modelId="{5476E511-9C74-4309-9990-E78C052EA01E}" type="presOf" srcId="{CE0225A2-BAEF-4B2C-8B0E-BC5F658EBE7F}" destId="{5C22B7BC-D9A7-4365-9FAB-EB6B36B0FCA7}" srcOrd="0" destOrd="1" presId="urn:microsoft.com/office/officeart/2005/8/layout/hList1"/>
    <dgm:cxn modelId="{A5EBFE29-8812-401F-9756-635EB65AAFFC}" srcId="{AB66B333-CCD4-4BDE-9A73-FD6F0CDB778A}" destId="{6254CF31-20AC-4040-9497-7F153967DC8B}" srcOrd="2" destOrd="0" parTransId="{AC75BD37-2DF5-4EE3-85F7-70FA539472CE}" sibTransId="{DB37D2EC-039B-4AF5-B67F-FFE1A87D1706}"/>
    <dgm:cxn modelId="{81CEAF33-2BF3-4224-B391-1A3590E9987A}" type="presOf" srcId="{826DB03D-1DE4-4D94-8266-BF01A05EE53A}" destId="{8726C57F-277D-4180-BA05-515DC23D6CA4}" srcOrd="0" destOrd="1" presId="urn:microsoft.com/office/officeart/2005/8/layout/hList1"/>
    <dgm:cxn modelId="{2ED0353D-CE6C-4DFD-A84F-B16559494E8D}" srcId="{34DD57DD-4834-49D2-8385-FB1EA7905067}" destId="{A3395399-BCD6-401D-B92A-236004F18DAA}" srcOrd="2" destOrd="0" parTransId="{4865E709-4224-44B8-B9D9-F9C92CC8FE5B}" sibTransId="{373EE31B-9D43-4476-9129-330CD1E491EE}"/>
    <dgm:cxn modelId="{46BC763D-575A-4FBD-AE23-C9147A5B5723}" srcId="{34DD57DD-4834-49D2-8385-FB1EA7905067}" destId="{826DB03D-1DE4-4D94-8266-BF01A05EE53A}" srcOrd="1" destOrd="0" parTransId="{7B38730A-4D51-4034-B759-9E1E4C2EE995}" sibTransId="{36EA17A4-615C-4B42-A8FA-7113040AA1E9}"/>
    <dgm:cxn modelId="{813EAD46-01D2-4545-9D16-BDF20FA3D84F}" type="presOf" srcId="{09B3D4EA-A704-49BE-A1AE-B3F377DA5340}" destId="{8726C57F-277D-4180-BA05-515DC23D6CA4}" srcOrd="0" destOrd="3" presId="urn:microsoft.com/office/officeart/2005/8/layout/hList1"/>
    <dgm:cxn modelId="{0F7C4C52-9181-4F96-8F72-A5D8BB9697D3}" type="presOf" srcId="{6254CF31-20AC-4040-9497-7F153967DC8B}" destId="{5C22B7BC-D9A7-4365-9FAB-EB6B36B0FCA7}" srcOrd="0" destOrd="2" presId="urn:microsoft.com/office/officeart/2005/8/layout/hList1"/>
    <dgm:cxn modelId="{23EEF452-CCFE-42D6-8914-2F1415F7D69C}" type="presOf" srcId="{DEB6C585-16FC-488A-8206-98138EEF5771}" destId="{2B991225-4185-495B-8629-772F6793AC92}" srcOrd="0" destOrd="0" presId="urn:microsoft.com/office/officeart/2005/8/layout/hList1"/>
    <dgm:cxn modelId="{1A196057-1D76-42CB-B3BC-686A3BDF3498}" srcId="{AB66B333-CCD4-4BDE-9A73-FD6F0CDB778A}" destId="{CE0225A2-BAEF-4B2C-8B0E-BC5F658EBE7F}" srcOrd="1" destOrd="0" parTransId="{D4E18BCE-62B0-4FB1-BF45-0A426F953B9D}" sibTransId="{F1B21F56-D9BE-4F47-9D8B-CA7749DC4AF3}"/>
    <dgm:cxn modelId="{ADCD0384-4FCF-4B58-A35A-C062A4E5666F}" type="presOf" srcId="{105F0FAB-777D-4D20-8D1A-D2655534A6F6}" destId="{5C22B7BC-D9A7-4365-9FAB-EB6B36B0FCA7}" srcOrd="0" destOrd="0" presId="urn:microsoft.com/office/officeart/2005/8/layout/hList1"/>
    <dgm:cxn modelId="{A3E4418C-0E8D-4492-A4F0-CC62017CDAA7}" type="presOf" srcId="{AB66B333-CCD4-4BDE-9A73-FD6F0CDB778A}" destId="{B5A24F24-9DD2-41C6-BCAA-E7392E658FF8}" srcOrd="0" destOrd="0" presId="urn:microsoft.com/office/officeart/2005/8/layout/hList1"/>
    <dgm:cxn modelId="{470CC698-4906-4EE8-8BF2-907B747AD312}" srcId="{34DD57DD-4834-49D2-8385-FB1EA7905067}" destId="{8BC95EE7-E18C-4291-8ED4-1E057D8F4C66}" srcOrd="6" destOrd="0" parTransId="{6042358E-CA92-4D79-97D6-095595FB1E62}" sibTransId="{7C28BB82-187C-48FF-B82C-85CCD053E273}"/>
    <dgm:cxn modelId="{CFC8C89D-D90A-418A-9821-A6A4576F59C7}" srcId="{34DD57DD-4834-49D2-8385-FB1EA7905067}" destId="{F20FC649-C076-41B9-B786-547EC1B6B037}" srcOrd="0" destOrd="0" parTransId="{70D5375C-1CDA-43D5-84F8-5C612F2C625B}" sibTransId="{50E28529-1028-412A-A1CD-9A2694E1D898}"/>
    <dgm:cxn modelId="{6A423CA0-4C63-4C62-B8C0-51BCD81EFDE5}" srcId="{DEB6C585-16FC-488A-8206-98138EEF5771}" destId="{34DD57DD-4834-49D2-8385-FB1EA7905067}" srcOrd="1" destOrd="0" parTransId="{70BEBF14-3818-4D9D-B218-230D1CFC3A1B}" sibTransId="{EFCA3B8E-D59D-490B-A413-BDDEAB4260A6}"/>
    <dgm:cxn modelId="{0C3ADEA4-7502-451F-9EE5-F42673BCB6C9}" srcId="{34DD57DD-4834-49D2-8385-FB1EA7905067}" destId="{09B3D4EA-A704-49BE-A1AE-B3F377DA5340}" srcOrd="3" destOrd="0" parTransId="{78E121B0-9FD4-4547-9DBA-7C050E5DC3A5}" sibTransId="{51E40CB8-DE6D-45D9-A64A-65F7EE2AD630}"/>
    <dgm:cxn modelId="{51D16BAD-EE1D-43DE-B1FC-777B0F582F62}" srcId="{34DD57DD-4834-49D2-8385-FB1EA7905067}" destId="{1E4F1571-558E-4BAC-A5B9-F5441206F520}" srcOrd="4" destOrd="0" parTransId="{14A54107-AF56-41AE-AE4A-CEA740008B51}" sibTransId="{18644E9E-B521-4D78-96E2-C75E8600B51A}"/>
    <dgm:cxn modelId="{34787FAE-743E-4111-9BD9-E80F72FF30FE}" type="presOf" srcId="{34DD57DD-4834-49D2-8385-FB1EA7905067}" destId="{A98E98FC-F5D5-43B9-AC7F-DAFD7C722625}" srcOrd="0" destOrd="0" presId="urn:microsoft.com/office/officeart/2005/8/layout/hList1"/>
    <dgm:cxn modelId="{8CE81DAF-DF49-413C-A196-F21D602E0796}" type="presOf" srcId="{1E4F1571-558E-4BAC-A5B9-F5441206F520}" destId="{8726C57F-277D-4180-BA05-515DC23D6CA4}" srcOrd="0" destOrd="4" presId="urn:microsoft.com/office/officeart/2005/8/layout/hList1"/>
    <dgm:cxn modelId="{61B212CE-1785-499B-B870-9226EC75B0B9}" type="presOf" srcId="{F20FC649-C076-41B9-B786-547EC1B6B037}" destId="{8726C57F-277D-4180-BA05-515DC23D6CA4}" srcOrd="0" destOrd="0" presId="urn:microsoft.com/office/officeart/2005/8/layout/hList1"/>
    <dgm:cxn modelId="{810784D1-16F3-4E31-85FC-3942AD4BD055}" srcId="{DEB6C585-16FC-488A-8206-98138EEF5771}" destId="{AB66B333-CCD4-4BDE-9A73-FD6F0CDB778A}" srcOrd="0" destOrd="0" parTransId="{357CD326-81C1-41AF-8288-C88C8411C620}" sibTransId="{1FAAF5CC-12F8-403E-BEA1-56BEF696A41C}"/>
    <dgm:cxn modelId="{CF8B4CD3-AED5-4EAB-844F-50DF08089D2F}" type="presOf" srcId="{3AF3E2ED-816A-483F-BB67-E03ABB7F1A36}" destId="{8726C57F-277D-4180-BA05-515DC23D6CA4}" srcOrd="0" destOrd="5" presId="urn:microsoft.com/office/officeart/2005/8/layout/hList1"/>
    <dgm:cxn modelId="{0BD3CAED-BA33-4EFF-ADF3-FC8F19DAFDA9}" type="presOf" srcId="{A3395399-BCD6-401D-B92A-236004F18DAA}" destId="{8726C57F-277D-4180-BA05-515DC23D6CA4}" srcOrd="0" destOrd="2" presId="urn:microsoft.com/office/officeart/2005/8/layout/hList1"/>
    <dgm:cxn modelId="{C32447EF-5284-4B94-A5B9-5E64E28D0F59}" srcId="{AB66B333-CCD4-4BDE-9A73-FD6F0CDB778A}" destId="{105F0FAB-777D-4D20-8D1A-D2655534A6F6}" srcOrd="0" destOrd="0" parTransId="{F878E8E8-F7F1-4FBE-B243-24F9E6D7DC41}" sibTransId="{0D1255D1-77C4-4701-9FDF-02583A223D83}"/>
    <dgm:cxn modelId="{80CC2CF1-5074-4D4B-8B6A-0460A6BA335D}" srcId="{34DD57DD-4834-49D2-8385-FB1EA7905067}" destId="{3AF3E2ED-816A-483F-BB67-E03ABB7F1A36}" srcOrd="5" destOrd="0" parTransId="{3D2791F7-31BD-4CC1-9555-17A2443DC087}" sibTransId="{2B4AF4D3-93DA-47CB-A675-6E5BFF7548BB}"/>
    <dgm:cxn modelId="{0AA41CE8-BB63-4E00-BBF0-E2355DC9C9E7}" type="presParOf" srcId="{2B991225-4185-495B-8629-772F6793AC92}" destId="{B7F65539-C629-4BA8-B820-1D0BECC35E53}" srcOrd="0" destOrd="0" presId="urn:microsoft.com/office/officeart/2005/8/layout/hList1"/>
    <dgm:cxn modelId="{E31006C9-9F15-4D98-A8C5-1FCE7D91C854}" type="presParOf" srcId="{B7F65539-C629-4BA8-B820-1D0BECC35E53}" destId="{B5A24F24-9DD2-41C6-BCAA-E7392E658FF8}" srcOrd="0" destOrd="0" presId="urn:microsoft.com/office/officeart/2005/8/layout/hList1"/>
    <dgm:cxn modelId="{54F6F66B-06C8-4A94-B2E4-1C55535FFCDC}" type="presParOf" srcId="{B7F65539-C629-4BA8-B820-1D0BECC35E53}" destId="{5C22B7BC-D9A7-4365-9FAB-EB6B36B0FCA7}" srcOrd="1" destOrd="0" presId="urn:microsoft.com/office/officeart/2005/8/layout/hList1"/>
    <dgm:cxn modelId="{C78B6C7F-AF1E-4999-B80A-36B8E451CCED}" type="presParOf" srcId="{2B991225-4185-495B-8629-772F6793AC92}" destId="{88E37340-3658-45D0-924D-E74255158CE4}" srcOrd="1" destOrd="0" presId="urn:microsoft.com/office/officeart/2005/8/layout/hList1"/>
    <dgm:cxn modelId="{24C6A2DF-AC22-4CDD-A878-4B982E0AA0F3}" type="presParOf" srcId="{2B991225-4185-495B-8629-772F6793AC92}" destId="{28B43E5B-1CCA-40AD-84EB-ABDD0A0E6F89}" srcOrd="2" destOrd="0" presId="urn:microsoft.com/office/officeart/2005/8/layout/hList1"/>
    <dgm:cxn modelId="{86156A5E-D72B-42FF-B4B5-B5993D9160D0}" type="presParOf" srcId="{28B43E5B-1CCA-40AD-84EB-ABDD0A0E6F89}" destId="{A98E98FC-F5D5-43B9-AC7F-DAFD7C722625}" srcOrd="0" destOrd="0" presId="urn:microsoft.com/office/officeart/2005/8/layout/hList1"/>
    <dgm:cxn modelId="{C3E24DD8-BC05-45D5-AB2D-53768471FB04}" type="presParOf" srcId="{28B43E5B-1CCA-40AD-84EB-ABDD0A0E6F89}" destId="{8726C57F-277D-4180-BA05-515DC23D6CA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3C404-550A-4A96-822B-A6428BDDA7F3}">
      <dsp:nvSpPr>
        <dsp:cNvPr id="0" name=""/>
        <dsp:cNvSpPr/>
      </dsp:nvSpPr>
      <dsp:spPr>
        <a:xfrm>
          <a:off x="0" y="38035"/>
          <a:ext cx="824865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kern="1200" dirty="0"/>
            <a:t>Lonkkamurtumien merkitys</a:t>
          </a:r>
        </a:p>
      </dsp:txBody>
      <dsp:txXfrm>
        <a:off x="31613" y="69648"/>
        <a:ext cx="8185424" cy="584369"/>
      </dsp:txXfrm>
    </dsp:sp>
    <dsp:sp modelId="{72A26AE4-A78B-4C4B-A0AA-85D0801DA710}">
      <dsp:nvSpPr>
        <dsp:cNvPr id="0" name=""/>
        <dsp:cNvSpPr/>
      </dsp:nvSpPr>
      <dsp:spPr>
        <a:xfrm>
          <a:off x="0" y="685630"/>
          <a:ext cx="8248650" cy="2459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100" kern="1200" dirty="0"/>
            <a:t>Liikunta- ja toimintakyky heikentyy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100" kern="1200" dirty="0"/>
            <a:t>Avuntarve kasvaa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100" kern="1200" dirty="0">
              <a:solidFill>
                <a:schemeClr val="tx1"/>
              </a:solidFill>
            </a:rPr>
            <a:t>Elämänlaatu heikkenee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100" kern="1200" dirty="0">
              <a:solidFill>
                <a:schemeClr val="tx1"/>
              </a:solidFill>
            </a:rPr>
            <a:t>Lonkkamurtuma altistaa </a:t>
          </a:r>
          <a:r>
            <a:rPr lang="fi-FI" sz="2100" kern="1200" dirty="0"/>
            <a:t>pitkäaikaishoidolle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100" kern="1200" dirty="0"/>
            <a:t>Lonkkamurtuman jälkeinen hoito ja kuntoutus sairaalassa tai kuntoutusyksiköissä kestävät pitkään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100" kern="1200" dirty="0"/>
            <a:t>Kuolleisuus on vertailuväestöä suurempi</a:t>
          </a:r>
        </a:p>
      </dsp:txBody>
      <dsp:txXfrm>
        <a:off x="0" y="685630"/>
        <a:ext cx="8248650" cy="2459159"/>
      </dsp:txXfrm>
    </dsp:sp>
    <dsp:sp modelId="{6D025569-C504-4912-AF29-C5871E60A3AC}">
      <dsp:nvSpPr>
        <dsp:cNvPr id="0" name=""/>
        <dsp:cNvSpPr/>
      </dsp:nvSpPr>
      <dsp:spPr>
        <a:xfrm>
          <a:off x="0" y="3144790"/>
          <a:ext cx="824865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kern="1200" dirty="0"/>
            <a:t>Lonkkamurtumien kustannukset</a:t>
          </a:r>
        </a:p>
      </dsp:txBody>
      <dsp:txXfrm>
        <a:off x="31613" y="3176403"/>
        <a:ext cx="8185424" cy="584369"/>
      </dsp:txXfrm>
    </dsp:sp>
    <dsp:sp modelId="{38C4C8DE-73AF-4670-9909-5820E308F5FF}">
      <dsp:nvSpPr>
        <dsp:cNvPr id="0" name=""/>
        <dsp:cNvSpPr/>
      </dsp:nvSpPr>
      <dsp:spPr>
        <a:xfrm>
          <a:off x="0" y="3792385"/>
          <a:ext cx="8248650" cy="162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9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100" kern="1200" dirty="0"/>
            <a:t>Potilaskohtaiset </a:t>
          </a:r>
          <a:r>
            <a:rPr lang="fi-FI" sz="2100" kern="1200" dirty="0">
              <a:solidFill>
                <a:schemeClr val="tx1"/>
              </a:solidFill>
            </a:rPr>
            <a:t>kokonaiskustannukset olivat ensimmäisen </a:t>
          </a:r>
          <a:r>
            <a:rPr lang="fi-FI" sz="2100" kern="1200" dirty="0"/>
            <a:t>vuoden aikana vuonna 2013 keskimäärin 30 900 euroa.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100" kern="1200" dirty="0"/>
            <a:t>Kokonaiskustannukset ovat huomattavasti suuremmat, jos aiemmin kotona asunut potilas jää murtuman jälkeen pysyvästi pitkäaikaishoitoon. </a:t>
          </a:r>
        </a:p>
      </dsp:txBody>
      <dsp:txXfrm>
        <a:off x="0" y="3792385"/>
        <a:ext cx="8248650" cy="1620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3017A4-679F-4676-BA7F-74E8ECC841D2}">
      <dsp:nvSpPr>
        <dsp:cNvPr id="0" name=""/>
        <dsp:cNvSpPr/>
      </dsp:nvSpPr>
      <dsp:spPr>
        <a:xfrm>
          <a:off x="0" y="0"/>
          <a:ext cx="2519319" cy="533040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1" u="sng" kern="1200" dirty="0"/>
            <a:t>Koko väestö: </a:t>
          </a:r>
          <a:br>
            <a:rPr lang="fi-FI" sz="1800" kern="1200" dirty="0"/>
          </a:br>
          <a:r>
            <a:rPr lang="fi-FI" sz="1800" b="1" i="1" kern="1200" dirty="0"/>
            <a:t>Terveyden ja toimintakyvyn edistäminen</a:t>
          </a:r>
          <a:r>
            <a:rPr lang="fi-FI" sz="1800" kern="1200" dirty="0"/>
            <a:t> </a:t>
          </a:r>
        </a:p>
      </dsp:txBody>
      <dsp:txXfrm>
        <a:off x="0" y="0"/>
        <a:ext cx="2519319" cy="1599122"/>
      </dsp:txXfrm>
    </dsp:sp>
    <dsp:sp modelId="{ED895A8F-916A-4990-951D-5D96C48BF0A8}">
      <dsp:nvSpPr>
        <dsp:cNvPr id="0" name=""/>
        <dsp:cNvSpPr/>
      </dsp:nvSpPr>
      <dsp:spPr>
        <a:xfrm>
          <a:off x="252900" y="1599577"/>
          <a:ext cx="2015455" cy="10472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Liikunta</a:t>
          </a:r>
        </a:p>
      </dsp:txBody>
      <dsp:txXfrm>
        <a:off x="283572" y="1630249"/>
        <a:ext cx="1954111" cy="985867"/>
      </dsp:txXfrm>
    </dsp:sp>
    <dsp:sp modelId="{9E34ED19-4D2D-4C09-8325-0278FAF27F01}">
      <dsp:nvSpPr>
        <dsp:cNvPr id="0" name=""/>
        <dsp:cNvSpPr/>
      </dsp:nvSpPr>
      <dsp:spPr>
        <a:xfrm>
          <a:off x="252900" y="2807898"/>
          <a:ext cx="2015455" cy="10472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D-vitamiinin ja kalsiumin saanti</a:t>
          </a:r>
        </a:p>
      </dsp:txBody>
      <dsp:txXfrm>
        <a:off x="283572" y="2838570"/>
        <a:ext cx="1954111" cy="985867"/>
      </dsp:txXfrm>
    </dsp:sp>
    <dsp:sp modelId="{B0B1518F-2867-40D1-9719-A5018A33FE65}">
      <dsp:nvSpPr>
        <dsp:cNvPr id="0" name=""/>
        <dsp:cNvSpPr/>
      </dsp:nvSpPr>
      <dsp:spPr>
        <a:xfrm>
          <a:off x="252900" y="4016219"/>
          <a:ext cx="2015455" cy="10472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Tupakointi ja alkoholinkäyttö</a:t>
          </a:r>
        </a:p>
      </dsp:txBody>
      <dsp:txXfrm>
        <a:off x="283572" y="4046891"/>
        <a:ext cx="1954111" cy="985867"/>
      </dsp:txXfrm>
    </dsp:sp>
    <dsp:sp modelId="{588B448E-51B8-4D33-97C8-2C9C2391E3FE}">
      <dsp:nvSpPr>
        <dsp:cNvPr id="0" name=""/>
        <dsp:cNvSpPr/>
      </dsp:nvSpPr>
      <dsp:spPr>
        <a:xfrm>
          <a:off x="2709237" y="0"/>
          <a:ext cx="2519319" cy="533040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1" u="sng" kern="1200" dirty="0"/>
            <a:t>Vanhukset:</a:t>
          </a:r>
          <a:br>
            <a:rPr lang="fi-FI" sz="1800" kern="1200" dirty="0"/>
          </a:br>
          <a:r>
            <a:rPr lang="fi-FI" sz="1800" b="1" i="1" kern="1200" dirty="0"/>
            <a:t>Raihnaisuuden esto, luun terveyden säilyttäminen, tapaturmien esto</a:t>
          </a:r>
          <a:endParaRPr lang="fi-FI" sz="1800" kern="1200" dirty="0"/>
        </a:p>
      </dsp:txBody>
      <dsp:txXfrm>
        <a:off x="2709237" y="0"/>
        <a:ext cx="2519319" cy="1599122"/>
      </dsp:txXfrm>
    </dsp:sp>
    <dsp:sp modelId="{FE3E9C33-10A8-4B35-9584-9DBA9DBB09C4}">
      <dsp:nvSpPr>
        <dsp:cNvPr id="0" name=""/>
        <dsp:cNvSpPr/>
      </dsp:nvSpPr>
      <dsp:spPr>
        <a:xfrm>
          <a:off x="2961169" y="1599252"/>
          <a:ext cx="2015455" cy="776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Liikunta</a:t>
          </a:r>
        </a:p>
      </dsp:txBody>
      <dsp:txXfrm>
        <a:off x="2983913" y="1621996"/>
        <a:ext cx="1969967" cy="731038"/>
      </dsp:txXfrm>
    </dsp:sp>
    <dsp:sp modelId="{19AE6442-A47B-42DF-A161-C5FF49F1A9FE}">
      <dsp:nvSpPr>
        <dsp:cNvPr id="0" name=""/>
        <dsp:cNvSpPr/>
      </dsp:nvSpPr>
      <dsp:spPr>
        <a:xfrm>
          <a:off x="2961169" y="2495244"/>
          <a:ext cx="2015455" cy="776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Murtumien estoon tähtäävä terveysneuvonta</a:t>
          </a:r>
        </a:p>
      </dsp:txBody>
      <dsp:txXfrm>
        <a:off x="2983913" y="2517988"/>
        <a:ext cx="1969967" cy="731038"/>
      </dsp:txXfrm>
    </dsp:sp>
    <dsp:sp modelId="{DC16E973-0017-428A-B6B1-205A06164FFA}">
      <dsp:nvSpPr>
        <dsp:cNvPr id="0" name=""/>
        <dsp:cNvSpPr/>
      </dsp:nvSpPr>
      <dsp:spPr>
        <a:xfrm>
          <a:off x="2961169" y="3391237"/>
          <a:ext cx="2015455" cy="776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Ravitsemus</a:t>
          </a:r>
        </a:p>
      </dsp:txBody>
      <dsp:txXfrm>
        <a:off x="2983913" y="3413981"/>
        <a:ext cx="1969967" cy="731038"/>
      </dsp:txXfrm>
    </dsp:sp>
    <dsp:sp modelId="{82F63931-2D9A-47E1-9918-98323401BD02}">
      <dsp:nvSpPr>
        <dsp:cNvPr id="0" name=""/>
        <dsp:cNvSpPr/>
      </dsp:nvSpPr>
      <dsp:spPr>
        <a:xfrm>
          <a:off x="2961169" y="4287229"/>
          <a:ext cx="2015455" cy="776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Ympäristön turvallisuus</a:t>
          </a:r>
        </a:p>
      </dsp:txBody>
      <dsp:txXfrm>
        <a:off x="2983913" y="4309973"/>
        <a:ext cx="1969967" cy="731038"/>
      </dsp:txXfrm>
    </dsp:sp>
    <dsp:sp modelId="{56F99434-20DE-4D85-900B-1F67D8416AB2}">
      <dsp:nvSpPr>
        <dsp:cNvPr id="0" name=""/>
        <dsp:cNvSpPr/>
      </dsp:nvSpPr>
      <dsp:spPr>
        <a:xfrm>
          <a:off x="5417505" y="0"/>
          <a:ext cx="2519319" cy="533040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1" u="sng" kern="1200" dirty="0"/>
            <a:t>Suuressa lonkkamurtuma-vaarassa olevat:</a:t>
          </a:r>
          <a:br>
            <a:rPr lang="fi-FI" sz="1800" u="sng" kern="1200" dirty="0"/>
          </a:br>
          <a:r>
            <a:rPr lang="fi-FI" sz="1800" b="1" i="1" kern="1200" dirty="0"/>
            <a:t>Varhaiset toimenpiteet toimintakyvyn säilyttämiseksi</a:t>
          </a:r>
          <a:endParaRPr lang="fi-FI" sz="1800" kern="1200" dirty="0"/>
        </a:p>
      </dsp:txBody>
      <dsp:txXfrm>
        <a:off x="5417505" y="0"/>
        <a:ext cx="2519319" cy="1599122"/>
      </dsp:txXfrm>
    </dsp:sp>
    <dsp:sp modelId="{4D0282DF-76BF-4AB3-8924-D8410E9BDEA8}">
      <dsp:nvSpPr>
        <dsp:cNvPr id="0" name=""/>
        <dsp:cNvSpPr/>
      </dsp:nvSpPr>
      <dsp:spPr>
        <a:xfrm>
          <a:off x="5669437" y="1599382"/>
          <a:ext cx="2015455" cy="511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Lääkityksen tarkistus</a:t>
          </a:r>
        </a:p>
      </dsp:txBody>
      <dsp:txXfrm>
        <a:off x="5684426" y="1614371"/>
        <a:ext cx="1985477" cy="481785"/>
      </dsp:txXfrm>
    </dsp:sp>
    <dsp:sp modelId="{ACEADAF8-2DCE-4FAC-A7DF-E2C89D2E060E}">
      <dsp:nvSpPr>
        <dsp:cNvPr id="0" name=""/>
        <dsp:cNvSpPr/>
      </dsp:nvSpPr>
      <dsp:spPr>
        <a:xfrm>
          <a:off x="5669437" y="2189878"/>
          <a:ext cx="2015455" cy="511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Osteoporoosin hoito</a:t>
          </a:r>
        </a:p>
      </dsp:txBody>
      <dsp:txXfrm>
        <a:off x="5684426" y="2204867"/>
        <a:ext cx="1985477" cy="481785"/>
      </dsp:txXfrm>
    </dsp:sp>
    <dsp:sp modelId="{2D080B88-529A-4606-8D4B-15A2310569C4}">
      <dsp:nvSpPr>
        <dsp:cNvPr id="0" name=""/>
        <dsp:cNvSpPr/>
      </dsp:nvSpPr>
      <dsp:spPr>
        <a:xfrm>
          <a:off x="5669437" y="2780374"/>
          <a:ext cx="2015455" cy="511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Kävely- ja voimaharjoitukset</a:t>
          </a:r>
        </a:p>
      </dsp:txBody>
      <dsp:txXfrm>
        <a:off x="5684426" y="2795363"/>
        <a:ext cx="1985477" cy="481785"/>
      </dsp:txXfrm>
    </dsp:sp>
    <dsp:sp modelId="{BBDC0AEF-0364-4549-9EFA-1D1AF8144BA1}">
      <dsp:nvSpPr>
        <dsp:cNvPr id="0" name=""/>
        <dsp:cNvSpPr/>
      </dsp:nvSpPr>
      <dsp:spPr>
        <a:xfrm>
          <a:off x="5669437" y="3370870"/>
          <a:ext cx="2015455" cy="511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Tasapainoharjoitteet</a:t>
          </a:r>
        </a:p>
      </dsp:txBody>
      <dsp:txXfrm>
        <a:off x="5684426" y="3385859"/>
        <a:ext cx="1985477" cy="481785"/>
      </dsp:txXfrm>
    </dsp:sp>
    <dsp:sp modelId="{4D85AF76-BB69-4913-AC5A-B9511719E77F}">
      <dsp:nvSpPr>
        <dsp:cNvPr id="0" name=""/>
        <dsp:cNvSpPr/>
      </dsp:nvSpPr>
      <dsp:spPr>
        <a:xfrm>
          <a:off x="5669437" y="3961366"/>
          <a:ext cx="2015455" cy="511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Lonkkasuojaimet</a:t>
          </a:r>
        </a:p>
      </dsp:txBody>
      <dsp:txXfrm>
        <a:off x="5684426" y="3976355"/>
        <a:ext cx="1985477" cy="481785"/>
      </dsp:txXfrm>
    </dsp:sp>
    <dsp:sp modelId="{E901A4D2-E55F-4B19-AF73-9749E48B613F}">
      <dsp:nvSpPr>
        <dsp:cNvPr id="0" name=""/>
        <dsp:cNvSpPr/>
      </dsp:nvSpPr>
      <dsp:spPr>
        <a:xfrm>
          <a:off x="5669437" y="4551863"/>
          <a:ext cx="2015455" cy="511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Liikkumisen apuvälineet</a:t>
          </a:r>
        </a:p>
      </dsp:txBody>
      <dsp:txXfrm>
        <a:off x="5684426" y="4566852"/>
        <a:ext cx="1985477" cy="4817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F174CF-2B59-4C3A-AE3D-F3F05B9A10B3}">
      <dsp:nvSpPr>
        <dsp:cNvPr id="0" name=""/>
        <dsp:cNvSpPr/>
      </dsp:nvSpPr>
      <dsp:spPr>
        <a:xfrm>
          <a:off x="0" y="60420"/>
          <a:ext cx="7668138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 dirty="0"/>
            <a:t>Moniammatillisesti yhteistyössä potilaan, hänen läheistensä ja avohoidon kanssa valmisteltu kotiutus ja kotona jatkuva suunnitelmallinen kuntoutus</a:t>
          </a:r>
        </a:p>
      </dsp:txBody>
      <dsp:txXfrm>
        <a:off x="59057" y="119477"/>
        <a:ext cx="7550024" cy="1091666"/>
      </dsp:txXfrm>
    </dsp:sp>
    <dsp:sp modelId="{2757A0E6-A1BE-4795-A8DB-3F15503E90EF}">
      <dsp:nvSpPr>
        <dsp:cNvPr id="0" name=""/>
        <dsp:cNvSpPr/>
      </dsp:nvSpPr>
      <dsp:spPr>
        <a:xfrm>
          <a:off x="0" y="1270200"/>
          <a:ext cx="7668138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463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/>
            <a:t>kohentaa potilaan toimintakykyä ja elämänlaatua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/>
            <a:t>vähentävä läheisten kokemaa stressiä.</a:t>
          </a:r>
        </a:p>
      </dsp:txBody>
      <dsp:txXfrm>
        <a:off x="0" y="1270200"/>
        <a:ext cx="7668138" cy="592020"/>
      </dsp:txXfrm>
    </dsp:sp>
    <dsp:sp modelId="{C3A61216-CE95-4312-A9AD-44283F851D0B}">
      <dsp:nvSpPr>
        <dsp:cNvPr id="0" name=""/>
        <dsp:cNvSpPr/>
      </dsp:nvSpPr>
      <dsp:spPr>
        <a:xfrm>
          <a:off x="0" y="1862220"/>
          <a:ext cx="7668138" cy="855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 dirty="0"/>
            <a:t>Ennen </a:t>
          </a:r>
          <a:r>
            <a:rPr lang="fi-FI" sz="2200" kern="1200" dirty="0">
              <a:solidFill>
                <a:schemeClr val="bg1"/>
              </a:solidFill>
            </a:rPr>
            <a:t>kotiutusta tehtävä kotikäynti</a:t>
          </a:r>
        </a:p>
      </dsp:txBody>
      <dsp:txXfrm>
        <a:off x="41780" y="1904000"/>
        <a:ext cx="7584578" cy="772298"/>
      </dsp:txXfrm>
    </dsp:sp>
    <dsp:sp modelId="{29CA5ABB-F06F-4A48-88C7-CF895FE5262A}">
      <dsp:nvSpPr>
        <dsp:cNvPr id="0" name=""/>
        <dsp:cNvSpPr/>
      </dsp:nvSpPr>
      <dsp:spPr>
        <a:xfrm>
          <a:off x="0" y="2718079"/>
          <a:ext cx="7668138" cy="111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463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/>
            <a:t>tutkitaan </a:t>
          </a:r>
          <a:r>
            <a:rPr lang="fi-FI" sz="1700" kern="1200" dirty="0">
              <a:solidFill>
                <a:schemeClr val="tx1"/>
              </a:solidFill>
            </a:rPr>
            <a:t>potilaan liikkumista ja selviytymistä päivittäisissä toimissa hänen kotiympäristössään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>
              <a:solidFill>
                <a:schemeClr val="tx1"/>
              </a:solidFill>
            </a:rPr>
            <a:t>selvitetään asunnossa tarvittavat muutostyöt ja apuvälineiden tarve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>
              <a:solidFill>
                <a:schemeClr val="tx1"/>
              </a:solidFill>
            </a:rPr>
            <a:t>selvitetään kaatumisen riskitekijät ja pyritään poistamaan ne.</a:t>
          </a:r>
        </a:p>
      </dsp:txBody>
      <dsp:txXfrm>
        <a:off x="0" y="2718079"/>
        <a:ext cx="7668138" cy="11157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24F24-9DD2-41C6-BCAA-E7392E658FF8}">
      <dsp:nvSpPr>
        <dsp:cNvPr id="0" name=""/>
        <dsp:cNvSpPr/>
      </dsp:nvSpPr>
      <dsp:spPr>
        <a:xfrm>
          <a:off x="40" y="189519"/>
          <a:ext cx="3854471" cy="7804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dirty="0"/>
            <a:t>Ennustetta heikentäviä riskitekijöitä</a:t>
          </a:r>
        </a:p>
      </dsp:txBody>
      <dsp:txXfrm>
        <a:off x="40" y="189519"/>
        <a:ext cx="3854471" cy="780485"/>
      </dsp:txXfrm>
    </dsp:sp>
    <dsp:sp modelId="{5C22B7BC-D9A7-4365-9FAB-EB6B36B0FCA7}">
      <dsp:nvSpPr>
        <dsp:cNvPr id="0" name=""/>
        <dsp:cNvSpPr/>
      </dsp:nvSpPr>
      <dsp:spPr>
        <a:xfrm>
          <a:off x="40" y="970004"/>
          <a:ext cx="3854471" cy="32281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100" kern="1200" dirty="0"/>
            <a:t>korkea ikä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100" kern="1200" dirty="0">
              <a:solidFill>
                <a:schemeClr val="tx1"/>
              </a:solidFill>
            </a:rPr>
            <a:t>pitk</a:t>
          </a:r>
          <a:r>
            <a:rPr lang="fi-FI" sz="2100" kern="1200" dirty="0"/>
            <a:t>äaikaissairaudet</a:t>
          </a:r>
          <a:br>
            <a:rPr lang="fi-FI" sz="2100" kern="1200" dirty="0"/>
          </a:br>
          <a:r>
            <a:rPr lang="fi-FI" sz="2100" kern="1200" dirty="0"/>
            <a:t>(varsinkin muistisairaudet)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100" kern="1200" dirty="0"/>
            <a:t>murtumaa edeltänyt heikko liikunta- ja toimintakyky</a:t>
          </a:r>
        </a:p>
      </dsp:txBody>
      <dsp:txXfrm>
        <a:off x="40" y="970004"/>
        <a:ext cx="3854471" cy="3228120"/>
      </dsp:txXfrm>
    </dsp:sp>
    <dsp:sp modelId="{A98E98FC-F5D5-43B9-AC7F-DAFD7C722625}">
      <dsp:nvSpPr>
        <dsp:cNvPr id="0" name=""/>
        <dsp:cNvSpPr/>
      </dsp:nvSpPr>
      <dsp:spPr>
        <a:xfrm>
          <a:off x="4394138" y="189519"/>
          <a:ext cx="3854471" cy="7804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dirty="0"/>
            <a:t>Tekijät, joihin on mahdollista vaikuttaa</a:t>
          </a:r>
        </a:p>
      </dsp:txBody>
      <dsp:txXfrm>
        <a:off x="4394138" y="189519"/>
        <a:ext cx="3854471" cy="780485"/>
      </dsp:txXfrm>
    </dsp:sp>
    <dsp:sp modelId="{8726C57F-277D-4180-BA05-515DC23D6CA4}">
      <dsp:nvSpPr>
        <dsp:cNvPr id="0" name=""/>
        <dsp:cNvSpPr/>
      </dsp:nvSpPr>
      <dsp:spPr>
        <a:xfrm>
          <a:off x="4394138" y="970004"/>
          <a:ext cx="3854471" cy="32281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100" kern="1200" dirty="0"/>
            <a:t>ravitsemustila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100" kern="1200" dirty="0"/>
            <a:t>deliriumriski (B)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100" kern="1200" dirty="0"/>
            <a:t>leikkausmenetelmä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100" kern="1200" dirty="0"/>
            <a:t>kivun hoito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100" kern="1200" dirty="0"/>
            <a:t>varhainen mobilisaatio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100" kern="1200" dirty="0"/>
            <a:t>riittävän pitkäkestoinen, laaja-alainen ja moniammatillinen kuntoutus (A, B)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100" kern="1200" dirty="0"/>
            <a:t>kaatumisriski</a:t>
          </a:r>
        </a:p>
      </dsp:txBody>
      <dsp:txXfrm>
        <a:off x="4394138" y="970004"/>
        <a:ext cx="3854471" cy="3228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DF244-10E3-4D6E-983D-AEF1CFF2C245}" type="datetimeFigureOut">
              <a:rPr lang="fi-FI" smtClean="0"/>
              <a:t>6.11.2017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D4FDD-96CA-4D16-9861-35D3D319118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4212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4FDD-96CA-4D16-9861-35D3D3191185}" type="slidenum">
              <a:rPr lang="fi-FI" smtClean="0"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46808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4FDD-96CA-4D16-9861-35D3D3191185}" type="slidenum">
              <a:rPr lang="fi-FI" smtClean="0"/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6856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Reisiluun yläosan murtumien jaottelu ja luokitus (ICD-10). Kuva edestä.</a:t>
            </a:r>
          </a:p>
          <a:p>
            <a:r>
              <a:rPr lang="fi-FI" dirty="0"/>
              <a:t>Ilkka Arnala, © Suomalainen Lääkäriseura Duodecim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4FDD-96CA-4D16-9861-35D3D3191185}" type="slidenum">
              <a:rPr lang="fi-FI" smtClean="0"/>
              <a:t>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5775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858" y="2273645"/>
            <a:ext cx="8216147" cy="1020579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292" y="3294224"/>
            <a:ext cx="6206949" cy="66182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50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5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14" y="874676"/>
            <a:ext cx="8248650" cy="68107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77291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o kuos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797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930" y="778929"/>
            <a:ext cx="2799839" cy="580690"/>
          </a:xfrm>
          <a:prstGeom prst="rect">
            <a:avLst/>
          </a:prstGeom>
        </p:spPr>
        <p:txBody>
          <a:bodyPr anchor="t"/>
          <a:lstStyle>
            <a:lvl1pPr algn="l">
              <a:defRPr sz="1800" b="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0850" y="882649"/>
            <a:ext cx="5340349" cy="478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dirty="0"/>
              <a:t>Lisää kuva napsauttamalla kuvaketta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931" y="1221876"/>
            <a:ext cx="2799838" cy="44423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Lucida Sans"/>
                <a:cs typeface="Lucida San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1083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27444" y="5952292"/>
            <a:ext cx="1562400" cy="5004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Drag logo </a:t>
            </a:r>
            <a:r>
              <a:rPr lang="fi-FI" dirty="0" err="1"/>
              <a:t>here</a:t>
            </a:r>
            <a:endParaRPr lang="fi-FI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61433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 ja tekstiä pää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27444" y="5952292"/>
            <a:ext cx="1562400" cy="5004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Drag logo </a:t>
            </a:r>
            <a:r>
              <a:rPr lang="fi-FI" dirty="0" err="1"/>
              <a:t>here</a:t>
            </a:r>
            <a:endParaRPr lang="fi-FI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7114" y="874676"/>
            <a:ext cx="8248650" cy="68107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98408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logo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37114" y="403200"/>
            <a:ext cx="8248650" cy="1152550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4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19270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203" y="5715863"/>
            <a:ext cx="4209297" cy="443330"/>
          </a:xfrm>
          <a:prstGeom prst="rect">
            <a:avLst/>
          </a:prstGeom>
        </p:spPr>
        <p:txBody>
          <a:bodyPr/>
          <a:lstStyle>
            <a:lvl1pPr algn="l">
              <a:defRPr sz="2000" cap="none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2903" y="6070293"/>
            <a:ext cx="4196597" cy="3855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29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57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ypahoito.fi/web/kh/suositukset/nix00423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hyperlink" Target="https://gernet.s3.amazonaws.com/uploads/d8dcc061d1cf451a9461a2af32f7ce3f/Tarkastuslista%20kotitapaturmien%20ehk%C3%A4isemiseksi.pdf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ypahoito.fi/web/kh/suositukset/suositus?id=hoi50040#s13_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ctrTitle"/>
          </p:nvPr>
        </p:nvSpPr>
        <p:spPr bwMode="auto">
          <a:xfrm>
            <a:off x="330858" y="1875442"/>
            <a:ext cx="8216147" cy="12659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dirty="0">
                <a:latin typeface="Lucida Sans" charset="0"/>
                <a:ea typeface="ＭＳ Ｐゴシック" charset="0"/>
                <a:cs typeface="Lucida Sans" charset="0"/>
              </a:rPr>
              <a:t>Luentomateriaali</a:t>
            </a:r>
            <a:br>
              <a:rPr lang="en-US" dirty="0">
                <a:latin typeface="Lucida Sans" charset="0"/>
                <a:ea typeface="ＭＳ Ｐゴシック" charset="0"/>
                <a:cs typeface="Lucida Sans" charset="0"/>
              </a:rPr>
            </a:br>
            <a:r>
              <a:rPr lang="en-US" dirty="0" err="1">
                <a:latin typeface="Lucida Sans" charset="0"/>
                <a:ea typeface="ＭＳ Ｐゴシック" charset="0"/>
              </a:rPr>
              <a:t>Lonkkamurtuma</a:t>
            </a:r>
            <a:endParaRPr lang="en-US" dirty="0">
              <a:latin typeface="Lucida Sans" charset="0"/>
              <a:ea typeface="ＭＳ Ｐゴシック" charset="0"/>
            </a:endParaRPr>
          </a:p>
        </p:txBody>
      </p:sp>
      <p:sp>
        <p:nvSpPr>
          <p:cNvPr id="9219" name="Subtitle 8"/>
          <p:cNvSpPr>
            <a:spLocks noGrp="1"/>
          </p:cNvSpPr>
          <p:nvPr>
            <p:ph type="subTitle" idx="1"/>
          </p:nvPr>
        </p:nvSpPr>
        <p:spPr bwMode="auto">
          <a:xfrm>
            <a:off x="359292" y="3677676"/>
            <a:ext cx="6206949" cy="146951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Julkaistu</a:t>
            </a:r>
            <a: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  <a:t> 24.10.2017</a:t>
            </a:r>
            <a:endParaRPr lang="en-US" sz="2400" dirty="0">
              <a:solidFill>
                <a:srgbClr val="FF0000"/>
              </a:solidFill>
              <a:latin typeface="Lucida Sans" charset="0"/>
              <a:ea typeface="ＭＳ Ｐゴシック" charset="0"/>
              <a:cs typeface="Lucida Sans" charset="0"/>
            </a:endParaRPr>
          </a:p>
          <a:p>
            <a: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  <a:t>Perustuu 16.10.2017 julkaistuun</a:t>
            </a:r>
            <a:b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</a:br>
            <a: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  <a:t>Käypä hoito -suositukseen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0267ED82-56FE-4650-95AD-70288F51E174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427663047"/>
              </p:ext>
            </p:extLst>
          </p:nvPr>
        </p:nvGraphicFramePr>
        <p:xfrm>
          <a:off x="450850" y="422031"/>
          <a:ext cx="8248650" cy="5451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3104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D503CB-85A9-4E98-AA79-2494D6CFB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114" y="388452"/>
            <a:ext cx="8248650" cy="1152550"/>
          </a:xfrm>
        </p:spPr>
        <p:txBody>
          <a:bodyPr/>
          <a:lstStyle/>
          <a:p>
            <a:r>
              <a:rPr lang="fi-FI" dirty="0"/>
              <a:t>Riskitekijät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82B26F-DE84-404D-ACCD-301BE5ECC46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618974" y="1457425"/>
            <a:ext cx="3966790" cy="4582039"/>
          </a:xfrm>
        </p:spPr>
        <p:txBody>
          <a:bodyPr/>
          <a:lstStyle/>
          <a:p>
            <a:r>
              <a:rPr lang="fi-FI" sz="1900" dirty="0"/>
              <a:t>Diabetes (erityisesti tyyppi 1)</a:t>
            </a:r>
          </a:p>
          <a:p>
            <a:r>
              <a:rPr lang="fi-FI" sz="1900" dirty="0"/>
              <a:t>Aivoverenkiertohäiriöt</a:t>
            </a:r>
          </a:p>
          <a:p>
            <a:r>
              <a:rPr lang="fi-FI" sz="1900" dirty="0"/>
              <a:t>Parkinsonin tauti</a:t>
            </a:r>
          </a:p>
          <a:p>
            <a:r>
              <a:rPr lang="fi-FI" sz="1900" dirty="0"/>
              <a:t>Heikko </a:t>
            </a:r>
            <a:r>
              <a:rPr lang="fi-FI" sz="1900"/>
              <a:t>näkökyky (</a:t>
            </a:r>
            <a:r>
              <a:rPr lang="fi-FI" sz="1900" dirty="0"/>
              <a:t>erityisesti huono syvyysnäkö ja rajoittunut näkökenttä)</a:t>
            </a:r>
          </a:p>
          <a:p>
            <a:r>
              <a:rPr lang="fi-FI" sz="1900" dirty="0"/>
              <a:t>Muistisairaus</a:t>
            </a:r>
          </a:p>
          <a:p>
            <a:pPr lvl="1"/>
            <a:r>
              <a:rPr lang="fi-FI" sz="1700" dirty="0"/>
              <a:t>Alzheimerin tauti</a:t>
            </a:r>
          </a:p>
          <a:p>
            <a:r>
              <a:rPr lang="fi-FI" sz="1900" dirty="0"/>
              <a:t>Lääkkeiden käyttö:</a:t>
            </a:r>
          </a:p>
          <a:p>
            <a:pPr lvl="1" indent="-234000"/>
            <a:r>
              <a:rPr lang="fi-FI" sz="1700" dirty="0"/>
              <a:t>bentsodiatsepiinit ja </a:t>
            </a:r>
            <a:br>
              <a:rPr lang="fi-FI" sz="1700" dirty="0"/>
            </a:br>
            <a:r>
              <a:rPr lang="fi-FI" sz="1700" dirty="0"/>
              <a:t>unilääkkeet</a:t>
            </a:r>
          </a:p>
          <a:p>
            <a:pPr lvl="1" indent="-234000"/>
            <a:r>
              <a:rPr lang="fi-FI" sz="1700" dirty="0"/>
              <a:t>masennuslääkkeet</a:t>
            </a:r>
          </a:p>
          <a:p>
            <a:pPr lvl="1" indent="-234000"/>
            <a:r>
              <a:rPr lang="fi-FI" sz="1700" dirty="0"/>
              <a:t>psykoosilääkkeet</a:t>
            </a:r>
          </a:p>
          <a:p>
            <a:pPr lvl="1" indent="-234000"/>
            <a:r>
              <a:rPr lang="fi-FI" sz="1700" dirty="0"/>
              <a:t>opioidit</a:t>
            </a:r>
          </a:p>
          <a:p>
            <a:endParaRPr lang="fi-FI" dirty="0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C865C874-E5C3-4E08-9725-B7ADF571AFDB}"/>
              </a:ext>
            </a:extLst>
          </p:cNvPr>
          <p:cNvSpPr txBox="1">
            <a:spLocks/>
          </p:cNvSpPr>
          <p:nvPr/>
        </p:nvSpPr>
        <p:spPr>
          <a:xfrm>
            <a:off x="603250" y="1457425"/>
            <a:ext cx="3998058" cy="369713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Lucida Sans"/>
                <a:ea typeface="+mn-ea"/>
                <a:cs typeface="Lucida Sans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Lucida Sans"/>
                <a:ea typeface="+mn-ea"/>
                <a:cs typeface="Lucida Sans"/>
              </a:defRPr>
            </a:lvl2pPr>
            <a:lvl3pPr marL="1143000" indent="-22860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Lucida Sans"/>
                <a:ea typeface="+mn-ea"/>
                <a:cs typeface="Lucida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fi-FI" sz="1900" dirty="0"/>
              <a:t>Korkea ikä</a:t>
            </a:r>
          </a:p>
          <a:p>
            <a:pPr fontAlgn="auto">
              <a:spcAft>
                <a:spcPts val="0"/>
              </a:spcAft>
            </a:pPr>
            <a:r>
              <a:rPr lang="fi-FI" sz="1900" dirty="0"/>
              <a:t>Murtumat vanhemmilla</a:t>
            </a:r>
          </a:p>
          <a:p>
            <a:pPr fontAlgn="auto">
              <a:spcAft>
                <a:spcPts val="0"/>
              </a:spcAft>
            </a:pPr>
            <a:r>
              <a:rPr lang="fi-FI" sz="1900" dirty="0"/>
              <a:t>Aiempi murtuma</a:t>
            </a:r>
          </a:p>
          <a:p>
            <a:pPr lvl="1" fontAlgn="auto">
              <a:spcAft>
                <a:spcPts val="0"/>
              </a:spcAft>
            </a:pPr>
            <a:r>
              <a:rPr lang="fi-FI" sz="1700" dirty="0"/>
              <a:t>rannemurtuma (naisilla)</a:t>
            </a:r>
            <a:endParaRPr lang="fi-FI" sz="17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fi-FI" sz="1900" dirty="0"/>
              <a:t>Heikentynyt liikuntakyky ja lihasheikkous </a:t>
            </a:r>
          </a:p>
          <a:p>
            <a:pPr fontAlgn="auto">
              <a:spcAft>
                <a:spcPts val="0"/>
              </a:spcAft>
            </a:pPr>
            <a:r>
              <a:rPr lang="fi-FI" sz="1900" dirty="0"/>
              <a:t>Tupakointi</a:t>
            </a:r>
          </a:p>
          <a:p>
            <a:pPr fontAlgn="auto">
              <a:spcAft>
                <a:spcPts val="0"/>
              </a:spcAft>
            </a:pPr>
            <a:r>
              <a:rPr lang="fi-FI" sz="1900" dirty="0"/>
              <a:t>Runsas alkoholinkäyttö</a:t>
            </a:r>
          </a:p>
          <a:p>
            <a:pPr fontAlgn="auto">
              <a:spcAft>
                <a:spcPts val="0"/>
              </a:spcAft>
            </a:pPr>
            <a:r>
              <a:rPr lang="fi-FI" sz="1900" dirty="0"/>
              <a:t>D-vitamiinin puute</a:t>
            </a:r>
          </a:p>
          <a:p>
            <a:pPr fontAlgn="auto">
              <a:spcAft>
                <a:spcPts val="0"/>
              </a:spcAft>
            </a:pPr>
            <a:r>
              <a:rPr lang="fi-FI" sz="1900" dirty="0"/>
              <a:t>Huono ravitsemustila, pieni painoindeksi</a:t>
            </a:r>
          </a:p>
        </p:txBody>
      </p:sp>
    </p:spTree>
    <p:extLst>
      <p:ext uri="{BB962C8B-B14F-4D97-AF65-F5344CB8AC3E}">
        <p14:creationId xmlns:p14="http://schemas.microsoft.com/office/powerpoint/2010/main" val="2701594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6C8D8CD4-F051-44D1-B57F-8B0DD6895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114" y="196723"/>
            <a:ext cx="8248650" cy="1152550"/>
          </a:xfrm>
        </p:spPr>
        <p:txBody>
          <a:bodyPr/>
          <a:lstStyle/>
          <a:p>
            <a:r>
              <a:rPr lang="fi-FI" dirty="0"/>
              <a:t>Lonkkamurtuman ehkäisyssä huomioitavia tekijöitä</a:t>
            </a:r>
          </a:p>
        </p:txBody>
      </p:sp>
      <p:graphicFrame>
        <p:nvGraphicFramePr>
          <p:cNvPr id="7" name="Sisällön paikkamerkki 3">
            <a:extLst>
              <a:ext uri="{FF2B5EF4-FFF2-40B4-BE49-F238E27FC236}">
                <a16:creationId xmlns:a16="http://schemas.microsoft.com/office/drawing/2014/main" id="{CEF28832-5E38-4DCA-8689-D7B981BC99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162183"/>
              </p:ext>
            </p:extLst>
          </p:nvPr>
        </p:nvGraphicFramePr>
        <p:xfrm>
          <a:off x="664703" y="1397125"/>
          <a:ext cx="7937794" cy="5330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3727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D99EB7-9803-4D68-9160-41888B239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Kaatumis- ja murtumariskin arviointi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36CE66-06D9-4696-B23C-741132C0F5A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555750"/>
            <a:ext cx="8464550" cy="4106864"/>
          </a:xfrm>
        </p:spPr>
        <p:txBody>
          <a:bodyPr/>
          <a:lstStyle/>
          <a:p>
            <a:pPr>
              <a:lnSpc>
                <a:spcPts val="2700"/>
              </a:lnSpc>
            </a:pPr>
            <a:r>
              <a:rPr lang="fi-FI" dirty="0"/>
              <a:t>Iäkkään kaatumis- ja murtumariski tulee arvioida</a:t>
            </a:r>
            <a:r>
              <a:rPr lang="fi-FI" dirty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ts val="2700"/>
              </a:lnSpc>
            </a:pPr>
            <a:r>
              <a:rPr lang="fi-FI" dirty="0"/>
              <a:t>Kaatumisvaara-arvion osa-alueita ovat:</a:t>
            </a:r>
          </a:p>
          <a:p>
            <a:pPr lvl="1">
              <a:lnSpc>
                <a:spcPts val="2200"/>
              </a:lnSpc>
            </a:pPr>
            <a:r>
              <a:rPr lang="fi-FI" sz="1900" dirty="0"/>
              <a:t>Pitkäaikaissairauksien ja elintapojen huomiointi</a:t>
            </a:r>
          </a:p>
          <a:p>
            <a:pPr lvl="1">
              <a:lnSpc>
                <a:spcPts val="2200"/>
              </a:lnSpc>
            </a:pPr>
            <a:r>
              <a:rPr lang="fi-FI" sz="1900" dirty="0"/>
              <a:t>Lääkityksen arviointi</a:t>
            </a:r>
          </a:p>
          <a:p>
            <a:pPr lvl="1">
              <a:lnSpc>
                <a:spcPts val="2200"/>
              </a:lnSpc>
            </a:pPr>
            <a:r>
              <a:rPr lang="fi-FI" sz="1900" dirty="0"/>
              <a:t>Näkökyky</a:t>
            </a:r>
          </a:p>
          <a:p>
            <a:pPr lvl="1">
              <a:lnSpc>
                <a:spcPts val="2200"/>
              </a:lnSpc>
            </a:pPr>
            <a:r>
              <a:rPr lang="fi-FI" sz="1900" dirty="0"/>
              <a:t>Verenpaine ja verenkiertoelimistö</a:t>
            </a:r>
          </a:p>
          <a:p>
            <a:pPr lvl="1">
              <a:lnSpc>
                <a:spcPts val="2200"/>
              </a:lnSpc>
            </a:pPr>
            <a:r>
              <a:rPr lang="fi-FI" sz="1900" dirty="0"/>
              <a:t>Neurologinen tutkimus</a:t>
            </a:r>
          </a:p>
          <a:p>
            <a:pPr lvl="1">
              <a:lnSpc>
                <a:spcPts val="2200"/>
              </a:lnSpc>
            </a:pPr>
            <a:r>
              <a:rPr lang="fi-FI" sz="1900" dirty="0"/>
              <a:t>Tasapainon hallinta, kävely ja lihasvoima</a:t>
            </a:r>
          </a:p>
          <a:p>
            <a:pPr lvl="1">
              <a:lnSpc>
                <a:spcPts val="2200"/>
              </a:lnSpc>
            </a:pPr>
            <a:r>
              <a:rPr lang="fi-FI" sz="1900" dirty="0"/>
              <a:t>Tuki- ja liikuntaelimistö</a:t>
            </a:r>
          </a:p>
          <a:p>
            <a:pPr lvl="1">
              <a:lnSpc>
                <a:spcPts val="2200"/>
              </a:lnSpc>
            </a:pPr>
            <a:r>
              <a:rPr lang="fi-FI" sz="1900" dirty="0"/>
              <a:t>Kodin ja ympäristön riskitekijät</a:t>
            </a:r>
          </a:p>
          <a:p>
            <a:pPr lvl="1">
              <a:lnSpc>
                <a:spcPts val="2200"/>
              </a:lnSpc>
            </a:pPr>
            <a:r>
              <a:rPr lang="fi-FI" sz="1900" dirty="0"/>
              <a:t>Osteoporoosilääkityksen tarpeen arviointi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16571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925801-5111-4324-A786-023AE371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Kaatumisten ehkäisy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5077596-AAD6-470E-8D72-10666374796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Kaatumisia voidaan kaikilla iäkkäillä ehkäistä tehokkaasti, mutta ehkäisytoimet tulee kohdentaa yksilöllisen toimintakyvyn ja kokonaistilanteen mukaan.</a:t>
            </a:r>
          </a:p>
          <a:p>
            <a:pPr lvl="1"/>
            <a:r>
              <a:rPr lang="fi-FI" dirty="0"/>
              <a:t>Säännöllinen, vähintään kohtalainen fyysinen harjoittelu on yhteydessä pienempään lonkkamurtumariskiin yli 50-vuotiailla (A). </a:t>
            </a:r>
          </a:p>
          <a:p>
            <a:pPr lvl="1"/>
            <a:r>
              <a:rPr lang="fi-FI" dirty="0"/>
              <a:t>Palveluasunnoissa asuvien vanhuksien yksilöllinen kävely- ja tasapainoharjoitusohjelma saattaa vähentää kaatumisia ja lonkkamurtumia (C).</a:t>
            </a:r>
          </a:p>
          <a:p>
            <a:pPr lvl="1"/>
            <a:r>
              <a:rPr lang="fi-FI" dirty="0"/>
              <a:t>Liikkumisen rajoittaminen ei ilmeisesti vähennä laitospotilaiden kaatumistapaturmia (B).</a:t>
            </a:r>
          </a:p>
        </p:txBody>
      </p:sp>
    </p:spTree>
    <p:extLst>
      <p:ext uri="{BB962C8B-B14F-4D97-AF65-F5344CB8AC3E}">
        <p14:creationId xmlns:p14="http://schemas.microsoft.com/office/powerpoint/2010/main" val="1023208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098C27-C6E8-4508-AEB6-06A279131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Lonkkamurtuman diagnoosi</a:t>
            </a:r>
          </a:p>
        </p:txBody>
      </p:sp>
      <p:sp>
        <p:nvSpPr>
          <p:cNvPr id="14" name="Sisällön paikkamerkki 13">
            <a:extLst>
              <a:ext uri="{FF2B5EF4-FFF2-40B4-BE49-F238E27FC236}">
                <a16:creationId xmlns:a16="http://schemas.microsoft.com/office/drawing/2014/main" id="{BE14B5E5-489D-4452-B6B5-18FD2FA6FE52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Lonkkamurtuman toteaminen perustuu kliiniseen tutkimukseen ja röntgenkuvaukseen. </a:t>
            </a:r>
          </a:p>
          <a:p>
            <a:pPr lvl="1"/>
            <a:r>
              <a:rPr lang="fi-FI" dirty="0"/>
              <a:t>Röntgentutkimuksissa otetaan lantion AP-kuva ja lonkan sivukuva. </a:t>
            </a:r>
          </a:p>
          <a:p>
            <a:pPr lvl="1"/>
            <a:r>
              <a:rPr lang="fi-FI" dirty="0"/>
              <a:t>Reisiluun kaulan dislokoitumattomassa murtumassa röntgenlöydös voi olla aluksi vain vähän poikkeava tai normaali, ja murtumalinja tulla näkyviin vasta useamman vuorokauden kuluttua tapaturmasta. </a:t>
            </a:r>
          </a:p>
          <a:p>
            <a:pPr lvl="2"/>
            <a:r>
              <a:rPr lang="fi-FI" dirty="0"/>
              <a:t>Kliinisesti epäilyttävissä tapauksissa röntgentutkimukset tulee siksi uusia 1–2 vuorokauden kuluessa tai diagnoosin varmistamiseksi tulee tehdä magneettikuvaus tai tietokonetomografia.</a:t>
            </a:r>
          </a:p>
        </p:txBody>
      </p:sp>
    </p:spTree>
    <p:extLst>
      <p:ext uri="{BB962C8B-B14F-4D97-AF65-F5344CB8AC3E}">
        <p14:creationId xmlns:p14="http://schemas.microsoft.com/office/powerpoint/2010/main" val="131169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CEFAF621-B419-4235-B514-6D137FBB457A}"/>
              </a:ext>
            </a:extLst>
          </p:cNvPr>
          <p:cNvPicPr>
            <a:picLocks noGrp="1" noChangeAspect="1"/>
          </p:cNvPicPr>
          <p:nvPr>
            <p:ph idx="11"/>
          </p:nvPr>
        </p:nvPicPr>
        <p:blipFill>
          <a:blip r:embed="rId3"/>
          <a:stretch>
            <a:fillRect/>
          </a:stretch>
        </p:blipFill>
        <p:spPr>
          <a:xfrm>
            <a:off x="2403987" y="1555750"/>
            <a:ext cx="4557250" cy="45832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76657E2-F1F2-492C-8806-AD438B0E7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Reisiluun yläosan murtumien jaottelu ja luokitus (ICD-10) </a:t>
            </a:r>
          </a:p>
        </p:txBody>
      </p:sp>
    </p:spTree>
    <p:extLst>
      <p:ext uri="{BB962C8B-B14F-4D97-AF65-F5344CB8AC3E}">
        <p14:creationId xmlns:p14="http://schemas.microsoft.com/office/powerpoint/2010/main" val="627396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B56961E9-747D-426B-9210-F6DE829A518D}"/>
              </a:ext>
            </a:extLst>
          </p:cNvPr>
          <p:cNvPicPr>
            <a:picLocks noGrp="1" noChangeAspect="1"/>
          </p:cNvPicPr>
          <p:nvPr>
            <p:ph idx="11"/>
          </p:nvPr>
        </p:nvPicPr>
        <p:blipFill>
          <a:blip r:embed="rId2"/>
          <a:stretch>
            <a:fillRect/>
          </a:stretch>
        </p:blipFill>
        <p:spPr>
          <a:xfrm>
            <a:off x="1763780" y="403151"/>
            <a:ext cx="7158994" cy="5805920"/>
          </a:xfrm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5285F985-077A-42A7-8B96-DA174D8C5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113" y="403200"/>
            <a:ext cx="3342610" cy="1152550"/>
          </a:xfrm>
        </p:spPr>
        <p:txBody>
          <a:bodyPr/>
          <a:lstStyle/>
          <a:p>
            <a:r>
              <a:rPr lang="fi-FI" sz="2800" dirty="0"/>
              <a:t>Lonkkamurtuma-potilaan hoitokaavio</a:t>
            </a:r>
          </a:p>
        </p:txBody>
      </p:sp>
    </p:spTree>
    <p:extLst>
      <p:ext uri="{BB962C8B-B14F-4D97-AF65-F5344CB8AC3E}">
        <p14:creationId xmlns:p14="http://schemas.microsoft.com/office/powerpoint/2010/main" val="1820283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65DF91-8F93-4B93-B4FD-6A8177266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Lonkkamurtumapotilaan arviointi ennen leikkausta ja kivun 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25C65E-018F-4EF0-AA86-40FFBF2D29B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585246"/>
            <a:ext cx="8248650" cy="4106864"/>
          </a:xfrm>
        </p:spPr>
        <p:txBody>
          <a:bodyPr/>
          <a:lstStyle/>
          <a:p>
            <a:r>
              <a:rPr lang="fi-FI" sz="2200" dirty="0"/>
              <a:t>Selvitetään, millainen potilaan fyysinen, psyykkinen ja sosiaalinen toimintakyky oli ennen lonkkamurtumaa. </a:t>
            </a:r>
          </a:p>
          <a:p>
            <a:pPr lvl="1"/>
            <a:r>
              <a:rPr lang="fi-FI" dirty="0"/>
              <a:t>Nämä seikat vaikuttavat toipumiseen leikkauksen jälkeen ja jatkohoitopaikan valintaan.</a:t>
            </a:r>
          </a:p>
          <a:p>
            <a:r>
              <a:rPr lang="fi-FI" sz="2200" dirty="0"/>
              <a:t>Potilaan kokemaa kipua pitää arvioida säännöllisesti sekä levossa että raajaa liikuteltaessa.</a:t>
            </a:r>
          </a:p>
          <a:p>
            <a:r>
              <a:rPr lang="fi-FI" sz="2200" dirty="0"/>
              <a:t>Kivun hoidon perusta on parasetamoli.</a:t>
            </a:r>
          </a:p>
          <a:p>
            <a:r>
              <a:rPr lang="fi-FI" sz="2200" dirty="0"/>
              <a:t>Kohtalaisen kovan ja kovan kivun hoidossa käytetään lisäksi johtopuudutusta ja tarvittaessa opioidia.</a:t>
            </a:r>
          </a:p>
          <a:p>
            <a:pPr lvl="1"/>
            <a:r>
              <a:rPr lang="fi-FI" dirty="0"/>
              <a:t>Johtopuudutuksen avulla voidaan vähentää potilaan kokemaa kipua ja opioidin tarvetta (A).</a:t>
            </a:r>
          </a:p>
        </p:txBody>
      </p:sp>
    </p:spTree>
    <p:extLst>
      <p:ext uri="{BB962C8B-B14F-4D97-AF65-F5344CB8AC3E}">
        <p14:creationId xmlns:p14="http://schemas.microsoft.com/office/powerpoint/2010/main" val="2962761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A5A7B5-FAB8-49F9-9035-0C28DC458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Lonkkamurtuman kirurginen 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223758-5801-4C46-AC23-76C558FE5C1F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 dirty="0"/>
              <a:t>Kirurgisen hoitomenetelmän valinta riippuu murtuman tyypistä ja potilaasta (ikä, yleistila, henkinen tila, pitkäaikaissairaudet, luun ja nivelen tila).</a:t>
            </a:r>
          </a:p>
          <a:p>
            <a:r>
              <a:rPr lang="fi-FI" sz="2200" dirty="0"/>
              <a:t>Leikkausmenetelmä pyritään valitsemaan siten, että varaus täydellä painolla on mahdollista heti.</a:t>
            </a:r>
          </a:p>
          <a:p>
            <a:r>
              <a:rPr lang="fi-FI" sz="2200" dirty="0"/>
              <a:t>Ensimmäisen vuorokauden kuluessa leikatuilla lonkkamurtumapotilailla on ilmeisesti pienempi kuolleisuus ja vähemmän komplikaatioita kuin pidempään leikkausta odottaneilla (B).</a:t>
            </a:r>
          </a:p>
        </p:txBody>
      </p:sp>
    </p:spTree>
    <p:extLst>
      <p:ext uri="{BB962C8B-B14F-4D97-AF65-F5344CB8AC3E}">
        <p14:creationId xmlns:p14="http://schemas.microsoft.com/office/powerpoint/2010/main" val="398355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Näytön varmuusaste</a:t>
            </a:r>
            <a:br>
              <a:rPr lang="fi-FI" dirty="0"/>
            </a:br>
            <a:r>
              <a:rPr lang="fi-FI" dirty="0"/>
              <a:t>Käypä hoito -suosituksissa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721397509"/>
              </p:ext>
            </p:extLst>
          </p:nvPr>
        </p:nvGraphicFramePr>
        <p:xfrm>
          <a:off x="450850" y="1555750"/>
          <a:ext cx="8248650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9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Koodi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Näytön 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Selitys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Vahva </a:t>
                      </a:r>
                    </a:p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Useita menetelmällisesti tasokkaita</a:t>
                      </a:r>
                      <a:r>
                        <a:rPr lang="fi-FI" sz="16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1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tutkimuksia, joiden tulokset samansuuntaiset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Kohtalainen </a:t>
                      </a:r>
                    </a:p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Ainakin yksi menetelmällisesti tasokas tutkimus tai useita kelvollisia</a:t>
                      </a:r>
                      <a:r>
                        <a:rPr lang="fi-FI" sz="16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2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tutkimuksia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Niukka</a:t>
                      </a:r>
                    </a:p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Ainakin yksi kelvollinen tieteellinen</a:t>
                      </a:r>
                      <a:r>
                        <a:rPr lang="fi-FI" sz="16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tutkimus</a:t>
                      </a:r>
                      <a:endParaRPr lang="fi-FI" sz="16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Ei </a:t>
                      </a:r>
                    </a:p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Asiantuntijoiden tulkinta (paras arvio) tiedosta, joka ei täytä tutkimukseen</a:t>
                      </a:r>
                      <a:r>
                        <a:rPr lang="fi-FI" sz="16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perustuvia näytön vaatimuksia</a:t>
                      </a:r>
                      <a:endParaRPr lang="fi-FI" sz="16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fi-FI" sz="15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1 </a:t>
                      </a:r>
                      <a:r>
                        <a:rPr lang="fi-FI" sz="15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Menetelmällisesti</a:t>
                      </a:r>
                      <a:r>
                        <a:rPr lang="fi-FI" sz="15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tasokas = vahva tutkimusasetelma (kontrolloitu koeasetelma tai hyvä epidemiologinen tutkimus); tutkittu väestö ja käytetty menetelmä soveltuvat  perustaksi hoitosuosituksen kannanottoihin.</a:t>
                      </a:r>
                    </a:p>
                    <a:p>
                      <a:r>
                        <a:rPr lang="fi-FI" sz="15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2 </a:t>
                      </a:r>
                      <a:r>
                        <a:rPr lang="fi-FI" sz="15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Kelvollinen = täyttää vähimmäisvaatimukset tieteellisten menetelmien osalta; tutkittu väestö ja käytetty menetelmä soveltuvat perustaksi hoitosuosituksen kannanottoihin.</a:t>
                      </a:r>
                      <a:endParaRPr lang="fi-FI" sz="1500" dirty="0"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931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520E17-D1DE-4F46-B198-1578A6C92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Leikkauksen jälkeinen 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EE8C79F-E222-4E1A-8EBA-E14C56432255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555750"/>
            <a:ext cx="8276056" cy="4106864"/>
          </a:xfrm>
        </p:spPr>
        <p:txBody>
          <a:bodyPr/>
          <a:lstStyle/>
          <a:p>
            <a:r>
              <a:rPr lang="fi-FI" sz="2000" dirty="0"/>
              <a:t>Lonkkamurtumapotilaan mobilisointi aloitetaan mahdollisim-</a:t>
            </a:r>
            <a:br>
              <a:rPr lang="fi-FI" sz="2000" dirty="0"/>
            </a:br>
            <a:r>
              <a:rPr lang="fi-FI" sz="2000" dirty="0"/>
              <a:t>man pian, viimeistään leikkauspäivää seuraavana päivänä.</a:t>
            </a:r>
          </a:p>
          <a:p>
            <a:r>
              <a:rPr lang="fi-FI" sz="2000" dirty="0"/>
              <a:t>Deliriumin ehkäisy, diagnosointi ja hoito vaativat erityistä huomiota hoidon alusta lähtien. </a:t>
            </a:r>
          </a:p>
          <a:p>
            <a:r>
              <a:rPr lang="fi-FI" sz="2000" dirty="0"/>
              <a:t>Ravitsemustila on arvioitava sairaalaantulovaiheessa, ja sitä tulee seurata hoidon aikana viikoittain.</a:t>
            </a:r>
          </a:p>
          <a:p>
            <a:pPr lvl="1"/>
            <a:r>
              <a:rPr lang="fi-FI" sz="1800" dirty="0"/>
              <a:t>Oraalisten täydennysravintovalmisteiden käyttö leikkauksen jälkeen saattaa vähentää komplikaatioita lonkkamurtuma-leikkauksen jälkeen (C).</a:t>
            </a:r>
          </a:p>
          <a:p>
            <a:r>
              <a:rPr lang="fi-FI" sz="2000" dirty="0"/>
              <a:t>Nandrolonin anto (25 mg lihakseen 3 viikon välein) 6–12 kuukauden ajan lonkkamurtuman jälkeen saattaa parantaa iäkkäiden naisten lihasmassaa ja päivittäisistä toimista selviytymistä (C). </a:t>
            </a:r>
          </a:p>
        </p:txBody>
      </p:sp>
    </p:spTree>
    <p:extLst>
      <p:ext uri="{BB962C8B-B14F-4D97-AF65-F5344CB8AC3E}">
        <p14:creationId xmlns:p14="http://schemas.microsoft.com/office/powerpoint/2010/main" val="4237345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DD42C6-5E6C-451F-9323-B4A73DADC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Uusien murtumien ehkäisy lonkkamurtuman jälkeen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0D7AE35-F2B7-4DA5-82C7-0BFCC97D144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626131"/>
            <a:ext cx="8248650" cy="4106864"/>
          </a:xfrm>
        </p:spPr>
        <p:txBody>
          <a:bodyPr/>
          <a:lstStyle/>
          <a:p>
            <a:pPr lvl="0"/>
            <a:r>
              <a:rPr lang="fi-FI" dirty="0"/>
              <a:t>Uusien murtumien välttämisessä on keskeistä</a:t>
            </a:r>
          </a:p>
          <a:p>
            <a:pPr lvl="1"/>
            <a:r>
              <a:rPr lang="fi-FI" dirty="0"/>
              <a:t>ehkäistä kaatumisia</a:t>
            </a:r>
          </a:p>
          <a:p>
            <a:pPr lvl="1"/>
            <a:r>
              <a:rPr lang="fi-FI" dirty="0"/>
              <a:t>ylläpitää toimintakykyä</a:t>
            </a:r>
          </a:p>
          <a:p>
            <a:pPr lvl="1"/>
            <a:r>
              <a:rPr lang="fi-FI" dirty="0"/>
              <a:t>hoitaa osteoporoosia. </a:t>
            </a:r>
          </a:p>
          <a:p>
            <a:pPr lvl="0"/>
            <a:r>
              <a:rPr lang="fi-FI" dirty="0"/>
              <a:t>Lonkkamurtumaan johtaneen kaatumisen syyt tulee selvittää, ja niihin tulee puuttua.</a:t>
            </a:r>
          </a:p>
          <a:p>
            <a:pPr lvl="0"/>
            <a:r>
              <a:rPr lang="fi-FI" dirty="0"/>
              <a:t>Kalsium- ja D-vitamiinilisän käyttö aloitetaan viivytyksettä.</a:t>
            </a:r>
          </a:p>
          <a:p>
            <a:pPr lvl="0"/>
            <a:r>
              <a:rPr lang="fi-FI" dirty="0"/>
              <a:t>Osteoporoosilääkitystä on harkittava, jos potilas todennäköisesti saavuttaa itsenäisen liikuntakyvyn.</a:t>
            </a:r>
          </a:p>
        </p:txBody>
      </p:sp>
    </p:spTree>
    <p:extLst>
      <p:ext uri="{BB962C8B-B14F-4D97-AF65-F5344CB8AC3E}">
        <p14:creationId xmlns:p14="http://schemas.microsoft.com/office/powerpoint/2010/main" val="436787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F143D3-C60E-41F9-83F5-29FB33E48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Lonkkamurtumapotilaan hoito ja kuntoutus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D9B33D-217B-409E-94D0-6C936DA09B69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49" y="1555750"/>
            <a:ext cx="8516687" cy="4106864"/>
          </a:xfrm>
        </p:spPr>
        <p:txBody>
          <a:bodyPr/>
          <a:lstStyle/>
          <a:p>
            <a:r>
              <a:rPr lang="fi-FI" sz="2200" dirty="0"/>
              <a:t>Lonkkamurtuman hoito ja kuntoutus tulee keskittää osaaviin moniammatillisiin ja asianmukaisesti resurssoituihin keskuksiin.</a:t>
            </a:r>
          </a:p>
          <a:p>
            <a:pPr lvl="1" indent="-288000">
              <a:lnSpc>
                <a:spcPts val="2200"/>
              </a:lnSpc>
            </a:pPr>
            <a:r>
              <a:rPr lang="fi-FI" dirty="0"/>
              <a:t>Kotona asuvan lonkkamurtumapotilaan laaja-alainen, moniammatillinen ja keskitetty kuntoutus nopeuttaa ja parantaa toimintakyvyn palautumista ja kotiin palaamista (A).</a:t>
            </a:r>
          </a:p>
          <a:p>
            <a:pPr lvl="1" indent="-288000">
              <a:lnSpc>
                <a:spcPts val="2200"/>
              </a:lnSpc>
            </a:pPr>
            <a:r>
              <a:rPr lang="fi-FI" dirty="0"/>
              <a:t>Muistisairaat lonkkamurtumapotilaat hyötyvät leikkauksenjälkeisestä moniammatillisesta geriatrisesta kuntoutuksesta (A).</a:t>
            </a:r>
          </a:p>
          <a:p>
            <a:r>
              <a:rPr lang="fi-FI" sz="2000" dirty="0"/>
              <a:t>Lähtötilanteesta riippumatta lonkkamurtumapotilaiden hoidon tulee olla suunniteltua, ja sen tulee tapahtua viivytyksettä. Tärkeää on hoidon jatkuvuus </a:t>
            </a:r>
            <a:r>
              <a:rPr lang="fi-FI" sz="2000" dirty="0">
                <a:sym typeface="Symbol" panose="05050102010706020507" pitchFamily="18" charset="2"/>
              </a:rPr>
              <a:t></a:t>
            </a:r>
            <a:r>
              <a:rPr lang="fi-FI" sz="2000" dirty="0"/>
              <a:t> paitsi siirryttäessä hoitopaikasta toiseen </a:t>
            </a:r>
            <a:r>
              <a:rPr lang="fi-FI" sz="2000" dirty="0">
                <a:sym typeface="Symbol" panose="05050102010706020507" pitchFamily="18" charset="2"/>
              </a:rPr>
              <a:t></a:t>
            </a:r>
            <a:r>
              <a:rPr lang="fi-FI" sz="2000" dirty="0"/>
              <a:t> myös kunkin hoitoyksikön sisällä.</a:t>
            </a:r>
          </a:p>
        </p:txBody>
      </p:sp>
    </p:spTree>
    <p:extLst>
      <p:ext uri="{BB962C8B-B14F-4D97-AF65-F5344CB8AC3E}">
        <p14:creationId xmlns:p14="http://schemas.microsoft.com/office/powerpoint/2010/main" val="228319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59E83F-727C-4E4E-AB6E-D1E58C942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Kuntoutus moniammatillisessa geriatrisessa kuntoutusyksikössä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D28888-9EF1-4609-B731-7E09185D0747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 dirty="0"/>
              <a:t>Kuntoutuksen tavoitteena on palauttaa toimintakyky mahdollisimman nopeasti sellaiseksi, että potilas voi jatkaa elämäänsä entisessä elinympäristössään.</a:t>
            </a:r>
          </a:p>
          <a:p>
            <a:r>
              <a:rPr lang="fi-FI" sz="2200" dirty="0"/>
              <a:t>Moniammatillisen kuntoutusyksikön toiminnassa korostuvat laaja-alainen arviointi, varhainen mobilisaatio, potilaan omatoimisuus sekä yhteistyö avohoidon, potilaan ja hänen läheistensä kanssa.</a:t>
            </a:r>
          </a:p>
          <a:p>
            <a:r>
              <a:rPr lang="fi-FI" sz="2200" dirty="0"/>
              <a:t>Kuntoutumisen edistymistä ja tavoitteiden toteutumista seurataan yhdessä potilaan kanssa. Arvioinnissa käytetään sovittuja toimintakykymittareita, ks. </a:t>
            </a:r>
            <a:r>
              <a:rPr lang="fi-FI" sz="2200" dirty="0">
                <a:hlinkClick r:id="rId2"/>
              </a:rPr>
              <a:t>täältä</a:t>
            </a:r>
            <a:r>
              <a:rPr lang="fi-FI" sz="2200" dirty="0"/>
              <a:t>.</a:t>
            </a:r>
          </a:p>
          <a:p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39781343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D342C-B5A2-4163-B6F9-530D863F7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114" y="403200"/>
            <a:ext cx="8248650" cy="717677"/>
          </a:xfrm>
        </p:spPr>
        <p:txBody>
          <a:bodyPr/>
          <a:lstStyle/>
          <a:p>
            <a:r>
              <a:rPr lang="fi-FI" dirty="0"/>
              <a:t>Kotiutuminen ja kuntoutus avohoidossa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01E1CAA9-2A3C-4DC7-AFDD-FDA7CAC64562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835236812"/>
              </p:ext>
            </p:extLst>
          </p:nvPr>
        </p:nvGraphicFramePr>
        <p:xfrm>
          <a:off x="708948" y="1311434"/>
          <a:ext cx="7668138" cy="3894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CE09F1F6-11F1-486B-9EA6-5955DDF1B07B}"/>
              </a:ext>
            </a:extLst>
          </p:cNvPr>
          <p:cNvSpPr txBox="1"/>
          <p:nvPr/>
        </p:nvSpPr>
        <p:spPr>
          <a:xfrm>
            <a:off x="708948" y="5412263"/>
            <a:ext cx="5917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i="1" dirty="0"/>
              <a:t>Tarkastuslista kotitapaturmien ehkäisemiseksi, ks. </a:t>
            </a:r>
            <a:r>
              <a:rPr lang="fi-FI" i="1" dirty="0">
                <a:hlinkClick r:id="rId7"/>
              </a:rPr>
              <a:t>täältä</a:t>
            </a:r>
            <a:r>
              <a:rPr lang="fi-FI" i="1" dirty="0"/>
              <a:t> </a:t>
            </a:r>
            <a:endParaRPr lang="fi-FI" i="1" dirty="0">
              <a:solidFill>
                <a:srgbClr val="FF0000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822905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CE926D-4A76-4C36-B3DB-DBDDFDC4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Kuntoutussuunnitelma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D2B8711-D0DC-44C1-9D78-3525F816EED5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572334"/>
          </a:xfrm>
        </p:spPr>
        <p:txBody>
          <a:bodyPr/>
          <a:lstStyle/>
          <a:p>
            <a:r>
              <a:rPr lang="fi-FI" sz="2200" dirty="0"/>
              <a:t>Kuntoutussuunnitelma luo pohjan liikuntaharjoittelun ja kuntoutumisen jatkumiselle kotiutumisen jälkeen. </a:t>
            </a:r>
          </a:p>
          <a:p>
            <a:r>
              <a:rPr lang="fi-FI" sz="2200" dirty="0"/>
              <a:t>Harjoittelun tulee lähteä potilaan omista tavoitteista, ja sen tulee tukea päivittäisistä toimista selviämistä ja ulkona liikkumista.</a:t>
            </a:r>
          </a:p>
          <a:p>
            <a:r>
              <a:rPr lang="fi-FI" sz="2200" dirty="0"/>
              <a:t>Yksilöllinen ja progressiivista lihasvoimaharjoittelua sisältävä fyysinen harjoittelu ilmeisesti parantaa lonkkamurtumapotilaan liikunta- ja toimintakyvyn palautumista myös sairaalavaiheen jälkeen (B).</a:t>
            </a:r>
          </a:p>
          <a:p>
            <a:pPr lvl="1"/>
            <a:r>
              <a:rPr lang="fi-FI" dirty="0"/>
              <a:t>Harjoittelun määrällä ja teholla on vaikutusta: mitä enemmän ja mitä pidempään potilas on harjoitellut, sitä parempia tuloksia on saavutettu. </a:t>
            </a:r>
          </a:p>
          <a:p>
            <a:pPr lvl="1"/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9851297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03DF65-632A-47C6-A6EB-6B8DFC729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Lonkkamurtumapotilaan ennuste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F028958A-4F1E-4B69-8B1C-9501CDDF4B98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00626888"/>
              </p:ext>
            </p:extLst>
          </p:nvPr>
        </p:nvGraphicFramePr>
        <p:xfrm>
          <a:off x="450850" y="1408472"/>
          <a:ext cx="8248650" cy="4387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2363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2600" dirty="0"/>
              <a:t>Suomalaisen Lääkäriseuran Duodecimin ja </a:t>
            </a:r>
            <a:r>
              <a:rPr lang="fi-FI" sz="2600" dirty="0"/>
              <a:t>Suomen Ortopediyhdistyksen</a:t>
            </a:r>
            <a:r>
              <a:rPr lang="x-none" sz="2600" dirty="0"/>
              <a:t> asettama työryhmä</a:t>
            </a:r>
            <a:endParaRPr lang="fi-FI" sz="2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55749"/>
            <a:ext cx="8248650" cy="4231275"/>
          </a:xfrm>
        </p:spPr>
        <p:txBody>
          <a:bodyPr/>
          <a:lstStyle/>
          <a:p>
            <a:pPr marL="0" indent="0">
              <a:lnSpc>
                <a:spcPts val="1600"/>
              </a:lnSpc>
              <a:buNone/>
            </a:pPr>
            <a:r>
              <a:rPr lang="x-none" sz="1600" b="1" dirty="0"/>
              <a:t>Puheenjohtaja:</a:t>
            </a:r>
            <a:endParaRPr lang="fi-FI" sz="1600" dirty="0"/>
          </a:p>
          <a:p>
            <a:pPr marL="0" indent="0">
              <a:lnSpc>
                <a:spcPts val="1600"/>
              </a:lnSpc>
              <a:buNone/>
            </a:pPr>
            <a:r>
              <a:rPr lang="fi-FI" sz="1600" dirty="0"/>
              <a:t>Tiina Huusko, LT, sisätautien ja geriatrian erikoislääkäri; Espoo</a:t>
            </a:r>
          </a:p>
          <a:p>
            <a:pPr marL="0" indent="0">
              <a:lnSpc>
                <a:spcPts val="1600"/>
              </a:lnSpc>
              <a:buNone/>
            </a:pPr>
            <a:r>
              <a:rPr lang="fi-FI" sz="1600" b="1" dirty="0"/>
              <a:t>Kokoava kirjoittaja:</a:t>
            </a:r>
          </a:p>
          <a:p>
            <a:pPr marL="0" indent="0">
              <a:lnSpc>
                <a:spcPts val="1600"/>
              </a:lnSpc>
              <a:buNone/>
            </a:pPr>
            <a:r>
              <a:rPr lang="fi-FI" sz="1600" dirty="0"/>
              <a:t>Esa Jämsen, LT, dosentti, geriatrian erikoislääkäri, geriatrian kliininen opettaja, tutkija; Tampereen kaupunki, Hatanpään sairaala, TAYS, Tampereen yliopisto ja Tekonivelsairaala Coxa</a:t>
            </a:r>
          </a:p>
          <a:p>
            <a:pPr marL="0" indent="0">
              <a:lnSpc>
                <a:spcPts val="1600"/>
              </a:lnSpc>
              <a:buNone/>
            </a:pPr>
            <a:r>
              <a:rPr lang="x-none" sz="1600" b="1" dirty="0"/>
              <a:t>Jäsenet:</a:t>
            </a:r>
            <a:endParaRPr lang="fi-FI" sz="1600" dirty="0"/>
          </a:p>
          <a:p>
            <a:pPr marL="0" indent="0">
              <a:lnSpc>
                <a:spcPts val="1600"/>
              </a:lnSpc>
              <a:buNone/>
            </a:pPr>
            <a:r>
              <a:rPr lang="fi-FI" sz="1600" dirty="0"/>
              <a:t>Hannu Kokki, LT, anestesiologian professori; Itä-Suomen yliopisto, KYS</a:t>
            </a:r>
          </a:p>
          <a:p>
            <a:pPr marL="0" indent="0">
              <a:lnSpc>
                <a:spcPts val="1600"/>
              </a:lnSpc>
              <a:buNone/>
            </a:pPr>
            <a:r>
              <a:rPr lang="fi-FI" sz="1600" dirty="0"/>
              <a:t>Minna Laitinen, dosentti, ortopedian ja traumatologian osastonylilääkäri; TAYS:n TULES-vastuualue ja Tekonivelsairaala Coxa</a:t>
            </a:r>
          </a:p>
          <a:p>
            <a:pPr marL="0" indent="0">
              <a:lnSpc>
                <a:spcPts val="1600"/>
              </a:lnSpc>
              <a:buNone/>
            </a:pPr>
            <a:r>
              <a:rPr lang="fi-FI" sz="1600" dirty="0"/>
              <a:t>Pia Laukkanen, LT, dosentti; Jyväskylä</a:t>
            </a:r>
          </a:p>
          <a:p>
            <a:pPr marL="0" indent="0">
              <a:lnSpc>
                <a:spcPts val="1600"/>
              </a:lnSpc>
              <a:buNone/>
            </a:pPr>
            <a:r>
              <a:rPr lang="fi-FI" sz="1600" dirty="0"/>
              <a:t>Antti Malmivaara, LKT, dosentti, fysiatrian erikoislääkäri, ylilääkäri; Terveyden ja hyvinvoinnin laitos, Käypä hoito -toimittaja</a:t>
            </a:r>
          </a:p>
          <a:p>
            <a:pPr marL="0" indent="0">
              <a:lnSpc>
                <a:spcPts val="1600"/>
              </a:lnSpc>
              <a:buNone/>
            </a:pPr>
            <a:r>
              <a:rPr lang="fi-FI" sz="1600" dirty="0"/>
              <a:t>Maarit Piirtola, FT, Tutkijatohtori, fysioterapeutti; Helsingin yliopiston sosiaalitieteiden laitos ja Suomen molekyylilääketieteen instituutti (FIMM) </a:t>
            </a:r>
          </a:p>
          <a:p>
            <a:pPr marL="0" indent="0" algn="ctr">
              <a:lnSpc>
                <a:spcPts val="1500"/>
              </a:lnSpc>
              <a:buNone/>
            </a:pPr>
            <a:r>
              <a:rPr lang="fi-FI" sz="1400" dirty="0"/>
              <a:t>										(jatkuu seuraavalla dialla)</a:t>
            </a:r>
          </a:p>
          <a:p>
            <a:pPr marL="0" indent="0">
              <a:buNone/>
            </a:pPr>
            <a:endParaRPr lang="fi-FI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3502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2600" dirty="0"/>
              <a:t>Suomalaisen Lääkäriseuran Duodecimin ja </a:t>
            </a:r>
            <a:r>
              <a:rPr lang="fi-FI" sz="2600" dirty="0"/>
              <a:t>Suomen Ortopediyhdistyksen</a:t>
            </a:r>
            <a:r>
              <a:rPr lang="x-none" sz="2600" dirty="0"/>
              <a:t> asettama työryhmä</a:t>
            </a:r>
            <a:endParaRPr lang="fi-FI" sz="2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55749"/>
            <a:ext cx="8248650" cy="4231275"/>
          </a:xfrm>
        </p:spPr>
        <p:txBody>
          <a:bodyPr/>
          <a:lstStyle/>
          <a:p>
            <a:pPr marL="0" indent="0">
              <a:lnSpc>
                <a:spcPts val="1600"/>
              </a:lnSpc>
              <a:buNone/>
            </a:pPr>
            <a:r>
              <a:rPr lang="fi-FI" sz="1600" dirty="0"/>
              <a:t>Ville-Valtteri Välimäki, LT, dosentti, ortopedian ja traumatologian erikoislääkäri, vastuulääkäri; HYKS Jorvin sairaala, ortopedia</a:t>
            </a:r>
          </a:p>
          <a:p>
            <a:pPr marL="0" indent="0">
              <a:lnSpc>
                <a:spcPts val="1600"/>
              </a:lnSpc>
              <a:buNone/>
            </a:pPr>
            <a:r>
              <a:rPr lang="fi-FI" sz="1600" dirty="0"/>
              <a:t>Ville Mattila, dosentti, vs. ortopedian ja traumatologian professori, ylilääkäri, ortopedi; Tampereen yliopisto, TAYS ja Tekonivelsairaala Coxa, Käypä hoito </a:t>
            </a:r>
            <a:br>
              <a:rPr lang="fi-FI" sz="1600" dirty="0"/>
            </a:br>
            <a:r>
              <a:rPr lang="fi-FI" sz="1600" dirty="0"/>
              <a:t>-toimittaja</a:t>
            </a:r>
          </a:p>
          <a:p>
            <a:pPr marL="0" indent="0">
              <a:lnSpc>
                <a:spcPts val="1600"/>
              </a:lnSpc>
              <a:buNone/>
            </a:pPr>
            <a:endParaRPr lang="fi-FI" sz="1600" dirty="0">
              <a:solidFill>
                <a:srgbClr val="FF0000"/>
              </a:solidFill>
            </a:endParaRPr>
          </a:p>
          <a:p>
            <a:pPr marL="0" indent="0">
              <a:lnSpc>
                <a:spcPts val="1500"/>
              </a:lnSpc>
              <a:buNone/>
            </a:pPr>
            <a:r>
              <a:rPr lang="fi-FI" sz="1600" dirty="0"/>
              <a:t>Työryhmän sidonnaisuudet näkyvät </a:t>
            </a:r>
            <a:r>
              <a:rPr lang="fi-FI" sz="1600" dirty="0">
                <a:hlinkClick r:id="rId2"/>
              </a:rPr>
              <a:t>suosituksen sähköisessä versiossa</a:t>
            </a:r>
            <a:r>
              <a:rPr lang="fi-FI" sz="1600" dirty="0"/>
              <a:t>.</a:t>
            </a:r>
            <a:endParaRPr lang="fi-FI" sz="1600" dirty="0">
              <a:cs typeface="Times New Roman" panose="02020603050405020304" pitchFamily="18" charset="0"/>
            </a:endParaRPr>
          </a:p>
          <a:p>
            <a:pPr marL="0" indent="0" algn="ctr">
              <a:lnSpc>
                <a:spcPts val="1500"/>
              </a:lnSpc>
              <a:buNone/>
            </a:pPr>
            <a:endParaRPr lang="fi-FI" sz="1400" dirty="0">
              <a:cs typeface="Times New Roman" panose="02020603050405020304" pitchFamily="18" charset="0"/>
            </a:endParaRPr>
          </a:p>
          <a:p>
            <a:pPr marL="0" indent="0" algn="ctr">
              <a:lnSpc>
                <a:spcPts val="1500"/>
              </a:lnSpc>
              <a:buNone/>
            </a:pPr>
            <a:endParaRPr lang="fi-FI" sz="1400" dirty="0">
              <a:cs typeface="Times New Roman" panose="02020603050405020304" pitchFamily="18" charset="0"/>
            </a:endParaRPr>
          </a:p>
          <a:p>
            <a:pPr marL="0" indent="0" algn="ctr">
              <a:lnSpc>
                <a:spcPts val="1500"/>
              </a:lnSpc>
              <a:buNone/>
            </a:pPr>
            <a:endParaRPr lang="fi-FI" sz="1400" dirty="0">
              <a:cs typeface="Times New Roman" panose="02020603050405020304" pitchFamily="18" charset="0"/>
            </a:endParaRPr>
          </a:p>
          <a:p>
            <a:pPr marL="0" indent="0" algn="ctr">
              <a:lnSpc>
                <a:spcPts val="1500"/>
              </a:lnSpc>
              <a:buNone/>
            </a:pPr>
            <a:endParaRPr lang="fi-FI" sz="1400" dirty="0">
              <a:cs typeface="Times New Roman" panose="02020603050405020304" pitchFamily="18" charset="0"/>
            </a:endParaRPr>
          </a:p>
          <a:p>
            <a:pPr marL="0" indent="0" algn="ctr">
              <a:lnSpc>
                <a:spcPts val="1500"/>
              </a:lnSpc>
              <a:buNone/>
            </a:pPr>
            <a:endParaRPr lang="fi-FI" sz="1400" dirty="0">
              <a:cs typeface="Times New Roman" panose="02020603050405020304" pitchFamily="18" charset="0"/>
            </a:endParaRPr>
          </a:p>
          <a:p>
            <a:pPr marL="0" indent="0" algn="ctr">
              <a:lnSpc>
                <a:spcPts val="1500"/>
              </a:lnSpc>
              <a:buNone/>
            </a:pPr>
            <a:endParaRPr lang="fi-FI" sz="1400" dirty="0">
              <a:cs typeface="Times New Roman" panose="02020603050405020304" pitchFamily="18" charset="0"/>
            </a:endParaRPr>
          </a:p>
          <a:p>
            <a:pPr marL="0" indent="0" algn="ctr">
              <a:lnSpc>
                <a:spcPts val="1500"/>
              </a:lnSpc>
              <a:buNone/>
            </a:pPr>
            <a:endParaRPr lang="fi-FI" sz="1400" dirty="0">
              <a:cs typeface="Times New Roman" panose="02020603050405020304" pitchFamily="18" charset="0"/>
            </a:endParaRPr>
          </a:p>
          <a:p>
            <a:pPr marL="0" indent="0" algn="ctr">
              <a:lnSpc>
                <a:spcPts val="1500"/>
              </a:lnSpc>
              <a:buNone/>
            </a:pPr>
            <a:br>
              <a:rPr lang="fi-FI" sz="1400" dirty="0">
                <a:cs typeface="Times New Roman" panose="02020603050405020304" pitchFamily="18" charset="0"/>
              </a:rPr>
            </a:br>
            <a:r>
              <a:rPr lang="fi-FI" sz="1400" dirty="0">
                <a:cs typeface="Times New Roman" panose="02020603050405020304" pitchFamily="18" charset="0"/>
              </a:rPr>
              <a:t>Diojen laatiminen Tiina Tala ja Ville Mattila; Käypä hoito. Asiasisällön tarkistus Tiina Huusko.</a:t>
            </a:r>
            <a:br>
              <a:rPr lang="fi-FI" sz="1400" dirty="0">
                <a:cs typeface="Times New Roman" panose="02020603050405020304" pitchFamily="18" charset="0"/>
              </a:rPr>
            </a:br>
            <a:r>
              <a:rPr lang="fi-FI" sz="1400" dirty="0">
                <a:cs typeface="Times New Roman" panose="02020603050405020304" pitchFamily="18" charset="0"/>
              </a:rPr>
              <a:t>Luentomateriaalin ulkoasu ja viimeistely Tiina Tala ja Kirsi Tarnanen; Käypä hoito</a:t>
            </a:r>
            <a:endParaRPr lang="fi-FI" sz="1400" dirty="0"/>
          </a:p>
          <a:p>
            <a:pPr marL="0" indent="0" algn="ctr">
              <a:lnSpc>
                <a:spcPts val="1500"/>
              </a:lnSpc>
              <a:buNone/>
            </a:pPr>
            <a:endParaRPr lang="fi-FI" sz="1400" dirty="0"/>
          </a:p>
          <a:p>
            <a:pPr marL="0" indent="0">
              <a:buNone/>
            </a:pPr>
            <a:endParaRPr lang="fi-FI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7880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Luentomateriaalin käyttö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Käypä hoito -suositusten luentomateriaalit on laadittu tukemaan suosituksen käyttöönottoa. </a:t>
            </a:r>
          </a:p>
          <a:p>
            <a:pPr>
              <a:defRPr/>
            </a:pPr>
            <a:r>
              <a:rPr lang="fi-FI" dirty="0"/>
              <a:t>Ne ovat vapaasti käytettävissä terveydenhuollon, julkishallinnon ja oppilaitosten koulutuksissa ja apuna ammattilaisten arjessa.</a:t>
            </a:r>
          </a:p>
          <a:p>
            <a:pPr>
              <a:defRPr/>
            </a:pPr>
            <a:r>
              <a:rPr lang="fi-FI" dirty="0"/>
              <a:t>Käyvän hoidon tuottamat aineistot ovat kaikille avoimia ja maksuttomia.</a:t>
            </a:r>
          </a:p>
          <a:p>
            <a:pPr>
              <a:defRPr/>
            </a:pPr>
            <a:r>
              <a:rPr lang="fi-FI" dirty="0"/>
              <a:t>Esityksen sisältöä ei saa muuttaa.</a:t>
            </a:r>
          </a:p>
          <a:p>
            <a:pPr lvl="1">
              <a:defRPr/>
            </a:pPr>
            <a:r>
              <a:rPr lang="fi-FI" dirty="0"/>
              <a:t>Jos esitykseen sisällytetään muuta materiaalia, Käypä hoito </a:t>
            </a:r>
            <a:br>
              <a:rPr lang="fi-FI" dirty="0"/>
            </a:br>
            <a:r>
              <a:rPr lang="fi-FI" dirty="0"/>
              <a:t>-esityspohjaa ei saa käyttää lisätyssä materiaalissa.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8326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 1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lvl="0"/>
            <a:r>
              <a:rPr lang="fi-FI" sz="2200" dirty="0"/>
              <a:t>Lonkkamurtuma on vakava iäkkäiden kaatumisvamma.</a:t>
            </a:r>
          </a:p>
          <a:p>
            <a:pPr lvl="1"/>
            <a:r>
              <a:rPr lang="fi-FI" sz="1800" dirty="0"/>
              <a:t>Se johtaa usein liikunta- ja toimintakyvyn heikentymiseen.</a:t>
            </a:r>
          </a:p>
          <a:p>
            <a:pPr lvl="1"/>
            <a:r>
              <a:rPr lang="fi-FI" sz="1800" dirty="0"/>
              <a:t>Lonkkamurtumapotilaiden kuolleisuus on suuri. </a:t>
            </a:r>
          </a:p>
          <a:p>
            <a:pPr lvl="1"/>
            <a:r>
              <a:rPr lang="fi-FI" sz="1800" dirty="0"/>
              <a:t>Yhteiskunnan kannalta lonkkamurtumat ovat merkityksellisimpiä avuntarpeeseen ja pitkäaikaishoitoon johtavia sairauksia.</a:t>
            </a:r>
          </a:p>
          <a:p>
            <a:pPr lvl="1"/>
            <a:r>
              <a:rPr lang="fi-FI" sz="1800" dirty="0"/>
              <a:t>Suomessa leikataan vuosittain noin 6 000 lonkkamurtumaa.</a:t>
            </a:r>
          </a:p>
          <a:p>
            <a:pPr lvl="0"/>
            <a:r>
              <a:rPr lang="fi-FI" sz="2200" dirty="0"/>
              <a:t>Lonkkamurtuman riskiä voidaan pienentää puuttumalla kaatumisriskiä suurentaviin ja luun lujuutta heikentäviin tekijöihin. </a:t>
            </a:r>
          </a:p>
          <a:p>
            <a:pPr lvl="1"/>
            <a:r>
              <a:rPr lang="fi-FI" sz="1800" dirty="0"/>
              <a:t>Iäkkäiden kaatumisriski pitää tunnistaa. Tämä koskee varsinkin iäkkäitä, joilla on jo ollut kaatumisia. </a:t>
            </a:r>
          </a:p>
          <a:p>
            <a:pPr lvl="1"/>
            <a:r>
              <a:rPr lang="fi-FI" sz="1800" dirty="0"/>
              <a:t>Heidän tilanteensa tulee arvioida laaja-alaisesti, ja kaatumisriskiä suurentaviin tekijöihin tulee puuttua.</a:t>
            </a:r>
          </a:p>
          <a:p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9719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96BD17-6BDA-4869-9D91-0E2E7DA1D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D261DA-C752-4140-9D47-065356E37180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lvl="0"/>
            <a:r>
              <a:rPr lang="fi-FI" sz="2200" dirty="0"/>
              <a:t>Lonkkamurtumapotilaan kivun tehokas hoito luo pohjan mobilisaatiolle ja auttaa ehkäisemään komplikaatioita.</a:t>
            </a:r>
          </a:p>
          <a:p>
            <a:pPr lvl="1"/>
            <a:r>
              <a:rPr lang="fi-FI" sz="1800" dirty="0"/>
              <a:t>Kivun hoito käsittää kipulääkityksen ja johtopuudutukset.</a:t>
            </a:r>
          </a:p>
          <a:p>
            <a:pPr lvl="0"/>
            <a:r>
              <a:rPr lang="fi-FI" sz="2200" dirty="0"/>
              <a:t>Lonkkamurtumaleikkaus voidaan tehdä yleisanestesiassa tai spinaalipuudutuksessa.</a:t>
            </a:r>
          </a:p>
          <a:p>
            <a:pPr lvl="0"/>
            <a:r>
              <a:rPr lang="fi-FI" sz="2200" dirty="0"/>
              <a:t>Leikkaus on tehtävä viivytyksettä sellaisella menetelmällä, joka mahdollistaa täyspainovarauksen.</a:t>
            </a:r>
          </a:p>
          <a:p>
            <a:pPr lvl="0"/>
            <a:r>
              <a:rPr lang="fi-FI" sz="2200" dirty="0"/>
              <a:t>Mobilisaatio tulee aloittaa heti leikkauksen jälkeen. Liikuntaharjoittelun tulee sisältää myös progressiivista lihasvoimaharjoittelua.</a:t>
            </a:r>
          </a:p>
        </p:txBody>
      </p:sp>
    </p:spTree>
    <p:extLst>
      <p:ext uri="{BB962C8B-B14F-4D97-AF65-F5344CB8AC3E}">
        <p14:creationId xmlns:p14="http://schemas.microsoft.com/office/powerpoint/2010/main" val="926253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33E528-4F02-4792-87D0-EF69377F6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2C32F3-B797-4AC7-BB09-AC56C933E25B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lvl="0"/>
            <a:r>
              <a:rPr lang="fi-FI" sz="2200" dirty="0"/>
              <a:t>Lonkkamurtumapotilaiden ennustetta voidaan parantaa ja hoidon kustannuksia pienentää keskittämällä lonkkamurtumapotilaiden hoito ja kuntoutus vanhusten sairauksiin perehtyneisiin yksiköihin.</a:t>
            </a:r>
          </a:p>
          <a:p>
            <a:pPr lvl="1"/>
            <a:r>
              <a:rPr lang="fi-FI" sz="1800" dirty="0"/>
              <a:t>Moniammatillisesta geriatrisesta kuntoutuksesta hyötyvät myös muistisairaat lonkkamurtumapotilaat.</a:t>
            </a:r>
          </a:p>
          <a:p>
            <a:pPr lvl="0"/>
            <a:r>
              <a:rPr lang="fi-FI" sz="2200" dirty="0"/>
              <a:t>Lonkkamurtuman jälkeen on ehkäistävä aktiivisesti uusia luunmurtumia. </a:t>
            </a:r>
          </a:p>
          <a:p>
            <a:pPr lvl="1"/>
            <a:r>
              <a:rPr lang="fi-FI" sz="1800" dirty="0"/>
              <a:t>Tärkeintä on selvittää ensimmäisen lonkkamurtuman syyt ja puuttua kaatumisriskiä suurentaviin tekijöihin. </a:t>
            </a:r>
          </a:p>
          <a:p>
            <a:pPr lvl="1"/>
            <a:r>
              <a:rPr lang="fi-FI" sz="1800" dirty="0"/>
              <a:t>Lisäksi on huolehdittava kalsiumin ja D-vitamiinin riittävästä saannista ja harkittava osteoporoosin lääkehoitoa.</a:t>
            </a:r>
          </a:p>
          <a:p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2686141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6551F0-E11E-4B6E-BF1D-18EA5A0E4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0CA5F5-0BAC-46C6-AE5A-12AD2996758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 dirty="0"/>
              <a:t>Lonkkamurtumapotilaiden hoito on moniammatillista ja edellyttää siten sujuvaa yhteistyötä ja tiedonkulkua eri ammattilaisten kesken.</a:t>
            </a:r>
          </a:p>
          <a:p>
            <a:r>
              <a:rPr lang="fi-FI" sz="2200" dirty="0"/>
              <a:t>Kuntoutus suunnitellaan potilaan lähtökohdista ja hänen tavoitteidensa mukaisesti. </a:t>
            </a:r>
          </a:p>
          <a:p>
            <a:r>
              <a:rPr lang="fi-FI" sz="2200" dirty="0"/>
              <a:t>Potilaan läheiset otetaan aktiivisesti mukaan kuntoutukseen.</a:t>
            </a:r>
          </a:p>
          <a:p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747711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uutta päivityksessä?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 dirty="0"/>
              <a:t>Lonkkamurtumapotilaiden ennustetta voidaan parantaa ja hoidon kustannuksia pienentää keskittämällä lonkkamurtumapotilaiden hoito ja kuntoutus vanhusten sairauksiin perehtyneisiin yksiköihin.</a:t>
            </a:r>
          </a:p>
          <a:p>
            <a:r>
              <a:rPr lang="fi-FI" sz="2200" dirty="0"/>
              <a:t>Lonkkamurtumapotilaan kivun tehokas hoito luo pohjan mobilisaatiolle ja auttaa ehkäisemään komplikaatioita. Hyvä kivun hoito käsittää kipulääkityksen ja johtopuudutukset. </a:t>
            </a:r>
          </a:p>
          <a:p>
            <a:r>
              <a:rPr lang="fi-FI" sz="2200" dirty="0"/>
              <a:t>Lonkkamurtumaleikkaus voidaan tehdä yleis-anestesiassa tai spinaalipuudutuksessa viivytyksettä. Siinä tulee käyttää sellaista menetelmää, joka mahdollistaa täysipainovarauksen.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3670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6B5E7A-1705-446A-9646-BB0BA5F8C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Epidemiologia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FEDB0EC-FEA9-4F59-BFA3-5EABCF223DD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Suomessa hoidettiin leikkauksella kaikkiaan 6 038 lonkkamurtumaa vuonna 2015 (valtakunnallinen hoitoilmoitusrekisteri).</a:t>
            </a:r>
          </a:p>
          <a:p>
            <a:pPr lvl="1"/>
            <a:r>
              <a:rPr lang="fi-FI" dirty="0"/>
              <a:t>Noin 20 % murtumista tapahtuu tehostetussa palveluasumisessa ja pitkäaikaisessa laitoshoidossa.</a:t>
            </a:r>
          </a:p>
          <a:p>
            <a:pPr lvl="1"/>
            <a:r>
              <a:rPr lang="fi-FI" dirty="0"/>
              <a:t>Murtumista on</a:t>
            </a:r>
          </a:p>
          <a:p>
            <a:pPr lvl="2"/>
            <a:r>
              <a:rPr lang="fi-FI" dirty="0"/>
              <a:t>noin 60 % reisiluun kaulan murtumia</a:t>
            </a:r>
          </a:p>
          <a:p>
            <a:pPr lvl="2"/>
            <a:r>
              <a:rPr lang="fi-FI" dirty="0"/>
              <a:t>noin 30 % trokanteerisia murtumia</a:t>
            </a:r>
          </a:p>
          <a:p>
            <a:pPr lvl="2"/>
            <a:r>
              <a:rPr lang="fi-FI" dirty="0"/>
              <a:t>noin 10 % subtrokanteerisia murtumia. </a:t>
            </a:r>
          </a:p>
          <a:p>
            <a:pPr lvl="1"/>
            <a:r>
              <a:rPr lang="fi-FI" dirty="0"/>
              <a:t>Potilaiden keski-ikä oli 79 vuotta (mediaani 82), ja 66 % heistä oli naisia.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513405"/>
      </p:ext>
    </p:extLst>
  </p:cSld>
  <p:clrMapOvr>
    <a:masterClrMapping/>
  </p:clrMapOvr>
</p:sld>
</file>

<file path=ppt/theme/theme1.xml><?xml version="1.0" encoding="utf-8"?>
<a:theme xmlns:a="http://schemas.openxmlformats.org/drawingml/2006/main" name="Pohja A">
  <a:themeElements>
    <a:clrScheme name="Duodecim Seura">
      <a:dk1>
        <a:sysClr val="windowText" lastClr="000000"/>
      </a:dk1>
      <a:lt1>
        <a:sysClr val="window" lastClr="FFFFFF"/>
      </a:lt1>
      <a:dk2>
        <a:srgbClr val="094592"/>
      </a:dk2>
      <a:lt2>
        <a:srgbClr val="DEDEDB"/>
      </a:lt2>
      <a:accent1>
        <a:srgbClr val="094592"/>
      </a:accent1>
      <a:accent2>
        <a:srgbClr val="117C9F"/>
      </a:accent2>
      <a:accent3>
        <a:srgbClr val="B7DFEB"/>
      </a:accent3>
      <a:accent4>
        <a:srgbClr val="06275C"/>
      </a:accent4>
      <a:accent5>
        <a:srgbClr val="436CAF"/>
      </a:accent5>
      <a:accent6>
        <a:srgbClr val="DEDEDB"/>
      </a:accent6>
      <a:hlink>
        <a:srgbClr val="094592"/>
      </a:hlink>
      <a:folHlink>
        <a:srgbClr val="06275C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äypä_hoito_uusi_logo_lyhyt_versio" id="{1D11425F-F709-4942-AE3F-066C6E0DC0D7}" vid="{74C47575-7DA2-45D8-81E7-AC30F19464AB}"/>
    </a:ext>
  </a:extLst>
</a:theme>
</file>

<file path=ppt/theme/theme2.xml><?xml version="1.0" encoding="utf-8"?>
<a:theme xmlns:a="http://schemas.openxmlformats.org/drawingml/2006/main" name="Pohja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äypä_hoito_uusi_logo_lyhyt_versio" id="{1D11425F-F709-4942-AE3F-066C6E0DC0D7}" vid="{E1C1674D-6B19-4476-B895-0D20BCB19428}"/>
    </a:ext>
  </a:extLst>
</a:theme>
</file>

<file path=ppt/theme/theme3.xml><?xml version="1.0" encoding="utf-8"?>
<a:theme xmlns:a="http://schemas.openxmlformats.org/drawingml/2006/main" name="Pohja 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äypä_hoito_uusi_logo_lyhyt_versio" id="{1D11425F-F709-4942-AE3F-066C6E0DC0D7}" vid="{1CC09045-ED0E-4DE2-A183-2F166CC9E15F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Käypä_hoito_uusi_logo_lyhyt_versio</Template>
  <TotalTime>0</TotalTime>
  <Words>1510</Words>
  <Application>Microsoft Office PowerPoint</Application>
  <PresentationFormat>Näytössä katseltava diaesitys (4:3)</PresentationFormat>
  <Paragraphs>232</Paragraphs>
  <Slides>28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28</vt:i4>
      </vt:variant>
    </vt:vector>
  </HeadingPairs>
  <TitlesOfParts>
    <vt:vector size="38" baseType="lpstr">
      <vt:lpstr>ＭＳ Ｐゴシック</vt:lpstr>
      <vt:lpstr>Arial</vt:lpstr>
      <vt:lpstr>Calibri</vt:lpstr>
      <vt:lpstr>Lucida Sans</vt:lpstr>
      <vt:lpstr>Lucida Sans Unicode</vt:lpstr>
      <vt:lpstr>Symbol</vt:lpstr>
      <vt:lpstr>Times New Roman</vt:lpstr>
      <vt:lpstr>Pohja A</vt:lpstr>
      <vt:lpstr>Pohja B</vt:lpstr>
      <vt:lpstr>Pohja C</vt:lpstr>
      <vt:lpstr>Luentomateriaali Lonkkamurtuma</vt:lpstr>
      <vt:lpstr>Näytön varmuusaste Käypä hoito -suosituksissa</vt:lpstr>
      <vt:lpstr>Luentomateriaalin käyttö</vt:lpstr>
      <vt:lpstr>Keskeinen sanoma 1</vt:lpstr>
      <vt:lpstr>Keskeinen sanoma 2</vt:lpstr>
      <vt:lpstr>Keskeinen sanoma 3</vt:lpstr>
      <vt:lpstr>Keskeinen sanoma 4</vt:lpstr>
      <vt:lpstr>Mitä uutta päivityksessä?</vt:lpstr>
      <vt:lpstr>Epidemiologia</vt:lpstr>
      <vt:lpstr>PowerPoint-esitys</vt:lpstr>
      <vt:lpstr>Riskitekijät</vt:lpstr>
      <vt:lpstr>Lonkkamurtuman ehkäisyssä huomioitavia tekijöitä</vt:lpstr>
      <vt:lpstr>Kaatumis- ja murtumariskin arviointi</vt:lpstr>
      <vt:lpstr>Kaatumisten ehkäisy</vt:lpstr>
      <vt:lpstr>Lonkkamurtuman diagnoosi</vt:lpstr>
      <vt:lpstr>Reisiluun yläosan murtumien jaottelu ja luokitus (ICD-10) </vt:lpstr>
      <vt:lpstr>Lonkkamurtuma-potilaan hoitokaavio</vt:lpstr>
      <vt:lpstr>Lonkkamurtumapotilaan arviointi ennen leikkausta ja kivun hoito</vt:lpstr>
      <vt:lpstr>Lonkkamurtuman kirurginen hoito</vt:lpstr>
      <vt:lpstr>Leikkauksen jälkeinen hoito</vt:lpstr>
      <vt:lpstr>Uusien murtumien ehkäisy lonkkamurtuman jälkeen</vt:lpstr>
      <vt:lpstr>Lonkkamurtumapotilaan hoito ja kuntoutus</vt:lpstr>
      <vt:lpstr>Kuntoutus moniammatillisessa geriatrisessa kuntoutusyksikössä</vt:lpstr>
      <vt:lpstr>Kotiutuminen ja kuntoutus avohoidossa</vt:lpstr>
      <vt:lpstr>Kuntoutussuunnitelma</vt:lpstr>
      <vt:lpstr>Lonkkamurtumapotilaan ennuste</vt:lpstr>
      <vt:lpstr>Suomalaisen Lääkäriseuran Duodecimin ja Suomen Ortopediyhdistyksen asettama työryhmä</vt:lpstr>
      <vt:lpstr>Suomalaisen Lääkäriseuran Duodecimin ja Suomen Ortopediyhdistyksen asettama työryhmä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2017-10-30T10:20:24Z</dcterms:created>
  <dcterms:modified xsi:type="dcterms:W3CDTF">2017-11-06T09:30:25Z</dcterms:modified>
</cp:coreProperties>
</file>