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36" r:id="rId2"/>
    <p:sldMasterId id="2147483708" r:id="rId3"/>
  </p:sldMasterIdLst>
  <p:notesMasterIdLst>
    <p:notesMasterId r:id="rId43"/>
  </p:notesMasterIdLst>
  <p:sldIdLst>
    <p:sldId id="256" r:id="rId4"/>
    <p:sldId id="278" r:id="rId5"/>
    <p:sldId id="280" r:id="rId6"/>
    <p:sldId id="281" r:id="rId7"/>
    <p:sldId id="283" r:id="rId8"/>
    <p:sldId id="284" r:id="rId9"/>
    <p:sldId id="300" r:id="rId10"/>
    <p:sldId id="318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2" r:id="rId37"/>
    <p:sldId id="313" r:id="rId38"/>
    <p:sldId id="314" r:id="rId39"/>
    <p:sldId id="317" r:id="rId40"/>
    <p:sldId id="282" r:id="rId41"/>
    <p:sldId id="319" r:id="rId4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67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D4DA7-0D1D-4833-B0C4-C962A40D535E}" v="5" dt="2018-05-28T11:50:06.100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4065"/>
        <p:guide pos="567"/>
        <p:guide orient="horz" pos="37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microsoft.com/office/2015/10/relationships/revisionInfo" Target="revisionInfo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62CDC-1C20-4D56-A067-3EEF51255286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E818BC88-135A-45EC-AF16-67FD195DC3F6}">
      <dgm:prSet/>
      <dgm:spPr/>
      <dgm:t>
        <a:bodyPr/>
        <a:lstStyle/>
        <a:p>
          <a:r>
            <a:rPr lang="fi-FI"/>
            <a:t>Potilas kertoo joskus itse huumeongelmastaan. Ongelma voi käydä ilmi myös esitiedoista, lähetteestä tai omaisilta.</a:t>
          </a:r>
        </a:p>
      </dgm:t>
    </dgm:pt>
    <dgm:pt modelId="{0A13F6EC-0161-4838-A5F6-93B49DEF1443}" type="parTrans" cxnId="{0572A67F-FCA8-4E61-AF0F-02C60550D3A8}">
      <dgm:prSet/>
      <dgm:spPr/>
      <dgm:t>
        <a:bodyPr/>
        <a:lstStyle/>
        <a:p>
          <a:endParaRPr lang="fi-FI"/>
        </a:p>
      </dgm:t>
    </dgm:pt>
    <dgm:pt modelId="{8737949C-1DC0-4A2B-A49B-5704271EDC2C}" type="sibTrans" cxnId="{0572A67F-FCA8-4E61-AF0F-02C60550D3A8}">
      <dgm:prSet/>
      <dgm:spPr/>
      <dgm:t>
        <a:bodyPr/>
        <a:lstStyle/>
        <a:p>
          <a:endParaRPr lang="fi-FI"/>
        </a:p>
      </dgm:t>
    </dgm:pt>
    <dgm:pt modelId="{BD74F776-604D-4D70-BF50-ED124ACC1468}">
      <dgm:prSet/>
      <dgm:spPr/>
      <dgm:t>
        <a:bodyPr/>
        <a:lstStyle/>
        <a:p>
          <a:r>
            <a:rPr lang="fi-FI"/>
            <a:t>Haastattelussa ja keskustelussa pyritään avoimuuteen ja luottamuksellisuuteen.</a:t>
          </a:r>
        </a:p>
      </dgm:t>
    </dgm:pt>
    <dgm:pt modelId="{F8A8C12C-C8F9-4455-922A-7411A9202F15}" type="parTrans" cxnId="{194054DC-2732-4349-A30E-C76F1D1FFDDC}">
      <dgm:prSet/>
      <dgm:spPr/>
      <dgm:t>
        <a:bodyPr/>
        <a:lstStyle/>
        <a:p>
          <a:endParaRPr lang="fi-FI"/>
        </a:p>
      </dgm:t>
    </dgm:pt>
    <dgm:pt modelId="{9D52FA6A-B1CD-472C-90F9-0DEE4E737376}" type="sibTrans" cxnId="{194054DC-2732-4349-A30E-C76F1D1FFDDC}">
      <dgm:prSet/>
      <dgm:spPr/>
      <dgm:t>
        <a:bodyPr/>
        <a:lstStyle/>
        <a:p>
          <a:endParaRPr lang="fi-FI"/>
        </a:p>
      </dgm:t>
    </dgm:pt>
    <dgm:pt modelId="{F4586B8F-1A88-4920-A064-F8D2546982B3}">
      <dgm:prSet/>
      <dgm:spPr/>
      <dgm:t>
        <a:bodyPr/>
        <a:lstStyle/>
        <a:p>
          <a:r>
            <a:rPr lang="fi-FI"/>
            <a:t>Huumeiden käyttö tulee kartoittaa, jos todetaan</a:t>
          </a:r>
        </a:p>
      </dgm:t>
    </dgm:pt>
    <dgm:pt modelId="{6D77856E-4199-4C88-916B-C1D975D89512}" type="parTrans" cxnId="{3CC40432-D021-4A13-B77C-9BCA33ECFA5F}">
      <dgm:prSet/>
      <dgm:spPr/>
      <dgm:t>
        <a:bodyPr/>
        <a:lstStyle/>
        <a:p>
          <a:endParaRPr lang="fi-FI"/>
        </a:p>
      </dgm:t>
    </dgm:pt>
    <dgm:pt modelId="{5001D3E7-5E4C-4D24-887F-B645F46F18EA}" type="sibTrans" cxnId="{3CC40432-D021-4A13-B77C-9BCA33ECFA5F}">
      <dgm:prSet/>
      <dgm:spPr/>
      <dgm:t>
        <a:bodyPr/>
        <a:lstStyle/>
        <a:p>
          <a:endParaRPr lang="fi-FI"/>
        </a:p>
      </dgm:t>
    </dgm:pt>
    <dgm:pt modelId="{863D0DEF-2778-47D4-B552-DC20C6BFBDD2}">
      <dgm:prSet custT="1"/>
      <dgm:spPr/>
      <dgm:t>
        <a:bodyPr/>
        <a:lstStyle/>
        <a:p>
          <a:r>
            <a:rPr lang="fi-FI" sz="1800"/>
            <a:t>päihtymys ilman alkoholia (muistettava myös metanoli ja lääkkeet) </a:t>
          </a:r>
        </a:p>
      </dgm:t>
    </dgm:pt>
    <dgm:pt modelId="{E69C7014-BD5D-44AC-A03E-A36DBD589711}" type="parTrans" cxnId="{A9E93451-D3A2-449A-A821-0EC13C60501F}">
      <dgm:prSet/>
      <dgm:spPr/>
      <dgm:t>
        <a:bodyPr/>
        <a:lstStyle/>
        <a:p>
          <a:endParaRPr lang="fi-FI"/>
        </a:p>
      </dgm:t>
    </dgm:pt>
    <dgm:pt modelId="{01BC5586-74DF-49BF-98E7-E1213474EDF1}" type="sibTrans" cxnId="{A9E93451-D3A2-449A-A821-0EC13C60501F}">
      <dgm:prSet/>
      <dgm:spPr/>
      <dgm:t>
        <a:bodyPr/>
        <a:lstStyle/>
        <a:p>
          <a:endParaRPr lang="fi-FI"/>
        </a:p>
      </dgm:t>
    </dgm:pt>
    <dgm:pt modelId="{3D09DA41-8357-4244-B48C-7D9C51C2D5AC}">
      <dgm:prSet custT="1"/>
      <dgm:spPr/>
      <dgm:t>
        <a:bodyPr/>
        <a:lstStyle/>
        <a:p>
          <a:r>
            <a:rPr lang="fi-FI" sz="1800"/>
            <a:t>pistosjälkiä ja pistospaikkojen infektio</a:t>
          </a:r>
        </a:p>
      </dgm:t>
    </dgm:pt>
    <dgm:pt modelId="{FC4C1597-1F8B-46CC-86A7-144A8A17A383}" type="parTrans" cxnId="{16AAC83C-E058-4F61-A1BB-1C5E1977723F}">
      <dgm:prSet/>
      <dgm:spPr/>
      <dgm:t>
        <a:bodyPr/>
        <a:lstStyle/>
        <a:p>
          <a:endParaRPr lang="fi-FI"/>
        </a:p>
      </dgm:t>
    </dgm:pt>
    <dgm:pt modelId="{0B5D8510-EAEE-4CE5-9490-5CE65FA41164}" type="sibTrans" cxnId="{16AAC83C-E058-4F61-A1BB-1C5E1977723F}">
      <dgm:prSet/>
      <dgm:spPr/>
      <dgm:t>
        <a:bodyPr/>
        <a:lstStyle/>
        <a:p>
          <a:endParaRPr lang="fi-FI"/>
        </a:p>
      </dgm:t>
    </dgm:pt>
    <dgm:pt modelId="{A06C8585-2ED9-4C5E-9D5A-37A066FC5D2B}">
      <dgm:prSet custT="1"/>
      <dgm:spPr/>
      <dgm:t>
        <a:bodyPr/>
        <a:lstStyle/>
        <a:p>
          <a:r>
            <a:rPr lang="fi-FI" sz="1800"/>
            <a:t>veriteitse tarttuva infektio (HIV, HCV, HBV)</a:t>
          </a:r>
        </a:p>
      </dgm:t>
    </dgm:pt>
    <dgm:pt modelId="{4D38FC25-55E5-498F-94A4-A160B5E95188}" type="parTrans" cxnId="{003897DD-4C4F-46FB-9219-28A30A7A7902}">
      <dgm:prSet/>
      <dgm:spPr/>
      <dgm:t>
        <a:bodyPr/>
        <a:lstStyle/>
        <a:p>
          <a:endParaRPr lang="fi-FI"/>
        </a:p>
      </dgm:t>
    </dgm:pt>
    <dgm:pt modelId="{30852EE5-74DB-4E60-A68D-6D630B25CC1F}" type="sibTrans" cxnId="{003897DD-4C4F-46FB-9219-28A30A7A7902}">
      <dgm:prSet/>
      <dgm:spPr/>
      <dgm:t>
        <a:bodyPr/>
        <a:lstStyle/>
        <a:p>
          <a:endParaRPr lang="fi-FI"/>
        </a:p>
      </dgm:t>
    </dgm:pt>
    <dgm:pt modelId="{CEB43ADA-2CF8-4F28-83AB-5E731E05B273}">
      <dgm:prSet custT="1"/>
      <dgm:spPr/>
      <dgm:t>
        <a:bodyPr/>
        <a:lstStyle/>
        <a:p>
          <a:r>
            <a:rPr lang="fi-FI" sz="1800"/>
            <a:t>vieroitusoireita</a:t>
          </a:r>
        </a:p>
      </dgm:t>
    </dgm:pt>
    <dgm:pt modelId="{3A2AD0EF-8481-4235-9078-6B38644F5143}" type="parTrans" cxnId="{125ADA38-014C-42D7-AB16-265AF891248D}">
      <dgm:prSet/>
      <dgm:spPr/>
      <dgm:t>
        <a:bodyPr/>
        <a:lstStyle/>
        <a:p>
          <a:endParaRPr lang="fi-FI"/>
        </a:p>
      </dgm:t>
    </dgm:pt>
    <dgm:pt modelId="{364361BD-911E-4FBA-A4A4-38B1EDC28622}" type="sibTrans" cxnId="{125ADA38-014C-42D7-AB16-265AF891248D}">
      <dgm:prSet/>
      <dgm:spPr/>
      <dgm:t>
        <a:bodyPr/>
        <a:lstStyle/>
        <a:p>
          <a:endParaRPr lang="fi-FI"/>
        </a:p>
      </dgm:t>
    </dgm:pt>
    <dgm:pt modelId="{42167DFA-08EC-4871-8C00-4041EB10B94E}">
      <dgm:prSet custT="1"/>
      <dgm:spPr/>
      <dgm:t>
        <a:bodyPr/>
        <a:lstStyle/>
        <a:p>
          <a:r>
            <a:rPr lang="fi-FI" sz="1800"/>
            <a:t>pienet (opioidien käyttö) tai laajentuneet (stimulanttien käyttö) mustuaiset</a:t>
          </a:r>
        </a:p>
      </dgm:t>
    </dgm:pt>
    <dgm:pt modelId="{F6B769CA-F3F2-4DB2-A7F8-46EC7D9C6101}" type="parTrans" cxnId="{EA55676E-5465-4051-A073-0AB8512F3032}">
      <dgm:prSet/>
      <dgm:spPr/>
      <dgm:t>
        <a:bodyPr/>
        <a:lstStyle/>
        <a:p>
          <a:endParaRPr lang="fi-FI"/>
        </a:p>
      </dgm:t>
    </dgm:pt>
    <dgm:pt modelId="{BF8CE9B8-08A0-49EA-98C3-62E86F6CACF8}" type="sibTrans" cxnId="{EA55676E-5465-4051-A073-0AB8512F3032}">
      <dgm:prSet/>
      <dgm:spPr/>
      <dgm:t>
        <a:bodyPr/>
        <a:lstStyle/>
        <a:p>
          <a:endParaRPr lang="fi-FI"/>
        </a:p>
      </dgm:t>
    </dgm:pt>
    <dgm:pt modelId="{4C901C56-49A0-49FB-AC93-10EB8997F2BB}">
      <dgm:prSet custT="1"/>
      <dgm:spPr/>
      <dgm:t>
        <a:bodyPr/>
        <a:lstStyle/>
        <a:p>
          <a:r>
            <a:rPr lang="fi-FI" sz="1800"/>
            <a:t>työ- tai opiskelumenestyksen heikkenemistä</a:t>
          </a:r>
        </a:p>
      </dgm:t>
    </dgm:pt>
    <dgm:pt modelId="{E4433515-71B1-4FEE-B7C5-93174ABD6F30}" type="parTrans" cxnId="{8DFFB4B4-217F-46C0-8350-F6044E641270}">
      <dgm:prSet/>
      <dgm:spPr/>
      <dgm:t>
        <a:bodyPr/>
        <a:lstStyle/>
        <a:p>
          <a:endParaRPr lang="fi-FI"/>
        </a:p>
      </dgm:t>
    </dgm:pt>
    <dgm:pt modelId="{2A21042A-CEBC-46DE-BA41-A0194872F7F2}" type="sibTrans" cxnId="{8DFFB4B4-217F-46C0-8350-F6044E641270}">
      <dgm:prSet/>
      <dgm:spPr/>
      <dgm:t>
        <a:bodyPr/>
        <a:lstStyle/>
        <a:p>
          <a:endParaRPr lang="fi-FI"/>
        </a:p>
      </dgm:t>
    </dgm:pt>
    <dgm:pt modelId="{C4B3246A-13B3-494E-9ED4-F634D391C6B6}">
      <dgm:prSet custT="1"/>
      <dgm:spPr/>
      <dgm:t>
        <a:bodyPr/>
        <a:lstStyle/>
        <a:p>
          <a:r>
            <a:rPr lang="fi-FI" sz="1800"/>
            <a:t>aggressiivisuutta ja psykoosioireita ilman aiempaa psykiatrista oireilua.</a:t>
          </a:r>
        </a:p>
      </dgm:t>
    </dgm:pt>
    <dgm:pt modelId="{A00FCBB0-A142-4075-8C3C-89671B6B788B}" type="parTrans" cxnId="{2F63D95C-FC6A-47F4-88CF-C3037635C585}">
      <dgm:prSet/>
      <dgm:spPr/>
      <dgm:t>
        <a:bodyPr/>
        <a:lstStyle/>
        <a:p>
          <a:endParaRPr lang="fi-FI"/>
        </a:p>
      </dgm:t>
    </dgm:pt>
    <dgm:pt modelId="{E87EAF28-4DED-4FDF-B222-6AD8F44D2D64}" type="sibTrans" cxnId="{2F63D95C-FC6A-47F4-88CF-C3037635C585}">
      <dgm:prSet/>
      <dgm:spPr/>
      <dgm:t>
        <a:bodyPr/>
        <a:lstStyle/>
        <a:p>
          <a:endParaRPr lang="fi-FI"/>
        </a:p>
      </dgm:t>
    </dgm:pt>
    <dgm:pt modelId="{5887E5FD-BC74-4671-8A38-F0AD548D530C}" type="pres">
      <dgm:prSet presAssocID="{DAC62CDC-1C20-4D56-A067-3EEF51255286}" presName="linear" presStyleCnt="0">
        <dgm:presLayoutVars>
          <dgm:animLvl val="lvl"/>
          <dgm:resizeHandles val="exact"/>
        </dgm:presLayoutVars>
      </dgm:prSet>
      <dgm:spPr/>
    </dgm:pt>
    <dgm:pt modelId="{74F692DF-7603-4F65-9177-5F12C38AE4AB}" type="pres">
      <dgm:prSet presAssocID="{E818BC88-135A-45EC-AF16-67FD195DC3F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D6680E4-C344-446A-ABDF-CE30D6463CF8}" type="pres">
      <dgm:prSet presAssocID="{E818BC88-135A-45EC-AF16-67FD195DC3F6}" presName="childText" presStyleLbl="revTx" presStyleIdx="0" presStyleCnt="2">
        <dgm:presLayoutVars>
          <dgm:bulletEnabled val="1"/>
        </dgm:presLayoutVars>
      </dgm:prSet>
      <dgm:spPr/>
    </dgm:pt>
    <dgm:pt modelId="{CE3C1E31-9F07-4A86-98CF-57B9E4DAE493}" type="pres">
      <dgm:prSet presAssocID="{F4586B8F-1A88-4920-A064-F8D2546982B3}" presName="parentText" presStyleLbl="node1" presStyleIdx="1" presStyleCnt="2" custScaleY="70105">
        <dgm:presLayoutVars>
          <dgm:chMax val="0"/>
          <dgm:bulletEnabled val="1"/>
        </dgm:presLayoutVars>
      </dgm:prSet>
      <dgm:spPr/>
    </dgm:pt>
    <dgm:pt modelId="{EF031371-9E1F-4E35-AAB3-3CD54CFC54FC}" type="pres">
      <dgm:prSet presAssocID="{F4586B8F-1A88-4920-A064-F8D2546982B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9B9FF1B-0660-426F-BE96-B0EEFE34FF7C}" type="presOf" srcId="{4C901C56-49A0-49FB-AC93-10EB8997F2BB}" destId="{EF031371-9E1F-4E35-AAB3-3CD54CFC54FC}" srcOrd="0" destOrd="5" presId="urn:microsoft.com/office/officeart/2005/8/layout/vList2"/>
    <dgm:cxn modelId="{3CC40432-D021-4A13-B77C-9BCA33ECFA5F}" srcId="{DAC62CDC-1C20-4D56-A067-3EEF51255286}" destId="{F4586B8F-1A88-4920-A064-F8D2546982B3}" srcOrd="1" destOrd="0" parTransId="{6D77856E-4199-4C88-916B-C1D975D89512}" sibTransId="{5001D3E7-5E4C-4D24-887F-B645F46F18EA}"/>
    <dgm:cxn modelId="{125ADA38-014C-42D7-AB16-265AF891248D}" srcId="{F4586B8F-1A88-4920-A064-F8D2546982B3}" destId="{CEB43ADA-2CF8-4F28-83AB-5E731E05B273}" srcOrd="3" destOrd="0" parTransId="{3A2AD0EF-8481-4235-9078-6B38644F5143}" sibTransId="{364361BD-911E-4FBA-A4A4-38B1EDC28622}"/>
    <dgm:cxn modelId="{16AAC83C-E058-4F61-A1BB-1C5E1977723F}" srcId="{F4586B8F-1A88-4920-A064-F8D2546982B3}" destId="{3D09DA41-8357-4244-B48C-7D9C51C2D5AC}" srcOrd="1" destOrd="0" parTransId="{FC4C1597-1F8B-46CC-86A7-144A8A17A383}" sibTransId="{0B5D8510-EAEE-4CE5-9490-5CE65FA41164}"/>
    <dgm:cxn modelId="{B5F62E3D-44BC-4906-BC6E-2972A7E51B6B}" type="presOf" srcId="{E818BC88-135A-45EC-AF16-67FD195DC3F6}" destId="{74F692DF-7603-4F65-9177-5F12C38AE4AB}" srcOrd="0" destOrd="0" presId="urn:microsoft.com/office/officeart/2005/8/layout/vList2"/>
    <dgm:cxn modelId="{DECB625C-A14D-4C02-AA22-28BF7626D0DC}" type="presOf" srcId="{42167DFA-08EC-4871-8C00-4041EB10B94E}" destId="{EF031371-9E1F-4E35-AAB3-3CD54CFC54FC}" srcOrd="0" destOrd="4" presId="urn:microsoft.com/office/officeart/2005/8/layout/vList2"/>
    <dgm:cxn modelId="{2F63D95C-FC6A-47F4-88CF-C3037635C585}" srcId="{F4586B8F-1A88-4920-A064-F8D2546982B3}" destId="{C4B3246A-13B3-494E-9ED4-F634D391C6B6}" srcOrd="6" destOrd="0" parTransId="{A00FCBB0-A142-4075-8C3C-89671B6B788B}" sibTransId="{E87EAF28-4DED-4FDF-B222-6AD8F44D2D64}"/>
    <dgm:cxn modelId="{AC04C166-DA08-43F9-90EB-C416CA4E6D22}" type="presOf" srcId="{BD74F776-604D-4D70-BF50-ED124ACC1468}" destId="{ED6680E4-C344-446A-ABDF-CE30D6463CF8}" srcOrd="0" destOrd="0" presId="urn:microsoft.com/office/officeart/2005/8/layout/vList2"/>
    <dgm:cxn modelId="{392EDB6C-80C3-44F0-97B2-0984587F481B}" type="presOf" srcId="{DAC62CDC-1C20-4D56-A067-3EEF51255286}" destId="{5887E5FD-BC74-4671-8A38-F0AD548D530C}" srcOrd="0" destOrd="0" presId="urn:microsoft.com/office/officeart/2005/8/layout/vList2"/>
    <dgm:cxn modelId="{EA55676E-5465-4051-A073-0AB8512F3032}" srcId="{F4586B8F-1A88-4920-A064-F8D2546982B3}" destId="{42167DFA-08EC-4871-8C00-4041EB10B94E}" srcOrd="4" destOrd="0" parTransId="{F6B769CA-F3F2-4DB2-A7F8-46EC7D9C6101}" sibTransId="{BF8CE9B8-08A0-49EA-98C3-62E86F6CACF8}"/>
    <dgm:cxn modelId="{A9E93451-D3A2-449A-A821-0EC13C60501F}" srcId="{F4586B8F-1A88-4920-A064-F8D2546982B3}" destId="{863D0DEF-2778-47D4-B552-DC20C6BFBDD2}" srcOrd="0" destOrd="0" parTransId="{E69C7014-BD5D-44AC-A03E-A36DBD589711}" sibTransId="{01BC5586-74DF-49BF-98E7-E1213474EDF1}"/>
    <dgm:cxn modelId="{2A817B56-AE28-405A-9AFD-6F6E4166ABDF}" type="presOf" srcId="{CEB43ADA-2CF8-4F28-83AB-5E731E05B273}" destId="{EF031371-9E1F-4E35-AAB3-3CD54CFC54FC}" srcOrd="0" destOrd="3" presId="urn:microsoft.com/office/officeart/2005/8/layout/vList2"/>
    <dgm:cxn modelId="{6A13A65A-EB5A-4E71-A38D-A4BC5A185BC3}" type="presOf" srcId="{A06C8585-2ED9-4C5E-9D5A-37A066FC5D2B}" destId="{EF031371-9E1F-4E35-AAB3-3CD54CFC54FC}" srcOrd="0" destOrd="2" presId="urn:microsoft.com/office/officeart/2005/8/layout/vList2"/>
    <dgm:cxn modelId="{0572A67F-FCA8-4E61-AF0F-02C60550D3A8}" srcId="{DAC62CDC-1C20-4D56-A067-3EEF51255286}" destId="{E818BC88-135A-45EC-AF16-67FD195DC3F6}" srcOrd="0" destOrd="0" parTransId="{0A13F6EC-0161-4838-A5F6-93B49DEF1443}" sibTransId="{8737949C-1DC0-4A2B-A49B-5704271EDC2C}"/>
    <dgm:cxn modelId="{192CAA93-B7D6-4618-B387-0E3DB0221988}" type="presOf" srcId="{C4B3246A-13B3-494E-9ED4-F634D391C6B6}" destId="{EF031371-9E1F-4E35-AAB3-3CD54CFC54FC}" srcOrd="0" destOrd="6" presId="urn:microsoft.com/office/officeart/2005/8/layout/vList2"/>
    <dgm:cxn modelId="{0020F7AD-07BD-4462-9554-68F7C6004152}" type="presOf" srcId="{F4586B8F-1A88-4920-A064-F8D2546982B3}" destId="{CE3C1E31-9F07-4A86-98CF-57B9E4DAE493}" srcOrd="0" destOrd="0" presId="urn:microsoft.com/office/officeart/2005/8/layout/vList2"/>
    <dgm:cxn modelId="{8DFFB4B4-217F-46C0-8350-F6044E641270}" srcId="{F4586B8F-1A88-4920-A064-F8D2546982B3}" destId="{4C901C56-49A0-49FB-AC93-10EB8997F2BB}" srcOrd="5" destOrd="0" parTransId="{E4433515-71B1-4FEE-B7C5-93174ABD6F30}" sibTransId="{2A21042A-CEBC-46DE-BA41-A0194872F7F2}"/>
    <dgm:cxn modelId="{70C649D6-C2FA-4062-BAEF-E6FF59BC1D30}" type="presOf" srcId="{863D0DEF-2778-47D4-B552-DC20C6BFBDD2}" destId="{EF031371-9E1F-4E35-AAB3-3CD54CFC54FC}" srcOrd="0" destOrd="0" presId="urn:microsoft.com/office/officeart/2005/8/layout/vList2"/>
    <dgm:cxn modelId="{194054DC-2732-4349-A30E-C76F1D1FFDDC}" srcId="{E818BC88-135A-45EC-AF16-67FD195DC3F6}" destId="{BD74F776-604D-4D70-BF50-ED124ACC1468}" srcOrd="0" destOrd="0" parTransId="{F8A8C12C-C8F9-4455-922A-7411A9202F15}" sibTransId="{9D52FA6A-B1CD-472C-90F9-0DEE4E737376}"/>
    <dgm:cxn modelId="{003897DD-4C4F-46FB-9219-28A30A7A7902}" srcId="{F4586B8F-1A88-4920-A064-F8D2546982B3}" destId="{A06C8585-2ED9-4C5E-9D5A-37A066FC5D2B}" srcOrd="2" destOrd="0" parTransId="{4D38FC25-55E5-498F-94A4-A160B5E95188}" sibTransId="{30852EE5-74DB-4E60-A68D-6D630B25CC1F}"/>
    <dgm:cxn modelId="{0DC296F1-EB6C-41B9-ADFE-5DF82A3C30C8}" type="presOf" srcId="{3D09DA41-8357-4244-B48C-7D9C51C2D5AC}" destId="{EF031371-9E1F-4E35-AAB3-3CD54CFC54FC}" srcOrd="0" destOrd="1" presId="urn:microsoft.com/office/officeart/2005/8/layout/vList2"/>
    <dgm:cxn modelId="{489F3CB5-3DB9-4A4E-A155-B4EA04737A83}" type="presParOf" srcId="{5887E5FD-BC74-4671-8A38-F0AD548D530C}" destId="{74F692DF-7603-4F65-9177-5F12C38AE4AB}" srcOrd="0" destOrd="0" presId="urn:microsoft.com/office/officeart/2005/8/layout/vList2"/>
    <dgm:cxn modelId="{91044D62-1148-423D-BADC-4C51BC84D0EA}" type="presParOf" srcId="{5887E5FD-BC74-4671-8A38-F0AD548D530C}" destId="{ED6680E4-C344-446A-ABDF-CE30D6463CF8}" srcOrd="1" destOrd="0" presId="urn:microsoft.com/office/officeart/2005/8/layout/vList2"/>
    <dgm:cxn modelId="{BE5F73AC-09FC-4A06-A96F-FF0F26C1ED14}" type="presParOf" srcId="{5887E5FD-BC74-4671-8A38-F0AD548D530C}" destId="{CE3C1E31-9F07-4A86-98CF-57B9E4DAE493}" srcOrd="2" destOrd="0" presId="urn:microsoft.com/office/officeart/2005/8/layout/vList2"/>
    <dgm:cxn modelId="{88DC11BE-4768-4C70-9956-1F0956115B33}" type="presParOf" srcId="{5887E5FD-BC74-4671-8A38-F0AD548D530C}" destId="{EF031371-9E1F-4E35-AAB3-3CD54CFC54F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49C181-3B0A-4DF5-B5A4-B87EA63A1C66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533FF350-ADF3-4110-B429-A7413AC55506}">
      <dgm:prSet/>
      <dgm:spPr/>
      <dgm:t>
        <a:bodyPr/>
        <a:lstStyle/>
        <a:p>
          <a:r>
            <a:rPr lang="fi-FI"/>
            <a:t>Äiti ei voi imettää, jos hän jatkaa huumeidenkäyttöä tai on HIV-positiivinen.</a:t>
          </a:r>
        </a:p>
      </dgm:t>
    </dgm:pt>
    <dgm:pt modelId="{D774A60B-DDA0-4CC8-9A2B-914D00F9C1A4}" type="parTrans" cxnId="{70E72AF7-5532-4A36-912F-E57B2FB48BE8}">
      <dgm:prSet/>
      <dgm:spPr/>
      <dgm:t>
        <a:bodyPr/>
        <a:lstStyle/>
        <a:p>
          <a:endParaRPr lang="fi-FI"/>
        </a:p>
      </dgm:t>
    </dgm:pt>
    <dgm:pt modelId="{E82D0DE3-044C-4B10-8B2F-2FD9B08C3B43}" type="sibTrans" cxnId="{70E72AF7-5532-4A36-912F-E57B2FB48BE8}">
      <dgm:prSet/>
      <dgm:spPr/>
      <dgm:t>
        <a:bodyPr/>
        <a:lstStyle/>
        <a:p>
          <a:endParaRPr lang="fi-FI"/>
        </a:p>
      </dgm:t>
    </dgm:pt>
    <dgm:pt modelId="{93542DCF-780B-4228-8D05-174B72FF648B}">
      <dgm:prSet custT="1"/>
      <dgm:spPr/>
      <dgm:t>
        <a:bodyPr/>
        <a:lstStyle/>
        <a:p>
          <a:r>
            <a:rPr lang="fi-FI" sz="2000"/>
            <a:t>C-hepatiittipositiivisuus ei ole este imettämiselle.</a:t>
          </a:r>
        </a:p>
      </dgm:t>
    </dgm:pt>
    <dgm:pt modelId="{D32004B5-87A1-4156-A6CB-059E61EB5336}" type="parTrans" cxnId="{D02B5C4E-257F-4048-AB73-9615A107A05E}">
      <dgm:prSet/>
      <dgm:spPr/>
      <dgm:t>
        <a:bodyPr/>
        <a:lstStyle/>
        <a:p>
          <a:endParaRPr lang="fi-FI"/>
        </a:p>
      </dgm:t>
    </dgm:pt>
    <dgm:pt modelId="{10A22CD6-B3A5-4D93-9982-41338613BE38}" type="sibTrans" cxnId="{D02B5C4E-257F-4048-AB73-9615A107A05E}">
      <dgm:prSet/>
      <dgm:spPr/>
      <dgm:t>
        <a:bodyPr/>
        <a:lstStyle/>
        <a:p>
          <a:endParaRPr lang="fi-FI"/>
        </a:p>
      </dgm:t>
    </dgm:pt>
    <dgm:pt modelId="{C2422C6E-1336-47FD-9738-1823C2FE3DB6}">
      <dgm:prSet/>
      <dgm:spPr/>
      <dgm:t>
        <a:bodyPr/>
        <a:lstStyle/>
        <a:p>
          <a:r>
            <a:rPr lang="fi-FI"/>
            <a:t>Huumeongelmaisen äidin vastasyntyneelle suositellaan hepatiitti B -rokotusta.</a:t>
          </a:r>
        </a:p>
      </dgm:t>
    </dgm:pt>
    <dgm:pt modelId="{D68E04FD-5B75-4A3C-880D-F9173BD833A5}" type="parTrans" cxnId="{02D2A1CD-A53C-4F36-B700-A32495D29C14}">
      <dgm:prSet/>
      <dgm:spPr/>
      <dgm:t>
        <a:bodyPr/>
        <a:lstStyle/>
        <a:p>
          <a:endParaRPr lang="fi-FI"/>
        </a:p>
      </dgm:t>
    </dgm:pt>
    <dgm:pt modelId="{0BDED273-02C2-4816-B632-64BC3E3A1CA2}" type="sibTrans" cxnId="{02D2A1CD-A53C-4F36-B700-A32495D29C14}">
      <dgm:prSet/>
      <dgm:spPr/>
      <dgm:t>
        <a:bodyPr/>
        <a:lstStyle/>
        <a:p>
          <a:endParaRPr lang="fi-FI"/>
        </a:p>
      </dgm:t>
    </dgm:pt>
    <dgm:pt modelId="{06FA2069-D45F-403C-A00B-2E796B8BC871}">
      <dgm:prSet/>
      <dgm:spPr/>
      <dgm:t>
        <a:bodyPr/>
        <a:lstStyle/>
        <a:p>
          <a:r>
            <a:rPr lang="fi-FI"/>
            <a:t>Kotiuttamisvaiheessa tulee järjestää synnytyssairaalan, lastensairaalan, neuvolan, ensikodin, lastensuojelun ja vanhempia hoitavien tahojen tiivis yhteistyö.</a:t>
          </a:r>
        </a:p>
      </dgm:t>
    </dgm:pt>
    <dgm:pt modelId="{73830DEB-0C70-4621-8944-AB107ED0F8DF}" type="parTrans" cxnId="{30771BAA-8B62-4D68-8C23-DEAD14ECBAC5}">
      <dgm:prSet/>
      <dgm:spPr/>
      <dgm:t>
        <a:bodyPr/>
        <a:lstStyle/>
        <a:p>
          <a:endParaRPr lang="fi-FI"/>
        </a:p>
      </dgm:t>
    </dgm:pt>
    <dgm:pt modelId="{89D72B21-8B3D-439C-9686-28E5328C50AC}" type="sibTrans" cxnId="{30771BAA-8B62-4D68-8C23-DEAD14ECBAC5}">
      <dgm:prSet/>
      <dgm:spPr/>
      <dgm:t>
        <a:bodyPr/>
        <a:lstStyle/>
        <a:p>
          <a:endParaRPr lang="fi-FI"/>
        </a:p>
      </dgm:t>
    </dgm:pt>
    <dgm:pt modelId="{5D0974E8-F767-4537-959A-DC5AEB72B37F}" type="pres">
      <dgm:prSet presAssocID="{1349C181-3B0A-4DF5-B5A4-B87EA63A1C66}" presName="linear" presStyleCnt="0">
        <dgm:presLayoutVars>
          <dgm:animLvl val="lvl"/>
          <dgm:resizeHandles val="exact"/>
        </dgm:presLayoutVars>
      </dgm:prSet>
      <dgm:spPr/>
    </dgm:pt>
    <dgm:pt modelId="{67C24B40-6C0C-4178-B093-4399BEBE0EDC}" type="pres">
      <dgm:prSet presAssocID="{533FF350-ADF3-4110-B429-A7413AC55506}" presName="parentText" presStyleLbl="node1" presStyleIdx="0" presStyleCnt="3" custScaleY="72645">
        <dgm:presLayoutVars>
          <dgm:chMax val="0"/>
          <dgm:bulletEnabled val="1"/>
        </dgm:presLayoutVars>
      </dgm:prSet>
      <dgm:spPr/>
    </dgm:pt>
    <dgm:pt modelId="{6BFABF42-C685-4DEE-B268-C9FE193778B5}" type="pres">
      <dgm:prSet presAssocID="{533FF350-ADF3-4110-B429-A7413AC55506}" presName="childText" presStyleLbl="revTx" presStyleIdx="0" presStyleCnt="1">
        <dgm:presLayoutVars>
          <dgm:bulletEnabled val="1"/>
        </dgm:presLayoutVars>
      </dgm:prSet>
      <dgm:spPr/>
    </dgm:pt>
    <dgm:pt modelId="{4CFEB1E9-3C73-4CC7-9283-4761EF8D20F3}" type="pres">
      <dgm:prSet presAssocID="{C2422C6E-1336-47FD-9738-1823C2FE3DB6}" presName="parentText" presStyleLbl="node1" presStyleIdx="1" presStyleCnt="3" custScaleY="64875">
        <dgm:presLayoutVars>
          <dgm:chMax val="0"/>
          <dgm:bulletEnabled val="1"/>
        </dgm:presLayoutVars>
      </dgm:prSet>
      <dgm:spPr/>
    </dgm:pt>
    <dgm:pt modelId="{23AE45F5-80E9-4D7D-9A37-795990691BFF}" type="pres">
      <dgm:prSet presAssocID="{0BDED273-02C2-4816-B632-64BC3E3A1CA2}" presName="spacer" presStyleCnt="0"/>
      <dgm:spPr/>
    </dgm:pt>
    <dgm:pt modelId="{D1BB016A-7A6C-4FDF-852E-55FE900920FF}" type="pres">
      <dgm:prSet presAssocID="{06FA2069-D45F-403C-A00B-2E796B8BC87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295A41C-53FD-4017-980A-31F2472F5FEF}" type="presOf" srcId="{533FF350-ADF3-4110-B429-A7413AC55506}" destId="{67C24B40-6C0C-4178-B093-4399BEBE0EDC}" srcOrd="0" destOrd="0" presId="urn:microsoft.com/office/officeart/2005/8/layout/vList2"/>
    <dgm:cxn modelId="{9E1F3725-8024-4C35-A678-3952F2F78781}" type="presOf" srcId="{93542DCF-780B-4228-8D05-174B72FF648B}" destId="{6BFABF42-C685-4DEE-B268-C9FE193778B5}" srcOrd="0" destOrd="0" presId="urn:microsoft.com/office/officeart/2005/8/layout/vList2"/>
    <dgm:cxn modelId="{D02B5C4E-257F-4048-AB73-9615A107A05E}" srcId="{533FF350-ADF3-4110-B429-A7413AC55506}" destId="{93542DCF-780B-4228-8D05-174B72FF648B}" srcOrd="0" destOrd="0" parTransId="{D32004B5-87A1-4156-A6CB-059E61EB5336}" sibTransId="{10A22CD6-B3A5-4D93-9982-41338613BE38}"/>
    <dgm:cxn modelId="{E9D06470-3B43-400C-AF13-DEFE1318E571}" type="presOf" srcId="{1349C181-3B0A-4DF5-B5A4-B87EA63A1C66}" destId="{5D0974E8-F767-4537-959A-DC5AEB72B37F}" srcOrd="0" destOrd="0" presId="urn:microsoft.com/office/officeart/2005/8/layout/vList2"/>
    <dgm:cxn modelId="{F5A17157-C4D1-4A27-8E22-423815236D99}" type="presOf" srcId="{C2422C6E-1336-47FD-9738-1823C2FE3DB6}" destId="{4CFEB1E9-3C73-4CC7-9283-4761EF8D20F3}" srcOrd="0" destOrd="0" presId="urn:microsoft.com/office/officeart/2005/8/layout/vList2"/>
    <dgm:cxn modelId="{30771BAA-8B62-4D68-8C23-DEAD14ECBAC5}" srcId="{1349C181-3B0A-4DF5-B5A4-B87EA63A1C66}" destId="{06FA2069-D45F-403C-A00B-2E796B8BC871}" srcOrd="2" destOrd="0" parTransId="{73830DEB-0C70-4621-8944-AB107ED0F8DF}" sibTransId="{89D72B21-8B3D-439C-9686-28E5328C50AC}"/>
    <dgm:cxn modelId="{02D2A1CD-A53C-4F36-B700-A32495D29C14}" srcId="{1349C181-3B0A-4DF5-B5A4-B87EA63A1C66}" destId="{C2422C6E-1336-47FD-9738-1823C2FE3DB6}" srcOrd="1" destOrd="0" parTransId="{D68E04FD-5B75-4A3C-880D-F9173BD833A5}" sibTransId="{0BDED273-02C2-4816-B632-64BC3E3A1CA2}"/>
    <dgm:cxn modelId="{B4FA16E9-2EAE-417C-8F15-FA4077BE5157}" type="presOf" srcId="{06FA2069-D45F-403C-A00B-2E796B8BC871}" destId="{D1BB016A-7A6C-4FDF-852E-55FE900920FF}" srcOrd="0" destOrd="0" presId="urn:microsoft.com/office/officeart/2005/8/layout/vList2"/>
    <dgm:cxn modelId="{70E72AF7-5532-4A36-912F-E57B2FB48BE8}" srcId="{1349C181-3B0A-4DF5-B5A4-B87EA63A1C66}" destId="{533FF350-ADF3-4110-B429-A7413AC55506}" srcOrd="0" destOrd="0" parTransId="{D774A60B-DDA0-4CC8-9A2B-914D00F9C1A4}" sibTransId="{E82D0DE3-044C-4B10-8B2F-2FD9B08C3B43}"/>
    <dgm:cxn modelId="{E57D0277-C6C6-4A80-B102-A54EB89AA367}" type="presParOf" srcId="{5D0974E8-F767-4537-959A-DC5AEB72B37F}" destId="{67C24B40-6C0C-4178-B093-4399BEBE0EDC}" srcOrd="0" destOrd="0" presId="urn:microsoft.com/office/officeart/2005/8/layout/vList2"/>
    <dgm:cxn modelId="{7C9F1B58-BB89-44CB-A7AB-206ABA89C3BF}" type="presParOf" srcId="{5D0974E8-F767-4537-959A-DC5AEB72B37F}" destId="{6BFABF42-C685-4DEE-B268-C9FE193778B5}" srcOrd="1" destOrd="0" presId="urn:microsoft.com/office/officeart/2005/8/layout/vList2"/>
    <dgm:cxn modelId="{C9829142-A3B1-4324-88BC-38A6C1E4ADE4}" type="presParOf" srcId="{5D0974E8-F767-4537-959A-DC5AEB72B37F}" destId="{4CFEB1E9-3C73-4CC7-9283-4761EF8D20F3}" srcOrd="2" destOrd="0" presId="urn:microsoft.com/office/officeart/2005/8/layout/vList2"/>
    <dgm:cxn modelId="{3E0E5583-0C7E-464D-845B-FFF678345298}" type="presParOf" srcId="{5D0974E8-F767-4537-959A-DC5AEB72B37F}" destId="{23AE45F5-80E9-4D7D-9A37-795990691BFF}" srcOrd="3" destOrd="0" presId="urn:microsoft.com/office/officeart/2005/8/layout/vList2"/>
    <dgm:cxn modelId="{04D724FB-84E4-4CE0-A62A-D4B97D34CB1D}" type="presParOf" srcId="{5D0974E8-F767-4537-959A-DC5AEB72B37F}" destId="{D1BB016A-7A6C-4FDF-852E-55FE900920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DC6E6C-61E6-479E-AADB-0BC1EEC673AB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fi-FI"/>
        </a:p>
      </dgm:t>
    </dgm:pt>
    <dgm:pt modelId="{DE059673-DEF2-4ADC-AF92-70B9F765E969}">
      <dgm:prSet/>
      <dgm:spPr/>
      <dgm:t>
        <a:bodyPr/>
        <a:lstStyle/>
        <a:p>
          <a:r>
            <a:rPr lang="fi-FI"/>
            <a:t>Huumetestaukseen, henkeä uhkaavia tilanteita lukuun ottamatta, tulee olla testattavan suostumus.</a:t>
          </a:r>
        </a:p>
      </dgm:t>
    </dgm:pt>
    <dgm:pt modelId="{6A9DA457-9BC0-426D-A288-28638DF3868C}" type="parTrans" cxnId="{AC36F9E6-FCB9-4FD3-96C3-F662DD066BA4}">
      <dgm:prSet/>
      <dgm:spPr/>
      <dgm:t>
        <a:bodyPr/>
        <a:lstStyle/>
        <a:p>
          <a:endParaRPr lang="fi-FI"/>
        </a:p>
      </dgm:t>
    </dgm:pt>
    <dgm:pt modelId="{8562ACA2-5D16-4352-83E9-238C3CF39DFA}" type="sibTrans" cxnId="{AC36F9E6-FCB9-4FD3-96C3-F662DD066BA4}">
      <dgm:prSet/>
      <dgm:spPr/>
      <dgm:t>
        <a:bodyPr/>
        <a:lstStyle/>
        <a:p>
          <a:endParaRPr lang="fi-FI"/>
        </a:p>
      </dgm:t>
    </dgm:pt>
    <dgm:pt modelId="{1F901425-5DAB-4FB7-A7DB-48DDF6E7E283}">
      <dgm:prSet/>
      <dgm:spPr/>
      <dgm:t>
        <a:bodyPr/>
        <a:lstStyle/>
        <a:p>
          <a:r>
            <a:rPr lang="fi-FI"/>
            <a:t>Huumetestauksen tuloksen tulkinnassa tulee huomioida niiden rajoitukset.</a:t>
          </a:r>
        </a:p>
      </dgm:t>
    </dgm:pt>
    <dgm:pt modelId="{6B7BBA01-3587-4BE7-BBAB-A9002AA6404A}" type="parTrans" cxnId="{A4E73B7C-F589-4EE8-B219-AF6D8CF5D775}">
      <dgm:prSet/>
      <dgm:spPr/>
      <dgm:t>
        <a:bodyPr/>
        <a:lstStyle/>
        <a:p>
          <a:endParaRPr lang="fi-FI"/>
        </a:p>
      </dgm:t>
    </dgm:pt>
    <dgm:pt modelId="{104E8B7A-F7EE-4003-8FCE-2240DA565D3A}" type="sibTrans" cxnId="{A4E73B7C-F589-4EE8-B219-AF6D8CF5D775}">
      <dgm:prSet/>
      <dgm:spPr/>
      <dgm:t>
        <a:bodyPr/>
        <a:lstStyle/>
        <a:p>
          <a:endParaRPr lang="fi-FI"/>
        </a:p>
      </dgm:t>
    </dgm:pt>
    <dgm:pt modelId="{D62C7DAE-CC55-4739-9DA5-11C6849F8B90}">
      <dgm:prSet/>
      <dgm:spPr/>
      <dgm:t>
        <a:bodyPr/>
        <a:lstStyle/>
        <a:p>
          <a:r>
            <a:rPr lang="fi-FI"/>
            <a:t>Kaiken huumetestauksen tavoitteena on testattavan terveyden edistäminen.</a:t>
          </a:r>
        </a:p>
      </dgm:t>
    </dgm:pt>
    <dgm:pt modelId="{FFD21A62-8C27-4BD5-B895-1F2A6A677B64}" type="parTrans" cxnId="{6DD09BC7-F004-426F-88FE-DC96EB611CE3}">
      <dgm:prSet/>
      <dgm:spPr/>
      <dgm:t>
        <a:bodyPr/>
        <a:lstStyle/>
        <a:p>
          <a:endParaRPr lang="fi-FI"/>
        </a:p>
      </dgm:t>
    </dgm:pt>
    <dgm:pt modelId="{B3035E27-BAFC-41DE-85B1-390B6C47C40E}" type="sibTrans" cxnId="{6DD09BC7-F004-426F-88FE-DC96EB611CE3}">
      <dgm:prSet/>
      <dgm:spPr/>
      <dgm:t>
        <a:bodyPr/>
        <a:lstStyle/>
        <a:p>
          <a:endParaRPr lang="fi-FI"/>
        </a:p>
      </dgm:t>
    </dgm:pt>
    <dgm:pt modelId="{7DF5DA9F-FB81-40F2-AFA9-BE2FE841E563}">
      <dgm:prSet/>
      <dgm:spPr/>
      <dgm:t>
        <a:bodyPr/>
        <a:lstStyle/>
        <a:p>
          <a:r>
            <a:rPr lang="fi-FI"/>
            <a:t>Testaukseen tulee kuulua myös valmius ohjata positiivisen näytteen antanut hoitoon.</a:t>
          </a:r>
        </a:p>
      </dgm:t>
    </dgm:pt>
    <dgm:pt modelId="{67BD4C98-7676-4A80-AE4E-00EEF951A07F}" type="parTrans" cxnId="{AF69E93C-26F7-43AA-9736-B48435065391}">
      <dgm:prSet/>
      <dgm:spPr/>
      <dgm:t>
        <a:bodyPr/>
        <a:lstStyle/>
        <a:p>
          <a:endParaRPr lang="fi-FI"/>
        </a:p>
      </dgm:t>
    </dgm:pt>
    <dgm:pt modelId="{2494BD7F-35CB-48EC-82B8-B17D0C5E14A8}" type="sibTrans" cxnId="{AF69E93C-26F7-43AA-9736-B48435065391}">
      <dgm:prSet/>
      <dgm:spPr/>
      <dgm:t>
        <a:bodyPr/>
        <a:lstStyle/>
        <a:p>
          <a:endParaRPr lang="fi-FI"/>
        </a:p>
      </dgm:t>
    </dgm:pt>
    <dgm:pt modelId="{364120C6-5CA5-4FCC-BFAF-5A29DF63CB40}">
      <dgm:prSet/>
      <dgm:spPr/>
      <dgm:t>
        <a:bodyPr/>
        <a:lstStyle/>
        <a:p>
          <a:r>
            <a:rPr lang="fi-FI"/>
            <a:t>Positiiviset seulontatulokset tulee tarvittaessa varmistaa tarkoitukseen akkreditoidussa laboratoriossa.</a:t>
          </a:r>
        </a:p>
      </dgm:t>
    </dgm:pt>
    <dgm:pt modelId="{41A5567D-9CAD-4898-A9A7-712152EB016F}" type="parTrans" cxnId="{34EA3BEC-0F2C-409C-947B-FD3A96B94530}">
      <dgm:prSet/>
      <dgm:spPr/>
      <dgm:t>
        <a:bodyPr/>
        <a:lstStyle/>
        <a:p>
          <a:endParaRPr lang="fi-FI"/>
        </a:p>
      </dgm:t>
    </dgm:pt>
    <dgm:pt modelId="{CC63EFA9-4508-4D61-AA28-21E5D12FFE4E}" type="sibTrans" cxnId="{34EA3BEC-0F2C-409C-947B-FD3A96B94530}">
      <dgm:prSet/>
      <dgm:spPr/>
      <dgm:t>
        <a:bodyPr/>
        <a:lstStyle/>
        <a:p>
          <a:endParaRPr lang="fi-FI"/>
        </a:p>
      </dgm:t>
    </dgm:pt>
    <dgm:pt modelId="{FFA48B91-5D66-4CF9-A6B8-8D8989304B30}" type="pres">
      <dgm:prSet presAssocID="{20DC6E6C-61E6-479E-AADB-0BC1EEC673AB}" presName="linear" presStyleCnt="0">
        <dgm:presLayoutVars>
          <dgm:animLvl val="lvl"/>
          <dgm:resizeHandles val="exact"/>
        </dgm:presLayoutVars>
      </dgm:prSet>
      <dgm:spPr/>
    </dgm:pt>
    <dgm:pt modelId="{8355B8FD-98E0-4EF1-BD25-1355455F802A}" type="pres">
      <dgm:prSet presAssocID="{DE059673-DEF2-4ADC-AF92-70B9F765E96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35161DB-E5C1-408E-8DF5-5FFBD619C292}" type="pres">
      <dgm:prSet presAssocID="{8562ACA2-5D16-4352-83E9-238C3CF39DFA}" presName="spacer" presStyleCnt="0"/>
      <dgm:spPr/>
    </dgm:pt>
    <dgm:pt modelId="{B6CB1EDF-5DAF-4964-98D2-4FE19968B013}" type="pres">
      <dgm:prSet presAssocID="{1F901425-5DAB-4FB7-A7DB-48DDF6E7E28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370AEE4-264E-467A-9676-E1923D7EDFD2}" type="pres">
      <dgm:prSet presAssocID="{104E8B7A-F7EE-4003-8FCE-2240DA565D3A}" presName="spacer" presStyleCnt="0"/>
      <dgm:spPr/>
    </dgm:pt>
    <dgm:pt modelId="{799A5B87-A46D-44EC-BC76-0ACF5781F3D8}" type="pres">
      <dgm:prSet presAssocID="{D62C7DAE-CC55-4739-9DA5-11C6849F8B9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6334747-AEEA-4E83-A82D-55810D6A80AA}" type="pres">
      <dgm:prSet presAssocID="{B3035E27-BAFC-41DE-85B1-390B6C47C40E}" presName="spacer" presStyleCnt="0"/>
      <dgm:spPr/>
    </dgm:pt>
    <dgm:pt modelId="{988020E0-753E-4769-BECF-5B3F5251969B}" type="pres">
      <dgm:prSet presAssocID="{7DF5DA9F-FB81-40F2-AFA9-BE2FE841E56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688AA6E-EE07-4471-8041-3A80B622A462}" type="pres">
      <dgm:prSet presAssocID="{2494BD7F-35CB-48EC-82B8-B17D0C5E14A8}" presName="spacer" presStyleCnt="0"/>
      <dgm:spPr/>
    </dgm:pt>
    <dgm:pt modelId="{CE636F41-FE14-489D-9879-8977EA622D2E}" type="pres">
      <dgm:prSet presAssocID="{364120C6-5CA5-4FCC-BFAF-5A29DF63CB4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F69E93C-26F7-43AA-9736-B48435065391}" srcId="{20DC6E6C-61E6-479E-AADB-0BC1EEC673AB}" destId="{7DF5DA9F-FB81-40F2-AFA9-BE2FE841E563}" srcOrd="3" destOrd="0" parTransId="{67BD4C98-7676-4A80-AE4E-00EEF951A07F}" sibTransId="{2494BD7F-35CB-48EC-82B8-B17D0C5E14A8}"/>
    <dgm:cxn modelId="{4A36FB69-97AB-4ABE-96D4-B02BF91A16CA}" type="presOf" srcId="{20DC6E6C-61E6-479E-AADB-0BC1EEC673AB}" destId="{FFA48B91-5D66-4CF9-A6B8-8D8989304B30}" srcOrd="0" destOrd="0" presId="urn:microsoft.com/office/officeart/2005/8/layout/vList2"/>
    <dgm:cxn modelId="{A4E73B7C-F589-4EE8-B219-AF6D8CF5D775}" srcId="{20DC6E6C-61E6-479E-AADB-0BC1EEC673AB}" destId="{1F901425-5DAB-4FB7-A7DB-48DDF6E7E283}" srcOrd="1" destOrd="0" parTransId="{6B7BBA01-3587-4BE7-BBAB-A9002AA6404A}" sibTransId="{104E8B7A-F7EE-4003-8FCE-2240DA565D3A}"/>
    <dgm:cxn modelId="{2C3BF893-34D0-49FD-B1DB-E736E754C22A}" type="presOf" srcId="{1F901425-5DAB-4FB7-A7DB-48DDF6E7E283}" destId="{B6CB1EDF-5DAF-4964-98D2-4FE19968B013}" srcOrd="0" destOrd="0" presId="urn:microsoft.com/office/officeart/2005/8/layout/vList2"/>
    <dgm:cxn modelId="{ED6BDBB7-4465-4206-A8CB-320BEFA571C7}" type="presOf" srcId="{DE059673-DEF2-4ADC-AF92-70B9F765E969}" destId="{8355B8FD-98E0-4EF1-BD25-1355455F802A}" srcOrd="0" destOrd="0" presId="urn:microsoft.com/office/officeart/2005/8/layout/vList2"/>
    <dgm:cxn modelId="{1C211ABF-5F16-4CCC-A5E7-5284742A6F51}" type="presOf" srcId="{D62C7DAE-CC55-4739-9DA5-11C6849F8B90}" destId="{799A5B87-A46D-44EC-BC76-0ACF5781F3D8}" srcOrd="0" destOrd="0" presId="urn:microsoft.com/office/officeart/2005/8/layout/vList2"/>
    <dgm:cxn modelId="{6DD09BC7-F004-426F-88FE-DC96EB611CE3}" srcId="{20DC6E6C-61E6-479E-AADB-0BC1EEC673AB}" destId="{D62C7DAE-CC55-4739-9DA5-11C6849F8B90}" srcOrd="2" destOrd="0" parTransId="{FFD21A62-8C27-4BD5-B895-1F2A6A677B64}" sibTransId="{B3035E27-BAFC-41DE-85B1-390B6C47C40E}"/>
    <dgm:cxn modelId="{A24EA4D1-BEEB-401B-A978-9AC8413A0E0F}" type="presOf" srcId="{364120C6-5CA5-4FCC-BFAF-5A29DF63CB40}" destId="{CE636F41-FE14-489D-9879-8977EA622D2E}" srcOrd="0" destOrd="0" presId="urn:microsoft.com/office/officeart/2005/8/layout/vList2"/>
    <dgm:cxn modelId="{E63254D4-515E-45B1-9CB6-962D41F4D422}" type="presOf" srcId="{7DF5DA9F-FB81-40F2-AFA9-BE2FE841E563}" destId="{988020E0-753E-4769-BECF-5B3F5251969B}" srcOrd="0" destOrd="0" presId="urn:microsoft.com/office/officeart/2005/8/layout/vList2"/>
    <dgm:cxn modelId="{AC36F9E6-FCB9-4FD3-96C3-F662DD066BA4}" srcId="{20DC6E6C-61E6-479E-AADB-0BC1EEC673AB}" destId="{DE059673-DEF2-4ADC-AF92-70B9F765E969}" srcOrd="0" destOrd="0" parTransId="{6A9DA457-9BC0-426D-A288-28638DF3868C}" sibTransId="{8562ACA2-5D16-4352-83E9-238C3CF39DFA}"/>
    <dgm:cxn modelId="{34EA3BEC-0F2C-409C-947B-FD3A96B94530}" srcId="{20DC6E6C-61E6-479E-AADB-0BC1EEC673AB}" destId="{364120C6-5CA5-4FCC-BFAF-5A29DF63CB40}" srcOrd="4" destOrd="0" parTransId="{41A5567D-9CAD-4898-A9A7-712152EB016F}" sibTransId="{CC63EFA9-4508-4D61-AA28-21E5D12FFE4E}"/>
    <dgm:cxn modelId="{54AA3A39-4489-454F-9A78-467D9203FAA1}" type="presParOf" srcId="{FFA48B91-5D66-4CF9-A6B8-8D8989304B30}" destId="{8355B8FD-98E0-4EF1-BD25-1355455F802A}" srcOrd="0" destOrd="0" presId="urn:microsoft.com/office/officeart/2005/8/layout/vList2"/>
    <dgm:cxn modelId="{9B1FC15D-7251-4728-A210-688CF7453AB4}" type="presParOf" srcId="{FFA48B91-5D66-4CF9-A6B8-8D8989304B30}" destId="{735161DB-E5C1-408E-8DF5-5FFBD619C292}" srcOrd="1" destOrd="0" presId="urn:microsoft.com/office/officeart/2005/8/layout/vList2"/>
    <dgm:cxn modelId="{95BF8DAC-ADB9-4CC4-BCED-FAF017E1B12D}" type="presParOf" srcId="{FFA48B91-5D66-4CF9-A6B8-8D8989304B30}" destId="{B6CB1EDF-5DAF-4964-98D2-4FE19968B013}" srcOrd="2" destOrd="0" presId="urn:microsoft.com/office/officeart/2005/8/layout/vList2"/>
    <dgm:cxn modelId="{BD4E68E5-4C00-4330-B1A9-A9056A68F276}" type="presParOf" srcId="{FFA48B91-5D66-4CF9-A6B8-8D8989304B30}" destId="{3370AEE4-264E-467A-9676-E1923D7EDFD2}" srcOrd="3" destOrd="0" presId="urn:microsoft.com/office/officeart/2005/8/layout/vList2"/>
    <dgm:cxn modelId="{1DF5ADDE-9BA9-4EBE-B7F0-8E8A764DB9B2}" type="presParOf" srcId="{FFA48B91-5D66-4CF9-A6B8-8D8989304B30}" destId="{799A5B87-A46D-44EC-BC76-0ACF5781F3D8}" srcOrd="4" destOrd="0" presId="urn:microsoft.com/office/officeart/2005/8/layout/vList2"/>
    <dgm:cxn modelId="{25A1A9E8-0FC0-4C3A-A0B5-D320A8A34414}" type="presParOf" srcId="{FFA48B91-5D66-4CF9-A6B8-8D8989304B30}" destId="{66334747-AEEA-4E83-A82D-55810D6A80AA}" srcOrd="5" destOrd="0" presId="urn:microsoft.com/office/officeart/2005/8/layout/vList2"/>
    <dgm:cxn modelId="{7824E30F-9611-4709-BB18-DA62E8B359EC}" type="presParOf" srcId="{FFA48B91-5D66-4CF9-A6B8-8D8989304B30}" destId="{988020E0-753E-4769-BECF-5B3F5251969B}" srcOrd="6" destOrd="0" presId="urn:microsoft.com/office/officeart/2005/8/layout/vList2"/>
    <dgm:cxn modelId="{45C6A626-EADD-4822-8736-96FF0A1C5FBE}" type="presParOf" srcId="{FFA48B91-5D66-4CF9-A6B8-8D8989304B30}" destId="{A688AA6E-EE07-4471-8041-3A80B622A462}" srcOrd="7" destOrd="0" presId="urn:microsoft.com/office/officeart/2005/8/layout/vList2"/>
    <dgm:cxn modelId="{2D60B022-162F-450F-8128-2AA424CAA89B}" type="presParOf" srcId="{FFA48B91-5D66-4CF9-A6B8-8D8989304B30}" destId="{CE636F41-FE14-489D-9879-8977EA622D2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234E0E-E2FC-437C-8B6E-1BA2EF665D1A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D5C60C18-B005-4495-A266-8DCA2364FE5F}">
      <dgm:prSet custT="1"/>
      <dgm:spPr/>
      <dgm:t>
        <a:bodyPr/>
        <a:lstStyle/>
        <a:p>
          <a:pPr algn="l"/>
          <a:r>
            <a:rPr lang="fi-FI" sz="2600" dirty="0"/>
            <a:t>Huumetestaus voidaan jakaa karkeasti terveydenhoidolliseen ja valvonnalliseen testaukseen.</a:t>
          </a:r>
        </a:p>
      </dgm:t>
    </dgm:pt>
    <dgm:pt modelId="{5B78FFC6-EFA7-4E68-AD54-179D7C8BAB0B}" type="parTrans" cxnId="{406C351A-75CC-4733-BAB2-29A0673F2ADD}">
      <dgm:prSet/>
      <dgm:spPr/>
      <dgm:t>
        <a:bodyPr/>
        <a:lstStyle/>
        <a:p>
          <a:endParaRPr lang="fi-FI"/>
        </a:p>
      </dgm:t>
    </dgm:pt>
    <dgm:pt modelId="{71CF78F6-423D-4E40-BD5D-472E7945DA11}" type="sibTrans" cxnId="{406C351A-75CC-4733-BAB2-29A0673F2ADD}">
      <dgm:prSet/>
      <dgm:spPr/>
      <dgm:t>
        <a:bodyPr/>
        <a:lstStyle/>
        <a:p>
          <a:endParaRPr lang="fi-FI"/>
        </a:p>
      </dgm:t>
    </dgm:pt>
    <dgm:pt modelId="{6AAEB604-C146-4563-89D6-A4B95BEB7B86}">
      <dgm:prSet custT="1"/>
      <dgm:spPr/>
      <dgm:t>
        <a:bodyPr/>
        <a:lstStyle/>
        <a:p>
          <a:r>
            <a:rPr lang="fi-FI" sz="2400" dirty="0"/>
            <a:t>Terveydenhoidollisella huumetestauksella tarkoitetaan testausta, joka tehdään asiakkaan tai potilaan taudinmäärityksen tai hoidon seurannan yhteydessä.</a:t>
          </a:r>
        </a:p>
      </dgm:t>
    </dgm:pt>
    <dgm:pt modelId="{EAD2E779-EC4F-44E4-BB94-DA5258E0BA1B}" type="parTrans" cxnId="{73E9F7DD-97AA-435B-BC08-734B58CF577E}">
      <dgm:prSet/>
      <dgm:spPr/>
      <dgm:t>
        <a:bodyPr/>
        <a:lstStyle/>
        <a:p>
          <a:endParaRPr lang="fi-FI"/>
        </a:p>
      </dgm:t>
    </dgm:pt>
    <dgm:pt modelId="{181508A9-823A-4BC5-9870-A1DD41A0DB69}" type="sibTrans" cxnId="{73E9F7DD-97AA-435B-BC08-734B58CF577E}">
      <dgm:prSet/>
      <dgm:spPr/>
      <dgm:t>
        <a:bodyPr/>
        <a:lstStyle/>
        <a:p>
          <a:endParaRPr lang="fi-FI"/>
        </a:p>
      </dgm:t>
    </dgm:pt>
    <dgm:pt modelId="{616C7CB4-6A79-435D-A25B-5D2BCC4E4900}">
      <dgm:prSet custT="1"/>
      <dgm:spPr/>
      <dgm:t>
        <a:bodyPr/>
        <a:lstStyle/>
        <a:p>
          <a:r>
            <a:rPr lang="fi-FI" sz="2400" dirty="0"/>
            <a:t>Valvonnallista testausta tehdään esimerkiksi työpaikoilla, oppilaitoksissa, vankeinhoidossa ja äitiyshuollossa.</a:t>
          </a:r>
        </a:p>
      </dgm:t>
    </dgm:pt>
    <dgm:pt modelId="{D946BF76-C4ED-473C-83E9-95C2C0D20580}" type="parTrans" cxnId="{3035E9AD-D776-462A-9FFB-52330E427AC3}">
      <dgm:prSet/>
      <dgm:spPr/>
      <dgm:t>
        <a:bodyPr/>
        <a:lstStyle/>
        <a:p>
          <a:endParaRPr lang="fi-FI"/>
        </a:p>
      </dgm:t>
    </dgm:pt>
    <dgm:pt modelId="{AAD9EA44-01DC-44B0-9E53-BB0459C1B5AB}" type="sibTrans" cxnId="{3035E9AD-D776-462A-9FFB-52330E427AC3}">
      <dgm:prSet/>
      <dgm:spPr/>
      <dgm:t>
        <a:bodyPr/>
        <a:lstStyle/>
        <a:p>
          <a:endParaRPr lang="fi-FI"/>
        </a:p>
      </dgm:t>
    </dgm:pt>
    <dgm:pt modelId="{D75FE2F8-100A-4B42-A3FB-24B0BF2C1087}" type="pres">
      <dgm:prSet presAssocID="{B7234E0E-E2FC-437C-8B6E-1BA2EF665D1A}" presName="linear" presStyleCnt="0">
        <dgm:presLayoutVars>
          <dgm:animLvl val="lvl"/>
          <dgm:resizeHandles val="exact"/>
        </dgm:presLayoutVars>
      </dgm:prSet>
      <dgm:spPr/>
    </dgm:pt>
    <dgm:pt modelId="{0649F6DB-80BE-4028-87A3-B182EB3BA6DB}" type="pres">
      <dgm:prSet presAssocID="{D5C60C18-B005-4495-A266-8DCA2364FE5F}" presName="parentText" presStyleLbl="node1" presStyleIdx="0" presStyleCnt="1" custScaleY="79049" custLinFactNeighborX="-38" custLinFactNeighborY="-6342">
        <dgm:presLayoutVars>
          <dgm:chMax val="0"/>
          <dgm:bulletEnabled val="1"/>
        </dgm:presLayoutVars>
      </dgm:prSet>
      <dgm:spPr/>
    </dgm:pt>
    <dgm:pt modelId="{92BCD207-7972-4CF5-AE93-8AEE5881B493}" type="pres">
      <dgm:prSet presAssocID="{D5C60C18-B005-4495-A266-8DCA2364FE5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06C351A-75CC-4733-BAB2-29A0673F2ADD}" srcId="{B7234E0E-E2FC-437C-8B6E-1BA2EF665D1A}" destId="{D5C60C18-B005-4495-A266-8DCA2364FE5F}" srcOrd="0" destOrd="0" parTransId="{5B78FFC6-EFA7-4E68-AD54-179D7C8BAB0B}" sibTransId="{71CF78F6-423D-4E40-BD5D-472E7945DA11}"/>
    <dgm:cxn modelId="{9ADAF837-A140-4A7F-86C5-45F607E8E3EB}" type="presOf" srcId="{6AAEB604-C146-4563-89D6-A4B95BEB7B86}" destId="{92BCD207-7972-4CF5-AE93-8AEE5881B493}" srcOrd="0" destOrd="0" presId="urn:microsoft.com/office/officeart/2005/8/layout/vList2"/>
    <dgm:cxn modelId="{C1EA5884-20BD-45D0-89DE-F27A4F898C46}" type="presOf" srcId="{616C7CB4-6A79-435D-A25B-5D2BCC4E4900}" destId="{92BCD207-7972-4CF5-AE93-8AEE5881B493}" srcOrd="0" destOrd="1" presId="urn:microsoft.com/office/officeart/2005/8/layout/vList2"/>
    <dgm:cxn modelId="{C6B875A0-2B9C-4B17-9493-0DFF27D153AC}" type="presOf" srcId="{B7234E0E-E2FC-437C-8B6E-1BA2EF665D1A}" destId="{D75FE2F8-100A-4B42-A3FB-24B0BF2C1087}" srcOrd="0" destOrd="0" presId="urn:microsoft.com/office/officeart/2005/8/layout/vList2"/>
    <dgm:cxn modelId="{3035E9AD-D776-462A-9FFB-52330E427AC3}" srcId="{D5C60C18-B005-4495-A266-8DCA2364FE5F}" destId="{616C7CB4-6A79-435D-A25B-5D2BCC4E4900}" srcOrd="1" destOrd="0" parTransId="{D946BF76-C4ED-473C-83E9-95C2C0D20580}" sibTransId="{AAD9EA44-01DC-44B0-9E53-BB0459C1B5AB}"/>
    <dgm:cxn modelId="{D69FE4DA-61FB-4F63-9452-4123F2A18DA5}" type="presOf" srcId="{D5C60C18-B005-4495-A266-8DCA2364FE5F}" destId="{0649F6DB-80BE-4028-87A3-B182EB3BA6DB}" srcOrd="0" destOrd="0" presId="urn:microsoft.com/office/officeart/2005/8/layout/vList2"/>
    <dgm:cxn modelId="{73E9F7DD-97AA-435B-BC08-734B58CF577E}" srcId="{D5C60C18-B005-4495-A266-8DCA2364FE5F}" destId="{6AAEB604-C146-4563-89D6-A4B95BEB7B86}" srcOrd="0" destOrd="0" parTransId="{EAD2E779-EC4F-44E4-BB94-DA5258E0BA1B}" sibTransId="{181508A9-823A-4BC5-9870-A1DD41A0DB69}"/>
    <dgm:cxn modelId="{B9C79724-6AE9-49A4-A5D2-EA59F3250788}" type="presParOf" srcId="{D75FE2F8-100A-4B42-A3FB-24B0BF2C1087}" destId="{0649F6DB-80BE-4028-87A3-B182EB3BA6DB}" srcOrd="0" destOrd="0" presId="urn:microsoft.com/office/officeart/2005/8/layout/vList2"/>
    <dgm:cxn modelId="{EAE8E982-BFBA-4337-87A5-B114D429B394}" type="presParOf" srcId="{D75FE2F8-100A-4B42-A3FB-24B0BF2C1087}" destId="{92BCD207-7972-4CF5-AE93-8AEE5881B4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AC4FFB-1C15-4935-8859-5BE305A6BE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2875DC4-273D-4BB4-8D83-E36BB06B9038}">
      <dgm:prSet/>
      <dgm:spPr/>
      <dgm:t>
        <a:bodyPr/>
        <a:lstStyle/>
        <a:p>
          <a:r>
            <a:rPr lang="fi-FI"/>
            <a:t>Psykososiaalisia hoitoja (aakkosjärjestyksessä):</a:t>
          </a:r>
        </a:p>
      </dgm:t>
    </dgm:pt>
    <dgm:pt modelId="{56DFD480-933D-4FCD-94CD-B6C395882DD0}" type="parTrans" cxnId="{794F3D05-50D6-4849-8695-FB5ACB042E79}">
      <dgm:prSet/>
      <dgm:spPr/>
      <dgm:t>
        <a:bodyPr/>
        <a:lstStyle/>
        <a:p>
          <a:endParaRPr lang="fi-FI"/>
        </a:p>
      </dgm:t>
    </dgm:pt>
    <dgm:pt modelId="{EBADC735-82A4-4DD7-A0FA-241F6D529FA2}" type="sibTrans" cxnId="{794F3D05-50D6-4849-8695-FB5ACB042E79}">
      <dgm:prSet/>
      <dgm:spPr/>
      <dgm:t>
        <a:bodyPr/>
        <a:lstStyle/>
        <a:p>
          <a:endParaRPr lang="fi-FI"/>
        </a:p>
      </dgm:t>
    </dgm:pt>
    <dgm:pt modelId="{65EC895B-6E16-4095-8EA2-261251BD2A82}">
      <dgm:prSet/>
      <dgm:spPr/>
      <dgm:t>
        <a:bodyPr/>
        <a:lstStyle/>
        <a:p>
          <a:r>
            <a:rPr lang="fi-FI"/>
            <a:t>kahdentoista askeleen hoito</a:t>
          </a:r>
        </a:p>
      </dgm:t>
    </dgm:pt>
    <dgm:pt modelId="{86101EF5-0E2E-427A-9221-F16C59D4C0BD}" type="parTrans" cxnId="{C20827C4-C058-45B7-A0F6-46F35D4F336B}">
      <dgm:prSet/>
      <dgm:spPr/>
      <dgm:t>
        <a:bodyPr/>
        <a:lstStyle/>
        <a:p>
          <a:endParaRPr lang="fi-FI"/>
        </a:p>
      </dgm:t>
    </dgm:pt>
    <dgm:pt modelId="{AB4C291D-E786-4DB7-8535-5ABBB6F367CB}" type="sibTrans" cxnId="{C20827C4-C058-45B7-A0F6-46F35D4F336B}">
      <dgm:prSet/>
      <dgm:spPr/>
      <dgm:t>
        <a:bodyPr/>
        <a:lstStyle/>
        <a:p>
          <a:endParaRPr lang="fi-FI"/>
        </a:p>
      </dgm:t>
    </dgm:pt>
    <dgm:pt modelId="{D82974A5-D3B9-41C7-8022-7CDD765B611F}">
      <dgm:prSet/>
      <dgm:spPr/>
      <dgm:t>
        <a:bodyPr/>
        <a:lstStyle/>
        <a:p>
          <a:r>
            <a:rPr lang="fi-FI"/>
            <a:t>kognitiivinen käyttäytymisterapia (KKT)</a:t>
          </a:r>
        </a:p>
      </dgm:t>
    </dgm:pt>
    <dgm:pt modelId="{6405B1CE-F79A-43EC-9EDD-66E59312F3AE}" type="parTrans" cxnId="{FD0ED4BC-C5C5-43C4-AE3E-0F2E184D3CCB}">
      <dgm:prSet/>
      <dgm:spPr/>
      <dgm:t>
        <a:bodyPr/>
        <a:lstStyle/>
        <a:p>
          <a:endParaRPr lang="fi-FI"/>
        </a:p>
      </dgm:t>
    </dgm:pt>
    <dgm:pt modelId="{285AB6CA-F992-4738-BD5C-08D5054AE852}" type="sibTrans" cxnId="{FD0ED4BC-C5C5-43C4-AE3E-0F2E184D3CCB}">
      <dgm:prSet/>
      <dgm:spPr/>
      <dgm:t>
        <a:bodyPr/>
        <a:lstStyle/>
        <a:p>
          <a:endParaRPr lang="fi-FI"/>
        </a:p>
      </dgm:t>
    </dgm:pt>
    <dgm:pt modelId="{09D5BDAC-17BB-4A7E-889D-FEF3C0E5ED20}">
      <dgm:prSet/>
      <dgm:spPr/>
      <dgm:t>
        <a:bodyPr/>
        <a:lstStyle/>
        <a:p>
          <a:r>
            <a:rPr lang="fi-FI"/>
            <a:t>kognitiivinen terapia</a:t>
          </a:r>
        </a:p>
      </dgm:t>
    </dgm:pt>
    <dgm:pt modelId="{9DCB645E-8B85-4489-9941-6D4094B0BE18}" type="parTrans" cxnId="{C3029122-41F5-4BDB-B8BE-B1A120E18B1C}">
      <dgm:prSet/>
      <dgm:spPr/>
      <dgm:t>
        <a:bodyPr/>
        <a:lstStyle/>
        <a:p>
          <a:endParaRPr lang="fi-FI"/>
        </a:p>
      </dgm:t>
    </dgm:pt>
    <dgm:pt modelId="{C90193C5-0694-4CCA-B827-9520DDB60598}" type="sibTrans" cxnId="{C3029122-41F5-4BDB-B8BE-B1A120E18B1C}">
      <dgm:prSet/>
      <dgm:spPr/>
      <dgm:t>
        <a:bodyPr/>
        <a:lstStyle/>
        <a:p>
          <a:endParaRPr lang="fi-FI"/>
        </a:p>
      </dgm:t>
    </dgm:pt>
    <dgm:pt modelId="{6A6D29DC-3BDE-4A7A-BE8C-F877CEA9A54B}">
      <dgm:prSet/>
      <dgm:spPr/>
      <dgm:t>
        <a:bodyPr/>
        <a:lstStyle/>
        <a:p>
          <a:r>
            <a:rPr lang="fi-FI"/>
            <a:t>motivoiva haastattelu</a:t>
          </a:r>
        </a:p>
      </dgm:t>
    </dgm:pt>
    <dgm:pt modelId="{9008CAD6-5C74-4E62-A7C9-EFBE7548E35A}" type="parTrans" cxnId="{169BAADE-9DE2-4637-8FFF-C8DE9E0AB2B6}">
      <dgm:prSet/>
      <dgm:spPr/>
      <dgm:t>
        <a:bodyPr/>
        <a:lstStyle/>
        <a:p>
          <a:endParaRPr lang="fi-FI"/>
        </a:p>
      </dgm:t>
    </dgm:pt>
    <dgm:pt modelId="{8B160CF7-708D-4572-B6D4-CCFC1316D1C0}" type="sibTrans" cxnId="{169BAADE-9DE2-4637-8FFF-C8DE9E0AB2B6}">
      <dgm:prSet/>
      <dgm:spPr/>
      <dgm:t>
        <a:bodyPr/>
        <a:lstStyle/>
        <a:p>
          <a:endParaRPr lang="fi-FI"/>
        </a:p>
      </dgm:t>
    </dgm:pt>
    <dgm:pt modelId="{D9C1FED2-2BEE-4C93-8744-2DCD4D610BE1}">
      <dgm:prSet/>
      <dgm:spPr/>
      <dgm:t>
        <a:bodyPr/>
        <a:lstStyle/>
        <a:p>
          <a:r>
            <a:rPr lang="fi-FI"/>
            <a:t>palkitsemiseen perustuva hoito</a:t>
          </a:r>
        </a:p>
      </dgm:t>
    </dgm:pt>
    <dgm:pt modelId="{316092C4-3BDC-462A-9561-67093DFC3E63}" type="parTrans" cxnId="{92839D22-E6F4-4E63-91B9-2F8BF692AD6B}">
      <dgm:prSet/>
      <dgm:spPr/>
      <dgm:t>
        <a:bodyPr/>
        <a:lstStyle/>
        <a:p>
          <a:endParaRPr lang="fi-FI"/>
        </a:p>
      </dgm:t>
    </dgm:pt>
    <dgm:pt modelId="{28EF7E6C-7C61-4AF6-9D76-716BA539F767}" type="sibTrans" cxnId="{92839D22-E6F4-4E63-91B9-2F8BF692AD6B}">
      <dgm:prSet/>
      <dgm:spPr/>
      <dgm:t>
        <a:bodyPr/>
        <a:lstStyle/>
        <a:p>
          <a:endParaRPr lang="fi-FI"/>
        </a:p>
      </dgm:t>
    </dgm:pt>
    <dgm:pt modelId="{976FD201-29C3-481B-B173-37A2E15CBB12}">
      <dgm:prSet/>
      <dgm:spPr/>
      <dgm:t>
        <a:bodyPr/>
        <a:lstStyle/>
        <a:p>
          <a:r>
            <a:rPr lang="fi-FI"/>
            <a:t>palveluohjaus (potilas saa tarvitsemansa palvelut) </a:t>
          </a:r>
        </a:p>
      </dgm:t>
    </dgm:pt>
    <dgm:pt modelId="{31C254A0-4437-48D1-BDBB-94D98BE330E6}" type="parTrans" cxnId="{ACA463D6-091E-4C41-9132-B9D1BF087B99}">
      <dgm:prSet/>
      <dgm:spPr/>
      <dgm:t>
        <a:bodyPr/>
        <a:lstStyle/>
        <a:p>
          <a:endParaRPr lang="fi-FI"/>
        </a:p>
      </dgm:t>
    </dgm:pt>
    <dgm:pt modelId="{DA3D0786-8B2C-4830-B9AE-61DAE84E668D}" type="sibTrans" cxnId="{ACA463D6-091E-4C41-9132-B9D1BF087B99}">
      <dgm:prSet/>
      <dgm:spPr/>
      <dgm:t>
        <a:bodyPr/>
        <a:lstStyle/>
        <a:p>
          <a:endParaRPr lang="fi-FI"/>
        </a:p>
      </dgm:t>
    </dgm:pt>
    <dgm:pt modelId="{BEB9B92F-7024-4049-905D-3FA40BFF7A83}">
      <dgm:prSet/>
      <dgm:spPr/>
      <dgm:t>
        <a:bodyPr/>
        <a:lstStyle/>
        <a:p>
          <a:r>
            <a:rPr lang="fi-FI"/>
            <a:t>ratkaisukeskeinen terapia</a:t>
          </a:r>
        </a:p>
      </dgm:t>
    </dgm:pt>
    <dgm:pt modelId="{9E69FA4B-A1B3-48C9-A368-E1ABBB135112}" type="parTrans" cxnId="{6729ADCF-0296-4AFF-BB12-9C5D1B69BFF9}">
      <dgm:prSet/>
      <dgm:spPr/>
      <dgm:t>
        <a:bodyPr/>
        <a:lstStyle/>
        <a:p>
          <a:endParaRPr lang="fi-FI"/>
        </a:p>
      </dgm:t>
    </dgm:pt>
    <dgm:pt modelId="{65831B31-885B-499B-A50B-1873FC243999}" type="sibTrans" cxnId="{6729ADCF-0296-4AFF-BB12-9C5D1B69BFF9}">
      <dgm:prSet/>
      <dgm:spPr/>
      <dgm:t>
        <a:bodyPr/>
        <a:lstStyle/>
        <a:p>
          <a:endParaRPr lang="fi-FI"/>
        </a:p>
      </dgm:t>
    </dgm:pt>
    <dgm:pt modelId="{B957D1AD-29F3-492E-8102-41F6F592702A}">
      <dgm:prSet/>
      <dgm:spPr/>
      <dgm:t>
        <a:bodyPr/>
        <a:lstStyle/>
        <a:p>
          <a:r>
            <a:rPr lang="fi-FI"/>
            <a:t>systeemiteoreettinen malli</a:t>
          </a:r>
        </a:p>
      </dgm:t>
    </dgm:pt>
    <dgm:pt modelId="{B9EEE876-FC92-45B3-AEAA-F40299742781}" type="parTrans" cxnId="{F7B1B059-83BA-41E0-AE4F-C4810B046B85}">
      <dgm:prSet/>
      <dgm:spPr/>
      <dgm:t>
        <a:bodyPr/>
        <a:lstStyle/>
        <a:p>
          <a:endParaRPr lang="fi-FI"/>
        </a:p>
      </dgm:t>
    </dgm:pt>
    <dgm:pt modelId="{62B32A63-7AFF-4C8A-B227-C16C428E05CE}" type="sibTrans" cxnId="{F7B1B059-83BA-41E0-AE4F-C4810B046B85}">
      <dgm:prSet/>
      <dgm:spPr/>
      <dgm:t>
        <a:bodyPr/>
        <a:lstStyle/>
        <a:p>
          <a:endParaRPr lang="fi-FI"/>
        </a:p>
      </dgm:t>
    </dgm:pt>
    <dgm:pt modelId="{306E31B1-6A91-42CB-ADF3-EE4CC6EC54D0}">
      <dgm:prSet/>
      <dgm:spPr/>
      <dgm:t>
        <a:bodyPr/>
        <a:lstStyle/>
        <a:p>
          <a:r>
            <a:rPr lang="fi-FI"/>
            <a:t>yhteisöhoito</a:t>
          </a:r>
        </a:p>
      </dgm:t>
    </dgm:pt>
    <dgm:pt modelId="{D641301B-3983-44F5-90C4-3183FC069E07}" type="parTrans" cxnId="{084BFEF7-21C5-4908-BB82-047184CD7C52}">
      <dgm:prSet/>
      <dgm:spPr/>
      <dgm:t>
        <a:bodyPr/>
        <a:lstStyle/>
        <a:p>
          <a:endParaRPr lang="fi-FI"/>
        </a:p>
      </dgm:t>
    </dgm:pt>
    <dgm:pt modelId="{51B2A2CC-4996-40A5-BD51-BD503F81FC9B}" type="sibTrans" cxnId="{084BFEF7-21C5-4908-BB82-047184CD7C52}">
      <dgm:prSet/>
      <dgm:spPr/>
      <dgm:t>
        <a:bodyPr/>
        <a:lstStyle/>
        <a:p>
          <a:endParaRPr lang="fi-FI"/>
        </a:p>
      </dgm:t>
    </dgm:pt>
    <dgm:pt modelId="{71591CA4-BC77-4226-AEE4-56CEF56A4F2C}">
      <dgm:prSet/>
      <dgm:spPr/>
      <dgm:t>
        <a:bodyPr/>
        <a:lstStyle/>
        <a:p>
          <a:r>
            <a:rPr lang="fi-FI"/>
            <a:t>yhteisövahvistusohjelma</a:t>
          </a:r>
        </a:p>
      </dgm:t>
    </dgm:pt>
    <dgm:pt modelId="{6BBC7D39-6A78-4DFC-8F3A-C26C1D5012AF}" type="parTrans" cxnId="{0DEAB4A3-DE58-4692-9A5D-C7DB28503EB8}">
      <dgm:prSet/>
      <dgm:spPr/>
      <dgm:t>
        <a:bodyPr/>
        <a:lstStyle/>
        <a:p>
          <a:endParaRPr lang="fi-FI"/>
        </a:p>
      </dgm:t>
    </dgm:pt>
    <dgm:pt modelId="{BC490616-E23D-4E17-972F-5C1E1B39A756}" type="sibTrans" cxnId="{0DEAB4A3-DE58-4692-9A5D-C7DB28503EB8}">
      <dgm:prSet/>
      <dgm:spPr/>
      <dgm:t>
        <a:bodyPr/>
        <a:lstStyle/>
        <a:p>
          <a:endParaRPr lang="fi-FI"/>
        </a:p>
      </dgm:t>
    </dgm:pt>
    <dgm:pt modelId="{CE6507E6-A0DF-4E34-BE0A-34B76F1668F7}">
      <dgm:prSet/>
      <dgm:spPr/>
      <dgm:t>
        <a:bodyPr/>
        <a:lstStyle/>
        <a:p>
          <a:r>
            <a:rPr lang="fi-FI"/>
            <a:t>yleinen tukeminen</a:t>
          </a:r>
        </a:p>
      </dgm:t>
    </dgm:pt>
    <dgm:pt modelId="{B7BC7E00-A002-4548-84FE-EC28E68175BC}" type="parTrans" cxnId="{DF6ACCA8-DA9B-42DD-A86A-969F52B4ACCF}">
      <dgm:prSet/>
      <dgm:spPr/>
      <dgm:t>
        <a:bodyPr/>
        <a:lstStyle/>
        <a:p>
          <a:endParaRPr lang="fi-FI"/>
        </a:p>
      </dgm:t>
    </dgm:pt>
    <dgm:pt modelId="{F878BDDA-B06B-4D50-BF19-9DD9F2BBF444}" type="sibTrans" cxnId="{DF6ACCA8-DA9B-42DD-A86A-969F52B4ACCF}">
      <dgm:prSet/>
      <dgm:spPr/>
      <dgm:t>
        <a:bodyPr/>
        <a:lstStyle/>
        <a:p>
          <a:endParaRPr lang="fi-FI"/>
        </a:p>
      </dgm:t>
    </dgm:pt>
    <dgm:pt modelId="{C0F5F5FE-995A-48BB-94C1-B3D4D8A17B1D}" type="pres">
      <dgm:prSet presAssocID="{1AAC4FFB-1C15-4935-8859-5BE305A6BED6}" presName="linear" presStyleCnt="0">
        <dgm:presLayoutVars>
          <dgm:animLvl val="lvl"/>
          <dgm:resizeHandles val="exact"/>
        </dgm:presLayoutVars>
      </dgm:prSet>
      <dgm:spPr/>
    </dgm:pt>
    <dgm:pt modelId="{B71944F9-A738-49E7-AFFD-068F741AC8D3}" type="pres">
      <dgm:prSet presAssocID="{22875DC4-273D-4BB4-8D83-E36BB06B903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1B25393-4F8A-4B70-B1A2-C27AC1CF2680}" type="pres">
      <dgm:prSet presAssocID="{22875DC4-273D-4BB4-8D83-E36BB06B903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94F3D05-50D6-4849-8695-FB5ACB042E79}" srcId="{1AAC4FFB-1C15-4935-8859-5BE305A6BED6}" destId="{22875DC4-273D-4BB4-8D83-E36BB06B9038}" srcOrd="0" destOrd="0" parTransId="{56DFD480-933D-4FCD-94CD-B6C395882DD0}" sibTransId="{EBADC735-82A4-4DD7-A0FA-241F6D529FA2}"/>
    <dgm:cxn modelId="{DB49C81F-8E65-453F-879F-824E3CA560EA}" type="presOf" srcId="{D9C1FED2-2BEE-4C93-8744-2DCD4D610BE1}" destId="{81B25393-4F8A-4B70-B1A2-C27AC1CF2680}" srcOrd="0" destOrd="4" presId="urn:microsoft.com/office/officeart/2005/8/layout/vList2"/>
    <dgm:cxn modelId="{C3029122-41F5-4BDB-B8BE-B1A120E18B1C}" srcId="{22875DC4-273D-4BB4-8D83-E36BB06B9038}" destId="{09D5BDAC-17BB-4A7E-889D-FEF3C0E5ED20}" srcOrd="2" destOrd="0" parTransId="{9DCB645E-8B85-4489-9941-6D4094B0BE18}" sibTransId="{C90193C5-0694-4CCA-B827-9520DDB60598}"/>
    <dgm:cxn modelId="{92839D22-E6F4-4E63-91B9-2F8BF692AD6B}" srcId="{22875DC4-273D-4BB4-8D83-E36BB06B9038}" destId="{D9C1FED2-2BEE-4C93-8744-2DCD4D610BE1}" srcOrd="4" destOrd="0" parTransId="{316092C4-3BDC-462A-9561-67093DFC3E63}" sibTransId="{28EF7E6C-7C61-4AF6-9D76-716BA539F767}"/>
    <dgm:cxn modelId="{90E7FA3F-8397-4079-B726-4353870D6835}" type="presOf" srcId="{306E31B1-6A91-42CB-ADF3-EE4CC6EC54D0}" destId="{81B25393-4F8A-4B70-B1A2-C27AC1CF2680}" srcOrd="0" destOrd="8" presId="urn:microsoft.com/office/officeart/2005/8/layout/vList2"/>
    <dgm:cxn modelId="{18F49273-F4CF-4E5A-9DB3-D6C7CFCED82A}" type="presOf" srcId="{D82974A5-D3B9-41C7-8022-7CDD765B611F}" destId="{81B25393-4F8A-4B70-B1A2-C27AC1CF2680}" srcOrd="0" destOrd="1" presId="urn:microsoft.com/office/officeart/2005/8/layout/vList2"/>
    <dgm:cxn modelId="{F7B1B059-83BA-41E0-AE4F-C4810B046B85}" srcId="{22875DC4-273D-4BB4-8D83-E36BB06B9038}" destId="{B957D1AD-29F3-492E-8102-41F6F592702A}" srcOrd="7" destOrd="0" parTransId="{B9EEE876-FC92-45B3-AEAA-F40299742781}" sibTransId="{62B32A63-7AFF-4C8A-B227-C16C428E05CE}"/>
    <dgm:cxn modelId="{BBB90681-CD38-4769-891E-AE2CB8C04BAD}" type="presOf" srcId="{22875DC4-273D-4BB4-8D83-E36BB06B9038}" destId="{B71944F9-A738-49E7-AFFD-068F741AC8D3}" srcOrd="0" destOrd="0" presId="urn:microsoft.com/office/officeart/2005/8/layout/vList2"/>
    <dgm:cxn modelId="{E2ACEA8A-229F-4FC1-982F-689BF1859C22}" type="presOf" srcId="{B957D1AD-29F3-492E-8102-41F6F592702A}" destId="{81B25393-4F8A-4B70-B1A2-C27AC1CF2680}" srcOrd="0" destOrd="7" presId="urn:microsoft.com/office/officeart/2005/8/layout/vList2"/>
    <dgm:cxn modelId="{DAB67E97-9824-4686-BD49-47C75FA3D5B3}" type="presOf" srcId="{65EC895B-6E16-4095-8EA2-261251BD2A82}" destId="{81B25393-4F8A-4B70-B1A2-C27AC1CF2680}" srcOrd="0" destOrd="0" presId="urn:microsoft.com/office/officeart/2005/8/layout/vList2"/>
    <dgm:cxn modelId="{0DEAB4A3-DE58-4692-9A5D-C7DB28503EB8}" srcId="{22875DC4-273D-4BB4-8D83-E36BB06B9038}" destId="{71591CA4-BC77-4226-AEE4-56CEF56A4F2C}" srcOrd="9" destOrd="0" parTransId="{6BBC7D39-6A78-4DFC-8F3A-C26C1D5012AF}" sibTransId="{BC490616-E23D-4E17-972F-5C1E1B39A756}"/>
    <dgm:cxn modelId="{DF6ACCA8-DA9B-42DD-A86A-969F52B4ACCF}" srcId="{22875DC4-273D-4BB4-8D83-E36BB06B9038}" destId="{CE6507E6-A0DF-4E34-BE0A-34B76F1668F7}" srcOrd="10" destOrd="0" parTransId="{B7BC7E00-A002-4548-84FE-EC28E68175BC}" sibTransId="{F878BDDA-B06B-4D50-BF19-9DD9F2BBF444}"/>
    <dgm:cxn modelId="{9627D3BC-FBE2-4B8E-BE54-BB4D25C5703D}" type="presOf" srcId="{09D5BDAC-17BB-4A7E-889D-FEF3C0E5ED20}" destId="{81B25393-4F8A-4B70-B1A2-C27AC1CF2680}" srcOrd="0" destOrd="2" presId="urn:microsoft.com/office/officeart/2005/8/layout/vList2"/>
    <dgm:cxn modelId="{FD0ED4BC-C5C5-43C4-AE3E-0F2E184D3CCB}" srcId="{22875DC4-273D-4BB4-8D83-E36BB06B9038}" destId="{D82974A5-D3B9-41C7-8022-7CDD765B611F}" srcOrd="1" destOrd="0" parTransId="{6405B1CE-F79A-43EC-9EDD-66E59312F3AE}" sibTransId="{285AB6CA-F992-4738-BD5C-08D5054AE852}"/>
    <dgm:cxn modelId="{28CA10C4-1710-4AE2-9CD8-B7CA92BC3872}" type="presOf" srcId="{BEB9B92F-7024-4049-905D-3FA40BFF7A83}" destId="{81B25393-4F8A-4B70-B1A2-C27AC1CF2680}" srcOrd="0" destOrd="6" presId="urn:microsoft.com/office/officeart/2005/8/layout/vList2"/>
    <dgm:cxn modelId="{C20827C4-C058-45B7-A0F6-46F35D4F336B}" srcId="{22875DC4-273D-4BB4-8D83-E36BB06B9038}" destId="{65EC895B-6E16-4095-8EA2-261251BD2A82}" srcOrd="0" destOrd="0" parTransId="{86101EF5-0E2E-427A-9221-F16C59D4C0BD}" sibTransId="{AB4C291D-E786-4DB7-8535-5ABBB6F367CB}"/>
    <dgm:cxn modelId="{B75957C4-EE8C-4F8B-A8F6-0C0FE5A5924E}" type="presOf" srcId="{976FD201-29C3-481B-B173-37A2E15CBB12}" destId="{81B25393-4F8A-4B70-B1A2-C27AC1CF2680}" srcOrd="0" destOrd="5" presId="urn:microsoft.com/office/officeart/2005/8/layout/vList2"/>
    <dgm:cxn modelId="{6729ADCF-0296-4AFF-BB12-9C5D1B69BFF9}" srcId="{22875DC4-273D-4BB4-8D83-E36BB06B9038}" destId="{BEB9B92F-7024-4049-905D-3FA40BFF7A83}" srcOrd="6" destOrd="0" parTransId="{9E69FA4B-A1B3-48C9-A368-E1ABBB135112}" sibTransId="{65831B31-885B-499B-A50B-1873FC243999}"/>
    <dgm:cxn modelId="{01602ED0-1A28-4F78-AC7E-9EA58FB16F61}" type="presOf" srcId="{71591CA4-BC77-4226-AEE4-56CEF56A4F2C}" destId="{81B25393-4F8A-4B70-B1A2-C27AC1CF2680}" srcOrd="0" destOrd="9" presId="urn:microsoft.com/office/officeart/2005/8/layout/vList2"/>
    <dgm:cxn modelId="{ACA463D6-091E-4C41-9132-B9D1BF087B99}" srcId="{22875DC4-273D-4BB4-8D83-E36BB06B9038}" destId="{976FD201-29C3-481B-B173-37A2E15CBB12}" srcOrd="5" destOrd="0" parTransId="{31C254A0-4437-48D1-BDBB-94D98BE330E6}" sibTransId="{DA3D0786-8B2C-4830-B9AE-61DAE84E668D}"/>
    <dgm:cxn modelId="{B257A2DA-87EA-4051-8648-759CDE25EE82}" type="presOf" srcId="{6A6D29DC-3BDE-4A7A-BE8C-F877CEA9A54B}" destId="{81B25393-4F8A-4B70-B1A2-C27AC1CF2680}" srcOrd="0" destOrd="3" presId="urn:microsoft.com/office/officeart/2005/8/layout/vList2"/>
    <dgm:cxn modelId="{169BAADE-9DE2-4637-8FFF-C8DE9E0AB2B6}" srcId="{22875DC4-273D-4BB4-8D83-E36BB06B9038}" destId="{6A6D29DC-3BDE-4A7A-BE8C-F877CEA9A54B}" srcOrd="3" destOrd="0" parTransId="{9008CAD6-5C74-4E62-A7C9-EFBE7548E35A}" sibTransId="{8B160CF7-708D-4572-B6D4-CCFC1316D1C0}"/>
    <dgm:cxn modelId="{AB47FDDE-2379-4D9D-A541-25547DA04FB6}" type="presOf" srcId="{CE6507E6-A0DF-4E34-BE0A-34B76F1668F7}" destId="{81B25393-4F8A-4B70-B1A2-C27AC1CF2680}" srcOrd="0" destOrd="10" presId="urn:microsoft.com/office/officeart/2005/8/layout/vList2"/>
    <dgm:cxn modelId="{46E1D5E0-AD47-4F4C-B9CD-3D4BC805E1B9}" type="presOf" srcId="{1AAC4FFB-1C15-4935-8859-5BE305A6BED6}" destId="{C0F5F5FE-995A-48BB-94C1-B3D4D8A17B1D}" srcOrd="0" destOrd="0" presId="urn:microsoft.com/office/officeart/2005/8/layout/vList2"/>
    <dgm:cxn modelId="{084BFEF7-21C5-4908-BB82-047184CD7C52}" srcId="{22875DC4-273D-4BB4-8D83-E36BB06B9038}" destId="{306E31B1-6A91-42CB-ADF3-EE4CC6EC54D0}" srcOrd="8" destOrd="0" parTransId="{D641301B-3983-44F5-90C4-3183FC069E07}" sibTransId="{51B2A2CC-4996-40A5-BD51-BD503F81FC9B}"/>
    <dgm:cxn modelId="{E188AE29-951C-419D-BE00-ED1951E134EA}" type="presParOf" srcId="{C0F5F5FE-995A-48BB-94C1-B3D4D8A17B1D}" destId="{B71944F9-A738-49E7-AFFD-068F741AC8D3}" srcOrd="0" destOrd="0" presId="urn:microsoft.com/office/officeart/2005/8/layout/vList2"/>
    <dgm:cxn modelId="{C7B9C942-9E0B-44F0-A429-C3F2987FEB86}" type="presParOf" srcId="{C0F5F5FE-995A-48BB-94C1-B3D4D8A17B1D}" destId="{81B25393-4F8A-4B70-B1A2-C27AC1CF268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968123-59DC-454F-AD72-3CC6284C14E9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18DDD2F9-BF4D-41B3-BF09-FF67FC37E747}">
      <dgm:prSet/>
      <dgm:spPr/>
      <dgm:t>
        <a:bodyPr/>
        <a:lstStyle/>
        <a:p>
          <a:r>
            <a:rPr lang="fi-FI"/>
            <a:t>Spesifistä amfetamiinimyrkytyksen vasta-ainetta ei ole.</a:t>
          </a:r>
        </a:p>
      </dgm:t>
    </dgm:pt>
    <dgm:pt modelId="{9220EA00-CF59-4282-B30A-2361C9E121CE}" type="parTrans" cxnId="{22E23D1C-C0D2-47C8-B36D-BB6120A5FD35}">
      <dgm:prSet/>
      <dgm:spPr/>
      <dgm:t>
        <a:bodyPr/>
        <a:lstStyle/>
        <a:p>
          <a:endParaRPr lang="fi-FI"/>
        </a:p>
      </dgm:t>
    </dgm:pt>
    <dgm:pt modelId="{D02E6D51-04B1-46D2-A0B9-8010C3A7E16D}" type="sibTrans" cxnId="{22E23D1C-C0D2-47C8-B36D-BB6120A5FD35}">
      <dgm:prSet/>
      <dgm:spPr/>
      <dgm:t>
        <a:bodyPr/>
        <a:lstStyle/>
        <a:p>
          <a:endParaRPr lang="fi-FI"/>
        </a:p>
      </dgm:t>
    </dgm:pt>
    <dgm:pt modelId="{ED3C7737-048B-4188-9D79-E4D0D4DB3488}">
      <dgm:prSet/>
      <dgm:spPr/>
      <dgm:t>
        <a:bodyPr/>
        <a:lstStyle/>
        <a:p>
          <a:r>
            <a:rPr lang="fi-FI"/>
            <a:t>Lievän amfetamiinimyrkytyksen hoidoksi riittänevät nesteytys ja diatsepaami, mutta tutkimuksia aiheesta ei ole.</a:t>
          </a:r>
        </a:p>
      </dgm:t>
    </dgm:pt>
    <dgm:pt modelId="{38CA5861-41E3-4253-93E6-AA816A86D76F}" type="parTrans" cxnId="{2502A978-569D-4829-8B4D-E7EC24BB6FD8}">
      <dgm:prSet/>
      <dgm:spPr/>
      <dgm:t>
        <a:bodyPr/>
        <a:lstStyle/>
        <a:p>
          <a:endParaRPr lang="fi-FI"/>
        </a:p>
      </dgm:t>
    </dgm:pt>
    <dgm:pt modelId="{EF35EDDC-AC85-4C14-AA9A-F273BDCCFE07}" type="sibTrans" cxnId="{2502A978-569D-4829-8B4D-E7EC24BB6FD8}">
      <dgm:prSet/>
      <dgm:spPr/>
      <dgm:t>
        <a:bodyPr/>
        <a:lstStyle/>
        <a:p>
          <a:endParaRPr lang="fi-FI"/>
        </a:p>
      </dgm:t>
    </dgm:pt>
    <dgm:pt modelId="{698302CB-860B-4738-831A-50558C39ED8A}">
      <dgm:prSet/>
      <dgm:spPr/>
      <dgm:t>
        <a:bodyPr/>
        <a:lstStyle/>
        <a:p>
          <a:r>
            <a:rPr lang="fi-FI"/>
            <a:t>Vakavassa myrkytyksessä </a:t>
          </a:r>
        </a:p>
      </dgm:t>
    </dgm:pt>
    <dgm:pt modelId="{5E554C98-DC7F-4BC5-9155-FE3EDC44C803}" type="parTrans" cxnId="{E484BAD8-C008-448E-913C-04196528A697}">
      <dgm:prSet/>
      <dgm:spPr/>
      <dgm:t>
        <a:bodyPr/>
        <a:lstStyle/>
        <a:p>
          <a:endParaRPr lang="fi-FI"/>
        </a:p>
      </dgm:t>
    </dgm:pt>
    <dgm:pt modelId="{DA2CA49A-3701-4780-AF2C-E6A161C22670}" type="sibTrans" cxnId="{E484BAD8-C008-448E-913C-04196528A697}">
      <dgm:prSet/>
      <dgm:spPr/>
      <dgm:t>
        <a:bodyPr/>
        <a:lstStyle/>
        <a:p>
          <a:endParaRPr lang="fi-FI"/>
        </a:p>
      </dgm:t>
    </dgm:pt>
    <dgm:pt modelId="{D4143512-AE74-41DD-BAA9-50E7E9615ADA}">
      <dgm:prSet/>
      <dgm:spPr/>
      <dgm:t>
        <a:bodyPr/>
        <a:lstStyle/>
        <a:p>
          <a:r>
            <a:rPr lang="fi-FI"/>
            <a:t>lasketaan kehon lämpötilaa </a:t>
          </a:r>
        </a:p>
      </dgm:t>
    </dgm:pt>
    <dgm:pt modelId="{ABB1E85C-F768-4552-BADA-91FA0CD10844}" type="parTrans" cxnId="{7A55843C-36A4-4761-B0D0-BB07BAE53CB3}">
      <dgm:prSet/>
      <dgm:spPr/>
      <dgm:t>
        <a:bodyPr/>
        <a:lstStyle/>
        <a:p>
          <a:endParaRPr lang="fi-FI"/>
        </a:p>
      </dgm:t>
    </dgm:pt>
    <dgm:pt modelId="{13E0B506-F272-4C7B-A0CD-FDB0A24116B9}" type="sibTrans" cxnId="{7A55843C-36A4-4761-B0D0-BB07BAE53CB3}">
      <dgm:prSet/>
      <dgm:spPr/>
      <dgm:t>
        <a:bodyPr/>
        <a:lstStyle/>
        <a:p>
          <a:endParaRPr lang="fi-FI"/>
        </a:p>
      </dgm:t>
    </dgm:pt>
    <dgm:pt modelId="{A9C9FF73-FDA9-474A-A1AA-4BB89E387247}">
      <dgm:prSet/>
      <dgm:spPr/>
      <dgm:t>
        <a:bodyPr/>
        <a:lstStyle/>
        <a:p>
          <a:r>
            <a:rPr lang="fi-FI"/>
            <a:t>nesteytetään potilasta </a:t>
          </a:r>
        </a:p>
      </dgm:t>
    </dgm:pt>
    <dgm:pt modelId="{C90E91BE-D992-4F7E-8335-479C3EFCE5D9}" type="parTrans" cxnId="{A0FAAC24-FBB9-4A90-A7BB-7F0994C34FB8}">
      <dgm:prSet/>
      <dgm:spPr/>
      <dgm:t>
        <a:bodyPr/>
        <a:lstStyle/>
        <a:p>
          <a:endParaRPr lang="fi-FI"/>
        </a:p>
      </dgm:t>
    </dgm:pt>
    <dgm:pt modelId="{C8595D45-786B-427E-B389-F214E9F3658C}" type="sibTrans" cxnId="{A0FAAC24-FBB9-4A90-A7BB-7F0994C34FB8}">
      <dgm:prSet/>
      <dgm:spPr/>
      <dgm:t>
        <a:bodyPr/>
        <a:lstStyle/>
        <a:p>
          <a:endParaRPr lang="fi-FI"/>
        </a:p>
      </dgm:t>
    </dgm:pt>
    <dgm:pt modelId="{6794C194-89DD-479D-930D-FB4BD8EDB59E}">
      <dgm:prSet/>
      <dgm:spPr/>
      <dgm:t>
        <a:bodyPr/>
        <a:lstStyle/>
        <a:p>
          <a:r>
            <a:rPr lang="fi-FI"/>
            <a:t>huolehditaan potilaan suolatasapainosta. </a:t>
          </a:r>
        </a:p>
      </dgm:t>
    </dgm:pt>
    <dgm:pt modelId="{9DECA617-F3CF-447D-92C9-992AD4E237F3}" type="parTrans" cxnId="{1B9DC545-4942-48D5-89CA-D71C10D606FD}">
      <dgm:prSet/>
      <dgm:spPr/>
      <dgm:t>
        <a:bodyPr/>
        <a:lstStyle/>
        <a:p>
          <a:endParaRPr lang="fi-FI"/>
        </a:p>
      </dgm:t>
    </dgm:pt>
    <dgm:pt modelId="{AF673CC7-2F97-4DA6-BD95-6CF676B2CFAD}" type="sibTrans" cxnId="{1B9DC545-4942-48D5-89CA-D71C10D606FD}">
      <dgm:prSet/>
      <dgm:spPr/>
      <dgm:t>
        <a:bodyPr/>
        <a:lstStyle/>
        <a:p>
          <a:endParaRPr lang="fi-FI"/>
        </a:p>
      </dgm:t>
    </dgm:pt>
    <dgm:pt modelId="{318CDADF-A227-4E56-A292-7F55D0C346BA}">
      <dgm:prSet/>
      <dgm:spPr/>
      <dgm:t>
        <a:bodyPr/>
        <a:lstStyle/>
        <a:p>
          <a:r>
            <a:rPr lang="fi-FI" err="1"/>
            <a:t>Hypertermian</a:t>
          </a:r>
          <a:r>
            <a:rPr lang="fi-FI"/>
            <a:t> ja </a:t>
          </a:r>
          <a:r>
            <a:rPr lang="fi-FI" err="1"/>
            <a:t>rabdomyolyysin</a:t>
          </a:r>
          <a:r>
            <a:rPr lang="fi-FI"/>
            <a:t> uhkaan on kiinnitettävä erityistä huomiota. Hoito annetaan aina sairaalassa.</a:t>
          </a:r>
        </a:p>
      </dgm:t>
    </dgm:pt>
    <dgm:pt modelId="{514B8050-A3E7-4364-ABF8-311EA1A8DB21}" type="parTrans" cxnId="{30DA00CF-25AB-47E8-93F5-400CC457DB50}">
      <dgm:prSet/>
      <dgm:spPr/>
      <dgm:t>
        <a:bodyPr/>
        <a:lstStyle/>
        <a:p>
          <a:endParaRPr lang="fi-FI"/>
        </a:p>
      </dgm:t>
    </dgm:pt>
    <dgm:pt modelId="{62FEAA4D-8EFB-4439-9D15-70EA1B4C44A8}" type="sibTrans" cxnId="{30DA00CF-25AB-47E8-93F5-400CC457DB50}">
      <dgm:prSet/>
      <dgm:spPr/>
      <dgm:t>
        <a:bodyPr/>
        <a:lstStyle/>
        <a:p>
          <a:endParaRPr lang="fi-FI"/>
        </a:p>
      </dgm:t>
    </dgm:pt>
    <dgm:pt modelId="{FC445845-EE5B-4AD4-8D36-9B81E2E77F73}" type="pres">
      <dgm:prSet presAssocID="{85968123-59DC-454F-AD72-3CC6284C14E9}" presName="linear" presStyleCnt="0">
        <dgm:presLayoutVars>
          <dgm:animLvl val="lvl"/>
          <dgm:resizeHandles val="exact"/>
        </dgm:presLayoutVars>
      </dgm:prSet>
      <dgm:spPr/>
    </dgm:pt>
    <dgm:pt modelId="{C9075347-BC09-40F9-AD72-AF9936E35F52}" type="pres">
      <dgm:prSet presAssocID="{18DDD2F9-BF4D-41B3-BF09-FF67FC37E74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1386A77-A0C7-4254-A09B-8CDB87D29853}" type="pres">
      <dgm:prSet presAssocID="{D02E6D51-04B1-46D2-A0B9-8010C3A7E16D}" presName="spacer" presStyleCnt="0"/>
      <dgm:spPr/>
    </dgm:pt>
    <dgm:pt modelId="{9D538731-08CF-4E8B-B524-7DC8B6239286}" type="pres">
      <dgm:prSet presAssocID="{ED3C7737-048B-4188-9D79-E4D0D4DB348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7EF2A88-ABED-432C-A187-AA155A793D36}" type="pres">
      <dgm:prSet presAssocID="{EF35EDDC-AC85-4C14-AA9A-F273BDCCFE07}" presName="spacer" presStyleCnt="0"/>
      <dgm:spPr/>
    </dgm:pt>
    <dgm:pt modelId="{4E415C0D-D2F0-42E2-B4B5-C1D43AC912E9}" type="pres">
      <dgm:prSet presAssocID="{698302CB-860B-4738-831A-50558C39ED8A}" presName="parentText" presStyleLbl="node1" presStyleIdx="2" presStyleCnt="3" custScaleY="61394">
        <dgm:presLayoutVars>
          <dgm:chMax val="0"/>
          <dgm:bulletEnabled val="1"/>
        </dgm:presLayoutVars>
      </dgm:prSet>
      <dgm:spPr/>
    </dgm:pt>
    <dgm:pt modelId="{611F95E4-FBEC-43F7-BEB9-DE2B9DEF8AA1}" type="pres">
      <dgm:prSet presAssocID="{698302CB-860B-4738-831A-50558C39ED8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2E23D1C-C0D2-47C8-B36D-BB6120A5FD35}" srcId="{85968123-59DC-454F-AD72-3CC6284C14E9}" destId="{18DDD2F9-BF4D-41B3-BF09-FF67FC37E747}" srcOrd="0" destOrd="0" parTransId="{9220EA00-CF59-4282-B30A-2361C9E121CE}" sibTransId="{D02E6D51-04B1-46D2-A0B9-8010C3A7E16D}"/>
    <dgm:cxn modelId="{A0FAAC24-FBB9-4A90-A7BB-7F0994C34FB8}" srcId="{698302CB-860B-4738-831A-50558C39ED8A}" destId="{A9C9FF73-FDA9-474A-A1AA-4BB89E387247}" srcOrd="1" destOrd="0" parTransId="{C90E91BE-D992-4F7E-8335-479C3EFCE5D9}" sibTransId="{C8595D45-786B-427E-B389-F214E9F3658C}"/>
    <dgm:cxn modelId="{7C5B072C-4B42-4414-B8DF-F42C9305E22E}" type="presOf" srcId="{A9C9FF73-FDA9-474A-A1AA-4BB89E387247}" destId="{611F95E4-FBEC-43F7-BEB9-DE2B9DEF8AA1}" srcOrd="0" destOrd="1" presId="urn:microsoft.com/office/officeart/2005/8/layout/vList2"/>
    <dgm:cxn modelId="{7A55843C-36A4-4761-B0D0-BB07BAE53CB3}" srcId="{698302CB-860B-4738-831A-50558C39ED8A}" destId="{D4143512-AE74-41DD-BAA9-50E7E9615ADA}" srcOrd="0" destOrd="0" parTransId="{ABB1E85C-F768-4552-BADA-91FA0CD10844}" sibTransId="{13E0B506-F272-4C7B-A0CD-FDB0A24116B9}"/>
    <dgm:cxn modelId="{AF867761-F03D-48D3-B520-5E6666B85095}" type="presOf" srcId="{D4143512-AE74-41DD-BAA9-50E7E9615ADA}" destId="{611F95E4-FBEC-43F7-BEB9-DE2B9DEF8AA1}" srcOrd="0" destOrd="0" presId="urn:microsoft.com/office/officeart/2005/8/layout/vList2"/>
    <dgm:cxn modelId="{1B9DC545-4942-48D5-89CA-D71C10D606FD}" srcId="{698302CB-860B-4738-831A-50558C39ED8A}" destId="{6794C194-89DD-479D-930D-FB4BD8EDB59E}" srcOrd="2" destOrd="0" parTransId="{9DECA617-F3CF-447D-92C9-992AD4E237F3}" sibTransId="{AF673CC7-2F97-4DA6-BD95-6CF676B2CFAD}"/>
    <dgm:cxn modelId="{2502A978-569D-4829-8B4D-E7EC24BB6FD8}" srcId="{85968123-59DC-454F-AD72-3CC6284C14E9}" destId="{ED3C7737-048B-4188-9D79-E4D0D4DB3488}" srcOrd="1" destOrd="0" parTransId="{38CA5861-41E3-4253-93E6-AA816A86D76F}" sibTransId="{EF35EDDC-AC85-4C14-AA9A-F273BDCCFE07}"/>
    <dgm:cxn modelId="{DD489684-7488-464A-BEBE-B2530B57C688}" type="presOf" srcId="{ED3C7737-048B-4188-9D79-E4D0D4DB3488}" destId="{9D538731-08CF-4E8B-B524-7DC8B6239286}" srcOrd="0" destOrd="0" presId="urn:microsoft.com/office/officeart/2005/8/layout/vList2"/>
    <dgm:cxn modelId="{49CA309B-753F-4A3B-AF39-FC71D93A31AD}" type="presOf" srcId="{318CDADF-A227-4E56-A292-7F55D0C346BA}" destId="{611F95E4-FBEC-43F7-BEB9-DE2B9DEF8AA1}" srcOrd="0" destOrd="3" presId="urn:microsoft.com/office/officeart/2005/8/layout/vList2"/>
    <dgm:cxn modelId="{48978BCD-22C4-4F0E-A44D-BB09910E4500}" type="presOf" srcId="{18DDD2F9-BF4D-41B3-BF09-FF67FC37E747}" destId="{C9075347-BC09-40F9-AD72-AF9936E35F52}" srcOrd="0" destOrd="0" presId="urn:microsoft.com/office/officeart/2005/8/layout/vList2"/>
    <dgm:cxn modelId="{30DA00CF-25AB-47E8-93F5-400CC457DB50}" srcId="{698302CB-860B-4738-831A-50558C39ED8A}" destId="{318CDADF-A227-4E56-A292-7F55D0C346BA}" srcOrd="3" destOrd="0" parTransId="{514B8050-A3E7-4364-ABF8-311EA1A8DB21}" sibTransId="{62FEAA4D-8EFB-4439-9D15-70EA1B4C44A8}"/>
    <dgm:cxn modelId="{9D225CCF-6A17-4A0E-B53A-D386084858BF}" type="presOf" srcId="{85968123-59DC-454F-AD72-3CC6284C14E9}" destId="{FC445845-EE5B-4AD4-8D36-9B81E2E77F73}" srcOrd="0" destOrd="0" presId="urn:microsoft.com/office/officeart/2005/8/layout/vList2"/>
    <dgm:cxn modelId="{E484BAD8-C008-448E-913C-04196528A697}" srcId="{85968123-59DC-454F-AD72-3CC6284C14E9}" destId="{698302CB-860B-4738-831A-50558C39ED8A}" srcOrd="2" destOrd="0" parTransId="{5E554C98-DC7F-4BC5-9155-FE3EDC44C803}" sibTransId="{DA2CA49A-3701-4780-AF2C-E6A161C22670}"/>
    <dgm:cxn modelId="{EA1CBCE9-0CE2-442E-B4F7-9C5B8146182F}" type="presOf" srcId="{698302CB-860B-4738-831A-50558C39ED8A}" destId="{4E415C0D-D2F0-42E2-B4B5-C1D43AC912E9}" srcOrd="0" destOrd="0" presId="urn:microsoft.com/office/officeart/2005/8/layout/vList2"/>
    <dgm:cxn modelId="{FEF7E7F0-A458-45B5-BF71-86706EB7DCB2}" type="presOf" srcId="{6794C194-89DD-479D-930D-FB4BD8EDB59E}" destId="{611F95E4-FBEC-43F7-BEB9-DE2B9DEF8AA1}" srcOrd="0" destOrd="2" presId="urn:microsoft.com/office/officeart/2005/8/layout/vList2"/>
    <dgm:cxn modelId="{26F20A23-2B1A-4FB3-8D70-80E38D7E05B6}" type="presParOf" srcId="{FC445845-EE5B-4AD4-8D36-9B81E2E77F73}" destId="{C9075347-BC09-40F9-AD72-AF9936E35F52}" srcOrd="0" destOrd="0" presId="urn:microsoft.com/office/officeart/2005/8/layout/vList2"/>
    <dgm:cxn modelId="{97334A0D-E0C2-4A01-9178-B273991A692B}" type="presParOf" srcId="{FC445845-EE5B-4AD4-8D36-9B81E2E77F73}" destId="{E1386A77-A0C7-4254-A09B-8CDB87D29853}" srcOrd="1" destOrd="0" presId="urn:microsoft.com/office/officeart/2005/8/layout/vList2"/>
    <dgm:cxn modelId="{832ABAFD-33C9-4B60-A850-BB809FF3C67B}" type="presParOf" srcId="{FC445845-EE5B-4AD4-8D36-9B81E2E77F73}" destId="{9D538731-08CF-4E8B-B524-7DC8B6239286}" srcOrd="2" destOrd="0" presId="urn:microsoft.com/office/officeart/2005/8/layout/vList2"/>
    <dgm:cxn modelId="{CDEC8D93-384A-49F8-A238-76EFE587C248}" type="presParOf" srcId="{FC445845-EE5B-4AD4-8D36-9B81E2E77F73}" destId="{C7EF2A88-ABED-432C-A187-AA155A793D36}" srcOrd="3" destOrd="0" presId="urn:microsoft.com/office/officeart/2005/8/layout/vList2"/>
    <dgm:cxn modelId="{9E107E57-E689-439B-8B39-495DC7732847}" type="presParOf" srcId="{FC445845-EE5B-4AD4-8D36-9B81E2E77F73}" destId="{4E415C0D-D2F0-42E2-B4B5-C1D43AC912E9}" srcOrd="4" destOrd="0" presId="urn:microsoft.com/office/officeart/2005/8/layout/vList2"/>
    <dgm:cxn modelId="{F893FAFC-B911-4048-BCF0-5720BBA5EE3E}" type="presParOf" srcId="{FC445845-EE5B-4AD4-8D36-9B81E2E77F73}" destId="{611F95E4-FBEC-43F7-BEB9-DE2B9DEF8AA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23AB76-14A3-4E86-AF7A-0F39102E7239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fi-FI"/>
        </a:p>
      </dgm:t>
    </dgm:pt>
    <dgm:pt modelId="{131CE2BE-AD5B-4AD1-8C27-404C3D2FC2AD}">
      <dgm:prSet/>
      <dgm:spPr/>
      <dgm:t>
        <a:bodyPr/>
        <a:lstStyle/>
        <a:p>
          <a:r>
            <a:rPr lang="fi-FI"/>
            <a:t>Akuutin kokaiinimyrkytyksen hoidoksi suositellaan oireenmukaista elintoimintojen ylläpitoa.</a:t>
          </a:r>
        </a:p>
      </dgm:t>
    </dgm:pt>
    <dgm:pt modelId="{79C60E4C-FBB1-4BA0-90AE-BD5F661EACBC}" type="parTrans" cxnId="{7F621F47-CB03-4872-931B-72012BCDF0CB}">
      <dgm:prSet/>
      <dgm:spPr/>
      <dgm:t>
        <a:bodyPr/>
        <a:lstStyle/>
        <a:p>
          <a:endParaRPr lang="fi-FI"/>
        </a:p>
      </dgm:t>
    </dgm:pt>
    <dgm:pt modelId="{E224A166-09F0-433E-B652-314777DADA58}" type="sibTrans" cxnId="{7F621F47-CB03-4872-931B-72012BCDF0CB}">
      <dgm:prSet/>
      <dgm:spPr/>
      <dgm:t>
        <a:bodyPr/>
        <a:lstStyle/>
        <a:p>
          <a:endParaRPr lang="fi-FI"/>
        </a:p>
      </dgm:t>
    </dgm:pt>
    <dgm:pt modelId="{05C5792B-3A7F-4242-9CC7-197BF6AD74FF}">
      <dgm:prSet/>
      <dgm:spPr/>
      <dgm:t>
        <a:bodyPr/>
        <a:lstStyle/>
        <a:p>
          <a:r>
            <a:rPr lang="fi-FI"/>
            <a:t>Sedatiivina voidaan käyttää diatsepaamia.</a:t>
          </a:r>
        </a:p>
      </dgm:t>
    </dgm:pt>
    <dgm:pt modelId="{1FAEC20F-4AAB-4545-A03E-8F1D2D810540}" type="parTrans" cxnId="{063FD307-01E0-44CA-ADF2-D5B7134DC7D6}">
      <dgm:prSet/>
      <dgm:spPr/>
      <dgm:t>
        <a:bodyPr/>
        <a:lstStyle/>
        <a:p>
          <a:endParaRPr lang="fi-FI"/>
        </a:p>
      </dgm:t>
    </dgm:pt>
    <dgm:pt modelId="{5F729342-2AB9-415C-95A7-B80629A0ABBA}" type="sibTrans" cxnId="{063FD307-01E0-44CA-ADF2-D5B7134DC7D6}">
      <dgm:prSet/>
      <dgm:spPr/>
      <dgm:t>
        <a:bodyPr/>
        <a:lstStyle/>
        <a:p>
          <a:endParaRPr lang="fi-FI"/>
        </a:p>
      </dgm:t>
    </dgm:pt>
    <dgm:pt modelId="{32B7D7F6-07F2-4EF6-85A1-A9AF614D8E4E}">
      <dgm:prSet/>
      <dgm:spPr/>
      <dgm:t>
        <a:bodyPr/>
        <a:lstStyle/>
        <a:p>
          <a:r>
            <a:rPr lang="fi-FI"/>
            <a:t>Kokaiinia suolessa salakuljettaneilla pakkausten poistumista voidaan yrittää nopeuttaa laksatiiveilla tai suoliston huuhtelulla.</a:t>
          </a:r>
        </a:p>
      </dgm:t>
    </dgm:pt>
    <dgm:pt modelId="{53288050-2802-4585-B882-874DB4C83059}" type="parTrans" cxnId="{F490CED5-D6A1-4F39-AF0E-D7B3077FE676}">
      <dgm:prSet/>
      <dgm:spPr/>
      <dgm:t>
        <a:bodyPr/>
        <a:lstStyle/>
        <a:p>
          <a:endParaRPr lang="fi-FI"/>
        </a:p>
      </dgm:t>
    </dgm:pt>
    <dgm:pt modelId="{0D8F9E1B-DF8A-4215-9C69-5DE3F8564BB2}" type="sibTrans" cxnId="{F490CED5-D6A1-4F39-AF0E-D7B3077FE676}">
      <dgm:prSet/>
      <dgm:spPr/>
      <dgm:t>
        <a:bodyPr/>
        <a:lstStyle/>
        <a:p>
          <a:endParaRPr lang="fi-FI"/>
        </a:p>
      </dgm:t>
    </dgm:pt>
    <dgm:pt modelId="{BFC521F9-47A9-4650-B87A-478BF261DEC8}">
      <dgm:prSet/>
      <dgm:spPr/>
      <dgm:t>
        <a:bodyPr/>
        <a:lstStyle/>
        <a:p>
          <a:r>
            <a:rPr lang="fi-FI"/>
            <a:t>Jos potilaalla on myrkytysoireita, suositellaan pakkausten kirurgista poistoa.</a:t>
          </a:r>
        </a:p>
      </dgm:t>
    </dgm:pt>
    <dgm:pt modelId="{843A7D58-6891-4193-8597-6B6FEB56EAE3}" type="parTrans" cxnId="{D28CF9FF-A075-446B-A6F4-7B35311E9655}">
      <dgm:prSet/>
      <dgm:spPr/>
      <dgm:t>
        <a:bodyPr/>
        <a:lstStyle/>
        <a:p>
          <a:endParaRPr lang="fi-FI"/>
        </a:p>
      </dgm:t>
    </dgm:pt>
    <dgm:pt modelId="{49B9FB28-57DA-462C-B021-4CDDAFC26CB0}" type="sibTrans" cxnId="{D28CF9FF-A075-446B-A6F4-7B35311E9655}">
      <dgm:prSet/>
      <dgm:spPr/>
      <dgm:t>
        <a:bodyPr/>
        <a:lstStyle/>
        <a:p>
          <a:endParaRPr lang="fi-FI"/>
        </a:p>
      </dgm:t>
    </dgm:pt>
    <dgm:pt modelId="{24750138-8F25-429C-BCE8-B11AC2E1E89D}">
      <dgm:prSet custT="1"/>
      <dgm:spPr/>
      <dgm:t>
        <a:bodyPr/>
        <a:lstStyle/>
        <a:p>
          <a:r>
            <a:rPr lang="fi-FI" sz="1800"/>
            <a:t>Endoskooppisesta poistosta varoitetaan, koska pakkaukset voivat siinä revetä.</a:t>
          </a:r>
          <a:r>
            <a:rPr lang="fi-FI" sz="1700"/>
            <a:t> </a:t>
          </a:r>
        </a:p>
      </dgm:t>
    </dgm:pt>
    <dgm:pt modelId="{43E40639-8426-4FA2-96E0-A4DE9FB7BA56}" type="parTrans" cxnId="{B9902DFF-C3E7-45F4-9A6B-6D1EDB120655}">
      <dgm:prSet/>
      <dgm:spPr/>
      <dgm:t>
        <a:bodyPr/>
        <a:lstStyle/>
        <a:p>
          <a:endParaRPr lang="fi-FI"/>
        </a:p>
      </dgm:t>
    </dgm:pt>
    <dgm:pt modelId="{16C9EB12-3231-4558-9188-A879DEF55F7D}" type="sibTrans" cxnId="{B9902DFF-C3E7-45F4-9A6B-6D1EDB120655}">
      <dgm:prSet/>
      <dgm:spPr/>
      <dgm:t>
        <a:bodyPr/>
        <a:lstStyle/>
        <a:p>
          <a:endParaRPr lang="fi-FI"/>
        </a:p>
      </dgm:t>
    </dgm:pt>
    <dgm:pt modelId="{4DFFE4B1-700B-43BD-8725-A4555C103C03}" type="pres">
      <dgm:prSet presAssocID="{0823AB76-14A3-4E86-AF7A-0F39102E7239}" presName="linear" presStyleCnt="0">
        <dgm:presLayoutVars>
          <dgm:animLvl val="lvl"/>
          <dgm:resizeHandles val="exact"/>
        </dgm:presLayoutVars>
      </dgm:prSet>
      <dgm:spPr/>
    </dgm:pt>
    <dgm:pt modelId="{AB44D729-D7B0-4696-B190-39D8C6BA15D7}" type="pres">
      <dgm:prSet presAssocID="{131CE2BE-AD5B-4AD1-8C27-404C3D2FC2A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944BE86-A667-4F99-9F2A-FEAD716BC0A9}" type="pres">
      <dgm:prSet presAssocID="{E224A166-09F0-433E-B652-314777DADA58}" presName="spacer" presStyleCnt="0"/>
      <dgm:spPr/>
    </dgm:pt>
    <dgm:pt modelId="{BF4F0349-50B4-4E5A-82CD-A91950BACADF}" type="pres">
      <dgm:prSet presAssocID="{05C5792B-3A7F-4242-9CC7-197BF6AD74F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147B3E9-49F5-4030-9C90-07A4E2D6CC90}" type="pres">
      <dgm:prSet presAssocID="{5F729342-2AB9-415C-95A7-B80629A0ABBA}" presName="spacer" presStyleCnt="0"/>
      <dgm:spPr/>
    </dgm:pt>
    <dgm:pt modelId="{940F97EC-F59B-40FA-A166-5213786D9795}" type="pres">
      <dgm:prSet presAssocID="{32B7D7F6-07F2-4EF6-85A1-A9AF614D8E4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789259F-5D5E-4A82-8227-FDDAD3363E4B}" type="pres">
      <dgm:prSet presAssocID="{0D8F9E1B-DF8A-4215-9C69-5DE3F8564BB2}" presName="spacer" presStyleCnt="0"/>
      <dgm:spPr/>
    </dgm:pt>
    <dgm:pt modelId="{C387A4BE-6DFA-4D5E-8905-B51345554C39}" type="pres">
      <dgm:prSet presAssocID="{BFC521F9-47A9-4650-B87A-478BF261DEC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72270E2-25C8-4FFD-BCC5-28CBE6B60FC7}" type="pres">
      <dgm:prSet presAssocID="{BFC521F9-47A9-4650-B87A-478BF261DEC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63FD307-01E0-44CA-ADF2-D5B7134DC7D6}" srcId="{0823AB76-14A3-4E86-AF7A-0F39102E7239}" destId="{05C5792B-3A7F-4242-9CC7-197BF6AD74FF}" srcOrd="1" destOrd="0" parTransId="{1FAEC20F-4AAB-4545-A03E-8F1D2D810540}" sibTransId="{5F729342-2AB9-415C-95A7-B80629A0ABBA}"/>
    <dgm:cxn modelId="{4EC67315-A749-471D-AEAB-CF858052B91C}" type="presOf" srcId="{24750138-8F25-429C-BCE8-B11AC2E1E89D}" destId="{572270E2-25C8-4FFD-BCC5-28CBE6B60FC7}" srcOrd="0" destOrd="0" presId="urn:microsoft.com/office/officeart/2005/8/layout/vList2"/>
    <dgm:cxn modelId="{87DCD936-6AD8-4C53-998E-CC75870E26F7}" type="presOf" srcId="{BFC521F9-47A9-4650-B87A-478BF261DEC8}" destId="{C387A4BE-6DFA-4D5E-8905-B51345554C39}" srcOrd="0" destOrd="0" presId="urn:microsoft.com/office/officeart/2005/8/layout/vList2"/>
    <dgm:cxn modelId="{7F621F47-CB03-4872-931B-72012BCDF0CB}" srcId="{0823AB76-14A3-4E86-AF7A-0F39102E7239}" destId="{131CE2BE-AD5B-4AD1-8C27-404C3D2FC2AD}" srcOrd="0" destOrd="0" parTransId="{79C60E4C-FBB1-4BA0-90AE-BD5F661EACBC}" sibTransId="{E224A166-09F0-433E-B652-314777DADA58}"/>
    <dgm:cxn modelId="{3720D276-CDA1-497E-80DE-2D4705FA5B7D}" type="presOf" srcId="{32B7D7F6-07F2-4EF6-85A1-A9AF614D8E4E}" destId="{940F97EC-F59B-40FA-A166-5213786D9795}" srcOrd="0" destOrd="0" presId="urn:microsoft.com/office/officeart/2005/8/layout/vList2"/>
    <dgm:cxn modelId="{48F1BA94-DF3A-457D-AEF3-D9C04A736FAF}" type="presOf" srcId="{0823AB76-14A3-4E86-AF7A-0F39102E7239}" destId="{4DFFE4B1-700B-43BD-8725-A4555C103C03}" srcOrd="0" destOrd="0" presId="urn:microsoft.com/office/officeart/2005/8/layout/vList2"/>
    <dgm:cxn modelId="{059FFBB8-9437-4B8A-89ED-6EE4F6921F3D}" type="presOf" srcId="{05C5792B-3A7F-4242-9CC7-197BF6AD74FF}" destId="{BF4F0349-50B4-4E5A-82CD-A91950BACADF}" srcOrd="0" destOrd="0" presId="urn:microsoft.com/office/officeart/2005/8/layout/vList2"/>
    <dgm:cxn modelId="{F490CED5-D6A1-4F39-AF0E-D7B3077FE676}" srcId="{0823AB76-14A3-4E86-AF7A-0F39102E7239}" destId="{32B7D7F6-07F2-4EF6-85A1-A9AF614D8E4E}" srcOrd="2" destOrd="0" parTransId="{53288050-2802-4585-B882-874DB4C83059}" sibTransId="{0D8F9E1B-DF8A-4215-9C69-5DE3F8564BB2}"/>
    <dgm:cxn modelId="{93CD0FDB-4F12-49E3-8E85-52AE11485A15}" type="presOf" srcId="{131CE2BE-AD5B-4AD1-8C27-404C3D2FC2AD}" destId="{AB44D729-D7B0-4696-B190-39D8C6BA15D7}" srcOrd="0" destOrd="0" presId="urn:microsoft.com/office/officeart/2005/8/layout/vList2"/>
    <dgm:cxn modelId="{B9902DFF-C3E7-45F4-9A6B-6D1EDB120655}" srcId="{BFC521F9-47A9-4650-B87A-478BF261DEC8}" destId="{24750138-8F25-429C-BCE8-B11AC2E1E89D}" srcOrd="0" destOrd="0" parTransId="{43E40639-8426-4FA2-96E0-A4DE9FB7BA56}" sibTransId="{16C9EB12-3231-4558-9188-A879DEF55F7D}"/>
    <dgm:cxn modelId="{D28CF9FF-A075-446B-A6F4-7B35311E9655}" srcId="{0823AB76-14A3-4E86-AF7A-0F39102E7239}" destId="{BFC521F9-47A9-4650-B87A-478BF261DEC8}" srcOrd="3" destOrd="0" parTransId="{843A7D58-6891-4193-8597-6B6FEB56EAE3}" sibTransId="{49B9FB28-57DA-462C-B021-4CDDAFC26CB0}"/>
    <dgm:cxn modelId="{9E726224-1183-4278-89DF-C9BA7F1AA6E5}" type="presParOf" srcId="{4DFFE4B1-700B-43BD-8725-A4555C103C03}" destId="{AB44D729-D7B0-4696-B190-39D8C6BA15D7}" srcOrd="0" destOrd="0" presId="urn:microsoft.com/office/officeart/2005/8/layout/vList2"/>
    <dgm:cxn modelId="{A087E4D2-0D0A-4AF2-8AA5-70A3CF252C3A}" type="presParOf" srcId="{4DFFE4B1-700B-43BD-8725-A4555C103C03}" destId="{1944BE86-A667-4F99-9F2A-FEAD716BC0A9}" srcOrd="1" destOrd="0" presId="urn:microsoft.com/office/officeart/2005/8/layout/vList2"/>
    <dgm:cxn modelId="{62B26643-A0E1-465C-8764-4BD520B41EA7}" type="presParOf" srcId="{4DFFE4B1-700B-43BD-8725-A4555C103C03}" destId="{BF4F0349-50B4-4E5A-82CD-A91950BACADF}" srcOrd="2" destOrd="0" presId="urn:microsoft.com/office/officeart/2005/8/layout/vList2"/>
    <dgm:cxn modelId="{4DC7AC22-E547-4E99-9B41-CCB299B7F9DE}" type="presParOf" srcId="{4DFFE4B1-700B-43BD-8725-A4555C103C03}" destId="{C147B3E9-49F5-4030-9C90-07A4E2D6CC90}" srcOrd="3" destOrd="0" presId="urn:microsoft.com/office/officeart/2005/8/layout/vList2"/>
    <dgm:cxn modelId="{CBE06EFB-53E2-4E4F-908A-983AE597A934}" type="presParOf" srcId="{4DFFE4B1-700B-43BD-8725-A4555C103C03}" destId="{940F97EC-F59B-40FA-A166-5213786D9795}" srcOrd="4" destOrd="0" presId="urn:microsoft.com/office/officeart/2005/8/layout/vList2"/>
    <dgm:cxn modelId="{85E20AF7-EACA-4FF3-A7EB-F3BC21A22C7C}" type="presParOf" srcId="{4DFFE4B1-700B-43BD-8725-A4555C103C03}" destId="{8789259F-5D5E-4A82-8227-FDDAD3363E4B}" srcOrd="5" destOrd="0" presId="urn:microsoft.com/office/officeart/2005/8/layout/vList2"/>
    <dgm:cxn modelId="{B09CD73D-8FF1-4CCF-B7D1-AD7A16906848}" type="presParOf" srcId="{4DFFE4B1-700B-43BD-8725-A4555C103C03}" destId="{C387A4BE-6DFA-4D5E-8905-B51345554C39}" srcOrd="6" destOrd="0" presId="urn:microsoft.com/office/officeart/2005/8/layout/vList2"/>
    <dgm:cxn modelId="{F719DC73-4687-47F8-8C7C-A2D151EB8096}" type="presParOf" srcId="{4DFFE4B1-700B-43BD-8725-A4555C103C03}" destId="{572270E2-25C8-4FFD-BCC5-28CBE6B60FC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93A13D-9E5D-44CE-B9C1-336202CF6892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F1576F85-FA58-448E-85BA-25796FF7F53D}">
      <dgm:prSet custT="1"/>
      <dgm:spPr/>
      <dgm:t>
        <a:bodyPr/>
        <a:lstStyle/>
        <a:p>
          <a:r>
            <a:rPr lang="fi-FI" sz="2400"/>
            <a:t>Masennuslääkkeitä ei suositella metamfetamiiniriippuvuuden hoitoon.</a:t>
          </a:r>
        </a:p>
      </dgm:t>
    </dgm:pt>
    <dgm:pt modelId="{55BA6282-4080-422E-B851-385CA84E9CF6}" type="parTrans" cxnId="{EE8BAE5E-7AF8-4465-A8C5-B11734ECEC96}">
      <dgm:prSet/>
      <dgm:spPr/>
      <dgm:t>
        <a:bodyPr/>
        <a:lstStyle/>
        <a:p>
          <a:endParaRPr lang="fi-FI" sz="2400"/>
        </a:p>
      </dgm:t>
    </dgm:pt>
    <dgm:pt modelId="{CAB84DD6-E2F1-49A5-8998-93184109C0B5}" type="sibTrans" cxnId="{EE8BAE5E-7AF8-4465-A8C5-B11734ECEC96}">
      <dgm:prSet/>
      <dgm:spPr/>
      <dgm:t>
        <a:bodyPr/>
        <a:lstStyle/>
        <a:p>
          <a:endParaRPr lang="fi-FI" sz="2400"/>
        </a:p>
      </dgm:t>
    </dgm:pt>
    <dgm:pt modelId="{205A33B7-DFF1-460E-A204-D126B0D9ACB8}">
      <dgm:prSet custT="1"/>
      <dgm:spPr/>
      <dgm:t>
        <a:bodyPr/>
        <a:lstStyle/>
        <a:p>
          <a:r>
            <a:rPr lang="fi-FI" sz="2400"/>
            <a:t>Psykostimulantteja, joihin kuuluvat muun muassa bupropioni, D-amfetamiini, modanifiili ja metyylifenidaatti, ei tulisi käyttää.</a:t>
          </a:r>
        </a:p>
      </dgm:t>
    </dgm:pt>
    <dgm:pt modelId="{BCC2C22E-33CA-4EA9-B087-45CBCBBA5FD5}" type="parTrans" cxnId="{E460A8FC-2935-428E-A672-D8D3869C7A8A}">
      <dgm:prSet/>
      <dgm:spPr/>
      <dgm:t>
        <a:bodyPr/>
        <a:lstStyle/>
        <a:p>
          <a:endParaRPr lang="fi-FI" sz="2400"/>
        </a:p>
      </dgm:t>
    </dgm:pt>
    <dgm:pt modelId="{15EE0C95-580C-4F13-BCF0-EC45735B5733}" type="sibTrans" cxnId="{E460A8FC-2935-428E-A672-D8D3869C7A8A}">
      <dgm:prSet/>
      <dgm:spPr/>
      <dgm:t>
        <a:bodyPr/>
        <a:lstStyle/>
        <a:p>
          <a:endParaRPr lang="fi-FI" sz="2400"/>
        </a:p>
      </dgm:t>
    </dgm:pt>
    <dgm:pt modelId="{A350060B-314F-48BB-B0A4-E74BC5559A68}">
      <dgm:prSet custT="1"/>
      <dgm:spPr/>
      <dgm:t>
        <a:bodyPr/>
        <a:lstStyle/>
        <a:p>
          <a:r>
            <a:rPr lang="fi-FI" sz="2400"/>
            <a:t>Psykososiaalisia hoitoja tulee tarjota stimulanttiriippuvaisille potilaille.</a:t>
          </a:r>
        </a:p>
      </dgm:t>
    </dgm:pt>
    <dgm:pt modelId="{6331B223-E999-47A4-AB7F-515E8F5DA372}" type="parTrans" cxnId="{A5C1CF94-A388-4910-9A11-827F8B6BA006}">
      <dgm:prSet/>
      <dgm:spPr/>
      <dgm:t>
        <a:bodyPr/>
        <a:lstStyle/>
        <a:p>
          <a:endParaRPr lang="fi-FI" sz="2400"/>
        </a:p>
      </dgm:t>
    </dgm:pt>
    <dgm:pt modelId="{70D6B4BD-F8C7-49D7-B7AD-7F228A8AF832}" type="sibTrans" cxnId="{A5C1CF94-A388-4910-9A11-827F8B6BA006}">
      <dgm:prSet/>
      <dgm:spPr/>
      <dgm:t>
        <a:bodyPr/>
        <a:lstStyle/>
        <a:p>
          <a:endParaRPr lang="fi-FI" sz="2400"/>
        </a:p>
      </dgm:t>
    </dgm:pt>
    <dgm:pt modelId="{E74E1506-16E0-42ED-B77A-4F1FB91A7116}">
      <dgm:prSet custT="1"/>
      <dgm:spPr/>
      <dgm:t>
        <a:bodyPr/>
        <a:lstStyle/>
        <a:p>
          <a:r>
            <a:rPr lang="fi-FI" sz="2400" b="0" i="0"/>
            <a:t>Stimulanttiriippuvuuksien hoidossa psykososiaalinen hoito näyttää olevan parempi vaihtoehto kuin hoitamatta jättäminen</a:t>
          </a:r>
          <a:endParaRPr lang="fi-FI" sz="2400"/>
        </a:p>
      </dgm:t>
    </dgm:pt>
    <dgm:pt modelId="{06742FF8-133A-464B-BEAD-F032BCA7B8D4}" type="parTrans" cxnId="{6E86420E-3125-4670-963C-AF09CC07BEE0}">
      <dgm:prSet/>
      <dgm:spPr/>
      <dgm:t>
        <a:bodyPr/>
        <a:lstStyle/>
        <a:p>
          <a:endParaRPr lang="fi-FI"/>
        </a:p>
      </dgm:t>
    </dgm:pt>
    <dgm:pt modelId="{5D9B8EB0-0159-4C1B-979C-3D357F055A7B}" type="sibTrans" cxnId="{6E86420E-3125-4670-963C-AF09CC07BEE0}">
      <dgm:prSet/>
      <dgm:spPr/>
      <dgm:t>
        <a:bodyPr/>
        <a:lstStyle/>
        <a:p>
          <a:endParaRPr lang="fi-FI"/>
        </a:p>
      </dgm:t>
    </dgm:pt>
    <dgm:pt modelId="{890A0710-A6E7-44DA-A24B-BABFD083E3DA}" type="pres">
      <dgm:prSet presAssocID="{3993A13D-9E5D-44CE-B9C1-336202CF6892}" presName="linear" presStyleCnt="0">
        <dgm:presLayoutVars>
          <dgm:animLvl val="lvl"/>
          <dgm:resizeHandles val="exact"/>
        </dgm:presLayoutVars>
      </dgm:prSet>
      <dgm:spPr/>
    </dgm:pt>
    <dgm:pt modelId="{0D495AED-3037-4D29-8CB1-9B863A572399}" type="pres">
      <dgm:prSet presAssocID="{F1576F85-FA58-448E-85BA-25796FF7F5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70A3E65-114D-48D1-A9E7-B287A24BC294}" type="pres">
      <dgm:prSet presAssocID="{CAB84DD6-E2F1-49A5-8998-93184109C0B5}" presName="spacer" presStyleCnt="0"/>
      <dgm:spPr/>
    </dgm:pt>
    <dgm:pt modelId="{57DA04E9-29A8-4640-B89A-0CC7180B4C13}" type="pres">
      <dgm:prSet presAssocID="{205A33B7-DFF1-460E-A204-D126B0D9ACB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89FE3E7-018C-4A7C-8D65-F2279C190A28}" type="pres">
      <dgm:prSet presAssocID="{15EE0C95-580C-4F13-BCF0-EC45735B5733}" presName="spacer" presStyleCnt="0"/>
      <dgm:spPr/>
    </dgm:pt>
    <dgm:pt modelId="{D9E84B82-EB86-45D9-A00D-B69606F7EBD4}" type="pres">
      <dgm:prSet presAssocID="{A350060B-314F-48BB-B0A4-E74BC5559A6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D9391FC-99B2-45A8-B95E-D53C04672A5F}" type="pres">
      <dgm:prSet presAssocID="{70D6B4BD-F8C7-49D7-B7AD-7F228A8AF832}" presName="spacer" presStyleCnt="0"/>
      <dgm:spPr/>
    </dgm:pt>
    <dgm:pt modelId="{A87114F3-9279-484F-BF85-373DCD3F1D9B}" type="pres">
      <dgm:prSet presAssocID="{E74E1506-16E0-42ED-B77A-4F1FB91A711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8A3050E-5B95-4DD2-8C1A-456ECFEB555B}" type="presOf" srcId="{F1576F85-FA58-448E-85BA-25796FF7F53D}" destId="{0D495AED-3037-4D29-8CB1-9B863A572399}" srcOrd="0" destOrd="0" presId="urn:microsoft.com/office/officeart/2005/8/layout/vList2"/>
    <dgm:cxn modelId="{6E86420E-3125-4670-963C-AF09CC07BEE0}" srcId="{3993A13D-9E5D-44CE-B9C1-336202CF6892}" destId="{E74E1506-16E0-42ED-B77A-4F1FB91A7116}" srcOrd="3" destOrd="0" parTransId="{06742FF8-133A-464B-BEAD-F032BCA7B8D4}" sibTransId="{5D9B8EB0-0159-4C1B-979C-3D357F055A7B}"/>
    <dgm:cxn modelId="{69B3C53A-C4E9-49F4-85DD-FC0DDE949EBA}" type="presOf" srcId="{A350060B-314F-48BB-B0A4-E74BC5559A68}" destId="{D9E84B82-EB86-45D9-A00D-B69606F7EBD4}" srcOrd="0" destOrd="0" presId="urn:microsoft.com/office/officeart/2005/8/layout/vList2"/>
    <dgm:cxn modelId="{EE8BAE5E-7AF8-4465-A8C5-B11734ECEC96}" srcId="{3993A13D-9E5D-44CE-B9C1-336202CF6892}" destId="{F1576F85-FA58-448E-85BA-25796FF7F53D}" srcOrd="0" destOrd="0" parTransId="{55BA6282-4080-422E-B851-385CA84E9CF6}" sibTransId="{CAB84DD6-E2F1-49A5-8998-93184109C0B5}"/>
    <dgm:cxn modelId="{F5B00663-B0FE-433E-9557-3E6016AA267A}" type="presOf" srcId="{205A33B7-DFF1-460E-A204-D126B0D9ACB8}" destId="{57DA04E9-29A8-4640-B89A-0CC7180B4C13}" srcOrd="0" destOrd="0" presId="urn:microsoft.com/office/officeart/2005/8/layout/vList2"/>
    <dgm:cxn modelId="{A5C1CF94-A388-4910-9A11-827F8B6BA006}" srcId="{3993A13D-9E5D-44CE-B9C1-336202CF6892}" destId="{A350060B-314F-48BB-B0A4-E74BC5559A68}" srcOrd="2" destOrd="0" parTransId="{6331B223-E999-47A4-AB7F-515E8F5DA372}" sibTransId="{70D6B4BD-F8C7-49D7-B7AD-7F228A8AF832}"/>
    <dgm:cxn modelId="{BDBA499F-E289-43A4-8E0E-2D8A22D16554}" type="presOf" srcId="{3993A13D-9E5D-44CE-B9C1-336202CF6892}" destId="{890A0710-A6E7-44DA-A24B-BABFD083E3DA}" srcOrd="0" destOrd="0" presId="urn:microsoft.com/office/officeart/2005/8/layout/vList2"/>
    <dgm:cxn modelId="{C9800CE9-2602-4186-982C-4AE251CB5F91}" type="presOf" srcId="{E74E1506-16E0-42ED-B77A-4F1FB91A7116}" destId="{A87114F3-9279-484F-BF85-373DCD3F1D9B}" srcOrd="0" destOrd="0" presId="urn:microsoft.com/office/officeart/2005/8/layout/vList2"/>
    <dgm:cxn modelId="{E460A8FC-2935-428E-A672-D8D3869C7A8A}" srcId="{3993A13D-9E5D-44CE-B9C1-336202CF6892}" destId="{205A33B7-DFF1-460E-A204-D126B0D9ACB8}" srcOrd="1" destOrd="0" parTransId="{BCC2C22E-33CA-4EA9-B087-45CBCBBA5FD5}" sibTransId="{15EE0C95-580C-4F13-BCF0-EC45735B5733}"/>
    <dgm:cxn modelId="{486EC2BC-3998-4702-9F4B-FA1D2B4384F9}" type="presParOf" srcId="{890A0710-A6E7-44DA-A24B-BABFD083E3DA}" destId="{0D495AED-3037-4D29-8CB1-9B863A572399}" srcOrd="0" destOrd="0" presId="urn:microsoft.com/office/officeart/2005/8/layout/vList2"/>
    <dgm:cxn modelId="{6DD93532-6DEA-4684-9EFB-EE95420D7D7E}" type="presParOf" srcId="{890A0710-A6E7-44DA-A24B-BABFD083E3DA}" destId="{C70A3E65-114D-48D1-A9E7-B287A24BC294}" srcOrd="1" destOrd="0" presId="urn:microsoft.com/office/officeart/2005/8/layout/vList2"/>
    <dgm:cxn modelId="{567DE398-AD9B-42EC-B4DE-B148BA253F6A}" type="presParOf" srcId="{890A0710-A6E7-44DA-A24B-BABFD083E3DA}" destId="{57DA04E9-29A8-4640-B89A-0CC7180B4C13}" srcOrd="2" destOrd="0" presId="urn:microsoft.com/office/officeart/2005/8/layout/vList2"/>
    <dgm:cxn modelId="{A52C6895-5073-4F19-87B9-37F9DB32FFE0}" type="presParOf" srcId="{890A0710-A6E7-44DA-A24B-BABFD083E3DA}" destId="{789FE3E7-018C-4A7C-8D65-F2279C190A28}" srcOrd="3" destOrd="0" presId="urn:microsoft.com/office/officeart/2005/8/layout/vList2"/>
    <dgm:cxn modelId="{F61975BC-547B-41F1-848C-6E0FF102A478}" type="presParOf" srcId="{890A0710-A6E7-44DA-A24B-BABFD083E3DA}" destId="{D9E84B82-EB86-45D9-A00D-B69606F7EBD4}" srcOrd="4" destOrd="0" presId="urn:microsoft.com/office/officeart/2005/8/layout/vList2"/>
    <dgm:cxn modelId="{D69210C1-E11E-4AE6-A2EB-4AA14881B9F8}" type="presParOf" srcId="{890A0710-A6E7-44DA-A24B-BABFD083E3DA}" destId="{DD9391FC-99B2-45A8-B95E-D53C04672A5F}" srcOrd="5" destOrd="0" presId="urn:microsoft.com/office/officeart/2005/8/layout/vList2"/>
    <dgm:cxn modelId="{2D75A067-F5E2-4D21-95C8-A90B0BCE70CB}" type="presParOf" srcId="{890A0710-A6E7-44DA-A24B-BABFD083E3DA}" destId="{A87114F3-9279-484F-BF85-373DCD3F1D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0F020A4-45F7-401B-80DE-45EE3EA7AC5A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fi-FI"/>
        </a:p>
      </dgm:t>
    </dgm:pt>
    <dgm:pt modelId="{BD6DA3A8-5EC9-45AD-85CC-E85BF50C5AC2}">
      <dgm:prSet/>
      <dgm:spPr/>
      <dgm:t>
        <a:bodyPr/>
        <a:lstStyle/>
        <a:p>
          <a:r>
            <a:rPr lang="fi-FI" err="1"/>
            <a:t>Opioidikorvaushoitoarvio</a:t>
          </a:r>
          <a:r>
            <a:rPr lang="fi-FI"/>
            <a:t> tulee tehdä kaikille opioidista riippuvaisille heidän asuinpaikastaan riippumatta.</a:t>
          </a:r>
        </a:p>
      </dgm:t>
    </dgm:pt>
    <dgm:pt modelId="{A8CAEFBA-D497-41E0-A434-A2432631BEF2}" type="parTrans" cxnId="{577F1EFF-B0D9-4676-BDEA-A4EBC22FBF38}">
      <dgm:prSet/>
      <dgm:spPr/>
      <dgm:t>
        <a:bodyPr/>
        <a:lstStyle/>
        <a:p>
          <a:endParaRPr lang="fi-FI"/>
        </a:p>
      </dgm:t>
    </dgm:pt>
    <dgm:pt modelId="{2E0CCC55-04BE-494E-B75D-507740C0BA83}" type="sibTrans" cxnId="{577F1EFF-B0D9-4676-BDEA-A4EBC22FBF38}">
      <dgm:prSet/>
      <dgm:spPr/>
      <dgm:t>
        <a:bodyPr/>
        <a:lstStyle/>
        <a:p>
          <a:endParaRPr lang="fi-FI"/>
        </a:p>
      </dgm:t>
    </dgm:pt>
    <dgm:pt modelId="{0DC460F3-08DA-424D-856A-EC20E3644956}">
      <dgm:prSet/>
      <dgm:spPr/>
      <dgm:t>
        <a:bodyPr/>
        <a:lstStyle/>
        <a:p>
          <a:r>
            <a:rPr lang="fi-FI"/>
            <a:t>Opioidikorvaushoitoa tulee tarjota hoitotakuun rajoissa tilanteissa, joissa korvaushoidon kriteerit täyttyvät.</a:t>
          </a:r>
        </a:p>
      </dgm:t>
    </dgm:pt>
    <dgm:pt modelId="{ADD784B0-5EF2-4276-8E93-6A94AB21E4DA}" type="parTrans" cxnId="{5A28E333-5219-42EA-85EA-3028D060C022}">
      <dgm:prSet/>
      <dgm:spPr/>
      <dgm:t>
        <a:bodyPr/>
        <a:lstStyle/>
        <a:p>
          <a:endParaRPr lang="fi-FI"/>
        </a:p>
      </dgm:t>
    </dgm:pt>
    <dgm:pt modelId="{1E8F2C34-F5D8-4B39-9BBE-98FAB91E078C}" type="sibTrans" cxnId="{5A28E333-5219-42EA-85EA-3028D060C022}">
      <dgm:prSet/>
      <dgm:spPr/>
      <dgm:t>
        <a:bodyPr/>
        <a:lstStyle/>
        <a:p>
          <a:endParaRPr lang="fi-FI"/>
        </a:p>
      </dgm:t>
    </dgm:pt>
    <dgm:pt modelId="{43E9DEF3-E613-44D4-85D2-4805E3665484}">
      <dgm:prSet/>
      <dgm:spPr/>
      <dgm:t>
        <a:bodyPr/>
        <a:lstStyle/>
        <a:p>
          <a:r>
            <a:rPr lang="fi-FI"/>
            <a:t>Korvaushoidossa voidaan käyttää joko metadonia tai buprenorfiinia (naloksoni-buprenorfiiniyhdistelmä-valmiste). </a:t>
          </a:r>
        </a:p>
      </dgm:t>
    </dgm:pt>
    <dgm:pt modelId="{202CE65F-A28C-44AE-9EC0-759930990FD0}" type="parTrans" cxnId="{DC81C7AB-1097-4666-8DD2-9C9C2BA892C6}">
      <dgm:prSet/>
      <dgm:spPr/>
      <dgm:t>
        <a:bodyPr/>
        <a:lstStyle/>
        <a:p>
          <a:endParaRPr lang="fi-FI"/>
        </a:p>
      </dgm:t>
    </dgm:pt>
    <dgm:pt modelId="{637AA612-3C49-4000-B3C7-F8EAA99BEF5D}" type="sibTrans" cxnId="{DC81C7AB-1097-4666-8DD2-9C9C2BA892C6}">
      <dgm:prSet/>
      <dgm:spPr/>
      <dgm:t>
        <a:bodyPr/>
        <a:lstStyle/>
        <a:p>
          <a:endParaRPr lang="fi-FI"/>
        </a:p>
      </dgm:t>
    </dgm:pt>
    <dgm:pt modelId="{08ACA892-B24A-40DF-BD5E-561988735385}">
      <dgm:prSet/>
      <dgm:spPr/>
      <dgm:t>
        <a:bodyPr/>
        <a:lstStyle/>
        <a:p>
          <a:r>
            <a:rPr lang="fi-FI"/>
            <a:t>Hoitopaikoissa tulee olla valmius sekä buprenorfiini- että metadonikorvaushoitoon, ja korvaushoitolääkevalinnan tulee perustua yksilölliseen arvioon.</a:t>
          </a:r>
        </a:p>
      </dgm:t>
    </dgm:pt>
    <dgm:pt modelId="{D95D4432-8E9E-4CE7-9313-3C4A806AC9CA}" type="parTrans" cxnId="{C07BEEF6-551B-4207-A36C-EE0328F891CF}">
      <dgm:prSet/>
      <dgm:spPr/>
      <dgm:t>
        <a:bodyPr/>
        <a:lstStyle/>
        <a:p>
          <a:endParaRPr lang="fi-FI"/>
        </a:p>
      </dgm:t>
    </dgm:pt>
    <dgm:pt modelId="{27343B5B-2D9C-4471-8C43-172772382205}" type="sibTrans" cxnId="{C07BEEF6-551B-4207-A36C-EE0328F891CF}">
      <dgm:prSet/>
      <dgm:spPr/>
      <dgm:t>
        <a:bodyPr/>
        <a:lstStyle/>
        <a:p>
          <a:endParaRPr lang="fi-FI"/>
        </a:p>
      </dgm:t>
    </dgm:pt>
    <dgm:pt modelId="{17F1667E-1AC5-4E10-B11D-0B55D1315E60}">
      <dgm:prSet/>
      <dgm:spPr/>
      <dgm:t>
        <a:bodyPr/>
        <a:lstStyle/>
        <a:p>
          <a:r>
            <a:rPr lang="fi-FI"/>
            <a:t>Opioidikorvaushoitoon tulee liittää yksilöllisesti suunniteltua psykososiaalista hoitoa.</a:t>
          </a:r>
        </a:p>
      </dgm:t>
    </dgm:pt>
    <dgm:pt modelId="{B24D8D99-C863-4484-A1A6-62C02D4B5E95}" type="parTrans" cxnId="{9058C9AF-8E7B-4753-B3DD-78488C2850F6}">
      <dgm:prSet/>
      <dgm:spPr/>
      <dgm:t>
        <a:bodyPr/>
        <a:lstStyle/>
        <a:p>
          <a:endParaRPr lang="fi-FI"/>
        </a:p>
      </dgm:t>
    </dgm:pt>
    <dgm:pt modelId="{563EC917-2056-40BA-B74D-B78F454187C5}" type="sibTrans" cxnId="{9058C9AF-8E7B-4753-B3DD-78488C2850F6}">
      <dgm:prSet/>
      <dgm:spPr/>
      <dgm:t>
        <a:bodyPr/>
        <a:lstStyle/>
        <a:p>
          <a:endParaRPr lang="fi-FI"/>
        </a:p>
      </dgm:t>
    </dgm:pt>
    <dgm:pt modelId="{631CF062-3D31-4816-8545-E29226B0F7F8}" type="pres">
      <dgm:prSet presAssocID="{A0F020A4-45F7-401B-80DE-45EE3EA7AC5A}" presName="linear" presStyleCnt="0">
        <dgm:presLayoutVars>
          <dgm:animLvl val="lvl"/>
          <dgm:resizeHandles val="exact"/>
        </dgm:presLayoutVars>
      </dgm:prSet>
      <dgm:spPr/>
    </dgm:pt>
    <dgm:pt modelId="{085F40B7-D79B-48CD-B83E-7A5626DA378F}" type="pres">
      <dgm:prSet presAssocID="{BD6DA3A8-5EC9-45AD-85CC-E85BF50C5AC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AA852F9-E226-4946-9384-750B12B7B06E}" type="pres">
      <dgm:prSet presAssocID="{BD6DA3A8-5EC9-45AD-85CC-E85BF50C5AC2}" presName="childText" presStyleLbl="revTx" presStyleIdx="0" presStyleCnt="2">
        <dgm:presLayoutVars>
          <dgm:bulletEnabled val="1"/>
        </dgm:presLayoutVars>
      </dgm:prSet>
      <dgm:spPr/>
    </dgm:pt>
    <dgm:pt modelId="{224114B6-D0A1-4F3A-B64C-B3E94D2441F6}" type="pres">
      <dgm:prSet presAssocID="{43E9DEF3-E613-44D4-85D2-4805E366548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43E3948-1EA8-4A24-AE58-2DF4FF39F329}" type="pres">
      <dgm:prSet presAssocID="{43E9DEF3-E613-44D4-85D2-4805E3665484}" presName="childText" presStyleLbl="revTx" presStyleIdx="1" presStyleCnt="2">
        <dgm:presLayoutVars>
          <dgm:bulletEnabled val="1"/>
        </dgm:presLayoutVars>
      </dgm:prSet>
      <dgm:spPr/>
    </dgm:pt>
    <dgm:pt modelId="{237F9A3F-A668-4D3B-94C6-CDBCE7AC1FF4}" type="pres">
      <dgm:prSet presAssocID="{17F1667E-1AC5-4E10-B11D-0B55D1315E6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EE4760C-859E-422E-9725-289C7FBE5268}" type="presOf" srcId="{08ACA892-B24A-40DF-BD5E-561988735385}" destId="{343E3948-1EA8-4A24-AE58-2DF4FF39F329}" srcOrd="0" destOrd="0" presId="urn:microsoft.com/office/officeart/2005/8/layout/vList2"/>
    <dgm:cxn modelId="{7AD21718-0A64-43FC-971D-F813F164BD9F}" type="presOf" srcId="{0DC460F3-08DA-424D-856A-EC20E3644956}" destId="{3AA852F9-E226-4946-9384-750B12B7B06E}" srcOrd="0" destOrd="0" presId="urn:microsoft.com/office/officeart/2005/8/layout/vList2"/>
    <dgm:cxn modelId="{8FCC361C-35F6-45DA-A8AB-A4505B752C2C}" type="presOf" srcId="{17F1667E-1AC5-4E10-B11D-0B55D1315E60}" destId="{237F9A3F-A668-4D3B-94C6-CDBCE7AC1FF4}" srcOrd="0" destOrd="0" presId="urn:microsoft.com/office/officeart/2005/8/layout/vList2"/>
    <dgm:cxn modelId="{5A28E333-5219-42EA-85EA-3028D060C022}" srcId="{BD6DA3A8-5EC9-45AD-85CC-E85BF50C5AC2}" destId="{0DC460F3-08DA-424D-856A-EC20E3644956}" srcOrd="0" destOrd="0" parTransId="{ADD784B0-5EF2-4276-8E93-6A94AB21E4DA}" sibTransId="{1E8F2C34-F5D8-4B39-9BBE-98FAB91E078C}"/>
    <dgm:cxn modelId="{1D064666-DA19-4BD0-9B62-F85515E89BEF}" type="presOf" srcId="{A0F020A4-45F7-401B-80DE-45EE3EA7AC5A}" destId="{631CF062-3D31-4816-8545-E29226B0F7F8}" srcOrd="0" destOrd="0" presId="urn:microsoft.com/office/officeart/2005/8/layout/vList2"/>
    <dgm:cxn modelId="{3EAC898F-B282-453F-9C6B-EAF1AA7DCEE3}" type="presOf" srcId="{43E9DEF3-E613-44D4-85D2-4805E3665484}" destId="{224114B6-D0A1-4F3A-B64C-B3E94D2441F6}" srcOrd="0" destOrd="0" presId="urn:microsoft.com/office/officeart/2005/8/layout/vList2"/>
    <dgm:cxn modelId="{DC81C7AB-1097-4666-8DD2-9C9C2BA892C6}" srcId="{A0F020A4-45F7-401B-80DE-45EE3EA7AC5A}" destId="{43E9DEF3-E613-44D4-85D2-4805E3665484}" srcOrd="1" destOrd="0" parTransId="{202CE65F-A28C-44AE-9EC0-759930990FD0}" sibTransId="{637AA612-3C49-4000-B3C7-F8EAA99BEF5D}"/>
    <dgm:cxn modelId="{9058C9AF-8E7B-4753-B3DD-78488C2850F6}" srcId="{A0F020A4-45F7-401B-80DE-45EE3EA7AC5A}" destId="{17F1667E-1AC5-4E10-B11D-0B55D1315E60}" srcOrd="2" destOrd="0" parTransId="{B24D8D99-C863-4484-A1A6-62C02D4B5E95}" sibTransId="{563EC917-2056-40BA-B74D-B78F454187C5}"/>
    <dgm:cxn modelId="{FC62A2F1-3601-442B-9F0C-69EE6D7652AA}" type="presOf" srcId="{BD6DA3A8-5EC9-45AD-85CC-E85BF50C5AC2}" destId="{085F40B7-D79B-48CD-B83E-7A5626DA378F}" srcOrd="0" destOrd="0" presId="urn:microsoft.com/office/officeart/2005/8/layout/vList2"/>
    <dgm:cxn modelId="{C07BEEF6-551B-4207-A36C-EE0328F891CF}" srcId="{43E9DEF3-E613-44D4-85D2-4805E3665484}" destId="{08ACA892-B24A-40DF-BD5E-561988735385}" srcOrd="0" destOrd="0" parTransId="{D95D4432-8E9E-4CE7-9313-3C4A806AC9CA}" sibTransId="{27343B5B-2D9C-4471-8C43-172772382205}"/>
    <dgm:cxn modelId="{577F1EFF-B0D9-4676-BDEA-A4EBC22FBF38}" srcId="{A0F020A4-45F7-401B-80DE-45EE3EA7AC5A}" destId="{BD6DA3A8-5EC9-45AD-85CC-E85BF50C5AC2}" srcOrd="0" destOrd="0" parTransId="{A8CAEFBA-D497-41E0-A434-A2432631BEF2}" sibTransId="{2E0CCC55-04BE-494E-B75D-507740C0BA83}"/>
    <dgm:cxn modelId="{3898EE97-A01E-4806-BF2A-8C13A589AB79}" type="presParOf" srcId="{631CF062-3D31-4816-8545-E29226B0F7F8}" destId="{085F40B7-D79B-48CD-B83E-7A5626DA378F}" srcOrd="0" destOrd="0" presId="urn:microsoft.com/office/officeart/2005/8/layout/vList2"/>
    <dgm:cxn modelId="{7227B4A3-91ED-4C49-96E5-CA651AC0534A}" type="presParOf" srcId="{631CF062-3D31-4816-8545-E29226B0F7F8}" destId="{3AA852F9-E226-4946-9384-750B12B7B06E}" srcOrd="1" destOrd="0" presId="urn:microsoft.com/office/officeart/2005/8/layout/vList2"/>
    <dgm:cxn modelId="{A6D75DF1-B906-4AE5-9CE1-B0CD0F36EF6B}" type="presParOf" srcId="{631CF062-3D31-4816-8545-E29226B0F7F8}" destId="{224114B6-D0A1-4F3A-B64C-B3E94D2441F6}" srcOrd="2" destOrd="0" presId="urn:microsoft.com/office/officeart/2005/8/layout/vList2"/>
    <dgm:cxn modelId="{57AFEFE4-013E-4656-886C-53369C769E10}" type="presParOf" srcId="{631CF062-3D31-4816-8545-E29226B0F7F8}" destId="{343E3948-1EA8-4A24-AE58-2DF4FF39F329}" srcOrd="3" destOrd="0" presId="urn:microsoft.com/office/officeart/2005/8/layout/vList2"/>
    <dgm:cxn modelId="{90AE0F03-C398-4083-AB11-A1FF10B988CE}" type="presParOf" srcId="{631CF062-3D31-4816-8545-E29226B0F7F8}" destId="{237F9A3F-A668-4D3B-94C6-CDBCE7AC1FF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CA2D7D-8055-485D-8E35-3EB32580A75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48DF2F38-55F1-4E09-9AFE-CC26F70FC409}">
      <dgm:prSet/>
      <dgm:spPr/>
      <dgm:t>
        <a:bodyPr/>
        <a:lstStyle/>
        <a:p>
          <a:r>
            <a:rPr lang="fi-FI"/>
            <a:t>Kaikissa terveydenhuollon toimipisteissä, joissa hedelmällisessä iässä olevat huumeongelmaiset asioivat, tulee ottaa aktiivisesti puheeksi myös</a:t>
          </a:r>
        </a:p>
      </dgm:t>
    </dgm:pt>
    <dgm:pt modelId="{EEB1ADED-AE35-4FC3-93EA-B0967FE366A0}" type="parTrans" cxnId="{004E3276-A0F8-4DE2-9CC7-7373AFC01790}">
      <dgm:prSet/>
      <dgm:spPr/>
      <dgm:t>
        <a:bodyPr/>
        <a:lstStyle/>
        <a:p>
          <a:endParaRPr lang="fi-FI"/>
        </a:p>
      </dgm:t>
    </dgm:pt>
    <dgm:pt modelId="{65FCC0B5-4D57-4893-86D7-3E10D3F65E81}" type="sibTrans" cxnId="{004E3276-A0F8-4DE2-9CC7-7373AFC01790}">
      <dgm:prSet/>
      <dgm:spPr/>
      <dgm:t>
        <a:bodyPr/>
        <a:lstStyle/>
        <a:p>
          <a:endParaRPr lang="fi-FI"/>
        </a:p>
      </dgm:t>
    </dgm:pt>
    <dgm:pt modelId="{483B6A14-0A0A-4F4C-9B0A-2CFE65D8CEE2}">
      <dgm:prSet custT="1"/>
      <dgm:spPr/>
      <dgm:t>
        <a:bodyPr/>
        <a:lstStyle/>
        <a:p>
          <a:r>
            <a:rPr lang="fi-FI" sz="1800"/>
            <a:t>raskauden ehkäisy </a:t>
          </a:r>
        </a:p>
      </dgm:t>
    </dgm:pt>
    <dgm:pt modelId="{AD66F74F-2E0B-4973-A340-77D70CD1C325}" type="parTrans" cxnId="{4DEABC97-CC38-49B2-95F4-491CBF662615}">
      <dgm:prSet/>
      <dgm:spPr/>
      <dgm:t>
        <a:bodyPr/>
        <a:lstStyle/>
        <a:p>
          <a:endParaRPr lang="fi-FI"/>
        </a:p>
      </dgm:t>
    </dgm:pt>
    <dgm:pt modelId="{31EF5386-A784-45A9-A739-380ED6632FE3}" type="sibTrans" cxnId="{4DEABC97-CC38-49B2-95F4-491CBF662615}">
      <dgm:prSet/>
      <dgm:spPr/>
      <dgm:t>
        <a:bodyPr/>
        <a:lstStyle/>
        <a:p>
          <a:endParaRPr lang="fi-FI"/>
        </a:p>
      </dgm:t>
    </dgm:pt>
    <dgm:pt modelId="{08645E36-DDE6-4B38-9A0E-63168E424A28}">
      <dgm:prSet custT="1"/>
      <dgm:spPr/>
      <dgm:t>
        <a:bodyPr/>
        <a:lstStyle/>
        <a:p>
          <a:r>
            <a:rPr lang="fi-FI" sz="1800"/>
            <a:t>mahdollisten kotona asuvien lasten elämäntilanne</a:t>
          </a:r>
          <a:r>
            <a:rPr lang="fi-FI" sz="1600"/>
            <a:t>.</a:t>
          </a:r>
        </a:p>
      </dgm:t>
    </dgm:pt>
    <dgm:pt modelId="{84BEBCEF-A4DE-4B58-9C3F-734FA99CA75E}" type="parTrans" cxnId="{6CEB8027-1672-4DCA-83E5-5874662C97F0}">
      <dgm:prSet/>
      <dgm:spPr/>
      <dgm:t>
        <a:bodyPr/>
        <a:lstStyle/>
        <a:p>
          <a:endParaRPr lang="fi-FI"/>
        </a:p>
      </dgm:t>
    </dgm:pt>
    <dgm:pt modelId="{D98DEAB8-BE84-4F14-8CAC-0BF52D491D52}" type="sibTrans" cxnId="{6CEB8027-1672-4DCA-83E5-5874662C97F0}">
      <dgm:prSet/>
      <dgm:spPr/>
      <dgm:t>
        <a:bodyPr/>
        <a:lstStyle/>
        <a:p>
          <a:endParaRPr lang="fi-FI"/>
        </a:p>
      </dgm:t>
    </dgm:pt>
    <dgm:pt modelId="{69721699-7787-4025-8152-48C8B697058A}">
      <dgm:prSet/>
      <dgm:spPr/>
      <dgm:t>
        <a:bodyPr/>
        <a:lstStyle/>
        <a:p>
          <a:r>
            <a:rPr lang="fi-FI"/>
            <a:t>Huumeita käyttävän naisen raskaus on aina riskiraskaus, ja sitä on syytä seurata myös erikoissairaanhoidossa.</a:t>
          </a:r>
        </a:p>
      </dgm:t>
    </dgm:pt>
    <dgm:pt modelId="{167D4190-11B4-4411-8F8B-4EBDE1A118F5}" type="parTrans" cxnId="{752F86E0-AEDF-4F74-BAD1-349D31BFF6EC}">
      <dgm:prSet/>
      <dgm:spPr/>
      <dgm:t>
        <a:bodyPr/>
        <a:lstStyle/>
        <a:p>
          <a:endParaRPr lang="fi-FI"/>
        </a:p>
      </dgm:t>
    </dgm:pt>
    <dgm:pt modelId="{04CD249B-B16C-4D78-ADB4-6727576FE145}" type="sibTrans" cxnId="{752F86E0-AEDF-4F74-BAD1-349D31BFF6EC}">
      <dgm:prSet/>
      <dgm:spPr/>
      <dgm:t>
        <a:bodyPr/>
        <a:lstStyle/>
        <a:p>
          <a:endParaRPr lang="fi-FI"/>
        </a:p>
      </dgm:t>
    </dgm:pt>
    <dgm:pt modelId="{1710AC83-2973-4D8C-BB71-19956AB25B71}">
      <dgm:prSet/>
      <dgm:spPr/>
      <dgm:t>
        <a:bodyPr/>
        <a:lstStyle/>
        <a:p>
          <a:r>
            <a:rPr lang="fi-FI" dirty="0">
              <a:solidFill>
                <a:schemeClr val="bg1"/>
              </a:solidFill>
              <a:cs typeface="Calibri"/>
            </a:rPr>
            <a:t>Päihde- </a:t>
          </a:r>
          <a:r>
            <a:rPr lang="fi-FI" dirty="0">
              <a:solidFill>
                <a:schemeClr val="bg1"/>
              </a:solidFill>
            </a:rPr>
            <a:t>ja äitiyshuollon </a:t>
          </a:r>
          <a:r>
            <a:rPr lang="fi-FI" dirty="0"/>
            <a:t>yhteistyö tulee järjestää toimivaksi.</a:t>
          </a:r>
        </a:p>
      </dgm:t>
    </dgm:pt>
    <dgm:pt modelId="{5CE9C233-AAE0-42E9-828D-58FDDEF7278E}" type="parTrans" cxnId="{5D299EA4-3067-463E-BB75-13B574B83552}">
      <dgm:prSet/>
      <dgm:spPr/>
      <dgm:t>
        <a:bodyPr/>
        <a:lstStyle/>
        <a:p>
          <a:endParaRPr lang="fi-FI"/>
        </a:p>
      </dgm:t>
    </dgm:pt>
    <dgm:pt modelId="{DE60D629-C621-4EAE-B3E3-2F82E6DD0943}" type="sibTrans" cxnId="{5D299EA4-3067-463E-BB75-13B574B83552}">
      <dgm:prSet/>
      <dgm:spPr/>
      <dgm:t>
        <a:bodyPr/>
        <a:lstStyle/>
        <a:p>
          <a:endParaRPr lang="fi-FI"/>
        </a:p>
      </dgm:t>
    </dgm:pt>
    <dgm:pt modelId="{1E2B18BC-EAB3-4BFB-8873-BF35B0C32FC7}">
      <dgm:prSet custT="1"/>
      <dgm:spPr/>
      <dgm:t>
        <a:bodyPr/>
        <a:lstStyle/>
        <a:p>
          <a:r>
            <a:rPr lang="fi-FI" sz="1800"/>
            <a:t>Motivoituneilla naisilla voidaan tukea opioideista vieroittumista raskauden aikana.</a:t>
          </a:r>
        </a:p>
      </dgm:t>
    </dgm:pt>
    <dgm:pt modelId="{2B2FD5AD-25AF-4738-9C82-F3FE403A070C}" type="parTrans" cxnId="{2CAF4630-A592-47A9-9699-594FDE4815ED}">
      <dgm:prSet/>
      <dgm:spPr/>
      <dgm:t>
        <a:bodyPr/>
        <a:lstStyle/>
        <a:p>
          <a:endParaRPr lang="fi-FI"/>
        </a:p>
      </dgm:t>
    </dgm:pt>
    <dgm:pt modelId="{29B1CF33-08DE-4A22-A593-145A93FF2BD1}" type="sibTrans" cxnId="{2CAF4630-A592-47A9-9699-594FDE4815ED}">
      <dgm:prSet/>
      <dgm:spPr/>
      <dgm:t>
        <a:bodyPr/>
        <a:lstStyle/>
        <a:p>
          <a:endParaRPr lang="fi-FI"/>
        </a:p>
      </dgm:t>
    </dgm:pt>
    <dgm:pt modelId="{40FB0DFA-E7B7-40F7-A243-EA286A064490}">
      <dgm:prSet custT="1"/>
      <dgm:spPr/>
      <dgm:t>
        <a:bodyPr/>
        <a:lstStyle/>
        <a:p>
          <a:r>
            <a:rPr lang="fi-FI" sz="1800"/>
            <a:t>Metadoni- tai </a:t>
          </a:r>
          <a:r>
            <a:rPr lang="fi-FI" sz="1800" err="1"/>
            <a:t>buprenorfiinikorvaushoitoa</a:t>
          </a:r>
          <a:r>
            <a:rPr lang="fi-FI" sz="1800"/>
            <a:t> voidaan käyttää raskauden aikana.</a:t>
          </a:r>
        </a:p>
      </dgm:t>
    </dgm:pt>
    <dgm:pt modelId="{CC86DED7-315E-4874-8AFF-242DAD3CA0B9}" type="parTrans" cxnId="{1E7CC605-2D1A-41CD-BA63-E64C626743FE}">
      <dgm:prSet/>
      <dgm:spPr/>
      <dgm:t>
        <a:bodyPr/>
        <a:lstStyle/>
        <a:p>
          <a:endParaRPr lang="fi-FI"/>
        </a:p>
      </dgm:t>
    </dgm:pt>
    <dgm:pt modelId="{1F91CE0F-4D06-4EDC-9114-46690C2F67ED}" type="sibTrans" cxnId="{1E7CC605-2D1A-41CD-BA63-E64C626743FE}">
      <dgm:prSet/>
      <dgm:spPr/>
      <dgm:t>
        <a:bodyPr/>
        <a:lstStyle/>
        <a:p>
          <a:endParaRPr lang="fi-FI"/>
        </a:p>
      </dgm:t>
    </dgm:pt>
    <dgm:pt modelId="{C2A269FC-08D1-472B-A7AA-620DD5742DAC}">
      <dgm:prSet custT="1"/>
      <dgm:spPr/>
      <dgm:t>
        <a:bodyPr/>
        <a:lstStyle/>
        <a:p>
          <a:r>
            <a:rPr lang="fi-FI" sz="1800" dirty="0">
              <a:cs typeface="Calibri"/>
            </a:rPr>
            <a:t>Päihde</a:t>
          </a:r>
          <a:r>
            <a:rPr lang="fi-FI" sz="1800" dirty="0">
              <a:solidFill>
                <a:srgbClr val="FF0000"/>
              </a:solidFill>
              <a:cs typeface="Calibri"/>
            </a:rPr>
            <a:t>-</a:t>
          </a:r>
          <a:r>
            <a:rPr lang="fi-FI" sz="1800" dirty="0">
              <a:cs typeface="Calibri"/>
            </a:rPr>
            <a:t> </a:t>
          </a:r>
          <a:r>
            <a:rPr lang="fi-FI" sz="1800" dirty="0"/>
            <a:t>ja äitiyshuollon yhteistyö parantaa raskauden ennustetta ja on taloudellisesti kannattavaa (A).</a:t>
          </a:r>
        </a:p>
      </dgm:t>
    </dgm:pt>
    <dgm:pt modelId="{F750E6C4-3D46-466B-822F-F3C9DFF2683A}" type="parTrans" cxnId="{4A9033CC-9949-4CC5-92D5-5175E121B5B3}">
      <dgm:prSet/>
      <dgm:spPr/>
      <dgm:t>
        <a:bodyPr/>
        <a:lstStyle/>
        <a:p>
          <a:endParaRPr lang="fi-FI"/>
        </a:p>
      </dgm:t>
    </dgm:pt>
    <dgm:pt modelId="{265ED870-55D2-4749-B57A-495AF0372B0D}" type="sibTrans" cxnId="{4A9033CC-9949-4CC5-92D5-5175E121B5B3}">
      <dgm:prSet/>
      <dgm:spPr/>
      <dgm:t>
        <a:bodyPr/>
        <a:lstStyle/>
        <a:p>
          <a:endParaRPr lang="fi-FI"/>
        </a:p>
      </dgm:t>
    </dgm:pt>
    <dgm:pt modelId="{C4603678-9CBC-4224-9DBB-C9E68E24FDB8}" type="pres">
      <dgm:prSet presAssocID="{4DCA2D7D-8055-485D-8E35-3EB32580A75D}" presName="linear" presStyleCnt="0">
        <dgm:presLayoutVars>
          <dgm:animLvl val="lvl"/>
          <dgm:resizeHandles val="exact"/>
        </dgm:presLayoutVars>
      </dgm:prSet>
      <dgm:spPr/>
    </dgm:pt>
    <dgm:pt modelId="{B9713D59-398F-4BC6-92FD-CDDCF2342F58}" type="pres">
      <dgm:prSet presAssocID="{48DF2F38-55F1-4E09-9AFE-CC26F70FC40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B5A222D-84D2-4760-8140-8AE973EAFA6F}" type="pres">
      <dgm:prSet presAssocID="{48DF2F38-55F1-4E09-9AFE-CC26F70FC409}" presName="childText" presStyleLbl="revTx" presStyleIdx="0" presStyleCnt="2">
        <dgm:presLayoutVars>
          <dgm:bulletEnabled val="1"/>
        </dgm:presLayoutVars>
      </dgm:prSet>
      <dgm:spPr/>
    </dgm:pt>
    <dgm:pt modelId="{D585D673-5138-487D-86B1-348E3EA7E209}" type="pres">
      <dgm:prSet presAssocID="{69721699-7787-4025-8152-48C8B697058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FDA87A-DCAC-4FBC-B3A9-2B78B1B8930E}" type="pres">
      <dgm:prSet presAssocID="{04CD249B-B16C-4D78-ADB4-6727576FE145}" presName="spacer" presStyleCnt="0"/>
      <dgm:spPr/>
    </dgm:pt>
    <dgm:pt modelId="{39DC6AA1-05ED-4963-9374-1E1E2A38334E}" type="pres">
      <dgm:prSet presAssocID="{1710AC83-2973-4D8C-BB71-19956AB25B71}" presName="parentText" presStyleLbl="node1" presStyleIdx="2" presStyleCnt="3" custScaleY="69765">
        <dgm:presLayoutVars>
          <dgm:chMax val="0"/>
          <dgm:bulletEnabled val="1"/>
        </dgm:presLayoutVars>
      </dgm:prSet>
      <dgm:spPr/>
    </dgm:pt>
    <dgm:pt modelId="{FE723A30-6693-4DBA-A6C8-473CD434149E}" type="pres">
      <dgm:prSet presAssocID="{1710AC83-2973-4D8C-BB71-19956AB25B7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FB32802-9DFD-4557-9D4D-08C38F684D21}" type="presOf" srcId="{1E2B18BC-EAB3-4BFB-8873-BF35B0C32FC7}" destId="{FE723A30-6693-4DBA-A6C8-473CD434149E}" srcOrd="0" destOrd="0" presId="urn:microsoft.com/office/officeart/2005/8/layout/vList2"/>
    <dgm:cxn modelId="{1E7CC605-2D1A-41CD-BA63-E64C626743FE}" srcId="{1710AC83-2973-4D8C-BB71-19956AB25B71}" destId="{40FB0DFA-E7B7-40F7-A243-EA286A064490}" srcOrd="1" destOrd="0" parTransId="{CC86DED7-315E-4874-8AFF-242DAD3CA0B9}" sibTransId="{1F91CE0F-4D06-4EDC-9114-46690C2F67ED}"/>
    <dgm:cxn modelId="{0A92C917-B714-42C2-9785-90525BBFEA46}" type="presOf" srcId="{69721699-7787-4025-8152-48C8B697058A}" destId="{D585D673-5138-487D-86B1-348E3EA7E209}" srcOrd="0" destOrd="0" presId="urn:microsoft.com/office/officeart/2005/8/layout/vList2"/>
    <dgm:cxn modelId="{6CEB8027-1672-4DCA-83E5-5874662C97F0}" srcId="{48DF2F38-55F1-4E09-9AFE-CC26F70FC409}" destId="{08645E36-DDE6-4B38-9A0E-63168E424A28}" srcOrd="1" destOrd="0" parTransId="{84BEBCEF-A4DE-4B58-9C3F-734FA99CA75E}" sibTransId="{D98DEAB8-BE84-4F14-8CAC-0BF52D491D52}"/>
    <dgm:cxn modelId="{2CAF4630-A592-47A9-9699-594FDE4815ED}" srcId="{1710AC83-2973-4D8C-BB71-19956AB25B71}" destId="{1E2B18BC-EAB3-4BFB-8873-BF35B0C32FC7}" srcOrd="0" destOrd="0" parTransId="{2B2FD5AD-25AF-4738-9C82-F3FE403A070C}" sibTransId="{29B1CF33-08DE-4A22-A593-145A93FF2BD1}"/>
    <dgm:cxn modelId="{82628369-B419-44AD-A424-8CDC66DD907E}" type="presOf" srcId="{40FB0DFA-E7B7-40F7-A243-EA286A064490}" destId="{FE723A30-6693-4DBA-A6C8-473CD434149E}" srcOrd="0" destOrd="1" presId="urn:microsoft.com/office/officeart/2005/8/layout/vList2"/>
    <dgm:cxn modelId="{C0ED5F52-E36D-4F61-AB4B-CC75861AC2B6}" type="presOf" srcId="{48DF2F38-55F1-4E09-9AFE-CC26F70FC409}" destId="{B9713D59-398F-4BC6-92FD-CDDCF2342F58}" srcOrd="0" destOrd="0" presId="urn:microsoft.com/office/officeart/2005/8/layout/vList2"/>
    <dgm:cxn modelId="{7F43F853-BBAD-404F-A29D-DA7FF8C33D75}" type="presOf" srcId="{08645E36-DDE6-4B38-9A0E-63168E424A28}" destId="{AB5A222D-84D2-4760-8140-8AE973EAFA6F}" srcOrd="0" destOrd="1" presId="urn:microsoft.com/office/officeart/2005/8/layout/vList2"/>
    <dgm:cxn modelId="{004E3276-A0F8-4DE2-9CC7-7373AFC01790}" srcId="{4DCA2D7D-8055-485D-8E35-3EB32580A75D}" destId="{48DF2F38-55F1-4E09-9AFE-CC26F70FC409}" srcOrd="0" destOrd="0" parTransId="{EEB1ADED-AE35-4FC3-93EA-B0967FE366A0}" sibTransId="{65FCC0B5-4D57-4893-86D7-3E10D3F65E81}"/>
    <dgm:cxn modelId="{169F6F7A-F44C-4834-AA8C-DC410DE9B5A0}" type="presOf" srcId="{483B6A14-0A0A-4F4C-9B0A-2CFE65D8CEE2}" destId="{AB5A222D-84D2-4760-8140-8AE973EAFA6F}" srcOrd="0" destOrd="0" presId="urn:microsoft.com/office/officeart/2005/8/layout/vList2"/>
    <dgm:cxn modelId="{9D5A9C87-1482-49D4-9B92-E229F0C16D51}" type="presOf" srcId="{C2A269FC-08D1-472B-A7AA-620DD5742DAC}" destId="{FE723A30-6693-4DBA-A6C8-473CD434149E}" srcOrd="0" destOrd="2" presId="urn:microsoft.com/office/officeart/2005/8/layout/vList2"/>
    <dgm:cxn modelId="{4DEABC97-CC38-49B2-95F4-491CBF662615}" srcId="{48DF2F38-55F1-4E09-9AFE-CC26F70FC409}" destId="{483B6A14-0A0A-4F4C-9B0A-2CFE65D8CEE2}" srcOrd="0" destOrd="0" parTransId="{AD66F74F-2E0B-4973-A340-77D70CD1C325}" sibTransId="{31EF5386-A784-45A9-A739-380ED6632FE3}"/>
    <dgm:cxn modelId="{5D299EA4-3067-463E-BB75-13B574B83552}" srcId="{4DCA2D7D-8055-485D-8E35-3EB32580A75D}" destId="{1710AC83-2973-4D8C-BB71-19956AB25B71}" srcOrd="2" destOrd="0" parTransId="{5CE9C233-AAE0-42E9-828D-58FDDEF7278E}" sibTransId="{DE60D629-C621-4EAE-B3E3-2F82E6DD0943}"/>
    <dgm:cxn modelId="{6E26C7AA-D2A7-4DAC-9A36-9D9F9ED9EE5E}" type="presOf" srcId="{1710AC83-2973-4D8C-BB71-19956AB25B71}" destId="{39DC6AA1-05ED-4963-9374-1E1E2A38334E}" srcOrd="0" destOrd="0" presId="urn:microsoft.com/office/officeart/2005/8/layout/vList2"/>
    <dgm:cxn modelId="{AEA872BC-F8B6-47D0-BAB2-3A42607CDF44}" type="presOf" srcId="{4DCA2D7D-8055-485D-8E35-3EB32580A75D}" destId="{C4603678-9CBC-4224-9DBB-C9E68E24FDB8}" srcOrd="0" destOrd="0" presId="urn:microsoft.com/office/officeart/2005/8/layout/vList2"/>
    <dgm:cxn modelId="{4A9033CC-9949-4CC5-92D5-5175E121B5B3}" srcId="{1710AC83-2973-4D8C-BB71-19956AB25B71}" destId="{C2A269FC-08D1-472B-A7AA-620DD5742DAC}" srcOrd="2" destOrd="0" parTransId="{F750E6C4-3D46-466B-822F-F3C9DFF2683A}" sibTransId="{265ED870-55D2-4749-B57A-495AF0372B0D}"/>
    <dgm:cxn modelId="{752F86E0-AEDF-4F74-BAD1-349D31BFF6EC}" srcId="{4DCA2D7D-8055-485D-8E35-3EB32580A75D}" destId="{69721699-7787-4025-8152-48C8B697058A}" srcOrd="1" destOrd="0" parTransId="{167D4190-11B4-4411-8F8B-4EBDE1A118F5}" sibTransId="{04CD249B-B16C-4D78-ADB4-6727576FE145}"/>
    <dgm:cxn modelId="{C7CCB5EE-1CCA-4856-86D4-ED562FAE0608}" type="presParOf" srcId="{C4603678-9CBC-4224-9DBB-C9E68E24FDB8}" destId="{B9713D59-398F-4BC6-92FD-CDDCF2342F58}" srcOrd="0" destOrd="0" presId="urn:microsoft.com/office/officeart/2005/8/layout/vList2"/>
    <dgm:cxn modelId="{434517CE-ED4F-49A5-A381-B28C4A22571D}" type="presParOf" srcId="{C4603678-9CBC-4224-9DBB-C9E68E24FDB8}" destId="{AB5A222D-84D2-4760-8140-8AE973EAFA6F}" srcOrd="1" destOrd="0" presId="urn:microsoft.com/office/officeart/2005/8/layout/vList2"/>
    <dgm:cxn modelId="{F8A94E7B-4C6E-49E2-A38D-1466DE250CA8}" type="presParOf" srcId="{C4603678-9CBC-4224-9DBB-C9E68E24FDB8}" destId="{D585D673-5138-487D-86B1-348E3EA7E209}" srcOrd="2" destOrd="0" presId="urn:microsoft.com/office/officeart/2005/8/layout/vList2"/>
    <dgm:cxn modelId="{9B978580-4982-4DFE-974C-EC845000284A}" type="presParOf" srcId="{C4603678-9CBC-4224-9DBB-C9E68E24FDB8}" destId="{53FDA87A-DCAC-4FBC-B3A9-2B78B1B8930E}" srcOrd="3" destOrd="0" presId="urn:microsoft.com/office/officeart/2005/8/layout/vList2"/>
    <dgm:cxn modelId="{3542A9F3-7099-4C1C-A5F5-9E11682BFBEB}" type="presParOf" srcId="{C4603678-9CBC-4224-9DBB-C9E68E24FDB8}" destId="{39DC6AA1-05ED-4963-9374-1E1E2A38334E}" srcOrd="4" destOrd="0" presId="urn:microsoft.com/office/officeart/2005/8/layout/vList2"/>
    <dgm:cxn modelId="{5846565C-3388-420B-B8DA-D6E4F80F4F01}" type="presParOf" srcId="{C4603678-9CBC-4224-9DBB-C9E68E24FDB8}" destId="{FE723A30-6693-4DBA-A6C8-473CD434149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692DF-7603-4F65-9177-5F12C38AE4AB}">
      <dsp:nvSpPr>
        <dsp:cNvPr id="0" name=""/>
        <dsp:cNvSpPr/>
      </dsp:nvSpPr>
      <dsp:spPr>
        <a:xfrm>
          <a:off x="0" y="13587"/>
          <a:ext cx="8356036" cy="91494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Potilas kertoo joskus itse huumeongelmastaan. Ongelma voi käydä ilmi myös esitiedoista, lähetteestä tai omaisilta.</a:t>
          </a:r>
        </a:p>
      </dsp:txBody>
      <dsp:txXfrm>
        <a:off x="44664" y="58251"/>
        <a:ext cx="8266708" cy="825612"/>
      </dsp:txXfrm>
    </dsp:sp>
    <dsp:sp modelId="{ED6680E4-C344-446A-ABDF-CE30D6463CF8}">
      <dsp:nvSpPr>
        <dsp:cNvPr id="0" name=""/>
        <dsp:cNvSpPr/>
      </dsp:nvSpPr>
      <dsp:spPr>
        <a:xfrm>
          <a:off x="0" y="928527"/>
          <a:ext cx="8356036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0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Haastattelussa ja keskustelussa pyritään avoimuuteen ja luottamuksellisuuteen.</a:t>
          </a:r>
        </a:p>
      </dsp:txBody>
      <dsp:txXfrm>
        <a:off x="0" y="928527"/>
        <a:ext cx="8356036" cy="380880"/>
      </dsp:txXfrm>
    </dsp:sp>
    <dsp:sp modelId="{CE3C1E31-9F07-4A86-98CF-57B9E4DAE493}">
      <dsp:nvSpPr>
        <dsp:cNvPr id="0" name=""/>
        <dsp:cNvSpPr/>
      </dsp:nvSpPr>
      <dsp:spPr>
        <a:xfrm>
          <a:off x="0" y="1309407"/>
          <a:ext cx="8356036" cy="641418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Huumeiden käyttö tulee kartoittaa, jos todetaan</a:t>
          </a:r>
        </a:p>
      </dsp:txBody>
      <dsp:txXfrm>
        <a:off x="31311" y="1340718"/>
        <a:ext cx="8293414" cy="578796"/>
      </dsp:txXfrm>
    </dsp:sp>
    <dsp:sp modelId="{EF031371-9E1F-4E35-AAB3-3CD54CFC54FC}">
      <dsp:nvSpPr>
        <dsp:cNvPr id="0" name=""/>
        <dsp:cNvSpPr/>
      </dsp:nvSpPr>
      <dsp:spPr>
        <a:xfrm>
          <a:off x="0" y="1950826"/>
          <a:ext cx="8356036" cy="2142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0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päihtymys ilman alkoholia (muistettava myös metanoli ja lääkkeet)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pistosjälkiä ja pistospaikkojen infektio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veriteitse tarttuva infektio (HIV, HCV, HBV)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vieroitusoireita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pienet (opioidien käyttö) tai laajentuneet (stimulanttien käyttö) mustuaiset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työ- tai opiskelumenestyksen heikkenemistä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aggressiivisuutta ja psykoosioireita ilman aiempaa psykiatrista oireilua.</a:t>
          </a:r>
        </a:p>
      </dsp:txBody>
      <dsp:txXfrm>
        <a:off x="0" y="1950826"/>
        <a:ext cx="8356036" cy="21424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24B40-6C0C-4178-B093-4399BEBE0EDC}">
      <dsp:nvSpPr>
        <dsp:cNvPr id="0" name=""/>
        <dsp:cNvSpPr/>
      </dsp:nvSpPr>
      <dsp:spPr>
        <a:xfrm>
          <a:off x="0" y="73399"/>
          <a:ext cx="8248650" cy="105658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Äiti ei voi imettää, jos hän jatkaa huumeidenkäyttöä tai on HIV-positiivinen.</a:t>
          </a:r>
        </a:p>
      </dsp:txBody>
      <dsp:txXfrm>
        <a:off x="51578" y="124977"/>
        <a:ext cx="8145494" cy="953433"/>
      </dsp:txXfrm>
    </dsp:sp>
    <dsp:sp modelId="{6BFABF42-C685-4DEE-B268-C9FE193778B5}">
      <dsp:nvSpPr>
        <dsp:cNvPr id="0" name=""/>
        <dsp:cNvSpPr/>
      </dsp:nvSpPr>
      <dsp:spPr>
        <a:xfrm>
          <a:off x="0" y="1129989"/>
          <a:ext cx="824865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C-hepatiittipositiivisuus ei ole este imettämiselle.</a:t>
          </a:r>
        </a:p>
      </dsp:txBody>
      <dsp:txXfrm>
        <a:off x="0" y="1129989"/>
        <a:ext cx="8248650" cy="430560"/>
      </dsp:txXfrm>
    </dsp:sp>
    <dsp:sp modelId="{4CFEB1E9-3C73-4CC7-9283-4761EF8D20F3}">
      <dsp:nvSpPr>
        <dsp:cNvPr id="0" name=""/>
        <dsp:cNvSpPr/>
      </dsp:nvSpPr>
      <dsp:spPr>
        <a:xfrm>
          <a:off x="0" y="1560549"/>
          <a:ext cx="8248650" cy="943578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Huumeongelmaisen äidin vastasyntyneelle suositellaan hepatiitti B -rokotusta.</a:t>
          </a:r>
        </a:p>
      </dsp:txBody>
      <dsp:txXfrm>
        <a:off x="46062" y="1606611"/>
        <a:ext cx="8156526" cy="851454"/>
      </dsp:txXfrm>
    </dsp:sp>
    <dsp:sp modelId="{D1BB016A-7A6C-4FDF-852E-55FE900920FF}">
      <dsp:nvSpPr>
        <dsp:cNvPr id="0" name=""/>
        <dsp:cNvSpPr/>
      </dsp:nvSpPr>
      <dsp:spPr>
        <a:xfrm>
          <a:off x="0" y="2579007"/>
          <a:ext cx="8248650" cy="1454456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Kotiuttamisvaiheessa tulee järjestää synnytyssairaalan, lastensairaalan, neuvolan, ensikodin, lastensuojelun ja vanhempia hoitavien tahojen tiivis yhteistyö.</a:t>
          </a:r>
        </a:p>
      </dsp:txBody>
      <dsp:txXfrm>
        <a:off x="71001" y="2650008"/>
        <a:ext cx="8106648" cy="13124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5B8FD-98E0-4EF1-BD25-1355455F802A}">
      <dsp:nvSpPr>
        <dsp:cNvPr id="0" name=""/>
        <dsp:cNvSpPr/>
      </dsp:nvSpPr>
      <dsp:spPr>
        <a:xfrm>
          <a:off x="0" y="21998"/>
          <a:ext cx="8248650" cy="83537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Huumetestaukseen, henkeä uhkaavia tilanteita lukuun ottamatta, tulee olla testattavan suostumus.</a:t>
          </a:r>
        </a:p>
      </dsp:txBody>
      <dsp:txXfrm>
        <a:off x="40780" y="62778"/>
        <a:ext cx="8167090" cy="753819"/>
      </dsp:txXfrm>
    </dsp:sp>
    <dsp:sp modelId="{B6CB1EDF-5DAF-4964-98D2-4FE19968B013}">
      <dsp:nvSpPr>
        <dsp:cNvPr id="0" name=""/>
        <dsp:cNvSpPr/>
      </dsp:nvSpPr>
      <dsp:spPr>
        <a:xfrm>
          <a:off x="0" y="917859"/>
          <a:ext cx="8248650" cy="835379"/>
        </a:xfrm>
        <a:prstGeom prst="roundRect">
          <a:avLst/>
        </a:prstGeom>
        <a:solidFill>
          <a:schemeClr val="accent1">
            <a:shade val="80000"/>
            <a:hueOff val="76561"/>
            <a:satOff val="-1098"/>
            <a:lumOff val="64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Huumetestauksen tuloksen tulkinnassa tulee huomioida niiden rajoitukset.</a:t>
          </a:r>
        </a:p>
      </dsp:txBody>
      <dsp:txXfrm>
        <a:off x="40780" y="958639"/>
        <a:ext cx="8167090" cy="753819"/>
      </dsp:txXfrm>
    </dsp:sp>
    <dsp:sp modelId="{799A5B87-A46D-44EC-BC76-0ACF5781F3D8}">
      <dsp:nvSpPr>
        <dsp:cNvPr id="0" name=""/>
        <dsp:cNvSpPr/>
      </dsp:nvSpPr>
      <dsp:spPr>
        <a:xfrm>
          <a:off x="0" y="1813719"/>
          <a:ext cx="8248650" cy="835379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Kaiken huumetestauksen tavoitteena on testattavan terveyden edistäminen.</a:t>
          </a:r>
        </a:p>
      </dsp:txBody>
      <dsp:txXfrm>
        <a:off x="40780" y="1854499"/>
        <a:ext cx="8167090" cy="753819"/>
      </dsp:txXfrm>
    </dsp:sp>
    <dsp:sp modelId="{988020E0-753E-4769-BECF-5B3F5251969B}">
      <dsp:nvSpPr>
        <dsp:cNvPr id="0" name=""/>
        <dsp:cNvSpPr/>
      </dsp:nvSpPr>
      <dsp:spPr>
        <a:xfrm>
          <a:off x="0" y="2709579"/>
          <a:ext cx="8248650" cy="835379"/>
        </a:xfrm>
        <a:prstGeom prst="roundRect">
          <a:avLst/>
        </a:prstGeom>
        <a:solidFill>
          <a:schemeClr val="accent1">
            <a:shade val="80000"/>
            <a:hueOff val="229684"/>
            <a:satOff val="-3294"/>
            <a:lumOff val="192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Testaukseen tulee kuulua myös valmius ohjata positiivisen näytteen antanut hoitoon.</a:t>
          </a:r>
        </a:p>
      </dsp:txBody>
      <dsp:txXfrm>
        <a:off x="40780" y="2750359"/>
        <a:ext cx="8167090" cy="753819"/>
      </dsp:txXfrm>
    </dsp:sp>
    <dsp:sp modelId="{CE636F41-FE14-489D-9879-8977EA622D2E}">
      <dsp:nvSpPr>
        <dsp:cNvPr id="0" name=""/>
        <dsp:cNvSpPr/>
      </dsp:nvSpPr>
      <dsp:spPr>
        <a:xfrm>
          <a:off x="0" y="3605439"/>
          <a:ext cx="8248650" cy="835379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Positiiviset seulontatulokset tulee tarvittaessa varmistaa tarkoitukseen akkreditoidussa laboratoriossa.</a:t>
          </a:r>
        </a:p>
      </dsp:txBody>
      <dsp:txXfrm>
        <a:off x="40780" y="3646219"/>
        <a:ext cx="8167090" cy="753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9F6DB-80BE-4028-87A3-B182EB3BA6DB}">
      <dsp:nvSpPr>
        <dsp:cNvPr id="0" name=""/>
        <dsp:cNvSpPr/>
      </dsp:nvSpPr>
      <dsp:spPr>
        <a:xfrm>
          <a:off x="0" y="553570"/>
          <a:ext cx="8248650" cy="94707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Huumetestaus voidaan jakaa karkeasti terveydenhoidolliseen ja valvonnalliseen testaukseen.</a:t>
          </a:r>
        </a:p>
      </dsp:txBody>
      <dsp:txXfrm>
        <a:off x="46232" y="599802"/>
        <a:ext cx="8156186" cy="854606"/>
      </dsp:txXfrm>
    </dsp:sp>
    <dsp:sp modelId="{92BCD207-7972-4CF5-AE93-8AEE5881B493}">
      <dsp:nvSpPr>
        <dsp:cNvPr id="0" name=""/>
        <dsp:cNvSpPr/>
      </dsp:nvSpPr>
      <dsp:spPr>
        <a:xfrm>
          <a:off x="0" y="1616167"/>
          <a:ext cx="8248650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400" kern="1200" dirty="0"/>
            <a:t>Terveydenhoidollisella huumetestauksella tarkoitetaan testausta, joka tehdään asiakkaan tai potilaan taudinmäärityksen tai hoidon seurannan yhteydessä.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400" kern="1200" dirty="0"/>
            <a:t>Valvonnallista testausta tehdään esimerkiksi työpaikoilla, oppilaitoksissa, vankeinhoidossa ja äitiyshuollossa.</a:t>
          </a:r>
        </a:p>
      </dsp:txBody>
      <dsp:txXfrm>
        <a:off x="0" y="1616167"/>
        <a:ext cx="8248650" cy="1821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944F9-A738-49E7-AFFD-068F741AC8D3}">
      <dsp:nvSpPr>
        <dsp:cNvPr id="0" name=""/>
        <dsp:cNvSpPr/>
      </dsp:nvSpPr>
      <dsp:spPr>
        <a:xfrm>
          <a:off x="0" y="3085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Psykososiaalisia hoitoja (aakkosjärjestyksessä):</a:t>
          </a:r>
        </a:p>
      </dsp:txBody>
      <dsp:txXfrm>
        <a:off x="30442" y="33527"/>
        <a:ext cx="8187766" cy="562726"/>
      </dsp:txXfrm>
    </dsp:sp>
    <dsp:sp modelId="{81B25393-4F8A-4B70-B1A2-C27AC1CF2680}">
      <dsp:nvSpPr>
        <dsp:cNvPr id="0" name=""/>
        <dsp:cNvSpPr/>
      </dsp:nvSpPr>
      <dsp:spPr>
        <a:xfrm>
          <a:off x="0" y="626695"/>
          <a:ext cx="8248650" cy="376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kahdentoista askeleen hoito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kognitiivinen käyttäytymisterapia (KKT)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kognitiivinen terapia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motivoiva haastattelu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palkitsemiseen perustuva hoito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palveluohjaus (potilas saa tarvitsemansa palvelut) 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ratkaisukeskeinen terapia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systeemiteoreettinen malli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yhteisöhoito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yhteisövahvistusohjelma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yleinen tukeminen</a:t>
          </a:r>
        </a:p>
      </dsp:txBody>
      <dsp:txXfrm>
        <a:off x="0" y="626695"/>
        <a:ext cx="8248650" cy="37674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75347-BC09-40F9-AD72-AF9936E35F52}">
      <dsp:nvSpPr>
        <dsp:cNvPr id="0" name=""/>
        <dsp:cNvSpPr/>
      </dsp:nvSpPr>
      <dsp:spPr>
        <a:xfrm>
          <a:off x="0" y="71183"/>
          <a:ext cx="8248650" cy="95340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Spesifistä amfetamiinimyrkytyksen vasta-ainetta ei ole.</a:t>
          </a:r>
        </a:p>
      </dsp:txBody>
      <dsp:txXfrm>
        <a:off x="46541" y="117724"/>
        <a:ext cx="8155568" cy="860321"/>
      </dsp:txXfrm>
    </dsp:sp>
    <dsp:sp modelId="{9D538731-08CF-4E8B-B524-7DC8B6239286}">
      <dsp:nvSpPr>
        <dsp:cNvPr id="0" name=""/>
        <dsp:cNvSpPr/>
      </dsp:nvSpPr>
      <dsp:spPr>
        <a:xfrm>
          <a:off x="0" y="1093707"/>
          <a:ext cx="8248650" cy="953403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Lievän amfetamiinimyrkytyksen hoidoksi riittänevät nesteytys ja diatsepaami, mutta tutkimuksia aiheesta ei ole.</a:t>
          </a:r>
        </a:p>
      </dsp:txBody>
      <dsp:txXfrm>
        <a:off x="46541" y="1140248"/>
        <a:ext cx="8155568" cy="860321"/>
      </dsp:txXfrm>
    </dsp:sp>
    <dsp:sp modelId="{4E415C0D-D2F0-42E2-B4B5-C1D43AC912E9}">
      <dsp:nvSpPr>
        <dsp:cNvPr id="0" name=""/>
        <dsp:cNvSpPr/>
      </dsp:nvSpPr>
      <dsp:spPr>
        <a:xfrm>
          <a:off x="0" y="2116230"/>
          <a:ext cx="8248650" cy="585332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Vakavassa myrkytyksessä </a:t>
          </a:r>
        </a:p>
      </dsp:txBody>
      <dsp:txXfrm>
        <a:off x="28574" y="2144804"/>
        <a:ext cx="8191502" cy="528184"/>
      </dsp:txXfrm>
    </dsp:sp>
    <dsp:sp modelId="{611F95E4-FBEC-43F7-BEB9-DE2B9DEF8AA1}">
      <dsp:nvSpPr>
        <dsp:cNvPr id="0" name=""/>
        <dsp:cNvSpPr/>
      </dsp:nvSpPr>
      <dsp:spPr>
        <a:xfrm>
          <a:off x="0" y="2701563"/>
          <a:ext cx="8248650" cy="1564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lasketaan kehon lämpötilaa 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nesteytetään potilasta 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huolehditaan potilaan suolatasapainosta. 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err="1"/>
            <a:t>Hypertermian</a:t>
          </a:r>
          <a:r>
            <a:rPr lang="fi-FI" sz="1900" kern="1200"/>
            <a:t> ja </a:t>
          </a:r>
          <a:r>
            <a:rPr lang="fi-FI" sz="1900" kern="1200" err="1"/>
            <a:t>rabdomyolyysin</a:t>
          </a:r>
          <a:r>
            <a:rPr lang="fi-FI" sz="1900" kern="1200"/>
            <a:t> uhkaan on kiinnitettävä erityistä huomiota. Hoito annetaan aina sairaalassa.</a:t>
          </a:r>
        </a:p>
      </dsp:txBody>
      <dsp:txXfrm>
        <a:off x="0" y="2701563"/>
        <a:ext cx="8248650" cy="15649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4D729-D7B0-4696-B190-39D8C6BA15D7}">
      <dsp:nvSpPr>
        <dsp:cNvPr id="0" name=""/>
        <dsp:cNvSpPr/>
      </dsp:nvSpPr>
      <dsp:spPr>
        <a:xfrm>
          <a:off x="0" y="11830"/>
          <a:ext cx="8248650" cy="91494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Akuutin kokaiinimyrkytyksen hoidoksi suositellaan oireenmukaista elintoimintojen ylläpitoa.</a:t>
          </a:r>
        </a:p>
      </dsp:txBody>
      <dsp:txXfrm>
        <a:off x="44664" y="56494"/>
        <a:ext cx="8159322" cy="825612"/>
      </dsp:txXfrm>
    </dsp:sp>
    <dsp:sp modelId="{BF4F0349-50B4-4E5A-82CD-A91950BACADF}">
      <dsp:nvSpPr>
        <dsp:cNvPr id="0" name=""/>
        <dsp:cNvSpPr/>
      </dsp:nvSpPr>
      <dsp:spPr>
        <a:xfrm>
          <a:off x="0" y="993010"/>
          <a:ext cx="8248650" cy="914940"/>
        </a:xfrm>
        <a:prstGeom prst="round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Sedatiivina voidaan käyttää diatsepaamia.</a:t>
          </a:r>
        </a:p>
      </dsp:txBody>
      <dsp:txXfrm>
        <a:off x="44664" y="1037674"/>
        <a:ext cx="8159322" cy="825612"/>
      </dsp:txXfrm>
    </dsp:sp>
    <dsp:sp modelId="{940F97EC-F59B-40FA-A166-5213786D9795}">
      <dsp:nvSpPr>
        <dsp:cNvPr id="0" name=""/>
        <dsp:cNvSpPr/>
      </dsp:nvSpPr>
      <dsp:spPr>
        <a:xfrm>
          <a:off x="0" y="1974191"/>
          <a:ext cx="8248650" cy="914940"/>
        </a:xfrm>
        <a:prstGeom prst="round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Kokaiinia suolessa salakuljettaneilla pakkausten poistumista voidaan yrittää nopeuttaa laksatiiveilla tai suoliston huuhtelulla.</a:t>
          </a:r>
        </a:p>
      </dsp:txBody>
      <dsp:txXfrm>
        <a:off x="44664" y="2018855"/>
        <a:ext cx="8159322" cy="825612"/>
      </dsp:txXfrm>
    </dsp:sp>
    <dsp:sp modelId="{C387A4BE-6DFA-4D5E-8905-B51345554C39}">
      <dsp:nvSpPr>
        <dsp:cNvPr id="0" name=""/>
        <dsp:cNvSpPr/>
      </dsp:nvSpPr>
      <dsp:spPr>
        <a:xfrm>
          <a:off x="0" y="2955371"/>
          <a:ext cx="8248650" cy="914940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Jos potilaalla on myrkytysoireita, suositellaan pakkausten kirurgista poistoa.</a:t>
          </a:r>
        </a:p>
      </dsp:txBody>
      <dsp:txXfrm>
        <a:off x="44664" y="3000035"/>
        <a:ext cx="8159322" cy="825612"/>
      </dsp:txXfrm>
    </dsp:sp>
    <dsp:sp modelId="{572270E2-25C8-4FFD-BCC5-28CBE6B60FC7}">
      <dsp:nvSpPr>
        <dsp:cNvPr id="0" name=""/>
        <dsp:cNvSpPr/>
      </dsp:nvSpPr>
      <dsp:spPr>
        <a:xfrm>
          <a:off x="0" y="3870311"/>
          <a:ext cx="824865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Endoskooppisesta poistosta varoitetaan, koska pakkaukset voivat siinä revetä.</a:t>
          </a:r>
          <a:r>
            <a:rPr lang="fi-FI" sz="1700" kern="1200"/>
            <a:t> </a:t>
          </a:r>
        </a:p>
      </dsp:txBody>
      <dsp:txXfrm>
        <a:off x="0" y="3870311"/>
        <a:ext cx="8248650" cy="3808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95AED-3037-4D29-8CB1-9B863A572399}">
      <dsp:nvSpPr>
        <dsp:cNvPr id="0" name=""/>
        <dsp:cNvSpPr/>
      </dsp:nvSpPr>
      <dsp:spPr>
        <a:xfrm>
          <a:off x="0" y="39073"/>
          <a:ext cx="8248650" cy="95472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Masennuslääkkeitä ei suositella metamfetamiiniriippuvuuden hoitoon.</a:t>
          </a:r>
        </a:p>
      </dsp:txBody>
      <dsp:txXfrm>
        <a:off x="46606" y="85679"/>
        <a:ext cx="8155438" cy="861508"/>
      </dsp:txXfrm>
    </dsp:sp>
    <dsp:sp modelId="{57DA04E9-29A8-4640-B89A-0CC7180B4C13}">
      <dsp:nvSpPr>
        <dsp:cNvPr id="0" name=""/>
        <dsp:cNvSpPr/>
      </dsp:nvSpPr>
      <dsp:spPr>
        <a:xfrm>
          <a:off x="0" y="1140673"/>
          <a:ext cx="8248650" cy="954720"/>
        </a:xfrm>
        <a:prstGeom prst="round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Psykostimulantteja, joihin kuuluvat muun muassa bupropioni, D-amfetamiini, modanifiili ja metyylifenidaatti, ei tulisi käyttää.</a:t>
          </a:r>
        </a:p>
      </dsp:txBody>
      <dsp:txXfrm>
        <a:off x="46606" y="1187279"/>
        <a:ext cx="8155438" cy="861508"/>
      </dsp:txXfrm>
    </dsp:sp>
    <dsp:sp modelId="{D9E84B82-EB86-45D9-A00D-B69606F7EBD4}">
      <dsp:nvSpPr>
        <dsp:cNvPr id="0" name=""/>
        <dsp:cNvSpPr/>
      </dsp:nvSpPr>
      <dsp:spPr>
        <a:xfrm>
          <a:off x="0" y="2242273"/>
          <a:ext cx="8248650" cy="954720"/>
        </a:xfrm>
        <a:prstGeom prst="round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Psykososiaalisia hoitoja tulee tarjota stimulanttiriippuvaisille potilaille.</a:t>
          </a:r>
        </a:p>
      </dsp:txBody>
      <dsp:txXfrm>
        <a:off x="46606" y="2288879"/>
        <a:ext cx="8155438" cy="861508"/>
      </dsp:txXfrm>
    </dsp:sp>
    <dsp:sp modelId="{A87114F3-9279-484F-BF85-373DCD3F1D9B}">
      <dsp:nvSpPr>
        <dsp:cNvPr id="0" name=""/>
        <dsp:cNvSpPr/>
      </dsp:nvSpPr>
      <dsp:spPr>
        <a:xfrm>
          <a:off x="0" y="3343873"/>
          <a:ext cx="8248650" cy="954720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0" i="0" kern="1200"/>
            <a:t>Stimulanttiriippuvuuksien hoidossa psykososiaalinen hoito näyttää olevan parempi vaihtoehto kuin hoitamatta jättäminen</a:t>
          </a:r>
          <a:endParaRPr lang="fi-FI" sz="2400" kern="1200"/>
        </a:p>
      </dsp:txBody>
      <dsp:txXfrm>
        <a:off x="46606" y="3390479"/>
        <a:ext cx="8155438" cy="8615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F40B7-D79B-48CD-B83E-7A5626DA378F}">
      <dsp:nvSpPr>
        <dsp:cNvPr id="0" name=""/>
        <dsp:cNvSpPr/>
      </dsp:nvSpPr>
      <dsp:spPr>
        <a:xfrm>
          <a:off x="0" y="3973"/>
          <a:ext cx="8248650" cy="95471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err="1"/>
            <a:t>Opioidikorvaushoitoarvio</a:t>
          </a:r>
          <a:r>
            <a:rPr lang="fi-FI" sz="2400" kern="1200"/>
            <a:t> tulee tehdä kaikille opioidista riippuvaisille heidän asuinpaikastaan riippumatta.</a:t>
          </a:r>
        </a:p>
      </dsp:txBody>
      <dsp:txXfrm>
        <a:off x="46606" y="50579"/>
        <a:ext cx="8155438" cy="861507"/>
      </dsp:txXfrm>
    </dsp:sp>
    <dsp:sp modelId="{3AA852F9-E226-4946-9384-750B12B7B06E}">
      <dsp:nvSpPr>
        <dsp:cNvPr id="0" name=""/>
        <dsp:cNvSpPr/>
      </dsp:nvSpPr>
      <dsp:spPr>
        <a:xfrm>
          <a:off x="0" y="958693"/>
          <a:ext cx="824865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Opioidikorvaushoitoa tulee tarjota hoitotakuun rajoissa tilanteissa, joissa korvaushoidon kriteerit täyttyvät.</a:t>
          </a:r>
        </a:p>
      </dsp:txBody>
      <dsp:txXfrm>
        <a:off x="0" y="958693"/>
        <a:ext cx="8248650" cy="596160"/>
      </dsp:txXfrm>
    </dsp:sp>
    <dsp:sp modelId="{224114B6-D0A1-4F3A-B64C-B3E94D2441F6}">
      <dsp:nvSpPr>
        <dsp:cNvPr id="0" name=""/>
        <dsp:cNvSpPr/>
      </dsp:nvSpPr>
      <dsp:spPr>
        <a:xfrm>
          <a:off x="0" y="1554853"/>
          <a:ext cx="8248650" cy="954719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Korvaushoidossa voidaan käyttää joko metadonia tai buprenorfiinia (naloksoni-buprenorfiiniyhdistelmä-valmiste). </a:t>
          </a:r>
        </a:p>
      </dsp:txBody>
      <dsp:txXfrm>
        <a:off x="46606" y="1601459"/>
        <a:ext cx="8155438" cy="861507"/>
      </dsp:txXfrm>
    </dsp:sp>
    <dsp:sp modelId="{343E3948-1EA8-4A24-AE58-2DF4FF39F329}">
      <dsp:nvSpPr>
        <dsp:cNvPr id="0" name=""/>
        <dsp:cNvSpPr/>
      </dsp:nvSpPr>
      <dsp:spPr>
        <a:xfrm>
          <a:off x="0" y="2509573"/>
          <a:ext cx="824865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Hoitopaikoissa tulee olla valmius sekä buprenorfiini- että metadonikorvaushoitoon, ja korvaushoitolääkevalinnan tulee perustua yksilölliseen arvioon.</a:t>
          </a:r>
        </a:p>
      </dsp:txBody>
      <dsp:txXfrm>
        <a:off x="0" y="2509573"/>
        <a:ext cx="8248650" cy="869400"/>
      </dsp:txXfrm>
    </dsp:sp>
    <dsp:sp modelId="{237F9A3F-A668-4D3B-94C6-CDBCE7AC1FF4}">
      <dsp:nvSpPr>
        <dsp:cNvPr id="0" name=""/>
        <dsp:cNvSpPr/>
      </dsp:nvSpPr>
      <dsp:spPr>
        <a:xfrm>
          <a:off x="0" y="3378973"/>
          <a:ext cx="8248650" cy="954719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Opioidikorvaushoitoon tulee liittää yksilöllisesti suunniteltua psykososiaalista hoitoa.</a:t>
          </a:r>
        </a:p>
      </dsp:txBody>
      <dsp:txXfrm>
        <a:off x="46606" y="3425579"/>
        <a:ext cx="8155438" cy="86150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13D59-398F-4BC6-92FD-CDDCF2342F58}">
      <dsp:nvSpPr>
        <dsp:cNvPr id="0" name=""/>
        <dsp:cNvSpPr/>
      </dsp:nvSpPr>
      <dsp:spPr>
        <a:xfrm>
          <a:off x="0" y="85119"/>
          <a:ext cx="8248650" cy="83537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Kaikissa terveydenhuollon toimipisteissä, joissa hedelmällisessä iässä olevat huumeongelmaiset asioivat, tulee ottaa aktiivisesti puheeksi myös</a:t>
          </a:r>
        </a:p>
      </dsp:txBody>
      <dsp:txXfrm>
        <a:off x="40780" y="125899"/>
        <a:ext cx="8167090" cy="753819"/>
      </dsp:txXfrm>
    </dsp:sp>
    <dsp:sp modelId="{AB5A222D-84D2-4760-8140-8AE973EAFA6F}">
      <dsp:nvSpPr>
        <dsp:cNvPr id="0" name=""/>
        <dsp:cNvSpPr/>
      </dsp:nvSpPr>
      <dsp:spPr>
        <a:xfrm>
          <a:off x="0" y="920499"/>
          <a:ext cx="8248650" cy="608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raskauden ehkäisy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mahdollisten kotona asuvien lasten elämäntilanne</a:t>
          </a:r>
          <a:r>
            <a:rPr lang="fi-FI" sz="1600" kern="1200"/>
            <a:t>.</a:t>
          </a:r>
        </a:p>
      </dsp:txBody>
      <dsp:txXfrm>
        <a:off x="0" y="920499"/>
        <a:ext cx="8248650" cy="608580"/>
      </dsp:txXfrm>
    </dsp:sp>
    <dsp:sp modelId="{D585D673-5138-487D-86B1-348E3EA7E209}">
      <dsp:nvSpPr>
        <dsp:cNvPr id="0" name=""/>
        <dsp:cNvSpPr/>
      </dsp:nvSpPr>
      <dsp:spPr>
        <a:xfrm>
          <a:off x="0" y="1529079"/>
          <a:ext cx="8248650" cy="835379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Huumeita käyttävän naisen raskaus on aina riskiraskaus, ja sitä on syytä seurata myös erikoissairaanhoidossa.</a:t>
          </a:r>
        </a:p>
      </dsp:txBody>
      <dsp:txXfrm>
        <a:off x="40780" y="1569859"/>
        <a:ext cx="8167090" cy="753819"/>
      </dsp:txXfrm>
    </dsp:sp>
    <dsp:sp modelId="{39DC6AA1-05ED-4963-9374-1E1E2A38334E}">
      <dsp:nvSpPr>
        <dsp:cNvPr id="0" name=""/>
        <dsp:cNvSpPr/>
      </dsp:nvSpPr>
      <dsp:spPr>
        <a:xfrm>
          <a:off x="0" y="2424939"/>
          <a:ext cx="8248650" cy="582802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>
              <a:solidFill>
                <a:schemeClr val="bg1"/>
              </a:solidFill>
              <a:cs typeface="Calibri"/>
            </a:rPr>
            <a:t>Päihde- </a:t>
          </a:r>
          <a:r>
            <a:rPr lang="fi-FI" sz="2100" kern="1200" dirty="0">
              <a:solidFill>
                <a:schemeClr val="bg1"/>
              </a:solidFill>
            </a:rPr>
            <a:t>ja äitiyshuollon </a:t>
          </a:r>
          <a:r>
            <a:rPr lang="fi-FI" sz="2100" kern="1200" dirty="0"/>
            <a:t>yhteistyö tulee järjestää toimivaksi.</a:t>
          </a:r>
        </a:p>
      </dsp:txBody>
      <dsp:txXfrm>
        <a:off x="28450" y="2453389"/>
        <a:ext cx="8191750" cy="525902"/>
      </dsp:txXfrm>
    </dsp:sp>
    <dsp:sp modelId="{FE723A30-6693-4DBA-A6C8-473CD434149E}">
      <dsp:nvSpPr>
        <dsp:cNvPr id="0" name=""/>
        <dsp:cNvSpPr/>
      </dsp:nvSpPr>
      <dsp:spPr>
        <a:xfrm>
          <a:off x="0" y="3007742"/>
          <a:ext cx="8248650" cy="1173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Motivoituneilla naisilla voidaan tukea opioideista vieroittumista raskauden aikana.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Metadoni- tai </a:t>
          </a:r>
          <a:r>
            <a:rPr lang="fi-FI" sz="1800" kern="1200" err="1"/>
            <a:t>buprenorfiinikorvaushoitoa</a:t>
          </a:r>
          <a:r>
            <a:rPr lang="fi-FI" sz="1800" kern="1200"/>
            <a:t> voidaan käyttää raskauden aikana.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 dirty="0">
              <a:cs typeface="Calibri"/>
            </a:rPr>
            <a:t>Päihde</a:t>
          </a:r>
          <a:r>
            <a:rPr lang="fi-FI" sz="1800" kern="1200" dirty="0">
              <a:solidFill>
                <a:srgbClr val="FF0000"/>
              </a:solidFill>
              <a:cs typeface="Calibri"/>
            </a:rPr>
            <a:t>-</a:t>
          </a:r>
          <a:r>
            <a:rPr lang="fi-FI" sz="1800" kern="1200" dirty="0">
              <a:cs typeface="Calibri"/>
            </a:rPr>
            <a:t> </a:t>
          </a:r>
          <a:r>
            <a:rPr lang="fi-FI" sz="1800" kern="1200" dirty="0"/>
            <a:t>ja äitiyshuollon yhteistyö parantaa raskauden ennustetta ja on taloudellisesti kannattavaa (A).</a:t>
          </a:r>
        </a:p>
      </dsp:txBody>
      <dsp:txXfrm>
        <a:off x="0" y="3007742"/>
        <a:ext cx="8248650" cy="1173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712F-567C-4F7A-9C16-DD357567BC4D}" type="datetimeFigureOut">
              <a:rPr lang="fi-FI"/>
              <a:t>18.11.2022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75193-9D9A-4F8F-B0F7-D24C87CFD650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309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75193-9D9A-4F8F-B0F7-D24C87CFD650}" type="slidenum">
              <a:rPr lang="fi-FI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2903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75193-9D9A-4F8F-B0F7-D24C87CFD650}" type="slidenum">
              <a:rPr lang="fi-FI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4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75193-9D9A-4F8F-B0F7-D24C87CFD650}" type="slidenum">
              <a:rPr lang="fi-FI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0781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75193-9D9A-4F8F-B0F7-D24C87CFD650}" type="slidenum">
              <a:rPr lang="fi-FI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30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75193-9D9A-4F8F-B0F7-D24C87CFD650}" type="slidenum">
              <a:rPr lang="fi-FI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390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858" y="2273645"/>
            <a:ext cx="8216147" cy="102057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292" y="3294224"/>
            <a:ext cx="6206949" cy="66182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5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5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77291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o kuos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9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930" y="778929"/>
            <a:ext cx="2799839" cy="580690"/>
          </a:xfrm>
          <a:prstGeom prst="rect">
            <a:avLst/>
          </a:prstGeom>
        </p:spPr>
        <p:txBody>
          <a:bodyPr anchor="t"/>
          <a:lstStyle>
            <a:lvl1pPr algn="l">
              <a:defRPr sz="1800" b="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0850" y="882649"/>
            <a:ext cx="5340349" cy="478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931" y="1221876"/>
            <a:ext cx="2799838" cy="4442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Lucida Sans"/>
                <a:cs typeface="Lucida San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108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Drag logo </a:t>
            </a:r>
            <a:r>
              <a:rPr lang="fi-FI" err="1"/>
              <a:t>here</a:t>
            </a:r>
            <a:endParaRPr lang="fi-FI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6143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Drag logo </a:t>
            </a:r>
            <a:r>
              <a:rPr lang="fi-FI" err="1"/>
              <a:t>here</a:t>
            </a:r>
            <a:endParaRPr lang="fi-FI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98408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logo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37114" y="403200"/>
            <a:ext cx="8248650" cy="115255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4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19270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03" y="5715863"/>
            <a:ext cx="4209297" cy="443330"/>
          </a:xfrm>
          <a:prstGeom prst="rect">
            <a:avLst/>
          </a:prstGeom>
        </p:spPr>
        <p:txBody>
          <a:bodyPr/>
          <a:lstStyle>
            <a:lvl1pPr algn="l">
              <a:defRPr sz="2000" cap="none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2903" y="6070293"/>
            <a:ext cx="4196597" cy="3855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subtitle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9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7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suositus?id=nix02543&amp;suositusid=hoi5004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hoi50041#s13_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suositus?id=hoi50041#T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kaypahoito.fi/web/kh/suositukset/suositus?id=hoi50041#T3" TargetMode="External"/><Relationship Id="rId4" Type="http://schemas.openxmlformats.org/officeDocument/2006/relationships/hyperlink" Target="http://www.kaypahoito.fi/web/kh/suositukset/suositus?id=hoi50041#T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ctrTitle"/>
          </p:nvPr>
        </p:nvSpPr>
        <p:spPr bwMode="auto">
          <a:xfrm>
            <a:off x="330858" y="1875442"/>
            <a:ext cx="8216147" cy="12659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 err="1">
                <a:latin typeface="Lucida Sans" charset="0"/>
                <a:ea typeface="ＭＳ Ｐゴシック" charset="0"/>
                <a:cs typeface="Lucida Sans" charset="0"/>
              </a:rPr>
              <a:t>Luentomateriaali</a:t>
            </a:r>
            <a:br>
              <a:rPr lang="en-US" dirty="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dirty="0" err="1">
                <a:latin typeface="Lucida Sans" charset="0"/>
                <a:ea typeface="ＭＳ Ｐゴシック" charset="0"/>
                <a:cs typeface="Lucida Sans" charset="0"/>
              </a:rPr>
              <a:t>Huumeongelmat</a:t>
            </a:r>
            <a:br>
              <a:rPr lang="en-US" dirty="0">
                <a:latin typeface="Lucida Sans" charset="0"/>
                <a:ea typeface="ＭＳ Ｐゴシック" charset="0"/>
                <a:cs typeface="Lucida Sans" charset="0"/>
              </a:rPr>
            </a:br>
            <a:endParaRPr lang="en-US" dirty="0">
              <a:solidFill>
                <a:srgbClr val="FF0000"/>
              </a:solidFill>
              <a:latin typeface="Lucida Sans" charset="0"/>
              <a:ea typeface="ＭＳ Ｐゴシック" charset="0"/>
              <a:cs typeface="Lucida Sans" charset="0"/>
            </a:endParaRPr>
          </a:p>
        </p:txBody>
      </p:sp>
      <p:sp>
        <p:nvSpPr>
          <p:cNvPr id="9219" name="Subtitle 8"/>
          <p:cNvSpPr>
            <a:spLocks noGrp="1"/>
          </p:cNvSpPr>
          <p:nvPr>
            <p:ph type="subTitle" idx="1"/>
          </p:nvPr>
        </p:nvSpPr>
        <p:spPr bwMode="auto">
          <a:xfrm>
            <a:off x="359292" y="3677676"/>
            <a:ext cx="6206949" cy="146951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err="1">
                <a:latin typeface="Lucida Sans" charset="0"/>
                <a:ea typeface="ＭＳ Ｐゴシック" charset="0"/>
                <a:cs typeface="Lucida Sans" charset="0"/>
              </a:rPr>
              <a:t>Julkaistu</a:t>
            </a:r>
            <a:r>
              <a:rPr lang="en-US" sz="2400">
                <a:latin typeface="Lucida Sans" charset="0"/>
                <a:ea typeface="ＭＳ Ｐゴシック" charset="0"/>
                <a:cs typeface="Lucida Sans" charset="0"/>
              </a:rPr>
              <a:t> 28.5.2018</a:t>
            </a:r>
            <a:endParaRPr lang="en-US" sz="2400">
              <a:solidFill>
                <a:srgbClr val="FF0000"/>
              </a:solidFill>
              <a:latin typeface="Lucida Sans" charset="0"/>
              <a:ea typeface="ＭＳ Ｐゴシック" charset="0"/>
              <a:cs typeface="Lucida Sans" charset="0"/>
            </a:endParaRPr>
          </a:p>
          <a:p>
            <a:r>
              <a:rPr lang="en-US" sz="2400" err="1">
                <a:latin typeface="Lucida Sans" charset="0"/>
                <a:ea typeface="ＭＳ Ｐゴシック" charset="0"/>
                <a:cs typeface="Lucida Sans" charset="0"/>
              </a:rPr>
              <a:t>Perustuu</a:t>
            </a:r>
            <a:r>
              <a:rPr lang="en-US" sz="2400">
                <a:latin typeface="Lucida Sans" charset="0"/>
                <a:ea typeface="ＭＳ Ｐゴシック" charset="0"/>
                <a:cs typeface="Lucida Sans" charset="0"/>
              </a:rPr>
              <a:t> 12.4.2018 </a:t>
            </a:r>
            <a:r>
              <a:rPr lang="en-US" sz="2400" err="1">
                <a:latin typeface="Lucida Sans" charset="0"/>
                <a:ea typeface="ＭＳ Ｐゴシック" charset="0"/>
                <a:cs typeface="Lucida Sans" charset="0"/>
              </a:rPr>
              <a:t>päivitettyyn</a:t>
            </a:r>
            <a:br>
              <a:rPr lang="en-US" sz="240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sz="2400" err="1">
                <a:latin typeface="Lucida Sans" charset="0"/>
                <a:ea typeface="ＭＳ Ｐゴシック" charset="0"/>
                <a:cs typeface="Lucida Sans" charset="0"/>
              </a:rPr>
              <a:t>Käypä</a:t>
            </a:r>
            <a:r>
              <a:rPr lang="en-US" sz="240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en-US" sz="2400" err="1">
                <a:latin typeface="Lucida Sans" charset="0"/>
                <a:ea typeface="ＭＳ Ｐゴシック" charset="0"/>
                <a:cs typeface="Lucida Sans" charset="0"/>
              </a:rPr>
              <a:t>hoito</a:t>
            </a:r>
            <a:r>
              <a:rPr lang="en-US" sz="2400">
                <a:latin typeface="Lucida Sans" charset="0"/>
                <a:ea typeface="ＭＳ Ｐゴシック" charset="0"/>
                <a:cs typeface="Lucida Sans" charset="0"/>
              </a:rPr>
              <a:t> -</a:t>
            </a:r>
            <a:r>
              <a:rPr lang="en-US" sz="2400" err="1">
                <a:latin typeface="Lucida Sans" charset="0"/>
                <a:ea typeface="ＭＳ Ｐゴシック" charset="0"/>
                <a:cs typeface="Lucida Sans" charset="0"/>
              </a:rPr>
              <a:t>suositukseen</a:t>
            </a:r>
            <a:endParaRPr lang="en-US" sz="2400">
              <a:latin typeface="Lucida Sans" charset="0"/>
              <a:ea typeface="ＭＳ Ｐゴシック" charset="0"/>
              <a:cs typeface="Lucida Sans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C22EE-F0A5-4852-BF9B-4816AC11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4" y="316701"/>
            <a:ext cx="8248650" cy="869546"/>
          </a:xfrm>
        </p:spPr>
        <p:txBody>
          <a:bodyPr/>
          <a:lstStyle/>
          <a:p>
            <a:r>
              <a:rPr lang="fi-FI" sz="2400"/>
              <a:t>Tavallisimpien huumeiden aiheuttamia kliinisiä tunnusmerkkejä päihdekäytön varhaisvaiheessa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48E7B60E-C1BF-4256-9A43-837B3193B73E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212630625"/>
              </p:ext>
            </p:extLst>
          </p:nvPr>
        </p:nvGraphicFramePr>
        <p:xfrm>
          <a:off x="419786" y="1297457"/>
          <a:ext cx="8248650" cy="538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855">
                  <a:extLst>
                    <a:ext uri="{9D8B030D-6E8A-4147-A177-3AD203B41FA5}">
                      <a16:colId xmlns:a16="http://schemas.microsoft.com/office/drawing/2014/main" val="3431242975"/>
                    </a:ext>
                  </a:extLst>
                </a:gridCol>
                <a:gridCol w="1980235">
                  <a:extLst>
                    <a:ext uri="{9D8B030D-6E8A-4147-A177-3AD203B41FA5}">
                      <a16:colId xmlns:a16="http://schemas.microsoft.com/office/drawing/2014/main" val="4052121578"/>
                    </a:ext>
                  </a:extLst>
                </a:gridCol>
                <a:gridCol w="2162432">
                  <a:extLst>
                    <a:ext uri="{9D8B030D-6E8A-4147-A177-3AD203B41FA5}">
                      <a16:colId xmlns:a16="http://schemas.microsoft.com/office/drawing/2014/main" val="94138811"/>
                    </a:ext>
                  </a:extLst>
                </a:gridCol>
                <a:gridCol w="2348128">
                  <a:extLst>
                    <a:ext uri="{9D8B030D-6E8A-4147-A177-3AD203B41FA5}">
                      <a16:colId xmlns:a16="http://schemas.microsoft.com/office/drawing/2014/main" val="366380587"/>
                    </a:ext>
                  </a:extLst>
                </a:gridCol>
              </a:tblGrid>
              <a:tr h="258428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fi-FI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900"/>
                        </a:lnSpc>
                      </a:pPr>
                      <a:r>
                        <a:rPr lang="fi-FI" sz="1700">
                          <a:solidFill>
                            <a:srgbClr val="FFFFFF"/>
                          </a:solidFill>
                          <a:effectLst/>
                        </a:rPr>
                        <a:t>Kannabis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900"/>
                        </a:lnSpc>
                      </a:pPr>
                      <a:r>
                        <a:rPr lang="fi-FI" sz="1700">
                          <a:solidFill>
                            <a:srgbClr val="FFFFFF"/>
                          </a:solidFill>
                          <a:effectLst/>
                        </a:rPr>
                        <a:t>Stimulantit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900"/>
                        </a:lnSpc>
                      </a:pPr>
                      <a:r>
                        <a:rPr lang="fi-FI" sz="1700">
                          <a:solidFill>
                            <a:srgbClr val="FFFFFF"/>
                          </a:solidFill>
                          <a:effectLst/>
                        </a:rPr>
                        <a:t>Opioidit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088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Yleistä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 dirty="0">
                          <a:effectLst/>
                        </a:rPr>
                        <a:t>Hampun haju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Pistosjäljet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Pistosjäljet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84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Silmät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Silmien punoitus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Lasimainen katse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Laajat pupillit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 dirty="0">
                          <a:effectLst/>
                        </a:rPr>
                        <a:t>Supistuneet pupillit</a:t>
                      </a:r>
                      <a:br>
                        <a:rPr lang="fi-FI" sz="1700" dirty="0">
                          <a:effectLst/>
                        </a:rPr>
                      </a:br>
                      <a:r>
                        <a:rPr lang="fi-FI" sz="1700" dirty="0">
                          <a:effectLst/>
                        </a:rPr>
                        <a:t>Yliannoksessa laajentuneet pupillit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65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Aktiivisuus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Uneliaisuus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Väsymys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Levottomuus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Puheliaisuus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Kiihtyneisyys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Ärtymys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Raukeus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Välinpitämättömyys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58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Mieliala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Puheliaisuus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Ärtyneisyys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Aggressiivisuus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Impulsiivisuus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Hitaus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63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Sydän ja verisu</a:t>
                      </a:r>
                      <a:r>
                        <a:rPr lang="fi-FI" sz="1700">
                          <a:solidFill>
                            <a:srgbClr val="000000"/>
                          </a:solidFill>
                          <a:effectLst/>
                        </a:rPr>
                        <a:t>oni</a:t>
                      </a:r>
                      <a:r>
                        <a:rPr lang="fi-FI" sz="1700">
                          <a:effectLst/>
                        </a:rPr>
                        <a:t>oireet</a:t>
                      </a:r>
                      <a:endParaRPr lang="fi-FI" sz="17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Nopea pulssi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Verenpaineen lasku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Nopea pulssi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Verenpaineen nousu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Hidas syke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Verenpaineen lasku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843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Huomiokyky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Heikentynyt keskittymis- ja huomiokyky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Heikentynyt keskittymis- ja huomiokyky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Heikentynyt keskittymis- ja huomiokyky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687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Yliannostus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Ei tiedossa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>
                          <a:effectLst/>
                        </a:rPr>
                        <a:t>Yliannostuksessa sekavuus, paranoia ja psykoosi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900"/>
                        </a:lnSpc>
                      </a:pPr>
                      <a:r>
                        <a:rPr lang="fi-FI" sz="1700" dirty="0">
                          <a:effectLst/>
                        </a:rPr>
                        <a:t>Hengityslama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75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081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0CDF1D-7E14-4043-9EC1-B5A9AC46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Huumetestit 1(2)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D6A5DEA1-72AE-4A69-AF58-86D8D548BF8A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25568542"/>
              </p:ext>
            </p:extLst>
          </p:nvPr>
        </p:nvGraphicFramePr>
        <p:xfrm>
          <a:off x="450850" y="1296537"/>
          <a:ext cx="8248650" cy="4462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774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FDDD82-7403-483C-A0A0-E9410068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Huumetestit 2(2)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DB72C9CA-0206-4F34-A3D8-F03C6C409CDD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688693482"/>
              </p:ext>
            </p:extLst>
          </p:nvPr>
        </p:nvGraphicFramePr>
        <p:xfrm>
          <a:off x="558236" y="1209970"/>
          <a:ext cx="8248650" cy="410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08967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BCF686-1C48-4C08-8E73-D7830B4ED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Psykososiaaliset hoito- ja kuntoutus-muodot 1(2)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85E7C7-C4BC-4B80-8F57-2C2E2665CDF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pPr>
              <a:lnSpc>
                <a:spcPts val="2400"/>
              </a:lnSpc>
            </a:pPr>
            <a:r>
              <a:rPr lang="fi-FI" sz="2200" dirty="0"/>
              <a:t>Psykososiaalista hoitoa tai kuntoutusta tulee tarjota kaikille huumeriippuvuudesta kärsiville.</a:t>
            </a:r>
          </a:p>
          <a:p>
            <a:pPr>
              <a:lnSpc>
                <a:spcPts val="2400"/>
              </a:lnSpc>
            </a:pPr>
            <a:r>
              <a:rPr lang="fi-FI" sz="2200" dirty="0"/>
              <a:t>Hoitosuunnitelma tulee tehdä räätälöidysti ja yhteistyössä potilaan kanssa, niin että huomioidaan muutosvaihemalli.</a:t>
            </a:r>
          </a:p>
          <a:p>
            <a:pPr lvl="1">
              <a:lnSpc>
                <a:spcPts val="2400"/>
              </a:lnSpc>
            </a:pPr>
            <a:r>
              <a:rPr lang="fi-FI" dirty="0"/>
              <a:t>Muutosvaihemallin mukainen hoitosuunnitelma, ks. </a:t>
            </a:r>
            <a:r>
              <a:rPr lang="fi-FI" dirty="0">
                <a:hlinkClick r:id="rId3"/>
              </a:rPr>
              <a:t>täältä</a:t>
            </a:r>
            <a:endParaRPr lang="fi-FI" sz="1800" dirty="0"/>
          </a:p>
          <a:p>
            <a:pPr>
              <a:lnSpc>
                <a:spcPts val="2400"/>
              </a:lnSpc>
            </a:pPr>
            <a:r>
              <a:rPr lang="fi-FI" sz="2200" dirty="0"/>
              <a:t>Huumeongelmaisen hoidossa käytetään samoja psykososiaalisia hoitomenetelmiä kuin alkoholi-ongelmaisen hoidossa.</a:t>
            </a:r>
          </a:p>
          <a:p>
            <a:pPr lvl="1"/>
            <a:r>
              <a:rPr lang="fi-FI" dirty="0"/>
              <a:t>Hoitojen keskeinen elementti ovat terapeuttinen keskustelu ja yhdessä tekeminen. </a:t>
            </a:r>
          </a:p>
          <a:p>
            <a:pPr lvl="1"/>
            <a:r>
              <a:rPr lang="fi-FI" dirty="0"/>
              <a:t>Hoidossa käytetään usein eri teorioihin perustuvien menetelmien ja työtapojen yhdistelmää.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674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4C747A-A4C0-4DDB-80FF-693CD756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Psykososiaaliset hoito- ja kuntoutus-muodot 2(2)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73954E10-F4D3-4EC3-8904-057F09B35E1C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051805951"/>
              </p:ext>
            </p:extLst>
          </p:nvPr>
        </p:nvGraphicFramePr>
        <p:xfrm>
          <a:off x="450850" y="1555749"/>
          <a:ext cx="8248650" cy="4397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87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D64B27-28C7-4C22-9F57-905C9655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/>
              <a:t>Kannabis (marihuana, hasis) ja kannabisriippuvuuden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8F589A-38BF-4A10-88E8-CF8BFA7F7E9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pPr>
              <a:lnSpc>
                <a:spcPts val="2500"/>
              </a:lnSpc>
            </a:pPr>
            <a:r>
              <a:rPr lang="fi-FI" sz="2200" dirty="0"/>
              <a:t>Usein riippuvuus on lievä, ja vieroitusoireet ovat melko vähäiset.</a:t>
            </a:r>
          </a:p>
          <a:p>
            <a:pPr lvl="1"/>
            <a:r>
              <a:rPr lang="fi-FI" dirty="0"/>
              <a:t>Vieroitusoireet ovat erityisen vaikeita, jos käyttäjä tupakoi tai hänellä on psyykkisiä sairauksia.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Kannabisriippuvuutta ei tule hoitaa lääkkeillä.</a:t>
            </a:r>
          </a:p>
          <a:p>
            <a:pPr>
              <a:lnSpc>
                <a:spcPts val="2500"/>
              </a:lnSpc>
            </a:pPr>
            <a:r>
              <a:rPr lang="fi-FI" dirty="0"/>
              <a:t>Psykososiaalisia hoitoja tulee tarjota.</a:t>
            </a:r>
          </a:p>
          <a:p>
            <a:pPr lvl="1"/>
            <a:r>
              <a:rPr lang="fi-FI" dirty="0"/>
              <a:t>Sekä kognitiivis-behavioraalinen terapia että motivaatiota lisäävä terapia ovat ilmeisesti tehokkaita hoitomuotoja kannabisriippuvuuden hoidossa (B).</a:t>
            </a:r>
          </a:p>
          <a:p>
            <a:pPr lvl="1"/>
            <a:r>
              <a:rPr lang="fi-FI" dirty="0"/>
              <a:t>Palkitseminen rahalla tai ostoseteleillä voi ilmeisesti lyhytaikaisesti parantaa kannabisriippuvuuden hoitotuloksia, kun hoitomuotona on kognitiivinen käyttäytymisterapia (B).</a:t>
            </a:r>
          </a:p>
          <a:p>
            <a:pPr>
              <a:lnSpc>
                <a:spcPts val="2500"/>
              </a:lnSpc>
            </a:pPr>
            <a:endParaRPr lang="fi-FI" altLang="fi-FI" sz="2200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2885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433986-C810-4FDF-92BA-0973C8B6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Stimulantit </a:t>
            </a:r>
            <a:br>
              <a:rPr lang="fi-FI"/>
            </a:br>
            <a:r>
              <a:rPr lang="fi-FI"/>
              <a:t>(esim. amfetamiini, kokaiini, ekstaasi)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7A5E73-E649-4682-8D5F-A82888697F6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pPr>
              <a:lnSpc>
                <a:spcPts val="2400"/>
              </a:lnSpc>
            </a:pPr>
            <a:r>
              <a:rPr lang="fi-FI" sz="2200" dirty="0"/>
              <a:t>Amfetamiini, sen johdokset ja kokaiini ovat sentraalisia stimulantteja.</a:t>
            </a:r>
          </a:p>
          <a:p>
            <a:pPr>
              <a:lnSpc>
                <a:spcPts val="2400"/>
              </a:lnSpc>
            </a:pPr>
            <a:r>
              <a:rPr lang="fi-FI" sz="2200" dirty="0"/>
              <a:t>Amfetamiini on </a:t>
            </a:r>
            <a:r>
              <a:rPr lang="fi-FI" sz="2200" dirty="0" err="1"/>
              <a:t>buprenorfiinin</a:t>
            </a:r>
            <a:r>
              <a:rPr lang="fi-FI" sz="2200" dirty="0"/>
              <a:t> ohella Suomen yleisin pistoshuume. </a:t>
            </a:r>
          </a:p>
          <a:p>
            <a:pPr lvl="1"/>
            <a:r>
              <a:rPr lang="fi-FI" sz="1800" dirty="0"/>
              <a:t>M</a:t>
            </a:r>
            <a:r>
              <a:rPr lang="fi-FI" dirty="0"/>
              <a:t>etamfetamiinin, amfetamiinin johdoksen, käyttö on merkittävästi lisääntynyt viime vuosina. </a:t>
            </a:r>
          </a:p>
          <a:p>
            <a:pPr>
              <a:lnSpc>
                <a:spcPts val="2400"/>
              </a:lnSpc>
            </a:pPr>
            <a:r>
              <a:rPr lang="fi-FI" sz="2200" dirty="0"/>
              <a:t>Kokaiinia käytetään suonensisäisesti, nuuskaamalla tai suun kautta. </a:t>
            </a:r>
          </a:p>
          <a:p>
            <a:pPr>
              <a:lnSpc>
                <a:spcPts val="2400"/>
              </a:lnSpc>
            </a:pPr>
            <a:r>
              <a:rPr lang="fi-FI" sz="2200" dirty="0"/>
              <a:t>Stimulantteihin luetaan yleensä tabletteina kaupiteltava ekstaasi (3.4-metyleenidioksi-metamfetamiini, MDMA).</a:t>
            </a:r>
          </a:p>
          <a:p>
            <a:pPr lvl="1"/>
            <a:r>
              <a:rPr lang="fi-FI" dirty="0"/>
              <a:t>Tabletteihin saattaa sisältyä muitakin niin sanottuja klubi- tai muuntohuumeita.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60916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0AD682-EEC5-42B9-82EA-7449B1F1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Amfetamiinin tai sen johdoksen aiheuttama myrkytys</a:t>
            </a:r>
            <a:br>
              <a:rPr lang="fi-FI" b="1"/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20AA84-8875-424C-AE20-8364FAC16D9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pPr>
              <a:lnSpc>
                <a:spcPts val="2500"/>
              </a:lnSpc>
            </a:pPr>
            <a:r>
              <a:rPr lang="fi-FI" sz="2200" dirty="0"/>
              <a:t>Myrkytysoireita ovat </a:t>
            </a:r>
            <a:r>
              <a:rPr lang="fi-FI" sz="2200" dirty="0" err="1"/>
              <a:t>takykardia</a:t>
            </a:r>
            <a:r>
              <a:rPr lang="fi-FI" sz="2200" dirty="0"/>
              <a:t>, hypertensio, </a:t>
            </a:r>
            <a:r>
              <a:rPr lang="fi-FI" sz="2200" dirty="0" err="1"/>
              <a:t>hypertermia</a:t>
            </a:r>
            <a:r>
              <a:rPr lang="fi-FI" sz="2200" dirty="0"/>
              <a:t>, hikoilu, </a:t>
            </a:r>
            <a:r>
              <a:rPr lang="fi-FI" sz="2200" dirty="0" err="1"/>
              <a:t>mydriaasi</a:t>
            </a:r>
            <a:r>
              <a:rPr lang="fi-FI" sz="2200" dirty="0"/>
              <a:t>, ahdistuneisuus ja motorinen levottomuus, lihasjäykkyys, kouristus-taipumus, </a:t>
            </a:r>
            <a:r>
              <a:rPr lang="fi-FI" sz="2200" dirty="0" err="1"/>
              <a:t>hyperrefleksia</a:t>
            </a:r>
            <a:r>
              <a:rPr lang="fi-FI" sz="2200" dirty="0"/>
              <a:t> ja </a:t>
            </a:r>
            <a:r>
              <a:rPr lang="fi-FI" sz="2200" dirty="0" err="1"/>
              <a:t>bruksis</a:t>
            </a:r>
            <a:r>
              <a:rPr lang="fi-FI" sz="2200" dirty="0"/>
              <a:t>.</a:t>
            </a:r>
          </a:p>
          <a:p>
            <a:pPr lvl="1"/>
            <a:r>
              <a:rPr lang="fi-FI" dirty="0" err="1"/>
              <a:t>Hypertermiaan</a:t>
            </a:r>
            <a:r>
              <a:rPr lang="fi-FI" dirty="0"/>
              <a:t> voivat liittyä </a:t>
            </a:r>
            <a:r>
              <a:rPr lang="fi-FI" dirty="0" err="1"/>
              <a:t>rabdomyolyysi</a:t>
            </a:r>
            <a:r>
              <a:rPr lang="fi-FI" dirty="0"/>
              <a:t> ja munuaisvaurio, hypotensio, hyytymishäiriöitä, maksa- </a:t>
            </a:r>
            <a:br>
              <a:rPr lang="fi-FI" dirty="0"/>
            </a:br>
            <a:r>
              <a:rPr lang="fi-FI" dirty="0"/>
              <a:t>tai keuhkovaurio, </a:t>
            </a:r>
            <a:r>
              <a:rPr lang="fi-FI" dirty="0" err="1"/>
              <a:t>hyponatremia</a:t>
            </a:r>
            <a:r>
              <a:rPr lang="fi-FI" dirty="0"/>
              <a:t>, aivoinfarkti tai aivoverenvuoto ja psykoosi.</a:t>
            </a:r>
          </a:p>
          <a:p>
            <a:r>
              <a:rPr lang="fi-FI" sz="2200" dirty="0"/>
              <a:t>Tutkimuksia amfetamiinipsykoosin hoidosta on niukasti. </a:t>
            </a:r>
          </a:p>
          <a:p>
            <a:pPr lvl="1"/>
            <a:r>
              <a:rPr lang="fi-FI" dirty="0"/>
              <a:t>Psykoosilääkkeitä amfetamiinipsykoosin hoidossa voidaan harkita, mutta niitä on haittavaikutusriskien vuoksi käytettävä varovaisesti.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8547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6E324E-78E7-402A-B06E-5F847146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Amfetamiinimyrkytyksen hoito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DEA471B-8457-45E5-B086-50CC8DCDBB21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463331017"/>
              </p:ext>
            </p:extLst>
          </p:nvPr>
        </p:nvGraphicFramePr>
        <p:xfrm>
          <a:off x="450850" y="1324947"/>
          <a:ext cx="8248650" cy="4337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2052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017010-A0AE-4933-9265-BF92D6FA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Amfetamiinista vieroitus</a:t>
            </a:r>
            <a:br>
              <a:rPr lang="fi-FI" b="1"/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1BEC2D-7E44-44E5-9D36-44E795CFEE4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356036" cy="4106864"/>
          </a:xfrm>
        </p:spPr>
        <p:txBody>
          <a:bodyPr/>
          <a:lstStyle/>
          <a:p>
            <a:r>
              <a:rPr lang="fi-FI" sz="2200"/>
              <a:t>Amfetamiinin ja sen johdosten vieroitustilaa on vaikea osoittaa, koska se ei ole samaan tapaan selkeä kuin muiden huumeiden.</a:t>
            </a:r>
          </a:p>
          <a:p>
            <a:pPr lvl="1"/>
            <a:r>
              <a:rPr lang="fi-FI"/>
              <a:t>Tavallisia oireita ovat masennus, unihäiriöt, levottomuus, apatia, väsymys, ahdistuneisuus ja erilaiset fyysiset oireet.</a:t>
            </a:r>
          </a:p>
          <a:p>
            <a:r>
              <a:rPr lang="fi-FI" sz="2200"/>
              <a:t>Amfetamiinista vieroitukseen ei tunneta tehokasta spesifistä lääkehoitoa, mutta </a:t>
            </a:r>
            <a:r>
              <a:rPr lang="fi-FI" sz="2200" err="1"/>
              <a:t>mirtatsapiinista</a:t>
            </a:r>
            <a:r>
              <a:rPr lang="fi-FI" sz="2200"/>
              <a:t> saattaa olla apua (</a:t>
            </a:r>
            <a:r>
              <a:rPr lang="fi-FI" sz="2200" err="1"/>
              <a:t>met</a:t>
            </a:r>
            <a:r>
              <a:rPr lang="fi-FI" sz="2200"/>
              <a:t>)amfetamiinin vieroitusoireiden hoidossa (C).</a:t>
            </a:r>
          </a:p>
          <a:p>
            <a:r>
              <a:rPr lang="fi-FI" sz="2200" err="1"/>
              <a:t>Bupropionista</a:t>
            </a:r>
            <a:r>
              <a:rPr lang="fi-FI" sz="2200"/>
              <a:t>, D-amfetamiinista, </a:t>
            </a:r>
            <a:r>
              <a:rPr lang="fi-FI" sz="2200" err="1"/>
              <a:t>modanefiilista</a:t>
            </a:r>
            <a:r>
              <a:rPr lang="fi-FI" sz="2200"/>
              <a:t> tai </a:t>
            </a:r>
            <a:r>
              <a:rPr lang="fi-FI" sz="2200" err="1"/>
              <a:t>metyylifenidaatista</a:t>
            </a:r>
            <a:r>
              <a:rPr lang="fi-FI" sz="2200"/>
              <a:t> ei ole hyötyä (</a:t>
            </a:r>
            <a:r>
              <a:rPr lang="fi-FI" sz="2200" err="1"/>
              <a:t>met</a:t>
            </a:r>
            <a:r>
              <a:rPr lang="fi-FI" sz="2200"/>
              <a:t>)amfetamiini-riippuvuuden hoidossa (A).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67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Näytön varmuusaste</a:t>
            </a:r>
            <a:br>
              <a:rPr lang="fi-FI"/>
            </a:br>
            <a:r>
              <a:rPr lang="fi-FI"/>
              <a:t>Käypä hoito -suosituksissa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21397509"/>
              </p:ext>
            </p:extLst>
          </p:nvPr>
        </p:nvGraphicFramePr>
        <p:xfrm>
          <a:off x="450850" y="1555750"/>
          <a:ext cx="824865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Näytön 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Selitys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Vahva </a:t>
                      </a:r>
                    </a:p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Useita menetelmällisesti tasokkaita</a:t>
                      </a:r>
                      <a:r>
                        <a:rPr lang="fi-FI" sz="1600" baseline="300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</a:t>
                      </a:r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tutkimuksia, joiden tulokset samansuuntaiset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Kohtalainen </a:t>
                      </a:r>
                    </a:p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menetelmällisesti tasokas tutkimus tai useita kelvollisia</a:t>
                      </a:r>
                      <a:r>
                        <a:rPr lang="fi-FI" sz="1600" baseline="300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</a:t>
                      </a:r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Niukka</a:t>
                      </a:r>
                    </a:p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kelvollinen tieteellinen</a:t>
                      </a:r>
                      <a:r>
                        <a:rPr lang="fi-FI" sz="1600" baseline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tutkimus</a:t>
                      </a:r>
                      <a:endParaRPr lang="fi-FI" sz="160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Ei </a:t>
                      </a:r>
                    </a:p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Asiantuntijoiden tulkinta (paras arvio) tiedosta, joka ei täytä tutkimukseen</a:t>
                      </a:r>
                      <a:r>
                        <a:rPr lang="fi-FI" sz="1600" baseline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perustuvia näytön vaatimuksia</a:t>
                      </a:r>
                      <a:endParaRPr lang="fi-FI" sz="160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 </a:t>
                      </a:r>
                      <a:r>
                        <a:rPr lang="fi-FI" sz="15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Menetelmällisesti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 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500" dirty="0"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31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DC23E5-5F70-4F84-BA0E-3917E3404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Kokaiinimyrkytys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511A03-874D-4DB8-AC53-4A25AE89EC2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/>
              <a:t>Kokaiinin yliannostusoireet ilmaantuvat nopeasti ja voivat johtaa kuolemaan.</a:t>
            </a:r>
          </a:p>
          <a:p>
            <a:pPr lvl="1"/>
            <a:r>
              <a:rPr lang="fi-FI"/>
              <a:t>Myrkytyksen alkuvaiheeseen liittyy pelkotiloja tai paranoidinen psykoosi ja myöhemmin masennusta, johon liittyy itsemurhariski. </a:t>
            </a:r>
          </a:p>
          <a:p>
            <a:pPr lvl="1"/>
            <a:r>
              <a:rPr lang="fi-FI"/>
              <a:t>Sydänoireita ovat </a:t>
            </a:r>
            <a:r>
              <a:rPr lang="fi-FI" err="1"/>
              <a:t>takykardia</a:t>
            </a:r>
            <a:r>
              <a:rPr lang="fi-FI"/>
              <a:t>, rytmihäiriöt, äkkikuolema, sydäninfarkti, </a:t>
            </a:r>
            <a:r>
              <a:rPr lang="fi-FI" err="1"/>
              <a:t>myokardiitti</a:t>
            </a:r>
            <a:r>
              <a:rPr lang="fi-FI"/>
              <a:t> ja </a:t>
            </a:r>
            <a:r>
              <a:rPr lang="fi-FI" err="1"/>
              <a:t>dissektoiva</a:t>
            </a:r>
            <a:r>
              <a:rPr lang="fi-FI"/>
              <a:t> aneurysma.</a:t>
            </a:r>
          </a:p>
          <a:p>
            <a:pPr lvl="1"/>
            <a:r>
              <a:rPr lang="fi-FI"/>
              <a:t>Neurologisia oireita ovat päänsärky, kouristukset, kallonsisäinen verenvuoto ja </a:t>
            </a:r>
            <a:r>
              <a:rPr lang="fi-FI" err="1"/>
              <a:t>hypertermiaan</a:t>
            </a:r>
            <a:r>
              <a:rPr lang="fi-FI"/>
              <a:t> tai kouristuksiin liittyvä aivovaurio. </a:t>
            </a:r>
          </a:p>
          <a:p>
            <a:pPr lvl="1"/>
            <a:r>
              <a:rPr lang="fi-FI" err="1"/>
              <a:t>Hypertermia</a:t>
            </a:r>
            <a:r>
              <a:rPr lang="fi-FI"/>
              <a:t> voi aiheuttaa </a:t>
            </a:r>
            <a:r>
              <a:rPr lang="fi-FI" err="1"/>
              <a:t>rabdomyolyysin</a:t>
            </a:r>
            <a:r>
              <a:rPr lang="fi-FI"/>
              <a:t> ja munuaisvaurion.</a:t>
            </a:r>
          </a:p>
        </p:txBody>
      </p:sp>
    </p:spTree>
    <p:extLst>
      <p:ext uri="{BB962C8B-B14F-4D97-AF65-F5344CB8AC3E}">
        <p14:creationId xmlns:p14="http://schemas.microsoft.com/office/powerpoint/2010/main" val="3942464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B0058A-C303-4B88-852E-873DC458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Kokaiinimyrkytyksen hoito 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A8761AF3-809F-43D4-8B21-DB9BEBF93CB2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62419649"/>
              </p:ext>
            </p:extLst>
          </p:nvPr>
        </p:nvGraphicFramePr>
        <p:xfrm>
          <a:off x="450850" y="1399592"/>
          <a:ext cx="8248650" cy="4263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9433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C23556-A052-4965-B9FE-40646142C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Kokaiinista vieroitus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8FA431-0D31-49DE-8F52-EB0CAED41B4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/>
              <a:t>Vierotusoireita ovat:</a:t>
            </a:r>
          </a:p>
          <a:p>
            <a:pPr lvl="1"/>
            <a:r>
              <a:rPr lang="fi-FI"/>
              <a:t>masennus, unihäiriöt, levottomuus, apatia, väsymys, ahdistuneisuus, sydämentykytys ja fyysiset oireet. </a:t>
            </a:r>
          </a:p>
          <a:p>
            <a:pPr lvl="1"/>
            <a:r>
              <a:rPr lang="fi-FI"/>
              <a:t>Kokaiinihimo on yleistä.</a:t>
            </a:r>
          </a:p>
          <a:p>
            <a:pPr lvl="1"/>
            <a:r>
              <a:rPr lang="fi-FI"/>
              <a:t>Myös oireeton sydänlihasiskemia on mahdollinen.</a:t>
            </a:r>
          </a:p>
          <a:p>
            <a:r>
              <a:rPr lang="fi-FI"/>
              <a:t>Kokaiinivieroituksessa voidaan tarvittaessa käyttää oireenmukaista lääkehoitoa.</a:t>
            </a:r>
          </a:p>
          <a:p>
            <a:pPr lvl="1"/>
            <a:r>
              <a:rPr lang="fi-FI"/>
              <a:t>Oireet helpottuvat usein ilman hoitoakin.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638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D979BC-26B5-4103-B029-5CAC966D7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Stimulanttiriippuvuuden hoito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04C9162-416C-40AA-A5BA-7257B7D494D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567171512"/>
              </p:ext>
            </p:extLst>
          </p:nvPr>
        </p:nvGraphicFramePr>
        <p:xfrm>
          <a:off x="450850" y="1324946"/>
          <a:ext cx="8248650" cy="4337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420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75418B-ABEE-4E53-9007-83C6EEE8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Opioidit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085CA1-A2CD-4A1F-AB14-8BBF1B08B1B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350479"/>
            <a:ext cx="8248650" cy="4106864"/>
          </a:xfrm>
        </p:spPr>
        <p:txBody>
          <a:bodyPr anchor="t"/>
          <a:lstStyle/>
          <a:p>
            <a:r>
              <a:rPr lang="fi-FI" sz="2200" dirty="0"/>
              <a:t>Suomessa huumetarkoitukseen käytettyjä aineita ovat:</a:t>
            </a:r>
          </a:p>
          <a:p>
            <a:pPr lvl="1"/>
            <a:r>
              <a:rPr lang="fi-FI" dirty="0"/>
              <a:t>oopiumi (esim. oopiumitee), heroiini, morfiini, kodeiini, metadoni, </a:t>
            </a:r>
            <a:r>
              <a:rPr lang="fi-FI" dirty="0" err="1"/>
              <a:t>oksikodoni</a:t>
            </a:r>
            <a:r>
              <a:rPr lang="fi-FI" dirty="0"/>
              <a:t>, </a:t>
            </a:r>
            <a:r>
              <a:rPr lang="fi-FI" dirty="0" err="1"/>
              <a:t>fentanyyli</a:t>
            </a:r>
            <a:r>
              <a:rPr lang="fi-FI" dirty="0"/>
              <a:t>, </a:t>
            </a:r>
            <a:r>
              <a:rPr lang="fi-FI" dirty="0" err="1"/>
              <a:t>dekstropropoksifeeni</a:t>
            </a:r>
            <a:r>
              <a:rPr lang="fi-FI" dirty="0"/>
              <a:t>, </a:t>
            </a:r>
            <a:r>
              <a:rPr lang="fi-FI" dirty="0" err="1"/>
              <a:t>tramadoli</a:t>
            </a:r>
            <a:r>
              <a:rPr lang="fi-FI" dirty="0"/>
              <a:t> ja </a:t>
            </a:r>
            <a:r>
              <a:rPr lang="fi-FI" dirty="0" err="1"/>
              <a:t>buprenorfiini</a:t>
            </a:r>
            <a:r>
              <a:rPr lang="fi-FI" sz="1800" dirty="0"/>
              <a:t>.</a:t>
            </a:r>
          </a:p>
          <a:p>
            <a:r>
              <a:rPr lang="fi-FI" sz="2200" dirty="0"/>
              <a:t>Kaikkia opioideja kohtaan kehittyy nopeasti lisääntynyt (10–100-kertainen) sietokyky.</a:t>
            </a:r>
          </a:p>
          <a:p>
            <a:r>
              <a:rPr lang="fi-FI" sz="2200" dirty="0"/>
              <a:t>Opioidiriippuvuuden kehityttyä käytön tarkoitus muuttuu: euforian tavoittelemisesta siirrytään usein vieroitusoireiden ehkäisemiseen.</a:t>
            </a:r>
          </a:p>
          <a:p>
            <a:r>
              <a:rPr lang="fi-FI" sz="2200" dirty="0"/>
              <a:t>Opioidilääkehoidolle tulee aina olla selkeästi määritelty aihe. </a:t>
            </a:r>
          </a:p>
          <a:p>
            <a:pPr lvl="1"/>
            <a:r>
              <a:rPr lang="fi-FI" dirty="0"/>
              <a:t>Riippuvuushäiriöt ja niiden vaikeusaste kartoitetaan lääkehoidon suunnittelun yhteydessä.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177638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981D19-8F3F-4EFB-A7A4-5A921838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Opioidimyrkytys ja sen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16E346-8744-41FD-B6EE-90256A91970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49" y="1555750"/>
            <a:ext cx="8375909" cy="4106864"/>
          </a:xfrm>
        </p:spPr>
        <p:txBody>
          <a:bodyPr/>
          <a:lstStyle/>
          <a:p>
            <a:r>
              <a:rPr lang="fi-FI" sz="2200"/>
              <a:t>Myrkytysoireita ovat hengityslama, </a:t>
            </a:r>
            <a:r>
              <a:rPr lang="fi-FI" sz="2200" err="1"/>
              <a:t>bradykardia</a:t>
            </a:r>
            <a:r>
              <a:rPr lang="fi-FI" sz="2200"/>
              <a:t>, hypoksia ja lopulta kooma. Mustuaiset ovat aluksi pistemäiset mutta laajenevat hypoksian ja aivoödeeman edetessä.</a:t>
            </a:r>
          </a:p>
          <a:p>
            <a:r>
              <a:rPr lang="fi-FI" sz="2200"/>
              <a:t>Pitkävaikutteiset opioidit (metadoni) aiheuttavat pitkän tajuttomuuden.</a:t>
            </a:r>
          </a:p>
          <a:p>
            <a:r>
              <a:rPr lang="fi-FI" sz="2200" err="1"/>
              <a:t>Naloksonia</a:t>
            </a:r>
            <a:r>
              <a:rPr lang="fi-FI" sz="2200"/>
              <a:t> suositellaan käytettäväksi opioidimyrkytyksen hoidossa.</a:t>
            </a:r>
          </a:p>
          <a:p>
            <a:pPr lvl="1"/>
            <a:r>
              <a:rPr lang="fi-FI" err="1"/>
              <a:t>Naloksonin</a:t>
            </a:r>
            <a:r>
              <a:rPr lang="fi-FI"/>
              <a:t> vaikutus häviää jo noin puolessa tunnissa.</a:t>
            </a:r>
          </a:p>
          <a:p>
            <a:pPr lvl="1"/>
            <a:r>
              <a:rPr lang="fi-FI" err="1"/>
              <a:t>Naloksonin</a:t>
            </a:r>
            <a:r>
              <a:rPr lang="fi-FI"/>
              <a:t> käyttö vähentää hengitystuen tarvetta.</a:t>
            </a:r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234989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F08F3F-5224-4440-86B3-E2F4BF28C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Opioidivieroitushoito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C0256B-3BCE-429B-B8A2-1A0972DC8520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r>
              <a:rPr lang="fi-FI" sz="2200" dirty="0"/>
              <a:t>Vieroitusoireita ovat ahdistuneisuus, levottomuus, huumehakuinen käyttäytyminen, nivel- ja vatsakivut, oksentelu, ripuli, </a:t>
            </a:r>
            <a:r>
              <a:rPr lang="fi-FI" sz="2200" dirty="0" err="1"/>
              <a:t>piloerektio</a:t>
            </a:r>
            <a:r>
              <a:rPr lang="fi-FI" sz="2200" dirty="0"/>
              <a:t> sekä silmien ja nenän vuotaminen.</a:t>
            </a:r>
          </a:p>
          <a:p>
            <a:r>
              <a:rPr lang="fi-FI" sz="2200" dirty="0"/>
              <a:t>Vierotusoireiden lievittämiseen suositellaan </a:t>
            </a:r>
            <a:r>
              <a:rPr lang="fi-FI" sz="2200" dirty="0" err="1"/>
              <a:t>buprenorfiinia</a:t>
            </a:r>
            <a:r>
              <a:rPr lang="fi-FI" sz="2200" dirty="0"/>
              <a:t>, metadonia tai alfa2-adrenergisiä agonisteja.</a:t>
            </a:r>
          </a:p>
          <a:p>
            <a:pPr lvl="1"/>
            <a:r>
              <a:rPr lang="fi-FI" dirty="0"/>
              <a:t>Vieroituksessa ei tule käyttää opioidiantagonisteja.</a:t>
            </a:r>
          </a:p>
          <a:p>
            <a:r>
              <a:rPr lang="fi-FI" sz="2200" dirty="0"/>
              <a:t>Vieroitusoireiden hoidon yhteydessä on suunniteltava jatkohoito.</a:t>
            </a:r>
          </a:p>
          <a:p>
            <a:r>
              <a:rPr lang="fi-FI" sz="2200" dirty="0"/>
              <a:t>Psykososiaalinen hoito suositellaan aloitettavaksi vierotushoidon yhteydessä.</a:t>
            </a:r>
          </a:p>
          <a:p>
            <a:pPr lvl="1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880298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C310C2-6369-4401-BED0-EDC2C3B20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Opioidikorvaushoito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37A0AA0-9B33-44FE-899A-55BC8F194C9C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457618857"/>
              </p:ext>
            </p:extLst>
          </p:nvPr>
        </p:nvGraphicFramePr>
        <p:xfrm>
          <a:off x="450850" y="1324947"/>
          <a:ext cx="8248650" cy="4337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98208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5CBC40-1E29-4ADC-AAEC-7CF4CCADB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Hallusinogeenit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FE8E58-90F5-44F1-8B8C-95496E012BD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err="1"/>
              <a:t>Hallusinogeeneja</a:t>
            </a:r>
            <a:r>
              <a:rPr lang="fi-FI" sz="2200"/>
              <a:t> ovat muun muassa LSD (</a:t>
            </a:r>
            <a:r>
              <a:rPr lang="fi-FI" sz="2200" err="1"/>
              <a:t>lysergihapon</a:t>
            </a:r>
            <a:r>
              <a:rPr lang="fi-FI" sz="2200"/>
              <a:t> </a:t>
            </a:r>
            <a:r>
              <a:rPr lang="fi-FI" sz="2200" err="1"/>
              <a:t>dietyyliamidi</a:t>
            </a:r>
            <a:r>
              <a:rPr lang="fi-FI" sz="2200"/>
              <a:t>), </a:t>
            </a:r>
            <a:r>
              <a:rPr lang="fi-FI" sz="2200" err="1"/>
              <a:t>psilosiini</a:t>
            </a:r>
            <a:r>
              <a:rPr lang="fi-FI" sz="2200"/>
              <a:t> (sienimyrkky), meskaliini, dimetyylitryptamiini (DMT, "</a:t>
            </a:r>
            <a:r>
              <a:rPr lang="fi-FI" sz="2200" err="1"/>
              <a:t>businessman's</a:t>
            </a:r>
            <a:r>
              <a:rPr lang="fi-FI" sz="2200"/>
              <a:t> </a:t>
            </a:r>
            <a:r>
              <a:rPr lang="fi-FI" sz="2200" err="1"/>
              <a:t>lunch</a:t>
            </a:r>
            <a:r>
              <a:rPr lang="fi-FI" sz="2200"/>
              <a:t>") ja PCP (</a:t>
            </a:r>
            <a:r>
              <a:rPr lang="fi-FI" sz="2200" err="1"/>
              <a:t>fensyklidiini</a:t>
            </a:r>
            <a:r>
              <a:rPr lang="fi-FI" sz="2200"/>
              <a:t>).</a:t>
            </a:r>
          </a:p>
          <a:p>
            <a:pPr lvl="1"/>
            <a:r>
              <a:rPr lang="fi-FI"/>
              <a:t>Toksisuus vaihtelee aineittain.</a:t>
            </a:r>
          </a:p>
          <a:p>
            <a:pPr lvl="1"/>
            <a:r>
              <a:rPr lang="fi-FI"/>
              <a:t>Aineet aiheuttavat erilaisia aistivääristymiä ja ajatushäiriöitä.</a:t>
            </a:r>
          </a:p>
          <a:p>
            <a:r>
              <a:rPr lang="fi-FI" sz="2200"/>
              <a:t>Hallusinogeenimyrkytyksen hoito on yleishoitoa, eikä siihen ole vasta-ainetta. </a:t>
            </a:r>
          </a:p>
          <a:p>
            <a:pPr lvl="1"/>
            <a:r>
              <a:rPr lang="fi-FI"/>
              <a:t>Fyysiset vieroitusoireet ovat niukkoja.</a:t>
            </a:r>
          </a:p>
          <a:p>
            <a:pPr lvl="1"/>
            <a:r>
              <a:rPr lang="fi-FI"/>
              <a:t>Rauhattomuutta voidaan lääkitä </a:t>
            </a:r>
            <a:r>
              <a:rPr lang="fi-FI" err="1"/>
              <a:t>bentsodiatsepiineilla</a:t>
            </a:r>
            <a:r>
              <a:rPr lang="fi-FI"/>
              <a:t> tai pieniannosneurolepteilla.</a:t>
            </a:r>
          </a:p>
          <a:p>
            <a:pPr lvl="1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653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CA2F55-2E6C-4F56-95AD-4CD6A533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Muunto- eli niin sanotut designhuumeet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03F66B-124A-4C8A-9583-EE1E26D8BB1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r>
              <a:rPr lang="fi-FI" sz="2200" dirty="0"/>
              <a:t>Valtaosa muuntohuumeista kuuluu amfetamiinityyppisten stimulanttien ryhmään.</a:t>
            </a:r>
          </a:p>
          <a:p>
            <a:pPr lvl="1"/>
            <a:r>
              <a:rPr lang="fi-FI" dirty="0"/>
              <a:t>MDPV eli "aakkoset", 2-DPMP eli "</a:t>
            </a:r>
            <a:r>
              <a:rPr lang="fi-FI" dirty="0" err="1"/>
              <a:t>daisy</a:t>
            </a:r>
            <a:r>
              <a:rPr lang="fi-FI" dirty="0"/>
              <a:t>”</a:t>
            </a:r>
          </a:p>
          <a:p>
            <a:r>
              <a:rPr lang="fi-FI" sz="2200" dirty="0"/>
              <a:t>Osalla muuntohuumeista on hallusinogeeninen vaikutus. </a:t>
            </a:r>
          </a:p>
          <a:p>
            <a:pPr lvl="1"/>
            <a:r>
              <a:rPr lang="fi-FI" dirty="0" err="1"/>
              <a:t>bromodragonfly</a:t>
            </a:r>
            <a:r>
              <a:rPr lang="fi-FI" dirty="0"/>
              <a:t>, BDF</a:t>
            </a:r>
          </a:p>
          <a:p>
            <a:r>
              <a:rPr lang="fi-FI" sz="2200" dirty="0"/>
              <a:t>Kannabinoidireseptoriagonistit ovat nopeasti kasvava muuntohuumeryhmä.</a:t>
            </a:r>
          </a:p>
          <a:p>
            <a:pPr lvl="1"/>
            <a:r>
              <a:rPr lang="fi-FI" dirty="0"/>
              <a:t>"laillinen kannabis", kuten JWH-018 eli "Jehova”</a:t>
            </a:r>
          </a:p>
          <a:p>
            <a:r>
              <a:rPr lang="fi-FI" sz="2200" dirty="0"/>
              <a:t>Muuntohuumeet eivät usein näy päihdeseulassa.</a:t>
            </a:r>
          </a:p>
          <a:p>
            <a:r>
              <a:rPr lang="fi-FI" sz="2200" dirty="0"/>
              <a:t>Muuntohuumeiden yliannostuksen hoito on oireenmukaista.</a:t>
            </a:r>
          </a:p>
        </p:txBody>
      </p:sp>
    </p:spTree>
    <p:extLst>
      <p:ext uri="{BB962C8B-B14F-4D97-AF65-F5344CB8AC3E}">
        <p14:creationId xmlns:p14="http://schemas.microsoft.com/office/powerpoint/2010/main" val="123151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Luentomateriaalin käyttö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Käypä hoito -suositusten luentomateriaalit on laadittu tukemaan suosituksen käyttöönottoa. </a:t>
            </a:r>
          </a:p>
          <a:p>
            <a:pPr>
              <a:defRPr/>
            </a:pPr>
            <a:r>
              <a:rPr lang="fi-FI"/>
              <a:t>Ne ovat vapaasti käytettävissä terveydenhuollon, julkishallinnon ja oppilaitosten koulutuksissa ja apuna ammattilaisten arjessa.</a:t>
            </a:r>
          </a:p>
          <a:p>
            <a:pPr>
              <a:defRPr/>
            </a:pPr>
            <a:r>
              <a:rPr lang="fi-FI"/>
              <a:t>Käyvän hoidon tuottamat aineistot ovat kaikille avoimia ja maksuttomia.</a:t>
            </a:r>
          </a:p>
          <a:p>
            <a:pPr>
              <a:defRPr/>
            </a:pPr>
            <a:r>
              <a:rPr lang="fi-FI"/>
              <a:t>Esityksen sisältöä ei saa muuttaa.</a:t>
            </a:r>
          </a:p>
          <a:p>
            <a:pPr lvl="1">
              <a:defRPr/>
            </a:pPr>
            <a:r>
              <a:rPr lang="fi-FI"/>
              <a:t>Jos esitykseen sisällytetään muuta materiaalia, Käypä hoito </a:t>
            </a:r>
            <a:br>
              <a:rPr lang="fi-FI"/>
            </a:br>
            <a:r>
              <a:rPr lang="fi-FI"/>
              <a:t>-esityspohjaa ei saa käyttää lisätyssä materiaalissa.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326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B0B1C-8DD4-4DEC-B0B3-1D4CCEAC1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Huumeongelma ja mielenterveyden häiriöt</a:t>
            </a:r>
            <a:br>
              <a:rPr lang="fi-FI"/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734A45-B500-48C0-9977-60DD757004C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/>
              <a:t>Huumeongelmiin kietoutuu usein mielenterveyden häiriöitä:</a:t>
            </a:r>
          </a:p>
          <a:p>
            <a:pPr lvl="1"/>
            <a:r>
              <a:rPr lang="fi-FI"/>
              <a:t>unettomuus, ahdistuneisuus, masennus, psykoottisuus, persoonallisuushäiriöön liittyvät oireet</a:t>
            </a:r>
          </a:p>
          <a:p>
            <a:r>
              <a:rPr lang="fi-FI" sz="2200"/>
              <a:t>Psyykkiset oireet on diagnosoitava ja hoidettava huolellisesti huumeongelman hoidon yhteydessä. </a:t>
            </a:r>
          </a:p>
        </p:txBody>
      </p:sp>
    </p:spTree>
    <p:extLst>
      <p:ext uri="{BB962C8B-B14F-4D97-AF65-F5344CB8AC3E}">
        <p14:creationId xmlns:p14="http://schemas.microsoft.com/office/powerpoint/2010/main" val="12576095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5B5A39-EA03-4B8B-8FC0-BF8F352E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Sekakäytön ehkäisy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CB55DE-866B-4910-AC4B-494AFE8B28A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/>
              <a:t>Huumeongelmainen voi ajautua lääkkeiden sekakäyttöön. </a:t>
            </a:r>
          </a:p>
          <a:p>
            <a:r>
              <a:rPr lang="fi-FI" sz="2200" err="1"/>
              <a:t>Bentsodiatsepiineja</a:t>
            </a:r>
            <a:r>
              <a:rPr lang="fi-FI" sz="2200"/>
              <a:t> voidaan käyttää huumevieroitus-oireiden ja huumepsykoosien oireenmukaiseen hoitoon.</a:t>
            </a:r>
          </a:p>
          <a:p>
            <a:r>
              <a:rPr lang="fi-FI" sz="2200"/>
              <a:t>Lyhytkestoisia, vieroitusoireiden hoitoon liittyviä tilanteita lukuun ottamatta riippuvuutta aiheuttavien lääkkeiden määräämistä huumeongelmaiselle on kuitenkin vältettävä. </a:t>
            </a:r>
          </a:p>
          <a:p>
            <a:r>
              <a:rPr lang="fi-FI" sz="2200"/>
              <a:t>Muissa päivystystilanteissa potilaille ei tule yleensä määrätä </a:t>
            </a:r>
            <a:r>
              <a:rPr lang="fi-FI" sz="2200" err="1"/>
              <a:t>bentsodiatsepiineja</a:t>
            </a:r>
            <a:r>
              <a:rPr lang="fi-FI" sz="2200"/>
              <a:t>.</a:t>
            </a:r>
          </a:p>
          <a:p>
            <a:pPr marL="0" indent="0">
              <a:buNone/>
            </a:pPr>
            <a:endParaRPr lang="fi-FI" sz="2200"/>
          </a:p>
        </p:txBody>
      </p:sp>
    </p:spTree>
    <p:extLst>
      <p:ext uri="{BB962C8B-B14F-4D97-AF65-F5344CB8AC3E}">
        <p14:creationId xmlns:p14="http://schemas.microsoft.com/office/powerpoint/2010/main" val="3109269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7F0384-6BF7-4B7F-A811-808ED1563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Sekakäyttäjän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2EA34A-ADBE-4CF7-8511-9B59A84E662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r>
              <a:rPr lang="fi-FI" dirty="0" err="1"/>
              <a:t>Bentsodiatsepiinimyrkytys</a:t>
            </a:r>
            <a:r>
              <a:rPr lang="fi-FI" dirty="0"/>
              <a:t> (potilas tajuton) hoidetaan </a:t>
            </a:r>
            <a:r>
              <a:rPr lang="fi-FI" dirty="0" err="1"/>
              <a:t>flumatseniililla</a:t>
            </a:r>
            <a:r>
              <a:rPr lang="fi-FI" dirty="0"/>
              <a:t>.</a:t>
            </a:r>
          </a:p>
          <a:p>
            <a:r>
              <a:rPr lang="fi-FI" dirty="0"/>
              <a:t>Vastaanotolla sekakäyttäjältä vaikuttava potilas:</a:t>
            </a:r>
          </a:p>
          <a:p>
            <a:pPr lvl="1"/>
            <a:r>
              <a:rPr lang="fi-FI" dirty="0"/>
              <a:t>Potilaan tila arvioidaan</a:t>
            </a:r>
          </a:p>
          <a:p>
            <a:pPr lvl="1"/>
            <a:r>
              <a:rPr lang="fi-FI" dirty="0"/>
              <a:t>Hänelle annetaan tarvittava ensiapu </a:t>
            </a:r>
          </a:p>
          <a:p>
            <a:pPr lvl="1"/>
            <a:r>
              <a:rPr lang="fi-FI" dirty="0"/>
              <a:t>Potilas lähetetään kliinisen tilansa mukaan päivystyspoliklinikkaan, katkaisuhoitoon tai selviämisasemalle. </a:t>
            </a:r>
          </a:p>
          <a:p>
            <a:pPr lvl="1"/>
            <a:r>
              <a:rPr lang="fi-FI" dirty="0"/>
              <a:t>Lisäksi potilaan jatkohoito varmistetaan.</a:t>
            </a:r>
          </a:p>
          <a:p>
            <a:r>
              <a:rPr lang="fi-FI" dirty="0"/>
              <a:t>Sekakäyttäjän vieroitushoito räätälöidään potilaan riippuvuuden ja hoitomotivaation perusteella.</a:t>
            </a:r>
          </a:p>
        </p:txBody>
      </p:sp>
    </p:spTree>
    <p:extLst>
      <p:ext uri="{BB962C8B-B14F-4D97-AF65-F5344CB8AC3E}">
        <p14:creationId xmlns:p14="http://schemas.microsoft.com/office/powerpoint/2010/main" val="2271237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33F65B-3730-4C28-821C-DDFF0CCB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Huumeenkäyttäjien terveyshaittojen ehkäisy ja vähentäminen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0E71C0-0A47-41AB-BCF0-06ED9360E69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356036" cy="4106864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fi-FI" sz="2200" dirty="0"/>
              <a:t>Huumeidenkäyttäjien terveyshaittojen ehkäisemiseksi suositellaan</a:t>
            </a:r>
          </a:p>
          <a:p>
            <a:pPr lvl="1">
              <a:lnSpc>
                <a:spcPts val="2200"/>
              </a:lnSpc>
            </a:pPr>
            <a:r>
              <a:rPr lang="fi-FI" dirty="0"/>
              <a:t>puhtaiden pistosvälineiden ilmaisjakelua </a:t>
            </a:r>
          </a:p>
          <a:p>
            <a:pPr lvl="1">
              <a:lnSpc>
                <a:spcPts val="2200"/>
              </a:lnSpc>
            </a:pPr>
            <a:r>
              <a:rPr lang="fi-FI" dirty="0"/>
              <a:t>hepatiitti A- ja -B-rokotuksia.</a:t>
            </a:r>
          </a:p>
          <a:p>
            <a:pPr lvl="2"/>
            <a:r>
              <a:rPr lang="fi-FI" sz="1650" dirty="0"/>
              <a:t>THL suosittelee hepatiittirokotuksia myös ruiskuhuumeiden käyttäjien läheisille (seksikumppanit ja samassa taloudessa asuvat).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Puhtaiden pistosvälineiden vaihto ilmeisesti vähentää HIV:n ilmaantuvuutta (B).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Puhtaiden neulojen ja ruiskujen vaihtaminen on Suomessa keskitetty helposti tavoitettaviin terveysneuvontapisteisiin.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Terveysneuvonnan järjestäminen on edullisempaa kuin HIV-infektioiden hoitaminen.</a:t>
            </a:r>
          </a:p>
        </p:txBody>
      </p:sp>
    </p:spTree>
    <p:extLst>
      <p:ext uri="{BB962C8B-B14F-4D97-AF65-F5344CB8AC3E}">
        <p14:creationId xmlns:p14="http://schemas.microsoft.com/office/powerpoint/2010/main" val="14280793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CE87A6-E751-47E2-8F9E-863E2315E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Huumeet, raskaus ja lapsi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CC9E631D-79B7-4EB2-8A33-2D7A3A41B701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538614963"/>
              </p:ext>
            </p:extLst>
          </p:nvPr>
        </p:nvGraphicFramePr>
        <p:xfrm>
          <a:off x="450850" y="1555750"/>
          <a:ext cx="8248650" cy="4266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02058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BE80A7-4D12-40F2-842F-F1DB7C3B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Vastasyntyneen vieroitusoireiden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6AF7F4-246C-45A8-A54F-6378D939B16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322536"/>
          </a:xfrm>
        </p:spPr>
        <p:txBody>
          <a:bodyPr anchor="t"/>
          <a:lstStyle/>
          <a:p>
            <a:r>
              <a:rPr lang="fi-FI" sz="2200"/>
              <a:t>Huumeongelmaiseksi tiedetyn tai epäillyn äidin lapselta ja syntymän jälkeen huumealtistukseen viittaavista oireista kärsivältä lapselta tulee heti syntymän jälkeen ottaa virtsa- ja </a:t>
            </a:r>
            <a:r>
              <a:rPr lang="fi-FI" sz="2200" err="1"/>
              <a:t>mekoniumnäyte</a:t>
            </a:r>
            <a:r>
              <a:rPr lang="fi-FI" sz="2200"/>
              <a:t> huumetestiä varten.</a:t>
            </a:r>
          </a:p>
          <a:p>
            <a:r>
              <a:rPr lang="fi-FI" sz="2200"/>
              <a:t>Loppuraskauden aikana huumeille altistunutta lasta tulee seurata 5 päivän ajan sairaalassa mahdollisten vieroitusoireiden toteamiseksi.</a:t>
            </a:r>
          </a:p>
          <a:p>
            <a:pPr lvl="1"/>
            <a:r>
              <a:rPr lang="fi-FI"/>
              <a:t>Jos lääkehoitoa tarvitaan, aloitetaan opioideille altistuneille lapsille morfiinimikstuurahoito.</a:t>
            </a:r>
          </a:p>
          <a:p>
            <a:r>
              <a:rPr lang="fi-FI" sz="2200"/>
              <a:t>Vierotusoireisia vauvoja hoitavalle lastenosastolle suositellaan kirjallista vierotusoireiden hoito-suunnitelmaa</a:t>
            </a:r>
            <a:r>
              <a:rPr lang="fi-FI" sz="220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0820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12F20F-6292-4888-AC16-AB4F091E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Imetys ja vastasyntyneen kotiutus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DFE0EC80-6556-44FE-8511-E155A4A56040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601383544"/>
              </p:ext>
            </p:extLst>
          </p:nvPr>
        </p:nvGraphicFramePr>
        <p:xfrm>
          <a:off x="450850" y="1555750"/>
          <a:ext cx="8248650" cy="410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8754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9B388AFA-3CA8-4605-A4AE-9AB47F9B50D5}"/>
              </a:ext>
            </a:extLst>
          </p:cNvPr>
          <p:cNvSpPr txBox="1">
            <a:spLocks/>
          </p:cNvSpPr>
          <p:nvPr/>
        </p:nvSpPr>
        <p:spPr>
          <a:xfrm>
            <a:off x="224237" y="1059245"/>
            <a:ext cx="8695525" cy="53022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25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huumeongelman ehkäisyn ja seulonnan mahdollisuudet terveystarkastusten ja hoitokohtaamisten yhteydessä kartoitettu ja hyödynnetty?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Etsitäänkö huumeongelmaa aktiivisesti potilaita kohdattaessa, varsinkin riskiryhmistä?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huumeiden aiheuttamien myrkytysten ja muiden vaaratilanteiden ensiapuun varauduttu?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käytettävissä alkometri ja asianmukaiset testit huumeiden seulontaan?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hoitopaikalla ympärivuorokautinen ensihoidon mahdollisuus joko omassa tai muussa laitoksessa?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psykiatriseen konsultointiin joustava mahdollisuus?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Tunnetaanko tarvittavat erityishoitopaikat?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laitoshoidosta, kuntoutuksesta ja vankilasta palaavan potilaan jatkohoito järjestetty?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Ovatko yhteydet vapaaehtoisjärjestöihin, itsehoitoryhmiin ja muihin järjestöihin kunnossa?</a:t>
            </a:r>
          </a:p>
          <a:p>
            <a:pPr marL="457200" indent="-457200" fontAlgn="auto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fi-FI" sz="1800"/>
              <a:t>Onko yhteiskunnasta vieraantuneiden huumepotilaiden sosiaaliturva ja hoitopaikat järjestetty?</a:t>
            </a:r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979FEC90-89EB-4292-BFBD-A7BC10B22C8B}"/>
              </a:ext>
            </a:extLst>
          </p:cNvPr>
          <p:cNvSpPr txBox="1">
            <a:spLocks/>
          </p:cNvSpPr>
          <p:nvPr/>
        </p:nvSpPr>
        <p:spPr>
          <a:xfrm>
            <a:off x="261863" y="179265"/>
            <a:ext cx="8806886" cy="11525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fi-FI" sz="3200">
                <a:solidFill>
                  <a:srgbClr val="005296"/>
                </a:solidFill>
                <a:latin typeface="Lucida Sans"/>
              </a:rPr>
              <a:t>Huumehoidon laatua testaavia kysymyksiä</a:t>
            </a:r>
          </a:p>
        </p:txBody>
      </p:sp>
    </p:spTree>
    <p:extLst>
      <p:ext uri="{BB962C8B-B14F-4D97-AF65-F5344CB8AC3E}">
        <p14:creationId xmlns:p14="http://schemas.microsoft.com/office/powerpoint/2010/main" val="37922840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7114" y="403200"/>
            <a:ext cx="8362386" cy="1152550"/>
          </a:xfrm>
        </p:spPr>
        <p:txBody>
          <a:bodyPr/>
          <a:lstStyle/>
          <a:p>
            <a:r>
              <a:rPr lang="x-none" sz="2600"/>
              <a:t>Suomalaisen Lääkäriseuran Duodecimin ja </a:t>
            </a:r>
            <a:r>
              <a:rPr lang="fi-FI" sz="2600"/>
              <a:t>Päihdelääketieteen yhdistyksen </a:t>
            </a:r>
            <a:r>
              <a:rPr lang="x-none" sz="2600"/>
              <a:t>asettama työryhmä</a:t>
            </a:r>
            <a:endParaRPr lang="fi-FI" sz="2600"/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231275"/>
          </a:xfrm>
        </p:spPr>
        <p:txBody>
          <a:bodyPr/>
          <a:lstStyle/>
          <a:p>
            <a:pPr marL="0" indent="0">
              <a:lnSpc>
                <a:spcPts val="1600"/>
              </a:lnSpc>
              <a:buNone/>
            </a:pPr>
            <a:r>
              <a:rPr lang="x-none" sz="1600" b="1"/>
              <a:t>Puheenjohtaja:</a:t>
            </a:r>
            <a:endParaRPr lang="fi-FI" sz="1600"/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Hannu Alho, professori, LT, päihdelääketieteen erityispätevyys; Helsingin yliopisto ja Terveyden ja hyvinvoinnin laitos</a:t>
            </a:r>
          </a:p>
          <a:p>
            <a:pPr marL="0" indent="0">
              <a:lnSpc>
                <a:spcPts val="1600"/>
              </a:lnSpc>
              <a:buNone/>
            </a:pPr>
            <a:r>
              <a:rPr lang="x-none" sz="1600" b="1"/>
              <a:t>Jäsenet:</a:t>
            </a:r>
            <a:endParaRPr lang="fi-FI" sz="1600"/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Mauri Aalto, LT, professori, ylilääkäri, psykiatrian erikoislääkäri, päihdelääketieteen erityispätevyys, psykoterapeutti (YET); Etelä-Pohjanmaan sairaanhoitopiiri ja Tampereen yliopisto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Sari Castrén, FT, dosentti, psykologi, erikoistutkija; Terveyden ja hyvinvoinnin laitos ja Turun yliopisto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Timo </a:t>
            </a:r>
            <a:r>
              <a:rPr lang="fi-FI" sz="1600" err="1"/>
              <a:t>Hytinantti</a:t>
            </a:r>
            <a:r>
              <a:rPr lang="fi-FI" sz="1600"/>
              <a:t>, LT, lastentautien ja </a:t>
            </a:r>
            <a:r>
              <a:rPr lang="fi-FI" sz="1600" err="1"/>
              <a:t>neonatologian</a:t>
            </a:r>
            <a:r>
              <a:rPr lang="fi-FI" sz="1600"/>
              <a:t> erikoislääkäri; </a:t>
            </a:r>
            <a:r>
              <a:rPr lang="fi-FI" sz="1600" err="1"/>
              <a:t>HUS:n</a:t>
            </a:r>
            <a:r>
              <a:rPr lang="fi-FI" sz="1600"/>
              <a:t> lasten ja nuorten sairaala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Hanna Kahila, LT, synnytysten, naistentautien ja perinatologian erikoislääkäri; HUS Naistenklinikka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Jorma Komulainen, LT, dosentti, lastentautien ja lastenendokrinologian erikoislääkäri, Käypä hoito -päätoimittaja; Suomalainen Lääkäriseura Duodecim (Käypä hoito -toimittaja)</a:t>
            </a:r>
          </a:p>
          <a:p>
            <a:pPr marL="0" indent="0">
              <a:lnSpc>
                <a:spcPts val="1600"/>
              </a:lnSpc>
              <a:buNone/>
            </a:pPr>
            <a:endParaRPr lang="fi-FI" sz="1600"/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												Jatkuu seuraavalla dialla</a:t>
            </a:r>
          </a:p>
        </p:txBody>
      </p:sp>
    </p:spTree>
    <p:extLst>
      <p:ext uri="{BB962C8B-B14F-4D97-AF65-F5344CB8AC3E}">
        <p14:creationId xmlns:p14="http://schemas.microsoft.com/office/powerpoint/2010/main" val="24035023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7113" y="403200"/>
            <a:ext cx="8601613" cy="1152550"/>
          </a:xfrm>
        </p:spPr>
        <p:txBody>
          <a:bodyPr/>
          <a:lstStyle/>
          <a:p>
            <a:r>
              <a:rPr lang="x-none" sz="2600"/>
              <a:t>Suomalaisen Lääkäriseuran Duodecimin ja </a:t>
            </a:r>
            <a:r>
              <a:rPr lang="fi-FI" sz="2600"/>
              <a:t>Päihdelääketieteen yhdistyksen </a:t>
            </a:r>
            <a:r>
              <a:rPr lang="x-none" sz="2600"/>
              <a:t>asettama työryhmä</a:t>
            </a:r>
            <a:endParaRPr lang="fi-FI" sz="2600"/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231275"/>
          </a:xfrm>
        </p:spPr>
        <p:txBody>
          <a:bodyPr/>
          <a:lstStyle/>
          <a:p>
            <a:pPr marL="0" indent="0">
              <a:lnSpc>
                <a:spcPts val="1600"/>
              </a:lnSpc>
              <a:buNone/>
            </a:pPr>
            <a:r>
              <a:rPr lang="x-none" sz="1600" b="1"/>
              <a:t>Jäsenet</a:t>
            </a:r>
            <a:r>
              <a:rPr lang="fi-FI" sz="1600" b="1"/>
              <a:t> </a:t>
            </a:r>
            <a:r>
              <a:rPr lang="fi-FI" sz="1600"/>
              <a:t>(jatkoa edelliseltä sivulta)</a:t>
            </a:r>
            <a:r>
              <a:rPr lang="x-none" sz="1600"/>
              <a:t>:</a:t>
            </a:r>
            <a:endParaRPr lang="fi-FI" sz="1600"/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Solja Niemelä, dosentti, työelämäprofessori, ylilääkäri, päihdelääketieteen erityispätevyys; Oulun yliopisto ja Lapin sairaanhoitopiiri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/>
              <a:t>Kaarlo Simojoki, LT, päihdelääketieteen erityispätevyys, johtava ylilääkäri; A-klinikkasäätiö ja Helsingin yliopisto</a:t>
            </a:r>
          </a:p>
          <a:p>
            <a:pPr marL="0" indent="0">
              <a:lnSpc>
                <a:spcPts val="1500"/>
              </a:lnSpc>
              <a:buNone/>
            </a:pPr>
            <a:br>
              <a:rPr lang="fi-FI" sz="1600"/>
            </a:br>
            <a:r>
              <a:rPr lang="fi-FI" sz="1600"/>
              <a:t>Työryhmän sidonnaisuudet näkyvät </a:t>
            </a:r>
            <a:r>
              <a:rPr lang="fi-FI" sz="1600">
                <a:hlinkClick r:id="rId2"/>
              </a:rPr>
              <a:t>suosituksen sähköisessä versiossa</a:t>
            </a:r>
            <a:r>
              <a:rPr lang="fi-FI" sz="1600"/>
              <a:t>.</a:t>
            </a:r>
            <a:br>
              <a:rPr lang="fi-FI" sz="1600"/>
            </a:br>
            <a:endParaRPr lang="fi-FI" sz="1600"/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buNone/>
            </a:pPr>
            <a:endParaRPr lang="fi-FI" sz="160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r>
              <a:rPr lang="fi-FI" sz="1400">
                <a:cs typeface="Times New Roman" panose="02020603050405020304" pitchFamily="18" charset="0"/>
              </a:rPr>
              <a:t>Alkuperäiset diat Tuula Meinander, päivitys Tiina Tala, asiasisällön tarkistus Hannu Alho.</a:t>
            </a:r>
            <a:br>
              <a:rPr lang="fi-FI" sz="1400">
                <a:cs typeface="Times New Roman" panose="02020603050405020304" pitchFamily="18" charset="0"/>
              </a:rPr>
            </a:br>
            <a:r>
              <a:rPr lang="fi-FI" sz="1400">
                <a:cs typeface="Times New Roman" panose="02020603050405020304" pitchFamily="18" charset="0"/>
              </a:rPr>
              <a:t>Luentomateriaalin ulkoasu ja viimeistely Tiina Tala ja Kirsi Tarnanen; Käypä hoito</a:t>
            </a:r>
            <a:endParaRPr lang="fi-FI" sz="1400"/>
          </a:p>
          <a:p>
            <a:pPr marL="0" indent="0" algn="ctr">
              <a:lnSpc>
                <a:spcPts val="1500"/>
              </a:lnSpc>
              <a:buNone/>
            </a:pPr>
            <a:endParaRPr lang="fi-FI" sz="1400"/>
          </a:p>
          <a:p>
            <a:pPr marL="0" indent="0">
              <a:buNone/>
            </a:pPr>
            <a:endParaRPr lang="fi-FI" sz="14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943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Keskeinen sanoma 1(3)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47675" y="1191615"/>
            <a:ext cx="8248650" cy="4850740"/>
          </a:xfrm>
        </p:spPr>
        <p:txBody>
          <a:bodyPr/>
          <a:lstStyle/>
          <a:p>
            <a:r>
              <a:rPr lang="fi-FI" sz="2000"/>
              <a:t>Huumausaineiden käyttö ja niihin liittyvät ongelmat ovat pysyneet viime vuosina melko vakaina.</a:t>
            </a:r>
          </a:p>
          <a:p>
            <a:r>
              <a:rPr lang="fi-FI" sz="2000"/>
              <a:t>Kannabiksen ja metamfetamiinin käyttö näyttää kuitenkin lisääntyneen viime vuosina.</a:t>
            </a:r>
          </a:p>
          <a:p>
            <a:r>
              <a:rPr lang="fi-FI" sz="2000"/>
              <a:t>Huumeriippuvuus aiheuttaa merkittäviä uhkia sekä fyysiselle että psyykkiselle terveydelle.</a:t>
            </a:r>
          </a:p>
          <a:p>
            <a:r>
              <a:rPr lang="fi-FI" sz="2000"/>
              <a:t>Kynnystä huumeongelman esiin ottamiselle saattaa nostaa se, että huumeiden käyttö on rangaistavaa. Potilas ei usein uskalla kertoa huumeiden käytöstään lääkärille, eikä lääkäri aina saa ongelmaa selville edes kyselemällä.</a:t>
            </a:r>
          </a:p>
          <a:p>
            <a:r>
              <a:rPr lang="fi-FI" sz="2000"/>
              <a:t>Tärkeä työkalu huumeongelman toteamisessa ja hoidossa on avoin ja luottamuksellinen hoitosuhde. Ongelmaa voidaan etsiä ja seurata myös laboratoriokokeilla. </a:t>
            </a:r>
          </a:p>
        </p:txBody>
      </p:sp>
    </p:spTree>
    <p:extLst>
      <p:ext uri="{BB962C8B-B14F-4D97-AF65-F5344CB8AC3E}">
        <p14:creationId xmlns:p14="http://schemas.microsoft.com/office/powerpoint/2010/main" val="9719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Keskeinen sanoma 2(3)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47675" y="1191615"/>
            <a:ext cx="8248650" cy="4593365"/>
          </a:xfrm>
        </p:spPr>
        <p:txBody>
          <a:bodyPr anchor="t"/>
          <a:lstStyle/>
          <a:p>
            <a:r>
              <a:rPr lang="fi-FI" sz="2000" dirty="0"/>
              <a:t>Psykososiaaliset menetelmät ovat hoidon perusta, vaikka näyttö niiden tehosta joidenkin huumeongelmien hoidossa on niukkaa. Lääkityksellä voidaan usein vain helpottaa oireita, mutta opioidiriippuvuuden korvaushoito on osoitettu tehokkaaksi.</a:t>
            </a:r>
          </a:p>
          <a:p>
            <a:r>
              <a:rPr lang="fi-FI" sz="2000" dirty="0"/>
              <a:t>Huumeiden käyttöön liittyy usein mielenterveysongelmia, joiden hoidossa tarvitaan päihdepsykiatrista asiantuntemusta.</a:t>
            </a:r>
          </a:p>
          <a:p>
            <a:r>
              <a:rPr lang="fi-FI" sz="2000" dirty="0"/>
              <a:t>Huumeiden käyttö on usein sekakäyttöä, mutta kliiniseen työhön sovellettavaa tutkimustietoa on lähinnä yksittäisistä aineista.</a:t>
            </a:r>
          </a:p>
          <a:p>
            <a:r>
              <a:rPr lang="fi-FI" sz="2000" dirty="0"/>
              <a:t>Riippuvuutta aiheuttavien lääkkeiden määräämisessä on oltava varovainen, </a:t>
            </a:r>
            <a:r>
              <a:rPr lang="fi-FI" sz="2000" dirty="0">
                <a:solidFill>
                  <a:srgbClr val="000000"/>
                </a:solidFill>
              </a:rPr>
              <a:t>mutta ei</a:t>
            </a:r>
            <a:r>
              <a:rPr lang="fi-FI" sz="2000" dirty="0"/>
              <a:t> hoitoa hankaloittavalla tai estävällä tavalla.</a:t>
            </a:r>
          </a:p>
        </p:txBody>
      </p:sp>
    </p:spTree>
    <p:extLst>
      <p:ext uri="{BB962C8B-B14F-4D97-AF65-F5344CB8AC3E}">
        <p14:creationId xmlns:p14="http://schemas.microsoft.com/office/powerpoint/2010/main" val="192918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Keskeinen sanoma 3(3)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47675" y="1135632"/>
            <a:ext cx="8248650" cy="4106864"/>
          </a:xfrm>
        </p:spPr>
        <p:txBody>
          <a:bodyPr anchor="t"/>
          <a:lstStyle/>
          <a:p>
            <a:pPr>
              <a:lnSpc>
                <a:spcPts val="2300"/>
              </a:lnSpc>
            </a:pPr>
            <a:r>
              <a:rPr lang="fi-FI" sz="2000" dirty="0"/>
              <a:t>Huumeongelmaan liittyy terveysuhkien ohella runsaasti sosiaalisia vaikeuksia, joiden käsittelyyn tarvitaan moniammatillista yhteistyötä, erityisesti sosiaalityön kanssa. Potilaan ohella myös hänen läheistensä – perheen ja erityisesti lasten – hyvinvointiin on kiinnitettävä huomiota.</a:t>
            </a:r>
          </a:p>
          <a:p>
            <a:pPr>
              <a:lnSpc>
                <a:spcPts val="2300"/>
              </a:lnSpc>
            </a:pPr>
            <a:r>
              <a:rPr lang="fi-FI" sz="2000" dirty="0"/>
              <a:t>Huumeongelman hoidossa ja huumeiden käyttöön liittyvien haittojen vähentämisessä tarvitaan ennakkoluulotonta, neutraalia ja tuomitsematonta otetta.</a:t>
            </a:r>
          </a:p>
          <a:p>
            <a:pPr>
              <a:lnSpc>
                <a:spcPts val="2300"/>
              </a:lnSpc>
            </a:pPr>
            <a:r>
              <a:rPr lang="fi-FI" sz="2000" dirty="0"/>
              <a:t>Huumeongelmaisen hoitaminen tulee yhteiskunnalle halvemmaksi kuin hoidotta jättäminen.</a:t>
            </a:r>
          </a:p>
          <a:p>
            <a:pPr>
              <a:lnSpc>
                <a:spcPts val="2300"/>
              </a:lnSpc>
            </a:pPr>
            <a:r>
              <a:rPr lang="fi-FI" sz="2000" dirty="0"/>
              <a:t>Kiireettömän hoitoon pääsyn kriteerit (terveydenhuoltolain mukainen hoitotakuu) kosk</a:t>
            </a:r>
            <a:r>
              <a:rPr lang="fi-FI" sz="2000" dirty="0">
                <a:solidFill>
                  <a:srgbClr val="000000"/>
                </a:solidFill>
              </a:rPr>
              <a:t>ee</a:t>
            </a:r>
            <a:r>
              <a:rPr lang="fi-FI" sz="2000" dirty="0"/>
              <a:t> kaikkea lääkärin tarpeelliseksi toteamaa, huumeongelmaiselle lääketieteellisin perustein annettavaa hoitoa, kuten opioidista riippuvaisten korvaushoitoa ja laitoksessa tapahtuvaa päihdekuntoutusta.</a:t>
            </a:r>
          </a:p>
        </p:txBody>
      </p:sp>
    </p:spTree>
    <p:extLst>
      <p:ext uri="{BB962C8B-B14F-4D97-AF65-F5344CB8AC3E}">
        <p14:creationId xmlns:p14="http://schemas.microsoft.com/office/powerpoint/2010/main" val="405969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DB7B96-05AC-4132-8784-AFBF13976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Huumeongelma lukuina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FD3A6-1E1B-4460-A17B-8FF9DEB689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406462"/>
            <a:ext cx="8248650" cy="4453164"/>
          </a:xfrm>
        </p:spPr>
        <p:txBody>
          <a:bodyPr anchor="t"/>
          <a:lstStyle/>
          <a:p>
            <a:pPr>
              <a:lnSpc>
                <a:spcPts val="2400"/>
              </a:lnSpc>
            </a:pPr>
            <a:r>
              <a:rPr lang="fi-FI" sz="2200" dirty="0"/>
              <a:t>Huumausaineiden käyttö on Suomessa ollut muuhun Eurooppaan verrattuna vähäistä.</a:t>
            </a:r>
          </a:p>
          <a:p>
            <a:pPr>
              <a:lnSpc>
                <a:spcPts val="2400"/>
              </a:lnSpc>
            </a:pPr>
            <a:r>
              <a:rPr lang="fi-FI" sz="2200" dirty="0"/>
              <a:t>Vuoden 2014 väestökyselyn mukaan 19 % 15–69-vuotiaista suomalaisista on ainakin kerran elämässään kokeillut jotain laitonta huumetta.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Kannabista oli kokeillut naisista 13 % ja miehistä 20 %.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Kokaiinia oli kokeillut 1,7 % suomalaisista (käyttö on lisääntynyt viimeisen 10 vuoden aikana)</a:t>
            </a:r>
            <a:r>
              <a:rPr lang="fi-FI" dirty="0">
                <a:solidFill>
                  <a:srgbClr val="000000"/>
                </a:solidFill>
              </a:rPr>
              <a:t>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Amfetamiinia kertoi käyttäneensä noin 2 % väestöstä.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Opioideista ryhmään "muut </a:t>
            </a:r>
            <a:r>
              <a:rPr lang="fi-FI" dirty="0" err="1"/>
              <a:t>opiodit</a:t>
            </a:r>
            <a:r>
              <a:rPr lang="fi-FI" dirty="0"/>
              <a:t>" kuuluvia opioideja (</a:t>
            </a:r>
            <a:r>
              <a:rPr lang="fi-FI" dirty="0" err="1"/>
              <a:t>tramadoli</a:t>
            </a:r>
            <a:r>
              <a:rPr lang="fi-FI" dirty="0"/>
              <a:t>, </a:t>
            </a:r>
            <a:r>
              <a:rPr lang="fi-FI" dirty="0" err="1"/>
              <a:t>oksikodoni</a:t>
            </a:r>
            <a:r>
              <a:rPr lang="fi-FI" dirty="0"/>
              <a:t>, kodeiini ym.) on käyttänyt 1 %, </a:t>
            </a:r>
            <a:r>
              <a:rPr lang="fi-FI" dirty="0" err="1"/>
              <a:t>buprenorfiinia</a:t>
            </a:r>
            <a:r>
              <a:rPr lang="fi-FI" dirty="0"/>
              <a:t> 0,8 % ja heroiinia 0,4 % suomalaisista.</a:t>
            </a:r>
          </a:p>
          <a:p>
            <a:pPr lvl="2"/>
            <a:r>
              <a:rPr lang="fi-FI" dirty="0" err="1"/>
              <a:t>Buprenorfiini</a:t>
            </a:r>
            <a:r>
              <a:rPr lang="fi-FI" dirty="0"/>
              <a:t> on noussut merkittävimmäksi opioidiksi laittomilla huumemarkkinoilla</a:t>
            </a:r>
            <a:r>
              <a:rPr lang="fi-FI" dirty="0">
                <a:solidFill>
                  <a:srgbClr val="000000"/>
                </a:solidFill>
              </a:rPr>
              <a:t>.</a:t>
            </a:r>
            <a:r>
              <a:rPr lang="fi-FI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6321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39DE21-C9DF-4704-9BAD-9AE3F7F53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Huumeongelma ja sairaudet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F9B20A-61FA-4A86-820F-4D7731F78AE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anchor="t"/>
          <a:lstStyle/>
          <a:p>
            <a:r>
              <a:rPr lang="fi-FI" sz="2200" dirty="0"/>
              <a:t>Huumeongelmaan liittyvät sairaudet ja komplikaatiot johtuvat joko käytetystä huumeesta tai aineen käyttötavoista. </a:t>
            </a:r>
            <a:br>
              <a:rPr lang="fi-FI" sz="2200" dirty="0"/>
            </a:br>
            <a:r>
              <a:rPr lang="fi-FI" sz="2200" i="1" dirty="0"/>
              <a:t>Huumekohtaista lisätietoa löytyy suosituksesta:</a:t>
            </a:r>
          </a:p>
          <a:p>
            <a:pPr lvl="1"/>
            <a:r>
              <a:rPr lang="fi-FI" sz="1800" dirty="0"/>
              <a:t>Kannabis ja sairaudet, ks. </a:t>
            </a:r>
            <a:r>
              <a:rPr lang="fi-FI" sz="1800" dirty="0">
                <a:hlinkClick r:id="rId3" tooltip="Huumeongelma ja sairaudet: kannabis , , "/>
              </a:rPr>
              <a:t>täältä</a:t>
            </a:r>
            <a:endParaRPr lang="fi-FI" sz="1800" dirty="0"/>
          </a:p>
          <a:p>
            <a:pPr lvl="1"/>
            <a:r>
              <a:rPr lang="fi-FI" sz="1800" dirty="0"/>
              <a:t>Amfetamiini, kokaiini, muut stimulantit ja sairaudet, ks. </a:t>
            </a:r>
            <a:r>
              <a:rPr lang="fi-FI" sz="1800" dirty="0">
                <a:hlinkClick r:id="rId4" tooltip="Huumeongelma ja sairaudet: amfetamiini, kokaiini ja muut stimulantit , , "/>
              </a:rPr>
              <a:t>täältä</a:t>
            </a:r>
            <a:endParaRPr lang="fi-FI" sz="1800" dirty="0"/>
          </a:p>
          <a:p>
            <a:pPr lvl="1"/>
            <a:r>
              <a:rPr lang="fi-FI" sz="1800" dirty="0"/>
              <a:t>Opioidit ja sairaudet, ks. </a:t>
            </a:r>
            <a:r>
              <a:rPr lang="fi-FI" sz="1800" dirty="0">
                <a:hlinkClick r:id="rId5" tooltip="Huumeongelma ja sairaudet: opioidit , , , "/>
              </a:rPr>
              <a:t>täältä</a:t>
            </a:r>
            <a:endParaRPr lang="fi-FI" sz="1800" dirty="0"/>
          </a:p>
          <a:p>
            <a:r>
              <a:rPr lang="fi-FI" sz="2200" dirty="0"/>
              <a:t>Huumeongelman ilmiasuun vaikuttaa myös käyttäjän terveydentila ja perussairaudet.</a:t>
            </a:r>
          </a:p>
          <a:p>
            <a:r>
              <a:rPr lang="fi-FI" sz="2200" dirty="0"/>
              <a:t>Akuutit myrkytykset ja muut huumeiden käyttöön liittyvät somaattiset sairaudet hoidetaan perusterveydenhuollossa tai erikoissairaa</a:t>
            </a:r>
            <a:r>
              <a:rPr lang="fi-FI" sz="2200" dirty="0">
                <a:solidFill>
                  <a:srgbClr val="000000"/>
                </a:solidFill>
              </a:rPr>
              <a:t>nh</a:t>
            </a:r>
            <a:r>
              <a:rPr lang="fi-FI" sz="2200" dirty="0"/>
              <a:t>oidossa.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416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AA0FC1-58A4-4345-A767-CCF9BB64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Huumeongelman toteaminen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B8ED885B-F41A-4A5D-A0C6-06F27841EA7C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855041116"/>
              </p:ext>
            </p:extLst>
          </p:nvPr>
        </p:nvGraphicFramePr>
        <p:xfrm>
          <a:off x="450850" y="1469251"/>
          <a:ext cx="8356036" cy="410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8461685"/>
      </p:ext>
    </p:extLst>
  </p:cSld>
  <p:clrMapOvr>
    <a:masterClrMapping/>
  </p:clrMapOvr>
</p:sld>
</file>

<file path=ppt/theme/theme1.xml><?xml version="1.0" encoding="utf-8"?>
<a:theme xmlns:a="http://schemas.openxmlformats.org/drawingml/2006/main" name="Pohja A">
  <a:themeElements>
    <a:clrScheme name="Duodecim Seura">
      <a:dk1>
        <a:sysClr val="windowText" lastClr="000000"/>
      </a:dk1>
      <a:lt1>
        <a:sysClr val="window" lastClr="FFFFFF"/>
      </a:lt1>
      <a:dk2>
        <a:srgbClr val="094592"/>
      </a:dk2>
      <a:lt2>
        <a:srgbClr val="DEDEDB"/>
      </a:lt2>
      <a:accent1>
        <a:srgbClr val="094592"/>
      </a:accent1>
      <a:accent2>
        <a:srgbClr val="117C9F"/>
      </a:accent2>
      <a:accent3>
        <a:srgbClr val="B7DFEB"/>
      </a:accent3>
      <a:accent4>
        <a:srgbClr val="06275C"/>
      </a:accent4>
      <a:accent5>
        <a:srgbClr val="436CAF"/>
      </a:accent5>
      <a:accent6>
        <a:srgbClr val="DEDEDB"/>
      </a:accent6>
      <a:hlink>
        <a:srgbClr val="094592"/>
      </a:hlink>
      <a:folHlink>
        <a:srgbClr val="06275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74C47575-7DA2-45D8-81E7-AC30F19464AB}"/>
    </a:ext>
  </a:extLst>
</a:theme>
</file>

<file path=ppt/theme/theme2.xml><?xml version="1.0" encoding="utf-8"?>
<a:theme xmlns:a="http://schemas.openxmlformats.org/drawingml/2006/main" name="Pohja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E1C1674D-6B19-4476-B895-0D20BCB19428}"/>
    </a:ext>
  </a:extLst>
</a:theme>
</file>

<file path=ppt/theme/theme3.xml><?xml version="1.0" encoding="utf-8"?>
<a:theme xmlns:a="http://schemas.openxmlformats.org/drawingml/2006/main" name="Pohja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1CC09045-ED0E-4DE2-A183-2F166CC9E15F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2613</Words>
  <Application>Microsoft Office PowerPoint</Application>
  <PresentationFormat>Näytössä katseltava diaesitys (4:3)</PresentationFormat>
  <Paragraphs>317</Paragraphs>
  <Slides>39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39</vt:i4>
      </vt:variant>
    </vt:vector>
  </HeadingPairs>
  <TitlesOfParts>
    <vt:vector size="46" baseType="lpstr">
      <vt:lpstr>Arial</vt:lpstr>
      <vt:lpstr>Calibri</vt:lpstr>
      <vt:lpstr>Lucida Sans</vt:lpstr>
      <vt:lpstr>Lucida Sans Unicode</vt:lpstr>
      <vt:lpstr>Pohja A</vt:lpstr>
      <vt:lpstr>Pohja B</vt:lpstr>
      <vt:lpstr>Pohja C</vt:lpstr>
      <vt:lpstr>Luentomateriaali Huumeongelmat </vt:lpstr>
      <vt:lpstr>Näytön varmuusaste Käypä hoito -suosituksissa</vt:lpstr>
      <vt:lpstr>Luentomateriaalin käyttö</vt:lpstr>
      <vt:lpstr>Keskeinen sanoma 1(3)</vt:lpstr>
      <vt:lpstr>Keskeinen sanoma 2(3)</vt:lpstr>
      <vt:lpstr>Keskeinen sanoma 3(3)</vt:lpstr>
      <vt:lpstr>Huumeongelma lukuina</vt:lpstr>
      <vt:lpstr>Huumeongelma ja sairaudet</vt:lpstr>
      <vt:lpstr>Huumeongelman toteaminen</vt:lpstr>
      <vt:lpstr>Tavallisimpien huumeiden aiheuttamia kliinisiä tunnusmerkkejä päihdekäytön varhaisvaiheessa</vt:lpstr>
      <vt:lpstr>Huumetestit 1(2)</vt:lpstr>
      <vt:lpstr>Huumetestit 2(2)</vt:lpstr>
      <vt:lpstr>Psykososiaaliset hoito- ja kuntoutus-muodot 1(2) </vt:lpstr>
      <vt:lpstr>Psykososiaaliset hoito- ja kuntoutus-muodot 2(2)</vt:lpstr>
      <vt:lpstr>Kannabis (marihuana, hasis) ja kannabisriippuvuuden hoito</vt:lpstr>
      <vt:lpstr>Stimulantit  (esim. amfetamiini, kokaiini, ekstaasi)</vt:lpstr>
      <vt:lpstr>Amfetamiinin tai sen johdoksen aiheuttama myrkytys </vt:lpstr>
      <vt:lpstr>Amfetamiinimyrkytyksen hoito</vt:lpstr>
      <vt:lpstr>Amfetamiinista vieroitus </vt:lpstr>
      <vt:lpstr>Kokaiinimyrkytys</vt:lpstr>
      <vt:lpstr>Kokaiinimyrkytyksen hoito </vt:lpstr>
      <vt:lpstr>Kokaiinista vieroitus</vt:lpstr>
      <vt:lpstr>Stimulanttiriippuvuuden hoito</vt:lpstr>
      <vt:lpstr>Opioidit</vt:lpstr>
      <vt:lpstr>Opioidimyrkytys ja sen hoito</vt:lpstr>
      <vt:lpstr>Opioidivieroitushoito</vt:lpstr>
      <vt:lpstr>Opioidikorvaushoito</vt:lpstr>
      <vt:lpstr>Hallusinogeenit</vt:lpstr>
      <vt:lpstr>Muunto- eli niin sanotut designhuumeet</vt:lpstr>
      <vt:lpstr>Huumeongelma ja mielenterveyden häiriöt </vt:lpstr>
      <vt:lpstr>Sekakäytön ehkäisy</vt:lpstr>
      <vt:lpstr>Sekakäyttäjän hoito</vt:lpstr>
      <vt:lpstr>Huumeenkäyttäjien terveyshaittojen ehkäisy ja vähentäminen</vt:lpstr>
      <vt:lpstr>Huumeet, raskaus ja lapsi</vt:lpstr>
      <vt:lpstr>Vastasyntyneen vieroitusoireiden hoito</vt:lpstr>
      <vt:lpstr>Imetys ja vastasyntyneen kotiutus</vt:lpstr>
      <vt:lpstr>PowerPoint-esitys</vt:lpstr>
      <vt:lpstr>Suomalaisen Lääkäriseuran Duodecimin ja Päihdelääketieteen yhdistyksen asettama työryhmä</vt:lpstr>
      <vt:lpstr>Suomalaisen Lääkäriseuran Duodecimin ja Päihdelääketieteen yhdistyksen asettama työryhmä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modified xsi:type="dcterms:W3CDTF">2022-11-18T09:59:05Z</dcterms:modified>
</cp:coreProperties>
</file>