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1"/>
    <p:sldMasterId id="2147483692" r:id="rId2"/>
  </p:sldMasterIdLst>
  <p:notesMasterIdLst>
    <p:notesMasterId r:id="rId37"/>
  </p:notesMasterIdLst>
  <p:sldIdLst>
    <p:sldId id="267" r:id="rId3"/>
    <p:sldId id="282" r:id="rId4"/>
    <p:sldId id="284" r:id="rId5"/>
    <p:sldId id="316" r:id="rId6"/>
    <p:sldId id="320" r:id="rId7"/>
    <p:sldId id="321" r:id="rId8"/>
    <p:sldId id="322" r:id="rId9"/>
    <p:sldId id="317" r:id="rId10"/>
    <p:sldId id="318" r:id="rId11"/>
    <p:sldId id="319" r:id="rId12"/>
    <p:sldId id="344" r:id="rId13"/>
    <p:sldId id="328" r:id="rId14"/>
    <p:sldId id="329" r:id="rId15"/>
    <p:sldId id="338" r:id="rId16"/>
    <p:sldId id="333" r:id="rId17"/>
    <p:sldId id="339" r:id="rId18"/>
    <p:sldId id="330" r:id="rId19"/>
    <p:sldId id="334" r:id="rId20"/>
    <p:sldId id="343" r:id="rId21"/>
    <p:sldId id="332" r:id="rId22"/>
    <p:sldId id="335" r:id="rId23"/>
    <p:sldId id="337" r:id="rId24"/>
    <p:sldId id="340" r:id="rId25"/>
    <p:sldId id="341" r:id="rId26"/>
    <p:sldId id="342" r:id="rId27"/>
    <p:sldId id="336" r:id="rId28"/>
    <p:sldId id="331" r:id="rId29"/>
    <p:sldId id="325" r:id="rId30"/>
    <p:sldId id="326" r:id="rId31"/>
    <p:sldId id="327" r:id="rId32"/>
    <p:sldId id="324" r:id="rId33"/>
    <p:sldId id="323" r:id="rId34"/>
    <p:sldId id="311" r:id="rId35"/>
    <p:sldId id="314" r:id="rId36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59"/>
    <a:srgbClr val="A3DEFF"/>
    <a:srgbClr val="E7E7E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87184" autoAdjust="0"/>
  </p:normalViewPr>
  <p:slideViewPr>
    <p:cSldViewPr snapToGrid="0" snapToObjects="1">
      <p:cViewPr varScale="1">
        <p:scale>
          <a:sx n="100" d="100"/>
          <a:sy n="100" d="100"/>
        </p:scale>
        <p:origin x="96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D3CC3-A7E2-4F21-A042-4D42EE4F58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07EE86FA-34C5-4B3E-9A9B-99593653ABA2}">
      <dgm:prSet/>
      <dgm:spPr/>
      <dgm:t>
        <a:bodyPr/>
        <a:lstStyle/>
        <a:p>
          <a:r>
            <a:rPr lang="fi-FI" b="0" i="0"/>
            <a:t>Hyperglykemian hoidon tavoitteina ovat</a:t>
          </a:r>
          <a:endParaRPr lang="fi-FI"/>
        </a:p>
      </dgm:t>
    </dgm:pt>
    <dgm:pt modelId="{14F2F5C8-9E46-45D4-AC67-470624B0237C}" type="parTrans" cxnId="{38A36DEA-E2FE-4A2C-9817-4BA2B631A4E7}">
      <dgm:prSet/>
      <dgm:spPr/>
      <dgm:t>
        <a:bodyPr/>
        <a:lstStyle/>
        <a:p>
          <a:endParaRPr lang="fi-FI"/>
        </a:p>
      </dgm:t>
    </dgm:pt>
    <dgm:pt modelId="{AB6CEDFA-5F57-481F-8DF4-ECC80DF6D98F}" type="sibTrans" cxnId="{38A36DEA-E2FE-4A2C-9817-4BA2B631A4E7}">
      <dgm:prSet/>
      <dgm:spPr/>
      <dgm:t>
        <a:bodyPr/>
        <a:lstStyle/>
        <a:p>
          <a:endParaRPr lang="fi-FI"/>
        </a:p>
      </dgm:t>
    </dgm:pt>
    <dgm:pt modelId="{3B6F211B-C54E-4725-AB63-4E8FE8DAE6B4}">
      <dgm:prSet/>
      <dgm:spPr/>
      <dgm:t>
        <a:bodyPr/>
        <a:lstStyle/>
        <a:p>
          <a:r>
            <a:rPr lang="fi-FI" b="0" i="0" dirty="0"/>
            <a:t>oireettomuus</a:t>
          </a:r>
          <a:endParaRPr lang="fi-FI" dirty="0"/>
        </a:p>
      </dgm:t>
    </dgm:pt>
    <dgm:pt modelId="{F53F7A61-733F-40EE-AFAC-B0B9396CB88F}" type="parTrans" cxnId="{136CDC1C-A84A-493E-BEB9-10E4662D8B75}">
      <dgm:prSet/>
      <dgm:spPr/>
      <dgm:t>
        <a:bodyPr/>
        <a:lstStyle/>
        <a:p>
          <a:endParaRPr lang="fi-FI"/>
        </a:p>
      </dgm:t>
    </dgm:pt>
    <dgm:pt modelId="{4980BFE6-0A49-457E-A879-4CEA6479E393}" type="sibTrans" cxnId="{136CDC1C-A84A-493E-BEB9-10E4662D8B75}">
      <dgm:prSet/>
      <dgm:spPr/>
      <dgm:t>
        <a:bodyPr/>
        <a:lstStyle/>
        <a:p>
          <a:endParaRPr lang="fi-FI"/>
        </a:p>
      </dgm:t>
    </dgm:pt>
    <dgm:pt modelId="{0FD130C6-4486-4102-961F-243BA8CD0383}">
      <dgm:prSet/>
      <dgm:spPr/>
      <dgm:t>
        <a:bodyPr/>
        <a:lstStyle/>
        <a:p>
          <a:r>
            <a:rPr lang="fi-FI" b="0" i="0"/>
            <a:t>akuuttien ja kroonisten komplikaatioiden kehittymisen ehkäisy.</a:t>
          </a:r>
          <a:endParaRPr lang="fi-FI"/>
        </a:p>
      </dgm:t>
    </dgm:pt>
    <dgm:pt modelId="{9A138BC9-F0B1-4DEC-92CA-9DD4652BFEDA}" type="parTrans" cxnId="{59A2CF03-DEEE-44FD-9087-71B58FEE7AE9}">
      <dgm:prSet/>
      <dgm:spPr/>
      <dgm:t>
        <a:bodyPr/>
        <a:lstStyle/>
        <a:p>
          <a:endParaRPr lang="fi-FI"/>
        </a:p>
      </dgm:t>
    </dgm:pt>
    <dgm:pt modelId="{8BE238BC-844A-4AF2-816E-1152C003F21D}" type="sibTrans" cxnId="{59A2CF03-DEEE-44FD-9087-71B58FEE7AE9}">
      <dgm:prSet/>
      <dgm:spPr/>
      <dgm:t>
        <a:bodyPr/>
        <a:lstStyle/>
        <a:p>
          <a:endParaRPr lang="fi-FI"/>
        </a:p>
      </dgm:t>
    </dgm:pt>
    <dgm:pt modelId="{D919A161-8AA1-401B-9477-801627C22986}">
      <dgm:prSet/>
      <dgm:spPr/>
      <dgm:t>
        <a:bodyPr/>
        <a:lstStyle/>
        <a:p>
          <a:r>
            <a:rPr lang="fi-FI" b="0" i="0"/>
            <a:t>Hyperglykemian hoidon intensiivisyys on ratkaistava yksilöllisesti niin, että otetaan huomioon </a:t>
          </a:r>
          <a:endParaRPr lang="fi-FI"/>
        </a:p>
      </dgm:t>
    </dgm:pt>
    <dgm:pt modelId="{1E031F41-20D9-42B4-BAF3-58CFD74E867D}" type="parTrans" cxnId="{1AAA5599-5BCC-401D-A741-6354389FB8A2}">
      <dgm:prSet/>
      <dgm:spPr/>
      <dgm:t>
        <a:bodyPr/>
        <a:lstStyle/>
        <a:p>
          <a:endParaRPr lang="fi-FI"/>
        </a:p>
      </dgm:t>
    </dgm:pt>
    <dgm:pt modelId="{144B54A3-4819-4D53-9E88-783303A89CF0}" type="sibTrans" cxnId="{1AAA5599-5BCC-401D-A741-6354389FB8A2}">
      <dgm:prSet/>
      <dgm:spPr/>
      <dgm:t>
        <a:bodyPr/>
        <a:lstStyle/>
        <a:p>
          <a:endParaRPr lang="fi-FI"/>
        </a:p>
      </dgm:t>
    </dgm:pt>
    <dgm:pt modelId="{1DC97C55-168B-47A3-B14E-324D7C8AD6CA}">
      <dgm:prSet/>
      <dgm:spPr/>
      <dgm:t>
        <a:bodyPr/>
        <a:lstStyle/>
        <a:p>
          <a:r>
            <a:rPr lang="fi-FI" b="0" i="0"/>
            <a:t>omahoidon voimavarat</a:t>
          </a:r>
          <a:endParaRPr lang="fi-FI"/>
        </a:p>
      </dgm:t>
    </dgm:pt>
    <dgm:pt modelId="{BFA02711-A797-42EB-9A82-2B91838FD64B}" type="parTrans" cxnId="{85C343FC-A03B-4335-B6DC-D002F26F49B5}">
      <dgm:prSet/>
      <dgm:spPr/>
      <dgm:t>
        <a:bodyPr/>
        <a:lstStyle/>
        <a:p>
          <a:endParaRPr lang="fi-FI"/>
        </a:p>
      </dgm:t>
    </dgm:pt>
    <dgm:pt modelId="{80634420-6AE1-4DD1-8330-C8E6DA411644}" type="sibTrans" cxnId="{85C343FC-A03B-4335-B6DC-D002F26F49B5}">
      <dgm:prSet/>
      <dgm:spPr/>
      <dgm:t>
        <a:bodyPr/>
        <a:lstStyle/>
        <a:p>
          <a:endParaRPr lang="fi-FI"/>
        </a:p>
      </dgm:t>
    </dgm:pt>
    <dgm:pt modelId="{D4CE7DC5-AECE-45CC-8234-94DA3F289584}">
      <dgm:prSet/>
      <dgm:spPr/>
      <dgm:t>
        <a:bodyPr/>
        <a:lstStyle/>
        <a:p>
          <a:r>
            <a:rPr lang="fi-FI" b="0" i="0"/>
            <a:t>hypoglykemiaherkkyys</a:t>
          </a:r>
          <a:endParaRPr lang="fi-FI"/>
        </a:p>
      </dgm:t>
    </dgm:pt>
    <dgm:pt modelId="{1293D496-FC96-48C7-AA8A-10DEE177A306}" type="parTrans" cxnId="{BE3C69DB-FFF6-47C8-9A15-9F0C476B202D}">
      <dgm:prSet/>
      <dgm:spPr/>
      <dgm:t>
        <a:bodyPr/>
        <a:lstStyle/>
        <a:p>
          <a:endParaRPr lang="fi-FI"/>
        </a:p>
      </dgm:t>
    </dgm:pt>
    <dgm:pt modelId="{BA90E643-9FD6-4C66-A026-D12EFD648345}" type="sibTrans" cxnId="{BE3C69DB-FFF6-47C8-9A15-9F0C476B202D}">
      <dgm:prSet/>
      <dgm:spPr/>
      <dgm:t>
        <a:bodyPr/>
        <a:lstStyle/>
        <a:p>
          <a:endParaRPr lang="fi-FI"/>
        </a:p>
      </dgm:t>
    </dgm:pt>
    <dgm:pt modelId="{DC33527F-809C-4C6C-BA89-A8F663088313}">
      <dgm:prSet/>
      <dgm:spPr/>
      <dgm:t>
        <a:bodyPr/>
        <a:lstStyle/>
        <a:p>
          <a:r>
            <a:rPr lang="fi-FI" b="0" i="0"/>
            <a:t>sairauden vaihe</a:t>
          </a:r>
          <a:endParaRPr lang="fi-FI"/>
        </a:p>
      </dgm:t>
    </dgm:pt>
    <dgm:pt modelId="{C9079264-F835-43A7-BEFD-8FAAE48E3E4C}" type="parTrans" cxnId="{DCF5D22B-12D2-496E-8EB6-B8F58FCFE227}">
      <dgm:prSet/>
      <dgm:spPr/>
      <dgm:t>
        <a:bodyPr/>
        <a:lstStyle/>
        <a:p>
          <a:endParaRPr lang="fi-FI"/>
        </a:p>
      </dgm:t>
    </dgm:pt>
    <dgm:pt modelId="{E21DA10B-22B2-4309-B284-44AA218E25E5}" type="sibTrans" cxnId="{DCF5D22B-12D2-496E-8EB6-B8F58FCFE227}">
      <dgm:prSet/>
      <dgm:spPr/>
      <dgm:t>
        <a:bodyPr/>
        <a:lstStyle/>
        <a:p>
          <a:endParaRPr lang="fi-FI"/>
        </a:p>
      </dgm:t>
    </dgm:pt>
    <dgm:pt modelId="{1F569D51-D55C-411D-9099-92E23EEAE4B6}">
      <dgm:prSet/>
      <dgm:spPr/>
      <dgm:t>
        <a:bodyPr/>
        <a:lstStyle/>
        <a:p>
          <a:r>
            <a:rPr lang="fi-FI" b="0" i="0"/>
            <a:t>muut sairaudet</a:t>
          </a:r>
          <a:endParaRPr lang="fi-FI"/>
        </a:p>
      </dgm:t>
    </dgm:pt>
    <dgm:pt modelId="{679ED9DA-79DB-468B-A9A4-41787F99C004}" type="parTrans" cxnId="{8A8AF4EC-E69F-41DC-BC0F-E5F2CB8DC452}">
      <dgm:prSet/>
      <dgm:spPr/>
      <dgm:t>
        <a:bodyPr/>
        <a:lstStyle/>
        <a:p>
          <a:endParaRPr lang="fi-FI"/>
        </a:p>
      </dgm:t>
    </dgm:pt>
    <dgm:pt modelId="{8A60EAE0-36BB-465F-AFDF-4B1745B15CA1}" type="sibTrans" cxnId="{8A8AF4EC-E69F-41DC-BC0F-E5F2CB8DC452}">
      <dgm:prSet/>
      <dgm:spPr/>
      <dgm:t>
        <a:bodyPr/>
        <a:lstStyle/>
        <a:p>
          <a:endParaRPr lang="fi-FI"/>
        </a:p>
      </dgm:t>
    </dgm:pt>
    <dgm:pt modelId="{D560DE6F-4489-4113-9F7A-79989922BCB3}">
      <dgm:prSet/>
      <dgm:spPr/>
      <dgm:t>
        <a:bodyPr/>
        <a:lstStyle/>
        <a:p>
          <a:r>
            <a:rPr lang="fi-FI" b="0" i="0"/>
            <a:t>odotettavissa oleva elinikä.</a:t>
          </a:r>
          <a:endParaRPr lang="fi-FI"/>
        </a:p>
      </dgm:t>
    </dgm:pt>
    <dgm:pt modelId="{40380DE9-2770-40E2-8AC0-4DA76332B230}" type="parTrans" cxnId="{E3BF3A4C-AB5F-400F-8D9A-25604DBA4CA8}">
      <dgm:prSet/>
      <dgm:spPr/>
      <dgm:t>
        <a:bodyPr/>
        <a:lstStyle/>
        <a:p>
          <a:endParaRPr lang="fi-FI"/>
        </a:p>
      </dgm:t>
    </dgm:pt>
    <dgm:pt modelId="{F735AC15-0EDE-47CE-891C-65699B1C7CBA}" type="sibTrans" cxnId="{E3BF3A4C-AB5F-400F-8D9A-25604DBA4CA8}">
      <dgm:prSet/>
      <dgm:spPr/>
      <dgm:t>
        <a:bodyPr/>
        <a:lstStyle/>
        <a:p>
          <a:endParaRPr lang="fi-FI"/>
        </a:p>
      </dgm:t>
    </dgm:pt>
    <dgm:pt modelId="{39E3FCCA-E23B-49B0-948C-88ACB53E2D89}">
      <dgm:prSet/>
      <dgm:spPr/>
      <dgm:t>
        <a:bodyPr/>
        <a:lstStyle/>
        <a:p>
          <a:r>
            <a:rPr lang="fi-FI" b="0" i="0"/>
            <a:t>Yksilöllisesti asetettuihin glukoositavoitteisiin tulee pyrkiä aktiivisesti.</a:t>
          </a:r>
          <a:endParaRPr lang="fi-FI"/>
        </a:p>
      </dgm:t>
    </dgm:pt>
    <dgm:pt modelId="{E4D07ED3-75D2-4A2E-995F-9495B0005D16}" type="parTrans" cxnId="{F5964265-E59F-4FCE-ABE7-BC9CDE7C421C}">
      <dgm:prSet/>
      <dgm:spPr/>
      <dgm:t>
        <a:bodyPr/>
        <a:lstStyle/>
        <a:p>
          <a:endParaRPr lang="fi-FI"/>
        </a:p>
      </dgm:t>
    </dgm:pt>
    <dgm:pt modelId="{A106C767-883D-4239-9442-714511BE314C}" type="sibTrans" cxnId="{F5964265-E59F-4FCE-ABE7-BC9CDE7C421C}">
      <dgm:prSet/>
      <dgm:spPr/>
      <dgm:t>
        <a:bodyPr/>
        <a:lstStyle/>
        <a:p>
          <a:endParaRPr lang="fi-FI"/>
        </a:p>
      </dgm:t>
    </dgm:pt>
    <dgm:pt modelId="{C4A99E63-B3E9-4B26-AC92-3B7305C251F9}" type="pres">
      <dgm:prSet presAssocID="{FC9D3CC3-A7E2-4F21-A042-4D42EE4F583F}" presName="linear" presStyleCnt="0">
        <dgm:presLayoutVars>
          <dgm:animLvl val="lvl"/>
          <dgm:resizeHandles val="exact"/>
        </dgm:presLayoutVars>
      </dgm:prSet>
      <dgm:spPr/>
    </dgm:pt>
    <dgm:pt modelId="{6E5E105F-B929-478C-949B-6B80D66264EB}" type="pres">
      <dgm:prSet presAssocID="{07EE86FA-34C5-4B3E-9A9B-99593653AB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F3A384-387C-4656-B5D0-E9D272E23888}" type="pres">
      <dgm:prSet presAssocID="{07EE86FA-34C5-4B3E-9A9B-99593653ABA2}" presName="childText" presStyleLbl="revTx" presStyleIdx="0" presStyleCnt="2">
        <dgm:presLayoutVars>
          <dgm:bulletEnabled val="1"/>
        </dgm:presLayoutVars>
      </dgm:prSet>
      <dgm:spPr/>
    </dgm:pt>
    <dgm:pt modelId="{1E5BA87D-BCA7-4C9E-B786-51FDEC1EB217}" type="pres">
      <dgm:prSet presAssocID="{D919A161-8AA1-401B-9477-801627C229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55F7E4-6F0D-4405-B417-063B2C5F2C6B}" type="pres">
      <dgm:prSet presAssocID="{D919A161-8AA1-401B-9477-801627C22986}" presName="childText" presStyleLbl="revTx" presStyleIdx="1" presStyleCnt="2">
        <dgm:presLayoutVars>
          <dgm:bulletEnabled val="1"/>
        </dgm:presLayoutVars>
      </dgm:prSet>
      <dgm:spPr/>
    </dgm:pt>
    <dgm:pt modelId="{BC80D05B-E343-4F2B-BCA7-65B0DA20CE92}" type="pres">
      <dgm:prSet presAssocID="{39E3FCCA-E23B-49B0-948C-88ACB53E2D8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9A2CF03-DEEE-44FD-9087-71B58FEE7AE9}" srcId="{07EE86FA-34C5-4B3E-9A9B-99593653ABA2}" destId="{0FD130C6-4486-4102-961F-243BA8CD0383}" srcOrd="1" destOrd="0" parTransId="{9A138BC9-F0B1-4DEC-92CA-9DD4652BFEDA}" sibTransId="{8BE238BC-844A-4AF2-816E-1152C003F21D}"/>
    <dgm:cxn modelId="{136CDC1C-A84A-493E-BEB9-10E4662D8B75}" srcId="{07EE86FA-34C5-4B3E-9A9B-99593653ABA2}" destId="{3B6F211B-C54E-4725-AB63-4E8FE8DAE6B4}" srcOrd="0" destOrd="0" parTransId="{F53F7A61-733F-40EE-AFAC-B0B9396CB88F}" sibTransId="{4980BFE6-0A49-457E-A879-4CEA6479E393}"/>
    <dgm:cxn modelId="{DCF5D22B-12D2-496E-8EB6-B8F58FCFE227}" srcId="{D919A161-8AA1-401B-9477-801627C22986}" destId="{DC33527F-809C-4C6C-BA89-A8F663088313}" srcOrd="2" destOrd="0" parTransId="{C9079264-F835-43A7-BEFD-8FAAE48E3E4C}" sibTransId="{E21DA10B-22B2-4309-B284-44AA218E25E5}"/>
    <dgm:cxn modelId="{82C75C5E-EFD6-45AA-9389-50976167BB05}" type="presOf" srcId="{D4CE7DC5-AECE-45CC-8234-94DA3F289584}" destId="{F555F7E4-6F0D-4405-B417-063B2C5F2C6B}" srcOrd="0" destOrd="1" presId="urn:microsoft.com/office/officeart/2005/8/layout/vList2"/>
    <dgm:cxn modelId="{F5964265-E59F-4FCE-ABE7-BC9CDE7C421C}" srcId="{FC9D3CC3-A7E2-4F21-A042-4D42EE4F583F}" destId="{39E3FCCA-E23B-49B0-948C-88ACB53E2D89}" srcOrd="2" destOrd="0" parTransId="{E4D07ED3-75D2-4A2E-995F-9495B0005D16}" sibTransId="{A106C767-883D-4239-9442-714511BE314C}"/>
    <dgm:cxn modelId="{E3BF3A4C-AB5F-400F-8D9A-25604DBA4CA8}" srcId="{D919A161-8AA1-401B-9477-801627C22986}" destId="{D560DE6F-4489-4113-9F7A-79989922BCB3}" srcOrd="4" destOrd="0" parTransId="{40380DE9-2770-40E2-8AC0-4DA76332B230}" sibTransId="{F735AC15-0EDE-47CE-891C-65699B1C7CBA}"/>
    <dgm:cxn modelId="{513DAF96-932F-4FFC-AA0D-7B5714F9138F}" type="presOf" srcId="{0FD130C6-4486-4102-961F-243BA8CD0383}" destId="{B0F3A384-387C-4656-B5D0-E9D272E23888}" srcOrd="0" destOrd="1" presId="urn:microsoft.com/office/officeart/2005/8/layout/vList2"/>
    <dgm:cxn modelId="{1AAA5599-5BCC-401D-A741-6354389FB8A2}" srcId="{FC9D3CC3-A7E2-4F21-A042-4D42EE4F583F}" destId="{D919A161-8AA1-401B-9477-801627C22986}" srcOrd="1" destOrd="0" parTransId="{1E031F41-20D9-42B4-BAF3-58CFD74E867D}" sibTransId="{144B54A3-4819-4D53-9E88-783303A89CF0}"/>
    <dgm:cxn modelId="{09A0499B-5ECD-43D6-8BF6-53291BAD46A4}" type="presOf" srcId="{D560DE6F-4489-4113-9F7A-79989922BCB3}" destId="{F555F7E4-6F0D-4405-B417-063B2C5F2C6B}" srcOrd="0" destOrd="4" presId="urn:microsoft.com/office/officeart/2005/8/layout/vList2"/>
    <dgm:cxn modelId="{7D7681A7-27DE-44F0-989A-659B1E456FE2}" type="presOf" srcId="{DC33527F-809C-4C6C-BA89-A8F663088313}" destId="{F555F7E4-6F0D-4405-B417-063B2C5F2C6B}" srcOrd="0" destOrd="2" presId="urn:microsoft.com/office/officeart/2005/8/layout/vList2"/>
    <dgm:cxn modelId="{EC5CEDBC-1DD3-4B39-AF24-5955688F41F4}" type="presOf" srcId="{FC9D3CC3-A7E2-4F21-A042-4D42EE4F583F}" destId="{C4A99E63-B3E9-4B26-AC92-3B7305C251F9}" srcOrd="0" destOrd="0" presId="urn:microsoft.com/office/officeart/2005/8/layout/vList2"/>
    <dgm:cxn modelId="{FF3F24C4-9547-4BA6-BBE0-AC59989ABD5D}" type="presOf" srcId="{1DC97C55-168B-47A3-B14E-324D7C8AD6CA}" destId="{F555F7E4-6F0D-4405-B417-063B2C5F2C6B}" srcOrd="0" destOrd="0" presId="urn:microsoft.com/office/officeart/2005/8/layout/vList2"/>
    <dgm:cxn modelId="{342378D5-6490-401E-B1D3-FAEDFB2BBDB0}" type="presOf" srcId="{1F569D51-D55C-411D-9099-92E23EEAE4B6}" destId="{F555F7E4-6F0D-4405-B417-063B2C5F2C6B}" srcOrd="0" destOrd="3" presId="urn:microsoft.com/office/officeart/2005/8/layout/vList2"/>
    <dgm:cxn modelId="{BE3C69DB-FFF6-47C8-9A15-9F0C476B202D}" srcId="{D919A161-8AA1-401B-9477-801627C22986}" destId="{D4CE7DC5-AECE-45CC-8234-94DA3F289584}" srcOrd="1" destOrd="0" parTransId="{1293D496-FC96-48C7-AA8A-10DEE177A306}" sibTransId="{BA90E643-9FD6-4C66-A026-D12EFD648345}"/>
    <dgm:cxn modelId="{8E8A0BDC-4649-4FBE-8094-017F4CB205B7}" type="presOf" srcId="{D919A161-8AA1-401B-9477-801627C22986}" destId="{1E5BA87D-BCA7-4C9E-B786-51FDEC1EB217}" srcOrd="0" destOrd="0" presId="urn:microsoft.com/office/officeart/2005/8/layout/vList2"/>
    <dgm:cxn modelId="{66BA10DE-DDD0-48C0-9A76-2B6C17717ECA}" type="presOf" srcId="{39E3FCCA-E23B-49B0-948C-88ACB53E2D89}" destId="{BC80D05B-E343-4F2B-BCA7-65B0DA20CE92}" srcOrd="0" destOrd="0" presId="urn:microsoft.com/office/officeart/2005/8/layout/vList2"/>
    <dgm:cxn modelId="{17C81CE1-8A72-4979-8596-F8763CEFC8A4}" type="presOf" srcId="{07EE86FA-34C5-4B3E-9A9B-99593653ABA2}" destId="{6E5E105F-B929-478C-949B-6B80D66264EB}" srcOrd="0" destOrd="0" presId="urn:microsoft.com/office/officeart/2005/8/layout/vList2"/>
    <dgm:cxn modelId="{38A36DEA-E2FE-4A2C-9817-4BA2B631A4E7}" srcId="{FC9D3CC3-A7E2-4F21-A042-4D42EE4F583F}" destId="{07EE86FA-34C5-4B3E-9A9B-99593653ABA2}" srcOrd="0" destOrd="0" parTransId="{14F2F5C8-9E46-45D4-AC67-470624B0237C}" sibTransId="{AB6CEDFA-5F57-481F-8DF4-ECC80DF6D98F}"/>
    <dgm:cxn modelId="{A3A04AEB-FAC5-4411-869C-3DD6A4C85ADA}" type="presOf" srcId="{3B6F211B-C54E-4725-AB63-4E8FE8DAE6B4}" destId="{B0F3A384-387C-4656-B5D0-E9D272E23888}" srcOrd="0" destOrd="0" presId="urn:microsoft.com/office/officeart/2005/8/layout/vList2"/>
    <dgm:cxn modelId="{8A8AF4EC-E69F-41DC-BC0F-E5F2CB8DC452}" srcId="{D919A161-8AA1-401B-9477-801627C22986}" destId="{1F569D51-D55C-411D-9099-92E23EEAE4B6}" srcOrd="3" destOrd="0" parTransId="{679ED9DA-79DB-468B-A9A4-41787F99C004}" sibTransId="{8A60EAE0-36BB-465F-AFDF-4B1745B15CA1}"/>
    <dgm:cxn modelId="{85C343FC-A03B-4335-B6DC-D002F26F49B5}" srcId="{D919A161-8AA1-401B-9477-801627C22986}" destId="{1DC97C55-168B-47A3-B14E-324D7C8AD6CA}" srcOrd="0" destOrd="0" parTransId="{BFA02711-A797-42EB-9A82-2B91838FD64B}" sibTransId="{80634420-6AE1-4DD1-8330-C8E6DA411644}"/>
    <dgm:cxn modelId="{87670F66-1FC9-4364-AC79-9D1B1969456F}" type="presParOf" srcId="{C4A99E63-B3E9-4B26-AC92-3B7305C251F9}" destId="{6E5E105F-B929-478C-949B-6B80D66264EB}" srcOrd="0" destOrd="0" presId="urn:microsoft.com/office/officeart/2005/8/layout/vList2"/>
    <dgm:cxn modelId="{EA10A8E5-745E-4B22-B798-842A0F027925}" type="presParOf" srcId="{C4A99E63-B3E9-4B26-AC92-3B7305C251F9}" destId="{B0F3A384-387C-4656-B5D0-E9D272E23888}" srcOrd="1" destOrd="0" presId="urn:microsoft.com/office/officeart/2005/8/layout/vList2"/>
    <dgm:cxn modelId="{42A90105-EC73-4EF0-B4BA-EEF6EE1863B1}" type="presParOf" srcId="{C4A99E63-B3E9-4B26-AC92-3B7305C251F9}" destId="{1E5BA87D-BCA7-4C9E-B786-51FDEC1EB217}" srcOrd="2" destOrd="0" presId="urn:microsoft.com/office/officeart/2005/8/layout/vList2"/>
    <dgm:cxn modelId="{DC49635B-5FAF-4DD8-8AC9-F8F98FD33E90}" type="presParOf" srcId="{C4A99E63-B3E9-4B26-AC92-3B7305C251F9}" destId="{F555F7E4-6F0D-4405-B417-063B2C5F2C6B}" srcOrd="3" destOrd="0" presId="urn:microsoft.com/office/officeart/2005/8/layout/vList2"/>
    <dgm:cxn modelId="{4E3663C2-2BDB-4AB8-9B18-9ECE6DAB0DCD}" type="presParOf" srcId="{C4A99E63-B3E9-4B26-AC92-3B7305C251F9}" destId="{BC80D05B-E343-4F2B-BCA7-65B0DA20CE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E105F-B929-478C-949B-6B80D66264EB}">
      <dsp:nvSpPr>
        <dsp:cNvPr id="0" name=""/>
        <dsp:cNvSpPr/>
      </dsp:nvSpPr>
      <dsp:spPr>
        <a:xfrm>
          <a:off x="0" y="361099"/>
          <a:ext cx="10919599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/>
            <a:t>Hyperglykemian hoidon tavoitteina ovat</a:t>
          </a:r>
          <a:endParaRPr lang="fi-FI" sz="2000" kern="1200"/>
        </a:p>
      </dsp:txBody>
      <dsp:txXfrm>
        <a:off x="22846" y="383945"/>
        <a:ext cx="10873907" cy="422308"/>
      </dsp:txXfrm>
    </dsp:sp>
    <dsp:sp modelId="{B0F3A384-387C-4656-B5D0-E9D272E23888}">
      <dsp:nvSpPr>
        <dsp:cNvPr id="0" name=""/>
        <dsp:cNvSpPr/>
      </dsp:nvSpPr>
      <dsp:spPr>
        <a:xfrm>
          <a:off x="0" y="829099"/>
          <a:ext cx="10919599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/>
            <a:t>oireettomuus</a:t>
          </a:r>
          <a:endParaRPr lang="fi-FI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/>
            <a:t>akuuttien ja kroonisten komplikaatioiden kehittymisen ehkäisy.</a:t>
          </a:r>
          <a:endParaRPr lang="fi-FI" sz="1600" kern="1200"/>
        </a:p>
      </dsp:txBody>
      <dsp:txXfrm>
        <a:off x="0" y="829099"/>
        <a:ext cx="10919599" cy="527850"/>
      </dsp:txXfrm>
    </dsp:sp>
    <dsp:sp modelId="{1E5BA87D-BCA7-4C9E-B786-51FDEC1EB217}">
      <dsp:nvSpPr>
        <dsp:cNvPr id="0" name=""/>
        <dsp:cNvSpPr/>
      </dsp:nvSpPr>
      <dsp:spPr>
        <a:xfrm>
          <a:off x="0" y="1356949"/>
          <a:ext cx="10919599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/>
            <a:t>Hyperglykemian hoidon intensiivisyys on ratkaistava yksilöllisesti niin, että otetaan huomioon </a:t>
          </a:r>
          <a:endParaRPr lang="fi-FI" sz="2000" kern="1200"/>
        </a:p>
      </dsp:txBody>
      <dsp:txXfrm>
        <a:off x="22846" y="1379795"/>
        <a:ext cx="10873907" cy="422308"/>
      </dsp:txXfrm>
    </dsp:sp>
    <dsp:sp modelId="{F555F7E4-6F0D-4405-B417-063B2C5F2C6B}">
      <dsp:nvSpPr>
        <dsp:cNvPr id="0" name=""/>
        <dsp:cNvSpPr/>
      </dsp:nvSpPr>
      <dsp:spPr>
        <a:xfrm>
          <a:off x="0" y="1824949"/>
          <a:ext cx="10919599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/>
            <a:t>omahoidon voimavarat</a:t>
          </a:r>
          <a:endParaRPr lang="fi-FI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/>
            <a:t>hypoglykemiaherkkyys</a:t>
          </a:r>
          <a:endParaRPr lang="fi-FI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/>
            <a:t>sairauden vaihe</a:t>
          </a:r>
          <a:endParaRPr lang="fi-FI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/>
            <a:t>muut sairaudet</a:t>
          </a:r>
          <a:endParaRPr lang="fi-FI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/>
            <a:t>odotettavissa oleva elinikä.</a:t>
          </a:r>
          <a:endParaRPr lang="fi-FI" sz="1600" kern="1200"/>
        </a:p>
      </dsp:txBody>
      <dsp:txXfrm>
        <a:off x="0" y="1824949"/>
        <a:ext cx="10919599" cy="1304100"/>
      </dsp:txXfrm>
    </dsp:sp>
    <dsp:sp modelId="{BC80D05B-E343-4F2B-BCA7-65B0DA20CE92}">
      <dsp:nvSpPr>
        <dsp:cNvPr id="0" name=""/>
        <dsp:cNvSpPr/>
      </dsp:nvSpPr>
      <dsp:spPr>
        <a:xfrm>
          <a:off x="0" y="3129049"/>
          <a:ext cx="10919599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/>
            <a:t>Yksilöllisesti asetettuihin glukoositavoitteisiin tulee pyrkiä aktiivisesti.</a:t>
          </a:r>
          <a:endParaRPr lang="fi-FI" sz="2000" kern="1200"/>
        </a:p>
      </dsp:txBody>
      <dsp:txXfrm>
        <a:off x="22846" y="3151895"/>
        <a:ext cx="10873907" cy="42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05AAF-8943-4C29-ADA9-5CC54F54C62D}" type="datetimeFigureOut">
              <a:rPr lang="fi-FI" smtClean="0"/>
              <a:t>6.11.2024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5A759-48FC-4343-85CA-5B417A93C9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83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A759-48FC-4343-85CA-5B417A93C9D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282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A759-48FC-4343-85CA-5B417A93C9DB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23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A759-48FC-4343-85CA-5B417A93C9DB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28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A759-48FC-4343-85CA-5B417A93C9DB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96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A759-48FC-4343-85CA-5B417A93C9DB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869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A759-48FC-4343-85CA-5B417A93C9DB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664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*Jos tiedossa olevan diabeteksen kesto on alle 6 vuotta, tavoitellaan remissiota eli </a:t>
            </a:r>
            <a:r>
              <a:rPr lang="fi-FI" b="0" i="0" dirty="0" err="1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normoglykemiaa</a:t>
            </a:r>
            <a:r>
              <a:rPr lang="fi-FI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.</a:t>
            </a:r>
            <a:br>
              <a:rPr lang="fi-FI" dirty="0"/>
            </a:br>
            <a:r>
              <a:rPr lang="fi-FI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**</a:t>
            </a:r>
            <a:r>
              <a:rPr lang="fi-FI" b="1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Kohtalainen riski</a:t>
            </a:r>
            <a:r>
              <a:rPr lang="fi-FI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: Nuoret tyypin 1 (&lt; 35 v) tai tyypin 2 (&lt; 50 v) diabetesta sairastavat, joilla diabetes on kestänyt alle 10 vuotta ja joilla ei ole muita merkittäviä riskitekijöitä. </a:t>
            </a:r>
            <a:r>
              <a:rPr lang="fi-FI" b="1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Suuri riski</a:t>
            </a:r>
            <a:r>
              <a:rPr lang="fi-FI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: Diabetesta sairastavat, joilla diabetes on kestänyt yli 10 vuotta tai joilla diabetekseen liittyy yksi merkittävä riskitekijä. </a:t>
            </a:r>
            <a:r>
              <a:rPr lang="fi-FI" b="1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Erityisen suuri riski</a:t>
            </a:r>
            <a:r>
              <a:rPr lang="fi-FI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: Tyypin 1 tai tyypin 2 diabetes, johon liittyy kohde-elinvaurio (esim. albuminuria) tai muita merkittäviä riskitekijöitä (esim. tupakointi, hypertensio, lihavuus, </a:t>
            </a:r>
            <a:r>
              <a:rPr lang="fi-FI" b="0" i="0" dirty="0" err="1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dyslipidemia</a:t>
            </a:r>
            <a:r>
              <a:rPr lang="fi-FI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, sukurasitus). Tyypin 1 diabetesta sairastavat, joilla diabetes on kestänyt yli 20 vuotta. Ks. Käypä hoito -suositus </a:t>
            </a:r>
            <a:r>
              <a:rPr lang="fi-FI" b="0" i="0" dirty="0" err="1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Dyslipidemiat</a:t>
            </a:r>
            <a:r>
              <a:rPr lang="fi-FI" b="0" i="0" dirty="0">
                <a:solidFill>
                  <a:srgbClr val="333333"/>
                </a:solidFill>
                <a:effectLst/>
                <a:highlight>
                  <a:srgbClr val="F7F7F7"/>
                </a:highlight>
                <a:latin typeface="Lato" panose="020F0502020204030203" pitchFamily="34" charset="0"/>
              </a:rPr>
              <a:t>: https://www.kaypahoito.fi/hoi50025.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A759-48FC-4343-85CA-5B417A93C9DB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888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A759-48FC-4343-85CA-5B417A93C9DB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33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A759-48FC-4343-85CA-5B417A93C9DB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9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A759-48FC-4343-85CA-5B417A93C9DB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98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5A759-48FC-4343-85CA-5B417A93C9DB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64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8F960A4-795D-2344-9420-0F27FE897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154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46196"/>
            <a:ext cx="2149434" cy="4878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5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9C18484-6187-B943-97D7-ED2B3C89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">
            <a:extLst>
              <a:ext uri="{FF2B5EF4-FFF2-40B4-BE49-F238E27FC236}">
                <a16:creationId xmlns:a16="http://schemas.microsoft.com/office/drawing/2014/main" id="{CF6C7CE1-4DE5-7443-8273-02435D67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0F29C9-0F3B-EF46-A143-939986A40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971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505F849-F8AA-8241-A6C5-9EE8CF765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9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5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8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8E4B653-B6A8-3843-AC13-BFF29B5C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D9C41B53-CD4B-5442-A03D-FD174C90D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81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chart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0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95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38801"/>
            <a:ext cx="1975480" cy="4938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9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47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FA353B-6BB6-7444-BCA5-05D58DFCE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3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6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73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taulukko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1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11BC1B-7ACC-1142-BB9D-B3830DFAB5D3}" type="datetimeFigureOut">
              <a:t>6.11.2024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EDCEF-A2BD-ED47-9D95-E2FAAD66663F}" type="datetimeFigureOut">
              <a:t>6.11.2024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iabetes.fi/diabetestietoa/tee-riskitesti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nix00776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hoi50056#A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erveyskirjasto.fi/pgt0001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kaypahoito.fi/xmedia/nix/nix00796a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kaypahoito.fi/hoi50056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nix0330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aypahoito.fi/xmedia/hoi/hoi50056_kaavio.html" TargetMode="External"/><Relationship Id="rId5" Type="http://schemas.openxmlformats.org/officeDocument/2006/relationships/hyperlink" Target="https://www.kaypahoito.fi/imk01564" TargetMode="Externa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hoi5005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4F996-7C5E-47DC-A603-596C84264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fi-FI" dirty="0"/>
              <a:t>Tyypin 2 diabetes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2F7AE1-CF34-49B5-991A-EF090FBB5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Luentomateriaali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461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34BDB7-4678-D440-1579-EAF7C113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sanoma 4(5)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227EB4-5545-50E4-DE2E-BE6AF3566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19258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Tyypin 2 diabeteksen hoidossa painonhallinnan merkitys on keskeistä.</a:t>
            </a:r>
          </a:p>
          <a:p>
            <a:pPr marL="971550" lvl="1" indent="-342900"/>
            <a:r>
              <a:rPr lang="fi-FI" dirty="0"/>
              <a:t>Sen osalta asetetaan potilaan kanssa yhdessä yksilölliset tavoitteet siten, että huomioidaan diabetestyyppi.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Yleensä jo 5 %:n pysyvä painonlasku vaikuttaa myönteisesti glukoositasapainoon.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26E44E8-8177-3E05-F5C4-2FF531038A4B}"/>
              </a:ext>
            </a:extLst>
          </p:cNvPr>
          <p:cNvSpPr txBox="1"/>
          <p:nvPr/>
        </p:nvSpPr>
        <p:spPr>
          <a:xfrm>
            <a:off x="633599" y="4301099"/>
            <a:ext cx="10919599" cy="1862048"/>
          </a:xfrm>
          <a:prstGeom prst="rect">
            <a:avLst/>
          </a:prstGeom>
          <a:solidFill>
            <a:srgbClr val="E7E7EA"/>
          </a:solidFill>
        </p:spPr>
        <p:txBody>
          <a:bodyPr wrap="square" rtlCol="0">
            <a:spAutoFit/>
          </a:bodyPr>
          <a:lstStyle/>
          <a:p>
            <a:r>
              <a:rPr lang="fi-FI" sz="2300" b="1" dirty="0">
                <a:solidFill>
                  <a:srgbClr val="001759"/>
                </a:solidFill>
              </a:rPr>
              <a:t>Huomattavalla painonpudotuksella ja sen jälkeisellä painonhallinnalla on mahdollista hoitaa varhaisvaiheen ylipainoinen tyypin 2 diabetes remissioon. </a:t>
            </a:r>
            <a:br>
              <a:rPr lang="fi-FI" sz="2300" dirty="0">
                <a:solidFill>
                  <a:srgbClr val="001759"/>
                </a:solidFill>
              </a:rPr>
            </a:br>
            <a:br>
              <a:rPr lang="fi-FI" sz="2300" dirty="0">
                <a:solidFill>
                  <a:srgbClr val="001759"/>
                </a:solidFill>
              </a:rPr>
            </a:br>
            <a:r>
              <a:rPr lang="fi-FI" sz="2300" dirty="0">
                <a:solidFill>
                  <a:srgbClr val="001759"/>
                </a:solidFill>
              </a:rPr>
              <a:t>Sitä tukevien elintapamuutosten sekä painonhallinnan tulee olla tyypin 2 diabeteksen hoidon kulmakiviä.</a:t>
            </a:r>
            <a:endParaRPr lang="fi-FI" sz="2300" b="0" i="0" dirty="0">
              <a:solidFill>
                <a:srgbClr val="0017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22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549E5D-03F5-66C1-6C48-092E8401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sanoma 5(5)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3F19C9-72B2-83B9-61AD-D720A70D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Elintapamuutosten lisäksi </a:t>
            </a:r>
            <a:r>
              <a:rPr lang="fi-FI" dirty="0" err="1"/>
              <a:t>metformiinilääkitys</a:t>
            </a:r>
            <a:r>
              <a:rPr lang="fi-FI" dirty="0"/>
              <a:t> suositellaan aloitettavaksi diabeteksen diagnoosivaiheessa tyypin 2 diabeteksessa, ellei sille ole vasta-aiheita.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potilaalla on sydämen vajaatoiminta, </a:t>
            </a:r>
            <a:r>
              <a:rPr lang="fi-FI" dirty="0" err="1"/>
              <a:t>ateroskleroottinen</a:t>
            </a:r>
            <a:r>
              <a:rPr lang="fi-FI" dirty="0"/>
              <a:t> valtimotauti tai sen erityisen suuri riski tai krooninen munuaistauti, lääkitykseen suositellaan yleensä lisättäväksi SGLT2:n estäjä tai GLP-1-reseptoriagonisti </a:t>
            </a:r>
            <a:r>
              <a:rPr lang="fi-FI" dirty="0" err="1"/>
              <a:t>metformiinihoidosta</a:t>
            </a:r>
            <a:r>
              <a:rPr lang="fi-FI" dirty="0"/>
              <a:t> tai HbA</a:t>
            </a:r>
            <a:r>
              <a:rPr lang="fi-FI" baseline="-24000" dirty="0"/>
              <a:t>1c</a:t>
            </a:r>
            <a:r>
              <a:rPr lang="fi-FI" dirty="0"/>
              <a:t>-tasosta riippumatta.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Obesiteetissa</a:t>
            </a:r>
            <a:r>
              <a:rPr lang="fi-FI" dirty="0"/>
              <a:t> korostuu GLP-1-reseptoriagonistilääkkeiden asema.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Vaikean hyperglykemian hoidossa tarvitaan yleensä eri lääkkeiden yhdistelmiä.</a:t>
            </a:r>
          </a:p>
          <a:p>
            <a:pPr marL="971550" lvl="1" indent="-342900"/>
            <a:r>
              <a:rPr lang="fi-FI" dirty="0"/>
              <a:t>DDP-4:n estäjää ja GLP-1-reseptoriagonistia ei tule käyttää samanaikaisesti.</a:t>
            </a:r>
          </a:p>
        </p:txBody>
      </p:sp>
    </p:spTree>
    <p:extLst>
      <p:ext uri="{BB962C8B-B14F-4D97-AF65-F5344CB8AC3E}">
        <p14:creationId xmlns:p14="http://schemas.microsoft.com/office/powerpoint/2010/main" val="62885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E7B0D7-16F5-617E-478A-0081400A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Diabeteksen toteaminen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37A936-A176-C615-925F-1A7C6A77D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Diabeteksen diagnoosi perustuu</a:t>
            </a:r>
          </a:p>
          <a:p>
            <a:pPr marL="971550" lvl="1" indent="-342900"/>
            <a:r>
              <a:rPr lang="fi-FI" dirty="0"/>
              <a:t>plasman glukoosipitoisuuden suurentuneeseen paastoarvoon (vähintään 7 </a:t>
            </a:r>
            <a:r>
              <a:rPr lang="fi-FI" dirty="0" err="1"/>
              <a:t>mmol</a:t>
            </a:r>
            <a:r>
              <a:rPr lang="fi-FI" dirty="0"/>
              <a:t>/l) </a:t>
            </a:r>
            <a:r>
              <a:rPr lang="fi-FI" b="1" dirty="0"/>
              <a:t>tai</a:t>
            </a:r>
          </a:p>
          <a:p>
            <a:pPr marL="971550" lvl="1" indent="-342900"/>
            <a:r>
              <a:rPr lang="fi-FI" dirty="0"/>
              <a:t>kahden tunnin arvoon glukoosirasituskokeessa (yli 11 </a:t>
            </a:r>
            <a:r>
              <a:rPr lang="fi-FI" dirty="0" err="1"/>
              <a:t>mmol</a:t>
            </a:r>
            <a:r>
              <a:rPr lang="fi-FI" dirty="0"/>
              <a:t>/l) </a:t>
            </a:r>
            <a:r>
              <a:rPr lang="fi-FI" b="1" dirty="0"/>
              <a:t>tai</a:t>
            </a:r>
          </a:p>
          <a:p>
            <a:pPr marL="971550" lvl="1" indent="-342900"/>
            <a:r>
              <a:rPr lang="fi-FI" dirty="0"/>
              <a:t>HbA</a:t>
            </a:r>
            <a:r>
              <a:rPr lang="fi-FI" baseline="-25000" dirty="0"/>
              <a:t>1c</a:t>
            </a:r>
            <a:r>
              <a:rPr lang="fi-FI" dirty="0"/>
              <a:t>-tason mittaukseen (≥ 48 </a:t>
            </a:r>
            <a:r>
              <a:rPr lang="fi-FI" dirty="0" err="1"/>
              <a:t>mmol</a:t>
            </a:r>
            <a:r>
              <a:rPr lang="fi-FI" dirty="0"/>
              <a:t>/mol, ≥ 6,5 %).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Koska pelkän plasman glukoosipitoisuuden paastoarvon mittauksen tai HbA</a:t>
            </a:r>
            <a:r>
              <a:rPr lang="fi-FI" baseline="-25000" dirty="0"/>
              <a:t>1c</a:t>
            </a:r>
            <a:r>
              <a:rPr lang="fi-FI" dirty="0"/>
              <a:t>-tason perusteella löydetään vain osa diabetestapauksista, suuren riskin potilaalle tulee tehdä kahden tunnin glukoosirasituskoe.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Esidiabeteksen toteamisessa glukoosirasituskokeen merkitys on keskeinen.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Potilailla, joilla on klassiset diabetekseen liittyvät oireet (jano, suuret virtsamäärät, selittämätön laihtuminen), diagnoosi voi perustua satunnaiseen plasman</a:t>
            </a:r>
            <a:br>
              <a:rPr lang="fi-FI" dirty="0"/>
            </a:br>
            <a:r>
              <a:rPr lang="fi-FI" dirty="0"/>
              <a:t>yli 11 </a:t>
            </a:r>
            <a:r>
              <a:rPr lang="fi-FI" dirty="0" err="1"/>
              <a:t>mmol</a:t>
            </a:r>
            <a:r>
              <a:rPr lang="fi-FI" dirty="0"/>
              <a:t>/l:n glukoosipitoisuuteen.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Nopeasti kehittyneiden oireiden yhteydessä verenglukoosi on aina mitattava. </a:t>
            </a:r>
          </a:p>
          <a:p>
            <a:pPr marL="971550" lvl="1" indent="-342900"/>
            <a:r>
              <a:rPr lang="fi-FI" dirty="0"/>
              <a:t>HbA</a:t>
            </a:r>
            <a:r>
              <a:rPr lang="fi-FI" baseline="-25000" dirty="0"/>
              <a:t>1c</a:t>
            </a:r>
            <a:r>
              <a:rPr lang="fi-FI" dirty="0"/>
              <a:t>-taso voi olla poikkeuksellisesti normaali. </a:t>
            </a:r>
          </a:p>
        </p:txBody>
      </p:sp>
    </p:spTree>
    <p:extLst>
      <p:ext uri="{BB962C8B-B14F-4D97-AF65-F5344CB8AC3E}">
        <p14:creationId xmlns:p14="http://schemas.microsoft.com/office/powerpoint/2010/main" val="188296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557A88-D3F1-59C6-8F98-9288BFF4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Glukoosiaineenvaihdunnan häiriöiden luokittelu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02B3531-6FBD-28AF-F89D-3AB59079D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571563"/>
              </p:ext>
            </p:extLst>
          </p:nvPr>
        </p:nvGraphicFramePr>
        <p:xfrm>
          <a:off x="633413" y="1889124"/>
          <a:ext cx="10920411" cy="395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181">
                  <a:extLst>
                    <a:ext uri="{9D8B030D-6E8A-4147-A177-3AD203B41FA5}">
                      <a16:colId xmlns:a16="http://schemas.microsoft.com/office/drawing/2014/main" val="2784617176"/>
                    </a:ext>
                  </a:extLst>
                </a:gridCol>
                <a:gridCol w="2448232">
                  <a:extLst>
                    <a:ext uri="{9D8B030D-6E8A-4147-A177-3AD203B41FA5}">
                      <a16:colId xmlns:a16="http://schemas.microsoft.com/office/drawing/2014/main" val="2283649112"/>
                    </a:ext>
                  </a:extLst>
                </a:gridCol>
                <a:gridCol w="1120877">
                  <a:extLst>
                    <a:ext uri="{9D8B030D-6E8A-4147-A177-3AD203B41FA5}">
                      <a16:colId xmlns:a16="http://schemas.microsoft.com/office/drawing/2014/main" val="1202059819"/>
                    </a:ext>
                  </a:extLst>
                </a:gridCol>
                <a:gridCol w="1740311">
                  <a:extLst>
                    <a:ext uri="{9D8B030D-6E8A-4147-A177-3AD203B41FA5}">
                      <a16:colId xmlns:a16="http://schemas.microsoft.com/office/drawing/2014/main" val="585785542"/>
                    </a:ext>
                  </a:extLst>
                </a:gridCol>
                <a:gridCol w="2527810">
                  <a:extLst>
                    <a:ext uri="{9D8B030D-6E8A-4147-A177-3AD203B41FA5}">
                      <a16:colId xmlns:a16="http://schemas.microsoft.com/office/drawing/2014/main" val="171955394"/>
                    </a:ext>
                  </a:extLst>
                </a:gridCol>
              </a:tblGrid>
              <a:tr h="426467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Mitattava suure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solidFill>
                            <a:srgbClr val="FFFFFF"/>
                          </a:solidFill>
                          <a:effectLst/>
                        </a:rPr>
                        <a:t>Normaali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solidFill>
                            <a:srgbClr val="FFFFFF"/>
                          </a:solidFill>
                          <a:effectLst/>
                        </a:rPr>
                        <a:t>IGT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solidFill>
                            <a:srgbClr val="FFFFFF"/>
                          </a:solidFill>
                          <a:effectLst/>
                        </a:rPr>
                        <a:t>IFG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Diabetes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494924183"/>
                  </a:ext>
                </a:extLst>
              </a:tr>
              <a:tr h="718568"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Paastoarvo (mmol/l)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≤ 6,0 (WHO)</a:t>
                      </a:r>
                      <a:br>
                        <a:rPr lang="fi-FI">
                          <a:effectLst/>
                        </a:rPr>
                      </a:br>
                      <a:r>
                        <a:rPr lang="fi-FI">
                          <a:effectLst/>
                        </a:rPr>
                        <a:t>≤ 5,5 (ADA)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endParaRPr lang="fi-FI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6,1–6,9 (WHO)</a:t>
                      </a:r>
                      <a:br>
                        <a:rPr lang="fi-FI" dirty="0">
                          <a:effectLst/>
                        </a:rPr>
                      </a:br>
                      <a:r>
                        <a:rPr lang="fi-FI" dirty="0">
                          <a:effectLst/>
                        </a:rPr>
                        <a:t>5,6–6,9 (ADA)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≥ 7,0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136801622"/>
                  </a:ext>
                </a:extLst>
              </a:tr>
              <a:tr h="718568"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Glukoosirasituskokeen kahden tunnin arvo (mmol/l)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&lt; 7,8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7,8–11,0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endParaRPr lang="fi-FI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&gt; 11,0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06428763"/>
                  </a:ext>
                </a:extLst>
              </a:tr>
              <a:tr h="718568"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Satunnainen arvo oireisella potilaalla (mmol/l)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endParaRPr lang="fi-FI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endParaRPr lang="fi-FI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endParaRPr lang="fi-FI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&gt; 11,0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407437990"/>
                  </a:ext>
                </a:extLst>
              </a:tr>
              <a:tr h="443019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HbA</a:t>
                      </a:r>
                      <a:r>
                        <a:rPr lang="fi-FI" baseline="-62000" dirty="0">
                          <a:effectLst/>
                        </a:rPr>
                        <a:t>1c</a:t>
                      </a:r>
                      <a:r>
                        <a:rPr lang="fi-FI" dirty="0">
                          <a:effectLst/>
                        </a:rPr>
                        <a:t>-taso (</a:t>
                      </a:r>
                      <a:r>
                        <a:rPr lang="fi-FI" dirty="0" err="1">
                          <a:effectLst/>
                        </a:rPr>
                        <a:t>mmol</a:t>
                      </a:r>
                      <a:r>
                        <a:rPr lang="fi-FI" dirty="0">
                          <a:effectLst/>
                        </a:rPr>
                        <a:t>/mol, %)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&lt; 42 mmol/mol, 6,0 %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endParaRPr lang="fi-FI" dirty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≥ 48 </a:t>
                      </a:r>
                      <a:r>
                        <a:rPr lang="fi-FI" dirty="0" err="1">
                          <a:effectLst/>
                        </a:rPr>
                        <a:t>mmol</a:t>
                      </a:r>
                      <a:r>
                        <a:rPr lang="fi-FI" dirty="0">
                          <a:effectLst/>
                        </a:rPr>
                        <a:t>/mol, 6,5 %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085634623"/>
                  </a:ext>
                </a:extLst>
              </a:tr>
              <a:tr h="928880">
                <a:tc gridSpan="5"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WHO = Maailman terveysjärjestö</a:t>
                      </a: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ADA = American Diabetes Association</a:t>
                      </a: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IGT = heikentynyt glukoosinsieto</a:t>
                      </a: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821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08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79570F-515A-0C9E-3F40-B683888A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Tyypin 2 diabeteksen seulonta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AD1DA7-D962-97EF-9D4D-F51E5B45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70257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Diabeteksen riskin arvioimiseksi ja riskiryhmien löytämiseksi suositellaan Suomessa kehitettyä diabetesriskitestiä. Ks. </a:t>
            </a:r>
            <a:r>
              <a:rPr lang="fi-FI" dirty="0">
                <a:hlinkClick r:id="rId2"/>
              </a:rPr>
              <a:t>Diabetesliiton verkkosivut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Riskiryhmissä diabeteksen mahdollisuus on edelleen syytä pitää mielessä. Tyypin 2 diabeteksen todennäköisyyttä lisäävät</a:t>
            </a:r>
          </a:p>
          <a:p>
            <a:pPr marL="971550" lvl="1" indent="-342900"/>
            <a:r>
              <a:rPr lang="fi-FI" dirty="0"/>
              <a:t>ylipaino, erityisesti keskivartalolihavuus ja rasvamaksa</a:t>
            </a:r>
          </a:p>
          <a:p>
            <a:pPr marL="971550" lvl="1" indent="-342900"/>
            <a:r>
              <a:rPr lang="fi-FI" dirty="0"/>
              <a:t>raskausdiabetes tai muu aikaisemmin todettu glukoosiaineenvaihdunnan häiriö</a:t>
            </a:r>
          </a:p>
          <a:p>
            <a:pPr marL="971550" lvl="1" indent="-342900"/>
            <a:r>
              <a:rPr lang="fi-FI" dirty="0"/>
              <a:t>diabeteksen esiintyminen suvussa</a:t>
            </a:r>
          </a:p>
          <a:p>
            <a:pPr marL="971550" lvl="1" indent="-342900"/>
            <a:r>
              <a:rPr lang="fi-FI" dirty="0"/>
              <a:t>korkea ikä</a:t>
            </a:r>
          </a:p>
          <a:p>
            <a:pPr marL="971550" lvl="1" indent="-342900"/>
            <a:r>
              <a:rPr lang="fi-FI" dirty="0"/>
              <a:t>vähäinen fyysinen aktiivisuus</a:t>
            </a:r>
          </a:p>
          <a:p>
            <a:pPr marL="971550" lvl="1" indent="-342900"/>
            <a:r>
              <a:rPr lang="fi-FI" dirty="0"/>
              <a:t>kohonnut verenpaine ja valtimosairaus</a:t>
            </a:r>
          </a:p>
          <a:p>
            <a:pPr marL="971550" lvl="1" indent="-342900"/>
            <a:r>
              <a:rPr lang="fi-FI" dirty="0"/>
              <a:t>uniapnea ja unihäiriöt</a:t>
            </a:r>
          </a:p>
          <a:p>
            <a:pPr marL="971550" lvl="1" indent="-342900"/>
            <a:r>
              <a:rPr lang="fi-FI" dirty="0"/>
              <a:t>lääkitys (</a:t>
            </a:r>
            <a:r>
              <a:rPr lang="fi-FI" dirty="0" err="1"/>
              <a:t>glukokortikoidit</a:t>
            </a:r>
            <a:r>
              <a:rPr lang="fi-FI" dirty="0"/>
              <a:t>, diureetit, epäselektiiviset beetasalpaajat, </a:t>
            </a:r>
            <a:r>
              <a:rPr lang="fi-FI" dirty="0" err="1"/>
              <a:t>statiinit</a:t>
            </a:r>
            <a:r>
              <a:rPr lang="fi-FI" dirty="0"/>
              <a:t>, eräät antipsykootit</a:t>
            </a:r>
          </a:p>
          <a:p>
            <a:pPr marL="971550" lvl="1" indent="-342900"/>
            <a:r>
              <a:rPr lang="fi-FI" dirty="0"/>
              <a:t>psykososiaaliset ja sosioekonomiset kuormitukset (mm. pitkäaikainen stressi)</a:t>
            </a:r>
          </a:p>
        </p:txBody>
      </p:sp>
    </p:spTree>
    <p:extLst>
      <p:ext uri="{BB962C8B-B14F-4D97-AF65-F5344CB8AC3E}">
        <p14:creationId xmlns:p14="http://schemas.microsoft.com/office/powerpoint/2010/main" val="254513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DA6D4F-200C-BD2D-A255-DCBF3CD0C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Alkukartoitus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FC9B3-69EE-97C4-2903-56154086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Diabeteksen toteamisen yhteydessä tulee selvittää </a:t>
            </a:r>
          </a:p>
          <a:p>
            <a:pPr marL="971550" lvl="1" indent="-342900"/>
            <a:r>
              <a:rPr lang="fi-FI" dirty="0"/>
              <a:t>valtimotaudin riskitekijät</a:t>
            </a:r>
          </a:p>
          <a:p>
            <a:pPr marL="971550" lvl="1" indent="-342900"/>
            <a:r>
              <a:rPr lang="fi-FI" dirty="0"/>
              <a:t>mahdollisesti jo kehittyneen valtimotaudin, kroonisen munuaistaudin, silmänpohjamuutosten ja munuaistaudin olemassaolo.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Alkukartoituksen sisältö kuvataan tarkemmin suosituksen lisätietoaineistossa.</a:t>
            </a:r>
          </a:p>
          <a:p>
            <a:pPr marL="971550" lvl="1" indent="-342900"/>
            <a:r>
              <a:rPr lang="fi-FI" dirty="0"/>
              <a:t>Ks. </a:t>
            </a:r>
            <a:r>
              <a:rPr lang="fi-FI" dirty="0">
                <a:hlinkClick r:id="rId2"/>
              </a:rPr>
              <a:t>Diabetesta sairastavan alkukartoitus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09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A69E28-8672-E140-01CA-762B395D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Diabetesta sairastavien hoidon tavoitteet:  glukoositasapaino, lipidit ja verenpaine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28FE1C6-2C3B-58DE-C015-846BD812F1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393299"/>
              </p:ext>
            </p:extLst>
          </p:nvPr>
        </p:nvGraphicFramePr>
        <p:xfrm>
          <a:off x="633413" y="1889125"/>
          <a:ext cx="11056079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902">
                  <a:extLst>
                    <a:ext uri="{9D8B030D-6E8A-4147-A177-3AD203B41FA5}">
                      <a16:colId xmlns:a16="http://schemas.microsoft.com/office/drawing/2014/main" val="3445748551"/>
                    </a:ext>
                  </a:extLst>
                </a:gridCol>
                <a:gridCol w="3112715">
                  <a:extLst>
                    <a:ext uri="{9D8B030D-6E8A-4147-A177-3AD203B41FA5}">
                      <a16:colId xmlns:a16="http://schemas.microsoft.com/office/drawing/2014/main" val="1030115566"/>
                    </a:ext>
                  </a:extLst>
                </a:gridCol>
                <a:gridCol w="4706462">
                  <a:extLst>
                    <a:ext uri="{9D8B030D-6E8A-4147-A177-3AD203B41FA5}">
                      <a16:colId xmlns:a16="http://schemas.microsoft.com/office/drawing/2014/main" val="3037295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solidFill>
                            <a:srgbClr val="FFFFFF"/>
                          </a:solidFill>
                          <a:effectLst/>
                        </a:rPr>
                        <a:t>Mittari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solidFill>
                            <a:srgbClr val="FFFFFF"/>
                          </a:solidFill>
                          <a:effectLst/>
                        </a:rPr>
                        <a:t>Tavoite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solidFill>
                            <a:srgbClr val="FFFFFF"/>
                          </a:solidFill>
                          <a:effectLst/>
                        </a:rPr>
                        <a:t>Huomioitavaa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49930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HbA</a:t>
                      </a:r>
                      <a:r>
                        <a:rPr lang="fi-FI" sz="1600" baseline="-48000" dirty="0">
                          <a:effectLst/>
                        </a:rPr>
                        <a:t>1c</a:t>
                      </a:r>
                      <a:r>
                        <a:rPr lang="fi-FI" sz="1600" dirty="0">
                          <a:effectLst/>
                        </a:rPr>
                        <a:t>-taso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Alle 48–53 </a:t>
                      </a:r>
                      <a:r>
                        <a:rPr lang="fi-FI" sz="1600" dirty="0" err="1">
                          <a:effectLst/>
                        </a:rPr>
                        <a:t>mmol</a:t>
                      </a:r>
                      <a:r>
                        <a:rPr lang="fi-FI" sz="1600" dirty="0">
                          <a:effectLst/>
                        </a:rPr>
                        <a:t>/mol (6,5–7,0 %) yksilöllisesti määrittäen*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Ellei vakavia hypoglykemioita (yksilöllinen tavoiteasettelu; ks. suosituksesta kohta </a:t>
                      </a:r>
                      <a:r>
                        <a:rPr lang="fi-FI" sz="1600" dirty="0">
                          <a:effectLst/>
                          <a:hlinkClick r:id="rId3"/>
                        </a:rPr>
                        <a:t>Hoidon yleiset tavoitteet</a:t>
                      </a:r>
                      <a:r>
                        <a:rPr lang="fi-FI" sz="1600" dirty="0">
                          <a:effectLst/>
                        </a:rPr>
                        <a:t>)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02094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Glukoosipitoisuuden paastoarvo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Alle 6–7 mmol/l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Omamittauksissa pääsääntöinen taso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80556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Aterian jälkeinen glukoosipitoisuus (noin 2 tuntia ateriasta)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Alle 8–10 </a:t>
                      </a:r>
                      <a:r>
                        <a:rPr lang="fi-FI" sz="1600" dirty="0" err="1">
                          <a:effectLst/>
                        </a:rPr>
                        <a:t>mmol</a:t>
                      </a:r>
                      <a:r>
                        <a:rPr lang="fi-FI" sz="1600" dirty="0">
                          <a:effectLst/>
                        </a:rPr>
                        <a:t>/l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Omamittauksissa pääsääntöinen taso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40787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LDL-kolesterolipitoisuus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>
                          <a:effectLst/>
                        </a:rPr>
                        <a:t>Alle 2,6 mmol/l</a:t>
                      </a:r>
                      <a:br>
                        <a:rPr lang="it-IT" sz="1600">
                          <a:effectLst/>
                        </a:rPr>
                      </a:br>
                      <a:r>
                        <a:rPr lang="it-IT" sz="1600">
                          <a:effectLst/>
                        </a:rPr>
                        <a:t>Alle 1,8 mmol/l</a:t>
                      </a:r>
                      <a:br>
                        <a:rPr lang="it-IT" sz="1600">
                          <a:effectLst/>
                        </a:rPr>
                      </a:br>
                      <a:r>
                        <a:rPr lang="it-IT" sz="1600">
                          <a:effectLst/>
                        </a:rPr>
                        <a:t>Alle 1,4 mmol/l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Kohtalaisen riskin potilaat**</a:t>
                      </a: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Suuren riskin potilaat**</a:t>
                      </a: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Erityisen suuren riskin potilaat**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35853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effectLst/>
                        </a:rPr>
                        <a:t>Verenpaine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Vastaanotolla mitatun verenpaineen vähimmäishoito-tavoite alle 140/80 mmHg</a:t>
                      </a: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(kotitaso alle 135/80 mmHg)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effectLst/>
                        </a:rPr>
                        <a:t>Vastaanotolla mitatun verenpaineen hoitotavoite on alle 130/80 mmHg (kotitaso alle 125/80 mmHg),</a:t>
                      </a:r>
                      <a:br>
                        <a:rPr lang="fi-FI" sz="1600" dirty="0">
                          <a:effectLst/>
                        </a:rPr>
                      </a:br>
                      <a:r>
                        <a:rPr lang="fi-FI" sz="1600" dirty="0">
                          <a:effectLst/>
                        </a:rPr>
                        <a:t>jos sydän- ja verisuonitautiriski on suuri (</a:t>
                      </a:r>
                      <a:r>
                        <a:rPr lang="fi-FI" sz="1600" dirty="0" err="1">
                          <a:effectLst/>
                        </a:rPr>
                        <a:t>kardiovaskulaarisairaus</a:t>
                      </a:r>
                      <a:r>
                        <a:rPr lang="fi-FI" sz="1600" dirty="0">
                          <a:effectLst/>
                        </a:rPr>
                        <a:t> tai oireettomilla &gt; 10 %:n riski </a:t>
                      </a:r>
                      <a:r>
                        <a:rPr lang="fi-FI" sz="1600" dirty="0">
                          <a:effectLst/>
                          <a:hlinkClick r:id="rId4"/>
                        </a:rPr>
                        <a:t>FINRISKI-laskurilla</a:t>
                      </a:r>
                      <a:r>
                        <a:rPr lang="fi-FI" sz="1600" dirty="0">
                          <a:effectLst/>
                        </a:rPr>
                        <a:t>) ja tiukempi tavoite voidaan haitoitta saavuttaa.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264514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06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7E926C-533D-5501-8BE8-1634206D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Hyperglykemian hoidon tavoitteet ja yksilöllisyys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3424734-4BEC-BBFE-9B62-DB42296FF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312749"/>
              </p:ext>
            </p:extLst>
          </p:nvPr>
        </p:nvGraphicFramePr>
        <p:xfrm>
          <a:off x="633599" y="1889760"/>
          <a:ext cx="10919599" cy="395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558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F638F5-6BA9-246C-FA60-2673EF06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Hoidonohjaus ja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6EFB5-0EAE-7DAF-DA43-CC9EF0CA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Hoidonohjauksessa olennaisia ovat oikea-aikaisuus, tarvelähtöisyys, jatkuvuus, suunnitelmallisuus ja tavoitteellisuus yksilöllisyys huomioiden.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Elintapojen hallinta on olennainen osa diabeteksen hoitoa, ja se sisältää</a:t>
            </a:r>
          </a:p>
          <a:p>
            <a:pPr marL="971550" lvl="1" indent="-342900"/>
            <a:r>
              <a:rPr lang="fi-FI" dirty="0"/>
              <a:t>diabeteksen itseohjautuvuuden koulutuksen (DSME)</a:t>
            </a:r>
          </a:p>
          <a:p>
            <a:pPr marL="971550" lvl="1" indent="-342900"/>
            <a:r>
              <a:rPr lang="fi-FI" dirty="0"/>
              <a:t>diabeteksen itsehallinnan tuen (DSMS)</a:t>
            </a:r>
          </a:p>
          <a:p>
            <a:pPr marL="971550" lvl="1" indent="-342900"/>
            <a:r>
              <a:rPr lang="fi-FI" dirty="0"/>
              <a:t>ravitsemusterapian</a:t>
            </a:r>
          </a:p>
          <a:p>
            <a:pPr marL="971550" lvl="1" indent="-342900"/>
            <a:r>
              <a:rPr lang="fi-FI" dirty="0"/>
              <a:t>liikunnan</a:t>
            </a:r>
          </a:p>
          <a:p>
            <a:pPr marL="971550" lvl="1" indent="-342900"/>
            <a:r>
              <a:rPr lang="fi-FI" dirty="0"/>
              <a:t>tupakoinnin lopettamisen neuvonnan</a:t>
            </a:r>
          </a:p>
          <a:p>
            <a:pPr marL="971550" lvl="1" indent="-342900"/>
            <a:r>
              <a:rPr lang="fi-FI" dirty="0"/>
              <a:t>psykososiaalisen hoidon.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Riittävä ohjaus ja tuki erityisesti sairastumisvaiheessa ovat tärkeitä omahoidon myöhemmän onnistumisen kannalta.</a:t>
            </a:r>
          </a:p>
        </p:txBody>
      </p:sp>
    </p:spTree>
    <p:extLst>
      <p:ext uri="{BB962C8B-B14F-4D97-AF65-F5344CB8AC3E}">
        <p14:creationId xmlns:p14="http://schemas.microsoft.com/office/powerpoint/2010/main" val="233861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D2FDA-01B0-EC4F-EE70-8408C39C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0" y="854439"/>
            <a:ext cx="5507665" cy="1208277"/>
          </a:xfrm>
        </p:spPr>
        <p:txBody>
          <a:bodyPr/>
          <a:lstStyle/>
          <a:p>
            <a:r>
              <a:rPr lang="fi-FI" sz="2800" dirty="0"/>
              <a:t>Tyypin 2 diabetesta sairastavan omahoidon </a:t>
            </a:r>
            <a:br>
              <a:rPr lang="fi-FI" sz="2800" dirty="0"/>
            </a:br>
            <a:r>
              <a:rPr lang="fi-FI" sz="2800" dirty="0"/>
              <a:t>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E4ACE9-088B-832F-9FEB-3D3B091DF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716" y="5390707"/>
            <a:ext cx="4912241" cy="102072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Viereinen kaavio löytyy suosituksesta pdf-muodossa,</a:t>
            </a:r>
            <a:br>
              <a:rPr lang="fi-FI" dirty="0"/>
            </a:br>
            <a:r>
              <a:rPr lang="fi-FI" dirty="0"/>
              <a:t>ks. </a:t>
            </a:r>
            <a:r>
              <a:rPr lang="fi-FI" dirty="0">
                <a:hlinkClick r:id="rId2"/>
              </a:rPr>
              <a:t>täältä</a:t>
            </a:r>
            <a:r>
              <a:rPr lang="fi-FI" dirty="0"/>
              <a:t>. 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A700C16-BEAE-5B12-46CF-33FC1291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92" y="723015"/>
            <a:ext cx="5282945" cy="60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67610-5B74-4458-A2B3-731D36D6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80" y="854439"/>
            <a:ext cx="5369228" cy="836249"/>
          </a:xfrm>
        </p:spPr>
        <p:txBody>
          <a:bodyPr anchor="t">
            <a:normAutofit/>
          </a:bodyPr>
          <a:lstStyle/>
          <a:p>
            <a:r>
              <a:rPr lang="fi-FI" dirty="0"/>
              <a:t>Luentomateriaali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5C3C2F-40C3-476E-AD25-64B040FA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0080"/>
            <a:ext cx="5387976" cy="4168748"/>
          </a:xfrm>
        </p:spPr>
        <p:txBody>
          <a:bodyPr>
            <a:normAutofit/>
          </a:bodyPr>
          <a:lstStyle/>
          <a:p>
            <a:r>
              <a:rPr lang="fi-FI" sz="2200" dirty="0"/>
              <a:t>Julkaistu 10.6.2024</a:t>
            </a:r>
            <a:endParaRPr lang="fi-FI" sz="2200" dirty="0">
              <a:solidFill>
                <a:srgbClr val="FF0000"/>
              </a:solidFill>
            </a:endParaRPr>
          </a:p>
          <a:p>
            <a:endParaRPr lang="fi-FI" sz="2200" dirty="0"/>
          </a:p>
          <a:p>
            <a:r>
              <a:rPr lang="fi-FI" sz="2200" dirty="0"/>
              <a:t>Perustuu 18.3.2024 julkaistuun</a:t>
            </a:r>
            <a:br>
              <a:rPr lang="fi-FI" sz="2200" dirty="0"/>
            </a:br>
            <a:r>
              <a:rPr lang="fi-FI" sz="2200" dirty="0"/>
              <a:t>Käypä hoito -suositukseen </a:t>
            </a:r>
            <a:br>
              <a:rPr lang="fi-FI" sz="2200" dirty="0"/>
            </a:br>
            <a:r>
              <a:rPr lang="fi-FI" sz="2200" dirty="0"/>
              <a:t>Tyypin 2 diabetes</a:t>
            </a:r>
          </a:p>
          <a:p>
            <a:endParaRPr lang="fi-FI" sz="2200" dirty="0"/>
          </a:p>
          <a:p>
            <a:r>
              <a:rPr lang="fi-FI" sz="22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200" dirty="0">
              <a:solidFill>
                <a:srgbClr val="001759"/>
              </a:solidFill>
            </a:endParaRPr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6FEB4175-265A-48B7-95A4-F5E24F8438B3}"/>
              </a:ext>
            </a:extLst>
          </p:cNvPr>
          <p:cNvSpPr txBox="1"/>
          <p:nvPr/>
        </p:nvSpPr>
        <p:spPr>
          <a:xfrm>
            <a:off x="726329" y="5780097"/>
            <a:ext cx="128175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A9A9A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Kuva: Gettyimages</a:t>
            </a:r>
          </a:p>
        </p:txBody>
      </p:sp>
      <p:pic>
        <p:nvPicPr>
          <p:cNvPr id="6" name="Kuvan paikkamerkki 5" descr="Kuva, joka sisältää kohteen henkilö, sisä-, hedelmä, vaate&#10;&#10;Kuvaus luotu automaattisesti">
            <a:extLst>
              <a:ext uri="{FF2B5EF4-FFF2-40B4-BE49-F238E27FC236}">
                <a16:creationId xmlns:a16="http://schemas.microsoft.com/office/drawing/2014/main" id="{C2A6E62C-4645-FA6B-5CE9-595F457018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814" r="16814"/>
          <a:stretch>
            <a:fillRect/>
          </a:stretch>
        </p:blipFill>
        <p:spPr/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7D9E577-E470-0DB6-9F49-C892A1462750}"/>
              </a:ext>
            </a:extLst>
          </p:cNvPr>
          <p:cNvSpPr txBox="1"/>
          <p:nvPr/>
        </p:nvSpPr>
        <p:spPr>
          <a:xfrm>
            <a:off x="625659" y="6149411"/>
            <a:ext cx="1483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0" i="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Kuva: </a:t>
            </a:r>
            <a:r>
              <a:rPr lang="fi-FI" sz="1200" b="0" i="0" dirty="0" err="1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Gettyimages</a:t>
            </a:r>
            <a:endParaRPr lang="fi-FI" sz="1200" b="0" i="0" dirty="0">
              <a:solidFill>
                <a:schemeClr val="bg2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A3B569-1871-67B8-9B1F-06E0EDE6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Elintapamuutokset ja painonhallinta diabeteksen hoidossa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F403ED-D4A6-D766-23F5-AAAD66815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Huomattavalla painonpudotuksella ja sen jälkeisellä painonhallinnalla on mahdollista hoitaa varhaisvaiheen ylipainoinen tyypin 2 diabetes remissioon.</a:t>
            </a:r>
          </a:p>
          <a:p>
            <a:pPr marL="971550" lvl="1" indent="-342900"/>
            <a:r>
              <a:rPr lang="fi-FI" dirty="0"/>
              <a:t>Sitä tukevien elintapamuutosten sekä painonhallinnan tulee olla tyypin 2 diabeteksen hoidon kulmakiviä.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Painonhallinnan merkitys on keskeistä tyypin 2 diabeteksen hoidossa.</a:t>
            </a:r>
          </a:p>
          <a:p>
            <a:pPr marL="971550" lvl="1" indent="-342900"/>
            <a:r>
              <a:rPr lang="fi-FI" dirty="0"/>
              <a:t>Yksilölliset tavoitteet asetetaan yhdessä potilaan kanssa. </a:t>
            </a:r>
          </a:p>
          <a:p>
            <a:pPr marL="971550" lvl="1" indent="-342900"/>
            <a:r>
              <a:rPr lang="fi-FI" dirty="0"/>
              <a:t>Tavoitteena on ruokavalio, joka on edullinen glukoositasapainon ja painonhallinnan kannalta sekä pienentää valtimosairauksien riskiä.</a:t>
            </a:r>
          </a:p>
          <a:p>
            <a:pPr marL="971550" lvl="1" indent="-342900"/>
            <a:r>
              <a:rPr lang="fi-FI" dirty="0"/>
              <a:t>Usein jo 5 prosentin pysyvä painonlasku vaikuttaa myönteisesti glukoositasapainoon.</a:t>
            </a:r>
          </a:p>
          <a:p>
            <a:pPr marL="971550" lvl="1" indent="-342900"/>
            <a:r>
              <a:rPr lang="fi-FI" dirty="0"/>
              <a:t>Diabeteksen remissioon tarvitaan yleensä merkittävämpi painonlasku.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Keskeistä hoidon ja tarvittavien elintapamuutosten onnistumisessa on motivoiva, voimavaroja tukeva ja moniammatillinen omahoidon ohjaus ja tuki.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897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305BA9-E2E1-03C0-EEA2-071D4112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Ruokavalio diabeteksen hoidossa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E4CE76-6B94-5032-AF28-715632A94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Diabetesta sairastaville suositellaan samanlaista ruokavaliota kuin muullekin väestölle.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Ravitsemushoidon tavoitteet sovitaan yksilöllisesti huomioiden aikaisemmat ruokatottumukset, ikä, muut sairaudet ja psykososiaalinen tilanne.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Tyypin 2 diabetesta sairastavilla keskeistä on painonhallinta.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Kaikkien diabetekseen sairastuneiden tulee saada asiantuntevaa ravitsemusohjausta sairauden toteamisvaiheessa ja tarvittaessa myöhemmin diabeteksen hoitoon perehtyneeltä terveydenhuollon ammattihenkilöltä.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Tasainen ateriarytmi (suunnilleen samanlaisena toistuva aterioiden määrä ja ajoitus päivästä toiseen) helpottaa sekä hoidon toteutusta että painonhallintaa.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Ravinnosta saatavan kuidun määrän suositus on diabetesta sairastavilla muita suurempi, yli 35 g/vrk.</a:t>
            </a:r>
          </a:p>
        </p:txBody>
      </p:sp>
    </p:spTree>
    <p:extLst>
      <p:ext uri="{BB962C8B-B14F-4D97-AF65-F5344CB8AC3E}">
        <p14:creationId xmlns:p14="http://schemas.microsoft.com/office/powerpoint/2010/main" val="378905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03F9B-EF64-7EA5-CC3C-57FC8B72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Energiansaanti ja painonhallinta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8ECF14-63CF-E731-38AF-238B71E83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1076620" cy="480600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Energiansaanti tulee suhteuttaa kulutukseen.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Painonhallintaa tukevat parhaiten ruokatottumukset, jotka ovat pitkälläkin aikavälillä realistiset ja huomioivat potilaan terveydentilan ja henkilökohtaiset mieltymykset. </a:t>
            </a:r>
          </a:p>
          <a:p>
            <a:pPr marL="971550" lvl="1" indent="-342900"/>
            <a:r>
              <a:rPr lang="fi-FI" dirty="0"/>
              <a:t>Painonhallinnan onnistumisen näkökulmasta ruokavalion energiaravintoaine-koostumusta tärkeämpää on se, että tavoiteltu terveyttä edistävä ruokavalio toteutuu (näytönaste </a:t>
            </a:r>
            <a:r>
              <a:rPr lang="fi-FI" b="1" dirty="0"/>
              <a:t>A)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Laihtuminen parantaa glukoositasapainoa ja vähentää diabeteslääkityksen tarvetta ylipainoisilla tyypin 2 diabetesta sairastavilla.</a:t>
            </a:r>
          </a:p>
          <a:p>
            <a:pPr marL="971550" lvl="1" indent="-342900"/>
            <a:r>
              <a:rPr lang="fi-FI" dirty="0"/>
              <a:t>Merkittävä painonlasku voi saada aikaan myös tyypin 2 diabeteksen remission.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Aterioiden kokoaminen lautasmallin mukaisesti on helppo tapa arvioida sopivaa pääruoka-annosta ja suositeltavaa kasvisten käyttömäärää.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Suosituksen lisätietoaineistossa kuvataan Di</a:t>
            </a:r>
            <a:r>
              <a:rPr lang="en-US" dirty="0" err="1"/>
              <a:t>abetes</a:t>
            </a:r>
            <a:r>
              <a:rPr lang="en-US" dirty="0"/>
              <a:t> Remission Clinical Trial (</a:t>
            </a:r>
            <a:r>
              <a:rPr lang="en-US" dirty="0" err="1"/>
              <a:t>DiRECT</a:t>
            </a:r>
            <a:r>
              <a:rPr lang="en-US" dirty="0"/>
              <a:t>) -</a:t>
            </a:r>
            <a:r>
              <a:rPr lang="en-US" dirty="0" err="1"/>
              <a:t>ohjausmalli</a:t>
            </a:r>
            <a:r>
              <a:rPr lang="en-US" dirty="0"/>
              <a:t>, </a:t>
            </a:r>
            <a:r>
              <a:rPr lang="en-US" dirty="0" err="1"/>
              <a:t>ks</a:t>
            </a:r>
            <a:r>
              <a:rPr lang="en-US" dirty="0"/>
              <a:t>. </a:t>
            </a:r>
            <a:r>
              <a:rPr lang="en-US" dirty="0" err="1">
                <a:hlinkClick r:id="rId3"/>
              </a:rPr>
              <a:t>täältä</a:t>
            </a:r>
            <a:r>
              <a:rPr lang="en-US" dirty="0"/>
              <a:t> ja </a:t>
            </a:r>
            <a:r>
              <a:rPr lang="en-US" dirty="0" err="1"/>
              <a:t>diat</a:t>
            </a:r>
            <a:r>
              <a:rPr lang="en-US" dirty="0"/>
              <a:t> </a:t>
            </a:r>
            <a:r>
              <a:rPr lang="en-US" dirty="0">
                <a:hlinkClick r:id="rId4" action="ppaction://hlinksldjump"/>
              </a:rPr>
              <a:t>23</a:t>
            </a:r>
            <a:r>
              <a:rPr lang="en-US" dirty="0"/>
              <a:t>, </a:t>
            </a:r>
            <a:r>
              <a:rPr lang="en-US" dirty="0">
                <a:hlinkClick r:id="rId5" action="ppaction://hlinksldjump"/>
              </a:rPr>
              <a:t>24</a:t>
            </a:r>
            <a:r>
              <a:rPr lang="en-US" dirty="0"/>
              <a:t> ja </a:t>
            </a:r>
            <a:r>
              <a:rPr lang="en-US" dirty="0">
                <a:hlinkClick r:id="rId6" action="ppaction://hlinksldjump"/>
              </a:rPr>
              <a:t>25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6234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ABAA41-8DD3-56F2-48EB-270434DC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Diabetes Remission Clinical Trial (</a:t>
            </a:r>
            <a:r>
              <a:rPr lang="en-US" dirty="0" err="1"/>
              <a:t>DiRECT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ohjausmallin</a:t>
            </a:r>
            <a:r>
              <a:rPr lang="en-US" dirty="0"/>
              <a:t> </a:t>
            </a:r>
            <a:r>
              <a:rPr lang="en-US" dirty="0" err="1"/>
              <a:t>kuvaus</a:t>
            </a:r>
            <a:r>
              <a:rPr lang="en-US" dirty="0"/>
              <a:t> 1(3)</a:t>
            </a:r>
            <a:endParaRPr lang="fi-FI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C531C5E-5D1C-14EC-F387-46DEBFFC2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734288"/>
              </p:ext>
            </p:extLst>
          </p:nvPr>
        </p:nvGraphicFramePr>
        <p:xfrm>
          <a:off x="633413" y="1889125"/>
          <a:ext cx="1092041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613">
                  <a:extLst>
                    <a:ext uri="{9D8B030D-6E8A-4147-A177-3AD203B41FA5}">
                      <a16:colId xmlns:a16="http://schemas.microsoft.com/office/drawing/2014/main" val="690926648"/>
                    </a:ext>
                  </a:extLst>
                </a:gridCol>
                <a:gridCol w="1356851">
                  <a:extLst>
                    <a:ext uri="{9D8B030D-6E8A-4147-A177-3AD203B41FA5}">
                      <a16:colId xmlns:a16="http://schemas.microsoft.com/office/drawing/2014/main" val="142037417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402153569"/>
                    </a:ext>
                  </a:extLst>
                </a:gridCol>
                <a:gridCol w="2924696">
                  <a:extLst>
                    <a:ext uri="{9D8B030D-6E8A-4147-A177-3AD203B41FA5}">
                      <a16:colId xmlns:a16="http://schemas.microsoft.com/office/drawing/2014/main" val="2348340717"/>
                    </a:ext>
                  </a:extLst>
                </a:gridCol>
                <a:gridCol w="2184082">
                  <a:extLst>
                    <a:ext uri="{9D8B030D-6E8A-4147-A177-3AD203B41FA5}">
                      <a16:colId xmlns:a16="http://schemas.microsoft.com/office/drawing/2014/main" val="3684032828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Diabetes Remission Clinical Trial (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DiRECT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) -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ohjausmallin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kuvaus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(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kesto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24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kuukautta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)</a:t>
                      </a: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4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b="1">
                          <a:solidFill>
                            <a:srgbClr val="001759"/>
                          </a:solidFill>
                          <a:effectLst/>
                        </a:rPr>
                        <a:t>Vaihe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b="1">
                          <a:solidFill>
                            <a:srgbClr val="001759"/>
                          </a:solidFill>
                          <a:effectLst/>
                        </a:rPr>
                        <a:t>Kesto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b="1">
                          <a:solidFill>
                            <a:srgbClr val="001759"/>
                          </a:solidFill>
                          <a:effectLst/>
                        </a:rPr>
                        <a:t>Ruokavalion toteutus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b="1">
                          <a:solidFill>
                            <a:srgbClr val="001759"/>
                          </a:solidFill>
                          <a:effectLst/>
                        </a:rPr>
                        <a:t>Tapaamiset (ravitsemusterapeutti tai hoitaja, yksilöohjaus)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b="1" dirty="0">
                          <a:solidFill>
                            <a:srgbClr val="001759"/>
                          </a:solidFill>
                          <a:effectLst/>
                        </a:rPr>
                        <a:t>Tapaamisten sisältö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5456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ENE-jakso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solidFill>
                            <a:srgbClr val="001759"/>
                          </a:solidFill>
                          <a:effectLst/>
                        </a:rPr>
                        <a:t>12 viikkoa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4 pussiateriaa päivässä, yhteensä: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825 kcal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64 g </a:t>
                      </a:r>
                      <a:r>
                        <a:rPr lang="fi-FI" dirty="0" err="1">
                          <a:solidFill>
                            <a:srgbClr val="001759"/>
                          </a:solidFill>
                          <a:effectLst/>
                        </a:rPr>
                        <a:t>prot</a:t>
                      </a: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. (26 E%)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132 g hh (59 E%)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6 g rasvaa (13 E%)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(aluksi voi olla 1 200 kcal:n vähennys 2 viikon aikana) + kuitulisä tarpeen mukaan. 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Vettä 2,25 l päivässä.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Alussa, 1 viikon kohdalla ja sen jälkeen 2 viikon välein.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Strukturoitu ohjelma, aiheet: painotavoite ja odotukset, repsahdusten ehkäisy, itsemonitorointi, sosiaalinen tuki.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Keskustelu ja kirjallinen materiaali.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525245772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89529D29-5B2E-CA32-8D12-43CA6B4CC30C}"/>
              </a:ext>
            </a:extLst>
          </p:cNvPr>
          <p:cNvSpPr txBox="1"/>
          <p:nvPr/>
        </p:nvSpPr>
        <p:spPr>
          <a:xfrm>
            <a:off x="9068847" y="6115409"/>
            <a:ext cx="2484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i="1" dirty="0">
                <a:solidFill>
                  <a:srgbClr val="0017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Jatkuu seuraavalla dialla.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2059A5C-A3A8-82B9-BFE3-9A86F10BA1D3}"/>
              </a:ext>
            </a:extLst>
          </p:cNvPr>
          <p:cNvSpPr txBox="1"/>
          <p:nvPr/>
        </p:nvSpPr>
        <p:spPr>
          <a:xfrm>
            <a:off x="633413" y="6178802"/>
            <a:ext cx="5444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 = hiilihydraatti, kcal = kilokalori, prot. = proteiini, l = litra</a:t>
            </a:r>
          </a:p>
        </p:txBody>
      </p:sp>
    </p:spTree>
    <p:extLst>
      <p:ext uri="{BB962C8B-B14F-4D97-AF65-F5344CB8AC3E}">
        <p14:creationId xmlns:p14="http://schemas.microsoft.com/office/powerpoint/2010/main" val="147841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ABAA41-8DD3-56F2-48EB-270434DC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Diabetes Remission Clinical Trial (</a:t>
            </a:r>
            <a:r>
              <a:rPr lang="en-US" dirty="0" err="1"/>
              <a:t>DiRECT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ohjausmallin</a:t>
            </a:r>
            <a:r>
              <a:rPr lang="en-US" dirty="0"/>
              <a:t> </a:t>
            </a:r>
            <a:r>
              <a:rPr lang="en-US" dirty="0" err="1"/>
              <a:t>kuvaus</a:t>
            </a:r>
            <a:r>
              <a:rPr lang="en-US" dirty="0"/>
              <a:t> 2(3)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A50BC35-402F-3251-12E8-3854D6BF31E1}"/>
              </a:ext>
            </a:extLst>
          </p:cNvPr>
          <p:cNvSpPr txBox="1"/>
          <p:nvPr/>
        </p:nvSpPr>
        <p:spPr>
          <a:xfrm>
            <a:off x="9068847" y="6115409"/>
            <a:ext cx="2484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i="1" dirty="0">
                <a:solidFill>
                  <a:srgbClr val="0017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Jatkuu seuraavalla dialla.</a:t>
            </a:r>
          </a:p>
        </p:txBody>
      </p:sp>
      <p:graphicFrame>
        <p:nvGraphicFramePr>
          <p:cNvPr id="11" name="Sisällön paikkamerkki 3">
            <a:extLst>
              <a:ext uri="{FF2B5EF4-FFF2-40B4-BE49-F238E27FC236}">
                <a16:creationId xmlns:a16="http://schemas.microsoft.com/office/drawing/2014/main" id="{54161BE6-3DD3-166E-C3EC-636A7EDDC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79795"/>
              </p:ext>
            </p:extLst>
          </p:nvPr>
        </p:nvGraphicFramePr>
        <p:xfrm>
          <a:off x="617798" y="1863584"/>
          <a:ext cx="1092041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613">
                  <a:extLst>
                    <a:ext uri="{9D8B030D-6E8A-4147-A177-3AD203B41FA5}">
                      <a16:colId xmlns:a16="http://schemas.microsoft.com/office/drawing/2014/main" val="690926648"/>
                    </a:ext>
                  </a:extLst>
                </a:gridCol>
                <a:gridCol w="845574">
                  <a:extLst>
                    <a:ext uri="{9D8B030D-6E8A-4147-A177-3AD203B41FA5}">
                      <a16:colId xmlns:a16="http://schemas.microsoft.com/office/drawing/2014/main" val="142037417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val="2402153569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348340717"/>
                    </a:ext>
                  </a:extLst>
                </a:gridCol>
                <a:gridCol w="1876423">
                  <a:extLst>
                    <a:ext uri="{9D8B030D-6E8A-4147-A177-3AD203B41FA5}">
                      <a16:colId xmlns:a16="http://schemas.microsoft.com/office/drawing/2014/main" val="3684032828"/>
                    </a:ext>
                  </a:extLst>
                </a:gridCol>
              </a:tblGrid>
              <a:tr h="339412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Diabetes Remission Clinical Trial (DiRECT) -ohjausmallin kuvaus (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kesto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24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kuukautta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)</a:t>
                      </a: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43986"/>
                  </a:ext>
                </a:extLst>
              </a:tr>
              <a:tr h="822958">
                <a:tc>
                  <a:txBody>
                    <a:bodyPr/>
                    <a:lstStyle/>
                    <a:p>
                      <a:pPr algn="l" fontAlgn="t"/>
                      <a:r>
                        <a:rPr lang="fi-FI" b="1" dirty="0">
                          <a:solidFill>
                            <a:srgbClr val="001759"/>
                          </a:solidFill>
                          <a:effectLst/>
                        </a:rPr>
                        <a:t>Vaihe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b="1" dirty="0">
                          <a:solidFill>
                            <a:srgbClr val="001759"/>
                          </a:solidFill>
                          <a:effectLst/>
                        </a:rPr>
                        <a:t>Kesto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b="1" dirty="0">
                          <a:solidFill>
                            <a:srgbClr val="001759"/>
                          </a:solidFill>
                          <a:effectLst/>
                        </a:rPr>
                        <a:t>Ruokavalion toteutus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b="1" dirty="0">
                          <a:solidFill>
                            <a:srgbClr val="001759"/>
                          </a:solidFill>
                          <a:effectLst/>
                        </a:rPr>
                        <a:t>Kontaktit (ravitsemusterapeutti tai hoitaja, yksilöohjaus)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b="1" dirty="0">
                          <a:solidFill>
                            <a:srgbClr val="001759"/>
                          </a:solidFill>
                          <a:effectLst/>
                        </a:rPr>
                        <a:t>Kontaktien sisältö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54564524"/>
                  </a:ext>
                </a:extLst>
              </a:tr>
              <a:tr h="3082605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Vähittäinen siirtyminen tavalliseen ruokaan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800" b="1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Tavoitteena vähintään 15 kg:n painon-pudotus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6–8 viikkoa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Viikot 1–2: 1 ateria (360–400 kcal) 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+ 2 hedelmäannosta korvaa yhden päivittäisen pussiaterian.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Kahden viikon välein lisätään yksi normaali ateria ja vähennetään pussi-aterioita.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Lopuksi 4 ateriaa päivässä, yhteensä: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1 400 kcal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50 % hh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35 % rasvaa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15 % prot.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2 viikon välein. 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Lisäksi mahdollisuus saada tukea puhelimitse virka-aikana.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Painonhallinta, ravitsemus, liikunta, tavoitteiden asettaminen, energiantarve, annoskokojen hallinta.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Keskustelu ja kirjallinen materiaali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525245772"/>
                  </a:ext>
                </a:extLst>
              </a:tr>
            </a:tbl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593AF805-EC87-A1BA-81A6-203C5593F719}"/>
              </a:ext>
            </a:extLst>
          </p:cNvPr>
          <p:cNvSpPr txBox="1"/>
          <p:nvPr/>
        </p:nvSpPr>
        <p:spPr>
          <a:xfrm>
            <a:off x="633413" y="6506845"/>
            <a:ext cx="4717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hh = hiilihydraatti, kcal = kilokalori, prot. = proteiini</a:t>
            </a:r>
          </a:p>
        </p:txBody>
      </p:sp>
    </p:spTree>
    <p:extLst>
      <p:ext uri="{BB962C8B-B14F-4D97-AF65-F5344CB8AC3E}">
        <p14:creationId xmlns:p14="http://schemas.microsoft.com/office/powerpoint/2010/main" val="1243650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ABAA41-8DD3-56F2-48EB-270434DC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Diabetes Remission Clinical Trial (</a:t>
            </a:r>
            <a:r>
              <a:rPr lang="en-US" dirty="0" err="1"/>
              <a:t>DiRECT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ohjausmallin</a:t>
            </a:r>
            <a:r>
              <a:rPr lang="en-US" dirty="0"/>
              <a:t> </a:t>
            </a:r>
            <a:r>
              <a:rPr lang="en-US" dirty="0" err="1"/>
              <a:t>kuvaus</a:t>
            </a:r>
            <a:r>
              <a:rPr lang="en-US" dirty="0"/>
              <a:t> 3(3)</a:t>
            </a:r>
            <a:endParaRPr lang="fi-FI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C531C5E-5D1C-14EC-F387-46DEBFFC2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219981"/>
              </p:ext>
            </p:extLst>
          </p:nvPr>
        </p:nvGraphicFramePr>
        <p:xfrm>
          <a:off x="633412" y="1889125"/>
          <a:ext cx="11029342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951">
                  <a:extLst>
                    <a:ext uri="{9D8B030D-6E8A-4147-A177-3AD203B41FA5}">
                      <a16:colId xmlns:a16="http://schemas.microsoft.com/office/drawing/2014/main" val="690926648"/>
                    </a:ext>
                  </a:extLst>
                </a:gridCol>
                <a:gridCol w="998402">
                  <a:extLst>
                    <a:ext uri="{9D8B030D-6E8A-4147-A177-3AD203B41FA5}">
                      <a16:colId xmlns:a16="http://schemas.microsoft.com/office/drawing/2014/main" val="142037417"/>
                    </a:ext>
                  </a:extLst>
                </a:gridCol>
                <a:gridCol w="2277603">
                  <a:extLst>
                    <a:ext uri="{9D8B030D-6E8A-4147-A177-3AD203B41FA5}">
                      <a16:colId xmlns:a16="http://schemas.microsoft.com/office/drawing/2014/main" val="2402153569"/>
                    </a:ext>
                  </a:extLst>
                </a:gridCol>
                <a:gridCol w="2558403">
                  <a:extLst>
                    <a:ext uri="{9D8B030D-6E8A-4147-A177-3AD203B41FA5}">
                      <a16:colId xmlns:a16="http://schemas.microsoft.com/office/drawing/2014/main" val="2348340717"/>
                    </a:ext>
                  </a:extLst>
                </a:gridCol>
                <a:gridCol w="3918983">
                  <a:extLst>
                    <a:ext uri="{9D8B030D-6E8A-4147-A177-3AD203B41FA5}">
                      <a16:colId xmlns:a16="http://schemas.microsoft.com/office/drawing/2014/main" val="3684032828"/>
                    </a:ext>
                  </a:extLst>
                </a:gridCol>
              </a:tblGrid>
              <a:tr h="294176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Diabetes Remission Clinical Trial (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DiRECT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) -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ohjausmallin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kuvaus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(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kesto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 24 </a:t>
                      </a:r>
                      <a:r>
                        <a:rPr lang="en-US" dirty="0" err="1">
                          <a:solidFill>
                            <a:srgbClr val="FFFFFF"/>
                          </a:solidFill>
                          <a:effectLst/>
                        </a:rPr>
                        <a:t>kuukautta</a:t>
                      </a:r>
                      <a:r>
                        <a:rPr lang="en-US" dirty="0">
                          <a:solidFill>
                            <a:srgbClr val="FFFFFF"/>
                          </a:solidFill>
                          <a:effectLst/>
                        </a:rPr>
                        <a:t>)</a:t>
                      </a: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43986"/>
                  </a:ext>
                </a:extLst>
              </a:tr>
              <a:tr h="713276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b="1">
                          <a:solidFill>
                            <a:srgbClr val="001759"/>
                          </a:solidFill>
                          <a:effectLst/>
                        </a:rPr>
                        <a:t>Vaihe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b="1">
                          <a:solidFill>
                            <a:srgbClr val="001759"/>
                          </a:solidFill>
                          <a:effectLst/>
                        </a:rPr>
                        <a:t>Kesto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b="1">
                          <a:solidFill>
                            <a:srgbClr val="001759"/>
                          </a:solidFill>
                          <a:effectLst/>
                        </a:rPr>
                        <a:t>Ruokavalion toteutus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b="1" dirty="0">
                          <a:solidFill>
                            <a:srgbClr val="001759"/>
                          </a:solidFill>
                          <a:effectLst/>
                        </a:rPr>
                        <a:t>Tapaamiset (ravitsemus-</a:t>
                      </a:r>
                      <a:br>
                        <a:rPr lang="fi-FI" sz="1600" b="1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b="1" dirty="0">
                          <a:solidFill>
                            <a:srgbClr val="001759"/>
                          </a:solidFill>
                          <a:effectLst/>
                        </a:rPr>
                        <a:t>terapeutti tai hoitaja, yksilöohjaus)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b="1" dirty="0">
                          <a:solidFill>
                            <a:srgbClr val="001759"/>
                          </a:solidFill>
                          <a:effectLst/>
                        </a:rPr>
                        <a:t>Tapaamisten sisältö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54564524"/>
                  </a:ext>
                </a:extLst>
              </a:tr>
              <a:tr h="3106984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Painon-</a:t>
                      </a: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hallinta </a:t>
                      </a:r>
                      <a:r>
                        <a:rPr lang="fi-FI" sz="1500" dirty="0">
                          <a:solidFill>
                            <a:srgbClr val="001759"/>
                          </a:solidFill>
                          <a:effectLst/>
                        </a:rPr>
                        <a:t>(</a:t>
                      </a:r>
                      <a:r>
                        <a:rPr lang="fi-FI" sz="1500" dirty="0" err="1">
                          <a:solidFill>
                            <a:srgbClr val="001759"/>
                          </a:solidFill>
                          <a:effectLst/>
                        </a:rPr>
                        <a:t>weight</a:t>
                      </a:r>
                      <a:r>
                        <a:rPr lang="fi-FI" sz="1500" dirty="0">
                          <a:solidFill>
                            <a:srgbClr val="001759"/>
                          </a:solidFill>
                          <a:effectLst/>
                        </a:rPr>
                        <a:t> </a:t>
                      </a:r>
                      <a:r>
                        <a:rPr lang="fi-FI" sz="1500" dirty="0" err="1">
                          <a:solidFill>
                            <a:srgbClr val="001759"/>
                          </a:solidFill>
                          <a:effectLst/>
                        </a:rPr>
                        <a:t>loss</a:t>
                      </a:r>
                      <a:r>
                        <a:rPr lang="fi-FI" sz="1500" dirty="0">
                          <a:solidFill>
                            <a:srgbClr val="001759"/>
                          </a:solidFill>
                          <a:effectLst/>
                        </a:rPr>
                        <a:t> </a:t>
                      </a:r>
                      <a:r>
                        <a:rPr lang="fi-FI" sz="1500" dirty="0" err="1">
                          <a:solidFill>
                            <a:srgbClr val="001759"/>
                          </a:solidFill>
                          <a:effectLst/>
                        </a:rPr>
                        <a:t>maintenance</a:t>
                      </a:r>
                      <a:r>
                        <a:rPr lang="fi-FI" sz="1500" dirty="0">
                          <a:solidFill>
                            <a:srgbClr val="001759"/>
                          </a:solidFill>
                          <a:effectLst/>
                        </a:rPr>
                        <a:t>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>
                          <a:solidFill>
                            <a:srgbClr val="001759"/>
                          </a:solidFill>
                          <a:effectLst/>
                        </a:rPr>
                        <a:t>34 + 52 viikkoa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Ateriasuunnitelma energiantarpeen mukaan, 500–600 kcal alle arvioidun tarpeen (</a:t>
                      </a:r>
                      <a:r>
                        <a:rPr lang="fi-FI" sz="1600" dirty="0" err="1">
                          <a:solidFill>
                            <a:srgbClr val="001759"/>
                          </a:solidFill>
                          <a:effectLst/>
                        </a:rPr>
                        <a:t>maximi</a:t>
                      </a: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 2500 kcal), </a:t>
                      </a: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30 % energiasta rasvasta.</a:t>
                      </a: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Liikuntaa vähintään </a:t>
                      </a: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30 minuuttia päivässä.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Kuukauden välein</a:t>
                      </a: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(30 min/kerta).</a:t>
                      </a: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Puhelintuki virka-aikana.</a:t>
                      </a: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b="1" i="0" dirty="0">
                          <a:solidFill>
                            <a:srgbClr val="001759"/>
                          </a:solidFill>
                          <a:effectLst/>
                        </a:rPr>
                        <a:t>Yhteensä 35 tapaamista</a:t>
                      </a:r>
                      <a:br>
                        <a:rPr lang="fi-FI" sz="1600" b="1" i="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b="1" i="0" dirty="0">
                          <a:solidFill>
                            <a:srgbClr val="001759"/>
                          </a:solidFill>
                          <a:effectLst/>
                        </a:rPr>
                        <a:t>2 vuoden aikana</a:t>
                      </a:r>
                      <a:endParaRPr lang="fi-FI" sz="1600" dirty="0">
                        <a:solidFill>
                          <a:srgbClr val="001759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Vahvistetaan edellisellä jaksolla opittua: repsahdusten ehkäisy, tavoitteiden asettaminen, annoskokojen hallinta, liikunta.</a:t>
                      </a: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Materiaalina "työkirja".</a:t>
                      </a: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b="1" i="0" dirty="0">
                          <a:solidFill>
                            <a:srgbClr val="001759"/>
                          </a:solidFill>
                          <a:effectLst/>
                        </a:rPr>
                        <a:t>Jos painon havaitaan nousseen saavu-</a:t>
                      </a:r>
                      <a:r>
                        <a:rPr lang="fi-FI" sz="1600" b="1" i="0" dirty="0" err="1">
                          <a:solidFill>
                            <a:srgbClr val="001759"/>
                          </a:solidFill>
                          <a:effectLst/>
                        </a:rPr>
                        <a:t>tetusta</a:t>
                      </a:r>
                      <a:r>
                        <a:rPr lang="fi-FI" sz="1600" b="1" i="0" dirty="0">
                          <a:solidFill>
                            <a:srgbClr val="001759"/>
                          </a:solidFill>
                          <a:effectLst/>
                        </a:rPr>
                        <a:t> 2–4 kg, selvitetään syyt, </a:t>
                      </a:r>
                      <a:r>
                        <a:rPr lang="fi-FI" sz="1600" b="1" i="0" dirty="0" err="1">
                          <a:solidFill>
                            <a:srgbClr val="001759"/>
                          </a:solidFill>
                          <a:effectLst/>
                        </a:rPr>
                        <a:t>tarvit-taessa</a:t>
                      </a:r>
                      <a:r>
                        <a:rPr lang="fi-FI" sz="1600" b="1" i="0" dirty="0">
                          <a:solidFill>
                            <a:srgbClr val="001759"/>
                          </a:solidFill>
                          <a:effectLst/>
                        </a:rPr>
                        <a:t> 2–4 viikon osittainen ENE-jakso.</a:t>
                      </a: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b="1" i="0" dirty="0">
                          <a:solidFill>
                            <a:srgbClr val="001759"/>
                          </a:solidFill>
                          <a:effectLst/>
                        </a:rPr>
                        <a:t>Jos paino nousee yli 4 kg, 4 viikon ENE-jakso + 4 viikon siirtymä, lisäksi mahdollinen lääkehoito</a:t>
                      </a:r>
                      <a:endParaRPr lang="fi-FI" sz="1600" dirty="0">
                        <a:solidFill>
                          <a:srgbClr val="001759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525245772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29A26D98-936C-67A2-6150-BD8077A7A2CD}"/>
              </a:ext>
            </a:extLst>
          </p:cNvPr>
          <p:cNvSpPr txBox="1"/>
          <p:nvPr/>
        </p:nvSpPr>
        <p:spPr>
          <a:xfrm>
            <a:off x="733167" y="6519446"/>
            <a:ext cx="1624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600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kcal = kilokalori</a:t>
            </a:r>
          </a:p>
        </p:txBody>
      </p:sp>
    </p:spTree>
    <p:extLst>
      <p:ext uri="{BB962C8B-B14F-4D97-AF65-F5344CB8AC3E}">
        <p14:creationId xmlns:p14="http://schemas.microsoft.com/office/powerpoint/2010/main" val="3920206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689524-8A4D-EC9F-697A-030F5FEB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 ja diabetes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BF0CC3-0002-1962-7DD9-742B08F05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Säännöllinen liikunta on suositeltavaa kaikille diabetesta sairastaville.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Liikunta</a:t>
            </a:r>
          </a:p>
          <a:p>
            <a:pPr marL="971550" lvl="1" indent="-342900"/>
            <a:r>
              <a:rPr lang="fi-FI" dirty="0"/>
              <a:t>parantaa glukoositasapainoa</a:t>
            </a:r>
          </a:p>
          <a:p>
            <a:pPr marL="971550" lvl="1" indent="-342900"/>
            <a:r>
              <a:rPr lang="fi-FI" dirty="0"/>
              <a:t>vähentää </a:t>
            </a:r>
            <a:r>
              <a:rPr lang="fi-FI" dirty="0" err="1"/>
              <a:t>viskeraalirasvaa</a:t>
            </a:r>
            <a:endParaRPr lang="fi-FI" dirty="0"/>
          </a:p>
          <a:p>
            <a:pPr marL="971550" lvl="1" indent="-342900"/>
            <a:r>
              <a:rPr lang="fi-FI" dirty="0"/>
              <a:t>pienentää plasman </a:t>
            </a:r>
            <a:r>
              <a:rPr lang="fi-FI" dirty="0" err="1"/>
              <a:t>triglyseridipitoisuutta</a:t>
            </a:r>
            <a:r>
              <a:rPr lang="fi-FI" dirty="0"/>
              <a:t> tyypin 2 diabetesta sairastavalla, myös ilman painonlaskua.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Insuliinia tai insuliinineritystä lisääviä lääkevalmisteita käyttäville </a:t>
            </a:r>
          </a:p>
          <a:p>
            <a:pPr marL="971550" lvl="1" indent="-342900"/>
            <a:r>
              <a:rPr lang="fi-FI" dirty="0"/>
              <a:t>opetetaan insuliiniannosten ja lääkeannoksen vähentäminen liikuntapäivinä tai liikunnan yhteydessä verenglukoosin omamittausten perusteella </a:t>
            </a:r>
          </a:p>
          <a:p>
            <a:pPr marL="971550" lvl="1" indent="-342900"/>
            <a:r>
              <a:rPr lang="fi-FI" dirty="0"/>
              <a:t>hypoglykemian ehkäisy, oireet ja hoito.</a:t>
            </a:r>
          </a:p>
        </p:txBody>
      </p:sp>
    </p:spTree>
    <p:extLst>
      <p:ext uri="{BB962C8B-B14F-4D97-AF65-F5344CB8AC3E}">
        <p14:creationId xmlns:p14="http://schemas.microsoft.com/office/powerpoint/2010/main" val="696227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D74743-7853-91AE-484D-D4079D59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Diabeteksen lääkehoito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529ED6-190A-A845-42E4-B84758EBF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Elintapamuutosten lisäksi </a:t>
            </a:r>
            <a:r>
              <a:rPr lang="fi-FI" dirty="0" err="1"/>
              <a:t>metformiinilääkitys</a:t>
            </a:r>
            <a:r>
              <a:rPr lang="fi-FI" dirty="0"/>
              <a:t> suositellaan aloitettavaksi diabeteksen diagnoosivaiheessa tyypin 2 diabeteksessa, ellei sille ole vasta-aiheita.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SGLT2:n estäjillä ja GLP-1-reseptoriagonisteilla on hyperglykemian hoidon ohella muita vaikutuksia ja käyttöaiheita, jotka ovat diabetesta sairastaville merkityksellisiä. Tällöin näitä käytetään riippumatta HbA</a:t>
            </a:r>
            <a:r>
              <a:rPr lang="fi-FI" baseline="-25000" dirty="0"/>
              <a:t>1c</a:t>
            </a:r>
            <a:r>
              <a:rPr lang="fi-FI" dirty="0"/>
              <a:t>-tasosta tai </a:t>
            </a:r>
            <a:r>
              <a:rPr lang="fi-FI" dirty="0" err="1"/>
              <a:t>metformiinihoidosta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Hyperglykemian lääkehoidon periaatteet esitetään hoitokaaviossa.</a:t>
            </a:r>
          </a:p>
          <a:p>
            <a:pPr marL="971550" lvl="1" indent="-342900"/>
            <a:r>
              <a:rPr lang="fi-FI" dirty="0"/>
              <a:t>Ks. Hyperglykemian lääkehoidon periaatteet tyypin 2 diabeteksessa -kaavio</a:t>
            </a:r>
            <a:br>
              <a:rPr lang="fi-FI" dirty="0"/>
            </a:br>
            <a:r>
              <a:rPr lang="fi-FI" dirty="0"/>
              <a:t>dioilla </a:t>
            </a:r>
            <a:r>
              <a:rPr lang="fi-FI" dirty="0">
                <a:hlinkClick r:id="rId2" action="ppaction://hlinksldjump"/>
              </a:rPr>
              <a:t>28</a:t>
            </a:r>
            <a:r>
              <a:rPr lang="fi-FI" dirty="0"/>
              <a:t>, </a:t>
            </a:r>
            <a:r>
              <a:rPr lang="fi-FI" dirty="0">
                <a:hlinkClick r:id="rId3" action="ppaction://hlinksldjump"/>
              </a:rPr>
              <a:t>29</a:t>
            </a:r>
            <a:r>
              <a:rPr lang="fi-FI" dirty="0"/>
              <a:t> ja </a:t>
            </a:r>
            <a:r>
              <a:rPr lang="fi-FI" dirty="0">
                <a:hlinkClick r:id="rId4" action="ppaction://hlinksldjump"/>
              </a:rPr>
              <a:t>30</a:t>
            </a:r>
            <a:r>
              <a:rPr lang="fi-FI" dirty="0"/>
              <a:t>. (Kaavio on jaettu kolmelle dialla suuren kokonsa vuoksi).</a:t>
            </a:r>
          </a:p>
          <a:p>
            <a:pPr marL="971550" lvl="1" indent="-342900"/>
            <a:r>
              <a:rPr lang="fi-FI" dirty="0"/>
              <a:t>Sama kaavio löytyy yhtenäisenä </a:t>
            </a:r>
            <a:r>
              <a:rPr lang="fi-FI" dirty="0">
                <a:hlinkClick r:id="rId5"/>
              </a:rPr>
              <a:t>kuvana</a:t>
            </a:r>
            <a:r>
              <a:rPr lang="fi-FI" dirty="0"/>
              <a:t> ja </a:t>
            </a:r>
            <a:r>
              <a:rPr lang="fi-FI" dirty="0">
                <a:hlinkClick r:id="rId6"/>
              </a:rPr>
              <a:t>interaktiivisena kaaviona</a:t>
            </a:r>
            <a:r>
              <a:rPr lang="fi-FI" dirty="0"/>
              <a:t> Käypä hoito </a:t>
            </a:r>
            <a:br>
              <a:rPr lang="fi-FI" dirty="0"/>
            </a:br>
            <a:r>
              <a:rPr lang="fi-FI" dirty="0"/>
              <a:t>-suosituksessa.</a:t>
            </a:r>
          </a:p>
          <a:p>
            <a:pPr marL="971550" lvl="1" indent="-342900"/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1487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E5999A-18D4-4335-0DB6-776346ED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40"/>
            <a:ext cx="11519876" cy="504804"/>
          </a:xfrm>
        </p:spPr>
        <p:txBody>
          <a:bodyPr/>
          <a:lstStyle/>
          <a:p>
            <a:r>
              <a:rPr lang="fi-FI" sz="2600" dirty="0"/>
              <a:t>Hyperglykemian lääkehoidon periaatteet tyypin 2 diabeteksessa, osa 1</a:t>
            </a:r>
          </a:p>
        </p:txBody>
      </p:sp>
      <p:pic>
        <p:nvPicPr>
          <p:cNvPr id="5" name="Sisällön paikkamerkki 4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3995E4FD-B420-C258-0C3C-9433F324D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541" y="1599735"/>
            <a:ext cx="6255920" cy="5142327"/>
          </a:xfrm>
        </p:spPr>
      </p:pic>
    </p:spTree>
    <p:extLst>
      <p:ext uri="{BB962C8B-B14F-4D97-AF65-F5344CB8AC3E}">
        <p14:creationId xmlns:p14="http://schemas.microsoft.com/office/powerpoint/2010/main" val="1637286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E5999A-18D4-4335-0DB6-776346ED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40"/>
            <a:ext cx="11296512" cy="504804"/>
          </a:xfrm>
        </p:spPr>
        <p:txBody>
          <a:bodyPr/>
          <a:lstStyle/>
          <a:p>
            <a:r>
              <a:rPr lang="fi-FI" sz="2600" dirty="0"/>
              <a:t>Hyperglykemian lääkehoidon periaatteet tyypin 2 diabeteksessa, osa 2</a:t>
            </a:r>
          </a:p>
        </p:txBody>
      </p:sp>
      <p:pic>
        <p:nvPicPr>
          <p:cNvPr id="7" name="Sisällön paikkamerkki 6" descr="Kuva, joka sisältää kohteen teksti, kuvakaappaus, näyttö, Fontti&#10;&#10;Kuvaus luotu automaattisesti">
            <a:extLst>
              <a:ext uri="{FF2B5EF4-FFF2-40B4-BE49-F238E27FC236}">
                <a16:creationId xmlns:a16="http://schemas.microsoft.com/office/drawing/2014/main" id="{F42E0FD0-CB4A-DD53-6B6F-83EF99BA1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8140" y="1497945"/>
            <a:ext cx="5932297" cy="5264913"/>
          </a:xfrm>
        </p:spPr>
      </p:pic>
    </p:spTree>
    <p:extLst>
      <p:ext uri="{BB962C8B-B14F-4D97-AF65-F5344CB8AC3E}">
        <p14:creationId xmlns:p14="http://schemas.microsoft.com/office/powerpoint/2010/main" val="215564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Näytön varmuusaste Käypä hoito -suosituksissa</a:t>
            </a:r>
            <a:endParaRPr lang="fi-FI" dirty="0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B5B8141D-64E1-447B-A12D-6DA5F796C244}"/>
              </a:ext>
            </a:extLst>
          </p:cNvPr>
          <p:cNvGraphicFramePr>
            <a:graphicFrameLocks noGrp="1"/>
          </p:cNvGraphicFramePr>
          <p:nvPr/>
        </p:nvGraphicFramePr>
        <p:xfrm>
          <a:off x="633600" y="2006185"/>
          <a:ext cx="10904607" cy="3631485"/>
        </p:xfrm>
        <a:graphic>
          <a:graphicData uri="http://schemas.openxmlformats.org/drawingml/2006/table">
            <a:tbl>
              <a:tblPr/>
              <a:tblGrid>
                <a:gridCol w="168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491">
                  <a:extLst>
                    <a:ext uri="{9D8B030D-6E8A-4147-A177-3AD203B41FA5}">
                      <a16:colId xmlns:a16="http://schemas.microsoft.com/office/drawing/2014/main" val="211638343"/>
                    </a:ext>
                  </a:extLst>
                </a:gridCol>
              </a:tblGrid>
              <a:tr h="37012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Koodi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Näytön aste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Selitys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Vahva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Useita menetelmällisesti tasokkaita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tutkimuksia, joiden tulokset samansuuntaiset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B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Kohtalainen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Ainakin yksi menetelmällisesti tasokas tutkimus tai useita kelvollisia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C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Niukka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Ainakin yksi kelvollinen tieteellinen tutkimus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Ei 
tutkimusnäyttöä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Asiantuntijoiden tulkinta (paras arvio)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tiedosta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, joka ei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täytä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tutkimukseen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perustuvia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näytön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vaatimuksia</a:t>
                      </a: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32">
                <a:tc gridSpan="3">
                  <a:txBody>
                    <a:bodyPr/>
                    <a:lstStyle/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Menetelmällisesti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Kelvollinen = täyttää vähimmäisvaatimukset tieteellisten menetelmien osalta; tutkittu väestö ja käytetty menetelmä soveltuvat perustaksi hoitosuosituksen kannanottoihin.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6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E5999A-18D4-4335-0DB6-776346ED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8" y="854440"/>
            <a:ext cx="11464035" cy="504804"/>
          </a:xfrm>
        </p:spPr>
        <p:txBody>
          <a:bodyPr/>
          <a:lstStyle/>
          <a:p>
            <a:r>
              <a:rPr lang="fi-FI" sz="2600" dirty="0"/>
              <a:t>Hyperglykemian lääkehoidon periaatteet tyypin 2 diabeteksessa, osa 3</a:t>
            </a:r>
          </a:p>
        </p:txBody>
      </p:sp>
      <p:pic>
        <p:nvPicPr>
          <p:cNvPr id="7" name="Sisällön paikkamerkki 6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C4F6D387-AEAF-C582-0356-927C2C20F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951" y="1435681"/>
            <a:ext cx="5485638" cy="5038312"/>
          </a:xfrm>
        </p:spPr>
      </p:pic>
    </p:spTree>
    <p:extLst>
      <p:ext uri="{BB962C8B-B14F-4D97-AF65-F5344CB8AC3E}">
        <p14:creationId xmlns:p14="http://schemas.microsoft.com/office/powerpoint/2010/main" val="172941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313B5-6E46-F71E-5469-672A9691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seuranta ja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96E9AE-7ED2-8A85-D03D-48CAE0A05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Seurantakäynnit sovitaan yksilöllisesti siten, että otetaan huomioon muun muassa diabeteksen kesto, hoitotapa, diabetesta sairastavan ikä ja muut sairaudet.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Kerran vuodessa tulee tehdä kattavampi tarkastus ja arvioida potilaan tuen ja ohjauksen tarpeita.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Hoitosuunnitelman toteutumista arvioidaan hoitotapaamisissa.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Edellisellä kerralla asetetut tavoitteet kerrataan ja arvioidaan toteutumista.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Arviointia voidaan tehdä </a:t>
            </a:r>
          </a:p>
          <a:p>
            <a:pPr marL="971550" lvl="1" indent="-342900"/>
            <a:r>
              <a:rPr lang="fi-FI" dirty="0"/>
              <a:t>omahoitoon sitoutumisesta</a:t>
            </a:r>
          </a:p>
          <a:p>
            <a:pPr marL="971550" lvl="1" indent="-342900"/>
            <a:r>
              <a:rPr lang="fi-FI" dirty="0"/>
              <a:t>diabetekseen liittyvästä tiedosta</a:t>
            </a:r>
          </a:p>
          <a:p>
            <a:pPr marL="971550" lvl="1" indent="-342900"/>
            <a:r>
              <a:rPr lang="fi-FI" dirty="0"/>
              <a:t>minäpystyvyydestä</a:t>
            </a:r>
          </a:p>
          <a:p>
            <a:pPr marL="971550" lvl="1" indent="-342900"/>
            <a:r>
              <a:rPr lang="fi-FI" dirty="0"/>
              <a:t>diabeteksen aiheuttamasta stressistä</a:t>
            </a:r>
          </a:p>
          <a:p>
            <a:pPr marL="971550" lvl="1" indent="-342900"/>
            <a:r>
              <a:rPr lang="fi-FI" dirty="0"/>
              <a:t>elämänlaadusta</a:t>
            </a:r>
          </a:p>
        </p:txBody>
      </p:sp>
    </p:spTree>
    <p:extLst>
      <p:ext uri="{BB962C8B-B14F-4D97-AF65-F5344CB8AC3E}">
        <p14:creationId xmlns:p14="http://schemas.microsoft.com/office/powerpoint/2010/main" val="2162579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AB429F-B65E-6D9B-68A9-716503FC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Diabetesta sairastavien aikuisten arviokäynnin sisältö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0F19505-32FD-51A4-4350-C1614A4484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126457"/>
              </p:ext>
            </p:extLst>
          </p:nvPr>
        </p:nvGraphicFramePr>
        <p:xfrm>
          <a:off x="633413" y="1889125"/>
          <a:ext cx="10920411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7949">
                  <a:extLst>
                    <a:ext uri="{9D8B030D-6E8A-4147-A177-3AD203B41FA5}">
                      <a16:colId xmlns:a16="http://schemas.microsoft.com/office/drawing/2014/main" val="2852749578"/>
                    </a:ext>
                  </a:extLst>
                </a:gridCol>
                <a:gridCol w="3502325">
                  <a:extLst>
                    <a:ext uri="{9D8B030D-6E8A-4147-A177-3AD203B41FA5}">
                      <a16:colId xmlns:a16="http://schemas.microsoft.com/office/drawing/2014/main" val="4154660058"/>
                    </a:ext>
                  </a:extLst>
                </a:gridCol>
                <a:gridCol w="3640137">
                  <a:extLst>
                    <a:ext uri="{9D8B030D-6E8A-4147-A177-3AD203B41FA5}">
                      <a16:colId xmlns:a16="http://schemas.microsoft.com/office/drawing/2014/main" val="3077468112"/>
                    </a:ext>
                  </a:extLst>
                </a:gridCol>
              </a:tblGrid>
              <a:tr h="273936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6–12 kuukauden välein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solidFill>
                            <a:srgbClr val="FFFFFF"/>
                          </a:solidFill>
                          <a:effectLst/>
                        </a:rPr>
                        <a:t>Vuosittain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1–3 vuoden välein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573423446"/>
                  </a:ext>
                </a:extLst>
              </a:tr>
              <a:tr h="702706"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Omahoidon toteutuminen ja haasteet, mieliala, hoidossa jaksaminen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P-Krea, laskennallinen glomerulusten suodatusnopeus (eGFR)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endParaRPr lang="fi-FI" dirty="0"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260767632"/>
                  </a:ext>
                </a:extLst>
              </a:tr>
              <a:tr h="273936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HbA</a:t>
                      </a:r>
                      <a:r>
                        <a:rPr lang="fi-FI" baseline="-48000" dirty="0">
                          <a:effectLst/>
                        </a:rPr>
                        <a:t>1c</a:t>
                      </a:r>
                      <a:r>
                        <a:rPr lang="fi-FI" dirty="0">
                          <a:effectLst/>
                        </a:rPr>
                        <a:t>-taso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Albuminuria (U-AlbKre)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Lipidit (tyypin 2 diabetes vuosittain)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235180871"/>
                  </a:ext>
                </a:extLst>
              </a:tr>
              <a:tr h="488321"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Hypoglykemiat (glukoosipitoisuus, joka aiheuttaa oireita), ketoasidoosit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Jalkojen kunto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Silmänpohjakuvaus ja näkökyky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93922431"/>
                  </a:ext>
                </a:extLst>
              </a:tr>
              <a:tr h="488321"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Paino, liikunta, ruokailutottumukset, elintavat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Suun ja hampaiston terveys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Fyysinen suorituskyky</a:t>
                      </a:r>
                      <a:br>
                        <a:rPr lang="fi-FI" dirty="0">
                          <a:effectLst/>
                        </a:rPr>
                      </a:br>
                      <a:r>
                        <a:rPr lang="fi-FI" dirty="0">
                          <a:effectLst/>
                        </a:rPr>
                        <a:t>(ja tarvittaessa EKG)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036874167"/>
                  </a:ext>
                </a:extLst>
              </a:tr>
              <a:tr h="273936"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Verenpaineen taso kotimittauksissa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Verenpaineen ja sykkeen mittaus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Ajoterveys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743875433"/>
                  </a:ext>
                </a:extLst>
              </a:tr>
              <a:tr h="273936"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Pistospaikat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endParaRPr lang="fi-FI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endParaRPr lang="fi-FI"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80630721"/>
                  </a:ext>
                </a:extLst>
              </a:tr>
              <a:tr h="488321"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Jalkojen tutkiminen (riskijalat)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P-K ja P-Na verenpainelääkitystä käyttäviltä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l" fontAlgn="t"/>
                      <a:endParaRPr lang="fi-FI"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12630447"/>
                  </a:ext>
                </a:extLst>
              </a:tr>
              <a:tr h="488321">
                <a:tc gridSpan="3"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Seuraavat tutkimukset otetaan tarvittaessa: PVK, ALAT, TSH (potilailta, joilla on hypoglykemioita tai poikkeavan korkeita lipidiarvoja), B</a:t>
                      </a:r>
                      <a:r>
                        <a:rPr lang="fi-FI" baseline="-25000" dirty="0">
                          <a:effectLst/>
                        </a:rPr>
                        <a:t>12</a:t>
                      </a:r>
                      <a:r>
                        <a:rPr lang="fi-FI" dirty="0">
                          <a:effectLst/>
                        </a:rPr>
                        <a:t>-vitamiini </a:t>
                      </a:r>
                      <a:r>
                        <a:rPr lang="fi-FI" dirty="0" err="1">
                          <a:effectLst/>
                        </a:rPr>
                        <a:t>metformiinia</a:t>
                      </a:r>
                      <a:r>
                        <a:rPr lang="fi-FI" dirty="0">
                          <a:effectLst/>
                        </a:rPr>
                        <a:t> käyttäviltä potilailta</a:t>
                      </a:r>
                    </a:p>
                  </a:txBody>
                  <a:tcPr marL="38100" marR="38100" marT="38100" marB="3810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608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867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9172E-FB02-4FDC-81DD-E75C50BB3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704311"/>
            <a:ext cx="10919599" cy="836249"/>
          </a:xfrm>
        </p:spPr>
        <p:txBody>
          <a:bodyPr/>
          <a:lstStyle/>
          <a:p>
            <a:r>
              <a:rPr lang="fi-FI" sz="2400" dirty="0"/>
              <a:t>Suomalaisen Lääkäriseuran Duodecimin, Suomen Sisätautilääkärien Yhdistyksen ja Diabetesliiton lääkärineuvoston asettama työryhmä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B1248DB-6749-6DF3-81EA-8232959AE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09" y="1544778"/>
            <a:ext cx="10919599" cy="528550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ts val="1500"/>
              </a:lnSpc>
            </a:pPr>
            <a:r>
              <a:rPr lang="fi-FI" sz="4000" b="1" dirty="0"/>
              <a:t>Puheenjohtaja:</a:t>
            </a:r>
          </a:p>
          <a:p>
            <a:pPr>
              <a:lnSpc>
                <a:spcPts val="1510"/>
              </a:lnSpc>
            </a:pPr>
            <a:r>
              <a:rPr lang="fi-FI" sz="4000" dirty="0"/>
              <a:t>Leo Niskanen, LKT, dosentti, sisätautien ja endokrinologian erikoislääkäri; Päijät-Hämeen keskussairaala, sisätautien klinikka</a:t>
            </a:r>
          </a:p>
          <a:p>
            <a:pPr>
              <a:lnSpc>
                <a:spcPts val="1510"/>
              </a:lnSpc>
            </a:pPr>
            <a:r>
              <a:rPr lang="fi-FI" sz="4000" b="1" dirty="0"/>
              <a:t>Jäsenet:</a:t>
            </a:r>
          </a:p>
          <a:p>
            <a:pPr>
              <a:lnSpc>
                <a:spcPts val="1510"/>
              </a:lnSpc>
            </a:pPr>
            <a:r>
              <a:rPr lang="fi-FI" sz="4000" dirty="0"/>
              <a:t>Anne Antikainen, FT, laillistettu ravitsemusterapeutti; KYS</a:t>
            </a:r>
          </a:p>
          <a:p>
            <a:pPr>
              <a:lnSpc>
                <a:spcPts val="1510"/>
              </a:lnSpc>
            </a:pPr>
            <a:r>
              <a:rPr lang="fi-FI" sz="4000" dirty="0"/>
              <a:t>Mikko Honkasalo, LT, yleislääketieteen erikoislääkäri, emeritus</a:t>
            </a:r>
          </a:p>
          <a:p>
            <a:pPr>
              <a:lnSpc>
                <a:spcPts val="1510"/>
              </a:lnSpc>
            </a:pPr>
            <a:r>
              <a:rPr lang="fi-FI" sz="4000" dirty="0"/>
              <a:t>Päivi Juselius, diabeteshoitaja; Lohjan kaupungin terveyskeskus</a:t>
            </a:r>
          </a:p>
          <a:p>
            <a:pPr>
              <a:lnSpc>
                <a:spcPts val="1510"/>
              </a:lnSpc>
            </a:pPr>
            <a:r>
              <a:rPr lang="fi-FI" sz="4000" dirty="0"/>
              <a:t>Jorma Komulainen, LT, dosentti, lastentautien ja lastenendokrinologian erikoislääkäri; Suomalainen Lääkäriseura Duodecim, Käypä hoito -toimittaja</a:t>
            </a:r>
          </a:p>
          <a:p>
            <a:pPr>
              <a:lnSpc>
                <a:spcPts val="1510"/>
              </a:lnSpc>
            </a:pPr>
            <a:r>
              <a:rPr lang="fi-FI" sz="4000" dirty="0"/>
              <a:t>Jaana Lindström, ETM, FT, tutkimuspäällikkö; Terveyden ja hyvinvoinnin laitos</a:t>
            </a:r>
          </a:p>
          <a:p>
            <a:pPr>
              <a:lnSpc>
                <a:spcPts val="1510"/>
              </a:lnSpc>
            </a:pPr>
            <a:r>
              <a:rPr lang="fi-FI" sz="4000" dirty="0"/>
              <a:t>Tuula Meinander, LL, BSc, sisätautien ja kardiologian erikoislääkäri, terveydenhuoltoon erikoistuva lääkäri; Suomalainen Lääkäriseura Duodecim, Käypä hoito -toimittaja</a:t>
            </a:r>
          </a:p>
          <a:p>
            <a:pPr>
              <a:lnSpc>
                <a:spcPts val="1510"/>
              </a:lnSpc>
            </a:pPr>
            <a:r>
              <a:rPr lang="fi-FI" sz="4000" dirty="0"/>
              <a:t>Marja Rautavirta, diabeteshoitaja; Satasairaala, Satakunnan hyvinvointialue</a:t>
            </a:r>
          </a:p>
          <a:p>
            <a:pPr>
              <a:lnSpc>
                <a:spcPts val="1510"/>
              </a:lnSpc>
            </a:pPr>
            <a:r>
              <a:rPr lang="fi-FI" sz="4000" dirty="0"/>
              <a:t>Sanni Söderlund, LT, dosentti, sisätautien ja endokrinologian erikoislääkäri; HUS, Vatsakeskus, endokrinologian klinikka</a:t>
            </a:r>
          </a:p>
          <a:p>
            <a:pPr>
              <a:lnSpc>
                <a:spcPts val="1510"/>
              </a:lnSpc>
            </a:pPr>
            <a:r>
              <a:rPr lang="fi-FI" sz="4000" dirty="0"/>
              <a:t>Hilkka Tirkkonen, yleislääketieteen erikoislääkäri, diabeteksen hoidon erityispätevyys, terveyskeskuslääkäri; Outokummun terveysasema</a:t>
            </a:r>
          </a:p>
          <a:p>
            <a:pPr>
              <a:lnSpc>
                <a:spcPts val="1500"/>
              </a:lnSpc>
            </a:pPr>
            <a:br>
              <a:rPr lang="fi-FI" sz="4000" dirty="0"/>
            </a:br>
            <a:r>
              <a:rPr lang="fi-FI" sz="4000" dirty="0"/>
              <a:t>Luentomateriaalin on laatinut oppimateriaali- ja kuvatoimittaja Tiina Tala, Käypä hoito, ja sen ovat tarkastaneet työryhmästä Jorma Komulainen, Tuula Meinander ja Leo Niskanen.</a:t>
            </a:r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793995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1ABD24B-29E2-4FD9-913F-9D1063A2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615382"/>
            <a:ext cx="4891548" cy="2382376"/>
          </a:xfrm>
        </p:spPr>
        <p:txBody>
          <a:bodyPr>
            <a:normAutofit fontScale="92500"/>
          </a:bodyPr>
          <a:lstStyle/>
          <a:p>
            <a:endParaRPr lang="fi-FI" dirty="0"/>
          </a:p>
          <a:p>
            <a:r>
              <a:rPr lang="fi-FI" sz="2600" dirty="0"/>
              <a:t>Lisää aiheesta Käypä hoito </a:t>
            </a:r>
            <a:br>
              <a:rPr lang="fi-FI" sz="2600" dirty="0"/>
            </a:br>
            <a:r>
              <a:rPr lang="fi-FI" sz="2600" dirty="0"/>
              <a:t>-suosituksessa Tyypin 2 diabetes</a:t>
            </a:r>
            <a:br>
              <a:rPr lang="fi-FI" sz="2600" dirty="0"/>
            </a:br>
            <a:br>
              <a:rPr lang="fi-FI" sz="2600" dirty="0"/>
            </a:br>
            <a:endParaRPr lang="fi-FI" sz="2600" dirty="0"/>
          </a:p>
          <a:p>
            <a:r>
              <a:rPr lang="fi-FI" sz="26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600" dirty="0">
              <a:solidFill>
                <a:srgbClr val="001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52159-35CD-4596-B9AE-A777D399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hoito -suositusten luentomateriaalit on laadittu tukemaan suosituksen käyttöönottoa.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 ovat vapaasti käytettävissä terveydenhuollon, julkishallinnon ja oppilaitosten koulutuksissa ja apuna ammattilaisten arjessa.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hoidon tuottamat aineistot ovat kaikille avoimia ja maksuttomia.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Esityksen sisältöä ei saa muuttaa. </a:t>
            </a:r>
          </a:p>
          <a:p>
            <a:pPr marL="971550" lvl="1" indent="-342900"/>
            <a:r>
              <a:rPr lang="fi-FI" sz="2400" dirty="0">
                <a:solidFill>
                  <a:srgbClr val="001759"/>
                </a:solidFill>
              </a:rPr>
              <a:t>Jos esitykseen sisällytetään muuta materiaalia, Käypä hoito </a:t>
            </a:r>
            <a:br>
              <a:rPr lang="fi-FI" sz="2400" dirty="0">
                <a:solidFill>
                  <a:srgbClr val="001759"/>
                </a:solidFill>
              </a:rPr>
            </a:br>
            <a:r>
              <a:rPr lang="fi-FI" sz="2400" dirty="0">
                <a:solidFill>
                  <a:srgbClr val="001759"/>
                </a:solidFill>
              </a:rPr>
              <a:t>-esityspohjaa </a:t>
            </a:r>
            <a:r>
              <a:rPr lang="fi-FI" sz="2400" dirty="0"/>
              <a:t>ei saa käyttää lisätyssä </a:t>
            </a:r>
            <a:r>
              <a:rPr lang="fi-FI" sz="2400"/>
              <a:t>materiaalissa.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533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7E9F1D-A787-1A86-7577-66D24682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Johdanto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9D5235-8D32-FDE6-B483-EC4EDE833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Diabetesta sairastaa arviolta yli 500 000 suomalaista.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Tyypin 2 diabetekseen sairastuneiden määrä Suomessa kasvoi nopeasti 2000-luvun alkupuolella, mutta kasvu on sen jälkeen tasaantunut.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Inhimillisen taakan ohella diabeteksen kustannusvaikutus on huomattava.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Diabetes on vanhastaan jaettu oletetun etiologiansa mukaan tyypin 1 ja tyypin 2 muotoihin. </a:t>
            </a:r>
          </a:p>
          <a:p>
            <a:pPr marL="971550" lvl="1" indent="-342900"/>
            <a:r>
              <a:rPr lang="fi-FI" dirty="0"/>
              <a:t>Nämä kuitenkin edustavat ääripäitä, joiden väliin mahtuu paljon potilaita, joilla on molempien pääryhmien piirteitä. </a:t>
            </a:r>
          </a:p>
          <a:p>
            <a:pPr marL="971550" lvl="1" indent="-342900"/>
            <a:r>
              <a:rPr lang="fi-FI" dirty="0"/>
              <a:t>Tyypin 2 diabeteksen diagnostiikka perustuu harvoin etiologisiin tutkimuksiin, joten luokittelu on useimmiten subjektiivista.</a:t>
            </a:r>
          </a:p>
        </p:txBody>
      </p:sp>
    </p:spTree>
    <p:extLst>
      <p:ext uri="{BB962C8B-B14F-4D97-AF65-F5344CB8AC3E}">
        <p14:creationId xmlns:p14="http://schemas.microsoft.com/office/powerpoint/2010/main" val="415916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0C808C-AE04-6924-A82A-FDB9F0CB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Johdanto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D849B9-D5DE-C305-33A2-AD320ED33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Diabetesta sairastavaa ei aina ole mahdollista luokitella etiologiseen alatyyppiin. </a:t>
            </a:r>
          </a:p>
          <a:p>
            <a:pPr marL="971550" lvl="1" indent="-342900"/>
            <a:r>
              <a:rPr lang="fi-FI" dirty="0"/>
              <a:t>Epäselvissä tilanteissa on parempi käyttää diagnoosia "epävarma diabetestyyppi" (E14) kuin tehdä loppuiäksi niin sanottu varma alatyypin diagnoosi.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Diabeteksen hoidosta vastaa pääosin potilas itse.</a:t>
            </a:r>
          </a:p>
          <a:p>
            <a:pPr marL="971550" lvl="1" indent="-342900"/>
            <a:r>
              <a:rPr lang="fi-FI" dirty="0"/>
              <a:t>Tämän vuoksi omahoidon voimavarojen tuella sekä omahoidon ja elintapojen ohjauksella on elämänlaadun ja hoidon tulosten kannalta tärkeä merkitys.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Psykososiaaliset ja sosioekonomiset riski- ja voimavaratekijät, elämänlaatu ja hoidon aiheuttamat kuormitukset tulee huomioida diabeteksen ja valtimosairauksien ehkäisyssä, yksilöllisessä hoidossa ja ohjauksessa.</a:t>
            </a:r>
          </a:p>
        </p:txBody>
      </p:sp>
    </p:spTree>
    <p:extLst>
      <p:ext uri="{BB962C8B-B14F-4D97-AF65-F5344CB8AC3E}">
        <p14:creationId xmlns:p14="http://schemas.microsoft.com/office/powerpoint/2010/main" val="422271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35FF82-1476-E6FA-E2F6-E366759F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sanoma 1(5)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896476-0B8E-0277-1A93-37ED25F4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Diabetes on sairaus, jota luonnehtii plasman kroonisesti suurentunut glukoosipitoisuus.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Diabetekseen voi liittyä äkillisiä ja kroonisia komplikaatioita, jotka vaikuttavat oleellisesti sairastuneen elämänlaatuun ja ennusteeseen sekä hoidon kustannuksiin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Vuoden 2022 joulukuussa diagnosoituja tyypin 2 diabetesta sairastavia oli kansallisen diabetesrekisterin (THL) mukaan maassamme yhteensä 378 898 henkilöä.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Pääosa diabetekseen sairastavuuden kasvusta koskee tyypin 2 diabetesta.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Joka viides mies ja lähes joka kolmas nainen on vähintään kohtalaisessa riskissä sairastua tyypin 2 diabetekseen.</a:t>
            </a:r>
          </a:p>
        </p:txBody>
      </p:sp>
    </p:spTree>
    <p:extLst>
      <p:ext uri="{BB962C8B-B14F-4D97-AF65-F5344CB8AC3E}">
        <p14:creationId xmlns:p14="http://schemas.microsoft.com/office/powerpoint/2010/main" val="200771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5CCD17-922B-1EAF-D974-E0D60971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sanoma 2(5)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674A3A-76DD-575C-2AFC-81A79285F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Taudin komplikaatioiden ehkäisemiseksi tarvitaan kokonaisvaltaista riskitekijöiden hoitoa moniammatillisen ohjauksen ja tuen sekä ennustetta parantavan lääkehoidon lisäksi. </a:t>
            </a:r>
          </a:p>
          <a:p>
            <a:pPr marL="971550" lvl="1" indent="-342900"/>
            <a:r>
              <a:rPr lang="fi-FI" dirty="0"/>
              <a:t>Riskitekijöitä ovat muun muassa </a:t>
            </a:r>
            <a:r>
              <a:rPr lang="fi-FI" dirty="0" err="1"/>
              <a:t>dyslipidemia</a:t>
            </a:r>
            <a:r>
              <a:rPr lang="fi-FI" dirty="0"/>
              <a:t>, kohonnut verenpaine, tupakointi, hyperglykemia, ylipaino, lihavuus ja psykososiaaliset riskitekijät.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Pelkän plasman glukoosipitoisuuden paastoarvon mittauksen tai </a:t>
            </a:r>
            <a:br>
              <a:rPr lang="fi-FI" dirty="0"/>
            </a:br>
            <a:r>
              <a:rPr lang="fi-FI" dirty="0"/>
              <a:t>HbA</a:t>
            </a:r>
            <a:r>
              <a:rPr lang="fi-FI" baseline="-25000" dirty="0"/>
              <a:t>1c</a:t>
            </a:r>
            <a:r>
              <a:rPr lang="fi-FI" dirty="0"/>
              <a:t>-tason perusteella löydetään vain osa diabetestapauksista, joten suuren riskin potilaalle tulee tehdä 2 tunnin glukoosirasituskoe. </a:t>
            </a:r>
          </a:p>
          <a:p>
            <a:pPr marL="971550" lvl="1" indent="-342900"/>
            <a:r>
              <a:rPr lang="fi-FI" dirty="0"/>
              <a:t>Esidiabeteksen toteamisessa glukoosirasituskokeen merkitys on keskeinen.</a:t>
            </a:r>
          </a:p>
        </p:txBody>
      </p:sp>
    </p:spTree>
    <p:extLst>
      <p:ext uri="{BB962C8B-B14F-4D97-AF65-F5344CB8AC3E}">
        <p14:creationId xmlns:p14="http://schemas.microsoft.com/office/powerpoint/2010/main" val="99187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549E5D-03F5-66C1-6C48-092E8401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sanoma 3(5)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3F19C9-72B2-83B9-61AD-D720A70D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Diabeteksen toteamisen yhteydessä selvitetään</a:t>
            </a:r>
          </a:p>
          <a:p>
            <a:pPr marL="971550" lvl="1" indent="-342900"/>
            <a:r>
              <a:rPr lang="fi-FI" dirty="0"/>
              <a:t>ateroskleroosin riskitekijät sekä niiden hoitotavoitteet </a:t>
            </a:r>
          </a:p>
          <a:p>
            <a:pPr marL="971550" lvl="1" indent="-342900"/>
            <a:r>
              <a:rPr lang="fi-FI" dirty="0"/>
              <a:t>mahdollisesti jo kehittyneiden </a:t>
            </a:r>
            <a:r>
              <a:rPr lang="fi-FI" dirty="0" err="1"/>
              <a:t>ateroskleroottisen</a:t>
            </a:r>
            <a:r>
              <a:rPr lang="fi-FI" dirty="0"/>
              <a:t> valtimotaudin, kroonisen munuaistaudin, silmänpohjamuutosten ja neuropatian olemassaolo.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Tavoitteena on ruokavalio, joka on</a:t>
            </a:r>
          </a:p>
          <a:p>
            <a:pPr marL="971550" lvl="1" indent="-342900"/>
            <a:r>
              <a:rPr lang="fi-FI" dirty="0"/>
              <a:t>edullinen glukoositasapainon ja painonhallinnan kannalta</a:t>
            </a:r>
          </a:p>
          <a:p>
            <a:pPr marL="971550" lvl="1" indent="-342900"/>
            <a:r>
              <a:rPr lang="fi-FI" dirty="0"/>
              <a:t>pienentää valtimosairauksien riskiä.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Ruokavaliosuositus on päivitetty vastaamaan viimeisimmän tutkimusnäytön mukaista eurooppalaista suositusta.</a:t>
            </a:r>
          </a:p>
        </p:txBody>
      </p:sp>
    </p:spTree>
    <p:extLst>
      <p:ext uri="{BB962C8B-B14F-4D97-AF65-F5344CB8AC3E}">
        <p14:creationId xmlns:p14="http://schemas.microsoft.com/office/powerpoint/2010/main" val="2476772491"/>
      </p:ext>
    </p:extLst>
  </p:cSld>
  <p:clrMapOvr>
    <a:masterClrMapping/>
  </p:clrMapOvr>
</p:sld>
</file>

<file path=ppt/theme/theme1.xml><?xml version="1.0" encoding="utf-8"?>
<a:theme xmlns:a="http://schemas.openxmlformats.org/drawingml/2006/main" name="Duodecim_kaypahoito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999DA9F3-B6EE-4FA2-9DEA-9582B4B2219C}"/>
    </a:ext>
  </a:extLst>
</a:theme>
</file>

<file path=ppt/theme/theme2.xml><?xml version="1.0" encoding="utf-8"?>
<a:theme xmlns:a="http://schemas.openxmlformats.org/drawingml/2006/main" name="Duodecim_aikakauskirja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8AF61337-B5B6-4E64-8482-BDBC58264318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Luentomateriaalin pohja_2021</Template>
  <TotalTime>0</TotalTime>
  <Words>2837</Words>
  <Application>Microsoft Office PowerPoint</Application>
  <PresentationFormat>Laajakuva</PresentationFormat>
  <Paragraphs>312</Paragraphs>
  <Slides>34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34</vt:i4>
      </vt:variant>
    </vt:vector>
  </HeadingPairs>
  <TitlesOfParts>
    <vt:vector size="40" baseType="lpstr">
      <vt:lpstr>Aptos</vt:lpstr>
      <vt:lpstr>Arial</vt:lpstr>
      <vt:lpstr>Lato</vt:lpstr>
      <vt:lpstr>System Font Regular</vt:lpstr>
      <vt:lpstr>Duodecim_kaypahoito</vt:lpstr>
      <vt:lpstr>Duodecim_aikakauskirja</vt:lpstr>
      <vt:lpstr>Tyypin 2 diabetes</vt:lpstr>
      <vt:lpstr>Luentomateriaali</vt:lpstr>
      <vt:lpstr>Näytön varmuusaste Käypä hoito -suosituksissa</vt:lpstr>
      <vt:lpstr>Luentomateriaalin käyttö</vt:lpstr>
      <vt:lpstr>Johdanto 1(2)</vt:lpstr>
      <vt:lpstr>Johdanto 2(2)</vt:lpstr>
      <vt:lpstr>Keskeinen sanoma 1(5)</vt:lpstr>
      <vt:lpstr>Keskeinen sanoma 2(5)</vt:lpstr>
      <vt:lpstr>Keskeinen sanoma 3(5)</vt:lpstr>
      <vt:lpstr>Keskeinen sanoma 4(5)</vt:lpstr>
      <vt:lpstr>Keskeinen sanoma 5(5)</vt:lpstr>
      <vt:lpstr>Diabeteksen toteaminen</vt:lpstr>
      <vt:lpstr>Glukoosiaineenvaihdunnan häiriöiden luokittelu</vt:lpstr>
      <vt:lpstr>Tyypin 2 diabeteksen seulonta</vt:lpstr>
      <vt:lpstr>Alkukartoitus</vt:lpstr>
      <vt:lpstr>Diabetesta sairastavien hoidon tavoitteet:  glukoositasapaino, lipidit ja verenpaine</vt:lpstr>
      <vt:lpstr>Hyperglykemian hoidon tavoitteet ja yksilöllisyys</vt:lpstr>
      <vt:lpstr>Hoidonohjaus ja tuki</vt:lpstr>
      <vt:lpstr>Tyypin 2 diabetesta sairastavan omahoidon  ohjaus</vt:lpstr>
      <vt:lpstr>Elintapamuutokset ja painonhallinta diabeteksen hoidossa</vt:lpstr>
      <vt:lpstr>Ruokavalio diabeteksen hoidossa</vt:lpstr>
      <vt:lpstr>Energiansaanti ja painonhallinta</vt:lpstr>
      <vt:lpstr> Diabetes Remission Clinical Trial (DiRECT)  -ohjausmallin kuvaus 1(3)</vt:lpstr>
      <vt:lpstr> Diabetes Remission Clinical Trial (DiRECT)  -ohjausmallin kuvaus 2(3)</vt:lpstr>
      <vt:lpstr> Diabetes Remission Clinical Trial (DiRECT)  -ohjausmallin kuvaus 3(3)</vt:lpstr>
      <vt:lpstr>Liikunta ja diabetes</vt:lpstr>
      <vt:lpstr>Diabeteksen lääkehoito</vt:lpstr>
      <vt:lpstr>Hyperglykemian lääkehoidon periaatteet tyypin 2 diabeteksessa, osa 1</vt:lpstr>
      <vt:lpstr>Hyperglykemian lääkehoidon periaatteet tyypin 2 diabeteksessa, osa 2</vt:lpstr>
      <vt:lpstr>Hyperglykemian lääkehoidon periaatteet tyypin 2 diabeteksessa, osa 3</vt:lpstr>
      <vt:lpstr>Hoidon seuranta ja arviointi</vt:lpstr>
      <vt:lpstr>Diabetesta sairastavien aikuisten arviokäynnin sisältö</vt:lpstr>
      <vt:lpstr>Suomalaisen Lääkäriseuran Duodecimin, Suomen Sisätautilääkärien Yhdistyksen ja Diabetesliiton lääkärineuvoston asettama työryhmä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2024-05-02T12:23:55Z</dcterms:created>
  <dcterms:modified xsi:type="dcterms:W3CDTF">2024-11-06T10:39:18Z</dcterms:modified>
</cp:coreProperties>
</file>