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9" r:id="rId2"/>
    <p:sldMasterId id="2147483692" r:id="rId3"/>
  </p:sldMasterIdLst>
  <p:sldIdLst>
    <p:sldId id="267" r:id="rId4"/>
    <p:sldId id="282" r:id="rId5"/>
    <p:sldId id="284" r:id="rId6"/>
    <p:sldId id="316" r:id="rId7"/>
    <p:sldId id="285" r:id="rId8"/>
    <p:sldId id="280" r:id="rId9"/>
    <p:sldId id="286" r:id="rId10"/>
    <p:sldId id="287" r:id="rId11"/>
    <p:sldId id="290" r:id="rId12"/>
    <p:sldId id="288" r:id="rId13"/>
    <p:sldId id="297" r:id="rId14"/>
    <p:sldId id="292" r:id="rId15"/>
    <p:sldId id="295" r:id="rId16"/>
    <p:sldId id="298" r:id="rId17"/>
    <p:sldId id="299" r:id="rId18"/>
    <p:sldId id="293" r:id="rId19"/>
    <p:sldId id="303" r:id="rId20"/>
    <p:sldId id="304" r:id="rId21"/>
    <p:sldId id="300" r:id="rId22"/>
    <p:sldId id="301" r:id="rId23"/>
    <p:sldId id="305" r:id="rId24"/>
    <p:sldId id="307" r:id="rId25"/>
    <p:sldId id="310" r:id="rId26"/>
    <p:sldId id="306" r:id="rId27"/>
    <p:sldId id="313" r:id="rId28"/>
    <p:sldId id="311" r:id="rId29"/>
    <p:sldId id="312" r:id="rId30"/>
    <p:sldId id="314" r:id="rId31"/>
  </p:sldIdLst>
  <p:sldSz cx="12192000" cy="6858000"/>
  <p:notesSz cx="6858000" cy="9144000"/>
  <p:custDataLst>
    <p:custData r:id="rId1"/>
  </p:custDataLst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Tekijä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7EA"/>
    <a:srgbClr val="00175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A8023D-6866-403A-BABC-68F128E58BC1}" v="5" dt="2021-06-22T09:29:02.5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6327"/>
  </p:normalViewPr>
  <p:slideViewPr>
    <p:cSldViewPr snapToGrid="0" snapToObjects="1">
      <p:cViewPr varScale="1">
        <p:scale>
          <a:sx n="101" d="100"/>
          <a:sy n="101" d="100"/>
        </p:scale>
        <p:origin x="114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commentAuthors" Target="commentAuthors.xml"/><Relationship Id="rId37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4233F4-A823-42EB-9751-0E11FDC58BB3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fi-FI"/>
        </a:p>
      </dgm:t>
    </dgm:pt>
    <dgm:pt modelId="{50ADAFFA-EF48-46F6-849B-EDFE53DFF82C}">
      <dgm:prSet/>
      <dgm:spPr/>
      <dgm:t>
        <a:bodyPr/>
        <a:lstStyle/>
        <a:p>
          <a:r>
            <a:rPr lang="fi-FI" b="1" i="0" dirty="0">
              <a:solidFill>
                <a:schemeClr val="accent1"/>
              </a:solidFill>
            </a:rPr>
            <a:t>Krooninen alaraajahaava </a:t>
          </a:r>
          <a:r>
            <a:rPr lang="fi-FI" b="0" i="0" dirty="0">
              <a:solidFill>
                <a:schemeClr val="accent1"/>
              </a:solidFill>
            </a:rPr>
            <a:t>on haava, jonka ilmaantumiseen tai huonoon paranemiseen liittyy jokin haavaa ylläpitävä sisäinen ja/tai ulkoinen tekijä.</a:t>
          </a:r>
          <a:endParaRPr lang="fi-FI" dirty="0">
            <a:solidFill>
              <a:schemeClr val="accent1"/>
            </a:solidFill>
          </a:endParaRPr>
        </a:p>
      </dgm:t>
    </dgm:pt>
    <dgm:pt modelId="{E66072C0-7122-4B5C-9996-66CEB433876F}" type="parTrans" cxnId="{37DB1A40-B794-43C9-86A7-0EC7342E3F8F}">
      <dgm:prSet/>
      <dgm:spPr/>
      <dgm:t>
        <a:bodyPr/>
        <a:lstStyle/>
        <a:p>
          <a:endParaRPr lang="fi-FI"/>
        </a:p>
      </dgm:t>
    </dgm:pt>
    <dgm:pt modelId="{DD578BD5-6B54-4DD7-A5DC-739F145E4C09}" type="sibTrans" cxnId="{37DB1A40-B794-43C9-86A7-0EC7342E3F8F}">
      <dgm:prSet/>
      <dgm:spPr/>
      <dgm:t>
        <a:bodyPr/>
        <a:lstStyle/>
        <a:p>
          <a:endParaRPr lang="fi-FI"/>
        </a:p>
      </dgm:t>
    </dgm:pt>
    <dgm:pt modelId="{7F227CC6-4F4A-4BC0-B170-1D2A2777C02C}">
      <dgm:prSet/>
      <dgm:spPr/>
      <dgm:t>
        <a:bodyPr/>
        <a:lstStyle/>
        <a:p>
          <a:r>
            <a:rPr lang="fi-FI" b="1" i="0" dirty="0">
              <a:solidFill>
                <a:schemeClr val="accent1"/>
              </a:solidFill>
            </a:rPr>
            <a:t>Laskimohaavan kroonisuuden </a:t>
          </a:r>
          <a:r>
            <a:rPr lang="fi-FI" b="0" i="0" dirty="0">
              <a:solidFill>
                <a:schemeClr val="accent1"/>
              </a:solidFill>
            </a:rPr>
            <a:t>aikarajana pidetään yleensä neljää viikkoa, kun taas </a:t>
          </a:r>
          <a:r>
            <a:rPr lang="fi-FI" b="1" i="0" dirty="0">
              <a:solidFill>
                <a:schemeClr val="accent1"/>
              </a:solidFill>
            </a:rPr>
            <a:t>iskeemisen haavan</a:t>
          </a:r>
          <a:r>
            <a:rPr lang="fi-FI" b="0" i="0" dirty="0">
              <a:solidFill>
                <a:schemeClr val="accent1"/>
              </a:solidFill>
            </a:rPr>
            <a:t> aikarajana on pidettävä jo kahta viikkoa.</a:t>
          </a:r>
          <a:endParaRPr lang="fi-FI" dirty="0">
            <a:solidFill>
              <a:schemeClr val="accent1"/>
            </a:solidFill>
          </a:endParaRPr>
        </a:p>
      </dgm:t>
    </dgm:pt>
    <dgm:pt modelId="{5393AD1A-E333-4B8C-98F1-C92E7F23F78D}" type="parTrans" cxnId="{DD14A616-6F85-42BC-BCA7-003C60C002A9}">
      <dgm:prSet/>
      <dgm:spPr/>
      <dgm:t>
        <a:bodyPr/>
        <a:lstStyle/>
        <a:p>
          <a:endParaRPr lang="fi-FI"/>
        </a:p>
      </dgm:t>
    </dgm:pt>
    <dgm:pt modelId="{8043324F-4C11-42FA-AAFF-9E160A4DC329}" type="sibTrans" cxnId="{DD14A616-6F85-42BC-BCA7-003C60C002A9}">
      <dgm:prSet/>
      <dgm:spPr/>
      <dgm:t>
        <a:bodyPr/>
        <a:lstStyle/>
        <a:p>
          <a:endParaRPr lang="fi-FI"/>
        </a:p>
      </dgm:t>
    </dgm:pt>
    <dgm:pt modelId="{64F5FAD8-8159-4191-86EE-C334F43C7E35}">
      <dgm:prSet/>
      <dgm:spPr/>
      <dgm:t>
        <a:bodyPr/>
        <a:lstStyle/>
        <a:p>
          <a:r>
            <a:rPr lang="fi-FI" b="0" i="0" dirty="0">
              <a:solidFill>
                <a:schemeClr val="accent1"/>
              </a:solidFill>
            </a:rPr>
            <a:t>Aikarajat ovat kuitenkin jossain määrin keinotekoisia, ja verenkierto ja turvotus tulisi kroonistumisen ehkäisemiseksi arvioida ja hoitaa mahdollisimman nopeasti kaikissa alaraajahaavoissa, myös trauman pohjalta syntyneissä.</a:t>
          </a:r>
          <a:endParaRPr lang="fi-FI" dirty="0">
            <a:solidFill>
              <a:schemeClr val="accent1"/>
            </a:solidFill>
          </a:endParaRPr>
        </a:p>
      </dgm:t>
    </dgm:pt>
    <dgm:pt modelId="{DC262A04-E12C-450A-9CE5-6BAEBCDF4A70}" type="parTrans" cxnId="{D9C29D5C-214B-43FB-A04F-A8D3712899DF}">
      <dgm:prSet/>
      <dgm:spPr/>
      <dgm:t>
        <a:bodyPr/>
        <a:lstStyle/>
        <a:p>
          <a:endParaRPr lang="fi-FI"/>
        </a:p>
      </dgm:t>
    </dgm:pt>
    <dgm:pt modelId="{F1FF9E24-FD88-44CF-890B-7FDC9EE06C87}" type="sibTrans" cxnId="{D9C29D5C-214B-43FB-A04F-A8D3712899DF}">
      <dgm:prSet/>
      <dgm:spPr/>
      <dgm:t>
        <a:bodyPr/>
        <a:lstStyle/>
        <a:p>
          <a:endParaRPr lang="fi-FI"/>
        </a:p>
      </dgm:t>
    </dgm:pt>
    <dgm:pt modelId="{BC9283E9-A33D-48F7-816E-822C2E8C34DF}" type="pres">
      <dgm:prSet presAssocID="{394233F4-A823-42EB-9751-0E11FDC58BB3}" presName="vert0" presStyleCnt="0">
        <dgm:presLayoutVars>
          <dgm:dir/>
          <dgm:animOne val="branch"/>
          <dgm:animLvl val="lvl"/>
        </dgm:presLayoutVars>
      </dgm:prSet>
      <dgm:spPr/>
    </dgm:pt>
    <dgm:pt modelId="{D2C5DE35-381F-419C-9978-C30D49E592A2}" type="pres">
      <dgm:prSet presAssocID="{50ADAFFA-EF48-46F6-849B-EDFE53DFF82C}" presName="thickLine" presStyleLbl="alignNode1" presStyleIdx="0" presStyleCnt="3"/>
      <dgm:spPr/>
    </dgm:pt>
    <dgm:pt modelId="{4A11D3A3-6ECA-4A84-9D04-9EA656972610}" type="pres">
      <dgm:prSet presAssocID="{50ADAFFA-EF48-46F6-849B-EDFE53DFF82C}" presName="horz1" presStyleCnt="0"/>
      <dgm:spPr/>
    </dgm:pt>
    <dgm:pt modelId="{BBE0DA0C-94C0-40AB-8987-4857B2516310}" type="pres">
      <dgm:prSet presAssocID="{50ADAFFA-EF48-46F6-849B-EDFE53DFF82C}" presName="tx1" presStyleLbl="revTx" presStyleIdx="0" presStyleCnt="3"/>
      <dgm:spPr/>
    </dgm:pt>
    <dgm:pt modelId="{BADFFD66-D0A1-42C9-98F0-582497C16ED1}" type="pres">
      <dgm:prSet presAssocID="{50ADAFFA-EF48-46F6-849B-EDFE53DFF82C}" presName="vert1" presStyleCnt="0"/>
      <dgm:spPr/>
    </dgm:pt>
    <dgm:pt modelId="{07894FE8-4C33-4719-9AC3-70E61D7B3FE4}" type="pres">
      <dgm:prSet presAssocID="{7F227CC6-4F4A-4BC0-B170-1D2A2777C02C}" presName="thickLine" presStyleLbl="alignNode1" presStyleIdx="1" presStyleCnt="3"/>
      <dgm:spPr/>
    </dgm:pt>
    <dgm:pt modelId="{6193E883-992F-45A5-BB91-86A1CC263793}" type="pres">
      <dgm:prSet presAssocID="{7F227CC6-4F4A-4BC0-B170-1D2A2777C02C}" presName="horz1" presStyleCnt="0"/>
      <dgm:spPr/>
    </dgm:pt>
    <dgm:pt modelId="{E71285EE-DC15-4776-BFA9-C584E1E023B1}" type="pres">
      <dgm:prSet presAssocID="{7F227CC6-4F4A-4BC0-B170-1D2A2777C02C}" presName="tx1" presStyleLbl="revTx" presStyleIdx="1" presStyleCnt="3"/>
      <dgm:spPr/>
    </dgm:pt>
    <dgm:pt modelId="{9749E38A-36B5-440D-BA8B-3E629261E745}" type="pres">
      <dgm:prSet presAssocID="{7F227CC6-4F4A-4BC0-B170-1D2A2777C02C}" presName="vert1" presStyleCnt="0"/>
      <dgm:spPr/>
    </dgm:pt>
    <dgm:pt modelId="{2982EE03-D2EF-458C-9230-44A6C1126370}" type="pres">
      <dgm:prSet presAssocID="{64F5FAD8-8159-4191-86EE-C334F43C7E35}" presName="thickLine" presStyleLbl="alignNode1" presStyleIdx="2" presStyleCnt="3"/>
      <dgm:spPr/>
    </dgm:pt>
    <dgm:pt modelId="{E359E3E1-6564-4E71-9F91-93DAA3EE8C33}" type="pres">
      <dgm:prSet presAssocID="{64F5FAD8-8159-4191-86EE-C334F43C7E35}" presName="horz1" presStyleCnt="0"/>
      <dgm:spPr/>
    </dgm:pt>
    <dgm:pt modelId="{2A64DBE6-3141-4B19-AABF-9513FC79AEAC}" type="pres">
      <dgm:prSet presAssocID="{64F5FAD8-8159-4191-86EE-C334F43C7E35}" presName="tx1" presStyleLbl="revTx" presStyleIdx="2" presStyleCnt="3"/>
      <dgm:spPr/>
    </dgm:pt>
    <dgm:pt modelId="{D6A24B7B-1242-4619-85F3-4CD602058884}" type="pres">
      <dgm:prSet presAssocID="{64F5FAD8-8159-4191-86EE-C334F43C7E35}" presName="vert1" presStyleCnt="0"/>
      <dgm:spPr/>
    </dgm:pt>
  </dgm:ptLst>
  <dgm:cxnLst>
    <dgm:cxn modelId="{DD14A616-6F85-42BC-BCA7-003C60C002A9}" srcId="{394233F4-A823-42EB-9751-0E11FDC58BB3}" destId="{7F227CC6-4F4A-4BC0-B170-1D2A2777C02C}" srcOrd="1" destOrd="0" parTransId="{5393AD1A-E333-4B8C-98F1-C92E7F23F78D}" sibTransId="{8043324F-4C11-42FA-AAFF-9E160A4DC329}"/>
    <dgm:cxn modelId="{37DB1A40-B794-43C9-86A7-0EC7342E3F8F}" srcId="{394233F4-A823-42EB-9751-0E11FDC58BB3}" destId="{50ADAFFA-EF48-46F6-849B-EDFE53DFF82C}" srcOrd="0" destOrd="0" parTransId="{E66072C0-7122-4B5C-9996-66CEB433876F}" sibTransId="{DD578BD5-6B54-4DD7-A5DC-739F145E4C09}"/>
    <dgm:cxn modelId="{D9C29D5C-214B-43FB-A04F-A8D3712899DF}" srcId="{394233F4-A823-42EB-9751-0E11FDC58BB3}" destId="{64F5FAD8-8159-4191-86EE-C334F43C7E35}" srcOrd="2" destOrd="0" parTransId="{DC262A04-E12C-450A-9CE5-6BAEBCDF4A70}" sibTransId="{F1FF9E24-FD88-44CF-890B-7FDC9EE06C87}"/>
    <dgm:cxn modelId="{FB729641-E5F1-47B0-8D7E-381C12CEB6FE}" type="presOf" srcId="{394233F4-A823-42EB-9751-0E11FDC58BB3}" destId="{BC9283E9-A33D-48F7-816E-822C2E8C34DF}" srcOrd="0" destOrd="0" presId="urn:microsoft.com/office/officeart/2008/layout/LinedList"/>
    <dgm:cxn modelId="{B43ACFA0-055B-4454-9D39-DD4F4D8519CE}" type="presOf" srcId="{7F227CC6-4F4A-4BC0-B170-1D2A2777C02C}" destId="{E71285EE-DC15-4776-BFA9-C584E1E023B1}" srcOrd="0" destOrd="0" presId="urn:microsoft.com/office/officeart/2008/layout/LinedList"/>
    <dgm:cxn modelId="{54429FCB-EB90-45F1-9C2B-AFD3A9B1E85C}" type="presOf" srcId="{50ADAFFA-EF48-46F6-849B-EDFE53DFF82C}" destId="{BBE0DA0C-94C0-40AB-8987-4857B2516310}" srcOrd="0" destOrd="0" presId="urn:microsoft.com/office/officeart/2008/layout/LinedList"/>
    <dgm:cxn modelId="{02D80EE1-AD67-4656-9CD6-248BA245CE62}" type="presOf" srcId="{64F5FAD8-8159-4191-86EE-C334F43C7E35}" destId="{2A64DBE6-3141-4B19-AABF-9513FC79AEAC}" srcOrd="0" destOrd="0" presId="urn:microsoft.com/office/officeart/2008/layout/LinedList"/>
    <dgm:cxn modelId="{66DEB4E8-1588-4634-A682-38B3B71DFB1D}" type="presParOf" srcId="{BC9283E9-A33D-48F7-816E-822C2E8C34DF}" destId="{D2C5DE35-381F-419C-9978-C30D49E592A2}" srcOrd="0" destOrd="0" presId="urn:microsoft.com/office/officeart/2008/layout/LinedList"/>
    <dgm:cxn modelId="{DDDBCCA5-7094-4B23-9931-C7F42C080103}" type="presParOf" srcId="{BC9283E9-A33D-48F7-816E-822C2E8C34DF}" destId="{4A11D3A3-6ECA-4A84-9D04-9EA656972610}" srcOrd="1" destOrd="0" presId="urn:microsoft.com/office/officeart/2008/layout/LinedList"/>
    <dgm:cxn modelId="{180DBEB7-98CB-48E0-AC24-8171B946E5BB}" type="presParOf" srcId="{4A11D3A3-6ECA-4A84-9D04-9EA656972610}" destId="{BBE0DA0C-94C0-40AB-8987-4857B2516310}" srcOrd="0" destOrd="0" presId="urn:microsoft.com/office/officeart/2008/layout/LinedList"/>
    <dgm:cxn modelId="{44592AD4-0C7E-4B48-8359-A1D14BA0BC40}" type="presParOf" srcId="{4A11D3A3-6ECA-4A84-9D04-9EA656972610}" destId="{BADFFD66-D0A1-42C9-98F0-582497C16ED1}" srcOrd="1" destOrd="0" presId="urn:microsoft.com/office/officeart/2008/layout/LinedList"/>
    <dgm:cxn modelId="{BF69C481-9B17-4CCD-AE73-6D160457F315}" type="presParOf" srcId="{BC9283E9-A33D-48F7-816E-822C2E8C34DF}" destId="{07894FE8-4C33-4719-9AC3-70E61D7B3FE4}" srcOrd="2" destOrd="0" presId="urn:microsoft.com/office/officeart/2008/layout/LinedList"/>
    <dgm:cxn modelId="{E9538DF2-D666-45AA-A123-7865D4C6D6E5}" type="presParOf" srcId="{BC9283E9-A33D-48F7-816E-822C2E8C34DF}" destId="{6193E883-992F-45A5-BB91-86A1CC263793}" srcOrd="3" destOrd="0" presId="urn:microsoft.com/office/officeart/2008/layout/LinedList"/>
    <dgm:cxn modelId="{5DE7F2BB-B05D-4937-9042-B8412F54A36D}" type="presParOf" srcId="{6193E883-992F-45A5-BB91-86A1CC263793}" destId="{E71285EE-DC15-4776-BFA9-C584E1E023B1}" srcOrd="0" destOrd="0" presId="urn:microsoft.com/office/officeart/2008/layout/LinedList"/>
    <dgm:cxn modelId="{DE3DD085-7227-40FE-BBE1-AEF739B757A0}" type="presParOf" srcId="{6193E883-992F-45A5-BB91-86A1CC263793}" destId="{9749E38A-36B5-440D-BA8B-3E629261E745}" srcOrd="1" destOrd="0" presId="urn:microsoft.com/office/officeart/2008/layout/LinedList"/>
    <dgm:cxn modelId="{D274F05F-0870-4BFB-AF5F-2C29539CF741}" type="presParOf" srcId="{BC9283E9-A33D-48F7-816E-822C2E8C34DF}" destId="{2982EE03-D2EF-458C-9230-44A6C1126370}" srcOrd="4" destOrd="0" presId="urn:microsoft.com/office/officeart/2008/layout/LinedList"/>
    <dgm:cxn modelId="{597F1BFC-7F83-499D-AB51-F2C40DC40FA6}" type="presParOf" srcId="{BC9283E9-A33D-48F7-816E-822C2E8C34DF}" destId="{E359E3E1-6564-4E71-9F91-93DAA3EE8C33}" srcOrd="5" destOrd="0" presId="urn:microsoft.com/office/officeart/2008/layout/LinedList"/>
    <dgm:cxn modelId="{B4FF3A0D-3C14-450D-BF7E-CAA9237AB4F6}" type="presParOf" srcId="{E359E3E1-6564-4E71-9F91-93DAA3EE8C33}" destId="{2A64DBE6-3141-4B19-AABF-9513FC79AEAC}" srcOrd="0" destOrd="0" presId="urn:microsoft.com/office/officeart/2008/layout/LinedList"/>
    <dgm:cxn modelId="{776149F7-396D-4647-B7F8-3AD0AD52B863}" type="presParOf" srcId="{E359E3E1-6564-4E71-9F91-93DAA3EE8C33}" destId="{D6A24B7B-1242-4619-85F3-4CD60205888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4CE65C-2325-4973-9298-1FA25BC456E7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i-FI"/>
        </a:p>
      </dgm:t>
    </dgm:pt>
    <dgm:pt modelId="{DB9D3B9F-D21B-4117-9CDC-0D678C63293C}">
      <dgm:prSet custT="1"/>
      <dgm:spPr/>
      <dgm:t>
        <a:bodyPr/>
        <a:lstStyle/>
        <a:p>
          <a:r>
            <a:rPr lang="fi-FI" sz="2400" b="0" i="0" kern="1200" dirty="0">
              <a:solidFill>
                <a:schemeClr val="accent1"/>
              </a:solidFill>
            </a:rPr>
            <a:t>Kroonisen alaraajahaavan saa jossakin vaiheessa </a:t>
          </a:r>
          <a:r>
            <a:rPr lang="fi-FI" sz="2400" b="0" i="0" kern="1200" dirty="0">
              <a:solidFill>
                <a:srgbClr val="001759"/>
              </a:solidFill>
              <a:latin typeface="Arial" panose="020B0604020202020204"/>
              <a:ea typeface="+mn-ea"/>
              <a:cs typeface="+mn-cs"/>
            </a:rPr>
            <a:t>elämäänsä 1,3–6 % väestöstä.</a:t>
          </a:r>
        </a:p>
      </dgm:t>
    </dgm:pt>
    <dgm:pt modelId="{88D2718A-6D08-41CB-BD19-47CACDF4C5FA}" type="parTrans" cxnId="{F9BFDE00-AB85-4A6F-BCCB-BD7D1F33ED2A}">
      <dgm:prSet/>
      <dgm:spPr/>
      <dgm:t>
        <a:bodyPr/>
        <a:lstStyle/>
        <a:p>
          <a:endParaRPr lang="fi-FI"/>
        </a:p>
      </dgm:t>
    </dgm:pt>
    <dgm:pt modelId="{F2889F8A-676A-480C-ADA0-F83D33D45B0F}" type="sibTrans" cxnId="{F9BFDE00-AB85-4A6F-BCCB-BD7D1F33ED2A}">
      <dgm:prSet/>
      <dgm:spPr/>
      <dgm:t>
        <a:bodyPr/>
        <a:lstStyle/>
        <a:p>
          <a:endParaRPr lang="fi-FI"/>
        </a:p>
      </dgm:t>
    </dgm:pt>
    <dgm:pt modelId="{959F3D61-43B9-4991-919C-2E249A398D41}">
      <dgm:prSet custT="1"/>
      <dgm:spPr/>
      <dgm:t>
        <a:bodyPr/>
        <a:lstStyle/>
        <a:p>
          <a:r>
            <a:rPr lang="fi-FI" sz="2400" b="0" i="0" dirty="0">
              <a:solidFill>
                <a:schemeClr val="accent1"/>
              </a:solidFill>
            </a:rPr>
            <a:t>Valtaosa haavoista on verenkiertoperäisiä.</a:t>
          </a:r>
          <a:endParaRPr lang="fi-FI" sz="2400" dirty="0">
            <a:solidFill>
              <a:schemeClr val="accent1"/>
            </a:solidFill>
          </a:endParaRPr>
        </a:p>
      </dgm:t>
    </dgm:pt>
    <dgm:pt modelId="{24BD8897-374B-4FE6-8B65-5254ADE6E7CA}" type="parTrans" cxnId="{38A47E77-EB91-48FF-B34C-7B0139723AC2}">
      <dgm:prSet/>
      <dgm:spPr/>
      <dgm:t>
        <a:bodyPr/>
        <a:lstStyle/>
        <a:p>
          <a:endParaRPr lang="fi-FI"/>
        </a:p>
      </dgm:t>
    </dgm:pt>
    <dgm:pt modelId="{4B4F3F7F-5044-4637-8756-887E7718CBD7}" type="sibTrans" cxnId="{38A47E77-EB91-48FF-B34C-7B0139723AC2}">
      <dgm:prSet/>
      <dgm:spPr/>
      <dgm:t>
        <a:bodyPr/>
        <a:lstStyle/>
        <a:p>
          <a:endParaRPr lang="fi-FI"/>
        </a:p>
      </dgm:t>
    </dgm:pt>
    <dgm:pt modelId="{1A334501-B52E-47F6-A670-F4B0A2321470}">
      <dgm:prSet custT="1"/>
      <dgm:spPr/>
      <dgm:t>
        <a:bodyPr/>
        <a:lstStyle/>
        <a:p>
          <a:r>
            <a:rPr lang="fi-FI" sz="2400" b="0" i="0" dirty="0">
              <a:solidFill>
                <a:schemeClr val="accent1"/>
              </a:solidFill>
            </a:rPr>
            <a:t>Haavaklinikoiden aineistoissa epätyypillisten haavojen osuus haavoista on ollut noin 10–20 %.</a:t>
          </a:r>
          <a:endParaRPr lang="fi-FI" sz="2400" dirty="0">
            <a:solidFill>
              <a:schemeClr val="accent1"/>
            </a:solidFill>
          </a:endParaRPr>
        </a:p>
      </dgm:t>
    </dgm:pt>
    <dgm:pt modelId="{8582B3FA-2CD5-4794-99B9-6EFB02BE60B6}" type="parTrans" cxnId="{24508E43-7CD9-4CB5-B28F-2C398FDD61A0}">
      <dgm:prSet/>
      <dgm:spPr/>
      <dgm:t>
        <a:bodyPr/>
        <a:lstStyle/>
        <a:p>
          <a:endParaRPr lang="fi-FI"/>
        </a:p>
      </dgm:t>
    </dgm:pt>
    <dgm:pt modelId="{DBDA126D-D10C-4512-8B16-C848A70D2B0F}" type="sibTrans" cxnId="{24508E43-7CD9-4CB5-B28F-2C398FDD61A0}">
      <dgm:prSet/>
      <dgm:spPr/>
      <dgm:t>
        <a:bodyPr/>
        <a:lstStyle/>
        <a:p>
          <a:endParaRPr lang="fi-FI"/>
        </a:p>
      </dgm:t>
    </dgm:pt>
    <dgm:pt modelId="{31FD01B0-29B7-428E-A1F8-DA2CC354DDF2}">
      <dgm:prSet custT="1"/>
      <dgm:spPr/>
      <dgm:t>
        <a:bodyPr/>
        <a:lstStyle/>
        <a:p>
          <a:r>
            <a:rPr lang="fi-FI" sz="2400" b="0" i="0" dirty="0">
              <a:solidFill>
                <a:schemeClr val="accent1"/>
              </a:solidFill>
            </a:rPr>
            <a:t>Lähes kolmasosa haavaa sairastavista sairastaa diabetesta, ja myös muut pitkäaikaissairaudet ovat potilailla yleisiä.</a:t>
          </a:r>
          <a:endParaRPr lang="fi-FI" sz="2400" dirty="0">
            <a:solidFill>
              <a:schemeClr val="accent1"/>
            </a:solidFill>
          </a:endParaRPr>
        </a:p>
      </dgm:t>
    </dgm:pt>
    <dgm:pt modelId="{3B615FD1-C04A-4129-9396-A5F891A692B1}" type="parTrans" cxnId="{BF5E0A91-555D-4554-8112-A3D70BD10700}">
      <dgm:prSet/>
      <dgm:spPr/>
      <dgm:t>
        <a:bodyPr/>
        <a:lstStyle/>
        <a:p>
          <a:endParaRPr lang="fi-FI"/>
        </a:p>
      </dgm:t>
    </dgm:pt>
    <dgm:pt modelId="{EEEE6C30-1496-44AD-ADA1-67E9ACE52B6D}" type="sibTrans" cxnId="{BF5E0A91-555D-4554-8112-A3D70BD10700}">
      <dgm:prSet/>
      <dgm:spPr/>
      <dgm:t>
        <a:bodyPr/>
        <a:lstStyle/>
        <a:p>
          <a:endParaRPr lang="fi-FI"/>
        </a:p>
      </dgm:t>
    </dgm:pt>
    <dgm:pt modelId="{56C15195-1D66-4BED-B239-33BD80F94374}" type="pres">
      <dgm:prSet presAssocID="{5E4CE65C-2325-4973-9298-1FA25BC456E7}" presName="vert0" presStyleCnt="0">
        <dgm:presLayoutVars>
          <dgm:dir/>
          <dgm:animOne val="branch"/>
          <dgm:animLvl val="lvl"/>
        </dgm:presLayoutVars>
      </dgm:prSet>
      <dgm:spPr/>
    </dgm:pt>
    <dgm:pt modelId="{9264747F-D2B0-436D-8933-C5EFA2B80199}" type="pres">
      <dgm:prSet presAssocID="{DB9D3B9F-D21B-4117-9CDC-0D678C63293C}" presName="thickLine" presStyleLbl="alignNode1" presStyleIdx="0" presStyleCnt="4"/>
      <dgm:spPr/>
    </dgm:pt>
    <dgm:pt modelId="{68C15A5E-4292-41C8-B824-58A480BA93A4}" type="pres">
      <dgm:prSet presAssocID="{DB9D3B9F-D21B-4117-9CDC-0D678C63293C}" presName="horz1" presStyleCnt="0"/>
      <dgm:spPr/>
    </dgm:pt>
    <dgm:pt modelId="{2B125D55-71A7-4482-8E9A-585A17AB03B0}" type="pres">
      <dgm:prSet presAssocID="{DB9D3B9F-D21B-4117-9CDC-0D678C63293C}" presName="tx1" presStyleLbl="revTx" presStyleIdx="0" presStyleCnt="4"/>
      <dgm:spPr/>
    </dgm:pt>
    <dgm:pt modelId="{1B195859-10CF-4579-8317-8DE33DF4EFB3}" type="pres">
      <dgm:prSet presAssocID="{DB9D3B9F-D21B-4117-9CDC-0D678C63293C}" presName="vert1" presStyleCnt="0"/>
      <dgm:spPr/>
    </dgm:pt>
    <dgm:pt modelId="{8ABE108D-ADBE-426F-B9F6-BB416B92DA52}" type="pres">
      <dgm:prSet presAssocID="{959F3D61-43B9-4991-919C-2E249A398D41}" presName="thickLine" presStyleLbl="alignNode1" presStyleIdx="1" presStyleCnt="4"/>
      <dgm:spPr/>
    </dgm:pt>
    <dgm:pt modelId="{5F2EC015-24FF-4682-8BF7-2014754905B9}" type="pres">
      <dgm:prSet presAssocID="{959F3D61-43B9-4991-919C-2E249A398D41}" presName="horz1" presStyleCnt="0"/>
      <dgm:spPr/>
    </dgm:pt>
    <dgm:pt modelId="{A402F3CC-570F-4E52-9D9B-7B56B2E218B5}" type="pres">
      <dgm:prSet presAssocID="{959F3D61-43B9-4991-919C-2E249A398D41}" presName="tx1" presStyleLbl="revTx" presStyleIdx="1" presStyleCnt="4"/>
      <dgm:spPr/>
    </dgm:pt>
    <dgm:pt modelId="{CF04357E-9048-4950-8D3A-DAFC6F8C020C}" type="pres">
      <dgm:prSet presAssocID="{959F3D61-43B9-4991-919C-2E249A398D41}" presName="vert1" presStyleCnt="0"/>
      <dgm:spPr/>
    </dgm:pt>
    <dgm:pt modelId="{4574E2D6-5828-4A43-9204-59635C34DBBC}" type="pres">
      <dgm:prSet presAssocID="{1A334501-B52E-47F6-A670-F4B0A2321470}" presName="thickLine" presStyleLbl="alignNode1" presStyleIdx="2" presStyleCnt="4"/>
      <dgm:spPr/>
    </dgm:pt>
    <dgm:pt modelId="{03DAA58C-E902-4E9A-BDBC-66FE7C65E438}" type="pres">
      <dgm:prSet presAssocID="{1A334501-B52E-47F6-A670-F4B0A2321470}" presName="horz1" presStyleCnt="0"/>
      <dgm:spPr/>
    </dgm:pt>
    <dgm:pt modelId="{B183098D-3BA9-4980-9F04-07C039A60254}" type="pres">
      <dgm:prSet presAssocID="{1A334501-B52E-47F6-A670-F4B0A2321470}" presName="tx1" presStyleLbl="revTx" presStyleIdx="2" presStyleCnt="4"/>
      <dgm:spPr/>
    </dgm:pt>
    <dgm:pt modelId="{344526F1-92BF-4C6C-86DC-EFFA8C308F1D}" type="pres">
      <dgm:prSet presAssocID="{1A334501-B52E-47F6-A670-F4B0A2321470}" presName="vert1" presStyleCnt="0"/>
      <dgm:spPr/>
    </dgm:pt>
    <dgm:pt modelId="{92E9F10B-0CCB-4EEA-AC87-3F8965274E49}" type="pres">
      <dgm:prSet presAssocID="{31FD01B0-29B7-428E-A1F8-DA2CC354DDF2}" presName="thickLine" presStyleLbl="alignNode1" presStyleIdx="3" presStyleCnt="4"/>
      <dgm:spPr/>
    </dgm:pt>
    <dgm:pt modelId="{5E013301-6E28-42AE-9A73-9B61143DA518}" type="pres">
      <dgm:prSet presAssocID="{31FD01B0-29B7-428E-A1F8-DA2CC354DDF2}" presName="horz1" presStyleCnt="0"/>
      <dgm:spPr/>
    </dgm:pt>
    <dgm:pt modelId="{AF23D18C-2818-43E7-9695-4FFE72A49ABE}" type="pres">
      <dgm:prSet presAssocID="{31FD01B0-29B7-428E-A1F8-DA2CC354DDF2}" presName="tx1" presStyleLbl="revTx" presStyleIdx="3" presStyleCnt="4"/>
      <dgm:spPr/>
    </dgm:pt>
    <dgm:pt modelId="{E8D394AF-C627-4D6F-81DE-B99E5CB14C7F}" type="pres">
      <dgm:prSet presAssocID="{31FD01B0-29B7-428E-A1F8-DA2CC354DDF2}" presName="vert1" presStyleCnt="0"/>
      <dgm:spPr/>
    </dgm:pt>
  </dgm:ptLst>
  <dgm:cxnLst>
    <dgm:cxn modelId="{F9BFDE00-AB85-4A6F-BCCB-BD7D1F33ED2A}" srcId="{5E4CE65C-2325-4973-9298-1FA25BC456E7}" destId="{DB9D3B9F-D21B-4117-9CDC-0D678C63293C}" srcOrd="0" destOrd="0" parTransId="{88D2718A-6D08-41CB-BD19-47CACDF4C5FA}" sibTransId="{F2889F8A-676A-480C-ADA0-F83D33D45B0F}"/>
    <dgm:cxn modelId="{24508E43-7CD9-4CB5-B28F-2C398FDD61A0}" srcId="{5E4CE65C-2325-4973-9298-1FA25BC456E7}" destId="{1A334501-B52E-47F6-A670-F4B0A2321470}" srcOrd="2" destOrd="0" parTransId="{8582B3FA-2CD5-4794-99B9-6EFB02BE60B6}" sibTransId="{DBDA126D-D10C-4512-8B16-C848A70D2B0F}"/>
    <dgm:cxn modelId="{38A47E77-EB91-48FF-B34C-7B0139723AC2}" srcId="{5E4CE65C-2325-4973-9298-1FA25BC456E7}" destId="{959F3D61-43B9-4991-919C-2E249A398D41}" srcOrd="1" destOrd="0" parTransId="{24BD8897-374B-4FE6-8B65-5254ADE6E7CA}" sibTransId="{4B4F3F7F-5044-4637-8756-887E7718CBD7}"/>
    <dgm:cxn modelId="{0DEBCA7C-65C6-4E21-AEAF-B5EDE0474096}" type="presOf" srcId="{1A334501-B52E-47F6-A670-F4B0A2321470}" destId="{B183098D-3BA9-4980-9F04-07C039A60254}" srcOrd="0" destOrd="0" presId="urn:microsoft.com/office/officeart/2008/layout/LinedList"/>
    <dgm:cxn modelId="{BF5E0A91-555D-4554-8112-A3D70BD10700}" srcId="{5E4CE65C-2325-4973-9298-1FA25BC456E7}" destId="{31FD01B0-29B7-428E-A1F8-DA2CC354DDF2}" srcOrd="3" destOrd="0" parTransId="{3B615FD1-C04A-4129-9396-A5F891A692B1}" sibTransId="{EEEE6C30-1496-44AD-ADA1-67E9ACE52B6D}"/>
    <dgm:cxn modelId="{A8668197-1FBC-4866-9993-94FC68DD1C82}" type="presOf" srcId="{5E4CE65C-2325-4973-9298-1FA25BC456E7}" destId="{56C15195-1D66-4BED-B239-33BD80F94374}" srcOrd="0" destOrd="0" presId="urn:microsoft.com/office/officeart/2008/layout/LinedList"/>
    <dgm:cxn modelId="{AFB71CAA-6D84-4D86-83CC-48E1CCAE6B85}" type="presOf" srcId="{31FD01B0-29B7-428E-A1F8-DA2CC354DDF2}" destId="{AF23D18C-2818-43E7-9695-4FFE72A49ABE}" srcOrd="0" destOrd="0" presId="urn:microsoft.com/office/officeart/2008/layout/LinedList"/>
    <dgm:cxn modelId="{9A72F9D6-87B1-40DC-8B20-1BAFA1EEC2E7}" type="presOf" srcId="{DB9D3B9F-D21B-4117-9CDC-0D678C63293C}" destId="{2B125D55-71A7-4482-8E9A-585A17AB03B0}" srcOrd="0" destOrd="0" presId="urn:microsoft.com/office/officeart/2008/layout/LinedList"/>
    <dgm:cxn modelId="{B0FC65DA-A173-4180-A42A-E381D36A6D57}" type="presOf" srcId="{959F3D61-43B9-4991-919C-2E249A398D41}" destId="{A402F3CC-570F-4E52-9D9B-7B56B2E218B5}" srcOrd="0" destOrd="0" presId="urn:microsoft.com/office/officeart/2008/layout/LinedList"/>
    <dgm:cxn modelId="{9A05C14E-C69C-4713-AC82-EA3870E9118D}" type="presParOf" srcId="{56C15195-1D66-4BED-B239-33BD80F94374}" destId="{9264747F-D2B0-436D-8933-C5EFA2B80199}" srcOrd="0" destOrd="0" presId="urn:microsoft.com/office/officeart/2008/layout/LinedList"/>
    <dgm:cxn modelId="{A5DEAD7E-19C9-4200-A96C-41D1CAA27F95}" type="presParOf" srcId="{56C15195-1D66-4BED-B239-33BD80F94374}" destId="{68C15A5E-4292-41C8-B824-58A480BA93A4}" srcOrd="1" destOrd="0" presId="urn:microsoft.com/office/officeart/2008/layout/LinedList"/>
    <dgm:cxn modelId="{5FC6D6CE-5EB3-4B72-BE66-E5D70D03CEC5}" type="presParOf" srcId="{68C15A5E-4292-41C8-B824-58A480BA93A4}" destId="{2B125D55-71A7-4482-8E9A-585A17AB03B0}" srcOrd="0" destOrd="0" presId="urn:microsoft.com/office/officeart/2008/layout/LinedList"/>
    <dgm:cxn modelId="{552C418D-7F6D-4391-A73B-E53D44004DA1}" type="presParOf" srcId="{68C15A5E-4292-41C8-B824-58A480BA93A4}" destId="{1B195859-10CF-4579-8317-8DE33DF4EFB3}" srcOrd="1" destOrd="0" presId="urn:microsoft.com/office/officeart/2008/layout/LinedList"/>
    <dgm:cxn modelId="{46D6EF60-AECF-499A-AAD9-A136D1E86B7E}" type="presParOf" srcId="{56C15195-1D66-4BED-B239-33BD80F94374}" destId="{8ABE108D-ADBE-426F-B9F6-BB416B92DA52}" srcOrd="2" destOrd="0" presId="urn:microsoft.com/office/officeart/2008/layout/LinedList"/>
    <dgm:cxn modelId="{F4B1EF43-22D0-4414-A55A-2CCBCD56D80C}" type="presParOf" srcId="{56C15195-1D66-4BED-B239-33BD80F94374}" destId="{5F2EC015-24FF-4682-8BF7-2014754905B9}" srcOrd="3" destOrd="0" presId="urn:microsoft.com/office/officeart/2008/layout/LinedList"/>
    <dgm:cxn modelId="{9652B0A4-3201-46A0-B0FB-CBDA8D94E3CA}" type="presParOf" srcId="{5F2EC015-24FF-4682-8BF7-2014754905B9}" destId="{A402F3CC-570F-4E52-9D9B-7B56B2E218B5}" srcOrd="0" destOrd="0" presId="urn:microsoft.com/office/officeart/2008/layout/LinedList"/>
    <dgm:cxn modelId="{D75E39A1-5EA5-47BA-BCEF-AAD2D4B642F0}" type="presParOf" srcId="{5F2EC015-24FF-4682-8BF7-2014754905B9}" destId="{CF04357E-9048-4950-8D3A-DAFC6F8C020C}" srcOrd="1" destOrd="0" presId="urn:microsoft.com/office/officeart/2008/layout/LinedList"/>
    <dgm:cxn modelId="{1CC24FFB-3E46-4049-97BD-717FF242416F}" type="presParOf" srcId="{56C15195-1D66-4BED-B239-33BD80F94374}" destId="{4574E2D6-5828-4A43-9204-59635C34DBBC}" srcOrd="4" destOrd="0" presId="urn:microsoft.com/office/officeart/2008/layout/LinedList"/>
    <dgm:cxn modelId="{2028E566-462E-4E45-96EA-EE71AC5BF904}" type="presParOf" srcId="{56C15195-1D66-4BED-B239-33BD80F94374}" destId="{03DAA58C-E902-4E9A-BDBC-66FE7C65E438}" srcOrd="5" destOrd="0" presId="urn:microsoft.com/office/officeart/2008/layout/LinedList"/>
    <dgm:cxn modelId="{D46FFA05-2FC4-4F10-BA6E-EF283A7581D3}" type="presParOf" srcId="{03DAA58C-E902-4E9A-BDBC-66FE7C65E438}" destId="{B183098D-3BA9-4980-9F04-07C039A60254}" srcOrd="0" destOrd="0" presId="urn:microsoft.com/office/officeart/2008/layout/LinedList"/>
    <dgm:cxn modelId="{F7025E71-6C1F-4742-9DD0-38CF4EA02802}" type="presParOf" srcId="{03DAA58C-E902-4E9A-BDBC-66FE7C65E438}" destId="{344526F1-92BF-4C6C-86DC-EFFA8C308F1D}" srcOrd="1" destOrd="0" presId="urn:microsoft.com/office/officeart/2008/layout/LinedList"/>
    <dgm:cxn modelId="{18C238B8-FFD4-4D3D-B8D8-DBA8A5B22830}" type="presParOf" srcId="{56C15195-1D66-4BED-B239-33BD80F94374}" destId="{92E9F10B-0CCB-4EEA-AC87-3F8965274E49}" srcOrd="6" destOrd="0" presId="urn:microsoft.com/office/officeart/2008/layout/LinedList"/>
    <dgm:cxn modelId="{ACADC890-DD6E-4454-BCB5-C3417B75EA3A}" type="presParOf" srcId="{56C15195-1D66-4BED-B239-33BD80F94374}" destId="{5E013301-6E28-42AE-9A73-9B61143DA518}" srcOrd="7" destOrd="0" presId="urn:microsoft.com/office/officeart/2008/layout/LinedList"/>
    <dgm:cxn modelId="{351D4971-7BC8-4D79-8571-267B2A955926}" type="presParOf" srcId="{5E013301-6E28-42AE-9A73-9B61143DA518}" destId="{AF23D18C-2818-43E7-9695-4FFE72A49ABE}" srcOrd="0" destOrd="0" presId="urn:microsoft.com/office/officeart/2008/layout/LinedList"/>
    <dgm:cxn modelId="{A6C1C13C-6730-46E3-B1D2-9899E0B54518}" type="presParOf" srcId="{5E013301-6E28-42AE-9A73-9B61143DA518}" destId="{E8D394AF-C627-4D6F-81DE-B99E5CB14C7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F160B7-4056-404A-A5AD-17B8297AE3B3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fi-FI"/>
        </a:p>
      </dgm:t>
    </dgm:pt>
    <dgm:pt modelId="{409F63A6-3CEA-426E-97C1-A0C580F87F55}">
      <dgm:prSet/>
      <dgm:spPr/>
      <dgm:t>
        <a:bodyPr/>
        <a:lstStyle/>
        <a:p>
          <a:pPr marL="108000" algn="l"/>
          <a:r>
            <a:rPr lang="fi-FI" b="0" i="0" dirty="0"/>
            <a:t>Kroonisten haavojen hoito on moniammatillista yhteistyötä.</a:t>
          </a:r>
          <a:endParaRPr lang="fi-FI" dirty="0"/>
        </a:p>
      </dgm:t>
    </dgm:pt>
    <dgm:pt modelId="{316DA239-1CCB-456F-9138-30466D7968F5}" type="parTrans" cxnId="{3F5A9829-4527-450E-8AE2-5AFCF498152E}">
      <dgm:prSet/>
      <dgm:spPr/>
      <dgm:t>
        <a:bodyPr/>
        <a:lstStyle/>
        <a:p>
          <a:endParaRPr lang="fi-FI"/>
        </a:p>
      </dgm:t>
    </dgm:pt>
    <dgm:pt modelId="{6EA7BFA3-4759-4E4F-9B80-F18712C5091D}" type="sibTrans" cxnId="{3F5A9829-4527-450E-8AE2-5AFCF498152E}">
      <dgm:prSet/>
      <dgm:spPr/>
      <dgm:t>
        <a:bodyPr/>
        <a:lstStyle/>
        <a:p>
          <a:endParaRPr lang="fi-FI"/>
        </a:p>
      </dgm:t>
    </dgm:pt>
    <dgm:pt modelId="{6EC71244-7881-445B-BDA8-96F5D8333E98}">
      <dgm:prSet/>
      <dgm:spPr/>
      <dgm:t>
        <a:bodyPr/>
        <a:lstStyle/>
        <a:p>
          <a:pPr marL="108000" algn="l"/>
          <a:r>
            <a:rPr lang="fi-FI" b="0" i="0" dirty="0"/>
            <a:t>Moniammatillisella lähestymistavalla on todettu olevan myönteisiä vaikutuksia hoitotuloksiin.</a:t>
          </a:r>
          <a:endParaRPr lang="fi-FI" dirty="0"/>
        </a:p>
      </dgm:t>
    </dgm:pt>
    <dgm:pt modelId="{F0144510-1FC0-401C-BD32-2EF208395A3C}" type="parTrans" cxnId="{B8602CC2-CA3C-4B60-8AE3-40314CC0F574}">
      <dgm:prSet/>
      <dgm:spPr/>
      <dgm:t>
        <a:bodyPr/>
        <a:lstStyle/>
        <a:p>
          <a:endParaRPr lang="fi-FI"/>
        </a:p>
      </dgm:t>
    </dgm:pt>
    <dgm:pt modelId="{8A292AA0-D5CC-4924-B766-3406F00013A4}" type="sibTrans" cxnId="{B8602CC2-CA3C-4B60-8AE3-40314CC0F574}">
      <dgm:prSet/>
      <dgm:spPr/>
      <dgm:t>
        <a:bodyPr/>
        <a:lstStyle/>
        <a:p>
          <a:endParaRPr lang="fi-FI"/>
        </a:p>
      </dgm:t>
    </dgm:pt>
    <dgm:pt modelId="{77EA08D3-669D-488F-ABC3-C35BB2F57F49}">
      <dgm:prSet/>
      <dgm:spPr/>
      <dgm:t>
        <a:bodyPr/>
        <a:lstStyle/>
        <a:p>
          <a:pPr marL="108000" algn="l"/>
          <a:r>
            <a:rPr lang="fi-FI" b="0" i="0" dirty="0"/>
            <a:t>Moniammatillisen hoidon tulisi toteutua sekä avoterveydenhuollossa että erikoissairaanhoidossa.</a:t>
          </a:r>
          <a:endParaRPr lang="fi-FI" dirty="0"/>
        </a:p>
      </dgm:t>
    </dgm:pt>
    <dgm:pt modelId="{ACD503DF-B434-493A-93A4-05FAF234D7D3}" type="parTrans" cxnId="{FBC2DD42-A6FD-411B-A36B-FB3695DFBC98}">
      <dgm:prSet/>
      <dgm:spPr/>
      <dgm:t>
        <a:bodyPr/>
        <a:lstStyle/>
        <a:p>
          <a:endParaRPr lang="fi-FI"/>
        </a:p>
      </dgm:t>
    </dgm:pt>
    <dgm:pt modelId="{5B74C5EA-BE25-435B-A8F2-20284DB3CEE7}" type="sibTrans" cxnId="{FBC2DD42-A6FD-411B-A36B-FB3695DFBC98}">
      <dgm:prSet/>
      <dgm:spPr/>
      <dgm:t>
        <a:bodyPr/>
        <a:lstStyle/>
        <a:p>
          <a:endParaRPr lang="fi-FI"/>
        </a:p>
      </dgm:t>
    </dgm:pt>
    <dgm:pt modelId="{FBBFD656-1F3F-4A3B-9DAA-71118B5E8391}">
      <dgm:prSet/>
      <dgm:spPr/>
      <dgm:t>
        <a:bodyPr/>
        <a:lstStyle/>
        <a:p>
          <a:pPr marL="108000" algn="l"/>
          <a:r>
            <a:rPr lang="fi-FI" b="0" i="0" dirty="0"/>
            <a:t>Hoitoon osallistuu muun muassa hoitotyön ammattilaisia, eri erikoisaloja edustavia lääkäreitä, jalkaterapeutteja, ravitsemusterapeutteja, fysio- ja toimintaterapeutteja sekä sosiaalityöntekijöitä.</a:t>
          </a:r>
          <a:endParaRPr lang="fi-FI" dirty="0"/>
        </a:p>
      </dgm:t>
    </dgm:pt>
    <dgm:pt modelId="{D42BDBA5-1692-4F80-A160-D4BB07E8015E}" type="parTrans" cxnId="{7ECB7B21-351D-4292-A31C-819DF218CC20}">
      <dgm:prSet/>
      <dgm:spPr/>
      <dgm:t>
        <a:bodyPr/>
        <a:lstStyle/>
        <a:p>
          <a:endParaRPr lang="fi-FI"/>
        </a:p>
      </dgm:t>
    </dgm:pt>
    <dgm:pt modelId="{0082B565-D75B-4D34-81E1-273E96E107EE}" type="sibTrans" cxnId="{7ECB7B21-351D-4292-A31C-819DF218CC20}">
      <dgm:prSet/>
      <dgm:spPr/>
      <dgm:t>
        <a:bodyPr/>
        <a:lstStyle/>
        <a:p>
          <a:endParaRPr lang="fi-FI"/>
        </a:p>
      </dgm:t>
    </dgm:pt>
    <dgm:pt modelId="{CA02A08D-2026-4F74-B6DA-A8D179E18991}" type="pres">
      <dgm:prSet presAssocID="{8CF160B7-4056-404A-A5AD-17B8297AE3B3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6EA7F2AB-8542-4184-9950-3CF3E88CB71C}" type="pres">
      <dgm:prSet presAssocID="{409F63A6-3CEA-426E-97C1-A0C580F87F55}" presName="circle1" presStyleLbl="node1" presStyleIdx="0" presStyleCnt="4"/>
      <dgm:spPr/>
    </dgm:pt>
    <dgm:pt modelId="{44F774A9-5C24-420A-96C9-F36E45EC8689}" type="pres">
      <dgm:prSet presAssocID="{409F63A6-3CEA-426E-97C1-A0C580F87F55}" presName="space" presStyleCnt="0"/>
      <dgm:spPr/>
    </dgm:pt>
    <dgm:pt modelId="{3CFECB84-72C7-43CD-BC6F-0FBF5FB79955}" type="pres">
      <dgm:prSet presAssocID="{409F63A6-3CEA-426E-97C1-A0C580F87F55}" presName="rect1" presStyleLbl="alignAcc1" presStyleIdx="0" presStyleCnt="4"/>
      <dgm:spPr/>
    </dgm:pt>
    <dgm:pt modelId="{7545929A-66D5-424E-9A32-08CF1529F991}" type="pres">
      <dgm:prSet presAssocID="{6EC71244-7881-445B-BDA8-96F5D8333E98}" presName="vertSpace2" presStyleLbl="node1" presStyleIdx="0" presStyleCnt="4"/>
      <dgm:spPr/>
    </dgm:pt>
    <dgm:pt modelId="{03D39BDD-4BC8-4BDD-9DAD-98857B746669}" type="pres">
      <dgm:prSet presAssocID="{6EC71244-7881-445B-BDA8-96F5D8333E98}" presName="circle2" presStyleLbl="node1" presStyleIdx="1" presStyleCnt="4"/>
      <dgm:spPr/>
    </dgm:pt>
    <dgm:pt modelId="{E26C21B4-2ACC-49A7-8018-EE0B821EAC3B}" type="pres">
      <dgm:prSet presAssocID="{6EC71244-7881-445B-BDA8-96F5D8333E98}" presName="rect2" presStyleLbl="alignAcc1" presStyleIdx="1" presStyleCnt="4"/>
      <dgm:spPr/>
    </dgm:pt>
    <dgm:pt modelId="{2E6872A4-1063-4202-81DA-299FD299EC4A}" type="pres">
      <dgm:prSet presAssocID="{77EA08D3-669D-488F-ABC3-C35BB2F57F49}" presName="vertSpace3" presStyleLbl="node1" presStyleIdx="1" presStyleCnt="4"/>
      <dgm:spPr/>
    </dgm:pt>
    <dgm:pt modelId="{7D23AB9E-5D25-4D0C-8CDE-F645F6C6A7F0}" type="pres">
      <dgm:prSet presAssocID="{77EA08D3-669D-488F-ABC3-C35BB2F57F49}" presName="circle3" presStyleLbl="node1" presStyleIdx="2" presStyleCnt="4"/>
      <dgm:spPr/>
    </dgm:pt>
    <dgm:pt modelId="{40074475-AA45-4490-BD5A-5E9E389ABCF9}" type="pres">
      <dgm:prSet presAssocID="{77EA08D3-669D-488F-ABC3-C35BB2F57F49}" presName="rect3" presStyleLbl="alignAcc1" presStyleIdx="2" presStyleCnt="4"/>
      <dgm:spPr/>
    </dgm:pt>
    <dgm:pt modelId="{D6E2FA20-F5D4-42EF-82F3-5B0BD31D841E}" type="pres">
      <dgm:prSet presAssocID="{FBBFD656-1F3F-4A3B-9DAA-71118B5E8391}" presName="vertSpace4" presStyleLbl="node1" presStyleIdx="2" presStyleCnt="4"/>
      <dgm:spPr/>
    </dgm:pt>
    <dgm:pt modelId="{94B98539-6891-4369-9651-EFAD52751F03}" type="pres">
      <dgm:prSet presAssocID="{FBBFD656-1F3F-4A3B-9DAA-71118B5E8391}" presName="circle4" presStyleLbl="node1" presStyleIdx="3" presStyleCnt="4"/>
      <dgm:spPr/>
    </dgm:pt>
    <dgm:pt modelId="{973E7E1B-D5E5-4B3A-90FB-68CF2788B19C}" type="pres">
      <dgm:prSet presAssocID="{FBBFD656-1F3F-4A3B-9DAA-71118B5E8391}" presName="rect4" presStyleLbl="alignAcc1" presStyleIdx="3" presStyleCnt="4"/>
      <dgm:spPr/>
    </dgm:pt>
    <dgm:pt modelId="{D1AEA13B-3DF0-434A-982E-64F6595FFDB2}" type="pres">
      <dgm:prSet presAssocID="{409F63A6-3CEA-426E-97C1-A0C580F87F55}" presName="rect1ParTxNoCh" presStyleLbl="alignAcc1" presStyleIdx="3" presStyleCnt="4">
        <dgm:presLayoutVars>
          <dgm:chMax val="1"/>
          <dgm:bulletEnabled val="1"/>
        </dgm:presLayoutVars>
      </dgm:prSet>
      <dgm:spPr/>
    </dgm:pt>
    <dgm:pt modelId="{6CA51BBD-9F89-4B53-8CB6-809F3E61CDB4}" type="pres">
      <dgm:prSet presAssocID="{6EC71244-7881-445B-BDA8-96F5D8333E98}" presName="rect2ParTxNoCh" presStyleLbl="alignAcc1" presStyleIdx="3" presStyleCnt="4">
        <dgm:presLayoutVars>
          <dgm:chMax val="1"/>
          <dgm:bulletEnabled val="1"/>
        </dgm:presLayoutVars>
      </dgm:prSet>
      <dgm:spPr/>
    </dgm:pt>
    <dgm:pt modelId="{08609996-813E-4F59-B1C5-FBF0EB200EEE}" type="pres">
      <dgm:prSet presAssocID="{77EA08D3-669D-488F-ABC3-C35BB2F57F49}" presName="rect3ParTxNoCh" presStyleLbl="alignAcc1" presStyleIdx="3" presStyleCnt="4">
        <dgm:presLayoutVars>
          <dgm:chMax val="1"/>
          <dgm:bulletEnabled val="1"/>
        </dgm:presLayoutVars>
      </dgm:prSet>
      <dgm:spPr/>
    </dgm:pt>
    <dgm:pt modelId="{800C5D0C-8010-43FE-B0BB-013404292399}" type="pres">
      <dgm:prSet presAssocID="{FBBFD656-1F3F-4A3B-9DAA-71118B5E8391}" presName="rect4ParTxNoCh" presStyleLbl="alignAcc1" presStyleIdx="3" presStyleCnt="4">
        <dgm:presLayoutVars>
          <dgm:chMax val="1"/>
          <dgm:bulletEnabled val="1"/>
        </dgm:presLayoutVars>
      </dgm:prSet>
      <dgm:spPr/>
    </dgm:pt>
  </dgm:ptLst>
  <dgm:cxnLst>
    <dgm:cxn modelId="{2C37C105-2980-48D8-9B85-AAD8F75D1828}" type="presOf" srcId="{6EC71244-7881-445B-BDA8-96F5D8333E98}" destId="{E26C21B4-2ACC-49A7-8018-EE0B821EAC3B}" srcOrd="0" destOrd="0" presId="urn:microsoft.com/office/officeart/2005/8/layout/target3"/>
    <dgm:cxn modelId="{7ECB7B21-351D-4292-A31C-819DF218CC20}" srcId="{8CF160B7-4056-404A-A5AD-17B8297AE3B3}" destId="{FBBFD656-1F3F-4A3B-9DAA-71118B5E8391}" srcOrd="3" destOrd="0" parTransId="{D42BDBA5-1692-4F80-A160-D4BB07E8015E}" sibTransId="{0082B565-D75B-4D34-81E1-273E96E107EE}"/>
    <dgm:cxn modelId="{598CA424-0E15-4478-92B6-9573B9DBB278}" type="presOf" srcId="{6EC71244-7881-445B-BDA8-96F5D8333E98}" destId="{6CA51BBD-9F89-4B53-8CB6-809F3E61CDB4}" srcOrd="1" destOrd="0" presId="urn:microsoft.com/office/officeart/2005/8/layout/target3"/>
    <dgm:cxn modelId="{3F5A9829-4527-450E-8AE2-5AFCF498152E}" srcId="{8CF160B7-4056-404A-A5AD-17B8297AE3B3}" destId="{409F63A6-3CEA-426E-97C1-A0C580F87F55}" srcOrd="0" destOrd="0" parTransId="{316DA239-1CCB-456F-9138-30466D7968F5}" sibTransId="{6EA7BFA3-4759-4E4F-9B80-F18712C5091D}"/>
    <dgm:cxn modelId="{D80A2B62-A2F4-4023-A07A-63AD5F416F02}" type="presOf" srcId="{FBBFD656-1F3F-4A3B-9DAA-71118B5E8391}" destId="{973E7E1B-D5E5-4B3A-90FB-68CF2788B19C}" srcOrd="0" destOrd="0" presId="urn:microsoft.com/office/officeart/2005/8/layout/target3"/>
    <dgm:cxn modelId="{FBC2DD42-A6FD-411B-A36B-FB3695DFBC98}" srcId="{8CF160B7-4056-404A-A5AD-17B8297AE3B3}" destId="{77EA08D3-669D-488F-ABC3-C35BB2F57F49}" srcOrd="2" destOrd="0" parTransId="{ACD503DF-B434-493A-93A4-05FAF234D7D3}" sibTransId="{5B74C5EA-BE25-435B-A8F2-20284DB3CEE7}"/>
    <dgm:cxn modelId="{2305D66E-9794-4011-A577-44E4B82AD5EC}" type="presOf" srcId="{FBBFD656-1F3F-4A3B-9DAA-71118B5E8391}" destId="{800C5D0C-8010-43FE-B0BB-013404292399}" srcOrd="1" destOrd="0" presId="urn:microsoft.com/office/officeart/2005/8/layout/target3"/>
    <dgm:cxn modelId="{23B5C081-3B6F-4729-93B3-B550A0637448}" type="presOf" srcId="{77EA08D3-669D-488F-ABC3-C35BB2F57F49}" destId="{08609996-813E-4F59-B1C5-FBF0EB200EEE}" srcOrd="1" destOrd="0" presId="urn:microsoft.com/office/officeart/2005/8/layout/target3"/>
    <dgm:cxn modelId="{F0915890-A714-48A1-81BA-5265AE57939A}" type="presOf" srcId="{409F63A6-3CEA-426E-97C1-A0C580F87F55}" destId="{D1AEA13B-3DF0-434A-982E-64F6595FFDB2}" srcOrd="1" destOrd="0" presId="urn:microsoft.com/office/officeart/2005/8/layout/target3"/>
    <dgm:cxn modelId="{283577A5-2F05-4DD5-B951-E794622E3295}" type="presOf" srcId="{8CF160B7-4056-404A-A5AD-17B8297AE3B3}" destId="{CA02A08D-2026-4F74-B6DA-A8D179E18991}" srcOrd="0" destOrd="0" presId="urn:microsoft.com/office/officeart/2005/8/layout/target3"/>
    <dgm:cxn modelId="{B8602CC2-CA3C-4B60-8AE3-40314CC0F574}" srcId="{8CF160B7-4056-404A-A5AD-17B8297AE3B3}" destId="{6EC71244-7881-445B-BDA8-96F5D8333E98}" srcOrd="1" destOrd="0" parTransId="{F0144510-1FC0-401C-BD32-2EF208395A3C}" sibTransId="{8A292AA0-D5CC-4924-B766-3406F00013A4}"/>
    <dgm:cxn modelId="{05A876CA-E472-4A98-A205-2CBF59B07120}" type="presOf" srcId="{409F63A6-3CEA-426E-97C1-A0C580F87F55}" destId="{3CFECB84-72C7-43CD-BC6F-0FBF5FB79955}" srcOrd="0" destOrd="0" presId="urn:microsoft.com/office/officeart/2005/8/layout/target3"/>
    <dgm:cxn modelId="{FE96B8EB-4214-4584-BF4E-6838B413A94A}" type="presOf" srcId="{77EA08D3-669D-488F-ABC3-C35BB2F57F49}" destId="{40074475-AA45-4490-BD5A-5E9E389ABCF9}" srcOrd="0" destOrd="0" presId="urn:microsoft.com/office/officeart/2005/8/layout/target3"/>
    <dgm:cxn modelId="{9AEB7D3A-5931-44E4-855B-4DC1B6F2B4B9}" type="presParOf" srcId="{CA02A08D-2026-4F74-B6DA-A8D179E18991}" destId="{6EA7F2AB-8542-4184-9950-3CF3E88CB71C}" srcOrd="0" destOrd="0" presId="urn:microsoft.com/office/officeart/2005/8/layout/target3"/>
    <dgm:cxn modelId="{164CDAE1-8D19-4C03-881C-974A3937B847}" type="presParOf" srcId="{CA02A08D-2026-4F74-B6DA-A8D179E18991}" destId="{44F774A9-5C24-420A-96C9-F36E45EC8689}" srcOrd="1" destOrd="0" presId="urn:microsoft.com/office/officeart/2005/8/layout/target3"/>
    <dgm:cxn modelId="{E1E473A9-035D-4143-95EE-1266238ED80F}" type="presParOf" srcId="{CA02A08D-2026-4F74-B6DA-A8D179E18991}" destId="{3CFECB84-72C7-43CD-BC6F-0FBF5FB79955}" srcOrd="2" destOrd="0" presId="urn:microsoft.com/office/officeart/2005/8/layout/target3"/>
    <dgm:cxn modelId="{3E6BF4FE-C583-4E56-BF91-15C1B3DA1BA1}" type="presParOf" srcId="{CA02A08D-2026-4F74-B6DA-A8D179E18991}" destId="{7545929A-66D5-424E-9A32-08CF1529F991}" srcOrd="3" destOrd="0" presId="urn:microsoft.com/office/officeart/2005/8/layout/target3"/>
    <dgm:cxn modelId="{4803A9C9-EE6F-4652-B913-5CC27F9D21E4}" type="presParOf" srcId="{CA02A08D-2026-4F74-B6DA-A8D179E18991}" destId="{03D39BDD-4BC8-4BDD-9DAD-98857B746669}" srcOrd="4" destOrd="0" presId="urn:microsoft.com/office/officeart/2005/8/layout/target3"/>
    <dgm:cxn modelId="{5A2D5738-C82A-4170-8156-4F7D348983C8}" type="presParOf" srcId="{CA02A08D-2026-4F74-B6DA-A8D179E18991}" destId="{E26C21B4-2ACC-49A7-8018-EE0B821EAC3B}" srcOrd="5" destOrd="0" presId="urn:microsoft.com/office/officeart/2005/8/layout/target3"/>
    <dgm:cxn modelId="{9786F03E-CA8B-4F58-8048-035B7AE8F71A}" type="presParOf" srcId="{CA02A08D-2026-4F74-B6DA-A8D179E18991}" destId="{2E6872A4-1063-4202-81DA-299FD299EC4A}" srcOrd="6" destOrd="0" presId="urn:microsoft.com/office/officeart/2005/8/layout/target3"/>
    <dgm:cxn modelId="{124DDC24-E787-4AF9-BA2B-C0B0D3040F69}" type="presParOf" srcId="{CA02A08D-2026-4F74-B6DA-A8D179E18991}" destId="{7D23AB9E-5D25-4D0C-8CDE-F645F6C6A7F0}" srcOrd="7" destOrd="0" presId="urn:microsoft.com/office/officeart/2005/8/layout/target3"/>
    <dgm:cxn modelId="{C61EAF41-191F-4EC2-8C79-58C56A9C1041}" type="presParOf" srcId="{CA02A08D-2026-4F74-B6DA-A8D179E18991}" destId="{40074475-AA45-4490-BD5A-5E9E389ABCF9}" srcOrd="8" destOrd="0" presId="urn:microsoft.com/office/officeart/2005/8/layout/target3"/>
    <dgm:cxn modelId="{0598A24D-0DE5-41C8-A396-000BAC7263FE}" type="presParOf" srcId="{CA02A08D-2026-4F74-B6DA-A8D179E18991}" destId="{D6E2FA20-F5D4-42EF-82F3-5B0BD31D841E}" srcOrd="9" destOrd="0" presId="urn:microsoft.com/office/officeart/2005/8/layout/target3"/>
    <dgm:cxn modelId="{C1774D19-8D03-4726-B264-E99480D7DED6}" type="presParOf" srcId="{CA02A08D-2026-4F74-B6DA-A8D179E18991}" destId="{94B98539-6891-4369-9651-EFAD52751F03}" srcOrd="10" destOrd="0" presId="urn:microsoft.com/office/officeart/2005/8/layout/target3"/>
    <dgm:cxn modelId="{AF8EB65D-8C80-47A3-B4C8-C0CA2506AB80}" type="presParOf" srcId="{CA02A08D-2026-4F74-B6DA-A8D179E18991}" destId="{973E7E1B-D5E5-4B3A-90FB-68CF2788B19C}" srcOrd="11" destOrd="0" presId="urn:microsoft.com/office/officeart/2005/8/layout/target3"/>
    <dgm:cxn modelId="{1F826AE3-F16B-411B-9179-4EC9AFF7667B}" type="presParOf" srcId="{CA02A08D-2026-4F74-B6DA-A8D179E18991}" destId="{D1AEA13B-3DF0-434A-982E-64F6595FFDB2}" srcOrd="12" destOrd="0" presId="urn:microsoft.com/office/officeart/2005/8/layout/target3"/>
    <dgm:cxn modelId="{BD875DA8-669B-42DA-B48C-AFF1CA0D0298}" type="presParOf" srcId="{CA02A08D-2026-4F74-B6DA-A8D179E18991}" destId="{6CA51BBD-9F89-4B53-8CB6-809F3E61CDB4}" srcOrd="13" destOrd="0" presId="urn:microsoft.com/office/officeart/2005/8/layout/target3"/>
    <dgm:cxn modelId="{BF5D21DF-150B-4A3A-AC8B-03614C666DEF}" type="presParOf" srcId="{CA02A08D-2026-4F74-B6DA-A8D179E18991}" destId="{08609996-813E-4F59-B1C5-FBF0EB200EEE}" srcOrd="14" destOrd="0" presId="urn:microsoft.com/office/officeart/2005/8/layout/target3"/>
    <dgm:cxn modelId="{08798033-7BEA-486E-81B8-F0F478CA0379}" type="presParOf" srcId="{CA02A08D-2026-4F74-B6DA-A8D179E18991}" destId="{800C5D0C-8010-43FE-B0BB-013404292399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C5DE35-381F-419C-9978-C30D49E592A2}">
      <dsp:nvSpPr>
        <dsp:cNvPr id="0" name=""/>
        <dsp:cNvSpPr/>
      </dsp:nvSpPr>
      <dsp:spPr>
        <a:xfrm>
          <a:off x="0" y="2053"/>
          <a:ext cx="109195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E0DA0C-94C0-40AB-8987-4857B2516310}">
      <dsp:nvSpPr>
        <dsp:cNvPr id="0" name=""/>
        <dsp:cNvSpPr/>
      </dsp:nvSpPr>
      <dsp:spPr>
        <a:xfrm>
          <a:off x="0" y="2053"/>
          <a:ext cx="10919599" cy="1400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b="1" i="0" kern="1200" dirty="0">
              <a:solidFill>
                <a:schemeClr val="accent1"/>
              </a:solidFill>
            </a:rPr>
            <a:t>Krooninen alaraajahaava </a:t>
          </a:r>
          <a:r>
            <a:rPr lang="fi-FI" sz="2400" b="0" i="0" kern="1200" dirty="0">
              <a:solidFill>
                <a:schemeClr val="accent1"/>
              </a:solidFill>
            </a:rPr>
            <a:t>on haava, jonka ilmaantumiseen tai huonoon paranemiseen liittyy jokin haavaa ylläpitävä sisäinen ja/tai ulkoinen tekijä.</a:t>
          </a:r>
          <a:endParaRPr lang="fi-FI" sz="2400" kern="1200" dirty="0">
            <a:solidFill>
              <a:schemeClr val="accent1"/>
            </a:solidFill>
          </a:endParaRPr>
        </a:p>
      </dsp:txBody>
      <dsp:txXfrm>
        <a:off x="0" y="2053"/>
        <a:ext cx="10919599" cy="1400710"/>
      </dsp:txXfrm>
    </dsp:sp>
    <dsp:sp modelId="{07894FE8-4C33-4719-9AC3-70E61D7B3FE4}">
      <dsp:nvSpPr>
        <dsp:cNvPr id="0" name=""/>
        <dsp:cNvSpPr/>
      </dsp:nvSpPr>
      <dsp:spPr>
        <a:xfrm>
          <a:off x="0" y="1402764"/>
          <a:ext cx="10919599" cy="0"/>
        </a:xfrm>
        <a:prstGeom prst="line">
          <a:avLst/>
        </a:prstGeom>
        <a:solidFill>
          <a:schemeClr val="accent2">
            <a:hueOff val="-82804"/>
            <a:satOff val="-6866"/>
            <a:lumOff val="12745"/>
            <a:alphaOff val="0"/>
          </a:schemeClr>
        </a:solidFill>
        <a:ln w="12700" cap="flat" cmpd="sng" algn="ctr">
          <a:solidFill>
            <a:schemeClr val="accent2">
              <a:hueOff val="-82804"/>
              <a:satOff val="-6866"/>
              <a:lumOff val="127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1285EE-DC15-4776-BFA9-C584E1E023B1}">
      <dsp:nvSpPr>
        <dsp:cNvPr id="0" name=""/>
        <dsp:cNvSpPr/>
      </dsp:nvSpPr>
      <dsp:spPr>
        <a:xfrm>
          <a:off x="0" y="1402764"/>
          <a:ext cx="10919599" cy="1400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b="1" i="0" kern="1200" dirty="0">
              <a:solidFill>
                <a:schemeClr val="accent1"/>
              </a:solidFill>
            </a:rPr>
            <a:t>Laskimohaavan kroonisuuden </a:t>
          </a:r>
          <a:r>
            <a:rPr lang="fi-FI" sz="2400" b="0" i="0" kern="1200" dirty="0">
              <a:solidFill>
                <a:schemeClr val="accent1"/>
              </a:solidFill>
            </a:rPr>
            <a:t>aikarajana pidetään yleensä neljää viikkoa, kun taas </a:t>
          </a:r>
          <a:r>
            <a:rPr lang="fi-FI" sz="2400" b="1" i="0" kern="1200" dirty="0">
              <a:solidFill>
                <a:schemeClr val="accent1"/>
              </a:solidFill>
            </a:rPr>
            <a:t>iskeemisen haavan</a:t>
          </a:r>
          <a:r>
            <a:rPr lang="fi-FI" sz="2400" b="0" i="0" kern="1200" dirty="0">
              <a:solidFill>
                <a:schemeClr val="accent1"/>
              </a:solidFill>
            </a:rPr>
            <a:t> aikarajana on pidettävä jo kahta viikkoa.</a:t>
          </a:r>
          <a:endParaRPr lang="fi-FI" sz="2400" kern="1200" dirty="0">
            <a:solidFill>
              <a:schemeClr val="accent1"/>
            </a:solidFill>
          </a:endParaRPr>
        </a:p>
      </dsp:txBody>
      <dsp:txXfrm>
        <a:off x="0" y="1402764"/>
        <a:ext cx="10919599" cy="1400710"/>
      </dsp:txXfrm>
    </dsp:sp>
    <dsp:sp modelId="{2982EE03-D2EF-458C-9230-44A6C1126370}">
      <dsp:nvSpPr>
        <dsp:cNvPr id="0" name=""/>
        <dsp:cNvSpPr/>
      </dsp:nvSpPr>
      <dsp:spPr>
        <a:xfrm>
          <a:off x="0" y="2803475"/>
          <a:ext cx="10919599" cy="0"/>
        </a:xfrm>
        <a:prstGeom prst="line">
          <a:avLst/>
        </a:prstGeom>
        <a:solidFill>
          <a:schemeClr val="accent2">
            <a:hueOff val="-165609"/>
            <a:satOff val="-13733"/>
            <a:lumOff val="25490"/>
            <a:alphaOff val="0"/>
          </a:schemeClr>
        </a:solidFill>
        <a:ln w="12700" cap="flat" cmpd="sng" algn="ctr">
          <a:solidFill>
            <a:schemeClr val="accent2">
              <a:hueOff val="-165609"/>
              <a:satOff val="-13733"/>
              <a:lumOff val="25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64DBE6-3141-4B19-AABF-9513FC79AEAC}">
      <dsp:nvSpPr>
        <dsp:cNvPr id="0" name=""/>
        <dsp:cNvSpPr/>
      </dsp:nvSpPr>
      <dsp:spPr>
        <a:xfrm>
          <a:off x="0" y="2803475"/>
          <a:ext cx="10919599" cy="1400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b="0" i="0" kern="1200" dirty="0">
              <a:solidFill>
                <a:schemeClr val="accent1"/>
              </a:solidFill>
            </a:rPr>
            <a:t>Aikarajat ovat kuitenkin jossain määrin keinotekoisia, ja verenkierto ja turvotus tulisi kroonistumisen ehkäisemiseksi arvioida ja hoitaa mahdollisimman nopeasti kaikissa alaraajahaavoissa, myös trauman pohjalta syntyneissä.</a:t>
          </a:r>
          <a:endParaRPr lang="fi-FI" sz="2400" kern="1200" dirty="0">
            <a:solidFill>
              <a:schemeClr val="accent1"/>
            </a:solidFill>
          </a:endParaRPr>
        </a:p>
      </dsp:txBody>
      <dsp:txXfrm>
        <a:off x="0" y="2803475"/>
        <a:ext cx="10919599" cy="14007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64747F-D2B0-436D-8933-C5EFA2B80199}">
      <dsp:nvSpPr>
        <dsp:cNvPr id="0" name=""/>
        <dsp:cNvSpPr/>
      </dsp:nvSpPr>
      <dsp:spPr>
        <a:xfrm>
          <a:off x="0" y="0"/>
          <a:ext cx="109195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125D55-71A7-4482-8E9A-585A17AB03B0}">
      <dsp:nvSpPr>
        <dsp:cNvPr id="0" name=""/>
        <dsp:cNvSpPr/>
      </dsp:nvSpPr>
      <dsp:spPr>
        <a:xfrm>
          <a:off x="0" y="0"/>
          <a:ext cx="10919599" cy="1051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b="0" i="0" kern="1200" dirty="0">
              <a:solidFill>
                <a:schemeClr val="accent1"/>
              </a:solidFill>
            </a:rPr>
            <a:t>Kroonisen alaraajahaavan saa jossakin vaiheessa </a:t>
          </a:r>
          <a:r>
            <a:rPr lang="fi-FI" sz="2400" b="0" i="0" kern="1200" dirty="0">
              <a:solidFill>
                <a:srgbClr val="001759"/>
              </a:solidFill>
              <a:latin typeface="Arial" panose="020B0604020202020204"/>
              <a:ea typeface="+mn-ea"/>
              <a:cs typeface="+mn-cs"/>
            </a:rPr>
            <a:t>elämäänsä 1,3–6 % väestöstä.</a:t>
          </a:r>
        </a:p>
      </dsp:txBody>
      <dsp:txXfrm>
        <a:off x="0" y="0"/>
        <a:ext cx="10919599" cy="1051560"/>
      </dsp:txXfrm>
    </dsp:sp>
    <dsp:sp modelId="{8ABE108D-ADBE-426F-B9F6-BB416B92DA52}">
      <dsp:nvSpPr>
        <dsp:cNvPr id="0" name=""/>
        <dsp:cNvSpPr/>
      </dsp:nvSpPr>
      <dsp:spPr>
        <a:xfrm>
          <a:off x="0" y="1051560"/>
          <a:ext cx="10919599" cy="0"/>
        </a:xfrm>
        <a:prstGeom prst="line">
          <a:avLst/>
        </a:prstGeom>
        <a:solidFill>
          <a:schemeClr val="accent2">
            <a:hueOff val="-55203"/>
            <a:satOff val="-4578"/>
            <a:lumOff val="8497"/>
            <a:alphaOff val="0"/>
          </a:schemeClr>
        </a:solidFill>
        <a:ln w="12700" cap="flat" cmpd="sng" algn="ctr">
          <a:solidFill>
            <a:schemeClr val="accent2">
              <a:hueOff val="-55203"/>
              <a:satOff val="-4578"/>
              <a:lumOff val="849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02F3CC-570F-4E52-9D9B-7B56B2E218B5}">
      <dsp:nvSpPr>
        <dsp:cNvPr id="0" name=""/>
        <dsp:cNvSpPr/>
      </dsp:nvSpPr>
      <dsp:spPr>
        <a:xfrm>
          <a:off x="0" y="1051560"/>
          <a:ext cx="10919599" cy="1051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b="0" i="0" kern="1200" dirty="0">
              <a:solidFill>
                <a:schemeClr val="accent1"/>
              </a:solidFill>
            </a:rPr>
            <a:t>Valtaosa haavoista on verenkiertoperäisiä.</a:t>
          </a:r>
          <a:endParaRPr lang="fi-FI" sz="2400" kern="1200" dirty="0">
            <a:solidFill>
              <a:schemeClr val="accent1"/>
            </a:solidFill>
          </a:endParaRPr>
        </a:p>
      </dsp:txBody>
      <dsp:txXfrm>
        <a:off x="0" y="1051560"/>
        <a:ext cx="10919599" cy="1051560"/>
      </dsp:txXfrm>
    </dsp:sp>
    <dsp:sp modelId="{4574E2D6-5828-4A43-9204-59635C34DBBC}">
      <dsp:nvSpPr>
        <dsp:cNvPr id="0" name=""/>
        <dsp:cNvSpPr/>
      </dsp:nvSpPr>
      <dsp:spPr>
        <a:xfrm>
          <a:off x="0" y="2103120"/>
          <a:ext cx="10919599" cy="0"/>
        </a:xfrm>
        <a:prstGeom prst="line">
          <a:avLst/>
        </a:prstGeom>
        <a:solidFill>
          <a:schemeClr val="accent2">
            <a:hueOff val="-110406"/>
            <a:satOff val="-9155"/>
            <a:lumOff val="16993"/>
            <a:alphaOff val="0"/>
          </a:schemeClr>
        </a:solidFill>
        <a:ln w="12700" cap="flat" cmpd="sng" algn="ctr">
          <a:solidFill>
            <a:schemeClr val="accent2">
              <a:hueOff val="-110406"/>
              <a:satOff val="-9155"/>
              <a:lumOff val="169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83098D-3BA9-4980-9F04-07C039A60254}">
      <dsp:nvSpPr>
        <dsp:cNvPr id="0" name=""/>
        <dsp:cNvSpPr/>
      </dsp:nvSpPr>
      <dsp:spPr>
        <a:xfrm>
          <a:off x="0" y="2103120"/>
          <a:ext cx="10919599" cy="1051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b="0" i="0" kern="1200" dirty="0">
              <a:solidFill>
                <a:schemeClr val="accent1"/>
              </a:solidFill>
            </a:rPr>
            <a:t>Haavaklinikoiden aineistoissa epätyypillisten haavojen osuus haavoista on ollut noin 10–20 %.</a:t>
          </a:r>
          <a:endParaRPr lang="fi-FI" sz="2400" kern="1200" dirty="0">
            <a:solidFill>
              <a:schemeClr val="accent1"/>
            </a:solidFill>
          </a:endParaRPr>
        </a:p>
      </dsp:txBody>
      <dsp:txXfrm>
        <a:off x="0" y="2103120"/>
        <a:ext cx="10919599" cy="1051560"/>
      </dsp:txXfrm>
    </dsp:sp>
    <dsp:sp modelId="{92E9F10B-0CCB-4EEA-AC87-3F8965274E49}">
      <dsp:nvSpPr>
        <dsp:cNvPr id="0" name=""/>
        <dsp:cNvSpPr/>
      </dsp:nvSpPr>
      <dsp:spPr>
        <a:xfrm>
          <a:off x="0" y="3154680"/>
          <a:ext cx="10919599" cy="0"/>
        </a:xfrm>
        <a:prstGeom prst="line">
          <a:avLst/>
        </a:prstGeom>
        <a:solidFill>
          <a:schemeClr val="accent2">
            <a:hueOff val="-165609"/>
            <a:satOff val="-13733"/>
            <a:lumOff val="25490"/>
            <a:alphaOff val="0"/>
          </a:schemeClr>
        </a:solidFill>
        <a:ln w="12700" cap="flat" cmpd="sng" algn="ctr">
          <a:solidFill>
            <a:schemeClr val="accent2">
              <a:hueOff val="-165609"/>
              <a:satOff val="-13733"/>
              <a:lumOff val="25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23D18C-2818-43E7-9695-4FFE72A49ABE}">
      <dsp:nvSpPr>
        <dsp:cNvPr id="0" name=""/>
        <dsp:cNvSpPr/>
      </dsp:nvSpPr>
      <dsp:spPr>
        <a:xfrm>
          <a:off x="0" y="3154680"/>
          <a:ext cx="10919599" cy="1051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b="0" i="0" kern="1200" dirty="0">
              <a:solidFill>
                <a:schemeClr val="accent1"/>
              </a:solidFill>
            </a:rPr>
            <a:t>Lähes kolmasosa haavaa sairastavista sairastaa diabetesta, ja myös muut pitkäaikaissairaudet ovat potilailla yleisiä.</a:t>
          </a:r>
          <a:endParaRPr lang="fi-FI" sz="2400" kern="1200" dirty="0">
            <a:solidFill>
              <a:schemeClr val="accent1"/>
            </a:solidFill>
          </a:endParaRPr>
        </a:p>
      </dsp:txBody>
      <dsp:txXfrm>
        <a:off x="0" y="3154680"/>
        <a:ext cx="10919599" cy="10515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A7F2AB-8542-4184-9950-3CF3E88CB71C}">
      <dsp:nvSpPr>
        <dsp:cNvPr id="0" name=""/>
        <dsp:cNvSpPr/>
      </dsp:nvSpPr>
      <dsp:spPr>
        <a:xfrm>
          <a:off x="0" y="0"/>
          <a:ext cx="4206240" cy="420624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FECB84-72C7-43CD-BC6F-0FBF5FB79955}">
      <dsp:nvSpPr>
        <dsp:cNvPr id="0" name=""/>
        <dsp:cNvSpPr/>
      </dsp:nvSpPr>
      <dsp:spPr>
        <a:xfrm>
          <a:off x="2103120" y="0"/>
          <a:ext cx="8816479" cy="42062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0800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b="0" i="0" kern="1200" dirty="0"/>
            <a:t>Kroonisten haavojen hoito on moniammatillista yhteistyötä.</a:t>
          </a:r>
          <a:endParaRPr lang="fi-FI" sz="1900" kern="1200" dirty="0"/>
        </a:p>
      </dsp:txBody>
      <dsp:txXfrm>
        <a:off x="2103120" y="0"/>
        <a:ext cx="8816479" cy="893825"/>
      </dsp:txXfrm>
    </dsp:sp>
    <dsp:sp modelId="{03D39BDD-4BC8-4BDD-9DAD-98857B746669}">
      <dsp:nvSpPr>
        <dsp:cNvPr id="0" name=""/>
        <dsp:cNvSpPr/>
      </dsp:nvSpPr>
      <dsp:spPr>
        <a:xfrm>
          <a:off x="552068" y="893825"/>
          <a:ext cx="3102102" cy="310210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6C21B4-2ACC-49A7-8018-EE0B821EAC3B}">
      <dsp:nvSpPr>
        <dsp:cNvPr id="0" name=""/>
        <dsp:cNvSpPr/>
      </dsp:nvSpPr>
      <dsp:spPr>
        <a:xfrm>
          <a:off x="2103120" y="893825"/>
          <a:ext cx="8816479" cy="310210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0800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b="0" i="0" kern="1200" dirty="0"/>
            <a:t>Moniammatillisella lähestymistavalla on todettu olevan myönteisiä vaikutuksia hoitotuloksiin.</a:t>
          </a:r>
          <a:endParaRPr lang="fi-FI" sz="1900" kern="1200" dirty="0"/>
        </a:p>
      </dsp:txBody>
      <dsp:txXfrm>
        <a:off x="2103120" y="893825"/>
        <a:ext cx="8816479" cy="893826"/>
      </dsp:txXfrm>
    </dsp:sp>
    <dsp:sp modelId="{7D23AB9E-5D25-4D0C-8CDE-F645F6C6A7F0}">
      <dsp:nvSpPr>
        <dsp:cNvPr id="0" name=""/>
        <dsp:cNvSpPr/>
      </dsp:nvSpPr>
      <dsp:spPr>
        <a:xfrm>
          <a:off x="1104138" y="1787652"/>
          <a:ext cx="1997964" cy="199796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074475-AA45-4490-BD5A-5E9E389ABCF9}">
      <dsp:nvSpPr>
        <dsp:cNvPr id="0" name=""/>
        <dsp:cNvSpPr/>
      </dsp:nvSpPr>
      <dsp:spPr>
        <a:xfrm>
          <a:off x="2103120" y="1787652"/>
          <a:ext cx="8816479" cy="19979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0800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b="0" i="0" kern="1200" dirty="0"/>
            <a:t>Moniammatillisen hoidon tulisi toteutua sekä avoterveydenhuollossa että erikoissairaanhoidossa.</a:t>
          </a:r>
          <a:endParaRPr lang="fi-FI" sz="1900" kern="1200" dirty="0"/>
        </a:p>
      </dsp:txBody>
      <dsp:txXfrm>
        <a:off x="2103120" y="1787652"/>
        <a:ext cx="8816479" cy="893826"/>
      </dsp:txXfrm>
    </dsp:sp>
    <dsp:sp modelId="{94B98539-6891-4369-9651-EFAD52751F03}">
      <dsp:nvSpPr>
        <dsp:cNvPr id="0" name=""/>
        <dsp:cNvSpPr/>
      </dsp:nvSpPr>
      <dsp:spPr>
        <a:xfrm>
          <a:off x="1656207" y="2681478"/>
          <a:ext cx="893826" cy="89382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3E7E1B-D5E5-4B3A-90FB-68CF2788B19C}">
      <dsp:nvSpPr>
        <dsp:cNvPr id="0" name=""/>
        <dsp:cNvSpPr/>
      </dsp:nvSpPr>
      <dsp:spPr>
        <a:xfrm>
          <a:off x="2103120" y="2681478"/>
          <a:ext cx="8816479" cy="89382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0800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b="0" i="0" kern="1200" dirty="0"/>
            <a:t>Hoitoon osallistuu muun muassa hoitotyön ammattilaisia, eri erikoisaloja edustavia lääkäreitä, jalkaterapeutteja, ravitsemusterapeutteja, fysio- ja toimintaterapeutteja sekä sosiaalityöntekijöitä.</a:t>
          </a:r>
          <a:endParaRPr lang="fi-FI" sz="1900" kern="1200" dirty="0"/>
        </a:p>
      </dsp:txBody>
      <dsp:txXfrm>
        <a:off x="2103120" y="2681478"/>
        <a:ext cx="8816479" cy="8938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22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1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2.svg"/><Relationship Id="rId4" Type="http://schemas.openxmlformats.org/officeDocument/2006/relationships/image" Target="../media/image2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4" Type="http://schemas.openxmlformats.org/officeDocument/2006/relationships/image" Target="../media/image8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1.sv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12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29.png"/><Relationship Id="rId4" Type="http://schemas.openxmlformats.org/officeDocument/2006/relationships/image" Target="../media/image27.png"/><Relationship Id="rId9" Type="http://schemas.openxmlformats.org/officeDocument/2006/relationships/image" Target="../media/image16.sv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8D97B-3EA1-1D47-BA97-033B4AD198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2993923"/>
            <a:ext cx="4862052" cy="1269878"/>
          </a:xfrm>
        </p:spPr>
        <p:txBody>
          <a:bodyPr anchor="b">
            <a:normAutofit/>
          </a:bodyPr>
          <a:lstStyle>
            <a:lvl1pPr algn="l">
              <a:defRPr sz="38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09122D-D644-244F-ADDE-3F14D03BE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4459115"/>
            <a:ext cx="4891548" cy="538641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28308-538F-A447-BB11-3B653DDE2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D11BC1B-7ACC-1142-BB9D-B3830DFAB5D3}" type="datetimeFigureOut">
              <a:t>23.6.2021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F65EA-24CE-0C49-8A40-9C553BC6E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941B2-CA4B-1741-8043-955EE2A7B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D90E6B0-0E85-FB47-850E-9C9C18E3A430}" type="slidenum">
              <a:t>‹#›</a:t>
            </a:fld>
            <a:endParaRPr lang="fi-FI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61C4807-9EF9-9F47-B473-F3600B3A1BA3}"/>
              </a:ext>
            </a:extLst>
          </p:cNvPr>
          <p:cNvCxnSpPr/>
          <p:nvPr/>
        </p:nvCxnSpPr>
        <p:spPr>
          <a:xfrm>
            <a:off x="0" y="903600"/>
            <a:ext cx="12193200" cy="0"/>
          </a:xfrm>
          <a:prstGeom prst="line">
            <a:avLst/>
          </a:prstGeom>
          <a:ln w="1270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5E2FEA2D-ECD6-3C45-8BE5-6240E1ACA3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120677" y="900752"/>
            <a:ext cx="6071324" cy="5957248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5B00B24C-1A2C-6645-9E95-A8A678FB1C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90305" y="226630"/>
            <a:ext cx="1754378" cy="496523"/>
          </a:xfrm>
          <a:prstGeom prst="rect">
            <a:avLst/>
          </a:prstGeom>
        </p:spPr>
      </p:pic>
      <p:pic>
        <p:nvPicPr>
          <p:cNvPr id="17" name="Picture 14">
            <a:extLst>
              <a:ext uri="{FF2B5EF4-FFF2-40B4-BE49-F238E27FC236}">
                <a16:creationId xmlns:a16="http://schemas.microsoft.com/office/drawing/2014/main" id="{8B21B404-2F94-E849-971B-3F4BF10806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32178" y="5501821"/>
            <a:ext cx="643466" cy="643466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78F960A4-795D-2344-9420-0F27FE897A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9197487" y="261816"/>
            <a:ext cx="2419358" cy="32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27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A18A3-7995-8943-867B-5C65750D1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F193B-218E-8244-A79D-8C8A8022E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BC1B-7ACC-1142-BB9D-B3830DFAB5D3}" type="datetimeFigureOut">
              <a:t>23.6.2021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324592-7D47-EA4F-8276-521C858FB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26557E-FD27-E641-B04E-126B38D33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E6B0-0E85-FB47-850E-9C9C18E3A430}" type="slidenum"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61546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A18A3-7995-8943-867B-5C65750D1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696" y="1803196"/>
            <a:ext cx="9504608" cy="733942"/>
          </a:xfrm>
        </p:spPr>
        <p:txBody>
          <a:bodyPr anchor="b">
            <a:noAutofit/>
          </a:bodyPr>
          <a:lstStyle>
            <a:lvl1pPr algn="ctr">
              <a:defRPr sz="3800"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F193B-218E-8244-A79D-8C8A8022E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D11BC1B-7ACC-1142-BB9D-B3830DFAB5D3}" type="datetimeFigureOut">
              <a:t>23.6.2021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324592-7D47-EA4F-8276-521C858FB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26557E-FD27-E641-B04E-126B38D33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D90E6B0-0E85-FB47-850E-9C9C18E3A430}" type="slidenum">
              <a:t>‹#›</a:t>
            </a:fld>
            <a:endParaRPr lang="fi-FI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94332FD-1CFF-F94D-8AB8-38BB84D91E3B}"/>
              </a:ext>
            </a:extLst>
          </p:cNvPr>
          <p:cNvCxnSpPr/>
          <p:nvPr/>
        </p:nvCxnSpPr>
        <p:spPr>
          <a:xfrm>
            <a:off x="0" y="4964400"/>
            <a:ext cx="12193200" cy="0"/>
          </a:xfrm>
          <a:prstGeom prst="line">
            <a:avLst/>
          </a:prstGeom>
          <a:ln w="1270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e 2">
            <a:extLst>
              <a:ext uri="{FF2B5EF4-FFF2-40B4-BE49-F238E27FC236}">
                <a16:creationId xmlns:a16="http://schemas.microsoft.com/office/drawing/2014/main" id="{E9DE8685-C5A5-7E43-9ECF-F9BA0D1FB0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1154" y="2707589"/>
            <a:ext cx="9509693" cy="53864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522AAFD-1B89-4B4A-8D69-84F74AECA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93796" y="5644608"/>
            <a:ext cx="255600" cy="2556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F927C099-3923-4741-BC4B-8D1A8DF97F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92712" y="5644608"/>
            <a:ext cx="319500" cy="2556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53373A7A-68AA-F245-9326-7BDA925BAF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55528" y="5644608"/>
            <a:ext cx="255600" cy="2556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AA689BF0-EA18-3948-B696-BD2050976E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54444" y="5644608"/>
            <a:ext cx="117969" cy="2556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D054568A-5BA4-5F4B-9032-4C3C28F9D0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83904" y="6023908"/>
            <a:ext cx="1380565" cy="958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32E4F0-F25B-B346-86F5-98FBEF05FFD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729233" y="5646196"/>
            <a:ext cx="2149434" cy="487814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3134FC-D12E-0C4D-B785-383FEEEDA399}"/>
              </a:ext>
            </a:extLst>
          </p:cNvPr>
          <p:cNvCxnSpPr/>
          <p:nvPr/>
        </p:nvCxnSpPr>
        <p:spPr>
          <a:xfrm>
            <a:off x="0" y="4964400"/>
            <a:ext cx="12193200" cy="0"/>
          </a:xfrm>
          <a:prstGeom prst="line">
            <a:avLst/>
          </a:prstGeom>
          <a:ln w="1270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329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2F2C83-F980-1947-9AA6-2FDE83FE8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BC1B-7ACC-1142-BB9D-B3830DFAB5D3}" type="datetimeFigureOut">
              <a:t>23.6.2021</a:t>
            </a:fld>
            <a:endParaRPr lang="fi-FI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F8BC3B-0AC6-3546-872B-E30B93D24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38586C-94F4-E24C-A0FA-726746E53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E6B0-0E85-FB47-850E-9C9C18E3A430}" type="slidenum"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1537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8D97B-3EA1-1D47-BA97-033B4AD198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2993923"/>
            <a:ext cx="4862052" cy="1269878"/>
          </a:xfrm>
        </p:spPr>
        <p:txBody>
          <a:bodyPr anchor="b">
            <a:normAutofit/>
          </a:bodyPr>
          <a:lstStyle>
            <a:lvl1pPr algn="l">
              <a:defRPr sz="38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09122D-D644-244F-ADDE-3F14D03BE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4459115"/>
            <a:ext cx="4891548" cy="538641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28308-538F-A447-BB11-3B653DDE2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0FEDCEF-A2BD-ED47-9D95-E2FAAD66663F}" type="datetimeFigureOut">
              <a:t>23.6.2021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F65EA-24CE-0C49-8A40-9C553BC6E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941B2-CA4B-1741-8043-955EE2A7B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3C64A7D-B5C7-C249-AD84-E7B5A1F09FDF}" type="slidenum">
              <a:t>‹#›</a:t>
            </a:fld>
            <a:endParaRPr lang="fi-FI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61C4807-9EF9-9F47-B473-F3600B3A1BA3}"/>
              </a:ext>
            </a:extLst>
          </p:cNvPr>
          <p:cNvCxnSpPr/>
          <p:nvPr/>
        </p:nvCxnSpPr>
        <p:spPr>
          <a:xfrm>
            <a:off x="0" y="903600"/>
            <a:ext cx="12193200" cy="0"/>
          </a:xfrm>
          <a:prstGeom prst="line">
            <a:avLst/>
          </a:prstGeom>
          <a:ln w="1270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5E2FEA2D-ECD6-3C45-8BE5-6240E1ACA3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120677" y="900752"/>
            <a:ext cx="6071324" cy="5957248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5B00B24C-1A2C-6645-9E95-A8A678FB1C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90305" y="226630"/>
            <a:ext cx="1754378" cy="496523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D9C18484-6187-B943-97D7-ED2B3C8966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894472" y="321547"/>
            <a:ext cx="2704300" cy="316910"/>
          </a:xfrm>
          <a:prstGeom prst="rect">
            <a:avLst/>
          </a:prstGeom>
        </p:spPr>
      </p:pic>
      <p:pic>
        <p:nvPicPr>
          <p:cNvPr id="17" name="Picture 14">
            <a:extLst>
              <a:ext uri="{FF2B5EF4-FFF2-40B4-BE49-F238E27FC236}">
                <a16:creationId xmlns:a16="http://schemas.microsoft.com/office/drawing/2014/main" id="{8B21B404-2F94-E849-971B-3F4BF10806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622914" y="5816601"/>
            <a:ext cx="848223" cy="32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666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B069A05-75B2-2B4E-824C-84428B21C9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52000" y="900113"/>
            <a:ext cx="5940000" cy="5957887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 dirty="0"/>
              <a:t>Click icon to add picture</a:t>
            </a:r>
            <a:endParaRPr lang="fi-F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F8D97B-3EA1-1D47-BA97-033B4AD198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2993923"/>
            <a:ext cx="4862052" cy="1269878"/>
          </a:xfrm>
        </p:spPr>
        <p:txBody>
          <a:bodyPr anchor="b">
            <a:normAutofit/>
          </a:bodyPr>
          <a:lstStyle>
            <a:lvl1pPr algn="l">
              <a:defRPr sz="38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09122D-D644-244F-ADDE-3F14D03BE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4459115"/>
            <a:ext cx="4891548" cy="538641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28308-538F-A447-BB11-3B653DDE2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0FEDCEF-A2BD-ED47-9D95-E2FAAD66663F}" type="datetimeFigureOut">
              <a:t>23.6.2021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F65EA-24CE-0C49-8A40-9C553BC6E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941B2-CA4B-1741-8043-955EE2A7B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3C64A7D-B5C7-C249-AD84-E7B5A1F09FDF}" type="slidenum">
              <a:t>‹#›</a:t>
            </a:fld>
            <a:endParaRPr lang="fi-FI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1CFCCC6-6E30-BE4E-9177-869CC4EA98D4}"/>
              </a:ext>
            </a:extLst>
          </p:cNvPr>
          <p:cNvCxnSpPr/>
          <p:nvPr/>
        </p:nvCxnSpPr>
        <p:spPr>
          <a:xfrm>
            <a:off x="0" y="897132"/>
            <a:ext cx="12193200" cy="0"/>
          </a:xfrm>
          <a:prstGeom prst="line">
            <a:avLst/>
          </a:prstGeom>
          <a:ln w="12700">
            <a:solidFill>
              <a:schemeClr val="bg2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4">
            <a:extLst>
              <a:ext uri="{FF2B5EF4-FFF2-40B4-BE49-F238E27FC236}">
                <a16:creationId xmlns:a16="http://schemas.microsoft.com/office/drawing/2014/main" id="{CF6C7CE1-4DE5-7443-8273-02435D674C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22914" y="5816601"/>
            <a:ext cx="848223" cy="328686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978D9EEA-5465-A945-94CE-F327DCC5B3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90305" y="226630"/>
            <a:ext cx="1754378" cy="496523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150F29C9-0F3B-EF46-A143-939986A407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894472" y="321547"/>
            <a:ext cx="2704300" cy="31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136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65531-52EA-964F-8B66-3FBA7703DD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A93D0-316E-3949-BCAB-951670E9B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569BC-34FF-0F41-AEF5-F8C972DFF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DCEF-A2BD-ED47-9D95-E2FAAD66663F}" type="datetimeFigureOut">
              <a:t>23.6.2021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CC951-0964-614A-B3E6-EE14B669F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2A5FE-A856-7042-99B1-478270FCC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4A7D-B5C7-C249-AD84-E7B5A1F09FDF}" type="slidenum"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09719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E4A6C9E-E548-7240-AC10-C4805D1F386B}"/>
              </a:ext>
            </a:extLst>
          </p:cNvPr>
          <p:cNvSpPr/>
          <p:nvPr/>
        </p:nvSpPr>
        <p:spPr>
          <a:xfrm>
            <a:off x="0" y="0"/>
            <a:ext cx="12192000" cy="6364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FCCAED-FB38-6D42-9952-CEF8EBC6350C}"/>
              </a:ext>
            </a:extLst>
          </p:cNvPr>
          <p:cNvSpPr/>
          <p:nvPr/>
        </p:nvSpPr>
        <p:spPr>
          <a:xfrm>
            <a:off x="0" y="629920"/>
            <a:ext cx="12192000" cy="622808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E62D209-FA59-AD40-B106-9133B8978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0069" y="166865"/>
            <a:ext cx="1243289" cy="35187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0505F849-F8AA-8241-A6C5-9EE8CF7652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588326" y="251209"/>
            <a:ext cx="1929285" cy="2260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E65531-52EA-964F-8B66-3FBA7703DD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A93D0-316E-3949-BCAB-951670E9B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569BC-34FF-0F41-AEF5-F8C972DFF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0FEDCEF-A2BD-ED47-9D95-E2FAAD66663F}" type="datetimeFigureOut">
              <a:t>23.6.2021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CC951-0964-614A-B3E6-EE14B669F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2A5FE-A856-7042-99B1-478270FCC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C64A7D-B5C7-C249-AD84-E7B5A1F09FDF}" type="slidenum"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88599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D4088-102E-CC4F-8E1C-D1A7842FF5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8980" y="854439"/>
            <a:ext cx="5369228" cy="836249"/>
          </a:xfrm>
        </p:spPr>
        <p:txBody>
          <a:bodyPr anchor="t" anchorCtr="0"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D05D7A-318D-CB45-9AD8-3108C0CCE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910080"/>
            <a:ext cx="5380149" cy="416874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D77843-CB70-E14F-93F8-417B67FAA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DCEF-A2BD-ED47-9D95-E2FAAD66663F}" type="datetimeFigureOut">
              <a:t>23.6.2021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A5F02B-56EB-2549-BBB7-568F0B8EB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6F9CBC-703E-B64C-AA07-719AA3257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4A7D-B5C7-C249-AD84-E7B5A1F09FDF}" type="slidenum">
              <a:t>‹#›</a:t>
            </a:fld>
            <a:endParaRPr lang="fi-FI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6891061-3FAF-0248-BCED-4BEEB62FE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1825" y="927280"/>
            <a:ext cx="5112152" cy="5138334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 dirty="0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377828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D4088-102E-CC4F-8E1C-D1A7842FF5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944" y="854439"/>
            <a:ext cx="3377054" cy="836249"/>
          </a:xfrm>
        </p:spPr>
        <p:txBody>
          <a:bodyPr anchor="t" anchorCtr="0"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D05D7A-318D-CB45-9AD8-3108C0CCE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164" y="1910080"/>
            <a:ext cx="3383923" cy="416874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D77843-CB70-E14F-93F8-417B67FAA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DCEF-A2BD-ED47-9D95-E2FAAD66663F}" type="datetimeFigureOut">
              <a:t>23.6.2021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A5F02B-56EB-2549-BBB7-568F0B8EB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6F9CBC-703E-B64C-AA07-719AA3257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4A7D-B5C7-C249-AD84-E7B5A1F09FDF}" type="slidenum">
              <a:t>‹#›</a:t>
            </a:fld>
            <a:endParaRPr lang="fi-FI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6891061-3FAF-0248-BCED-4BEEB62FE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17454" y="953036"/>
            <a:ext cx="4622400" cy="5112000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 dirty="0"/>
              <a:t>Click icon to add picture</a:t>
            </a:r>
            <a:endParaRPr lang="fi-FI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27885024-B7C3-CF41-B019-11BA9EBEF54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53849" y="953036"/>
            <a:ext cx="2487600" cy="5112000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 dirty="0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11522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D4088-102E-CC4F-8E1C-D1A7842FF5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944" y="854439"/>
            <a:ext cx="3377054" cy="836249"/>
          </a:xfrm>
        </p:spPr>
        <p:txBody>
          <a:bodyPr anchor="t" anchorCtr="0"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D05D7A-318D-CB45-9AD8-3108C0CCE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164" y="1910080"/>
            <a:ext cx="3383923" cy="416874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D77843-CB70-E14F-93F8-417B67FAA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DCEF-A2BD-ED47-9D95-E2FAAD66663F}" type="datetimeFigureOut">
              <a:t>23.6.2021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A5F02B-56EB-2549-BBB7-568F0B8EB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6F9CBC-703E-B64C-AA07-719AA3257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4A7D-B5C7-C249-AD84-E7B5A1F09FDF}" type="slidenum">
              <a:t>‹#›</a:t>
            </a:fld>
            <a:endParaRPr lang="fi-FI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6891061-3FAF-0248-BCED-4BEEB62FE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17454" y="953036"/>
            <a:ext cx="4622400" cy="5112000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 dirty="0"/>
              <a:t>Click icon to add picture</a:t>
            </a:r>
            <a:endParaRPr lang="fi-FI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601A550-409A-C74E-B0C9-D380256DE7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3512" y="952679"/>
            <a:ext cx="2487600" cy="5112000"/>
          </a:xfrm>
          <a:solidFill>
            <a:schemeClr val="accent1"/>
          </a:solidFill>
        </p:spPr>
        <p:txBody>
          <a:bodyPr lIns="360000" tIns="900000" rIns="360000" bIns="360000" anchor="t" anchorCtr="0">
            <a:noAutofit/>
          </a:bodyPr>
          <a:lstStyle>
            <a:lvl1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9824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B069A05-75B2-2B4E-824C-84428B21C9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52000" y="900113"/>
            <a:ext cx="5940000" cy="5957887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 dirty="0"/>
              <a:t>Click icon to add picture</a:t>
            </a:r>
            <a:endParaRPr lang="fi-F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F8D97B-3EA1-1D47-BA97-033B4AD198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2993923"/>
            <a:ext cx="4862052" cy="1269878"/>
          </a:xfrm>
        </p:spPr>
        <p:txBody>
          <a:bodyPr anchor="b">
            <a:normAutofit/>
          </a:bodyPr>
          <a:lstStyle>
            <a:lvl1pPr algn="l">
              <a:defRPr sz="38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09122D-D644-244F-ADDE-3F14D03BE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4459115"/>
            <a:ext cx="4891548" cy="538641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28308-538F-A447-BB11-3B653DDE2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D11BC1B-7ACC-1142-BB9D-B3830DFAB5D3}" type="datetimeFigureOut">
              <a:t>23.6.2021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F65EA-24CE-0C49-8A40-9C553BC6E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941B2-CA4B-1741-8043-955EE2A7B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D90E6B0-0E85-FB47-850E-9C9C18E3A430}" type="slidenum">
              <a:t>‹#›</a:t>
            </a:fld>
            <a:endParaRPr lang="fi-FI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1CFCCC6-6E30-BE4E-9177-869CC4EA98D4}"/>
              </a:ext>
            </a:extLst>
          </p:cNvPr>
          <p:cNvCxnSpPr/>
          <p:nvPr/>
        </p:nvCxnSpPr>
        <p:spPr>
          <a:xfrm>
            <a:off x="0" y="897132"/>
            <a:ext cx="12193200" cy="0"/>
          </a:xfrm>
          <a:prstGeom prst="line">
            <a:avLst/>
          </a:prstGeom>
          <a:ln w="12700">
            <a:solidFill>
              <a:schemeClr val="bg2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>
            <a:extLst>
              <a:ext uri="{FF2B5EF4-FFF2-40B4-BE49-F238E27FC236}">
                <a16:creationId xmlns:a16="http://schemas.microsoft.com/office/drawing/2014/main" id="{978D9EEA-5465-A945-94CE-F327DCC5B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90305" y="226630"/>
            <a:ext cx="1754378" cy="496523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88E4B653-B6A8-3843-AC13-BFF29B5C36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197487" y="261816"/>
            <a:ext cx="2419358" cy="326013"/>
          </a:xfrm>
          <a:prstGeom prst="rect">
            <a:avLst/>
          </a:prstGeom>
        </p:spPr>
      </p:pic>
      <p:pic>
        <p:nvPicPr>
          <p:cNvPr id="17" name="Picture 14">
            <a:extLst>
              <a:ext uri="{FF2B5EF4-FFF2-40B4-BE49-F238E27FC236}">
                <a16:creationId xmlns:a16="http://schemas.microsoft.com/office/drawing/2014/main" id="{D9C41B53-CD4B-5442-A03D-FD174C90DA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32178" y="5501821"/>
            <a:ext cx="643466" cy="64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90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37E9AD-2BB1-954A-B20D-20DB11D07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DCEF-A2BD-ED47-9D95-E2FAAD66663F}" type="datetimeFigureOut">
              <a:t>23.6.2021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94ABAD-F850-A94B-A4F2-F1D60581A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E3F327-9F97-4E4A-8B80-6E3F69BE8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4A7D-B5C7-C249-AD84-E7B5A1F09FDF}" type="slidenum">
              <a:t>‹#›</a:t>
            </a:fld>
            <a:endParaRPr lang="fi-FI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AFB4969-D0F0-4B4D-B212-F912BA97D1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609" y="854439"/>
            <a:ext cx="10919599" cy="836249"/>
          </a:xfrm>
        </p:spPr>
        <p:txBody>
          <a:bodyPr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B74D0AAC-3785-384F-B5E1-1B166D00A50B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31065" y="1991360"/>
            <a:ext cx="10921284" cy="4056273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 dirty="0"/>
              <a:t>Click icon to add table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7810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37E9AD-2BB1-954A-B20D-20DB11D07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DCEF-A2BD-ED47-9D95-E2FAAD66663F}" type="datetimeFigureOut">
              <a:t>23.6.2021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94ABAD-F850-A94B-A4F2-F1D60581A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E3F327-9F97-4E4A-8B80-6E3F69BE8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4A7D-B5C7-C249-AD84-E7B5A1F09FDF}" type="slidenum">
              <a:t>‹#›</a:t>
            </a:fld>
            <a:endParaRPr lang="fi-FI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AFB4969-D0F0-4B4D-B212-F912BA97D1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609" y="854439"/>
            <a:ext cx="10919599" cy="836249"/>
          </a:xfrm>
        </p:spPr>
        <p:txBody>
          <a:bodyPr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0393CE6C-A064-FA41-9233-BF8690B6DE75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30417" y="2009103"/>
            <a:ext cx="10922000" cy="4030619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 dirty="0"/>
              <a:t>Click icon to add chart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76025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A18A3-7995-8943-867B-5C65750D1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F193B-218E-8244-A79D-8C8A8022E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DCEF-A2BD-ED47-9D95-E2FAAD66663F}" type="datetimeFigureOut">
              <a:t>23.6.2021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324592-7D47-EA4F-8276-521C858FB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26557E-FD27-E641-B04E-126B38D33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4A7D-B5C7-C249-AD84-E7B5A1F09FDF}" type="slidenum"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249554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A18A3-7995-8943-867B-5C65750D1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696" y="1803196"/>
            <a:ext cx="9504608" cy="733942"/>
          </a:xfrm>
        </p:spPr>
        <p:txBody>
          <a:bodyPr anchor="b">
            <a:noAutofit/>
          </a:bodyPr>
          <a:lstStyle>
            <a:lvl1pPr algn="ctr">
              <a:defRPr sz="3800"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F193B-218E-8244-A79D-8C8A8022E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0FEDCEF-A2BD-ED47-9D95-E2FAAD66663F}" type="datetimeFigureOut">
              <a:t>23.6.2021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324592-7D47-EA4F-8276-521C858FB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26557E-FD27-E641-B04E-126B38D33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3C64A7D-B5C7-C249-AD84-E7B5A1F09FDF}" type="slidenum">
              <a:t>‹#›</a:t>
            </a:fld>
            <a:endParaRPr lang="fi-FI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94332FD-1CFF-F94D-8AB8-38BB84D91E3B}"/>
              </a:ext>
            </a:extLst>
          </p:cNvPr>
          <p:cNvCxnSpPr/>
          <p:nvPr/>
        </p:nvCxnSpPr>
        <p:spPr>
          <a:xfrm>
            <a:off x="0" y="4964400"/>
            <a:ext cx="12193200" cy="0"/>
          </a:xfrm>
          <a:prstGeom prst="line">
            <a:avLst/>
          </a:prstGeom>
          <a:ln w="1270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e 2">
            <a:extLst>
              <a:ext uri="{FF2B5EF4-FFF2-40B4-BE49-F238E27FC236}">
                <a16:creationId xmlns:a16="http://schemas.microsoft.com/office/drawing/2014/main" id="{E9DE8685-C5A5-7E43-9ECF-F9BA0D1FB0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1154" y="2707589"/>
            <a:ext cx="9509693" cy="53864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522AAFD-1B89-4B4A-8D69-84F74AECA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93796" y="5644608"/>
            <a:ext cx="255600" cy="2556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F927C099-3923-4741-BC4B-8D1A8DF97F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92712" y="5644608"/>
            <a:ext cx="319500" cy="2556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53373A7A-68AA-F245-9326-7BDA925BAF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55528" y="5644608"/>
            <a:ext cx="255600" cy="2556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AA689BF0-EA18-3948-B696-BD2050976E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54444" y="5644608"/>
            <a:ext cx="117969" cy="2556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D054568A-5BA4-5F4B-9032-4C3C28F9D0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83904" y="6023908"/>
            <a:ext cx="1380565" cy="958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32E4F0-F25B-B346-86F5-98FBEF05FFD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729233" y="5638801"/>
            <a:ext cx="1975480" cy="49387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3134FC-D12E-0C4D-B785-383FEEEDA399}"/>
              </a:ext>
            </a:extLst>
          </p:cNvPr>
          <p:cNvCxnSpPr/>
          <p:nvPr/>
        </p:nvCxnSpPr>
        <p:spPr>
          <a:xfrm>
            <a:off x="0" y="4964400"/>
            <a:ext cx="12193200" cy="0"/>
          </a:xfrm>
          <a:prstGeom prst="line">
            <a:avLst/>
          </a:prstGeom>
          <a:ln w="1270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9230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2F2C83-F980-1947-9AA6-2FDE83FE8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DCEF-A2BD-ED47-9D95-E2FAAD66663F}" type="datetimeFigureOut">
              <a:t>23.6.2021</a:t>
            </a:fld>
            <a:endParaRPr lang="fi-FI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F8BC3B-0AC6-3546-872B-E30B93D24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38586C-94F4-E24C-A0FA-726746E53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4A7D-B5C7-C249-AD84-E7B5A1F09FDF}" type="slidenum"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07987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65531-52EA-964F-8B66-3FBA7703DD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A93D0-316E-3949-BCAB-951670E9B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569BC-34FF-0F41-AEF5-F8C972DFF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BC1B-7ACC-1142-BB9D-B3830DFAB5D3}" type="datetimeFigureOut">
              <a:t>23.6.2021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CC951-0964-614A-B3E6-EE14B669F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2A5FE-A856-7042-99B1-478270FCC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E6B0-0E85-FB47-850E-9C9C18E3A430}" type="slidenum"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29473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E4A6C9E-E548-7240-AC10-C4805D1F386B}"/>
              </a:ext>
            </a:extLst>
          </p:cNvPr>
          <p:cNvSpPr/>
          <p:nvPr/>
        </p:nvSpPr>
        <p:spPr>
          <a:xfrm>
            <a:off x="0" y="0"/>
            <a:ext cx="12192000" cy="6364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FCCAED-FB38-6D42-9952-CEF8EBC6350C}"/>
              </a:ext>
            </a:extLst>
          </p:cNvPr>
          <p:cNvSpPr/>
          <p:nvPr/>
        </p:nvSpPr>
        <p:spPr>
          <a:xfrm>
            <a:off x="0" y="629920"/>
            <a:ext cx="12192000" cy="622808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E62D209-FA59-AD40-B106-9133B8978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0069" y="166865"/>
            <a:ext cx="1243289" cy="3518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E65531-52EA-964F-8B66-3FBA7703DD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A93D0-316E-3949-BCAB-951670E9B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569BC-34FF-0F41-AEF5-F8C972DFF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11BC1B-7ACC-1142-BB9D-B3830DFAB5D3}" type="datetimeFigureOut">
              <a:t>23.6.2021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CC951-0964-614A-B3E6-EE14B669F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2A5FE-A856-7042-99B1-478270FCC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90E6B0-0E85-FB47-850E-9C9C18E3A430}" type="slidenum">
              <a:t>‹#›</a:t>
            </a:fld>
            <a:endParaRPr lang="fi-FI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DFA353B-6BB6-7444-BCA5-05D58DFCEB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843538" y="211016"/>
            <a:ext cx="1715249" cy="23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04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D4088-102E-CC4F-8E1C-D1A7842FF5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8980" y="854439"/>
            <a:ext cx="5369228" cy="836249"/>
          </a:xfrm>
        </p:spPr>
        <p:txBody>
          <a:bodyPr anchor="t" anchorCtr="0"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D05D7A-318D-CB45-9AD8-3108C0CCE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910080"/>
            <a:ext cx="5380149" cy="416874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D77843-CB70-E14F-93F8-417B67FAA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BC1B-7ACC-1142-BB9D-B3830DFAB5D3}" type="datetimeFigureOut">
              <a:t>23.6.2021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A5F02B-56EB-2549-BBB7-568F0B8EB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6F9CBC-703E-B64C-AA07-719AA3257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E6B0-0E85-FB47-850E-9C9C18E3A430}" type="slidenum">
              <a:t>‹#›</a:t>
            </a:fld>
            <a:endParaRPr lang="fi-FI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6891061-3FAF-0248-BCED-4BEEB62FE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1825" y="927280"/>
            <a:ext cx="5112152" cy="5138334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 dirty="0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7344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D4088-102E-CC4F-8E1C-D1A7842FF5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944" y="854439"/>
            <a:ext cx="3377054" cy="836249"/>
          </a:xfrm>
        </p:spPr>
        <p:txBody>
          <a:bodyPr anchor="t" anchorCtr="0"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D05D7A-318D-CB45-9AD8-3108C0CCE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164" y="1910080"/>
            <a:ext cx="3383923" cy="416874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D77843-CB70-E14F-93F8-417B67FAA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BC1B-7ACC-1142-BB9D-B3830DFAB5D3}" type="datetimeFigureOut">
              <a:t>23.6.2021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A5F02B-56EB-2549-BBB7-568F0B8EB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6F9CBC-703E-B64C-AA07-719AA3257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E6B0-0E85-FB47-850E-9C9C18E3A430}" type="slidenum">
              <a:t>‹#›</a:t>
            </a:fld>
            <a:endParaRPr lang="fi-FI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6891061-3FAF-0248-BCED-4BEEB62FE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17454" y="953036"/>
            <a:ext cx="4622400" cy="5112000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 dirty="0"/>
              <a:t>Click icon to add picture</a:t>
            </a:r>
            <a:endParaRPr lang="fi-FI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27885024-B7C3-CF41-B019-11BA9EBEF54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53849" y="953036"/>
            <a:ext cx="2487600" cy="5112000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 dirty="0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610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D4088-102E-CC4F-8E1C-D1A7842FF5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944" y="854439"/>
            <a:ext cx="3377054" cy="836249"/>
          </a:xfrm>
        </p:spPr>
        <p:txBody>
          <a:bodyPr anchor="t" anchorCtr="0"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D05D7A-318D-CB45-9AD8-3108C0CCE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164" y="1910080"/>
            <a:ext cx="3383923" cy="416874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D77843-CB70-E14F-93F8-417B67FAA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BC1B-7ACC-1142-BB9D-B3830DFAB5D3}" type="datetimeFigureOut">
              <a:t>23.6.2021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A5F02B-56EB-2549-BBB7-568F0B8EB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6F9CBC-703E-B64C-AA07-719AA3257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E6B0-0E85-FB47-850E-9C9C18E3A430}" type="slidenum">
              <a:t>‹#›</a:t>
            </a:fld>
            <a:endParaRPr lang="fi-FI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6891061-3FAF-0248-BCED-4BEEB62FE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17454" y="953036"/>
            <a:ext cx="4622400" cy="5112000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 dirty="0"/>
              <a:t>Click icon to add picture</a:t>
            </a:r>
            <a:endParaRPr lang="fi-FI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601A550-409A-C74E-B0C9-D380256DE7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3512" y="952679"/>
            <a:ext cx="2487600" cy="5112000"/>
          </a:xfrm>
          <a:solidFill>
            <a:schemeClr val="accent1"/>
          </a:solidFill>
        </p:spPr>
        <p:txBody>
          <a:bodyPr lIns="360000" tIns="900000" rIns="360000" bIns="360000" anchor="t" anchorCtr="0">
            <a:noAutofit/>
          </a:bodyPr>
          <a:lstStyle>
            <a:lvl1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7367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37E9AD-2BB1-954A-B20D-20DB11D07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BC1B-7ACC-1142-BB9D-B3830DFAB5D3}" type="datetimeFigureOut">
              <a:t>23.6.2021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94ABAD-F850-A94B-A4F2-F1D60581A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E3F327-9F97-4E4A-8B80-6E3F69BE8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E6B0-0E85-FB47-850E-9C9C18E3A430}" type="slidenum">
              <a:t>‹#›</a:t>
            </a:fld>
            <a:endParaRPr lang="fi-FI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AFB4969-D0F0-4B4D-B212-F912BA97D1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609" y="854439"/>
            <a:ext cx="10919599" cy="836249"/>
          </a:xfrm>
        </p:spPr>
        <p:txBody>
          <a:bodyPr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B74D0AAC-3785-384F-B5E1-1B166D00A50B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31065" y="1991360"/>
            <a:ext cx="10921284" cy="4056273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 dirty="0"/>
              <a:t>Click icon to add table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87203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37E9AD-2BB1-954A-B20D-20DB11D07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BC1B-7ACC-1142-BB9D-B3830DFAB5D3}" type="datetimeFigureOut">
              <a:t>23.6.2021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94ABAD-F850-A94B-A4F2-F1D60581A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E3F327-9F97-4E4A-8B80-6E3F69BE8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E6B0-0E85-FB47-850E-9C9C18E3A430}" type="slidenum">
              <a:t>‹#›</a:t>
            </a:fld>
            <a:endParaRPr lang="fi-FI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AFB4969-D0F0-4B4D-B212-F912BA97D1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609" y="854439"/>
            <a:ext cx="10919599" cy="836249"/>
          </a:xfrm>
        </p:spPr>
        <p:txBody>
          <a:bodyPr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0393CE6C-A064-FA41-9233-BF8690B6DE75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30417" y="2009103"/>
            <a:ext cx="10922000" cy="4030619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 dirty="0"/>
              <a:t>Click icon to add chart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64159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22.sv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6668E0-E573-DA40-9BA6-97A08AEDF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609" y="854439"/>
            <a:ext cx="10919599" cy="8362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0DBADF-80C2-C941-89BD-131D11C18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99" y="1889760"/>
            <a:ext cx="10919599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139E5-F176-0840-93D4-AD62F327BE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3600" y="6356351"/>
            <a:ext cx="693246" cy="22733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11BC1B-7ACC-1142-BB9D-B3830DFAB5D3}" type="datetimeFigureOut">
              <a:t>23.6.2021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54E19-B134-634B-BD5B-BB1451AC5B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57260" y="6359065"/>
            <a:ext cx="5166598" cy="22969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F953C-B26D-5942-A043-297B87E309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2711" y="6356350"/>
            <a:ext cx="470845" cy="24039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90E6B0-0E85-FB47-850E-9C9C18E3A430}" type="slidenum">
              <a:t>‹#›</a:t>
            </a:fld>
            <a:endParaRPr lang="fi-FI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80BB578-42A7-BD4A-AEED-1E6A5A0A33E2}"/>
              </a:ext>
            </a:extLst>
          </p:cNvPr>
          <p:cNvCxnSpPr/>
          <p:nvPr/>
        </p:nvCxnSpPr>
        <p:spPr>
          <a:xfrm>
            <a:off x="0" y="648000"/>
            <a:ext cx="12193200" cy="0"/>
          </a:xfrm>
          <a:prstGeom prst="line">
            <a:avLst/>
          </a:prstGeom>
          <a:ln w="1270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1A37519E-8E5E-3F44-A4F0-7094C0BA732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550069" y="166865"/>
            <a:ext cx="1243289" cy="35187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8A58C6CD-1DAE-F245-AA40-FCBC6D0C18F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9843538" y="211016"/>
            <a:ext cx="1715249" cy="23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16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286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b="0" i="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25525" indent="-111125" algn="l" defTabSz="914400" rtl="0" eaLnBrk="1" latinLnBrk="0" hangingPunct="1">
        <a:lnSpc>
          <a:spcPct val="90000"/>
        </a:lnSpc>
        <a:spcBef>
          <a:spcPts val="500"/>
        </a:spcBef>
        <a:buSzPct val="100000"/>
        <a:buFont typeface="System Font Regular"/>
        <a:buChar char="-"/>
        <a:tabLst/>
        <a:defRPr sz="1800" b="0" i="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6668E0-E573-DA40-9BA6-97A08AEDF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609" y="854439"/>
            <a:ext cx="10919599" cy="8362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0DBADF-80C2-C941-89BD-131D11C18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99" y="1889760"/>
            <a:ext cx="10919599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139E5-F176-0840-93D4-AD62F327BE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3600" y="6356351"/>
            <a:ext cx="693246" cy="22733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0FEDCEF-A2BD-ED47-9D95-E2FAAD66663F}" type="datetimeFigureOut">
              <a:t>23.6.2021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54E19-B134-634B-BD5B-BB1451AC5B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57260" y="6359065"/>
            <a:ext cx="5166598" cy="22969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F953C-B26D-5942-A043-297B87E309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2711" y="6356350"/>
            <a:ext cx="470845" cy="24039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3C64A7D-B5C7-C249-AD84-E7B5A1F09FDF}" type="slidenum">
              <a:t>‹#›</a:t>
            </a:fld>
            <a:endParaRPr lang="fi-FI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80BB578-42A7-BD4A-AEED-1E6A5A0A33E2}"/>
              </a:ext>
            </a:extLst>
          </p:cNvPr>
          <p:cNvCxnSpPr/>
          <p:nvPr/>
        </p:nvCxnSpPr>
        <p:spPr>
          <a:xfrm>
            <a:off x="0" y="648000"/>
            <a:ext cx="12193200" cy="0"/>
          </a:xfrm>
          <a:prstGeom prst="line">
            <a:avLst/>
          </a:prstGeom>
          <a:ln w="1270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1A37519E-8E5E-3F44-A4F0-7094C0BA732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550069" y="166865"/>
            <a:ext cx="1243289" cy="35187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8A58C6CD-1DAE-F245-AA40-FCBC6D0C18F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9588326" y="251209"/>
            <a:ext cx="1929285" cy="22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412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286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b="0" i="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25525" indent="-111125" algn="l" defTabSz="914400" rtl="0" eaLnBrk="1" latinLnBrk="0" hangingPunct="1">
        <a:lnSpc>
          <a:spcPct val="90000"/>
        </a:lnSpc>
        <a:spcBef>
          <a:spcPts val="500"/>
        </a:spcBef>
        <a:buSzPct val="100000"/>
        <a:buFont typeface="System Font Regular"/>
        <a:buChar char="-"/>
        <a:tabLst/>
        <a:defRPr sz="1800" b="0" i="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ypahoito.fi/hoi50058#T2" TargetMode="External"/><Relationship Id="rId2" Type="http://schemas.openxmlformats.org/officeDocument/2006/relationships/hyperlink" Target="https://www.kaypahoito.fi/hoi50058#T1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kaypahoito.fi/nix02029" TargetMode="External"/><Relationship Id="rId5" Type="http://schemas.openxmlformats.org/officeDocument/2006/relationships/hyperlink" Target="https://www.kaypahoito.fi/hoi50058#T6" TargetMode="External"/><Relationship Id="rId4" Type="http://schemas.openxmlformats.org/officeDocument/2006/relationships/hyperlink" Target="https://www.kaypahoito.fi/hoi50058#T5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ypahoito.fi/imk00228" TargetMode="External"/><Relationship Id="rId2" Type="http://schemas.openxmlformats.org/officeDocument/2006/relationships/hyperlink" Target="https://www.kaypahoito.fi/imk01344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kaypahoito.fi/imk00197" TargetMode="External"/><Relationship Id="rId5" Type="http://schemas.openxmlformats.org/officeDocument/2006/relationships/hyperlink" Target="https://www.kaypahoito.fi/imk01329" TargetMode="External"/><Relationship Id="rId4" Type="http://schemas.openxmlformats.org/officeDocument/2006/relationships/hyperlink" Target="https://www.kaypahoito.fi/imk00196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aypahoito.fi/imk00201" TargetMode="External"/><Relationship Id="rId13" Type="http://schemas.openxmlformats.org/officeDocument/2006/relationships/hyperlink" Target="https://www.kaypahoito.fi/imk01333" TargetMode="External"/><Relationship Id="rId3" Type="http://schemas.openxmlformats.org/officeDocument/2006/relationships/hyperlink" Target="https://www.kaypahoito.fi/imk00208" TargetMode="External"/><Relationship Id="rId7" Type="http://schemas.openxmlformats.org/officeDocument/2006/relationships/hyperlink" Target="https://www.kaypahoito.fi/imk00202" TargetMode="External"/><Relationship Id="rId12" Type="http://schemas.openxmlformats.org/officeDocument/2006/relationships/hyperlink" Target="https://www.kaypahoito.fi/imk00204" TargetMode="External"/><Relationship Id="rId2" Type="http://schemas.openxmlformats.org/officeDocument/2006/relationships/hyperlink" Target="https://www.kaypahoito.fi/imk00207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kaypahoito.fi/imk00200" TargetMode="External"/><Relationship Id="rId11" Type="http://schemas.openxmlformats.org/officeDocument/2006/relationships/hyperlink" Target="https://www.kaypahoito.fi/imk00206" TargetMode="External"/><Relationship Id="rId5" Type="http://schemas.openxmlformats.org/officeDocument/2006/relationships/hyperlink" Target="https://www.kaypahoito.fi/imk00199" TargetMode="External"/><Relationship Id="rId10" Type="http://schemas.openxmlformats.org/officeDocument/2006/relationships/hyperlink" Target="https://www.kaypahoito.fi/imk00205" TargetMode="External"/><Relationship Id="rId4" Type="http://schemas.openxmlformats.org/officeDocument/2006/relationships/hyperlink" Target="https://www.kaypahoito.fi/imk00198" TargetMode="External"/><Relationship Id="rId9" Type="http://schemas.openxmlformats.org/officeDocument/2006/relationships/hyperlink" Target="https://www.kaypahoito.fi/imk00244" TargetMode="External"/><Relationship Id="rId14" Type="http://schemas.openxmlformats.org/officeDocument/2006/relationships/hyperlink" Target="https://www.kaypahoito.fi/imk01330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aypahoito.fi/imk01332" TargetMode="External"/><Relationship Id="rId3" Type="http://schemas.openxmlformats.org/officeDocument/2006/relationships/hyperlink" Target="https://www.kaypahoito.fi/imk00194" TargetMode="External"/><Relationship Id="rId7" Type="http://schemas.openxmlformats.org/officeDocument/2006/relationships/hyperlink" Target="https://www.kaypahoito.fi/imk01334" TargetMode="External"/><Relationship Id="rId2" Type="http://schemas.openxmlformats.org/officeDocument/2006/relationships/hyperlink" Target="https://www.kaypahoito.fi/imk01331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kaypahoito.fi/imk00210" TargetMode="External"/><Relationship Id="rId5" Type="http://schemas.openxmlformats.org/officeDocument/2006/relationships/hyperlink" Target="https://www.kaypahoito.fi/imk00209" TargetMode="External"/><Relationship Id="rId10" Type="http://schemas.openxmlformats.org/officeDocument/2006/relationships/hyperlink" Target="https://www.kaypahoito.fi/imk01335" TargetMode="External"/><Relationship Id="rId4" Type="http://schemas.openxmlformats.org/officeDocument/2006/relationships/hyperlink" Target="https://www.kaypahoito.fi/imk00195" TargetMode="External"/><Relationship Id="rId9" Type="http://schemas.openxmlformats.org/officeDocument/2006/relationships/hyperlink" Target="https://www.kaypahoito.fi/imk00245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hyperlink" Target="https://www.kaypahoito.fi/hoi50058" TargetMode="Externa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aypahoito.fi/hoi50058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24F996-7C5E-47DC-A603-596C84264C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Krooninen alaraajahaava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A2F7AE1-CF34-49B5-991A-EF090FBB5B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/>
              <a:t>Luentomateriaali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34614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F293C7D-87A9-4048-A5BC-D214A15CF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Epidemiologia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DC8C2379-DCD5-4642-919E-06D6D398B8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6664513"/>
              </p:ext>
            </p:extLst>
          </p:nvPr>
        </p:nvGraphicFramePr>
        <p:xfrm>
          <a:off x="633599" y="1889760"/>
          <a:ext cx="10919599" cy="4206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9582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25E96F5-2239-4C3D-8776-2C8E098CC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Haavapotilaan tutkiminen avoterveydenhuollossa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F2B21EE-47F8-46D4-9846-B06B726CB3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910080"/>
            <a:ext cx="5380149" cy="4670108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1" dirty="0"/>
              <a:t>Esitiedot</a:t>
            </a:r>
            <a:r>
              <a:rPr lang="fi-FI" dirty="0"/>
              <a:t> (ks. dia </a:t>
            </a:r>
            <a:r>
              <a:rPr lang="fi-FI" dirty="0"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12</a:t>
            </a:r>
            <a:r>
              <a:rPr lang="fi-FI" dirty="0"/>
              <a:t>) ja </a:t>
            </a:r>
            <a:r>
              <a:rPr lang="fi-FI" b="1" dirty="0"/>
              <a:t>kliininen tutkimus</a:t>
            </a:r>
            <a:r>
              <a:rPr lang="fi-FI" dirty="0"/>
              <a:t> (ks. dia </a:t>
            </a:r>
            <a:r>
              <a:rPr lang="fi-FI" dirty="0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13</a:t>
            </a:r>
            <a:r>
              <a:rPr lang="fi-FI" dirty="0"/>
              <a:t>) muodostavat perustan kroonisen haavan etiologian selvittelylle, ja niiden pohjalta tehdään tarvittavia lisätutkimuksia.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Haavan etiologian lisäksi potilaan tutkimisessa tulee huomioida </a:t>
            </a:r>
            <a:r>
              <a:rPr lang="fi-FI" dirty="0">
                <a:solidFill>
                  <a:srgbClr val="001759"/>
                </a:solidFill>
              </a:rPr>
              <a:t>kokonaisvaltaisesti pitkäaikais-sairaudet, lääkitykset, toimintakyky ja ravitsemustila. Lisäksi tulee huomioida, että yhä useimmat haavat ovat moni-etiologisia.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Haavapotilaan kliinisen tutkimuksen tueksi suositellaan </a:t>
            </a:r>
            <a:r>
              <a:rPr lang="fi-FI" b="1" dirty="0"/>
              <a:t>tarkistuslistan</a:t>
            </a:r>
            <a:r>
              <a:rPr lang="fi-FI" dirty="0"/>
              <a:t> käyttöä, ks. kuva vasemmalla. </a:t>
            </a:r>
          </a:p>
        </p:txBody>
      </p:sp>
      <p:pic>
        <p:nvPicPr>
          <p:cNvPr id="5" name="Kuvan paikkamerkki 7" descr="Kuva, joka sisältää kohteen pöytä&#10;&#10;Kuvaus luotu automaattisesti">
            <a:extLst>
              <a:ext uri="{FF2B5EF4-FFF2-40B4-BE49-F238E27FC236}">
                <a16:creationId xmlns:a16="http://schemas.microsoft.com/office/drawing/2014/main" id="{D65FED80-C968-4D7C-8D25-1F065CA980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tretch/>
        </p:blipFill>
        <p:spPr>
          <a:xfrm>
            <a:off x="923924" y="739956"/>
            <a:ext cx="4365573" cy="5840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2293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F032D1-9A23-4254-AD77-10EE77359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Esitietojen kirjaaminen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A41D16C-B3B6-4A93-BC44-ADC412DC0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99" y="1690688"/>
            <a:ext cx="5462401" cy="4804314"/>
          </a:xfrm>
        </p:spPr>
        <p:txBody>
          <a:bodyPr>
            <a:normAutofit fontScale="92500" lnSpcReduction="20000"/>
          </a:bodyPr>
          <a:lstStyle/>
          <a:p>
            <a:r>
              <a:rPr lang="fi-FI" sz="2300" b="1" dirty="0">
                <a:solidFill>
                  <a:srgbClr val="001759"/>
                </a:solidFill>
              </a:rPr>
              <a:t>Esitietoihin tulee kirjata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300" dirty="0">
                <a:solidFill>
                  <a:srgbClr val="001759"/>
                </a:solidFill>
              </a:rPr>
              <a:t>pitkäaikaissairaudet (ennen kaikkea diabetes, ateroskleroosi ja autoimmuuni-taudit)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300" dirty="0">
                <a:solidFill>
                  <a:srgbClr val="001759"/>
                </a:solidFill>
              </a:rPr>
              <a:t>lääkitys (erityisesti varfariini tai muu verenohennuslääkitys, hydroksiurea, immunosuppressantit)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300" dirty="0">
                <a:solidFill>
                  <a:srgbClr val="001759"/>
                </a:solidFill>
              </a:rPr>
              <a:t>allergiat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300" dirty="0">
                <a:solidFill>
                  <a:srgbClr val="001759"/>
                </a:solidFill>
              </a:rPr>
              <a:t>tupakointi (sekä haavan paranemisen että ateroskleroosin riskin kannalta)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300" dirty="0">
                <a:solidFill>
                  <a:srgbClr val="001759"/>
                </a:solidFill>
              </a:rPr>
              <a:t>ateroskleroosin muut riskitekijät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300" dirty="0">
                <a:solidFill>
                  <a:srgbClr val="001759"/>
                </a:solidFill>
              </a:rPr>
              <a:t>paino, painoindeksi, painon muutos ja vajaaravitsemuksen riski, esimerkiksi NRS2002 tai MNA-SF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rgbClr val="001759"/>
                </a:solidFill>
              </a:rPr>
              <a:t>liikuntakyky ja liikkumisen apuvälineet</a:t>
            </a:r>
            <a:endParaRPr lang="fi-FI" dirty="0">
              <a:solidFill>
                <a:srgbClr val="00175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>
              <a:solidFill>
                <a:srgbClr val="001759"/>
              </a:solidFill>
            </a:endParaRPr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4A62ECA7-04A1-4CBF-98B4-42535B270063}"/>
              </a:ext>
            </a:extLst>
          </p:cNvPr>
          <p:cNvSpPr txBox="1">
            <a:spLocks/>
          </p:cNvSpPr>
          <p:nvPr/>
        </p:nvSpPr>
        <p:spPr>
          <a:xfrm>
            <a:off x="6110991" y="1690688"/>
            <a:ext cx="5779920" cy="480431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86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25525" indent="-1111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System Font Regular"/>
              <a:buChar char="-"/>
              <a:tabLst/>
              <a:defRPr sz="1800" b="0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300" dirty="0">
                <a:solidFill>
                  <a:srgbClr val="001759"/>
                </a:solidFill>
              </a:rPr>
              <a:t>edeltäneet alaraajoihin kohdistuneet vammat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300" dirty="0">
                <a:solidFill>
                  <a:srgbClr val="001759"/>
                </a:solidFill>
              </a:rPr>
              <a:t>aiemmin tehdyt alaraajojen toimenpiteet (erityisesti verisuonitoimenpiteet)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300" dirty="0">
                <a:solidFill>
                  <a:srgbClr val="001759"/>
                </a:solidFill>
              </a:rPr>
              <a:t>sairastetut ruusutulehdukset ja laskimo-tukokset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300" dirty="0">
                <a:solidFill>
                  <a:srgbClr val="001759"/>
                </a:solidFill>
              </a:rPr>
              <a:t>aiempi haava-anamneesi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300" dirty="0">
                <a:solidFill>
                  <a:srgbClr val="001759"/>
                </a:solidFill>
              </a:rPr>
              <a:t>matkailuanamneesi (erityisesti oleskelu tropiikissa)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300" dirty="0">
                <a:solidFill>
                  <a:srgbClr val="001759"/>
                </a:solidFill>
              </a:rPr>
              <a:t>nykyinen </a:t>
            </a:r>
            <a:r>
              <a:rPr lang="fi-FI" sz="2300">
                <a:solidFill>
                  <a:srgbClr val="001759"/>
                </a:solidFill>
              </a:rPr>
              <a:t>haava-anamneesi </a:t>
            </a:r>
            <a:br>
              <a:rPr lang="fi-FI" sz="2300">
                <a:solidFill>
                  <a:srgbClr val="001759"/>
                </a:solidFill>
              </a:rPr>
            </a:br>
            <a:r>
              <a:rPr lang="fi-FI" sz="2300">
                <a:solidFill>
                  <a:srgbClr val="001759"/>
                </a:solidFill>
              </a:rPr>
              <a:t>(</a:t>
            </a:r>
            <a:r>
              <a:rPr lang="fi-FI" sz="2300" dirty="0">
                <a:solidFill>
                  <a:srgbClr val="001759"/>
                </a:solidFill>
              </a:rPr>
              <a:t>syntytapa ja kesto, haavakipu, aiempi hoito ja tutkimukset)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300" dirty="0">
                <a:solidFill>
                  <a:srgbClr val="001759"/>
                </a:solidFill>
              </a:rPr>
              <a:t>mahdolliset muut haavan syntyyn tai paranemiseen vaikuttavat tekijät (esimerkiksi päihteiden käyttö ja hoitoon </a:t>
            </a:r>
            <a:r>
              <a:rPr lang="fi-FI" sz="2300">
                <a:solidFill>
                  <a:srgbClr val="001759"/>
                </a:solidFill>
              </a:rPr>
              <a:t>sitoutuminen)</a:t>
            </a:r>
            <a:endParaRPr lang="fi-FI" sz="2300" strike="sngStrike" dirty="0">
              <a:solidFill>
                <a:srgbClr val="00175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>
              <a:solidFill>
                <a:srgbClr val="0017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684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F032D1-9A23-4254-AD77-10EE77359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Kliininen tutkimus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A41D16C-B3B6-4A93-BC44-ADC412DC0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99" y="1690688"/>
            <a:ext cx="5462401" cy="4804314"/>
          </a:xfrm>
        </p:spPr>
        <p:txBody>
          <a:bodyPr>
            <a:normAutofit/>
          </a:bodyPr>
          <a:lstStyle/>
          <a:p>
            <a:r>
              <a:rPr lang="fi-FI" sz="2200" b="1" dirty="0"/>
              <a:t>Kliinisessä tutkimuksessa huomioidaan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200" dirty="0"/>
              <a:t>yleisstatus (sydämen ja keuhkojen auskultaatio, imusolmukkeiden ja vatsan palpaatio)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200" dirty="0"/>
              <a:t>haavan koko (pituus x leveys, tarvittaessa syvyys sondilla mitaten)</a:t>
            </a:r>
            <a:br>
              <a:rPr lang="fi-FI" sz="2200" dirty="0"/>
            </a:br>
            <a:r>
              <a:rPr lang="fi-FI" sz="2200" dirty="0"/>
              <a:t>ja koon muutokset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200" dirty="0"/>
              <a:t>haavan ja haavan reunojen ulkonäkö, haavaeritys ja haavaa ympäröivä iho</a:t>
            </a:r>
            <a:br>
              <a:rPr lang="fi-FI" sz="2200" dirty="0"/>
            </a:br>
            <a:r>
              <a:rPr lang="fi-FI" sz="2200" dirty="0"/>
              <a:t>(ks. suosituksen taulukot </a:t>
            </a:r>
            <a:r>
              <a:rPr lang="fi-FI" sz="22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r>
              <a:rPr lang="fi-FI" sz="2200" dirty="0"/>
              <a:t>, </a:t>
            </a:r>
            <a:r>
              <a:rPr lang="fi-FI" sz="22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r>
              <a:rPr lang="fi-FI" sz="2200" dirty="0"/>
              <a:t>, </a:t>
            </a:r>
            <a:r>
              <a:rPr lang="fi-FI" sz="2200" b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</a:t>
            </a:r>
            <a:r>
              <a:rPr lang="fi-FI" sz="2200" dirty="0"/>
              <a:t> ja </a:t>
            </a:r>
            <a:r>
              <a:rPr lang="fi-FI" sz="2200" b="1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</a:t>
            </a:r>
            <a:r>
              <a:rPr lang="fi-FI" sz="2200" dirty="0"/>
              <a:t>)</a:t>
            </a:r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4A62ECA7-04A1-4CBF-98B4-42535B270063}"/>
              </a:ext>
            </a:extLst>
          </p:cNvPr>
          <p:cNvSpPr txBox="1">
            <a:spLocks/>
          </p:cNvSpPr>
          <p:nvPr/>
        </p:nvSpPr>
        <p:spPr>
          <a:xfrm>
            <a:off x="6110991" y="1690688"/>
            <a:ext cx="5779920" cy="4804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86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25525" indent="-1111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System Font Regular"/>
              <a:buChar char="-"/>
              <a:tabLst/>
              <a:defRPr sz="1800" b="0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200" dirty="0"/>
              <a:t>iskemian löydökset ja valtimoverenkierron riittävyys (vähintään nilkan ja jalan valtimosykkeiden tunnustelu, tarvittaessa nilkka-olkavarsipainesuhteen (ABI) määrittäminen)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200" dirty="0"/>
              <a:t>laskimovajaatoiminnan löydökset </a:t>
            </a:r>
            <a:br>
              <a:rPr lang="fi-FI" sz="2200" dirty="0"/>
            </a:br>
            <a:r>
              <a:rPr lang="fi-FI" sz="2200" dirty="0"/>
              <a:t>(vrt. </a:t>
            </a:r>
            <a:r>
              <a:rPr lang="fi-FI" sz="22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CEAP-luokitus</a:t>
            </a:r>
            <a:r>
              <a:rPr lang="fi-FI" sz="22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200" dirty="0"/>
              <a:t>kuoppaturvotus tunnustellen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200" dirty="0"/>
              <a:t>mahdolliset kliinisen infektion merkit (paikalliset sekä yleisoireet)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200" dirty="0"/>
              <a:t>ihotunto monofilamenttikokeella tutkittuna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200" dirty="0"/>
              <a:t>nilkan liikkuvuus, jalkaterän virheasennot.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33436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CB10C7-7B70-4EE4-AA20-7915FC1E7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Jatkotutkimukset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57B1541-C767-4777-96B1-A323DFDC1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solidFill>
                  <a:srgbClr val="001759"/>
                </a:solidFill>
              </a:rPr>
              <a:t>Mahdollisesti ohjelmoitavat jatkotutkimukset: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1759"/>
                </a:solidFill>
              </a:rPr>
              <a:t>laboratoriokokeet yksilöllistä harkintaa käyttäen (esim. PVK, CRP, B-La, fP-Gluk, B-HbA1c, P-ALAT, P-Krea, P-Alb, lipidit, P-proBNP)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1759"/>
                </a:solidFill>
              </a:rPr>
              <a:t>bakteeriviljelynäyte, jos herää kliininen haavainfektioepäily tai halutaan seurata moniresistenttien bakteerien esiintymistä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1759"/>
                </a:solidFill>
              </a:rPr>
              <a:t>ihokoepala, jos epäillään pahanlaatuista haavaa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1759"/>
                </a:solidFill>
              </a:rPr>
              <a:t>kuvantamistutkimukset, kuten natiiviröntgenkuvaus, epäiltäessä osteiittia (esim. luukontakti sondilla)</a:t>
            </a:r>
          </a:p>
        </p:txBody>
      </p:sp>
    </p:spTree>
    <p:extLst>
      <p:ext uri="{BB962C8B-B14F-4D97-AF65-F5344CB8AC3E}">
        <p14:creationId xmlns:p14="http://schemas.microsoft.com/office/powerpoint/2010/main" val="172936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16F8C00-C765-496A-850A-2E34069FF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Lähettäminen </a:t>
            </a:r>
            <a:r>
              <a:rPr lang="fi-FI">
                <a:solidFill>
                  <a:srgbClr val="001759"/>
                </a:solidFill>
              </a:rPr>
              <a:t>jatkotutkimuksiin</a:t>
            </a:r>
            <a:endParaRPr lang="fi-FI" dirty="0">
              <a:solidFill>
                <a:srgbClr val="001759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385FA7E-4EBF-4CA9-BA29-F4FFCB4FA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99" y="1690687"/>
            <a:ext cx="10919599" cy="4630213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1759"/>
                </a:solidFill>
              </a:rPr>
              <a:t>Haavaa sairastava tulee lähettää verisuonikirurgin arvioon, jos epäillään valtimoverenkierron riittämättömyyttä haavan taustalla (kiireellisyys &lt; 14 vrk, tarvittaessa päivystys).</a:t>
            </a:r>
          </a:p>
          <a:p>
            <a:pPr marL="971550" lvl="1" indent="-342900"/>
            <a:r>
              <a:rPr lang="fi-FI" sz="2400" dirty="0">
                <a:solidFill>
                  <a:srgbClr val="001759"/>
                </a:solidFill>
              </a:rPr>
              <a:t>Valtimoverenkierron riittävyys on aina varmistettava alkututkimuksen yhteydessä tunnustelemalla jalan valtimosykkeet ja määrittämällä tarvittaessa nilkka-olkavarsipainesuhde.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1759"/>
                </a:solidFill>
              </a:rPr>
              <a:t>Potilas tulee lähettää verisuonikirurgin arvioon myös, jos haavaa epäillään laskimohaavaksi (kiireellisyys 8–30 vrk).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1759"/>
                </a:solidFill>
              </a:rPr>
              <a:t>Verisuonikirurgin tutkimusten jälkeen laskimohaavaa sairastava voidaan lähettää ihotautilääkärin arvioon haavan ja ihon konservatiivisen hoidon toteuttamista varten.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1759"/>
                </a:solidFill>
              </a:rPr>
              <a:t>Vaskuliitti-, pyoderma gangrenosum-, kalsifylaksia- ja Martorellin haavat diagnosoidaan ja hoidetaan erikoissairaanhoidossa.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1759"/>
                </a:solidFill>
              </a:rPr>
              <a:t>Jos haavaa epäillään kasvaimen aiheuttamaksi, haavasta tulee ottaa koepala jo avoterveydenhuollossa.</a:t>
            </a:r>
          </a:p>
        </p:txBody>
      </p:sp>
    </p:spTree>
    <p:extLst>
      <p:ext uri="{BB962C8B-B14F-4D97-AF65-F5344CB8AC3E}">
        <p14:creationId xmlns:p14="http://schemas.microsoft.com/office/powerpoint/2010/main" val="2682210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BBDFDE-E6B2-46AC-90CD-03A18348F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Laskimo- ja valtimohaava</a:t>
            </a:r>
          </a:p>
        </p:txBody>
      </p:sp>
      <p:graphicFrame>
        <p:nvGraphicFramePr>
          <p:cNvPr id="4" name="Taulukko 4">
            <a:extLst>
              <a:ext uri="{FF2B5EF4-FFF2-40B4-BE49-F238E27FC236}">
                <a16:creationId xmlns:a16="http://schemas.microsoft.com/office/drawing/2014/main" id="{4524C107-0B51-47BF-905C-DE7C0899F1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6464125"/>
              </p:ext>
            </p:extLst>
          </p:nvPr>
        </p:nvGraphicFramePr>
        <p:xfrm>
          <a:off x="633413" y="1889125"/>
          <a:ext cx="10920412" cy="443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2078">
                  <a:extLst>
                    <a:ext uri="{9D8B030D-6E8A-4147-A177-3AD203B41FA5}">
                      <a16:colId xmlns:a16="http://schemas.microsoft.com/office/drawing/2014/main" val="95599953"/>
                    </a:ext>
                  </a:extLst>
                </a:gridCol>
                <a:gridCol w="5348334">
                  <a:extLst>
                    <a:ext uri="{9D8B030D-6E8A-4147-A177-3AD203B41FA5}">
                      <a16:colId xmlns:a16="http://schemas.microsoft.com/office/drawing/2014/main" val="16415572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fi-FI" sz="2000" b="1" dirty="0">
                          <a:solidFill>
                            <a:schemeClr val="bg1"/>
                          </a:solidFill>
                          <a:latin typeface="+mj-lt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Laskimohaava</a:t>
                      </a:r>
                      <a:endParaRPr sz="2000" b="1" dirty="0">
                        <a:solidFill>
                          <a:schemeClr val="bg1"/>
                        </a:solidFill>
                        <a:latin typeface="+mj-lt"/>
                        <a:ea typeface="Lucida Sans"/>
                        <a:cs typeface="Calibri" panose="020F0502020204030204" pitchFamily="34" charset="0"/>
                        <a:sym typeface="Lucida Sans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fi-FI" sz="2000" b="1" dirty="0">
                          <a:solidFill>
                            <a:schemeClr val="bg1"/>
                          </a:solidFill>
                          <a:latin typeface="+mj-lt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Valtimohaava</a:t>
                      </a:r>
                      <a:endParaRPr sz="2000" b="1" dirty="0">
                        <a:solidFill>
                          <a:schemeClr val="bg1"/>
                        </a:solidFill>
                        <a:latin typeface="+mj-lt"/>
                        <a:ea typeface="Lucida Sans"/>
                        <a:cs typeface="Calibri" panose="020F0502020204030204" pitchFamily="34" charset="0"/>
                        <a:sym typeface="Lucida Sans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3503934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2000" algn="l" fontAlgn="t"/>
                      <a:r>
                        <a:rPr lang="fi-FI" sz="2000" dirty="0">
                          <a:solidFill>
                            <a:schemeClr val="accent1"/>
                          </a:solidFill>
                          <a:effectLst/>
                        </a:rPr>
                        <a:t>Haava sijaitsee tyypillisesti nilkassa tai säären alaosassa, ks. suosituksen kuva </a:t>
                      </a:r>
                      <a:r>
                        <a:rPr lang="fi-FI" sz="2000" b="1" i="0" u="none" strike="noStrike" dirty="0">
                          <a:solidFill>
                            <a:schemeClr val="accent1"/>
                          </a:solidFill>
                          <a:effectLst/>
                          <a:hlinkClick r:id="rId2" tooltip="Avoin laskimohaava (CEAP kliininen luokka C6)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8</a:t>
                      </a:r>
                      <a:r>
                        <a:rPr lang="fi-FI" sz="2000" dirty="0">
                          <a:solidFill>
                            <a:schemeClr val="accent1"/>
                          </a:solidFill>
                          <a:effectLst/>
                        </a:rPr>
                        <a:t>.</a:t>
                      </a:r>
                    </a:p>
                  </a:txBody>
                  <a:tcPr marL="38100" marR="38100" marT="38100" marB="381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t"/>
                      <a:r>
                        <a:rPr lang="fi-FI" sz="2000" dirty="0">
                          <a:solidFill>
                            <a:schemeClr val="accent1"/>
                          </a:solidFill>
                          <a:effectLst/>
                        </a:rPr>
                        <a:t>Haava sijaitsee tyypillisesti jalkaterässä tai varpaassa, mutta se voi sijaita myös sääressä tai pohkeessa.</a:t>
                      </a:r>
                    </a:p>
                  </a:txBody>
                  <a:tcPr marL="38100" marR="38100" marT="38100" marB="381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393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2000" algn="l" fontAlgn="t"/>
                      <a:r>
                        <a:rPr lang="fi-FI" sz="2000" dirty="0">
                          <a:solidFill>
                            <a:schemeClr val="accent1"/>
                          </a:solidFill>
                          <a:effectLst/>
                        </a:rPr>
                        <a:t>Haava on yleensä pinnallinen, mutta se voi olla laaja-alainen ja ulottua jopa raajan ympäri.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marL="72000" algn="l" fontAlgn="t"/>
                      <a:r>
                        <a:rPr lang="fi-FI" sz="2000" dirty="0">
                          <a:solidFill>
                            <a:schemeClr val="accent1"/>
                          </a:solidFill>
                          <a:effectLst/>
                        </a:rPr>
                        <a:t>Haava on syvä: se voi ulottua jänteeseen, periostiin tai niveleen.</a:t>
                      </a: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4254997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2000" algn="l" fontAlgn="t"/>
                      <a:r>
                        <a:rPr lang="fi-FI" sz="2000" dirty="0">
                          <a:solidFill>
                            <a:schemeClr val="accent1"/>
                          </a:solidFill>
                          <a:effectLst/>
                        </a:rPr>
                        <a:t>Haavapohja on tyypillisesti granuloiva tai jopa hypergranuloiva, kostea ja erittävä, ja haavassa </a:t>
                      </a:r>
                      <a:r>
                        <a:rPr lang="fi-FI" sz="2000" dirty="0">
                          <a:solidFill>
                            <a:srgbClr val="001759"/>
                          </a:solidFill>
                          <a:effectLst/>
                        </a:rPr>
                        <a:t>saattaa olla kellertävää fibriinikatetta. </a:t>
                      </a:r>
                      <a:br>
                        <a:rPr lang="fi-FI" sz="2000" dirty="0">
                          <a:solidFill>
                            <a:srgbClr val="001759"/>
                          </a:solidFill>
                          <a:effectLst/>
                        </a:rPr>
                      </a:br>
                      <a:r>
                        <a:rPr lang="fi-FI" sz="2000" dirty="0">
                          <a:solidFill>
                            <a:srgbClr val="001759"/>
                          </a:solidFill>
                          <a:effectLst/>
                        </a:rPr>
                        <a:t>Ks. suosituksen </a:t>
                      </a:r>
                      <a:r>
                        <a:rPr lang="fi-FI" sz="2000" dirty="0">
                          <a:solidFill>
                            <a:schemeClr val="accent1"/>
                          </a:solidFill>
                          <a:effectLst/>
                        </a:rPr>
                        <a:t>kuvat </a:t>
                      </a:r>
                      <a:r>
                        <a:rPr lang="fi-FI" sz="2000" b="1" i="0" u="none" strike="noStrike" dirty="0">
                          <a:solidFill>
                            <a:schemeClr val="accent1"/>
                          </a:solidFill>
                          <a:effectLst/>
                          <a:hlinkClick r:id="rId2" tooltip="Avoin laskimohaava (CEAP kliininen luokka C6)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8</a:t>
                      </a:r>
                      <a:r>
                        <a:rPr lang="fi-FI" sz="2000" dirty="0">
                          <a:solidFill>
                            <a:schemeClr val="accent1"/>
                          </a:solidFill>
                          <a:effectLst/>
                        </a:rPr>
                        <a:t> ja </a:t>
                      </a:r>
                      <a:r>
                        <a:rPr lang="fi-FI" sz="2000" b="1" i="0" u="none" strike="noStrike" dirty="0">
                          <a:solidFill>
                            <a:schemeClr val="accent1"/>
                          </a:solidFill>
                          <a:effectLst/>
                          <a:hlinkClick r:id="rId3" tooltip="Katteinen, hieman hypergranuloiva haava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9</a:t>
                      </a:r>
                      <a:r>
                        <a:rPr lang="fi-FI" sz="2000" dirty="0">
                          <a:solidFill>
                            <a:schemeClr val="accent1"/>
                          </a:solidFill>
                          <a:effectLst/>
                        </a:rPr>
                        <a:t>.</a:t>
                      </a:r>
                    </a:p>
                  </a:txBody>
                  <a:tcPr marL="38100" marR="38100" marT="38100" marB="381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t"/>
                      <a:r>
                        <a:rPr lang="fi-FI" sz="2000" dirty="0">
                          <a:solidFill>
                            <a:schemeClr val="accent1"/>
                          </a:solidFill>
                          <a:effectLst/>
                        </a:rPr>
                        <a:t>Haavapohja on tyypillisesti kuiva, ja haavassa </a:t>
                      </a:r>
                      <a:r>
                        <a:rPr lang="fi-FI" sz="2000" dirty="0">
                          <a:solidFill>
                            <a:srgbClr val="001759"/>
                          </a:solidFill>
                          <a:effectLst/>
                        </a:rPr>
                        <a:t>on usein nekroottinen kate.</a:t>
                      </a:r>
                      <a:br>
                        <a:rPr lang="fi-FI" sz="2000" dirty="0">
                          <a:solidFill>
                            <a:srgbClr val="001759"/>
                          </a:solidFill>
                          <a:effectLst/>
                        </a:rPr>
                      </a:br>
                      <a:r>
                        <a:rPr lang="fi-FI" sz="2000" dirty="0">
                          <a:solidFill>
                            <a:srgbClr val="001759"/>
                          </a:solidFill>
                          <a:effectLst/>
                        </a:rPr>
                        <a:t>Ks. suosituksen </a:t>
                      </a:r>
                      <a:r>
                        <a:rPr lang="fi-FI" sz="2000" dirty="0">
                          <a:solidFill>
                            <a:schemeClr val="accent1"/>
                          </a:solidFill>
                          <a:effectLst/>
                        </a:rPr>
                        <a:t>kuvat </a:t>
                      </a:r>
                      <a:r>
                        <a:rPr lang="fi-FI" sz="2000" b="1" i="0" u="none" strike="noStrike" dirty="0">
                          <a:solidFill>
                            <a:schemeClr val="accent1"/>
                          </a:solidFill>
                          <a:effectLst/>
                          <a:hlinkClick r:id="rId4" tooltip="Nekroottinen valtimohaava varpaassa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10</a:t>
                      </a:r>
                      <a:r>
                        <a:rPr lang="fi-FI" sz="2000" dirty="0">
                          <a:solidFill>
                            <a:schemeClr val="accent1"/>
                          </a:solidFill>
                          <a:effectLst/>
                        </a:rPr>
                        <a:t>, </a:t>
                      </a:r>
                      <a:r>
                        <a:rPr lang="fi-FI" sz="2000" b="1" i="0" u="none" strike="noStrike" dirty="0">
                          <a:solidFill>
                            <a:schemeClr val="accent1"/>
                          </a:solidFill>
                          <a:effectLst/>
                          <a:hlinkClick r:id="rId5" tooltip="Valtimohaavoja jalkaterässä ja sääressä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11</a:t>
                      </a:r>
                      <a:r>
                        <a:rPr lang="fi-FI" sz="2000" dirty="0">
                          <a:solidFill>
                            <a:schemeClr val="accent1"/>
                          </a:solidFill>
                          <a:effectLst/>
                        </a:rPr>
                        <a:t>, </a:t>
                      </a:r>
                      <a:r>
                        <a:rPr lang="fi-FI" sz="2000" b="1" i="0" u="none" strike="noStrike" dirty="0">
                          <a:solidFill>
                            <a:schemeClr val="accent1"/>
                          </a:solidFill>
                          <a:effectLst/>
                          <a:hlinkClick r:id="rId6" tooltip="Valtimohaava nilkassa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12</a:t>
                      </a:r>
                      <a:r>
                        <a:rPr lang="fi-FI" sz="2000" dirty="0">
                          <a:solidFill>
                            <a:schemeClr val="accent1"/>
                          </a:solidFill>
                          <a:effectLst/>
                        </a:rPr>
                        <a:t>.</a:t>
                      </a:r>
                    </a:p>
                  </a:txBody>
                  <a:tcPr marL="38100" marR="38100" marT="38100" marB="381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6539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2000" algn="l" fontAlgn="t"/>
                      <a:r>
                        <a:rPr lang="fi-FI" sz="2000" dirty="0">
                          <a:solidFill>
                            <a:schemeClr val="accent1"/>
                          </a:solidFill>
                          <a:effectLst/>
                        </a:rPr>
                        <a:t>Haavan reunat ovat yleensä loivat.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marL="72000" algn="l" fontAlgn="t"/>
                      <a:r>
                        <a:rPr lang="fi-FI" sz="2000" dirty="0">
                          <a:solidFill>
                            <a:schemeClr val="accent1"/>
                          </a:solidFill>
                          <a:effectLst/>
                        </a:rPr>
                        <a:t>Haavan reunat ovat yleensä jyrkät.</a:t>
                      </a: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3692464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2000" algn="l" fontAlgn="t"/>
                      <a:r>
                        <a:rPr lang="fi-FI" sz="2000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Nilkan (ATP) ja jalan (ADP) sykkeet ovat tunnettavissa.</a:t>
                      </a:r>
                    </a:p>
                  </a:txBody>
                  <a:tcPr marL="38100" marR="38100" marT="38100" marB="38100"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 defTabSz="914400" rtl="0" eaLnBrk="1" fontAlgn="t" latinLnBrk="0" hangingPunct="1"/>
                      <a:r>
                        <a:rPr lang="fi-FI" sz="2000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Nilkan ja jalan sykkeet eivät ole tunnettavissa.</a:t>
                      </a:r>
                    </a:p>
                  </a:txBody>
                  <a:tcPr marL="30480" marR="30480" marT="30480" marB="3048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13505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2625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BBDFDE-E6B2-46AC-90CD-03A18348F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609" y="731518"/>
            <a:ext cx="10919599" cy="565266"/>
          </a:xfrm>
        </p:spPr>
        <p:txBody>
          <a:bodyPr/>
          <a:lstStyle/>
          <a:p>
            <a:r>
              <a:rPr lang="fi-FI" dirty="0"/>
              <a:t> Epätyypilliset haavat</a:t>
            </a:r>
          </a:p>
        </p:txBody>
      </p:sp>
      <p:graphicFrame>
        <p:nvGraphicFramePr>
          <p:cNvPr id="4" name="Taulukko 4">
            <a:extLst>
              <a:ext uri="{FF2B5EF4-FFF2-40B4-BE49-F238E27FC236}">
                <a16:creationId xmlns:a16="http://schemas.microsoft.com/office/drawing/2014/main" id="{4524C107-0B51-47BF-905C-DE7C0899F1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9236720"/>
              </p:ext>
            </p:extLst>
          </p:nvPr>
        </p:nvGraphicFramePr>
        <p:xfrm>
          <a:off x="633413" y="1373736"/>
          <a:ext cx="11237162" cy="541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1720">
                  <a:extLst>
                    <a:ext uri="{9D8B030D-6E8A-4147-A177-3AD203B41FA5}">
                      <a16:colId xmlns:a16="http://schemas.microsoft.com/office/drawing/2014/main" val="95599953"/>
                    </a:ext>
                  </a:extLst>
                </a:gridCol>
                <a:gridCol w="3883445">
                  <a:extLst>
                    <a:ext uri="{9D8B030D-6E8A-4147-A177-3AD203B41FA5}">
                      <a16:colId xmlns:a16="http://schemas.microsoft.com/office/drawing/2014/main" val="1641557276"/>
                    </a:ext>
                  </a:extLst>
                </a:gridCol>
                <a:gridCol w="5541997">
                  <a:extLst>
                    <a:ext uri="{9D8B030D-6E8A-4147-A177-3AD203B41FA5}">
                      <a16:colId xmlns:a16="http://schemas.microsoft.com/office/drawing/2014/main" val="3018275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72000" algn="l" defTabSz="914400" rtl="0" eaLnBrk="1" fontAlgn="t" latinLnBrk="0" hangingPunct="1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fi-FI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Lucida Sans"/>
                        </a:rPr>
                        <a:t>Haavan etiologia</a:t>
                      </a:r>
                      <a:endParaRPr sz="1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  <a:sym typeface="Lucida Sans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72000"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fi-FI" sz="1800" b="1" dirty="0">
                          <a:solidFill>
                            <a:schemeClr val="bg1"/>
                          </a:solidFill>
                          <a:latin typeface="+mj-lt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Riskitekijöitä </a:t>
                      </a:r>
                      <a:endParaRPr sz="1800" b="1" dirty="0">
                        <a:solidFill>
                          <a:schemeClr val="bg1"/>
                        </a:solidFill>
                        <a:latin typeface="+mj-lt"/>
                        <a:ea typeface="Lucida Sans"/>
                        <a:cs typeface="Calibri" panose="020F0502020204030204" pitchFamily="34" charset="0"/>
                        <a:sym typeface="Lucida Sans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72000"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fi-FI" sz="1800" b="1" dirty="0">
                          <a:solidFill>
                            <a:schemeClr val="bg1"/>
                          </a:solidFill>
                          <a:latin typeface="+mj-lt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Kliininen kuva</a:t>
                      </a:r>
                      <a:endParaRPr sz="1800" b="1" dirty="0">
                        <a:solidFill>
                          <a:schemeClr val="bg1"/>
                        </a:solidFill>
                        <a:latin typeface="+mj-lt"/>
                        <a:ea typeface="Lucida Sans"/>
                        <a:cs typeface="Calibri" panose="020F0502020204030204" pitchFamily="34" charset="0"/>
                        <a:sym typeface="Lucida Sans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3503934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2000" algn="l" defTabSz="914400" rtl="0" eaLnBrk="1" fontAlgn="t" latinLnBrk="0" hangingPunct="1"/>
                      <a:r>
                        <a:rPr lang="fi-FI" sz="1800" kern="1200" dirty="0">
                          <a:solidFill>
                            <a:srgbClr val="0017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Reumahaava</a:t>
                      </a:r>
                    </a:p>
                  </a:txBody>
                  <a:tcPr marL="38100" marR="38100" marT="38100" marB="381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t"/>
                      <a:r>
                        <a:rPr lang="fi-FI" dirty="0">
                          <a:solidFill>
                            <a:srgbClr val="001759"/>
                          </a:solidFill>
                          <a:effectLst/>
                        </a:rPr>
                        <a:t>Virheasennot, reumakyhmyt, glukokortikoidilääkitys</a:t>
                      </a:r>
                    </a:p>
                  </a:txBody>
                  <a:tcPr marL="38100" marR="38100" marT="38100" marB="381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t"/>
                      <a:r>
                        <a:rPr lang="fi-FI" sz="1800" b="0" i="0" kern="1200" dirty="0">
                          <a:solidFill>
                            <a:srgbClr val="0017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Vaihtelee merkittävimpien etiologisten tekijöiden mukaan (ks. suosituksen kuvat </a:t>
                      </a:r>
                      <a:r>
                        <a:rPr lang="fi-FI" sz="1800" b="1" i="0" u="none" strike="noStrike" kern="1200" dirty="0">
                          <a:solidFill>
                            <a:srgbClr val="001759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 tooltip="Nivelreumaa sairastavan alaraajahaava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13</a:t>
                      </a:r>
                      <a:r>
                        <a:rPr lang="fi-FI" sz="1800" b="0" i="0" kern="1200" dirty="0">
                          <a:solidFill>
                            <a:srgbClr val="0017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lang="fi-FI" sz="1800" b="1" i="0" u="none" strike="noStrike" kern="1200" dirty="0">
                          <a:solidFill>
                            <a:srgbClr val="001759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 tooltip="Turvotuksen aiheuttama fibriinikatteinen haava reumaa sairastavalla potilaalla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14</a:t>
                      </a:r>
                      <a:r>
                        <a:rPr lang="fi-FI" sz="1800" b="0" i="0" kern="1200" dirty="0">
                          <a:solidFill>
                            <a:srgbClr val="0017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fi-FI" dirty="0">
                        <a:solidFill>
                          <a:srgbClr val="001759"/>
                        </a:solidFill>
                        <a:effectLst/>
                      </a:endParaRPr>
                    </a:p>
                  </a:txBody>
                  <a:tcPr marL="38100" marR="38100" marT="38100" marB="381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393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2000" algn="l" defTabSz="914400" rtl="0" eaLnBrk="1" fontAlgn="t" latinLnBrk="0" hangingPunct="1"/>
                      <a:r>
                        <a:rPr lang="fi-FI" sz="1800" kern="1200" dirty="0">
                          <a:solidFill>
                            <a:srgbClr val="0017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Vaskuliitti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marL="72000" algn="l" fontAlgn="t"/>
                      <a:r>
                        <a:rPr lang="fi-FI" dirty="0">
                          <a:solidFill>
                            <a:srgbClr val="001759"/>
                          </a:solidFill>
                          <a:effectLst/>
                        </a:rPr>
                        <a:t>Reuma- ja sidekudossairaudet, infektiot (esim. hepatiitti </a:t>
                      </a:r>
                      <a:r>
                        <a:rPr lang="fi-FI" b="1" dirty="0">
                          <a:solidFill>
                            <a:srgbClr val="001759"/>
                          </a:solidFill>
                          <a:effectLst/>
                        </a:rPr>
                        <a:t>B</a:t>
                      </a:r>
                      <a:r>
                        <a:rPr lang="fi-FI" dirty="0">
                          <a:solidFill>
                            <a:srgbClr val="001759"/>
                          </a:solidFill>
                          <a:effectLst/>
                        </a:rPr>
                        <a:t> ja </a:t>
                      </a:r>
                      <a:r>
                        <a:rPr lang="fi-FI" b="1" dirty="0">
                          <a:solidFill>
                            <a:srgbClr val="001759"/>
                          </a:solidFill>
                          <a:effectLst/>
                        </a:rPr>
                        <a:t>C</a:t>
                      </a:r>
                      <a:r>
                        <a:rPr lang="fi-FI" dirty="0">
                          <a:solidFill>
                            <a:srgbClr val="001759"/>
                          </a:solidFill>
                          <a:effectLst/>
                        </a:rPr>
                        <a:t>)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marL="72000" algn="l" fontAlgn="t"/>
                      <a:r>
                        <a:rPr lang="fi-FI" sz="1800" b="0" i="0" kern="1200" dirty="0">
                          <a:solidFill>
                            <a:srgbClr val="0017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Kivuliaat, nekroottiset haavat, joissa sinipunertava reunus. Ympäröivällä iholla palpoituvaa purppuraa tai siniviolettia verkkokuvioitusta (livedo racemosa).</a:t>
                      </a:r>
                      <a:br>
                        <a:rPr lang="fi-FI" sz="1800" b="0" i="0" kern="1200" dirty="0">
                          <a:solidFill>
                            <a:srgbClr val="0017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i-FI" sz="1800" b="0" i="0" kern="1200" dirty="0">
                          <a:solidFill>
                            <a:srgbClr val="0017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(Ks. suosituksen kuvat </a:t>
                      </a:r>
                      <a:r>
                        <a:rPr lang="fi-FI" sz="1800" b="1" i="0" u="none" strike="noStrike" kern="1200" dirty="0">
                          <a:solidFill>
                            <a:srgbClr val="001759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 tooltip="Purppura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15</a:t>
                      </a:r>
                      <a:r>
                        <a:rPr lang="fi-FI" sz="1800" b="0" i="0" kern="1200" dirty="0">
                          <a:solidFill>
                            <a:srgbClr val="0017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lang="fi-FI" sz="1800" b="1" i="0" u="none" strike="noStrike" kern="1200" dirty="0">
                          <a:solidFill>
                            <a:srgbClr val="001759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 tooltip="Vaskuliittipurppuraa ja -haavoja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16</a:t>
                      </a:r>
                      <a:r>
                        <a:rPr lang="fi-FI" sz="1800" b="0" i="0" kern="1200" dirty="0">
                          <a:solidFill>
                            <a:srgbClr val="0017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lang="fi-FI" sz="1800" b="1" i="0" u="none" strike="noStrike" kern="1200" dirty="0">
                          <a:solidFill>
                            <a:srgbClr val="001759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 tooltip="Vaskuliittihaavoja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17</a:t>
                      </a:r>
                      <a:r>
                        <a:rPr lang="fi-FI" sz="1800" b="0" i="0" kern="1200" dirty="0">
                          <a:solidFill>
                            <a:srgbClr val="0017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lang="fi-FI" sz="1800" b="1" i="0" u="none" strike="noStrike" kern="1200" dirty="0">
                          <a:solidFill>
                            <a:srgbClr val="001759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 tooltip="Vaskuliittihaavoja Henoch-Schönleinin purppuraa sairastavalla potilaalla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18</a:t>
                      </a:r>
                      <a:r>
                        <a:rPr lang="fi-FI" sz="1800" b="0" i="0" kern="1200" dirty="0">
                          <a:solidFill>
                            <a:srgbClr val="0017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lang="fi-FI" sz="1800" b="1" i="0" u="none" strike="noStrike" kern="1200" dirty="0">
                          <a:solidFill>
                            <a:srgbClr val="001759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 tooltip="Vaskuliittihaavoja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19</a:t>
                      </a:r>
                      <a:r>
                        <a:rPr lang="fi-FI" sz="1800" b="1" i="0" u="none" strike="noStrike" kern="1200" dirty="0">
                          <a:solidFill>
                            <a:srgbClr val="0017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fi-FI" sz="1800" b="0" i="0" kern="1200" dirty="0">
                          <a:solidFill>
                            <a:srgbClr val="0017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fi-FI" dirty="0">
                        <a:solidFill>
                          <a:srgbClr val="001759"/>
                        </a:solidFill>
                        <a:effectLst/>
                      </a:endParaRP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4254997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2000" algn="l" defTabSz="914400" rtl="0" eaLnBrk="1" fontAlgn="t" latinLnBrk="0" hangingPunct="1"/>
                      <a:r>
                        <a:rPr lang="fi-FI" sz="1800" b="0" i="0" kern="1200" dirty="0">
                          <a:solidFill>
                            <a:srgbClr val="0017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Pyoderma gangrenosum</a:t>
                      </a:r>
                      <a:endParaRPr lang="fi-FI" sz="1800" kern="1200" dirty="0">
                        <a:solidFill>
                          <a:srgbClr val="00175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0" marR="38100" marT="38100" marB="381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t"/>
                      <a:r>
                        <a:rPr lang="fi-FI" sz="1800" b="0" i="0" kern="1200" dirty="0">
                          <a:solidFill>
                            <a:srgbClr val="0017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Tulehdukselliset suolistosairaudet, nivelreuma, hematologiset syövä</a:t>
                      </a:r>
                      <a:endParaRPr lang="fi-FI" dirty="0">
                        <a:solidFill>
                          <a:srgbClr val="001759"/>
                        </a:solidFill>
                        <a:effectLst/>
                      </a:endParaRPr>
                    </a:p>
                  </a:txBody>
                  <a:tcPr marL="38100" marR="38100" marT="38100" marB="381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t"/>
                      <a:r>
                        <a:rPr lang="fi-FI" sz="1800" b="0" i="0" kern="1200" dirty="0">
                          <a:solidFill>
                            <a:srgbClr val="0017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Alkuvaiheessa märkänäppyä muistuttava leesio, joka haavautuu. Voi syntyä trauman tai leikkauksen seurauksena (ks. kuva </a:t>
                      </a:r>
                      <a:r>
                        <a:rPr lang="fi-FI" sz="1800" b="1" i="0" u="none" strike="noStrike" kern="1200" dirty="0">
                          <a:solidFill>
                            <a:srgbClr val="001759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9" tooltip="Postoperatiivinen pyoderma gangrenosum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20</a:t>
                      </a:r>
                      <a:r>
                        <a:rPr lang="fi-FI" sz="1800" b="1" i="0" u="none" strike="noStrike" kern="1200" dirty="0">
                          <a:solidFill>
                            <a:srgbClr val="0017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fi-FI" sz="1800" b="0" i="0" kern="1200" dirty="0">
                          <a:solidFill>
                            <a:srgbClr val="0017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Poimureunainen, usein nekroottinen, haava (ks. kuvat </a:t>
                      </a:r>
                      <a:r>
                        <a:rPr lang="fi-FI" sz="1800" b="1" i="0" u="none" strike="noStrike" kern="1200" dirty="0">
                          <a:solidFill>
                            <a:srgbClr val="001759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0" tooltip="Pyoderma gangrenosum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21</a:t>
                      </a:r>
                      <a:r>
                        <a:rPr lang="fi-FI" sz="1800" b="0" i="0" kern="1200" dirty="0">
                          <a:solidFill>
                            <a:srgbClr val="0017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lang="fi-FI" sz="1800" b="1" i="0" u="none" strike="noStrike" kern="1200" dirty="0">
                          <a:solidFill>
                            <a:srgbClr val="001759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1" tooltip="Pyoderma gangrenosum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22</a:t>
                      </a:r>
                      <a:r>
                        <a:rPr lang="fi-FI" sz="1800" b="0" i="0" kern="1200" dirty="0">
                          <a:solidFill>
                            <a:srgbClr val="0017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ja </a:t>
                      </a:r>
                      <a:r>
                        <a:rPr lang="fi-FI" sz="1800" b="1" i="0" u="none" strike="noStrike" kern="1200" dirty="0">
                          <a:solidFill>
                            <a:srgbClr val="001759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2" tooltip="Pyoderma gangrenosum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23</a:t>
                      </a:r>
                      <a:r>
                        <a:rPr lang="fi-FI" sz="1800" b="0" i="0" kern="1200" dirty="0">
                          <a:solidFill>
                            <a:srgbClr val="0017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fi-FI" dirty="0">
                        <a:solidFill>
                          <a:srgbClr val="001759"/>
                        </a:solidFill>
                        <a:effectLst/>
                      </a:endParaRPr>
                    </a:p>
                  </a:txBody>
                  <a:tcPr marL="38100" marR="38100" marT="38100" marB="381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65390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2000" algn="l" fontAlgn="t"/>
                      <a:r>
                        <a:rPr lang="fi-FI" dirty="0">
                          <a:solidFill>
                            <a:srgbClr val="001759"/>
                          </a:solidFill>
                          <a:effectLst/>
                        </a:rPr>
                        <a:t>Martorellin haava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marL="72000" algn="l" fontAlgn="t"/>
                      <a:r>
                        <a:rPr lang="fi-FI" dirty="0">
                          <a:solidFill>
                            <a:srgbClr val="001759"/>
                          </a:solidFill>
                          <a:effectLst/>
                        </a:rPr>
                        <a:t>Pitkäkestoinen verenpainetauti, tyypin 2 diabetes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marL="72000" algn="l" fontAlgn="t"/>
                      <a:r>
                        <a:rPr lang="fi-FI" dirty="0">
                          <a:solidFill>
                            <a:srgbClr val="001759"/>
                          </a:solidFill>
                          <a:effectLst/>
                        </a:rPr>
                        <a:t>Kivulias, nopeasti laajeneva nekroottinen haava</a:t>
                      </a:r>
                      <a:br>
                        <a:rPr lang="fi-FI" dirty="0">
                          <a:solidFill>
                            <a:srgbClr val="001759"/>
                          </a:solidFill>
                          <a:effectLst/>
                        </a:rPr>
                      </a:br>
                      <a:r>
                        <a:rPr lang="fi-FI" dirty="0">
                          <a:solidFill>
                            <a:srgbClr val="001759"/>
                          </a:solidFill>
                          <a:effectLst/>
                        </a:rPr>
                        <a:t>Sijaitsee tyypillisesti pohkeessa, akillesjänteen päällä tai säären lateraaliosassa (ks. kuva </a:t>
                      </a:r>
                      <a:r>
                        <a:rPr lang="fi-FI" b="1" i="0" u="none" strike="noStrike" dirty="0">
                          <a:solidFill>
                            <a:srgbClr val="001759"/>
                          </a:solidFill>
                          <a:effectLst/>
                          <a:hlinkClick r:id="rId13" tooltip="Martorellin haavoja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24</a:t>
                      </a:r>
                      <a:r>
                        <a:rPr lang="fi-FI" dirty="0">
                          <a:solidFill>
                            <a:srgbClr val="001759"/>
                          </a:solidFill>
                          <a:effectLst/>
                        </a:rPr>
                        <a:t>)</a:t>
                      </a: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36924644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fi-FI" dirty="0">
                          <a:solidFill>
                            <a:srgbClr val="001759"/>
                          </a:solidFill>
                          <a:effectLst/>
                        </a:rPr>
                        <a:t>Kalsifylaksia</a:t>
                      </a:r>
                    </a:p>
                  </a:txBody>
                  <a:tcPr marL="38100" marR="38100" marT="38100" marB="3810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dirty="0">
                          <a:solidFill>
                            <a:srgbClr val="001759"/>
                          </a:solidFill>
                          <a:effectLst/>
                        </a:rPr>
                        <a:t>Munuaisten vajaatoiminta, (verenpainetauti, tyypin 2 diabetes, varfariinin käyttö, lihavuus)</a:t>
                      </a:r>
                    </a:p>
                  </a:txBody>
                  <a:tcPr marL="38100" marR="38100" marT="38100" marB="3810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dirty="0">
                          <a:solidFill>
                            <a:srgbClr val="001759"/>
                          </a:solidFill>
                          <a:effectLst/>
                        </a:rPr>
                        <a:t>Alkuvaiheessa violetit plakit, jotka haavautuvat</a:t>
                      </a:r>
                      <a:br>
                        <a:rPr lang="fi-FI" dirty="0">
                          <a:solidFill>
                            <a:srgbClr val="001759"/>
                          </a:solidFill>
                          <a:effectLst/>
                        </a:rPr>
                      </a:br>
                      <a:r>
                        <a:rPr lang="fi-FI" dirty="0">
                          <a:solidFill>
                            <a:srgbClr val="001759"/>
                          </a:solidFill>
                          <a:effectLst/>
                        </a:rPr>
                        <a:t>Haavat kivuliaita, nekroottisia, ympärillä livedokuvioitus (ks. suosituksen kuva </a:t>
                      </a:r>
                      <a:r>
                        <a:rPr lang="fi-FI" b="1" i="0" u="none" strike="noStrike" dirty="0">
                          <a:solidFill>
                            <a:srgbClr val="001759"/>
                          </a:solidFill>
                          <a:effectLst/>
                          <a:hlinkClick r:id="rId14" tooltip="Kalsifylaksia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25</a:t>
                      </a:r>
                      <a:r>
                        <a:rPr lang="fi-FI" dirty="0">
                          <a:solidFill>
                            <a:srgbClr val="001759"/>
                          </a:solidFill>
                          <a:effectLst/>
                        </a:rPr>
                        <a:t>)</a:t>
                      </a:r>
                    </a:p>
                  </a:txBody>
                  <a:tcPr marL="38100" marR="38100" marT="38100" marB="381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907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9651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BBDFDE-E6B2-46AC-90CD-03A18348F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609" y="624953"/>
            <a:ext cx="10919599" cy="804835"/>
          </a:xfrm>
        </p:spPr>
        <p:txBody>
          <a:bodyPr/>
          <a:lstStyle/>
          <a:p>
            <a:r>
              <a:rPr lang="fi-FI" dirty="0"/>
              <a:t> Epätyypilliset haavat</a:t>
            </a:r>
          </a:p>
        </p:txBody>
      </p:sp>
      <p:graphicFrame>
        <p:nvGraphicFramePr>
          <p:cNvPr id="4" name="Taulukko 4">
            <a:extLst>
              <a:ext uri="{FF2B5EF4-FFF2-40B4-BE49-F238E27FC236}">
                <a16:creationId xmlns:a16="http://schemas.microsoft.com/office/drawing/2014/main" id="{4524C107-0B51-47BF-905C-DE7C0899F1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8370485"/>
              </p:ext>
            </p:extLst>
          </p:nvPr>
        </p:nvGraphicFramePr>
        <p:xfrm>
          <a:off x="383459" y="1546167"/>
          <a:ext cx="11533240" cy="5059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3336">
                  <a:extLst>
                    <a:ext uri="{9D8B030D-6E8A-4147-A177-3AD203B41FA5}">
                      <a16:colId xmlns:a16="http://schemas.microsoft.com/office/drawing/2014/main" val="95599953"/>
                    </a:ext>
                  </a:extLst>
                </a:gridCol>
                <a:gridCol w="2708053">
                  <a:extLst>
                    <a:ext uri="{9D8B030D-6E8A-4147-A177-3AD203B41FA5}">
                      <a16:colId xmlns:a16="http://schemas.microsoft.com/office/drawing/2014/main" val="1641557276"/>
                    </a:ext>
                  </a:extLst>
                </a:gridCol>
                <a:gridCol w="5261851">
                  <a:extLst>
                    <a:ext uri="{9D8B030D-6E8A-4147-A177-3AD203B41FA5}">
                      <a16:colId xmlns:a16="http://schemas.microsoft.com/office/drawing/2014/main" val="301827504"/>
                    </a:ext>
                  </a:extLst>
                </a:gridCol>
              </a:tblGrid>
              <a:tr h="365822">
                <a:tc>
                  <a:txBody>
                    <a:bodyPr/>
                    <a:lstStyle/>
                    <a:p>
                      <a:pPr marL="72000" algn="l" defTabSz="914400" rtl="0" eaLnBrk="1" fontAlgn="t" latinLnBrk="0" hangingPunct="1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fi-FI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Lucida Sans"/>
                        </a:rPr>
                        <a:t>Haavan etiologia</a:t>
                      </a:r>
                      <a:endParaRPr sz="1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  <a:sym typeface="Lucida Sans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72000"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fi-FI" sz="1800" b="1" dirty="0">
                          <a:solidFill>
                            <a:schemeClr val="bg1"/>
                          </a:solidFill>
                          <a:latin typeface="+mj-lt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Riskitekijöitä </a:t>
                      </a:r>
                      <a:endParaRPr sz="1800" b="1" dirty="0">
                        <a:solidFill>
                          <a:schemeClr val="bg1"/>
                        </a:solidFill>
                        <a:latin typeface="+mj-lt"/>
                        <a:ea typeface="Lucida Sans"/>
                        <a:cs typeface="Calibri" panose="020F0502020204030204" pitchFamily="34" charset="0"/>
                        <a:sym typeface="Lucida Sans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72000"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fi-FI" sz="1800" b="1" dirty="0">
                          <a:solidFill>
                            <a:schemeClr val="bg1"/>
                          </a:solidFill>
                          <a:latin typeface="+mj-lt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Kliininen kuva</a:t>
                      </a:r>
                      <a:endParaRPr sz="1800" b="1" dirty="0">
                        <a:solidFill>
                          <a:schemeClr val="bg1"/>
                        </a:solidFill>
                        <a:latin typeface="+mj-lt"/>
                        <a:ea typeface="Lucida Sans"/>
                        <a:cs typeface="Calibri" panose="020F0502020204030204" pitchFamily="34" charset="0"/>
                        <a:sym typeface="Lucida Sans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3503934585"/>
                  </a:ext>
                </a:extLst>
              </a:tr>
              <a:tr h="1080264">
                <a:tc>
                  <a:txBody>
                    <a:bodyPr/>
                    <a:lstStyle/>
                    <a:p>
                      <a:pPr algn="l" fontAlgn="t"/>
                      <a:r>
                        <a:rPr lang="fi-FI" sz="1800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Vaskulopatiat, esim. livedovaskulopatia</a:t>
                      </a:r>
                    </a:p>
                  </a:txBody>
                  <a:tcPr marL="108000" marR="38100" marT="38100" marB="38100"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dirty="0">
                          <a:solidFill>
                            <a:schemeClr val="accent1"/>
                          </a:solidFill>
                          <a:effectLst/>
                        </a:rPr>
                        <a:t>Tukostaipumus (livedovaskulopatia), sidekudossairaudet, kolesteroliembolisaatio</a:t>
                      </a:r>
                    </a:p>
                  </a:txBody>
                  <a:tcPr marL="108000" marR="38100" marT="38100" marB="38100"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i="0" dirty="0">
                          <a:solidFill>
                            <a:srgbClr val="001759"/>
                          </a:solidFill>
                          <a:effectLst/>
                        </a:rPr>
                        <a:t>Vaalea tähtimäinen arpikuvio ja reikämäiset haavat (livedovaskulopatia), (ks. kuva </a:t>
                      </a:r>
                      <a:r>
                        <a:rPr lang="fi-FI" b="1" i="0" u="none" strike="noStrike" dirty="0">
                          <a:solidFill>
                            <a:srgbClr val="001759"/>
                          </a:solidFill>
                          <a:effectLst/>
                          <a:hlinkClick r:id="rId2" tooltip="Livedovaskulopatia-haava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26</a:t>
                      </a:r>
                      <a:r>
                        <a:rPr lang="fi-FI" b="1" i="0" u="none" strike="noStrike" dirty="0">
                          <a:solidFill>
                            <a:srgbClr val="001759"/>
                          </a:solidFill>
                          <a:effectLst/>
                        </a:rPr>
                        <a:t>)</a:t>
                      </a:r>
                      <a:br>
                        <a:rPr lang="fi-FI" i="0" dirty="0">
                          <a:solidFill>
                            <a:srgbClr val="001759"/>
                          </a:solidFill>
                          <a:effectLst/>
                        </a:rPr>
                      </a:br>
                      <a:r>
                        <a:rPr lang="fi-FI" i="0" dirty="0">
                          <a:solidFill>
                            <a:srgbClr val="001759"/>
                          </a:solidFill>
                          <a:effectLst/>
                        </a:rPr>
                        <a:t>Ympäröivällä iholla livedo racemosaa, purppuraa tai atrophie blanche -muutosta (ks. kuvat </a:t>
                      </a:r>
                      <a:r>
                        <a:rPr lang="fi-FI" b="1" i="0" u="none" strike="noStrike" dirty="0">
                          <a:solidFill>
                            <a:srgbClr val="001759"/>
                          </a:solidFill>
                          <a:effectLst/>
                          <a:hlinkClick r:id="rId3" tooltip="Atrophie blanche eli valkosurkastuma ( CEAP kliininen luokka C4b, jos löydös on laskimovajaatoiminnan aiheuttama)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27</a:t>
                      </a:r>
                      <a:r>
                        <a:rPr lang="fi-FI" i="0" dirty="0">
                          <a:solidFill>
                            <a:srgbClr val="001759"/>
                          </a:solidFill>
                          <a:effectLst/>
                        </a:rPr>
                        <a:t> ja </a:t>
                      </a:r>
                      <a:r>
                        <a:rPr lang="fi-FI" b="1" i="0" u="none" strike="noStrike" dirty="0">
                          <a:solidFill>
                            <a:srgbClr val="001759"/>
                          </a:solidFill>
                          <a:effectLst/>
                          <a:hlinkClick r:id="rId4" tooltip="Atrophiae blanche eli valkosurkastuma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28</a:t>
                      </a:r>
                      <a:r>
                        <a:rPr lang="fi-FI" b="1" i="0" u="none" strike="noStrike" dirty="0">
                          <a:solidFill>
                            <a:srgbClr val="001759"/>
                          </a:solidFill>
                          <a:effectLst/>
                        </a:rPr>
                        <a:t>)</a:t>
                      </a:r>
                      <a:endParaRPr lang="fi-FI" i="0" dirty="0">
                        <a:solidFill>
                          <a:srgbClr val="001759"/>
                        </a:solidFill>
                        <a:effectLst/>
                      </a:endParaRPr>
                    </a:p>
                  </a:txBody>
                  <a:tcPr marL="108000" marR="38100" marT="38100" marB="38100">
                    <a:solidFill>
                      <a:srgbClr val="E7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4997447"/>
                  </a:ext>
                </a:extLst>
              </a:tr>
              <a:tr h="1332793">
                <a:tc>
                  <a:txBody>
                    <a:bodyPr/>
                    <a:lstStyle/>
                    <a:p>
                      <a:pPr algn="l" fontAlgn="t"/>
                      <a:r>
                        <a:rPr lang="fi-FI" i="0" dirty="0">
                          <a:solidFill>
                            <a:schemeClr val="accent1"/>
                          </a:solidFill>
                          <a:effectLst/>
                        </a:rPr>
                        <a:t>Pahanlaatuiset haavat (mm. tyvi- ja okasolusyöpä, melanooma)</a:t>
                      </a:r>
                    </a:p>
                  </a:txBody>
                  <a:tcPr marL="108000" marR="38100" marT="38100" marB="381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dirty="0">
                          <a:solidFill>
                            <a:schemeClr val="accent1"/>
                          </a:solidFill>
                          <a:effectLst/>
                        </a:rPr>
                        <a:t>Immunosuppressio, runsas kumulatiivinen UV-altistus, vaalea ja auringossa palava ihotyyppi</a:t>
                      </a:r>
                    </a:p>
                  </a:txBody>
                  <a:tcPr marL="108000" marR="38100" marT="38100" marB="381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i="0" dirty="0">
                          <a:solidFill>
                            <a:srgbClr val="001759"/>
                          </a:solidFill>
                          <a:effectLst/>
                        </a:rPr>
                        <a:t>Pigmentaatio tai hypergranulaatio haavassa, vuotava haavapohja, muuttunut ulkonäkö, vallimaiset haavanreunat.</a:t>
                      </a:r>
                      <a:br>
                        <a:rPr lang="fi-FI" i="0" dirty="0">
                          <a:solidFill>
                            <a:srgbClr val="001759"/>
                          </a:solidFill>
                          <a:effectLst/>
                        </a:rPr>
                      </a:br>
                      <a:r>
                        <a:rPr lang="fi-FI" i="0" dirty="0">
                          <a:solidFill>
                            <a:srgbClr val="001759"/>
                          </a:solidFill>
                          <a:effectLst/>
                        </a:rPr>
                        <a:t>Ei vastetta tavanomaiseen haavanhoitoon. </a:t>
                      </a:r>
                      <a:br>
                        <a:rPr lang="fi-FI" i="0" dirty="0">
                          <a:solidFill>
                            <a:srgbClr val="001759"/>
                          </a:solidFill>
                          <a:effectLst/>
                        </a:rPr>
                      </a:br>
                      <a:r>
                        <a:rPr lang="fi-FI" i="0" dirty="0">
                          <a:solidFill>
                            <a:srgbClr val="001759"/>
                          </a:solidFill>
                          <a:effectLst/>
                        </a:rPr>
                        <a:t>(Ks. kuvat </a:t>
                      </a:r>
                      <a:r>
                        <a:rPr lang="fi-FI" b="1" i="0" u="none" strike="noStrike" dirty="0">
                          <a:solidFill>
                            <a:srgbClr val="001759"/>
                          </a:solidFill>
                          <a:effectLst/>
                          <a:hlinkClick r:id="rId5" tooltip="Levyepiteelikarsinooma eli okasolusyöpä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29</a:t>
                      </a:r>
                      <a:r>
                        <a:rPr lang="fi-FI" i="0" dirty="0">
                          <a:solidFill>
                            <a:srgbClr val="001759"/>
                          </a:solidFill>
                          <a:effectLst/>
                        </a:rPr>
                        <a:t>, </a:t>
                      </a:r>
                      <a:r>
                        <a:rPr lang="fi-FI" b="1" i="0" u="none" strike="noStrike" dirty="0">
                          <a:solidFill>
                            <a:srgbClr val="001759"/>
                          </a:solidFill>
                          <a:effectLst/>
                          <a:hlinkClick r:id="rId6" tooltip="Basaliooma eli tyvisolusyöpä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30</a:t>
                      </a:r>
                      <a:r>
                        <a:rPr lang="fi-FI" i="0" dirty="0">
                          <a:solidFill>
                            <a:srgbClr val="001759"/>
                          </a:solidFill>
                          <a:effectLst/>
                        </a:rPr>
                        <a:t>, </a:t>
                      </a:r>
                      <a:r>
                        <a:rPr lang="fi-FI" b="1" i="0" u="none" strike="noStrike" dirty="0">
                          <a:solidFill>
                            <a:srgbClr val="001759"/>
                          </a:solidFill>
                          <a:effectLst/>
                          <a:hlinkClick r:id="rId7" tooltip="Amelanoottinen melanooma kantapäässä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31</a:t>
                      </a:r>
                      <a:r>
                        <a:rPr lang="fi-FI" i="0" dirty="0">
                          <a:solidFill>
                            <a:srgbClr val="001759"/>
                          </a:solidFill>
                          <a:effectLst/>
                        </a:rPr>
                        <a:t>, </a:t>
                      </a:r>
                      <a:r>
                        <a:rPr lang="fi-FI" b="1" i="0" u="none" strike="noStrike" dirty="0">
                          <a:solidFill>
                            <a:srgbClr val="001759"/>
                          </a:solidFill>
                          <a:effectLst/>
                          <a:hlinkClick r:id="rId8" tooltip="Marjolinin haava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32</a:t>
                      </a:r>
                      <a:r>
                        <a:rPr lang="fi-FI" b="1" i="0" u="none" strike="noStrike" dirty="0">
                          <a:solidFill>
                            <a:srgbClr val="001759"/>
                          </a:solidFill>
                          <a:effectLst/>
                        </a:rPr>
                        <a:t>.</a:t>
                      </a:r>
                      <a:r>
                        <a:rPr lang="fi-FI" i="0" dirty="0">
                          <a:solidFill>
                            <a:srgbClr val="001759"/>
                          </a:solidFill>
                          <a:effectLst/>
                        </a:rPr>
                        <a:t>)</a:t>
                      </a:r>
                    </a:p>
                  </a:txBody>
                  <a:tcPr marL="108000" marR="38100" marT="38100" marB="381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6539081"/>
                  </a:ext>
                </a:extLst>
              </a:tr>
              <a:tr h="827735">
                <a:tc>
                  <a:txBody>
                    <a:bodyPr/>
                    <a:lstStyle/>
                    <a:p>
                      <a:pPr algn="l" fontAlgn="t"/>
                      <a:r>
                        <a:rPr lang="fi-FI" i="0" dirty="0">
                          <a:solidFill>
                            <a:schemeClr val="accent1"/>
                          </a:solidFill>
                          <a:effectLst/>
                        </a:rPr>
                        <a:t>Tulehdukselliset haavat (esim. </a:t>
                      </a:r>
                      <a:r>
                        <a:rPr lang="fi-FI" sz="1800" i="0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tuberkuloosi, leishmaniaasi, ecthyma gangrenosum)</a:t>
                      </a:r>
                    </a:p>
                  </a:txBody>
                  <a:tcPr marL="108000" marR="38100" marT="38100" marB="38100"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dirty="0">
                          <a:solidFill>
                            <a:schemeClr val="accent1"/>
                          </a:solidFill>
                          <a:effectLst/>
                        </a:rPr>
                        <a:t>Matkailuanamneesi (erityisesti tropiikki), immunosuppressio</a:t>
                      </a:r>
                    </a:p>
                  </a:txBody>
                  <a:tcPr marL="108000" marR="38100" marT="38100" marB="38100"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dirty="0">
                          <a:solidFill>
                            <a:schemeClr val="accent1"/>
                          </a:solidFill>
                          <a:effectLst/>
                        </a:rPr>
                        <a:t>Haavan epätyypillinen ulkonäkö</a:t>
                      </a:r>
                    </a:p>
                  </a:txBody>
                  <a:tcPr marL="108000" marR="38100" marT="38100" marB="38100">
                    <a:solidFill>
                      <a:srgbClr val="E7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464401"/>
                  </a:ext>
                </a:extLst>
              </a:tr>
              <a:tr h="1080264">
                <a:tc>
                  <a:txBody>
                    <a:bodyPr/>
                    <a:lstStyle/>
                    <a:p>
                      <a:pPr algn="l" fontAlgn="t"/>
                      <a:r>
                        <a:rPr lang="fi-FI" i="0" dirty="0">
                          <a:solidFill>
                            <a:schemeClr val="accent1"/>
                          </a:solidFill>
                          <a:effectLst/>
                        </a:rPr>
                        <a:t>Muut (mm. itseaiheutetut haavat, ihon rakkulataudit, kihti, sklero-derma, lääkkeiden aiheuttamat haavat) (ks. kuvat </a:t>
                      </a:r>
                      <a:r>
                        <a:rPr lang="fi-FI" b="1" i="0" u="none" strike="noStrike" dirty="0">
                          <a:solidFill>
                            <a:schemeClr val="accent1"/>
                          </a:solidFill>
                          <a:effectLst/>
                          <a:hlinkClick r:id="rId9" tooltip="Haavautunut necrobiosis lipoidica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33</a:t>
                      </a:r>
                      <a:r>
                        <a:rPr lang="fi-FI" i="0" dirty="0">
                          <a:solidFill>
                            <a:schemeClr val="accent1"/>
                          </a:solidFill>
                          <a:effectLst/>
                        </a:rPr>
                        <a:t>, </a:t>
                      </a:r>
                      <a:r>
                        <a:rPr lang="fi-FI" b="1" i="0" u="none" strike="noStrike" dirty="0">
                          <a:solidFill>
                            <a:schemeClr val="accent1"/>
                          </a:solidFill>
                          <a:effectLst/>
                          <a:hlinkClick r:id="rId10" tooltip="Hydroksiurean aiheuttama haava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34</a:t>
                      </a:r>
                      <a:r>
                        <a:rPr lang="fi-FI" b="1" i="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)</a:t>
                      </a:r>
                      <a:endParaRPr lang="fi-FI" i="0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marL="108000" marR="38100" marT="38100" marB="3810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dirty="0">
                          <a:solidFill>
                            <a:schemeClr val="accent1"/>
                          </a:solidFill>
                          <a:effectLst/>
                        </a:rPr>
                        <a:t>Psykiatrinen sairaus (itseaiheutetut haavat), lääkitys (esim. hydroksiurea)</a:t>
                      </a:r>
                    </a:p>
                  </a:txBody>
                  <a:tcPr marL="108000" marR="38100" marT="38100" marB="3810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dirty="0">
                          <a:solidFill>
                            <a:schemeClr val="accent1"/>
                          </a:solidFill>
                          <a:effectLst/>
                        </a:rPr>
                        <a:t>Kliininen kuva vaihtelee etiologian mukaan</a:t>
                      </a:r>
                      <a:br>
                        <a:rPr lang="fi-FI" dirty="0">
                          <a:solidFill>
                            <a:schemeClr val="accent1"/>
                          </a:solidFill>
                          <a:effectLst/>
                        </a:rPr>
                      </a:br>
                      <a:r>
                        <a:rPr lang="fi-FI" dirty="0">
                          <a:solidFill>
                            <a:schemeClr val="accent1"/>
                          </a:solidFill>
                          <a:effectLst/>
                        </a:rPr>
                        <a:t>Ei vastetta tavanomaiseen </a:t>
                      </a:r>
                      <a:r>
                        <a:rPr lang="fi-FI" sz="1800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haavanhoitoon</a:t>
                      </a:r>
                    </a:p>
                  </a:txBody>
                  <a:tcPr marL="108000" marR="38100" marT="38100" marB="381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54761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60614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94C1B8-1200-4AB8-B57A-F6218A62A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Alaraajahaavan hoito 1(2)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C62D800-69E3-422A-9ABB-BF2193690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99" y="1889760"/>
            <a:ext cx="10919599" cy="461264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300" b="1" dirty="0"/>
              <a:t>Hoidon tulee kohdistua haavan taustalla olevan perussyyn korjaamiseen.</a:t>
            </a:r>
          </a:p>
          <a:p>
            <a:pPr marL="971550" lvl="1" indent="-342900"/>
            <a:r>
              <a:rPr lang="fi-FI" sz="2300" dirty="0"/>
              <a:t>Jos haavan taustalla on krooninen raajaa </a:t>
            </a:r>
            <a:r>
              <a:rPr lang="fi-FI" sz="2300" dirty="0">
                <a:solidFill>
                  <a:srgbClr val="001759"/>
                </a:solidFill>
              </a:rPr>
              <a:t>uhkaava iskemia, </a:t>
            </a:r>
            <a:r>
              <a:rPr lang="fi-FI" sz="2300">
                <a:solidFill>
                  <a:srgbClr val="001759"/>
                </a:solidFill>
              </a:rPr>
              <a:t>haavan ainoa</a:t>
            </a:r>
            <a:r>
              <a:rPr lang="fi-FI" sz="2300" strike="sngStrike">
                <a:solidFill>
                  <a:srgbClr val="001759"/>
                </a:solidFill>
              </a:rPr>
              <a:t> </a:t>
            </a:r>
            <a:r>
              <a:rPr lang="fi-FI" sz="2300" dirty="0">
                <a:solidFill>
                  <a:srgbClr val="001759"/>
                </a:solidFill>
              </a:rPr>
              <a:t>parantava hoito on raajan </a:t>
            </a:r>
            <a:r>
              <a:rPr lang="fi-FI" sz="2300" b="1" dirty="0">
                <a:solidFill>
                  <a:srgbClr val="001759"/>
                </a:solidFill>
              </a:rPr>
              <a:t>revaskularisaatio</a:t>
            </a:r>
            <a:r>
              <a:rPr lang="fi-FI" sz="2300" dirty="0">
                <a:solidFill>
                  <a:srgbClr val="001759"/>
                </a:solidFill>
              </a:rPr>
              <a:t>.</a:t>
            </a:r>
          </a:p>
          <a:p>
            <a:pPr marL="971550" lvl="1" indent="-342900"/>
            <a:r>
              <a:rPr lang="fi-FI" sz="2300" dirty="0">
                <a:solidFill>
                  <a:srgbClr val="001759"/>
                </a:solidFill>
              </a:rPr>
              <a:t>Laskimohaavaa sairastavalla pintalaskimovajaatoiminnan hoito laskimon-sisäisillä menetelmillä ilmeisesti nopeuttaa haavan </a:t>
            </a:r>
            <a:r>
              <a:rPr lang="fi-FI" sz="2300">
                <a:solidFill>
                  <a:srgbClr val="001759"/>
                </a:solidFill>
              </a:rPr>
              <a:t>paranemista (</a:t>
            </a:r>
            <a:r>
              <a:rPr lang="fi-FI" sz="2300" b="1">
                <a:solidFill>
                  <a:srgbClr val="001759"/>
                </a:solidFill>
              </a:rPr>
              <a:t>B</a:t>
            </a:r>
            <a:r>
              <a:rPr lang="fi-FI" sz="2300">
                <a:solidFill>
                  <a:srgbClr val="001759"/>
                </a:solidFill>
              </a:rPr>
              <a:t>) </a:t>
            </a:r>
            <a:r>
              <a:rPr lang="fi-FI" sz="2300" dirty="0">
                <a:solidFill>
                  <a:srgbClr val="001759"/>
                </a:solidFill>
              </a:rPr>
              <a:t>ja pienentää haavan uusiutumisriskiä.</a:t>
            </a:r>
          </a:p>
          <a:p>
            <a:pPr marL="971550" lvl="1" indent="-342900"/>
            <a:r>
              <a:rPr lang="fi-FI" sz="2300" dirty="0"/>
              <a:t>Epätyypillisten haavojen hoito suunnitellaan yksilöllisesti potilaan kokonaistilanne ja pitkäaikaissairaudet huomioiden.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300" b="1" dirty="0"/>
              <a:t>Kompressiohoito</a:t>
            </a:r>
            <a:r>
              <a:rPr lang="fi-FI" sz="2300" dirty="0"/>
              <a:t> tulee aloittaa kaikille alaraajahaavaa sairastaville, kun raajan merkittävä valtimoverenkierron vajaus ja keuhkopöhö on suljettu pois.</a:t>
            </a:r>
          </a:p>
          <a:p>
            <a:pPr marL="971550" lvl="1" indent="-342900"/>
            <a:r>
              <a:rPr lang="fi-FI" sz="2300" dirty="0">
                <a:solidFill>
                  <a:srgbClr val="001759"/>
                </a:solidFill>
              </a:rPr>
              <a:t>Kompressiohoidon valinta tulee tehdä yksilöllisesti ja potilaan kanssa yhdessä. Valinnassa huomioidaan esimerkiksi haavan koko ja eritys, ympäröivän kudoksen laatu, kipu sekä potilaan liikkumis- ja toimintakyky.</a:t>
            </a:r>
          </a:p>
          <a:p>
            <a:pPr marL="342900" indent="-342900"/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2608261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867610-5B74-4458-A2B3-731D36D61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8980" y="854439"/>
            <a:ext cx="5369228" cy="836249"/>
          </a:xfrm>
        </p:spPr>
        <p:txBody>
          <a:bodyPr anchor="t">
            <a:normAutofit/>
          </a:bodyPr>
          <a:lstStyle/>
          <a:p>
            <a:r>
              <a:rPr lang="fi-FI" dirty="0"/>
              <a:t>Luentomateriaali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55C3C2F-40C3-476E-AD25-64B040FAC7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910080"/>
            <a:ext cx="5380149" cy="4168748"/>
          </a:xfrm>
        </p:spPr>
        <p:txBody>
          <a:bodyPr>
            <a:normAutofit/>
          </a:bodyPr>
          <a:lstStyle/>
          <a:p>
            <a:r>
              <a:rPr lang="fi-FI" sz="2200"/>
              <a:t>Julkaistu 22.6.2021</a:t>
            </a:r>
            <a:endParaRPr lang="fi-FI" sz="2200" dirty="0"/>
          </a:p>
          <a:p>
            <a:endParaRPr lang="fi-FI" sz="2200" dirty="0"/>
          </a:p>
          <a:p>
            <a:r>
              <a:rPr lang="fi-FI" sz="2200"/>
              <a:t>Perustuu 9.4.2021 päivitettyyn</a:t>
            </a:r>
            <a:br>
              <a:rPr lang="fi-FI" sz="2200"/>
            </a:br>
            <a:r>
              <a:rPr lang="fi-FI" sz="2200"/>
              <a:t>Käypä </a:t>
            </a:r>
            <a:r>
              <a:rPr lang="fi-FI" sz="2200" dirty="0"/>
              <a:t>hoito -suositukseen</a:t>
            </a:r>
            <a:br>
              <a:rPr lang="fi-FI" sz="2200" dirty="0"/>
            </a:br>
            <a:r>
              <a:rPr lang="fi-FI" sz="2200" dirty="0"/>
              <a:t>Krooninen alaraajahaava</a:t>
            </a:r>
          </a:p>
          <a:p>
            <a:endParaRPr lang="fi-FI" sz="2200" dirty="0"/>
          </a:p>
          <a:p>
            <a:r>
              <a:rPr lang="fi-FI" sz="2200" dirty="0">
                <a:solidFill>
                  <a:srgbClr val="001759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Linkki suositukseen</a:t>
            </a:r>
            <a:endParaRPr lang="fi-FI" sz="2200" dirty="0">
              <a:solidFill>
                <a:srgbClr val="001759"/>
              </a:solidFill>
            </a:endParaRPr>
          </a:p>
        </p:txBody>
      </p:sp>
      <p:pic>
        <p:nvPicPr>
          <p:cNvPr id="7" name="Kuvan paikkamerkki 6" descr="Kuva, joka sisältää kohteen henkilö&#10;&#10;Kuvaus luotu automaattisesti">
            <a:extLst>
              <a:ext uri="{FF2B5EF4-FFF2-40B4-BE49-F238E27FC236}">
                <a16:creationId xmlns:a16="http://schemas.microsoft.com/office/drawing/2014/main" id="{D4B9C57A-527C-4601-918D-5A393455551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9431" r="24161" b="2"/>
          <a:stretch/>
        </p:blipFill>
        <p:spPr>
          <a:xfrm>
            <a:off x="631825" y="927280"/>
            <a:ext cx="5112152" cy="5138334"/>
          </a:xfrm>
          <a:noFill/>
        </p:spPr>
      </p:pic>
      <p:sp>
        <p:nvSpPr>
          <p:cNvPr id="9" name="Tekstiruutu 6">
            <a:extLst>
              <a:ext uri="{FF2B5EF4-FFF2-40B4-BE49-F238E27FC236}">
                <a16:creationId xmlns:a16="http://schemas.microsoft.com/office/drawing/2014/main" id="{6FEB4175-265A-48B7-95A4-F5E24F8438B3}"/>
              </a:ext>
            </a:extLst>
          </p:cNvPr>
          <p:cNvSpPr txBox="1"/>
          <p:nvPr/>
        </p:nvSpPr>
        <p:spPr>
          <a:xfrm>
            <a:off x="726329" y="5780097"/>
            <a:ext cx="1281759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800">
                <a:solidFill>
                  <a:srgbClr val="A9A9A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rPr sz="1100" dirty="0">
                <a:solidFill>
                  <a:schemeClr val="accent6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Kuva: Gettyimages</a:t>
            </a:r>
          </a:p>
        </p:txBody>
      </p:sp>
    </p:spTree>
    <p:extLst>
      <p:ext uri="{BB962C8B-B14F-4D97-AF65-F5344CB8AC3E}">
        <p14:creationId xmlns:p14="http://schemas.microsoft.com/office/powerpoint/2010/main" val="3681661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94C1B8-1200-4AB8-B57A-F6218A62A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Alaraajahaavan hoito 2(2)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C62D800-69E3-422A-9ABB-BF2193690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99" y="1690688"/>
            <a:ext cx="11224418" cy="420624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200" b="1" dirty="0">
                <a:solidFill>
                  <a:srgbClr val="001759"/>
                </a:solidFill>
              </a:rPr>
              <a:t>Haavan paikallishoidossa haava ja sitä ympäröivä iho puhdistetaan </a:t>
            </a:r>
            <a:r>
              <a:rPr lang="fi-FI" sz="2200" dirty="0">
                <a:solidFill>
                  <a:srgbClr val="001759"/>
                </a:solidFill>
              </a:rPr>
              <a:t>ja haavasta poistetaan kuollut kudos. </a:t>
            </a:r>
          </a:p>
          <a:p>
            <a:pPr marL="971550" lvl="1" indent="-342900"/>
            <a:r>
              <a:rPr lang="fi-FI" sz="2200" dirty="0">
                <a:solidFill>
                  <a:srgbClr val="001759"/>
                </a:solidFill>
              </a:rPr>
              <a:t>Valtimohaavan kuivaa nekroosia ei kuitenkaan tule poistaa ennen revaskularisaatiomahdollisuuksien selvittämistä.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200" dirty="0">
                <a:solidFill>
                  <a:srgbClr val="001759"/>
                </a:solidFill>
              </a:rPr>
              <a:t>Haavanhoitotuote valitaan haavan kudostyypin ja erityksen mukaan. </a:t>
            </a:r>
          </a:p>
          <a:p>
            <a:pPr marL="971550" lvl="1" indent="-342900"/>
            <a:r>
              <a:rPr lang="fi-FI" sz="2200" dirty="0">
                <a:solidFill>
                  <a:srgbClr val="001759"/>
                </a:solidFill>
              </a:rPr>
              <a:t>Ei ole näyttöä siitä, että jokin haavanhoitotuote olisi toista parempi haavan paranemisen </a:t>
            </a:r>
            <a:r>
              <a:rPr lang="fi-FI" sz="2200">
                <a:solidFill>
                  <a:srgbClr val="001759"/>
                </a:solidFill>
              </a:rPr>
              <a:t>kannalta (</a:t>
            </a:r>
            <a:r>
              <a:rPr lang="fi-FI" sz="2200" b="1">
                <a:solidFill>
                  <a:srgbClr val="001759"/>
                </a:solidFill>
              </a:rPr>
              <a:t>A</a:t>
            </a:r>
            <a:r>
              <a:rPr lang="fi-FI" sz="2200">
                <a:solidFill>
                  <a:srgbClr val="001759"/>
                </a:solidFill>
              </a:rPr>
              <a:t>), </a:t>
            </a:r>
            <a:r>
              <a:rPr lang="fi-FI" sz="2200" dirty="0">
                <a:solidFill>
                  <a:srgbClr val="001759"/>
                </a:solidFill>
              </a:rPr>
              <a:t>kun tuote on valittu haavan kudostyypin ja erityksen mukaan.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200" b="1" dirty="0">
                <a:solidFill>
                  <a:srgbClr val="001759"/>
                </a:solidFill>
              </a:rPr>
              <a:t>Haavan korjausleikkausta </a:t>
            </a:r>
            <a:r>
              <a:rPr lang="fi-FI" sz="2200" dirty="0">
                <a:solidFill>
                  <a:srgbClr val="001759"/>
                </a:solidFill>
              </a:rPr>
              <a:t>tulee harkita kookkaan tai pitkään avoinna olleen haavan hoidoksi, tai jos haavapohjassa on luu, nivel tai jänne näkyvissä.</a:t>
            </a:r>
          </a:p>
          <a:p>
            <a:pPr marL="971550" lvl="1" indent="-342900"/>
            <a:r>
              <a:rPr lang="fi-FI" sz="2200" dirty="0">
                <a:solidFill>
                  <a:srgbClr val="001759"/>
                </a:solidFill>
              </a:rPr>
              <a:t>Haavan etiologian tulee olla varmistettu ja hoidon optimoitu ennen korjausleikkausta.</a:t>
            </a:r>
          </a:p>
          <a:p>
            <a:pPr marL="971550" lvl="1" indent="-342900"/>
            <a:r>
              <a:rPr lang="fi-FI" sz="2200" dirty="0">
                <a:solidFill>
                  <a:srgbClr val="001759"/>
                </a:solidFill>
              </a:rPr>
              <a:t>Leikkauksen tavoitteena on haavan lopullinen paraneminen, mutta kirurginen haavarevisio on myös tehokas tapa puhdistaa haava, jossa on runsaasti katetta.</a:t>
            </a:r>
          </a:p>
        </p:txBody>
      </p:sp>
    </p:spTree>
    <p:extLst>
      <p:ext uri="{BB962C8B-B14F-4D97-AF65-F5344CB8AC3E}">
        <p14:creationId xmlns:p14="http://schemas.microsoft.com/office/powerpoint/2010/main" val="16755971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F3731D-1DBA-444A-9E1F-6C669BC14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Infektiot kroonisessa haavassa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1744411-2813-4275-BC9C-1E6858A5F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99" y="1690689"/>
            <a:ext cx="10919599" cy="4583504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100" dirty="0">
                <a:solidFill>
                  <a:srgbClr val="001759"/>
                </a:solidFill>
              </a:rPr>
              <a:t>Yli 80 % kroonisista alaraajahaavoista on kolonisoitunut bakteereilla. Bakteereiden esiintyminen kroonisessa haavassa ilman kliinistä infektiota ei kuitenkaan näytä hidastavan haavan pienenemistä.</a:t>
            </a:r>
            <a:endParaRPr lang="fi-FI" sz="2100" strike="sngStrike" dirty="0">
              <a:solidFill>
                <a:srgbClr val="00175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100" dirty="0">
                <a:solidFill>
                  <a:srgbClr val="001759"/>
                </a:solidFill>
              </a:rPr>
              <a:t>Jos haava on kliinisesti arvioiden infektoitunut, puhdistetun haavan pohjalta otetaan kyretillä kudosta bakteeriviljelynäytteeksi.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100" dirty="0">
                <a:solidFill>
                  <a:srgbClr val="001759"/>
                </a:solidFill>
              </a:rPr>
              <a:t>Kliininen haavainfektio vaatii systeemistä antibioottihoitoa, mutta infektoitumattoman haavan hoidossa antibiootista ei näytä olevan </a:t>
            </a:r>
            <a:r>
              <a:rPr lang="fi-FI" sz="2100">
                <a:solidFill>
                  <a:srgbClr val="001759"/>
                </a:solidFill>
              </a:rPr>
              <a:t>hyötyä (</a:t>
            </a:r>
            <a:r>
              <a:rPr lang="fi-FI" sz="2100" b="1">
                <a:solidFill>
                  <a:srgbClr val="001759"/>
                </a:solidFill>
              </a:rPr>
              <a:t>C</a:t>
            </a:r>
            <a:r>
              <a:rPr lang="fi-FI" sz="2100">
                <a:solidFill>
                  <a:srgbClr val="001759"/>
                </a:solidFill>
              </a:rPr>
              <a:t>).</a:t>
            </a:r>
            <a:endParaRPr lang="fi-FI" sz="2100" dirty="0">
              <a:solidFill>
                <a:srgbClr val="001759"/>
              </a:solidFill>
            </a:endParaRPr>
          </a:p>
          <a:p>
            <a:pPr marL="971550" lvl="1" indent="-342900"/>
            <a:r>
              <a:rPr lang="fi-FI" dirty="0">
                <a:solidFill>
                  <a:srgbClr val="001759"/>
                </a:solidFill>
              </a:rPr>
              <a:t>Empiirisen antibioottihoidon on katettava tärkeimmät haavainfektiopatogeenit eli beetahemolyyttiset streptokokit ja Staphylococcus aureus.</a:t>
            </a:r>
          </a:p>
          <a:p>
            <a:pPr marL="971550" lvl="1" indent="-342900"/>
            <a:r>
              <a:rPr lang="fi-FI" dirty="0">
                <a:solidFill>
                  <a:srgbClr val="001759"/>
                </a:solidFill>
              </a:rPr>
              <a:t>Avohoidossa ensisijaisia antibiootteja ovat stafylokokkipenisilliini (flukloksasilliini) ja ensimmäisen polven kefalosporiinit, toissijaisesti klindamysiini.</a:t>
            </a:r>
          </a:p>
          <a:p>
            <a:pPr marL="971550" lvl="1" indent="-342900"/>
            <a:r>
              <a:rPr lang="fi-FI" dirty="0">
                <a:solidFill>
                  <a:srgbClr val="001759"/>
                </a:solidFill>
              </a:rPr>
              <a:t>Hoitoaika voidaan päättää haavainfektion diagnoosiin johtaneiden kliinisten merkkien häviämisen perusteella. Usein 5–7 vuorokautta on riittävä.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100" dirty="0">
                <a:solidFill>
                  <a:srgbClr val="001759"/>
                </a:solidFill>
              </a:rPr>
              <a:t>Haavan etiologian mukaisella, hoitosuosituksiin perustuvalla hoidolla voidaan vähentää antibioottien käyttöä ja parantaa hoitotuloksia.</a:t>
            </a:r>
          </a:p>
        </p:txBody>
      </p:sp>
    </p:spTree>
    <p:extLst>
      <p:ext uri="{BB962C8B-B14F-4D97-AF65-F5344CB8AC3E}">
        <p14:creationId xmlns:p14="http://schemas.microsoft.com/office/powerpoint/2010/main" val="10675126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ED8504-A44C-4519-9675-1893D8933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Ravitsemushoito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E863989-1B86-47EC-94CB-5029493E6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99" y="1889759"/>
            <a:ext cx="10919599" cy="446883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Ravitsemukseen liittyvät ongelmat ovat yleisiä kroonista alaraajahaavaa </a:t>
            </a:r>
            <a:r>
              <a:rPr lang="fi-FI"/>
              <a:t>sairastavilla (</a:t>
            </a:r>
            <a:r>
              <a:rPr lang="fi-FI" b="1"/>
              <a:t>A</a:t>
            </a:r>
            <a:r>
              <a:rPr lang="fi-FI">
                <a:solidFill>
                  <a:srgbClr val="001759"/>
                </a:solidFill>
              </a:rPr>
              <a:t>). </a:t>
            </a:r>
            <a:r>
              <a:rPr lang="fi-FI" dirty="0">
                <a:solidFill>
                  <a:srgbClr val="001759"/>
                </a:solidFill>
              </a:rPr>
              <a:t>Vajaaravitsemus </a:t>
            </a:r>
            <a:r>
              <a:rPr lang="fi-FI" dirty="0"/>
              <a:t>hidastaa haavan paranemista.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Haava altistaa vajaaravitsemuksen kehittymiselle, sillä ravintoaineiden menetys haavaeritteen mukana ja uudiskasvun muodostuminen lisäävät haavaa sairastavien ravinnontarvetta.</a:t>
            </a:r>
            <a:endParaRPr lang="fi-FI" dirty="0">
              <a:solidFill>
                <a:srgbClr val="00175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1759"/>
                </a:solidFill>
              </a:rPr>
              <a:t>Haavan paraneminen edellyttää riittävää energian, proteiinien, hiili-hydraattien, rasvan, vitamiinien ja kivennäisaineiden saantia.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1759"/>
                </a:solidFill>
              </a:rPr>
              <a:t>Ravitsemusterapeutin ohjausta tarvitsevat </a:t>
            </a:r>
          </a:p>
          <a:p>
            <a:pPr marL="971550" lvl="1" indent="-342900"/>
            <a:r>
              <a:rPr lang="fi-FI" sz="2200" dirty="0">
                <a:solidFill>
                  <a:srgbClr val="001759"/>
                </a:solidFill>
              </a:rPr>
              <a:t>vajaaravitsemusriskissä olevat </a:t>
            </a:r>
            <a:r>
              <a:rPr lang="fi-FI" dirty="0">
                <a:solidFill>
                  <a:srgbClr val="001759"/>
                </a:solidFill>
              </a:rPr>
              <a:t>(NRS2002 ≥ 3) ja sellaiset, </a:t>
            </a:r>
            <a:r>
              <a:rPr lang="fi-FI" sz="2200" dirty="0">
                <a:solidFill>
                  <a:srgbClr val="001759"/>
                </a:solidFill>
              </a:rPr>
              <a:t>joilla on todettu kohtalainen tai vakava vajaaravitsemus</a:t>
            </a:r>
          </a:p>
          <a:p>
            <a:pPr marL="971550" lvl="1" indent="-342900"/>
            <a:r>
              <a:rPr lang="fi-FI" sz="2200" dirty="0">
                <a:solidFill>
                  <a:srgbClr val="001759"/>
                </a:solidFill>
              </a:rPr>
              <a:t>ne haavaa sairastavat, joiden painoindeksi on yli 35 kg/m</a:t>
            </a:r>
            <a:r>
              <a:rPr lang="fi-FI" sz="2200" baseline="30000" dirty="0">
                <a:solidFill>
                  <a:srgbClr val="001759"/>
                </a:solidFill>
              </a:rPr>
              <a:t>2</a:t>
            </a:r>
            <a:r>
              <a:rPr lang="fi-FI" sz="2200" dirty="0">
                <a:solidFill>
                  <a:srgbClr val="001759"/>
                </a:solidFill>
              </a:rPr>
              <a:t>, joilla on ravitsemushoitoa vaativa sairaus tai jotka ovat monisairaita.</a:t>
            </a:r>
          </a:p>
        </p:txBody>
      </p:sp>
    </p:spTree>
    <p:extLst>
      <p:ext uri="{BB962C8B-B14F-4D97-AF65-F5344CB8AC3E}">
        <p14:creationId xmlns:p14="http://schemas.microsoft.com/office/powerpoint/2010/main" val="42042408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202CF63-04DC-4772-BEEA-CA9828390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Kroonista haavaa sairastavan muu hoito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9AA7EB3-081C-49A5-8A41-9641E5E93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99" y="1889759"/>
            <a:ext cx="10919599" cy="4678189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1759"/>
                </a:solidFill>
              </a:rPr>
              <a:t>Haavapotilaan kivunhoidosta on huolehdittava riittävän tehokkaalla lääkityksellä. Kivunlievitys tulee huomioida myös haavanhoidon yhteydessä.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1759"/>
                </a:solidFill>
              </a:rPr>
              <a:t>Kompressiohoitoon yhdistetyt lihasharjoitukset ja säännöllinen kävely saattavat nopeuttaa laskimohaavan paranemista.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1759"/>
                </a:solidFill>
              </a:rPr>
              <a:t>Jaksoittaista painepuristushoitoa voidaan käyttää laskimohaavan hoidossa kompressio-hoidon lisänä, mikäli  kompressiohoidolla ei ole pystytty poistamaan raajan turvotusta riittävästi.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1759"/>
                </a:solidFill>
              </a:rPr>
              <a:t>Diureetteja tulisi käyttää ainoastaan sydämen tai munuaisten vajaatoiminnan aiheuttamassa alaraajaturvotuksessa.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1759"/>
                </a:solidFill>
              </a:rPr>
              <a:t>Tupakoinnin lopettamiseen tulee kannustaa. Tupakoinnilla on merkitystä valtimohaavan riskitekijänä sekä haavan paranemisen että leikkaushoidon onnistumisen kannalta.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1759"/>
                </a:solidFill>
              </a:rPr>
              <a:t>Alipaineimuhoidosta saattaa olla hyötyä myös kroonisen haavan </a:t>
            </a:r>
            <a:r>
              <a:rPr lang="fi-FI">
                <a:solidFill>
                  <a:srgbClr val="001759"/>
                </a:solidFill>
              </a:rPr>
              <a:t>hoidossa (</a:t>
            </a:r>
            <a:r>
              <a:rPr lang="fi-FI" b="1">
                <a:solidFill>
                  <a:srgbClr val="001759"/>
                </a:solidFill>
              </a:rPr>
              <a:t>C</a:t>
            </a:r>
            <a:r>
              <a:rPr lang="fi-FI">
                <a:solidFill>
                  <a:srgbClr val="001759"/>
                </a:solidFill>
              </a:rPr>
              <a:t>).</a:t>
            </a:r>
            <a:r>
              <a:rPr lang="fi-FI" b="1">
                <a:solidFill>
                  <a:srgbClr val="001759"/>
                </a:solidFill>
              </a:rPr>
              <a:t> </a:t>
            </a:r>
            <a:r>
              <a:rPr lang="fi-FI" dirty="0">
                <a:solidFill>
                  <a:srgbClr val="001759"/>
                </a:solidFill>
              </a:rPr>
              <a:t>Ylipainehappihoito saattaa edistää kroonisen laskimohaavan </a:t>
            </a:r>
            <a:r>
              <a:rPr lang="fi-FI">
                <a:solidFill>
                  <a:srgbClr val="001759"/>
                </a:solidFill>
              </a:rPr>
              <a:t>paranemista (</a:t>
            </a:r>
            <a:r>
              <a:rPr lang="fi-FI" b="1">
                <a:solidFill>
                  <a:srgbClr val="001759"/>
                </a:solidFill>
              </a:rPr>
              <a:t>C</a:t>
            </a:r>
            <a:r>
              <a:rPr lang="fi-FI">
                <a:solidFill>
                  <a:srgbClr val="001759"/>
                </a:solidFill>
              </a:rPr>
              <a:t>).</a:t>
            </a:r>
            <a:endParaRPr lang="fi-FI" dirty="0">
              <a:solidFill>
                <a:srgbClr val="00175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1759"/>
                </a:solidFill>
              </a:rPr>
              <a:t>Muiden hoitojen, kuten verihiutalerikkaan plasman (PRP</a:t>
            </a:r>
            <a:r>
              <a:rPr lang="fi-FI">
                <a:solidFill>
                  <a:srgbClr val="001759"/>
                </a:solidFill>
              </a:rPr>
              <a:t>) (</a:t>
            </a:r>
            <a:r>
              <a:rPr lang="fi-FI" b="1">
                <a:solidFill>
                  <a:srgbClr val="001759"/>
                </a:solidFill>
              </a:rPr>
              <a:t>D</a:t>
            </a:r>
            <a:r>
              <a:rPr lang="fi-FI">
                <a:solidFill>
                  <a:srgbClr val="001759"/>
                </a:solidFill>
              </a:rPr>
              <a:t>), </a:t>
            </a:r>
            <a:r>
              <a:rPr lang="fi-FI" dirty="0">
                <a:solidFill>
                  <a:srgbClr val="001759"/>
                </a:solidFill>
              </a:rPr>
              <a:t>pieniannoksisen laserhoidon, kylmäplasman </a:t>
            </a:r>
            <a:r>
              <a:rPr lang="fi-FI" dirty="0"/>
              <a:t>ja paikallisten happihoitojen, tehosta tarvitaan vielä lisätutkimuksia.</a:t>
            </a:r>
          </a:p>
        </p:txBody>
      </p:sp>
    </p:spTree>
    <p:extLst>
      <p:ext uri="{BB962C8B-B14F-4D97-AF65-F5344CB8AC3E}">
        <p14:creationId xmlns:p14="http://schemas.microsoft.com/office/powerpoint/2010/main" val="680055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79C167-86BB-4652-92E2-F77B09A3A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Kokonaisvaltainen ja potilaskeskeinen hoito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70B446B-E63D-41D4-8836-7C7DC7D00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99" y="1889759"/>
            <a:ext cx="10919599" cy="4386753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Kroonista alaraajahaavaa </a:t>
            </a:r>
            <a:r>
              <a:rPr lang="fi-FI" dirty="0">
                <a:solidFill>
                  <a:srgbClr val="001759"/>
                </a:solidFill>
              </a:rPr>
              <a:t>sairastavan hoito tulee suunnitella yksilöllisesti.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1759"/>
                </a:solidFill>
              </a:rPr>
              <a:t>Olennaista on haavaa sairastavan kokonaisvaltainen hoito, ei pelkkä haavanhoito.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1759"/>
                </a:solidFill>
              </a:rPr>
              <a:t>Hoidon suunnittelussa otetaan huomioon potilaan tarpeet, ja hoidolle asetetaan yksilölliset tavoitteet yhdessä hänen kanssaan.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1759"/>
                </a:solidFill>
              </a:rPr>
              <a:t>Hoidon päätavoitteina tulisi olla haavan paraneminen ja haavan uusiutumisen ehkäisyn lisäksi myös potilaan elämänlaadun ylläpitäminen tai esimerkiksi itsenäisyyden säilyttäminen päivittäisissä toimissa.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1759"/>
                </a:solidFill>
              </a:rPr>
              <a:t>Hoitomyöntyvyyttä ja hoitoon sitoutumista voidaan </a:t>
            </a:r>
            <a:r>
              <a:rPr lang="fi-FI" dirty="0"/>
              <a:t>parantaa antamalla potilaalle tietoa hoidon tärkeydestä ja suunnittelemalla hoito yhdessä potilaan kanssa.</a:t>
            </a:r>
          </a:p>
        </p:txBody>
      </p:sp>
    </p:spTree>
    <p:extLst>
      <p:ext uri="{BB962C8B-B14F-4D97-AF65-F5344CB8AC3E}">
        <p14:creationId xmlns:p14="http://schemas.microsoft.com/office/powerpoint/2010/main" val="521981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1C5C5B-4CC9-485E-9D47-A25C1DC6B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Moniammatillinen lähestymistapa ja hoito</a:t>
            </a:r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D7730E5D-54C0-47B9-AFFB-728D129E45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1580054"/>
              </p:ext>
            </p:extLst>
          </p:nvPr>
        </p:nvGraphicFramePr>
        <p:xfrm>
          <a:off x="633599" y="1889760"/>
          <a:ext cx="10919599" cy="4206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24323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409172E-FB02-4FDC-81DD-E75C50BB3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Suomalaisen Lääkäriseuran </a:t>
            </a:r>
            <a:r>
              <a:rPr lang="fi-FI" dirty="0">
                <a:solidFill>
                  <a:srgbClr val="001759"/>
                </a:solidFill>
              </a:rPr>
              <a:t>Duodecimin ja </a:t>
            </a:r>
            <a:br>
              <a:rPr lang="fi-FI" dirty="0">
                <a:solidFill>
                  <a:srgbClr val="001759"/>
                </a:solidFill>
              </a:rPr>
            </a:br>
            <a:r>
              <a:rPr lang="fi-FI" dirty="0">
                <a:solidFill>
                  <a:srgbClr val="001759"/>
                </a:solidFill>
              </a:rPr>
              <a:t>Suomen Ihotautilääkäriyhdistyksen asettama </a:t>
            </a:r>
            <a:r>
              <a:rPr lang="fi-FI" dirty="0"/>
              <a:t>työryhmä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5614AED-A87E-4ED7-9560-70B2A21AC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200" b="1" dirty="0"/>
              <a:t>Puheenjohtaja:</a:t>
            </a:r>
          </a:p>
          <a:p>
            <a:r>
              <a:rPr lang="fi-FI" sz="2200" dirty="0"/>
              <a:t>Kirsi Isoherranen, LT, ihotautien ja allergologian erikoislääkäri, haavanhoidon erityispätevyys; HYKS Iho- ja Allergiasairaala ja HUS Haavakeskus</a:t>
            </a:r>
          </a:p>
          <a:p>
            <a:r>
              <a:rPr lang="fi-FI" sz="2200" b="1" dirty="0"/>
              <a:t>Kokoava kirjoittaja:</a:t>
            </a:r>
          </a:p>
          <a:p>
            <a:r>
              <a:rPr lang="fi-FI" sz="2200" dirty="0"/>
              <a:t>Teea Salmi, ihotautiopin professori, ylilääkäri, haavanhoidon erityispätevyys; Tampereen yliopisto ja Tays, keuhko-, iho- ja allergiasairauksien vastuualue</a:t>
            </a:r>
            <a:r>
              <a:rPr lang="fi-FI" sz="2200" strike="sngStrike" dirty="0">
                <a:solidFill>
                  <a:srgbClr val="FF0000"/>
                </a:solidFill>
              </a:rPr>
              <a:t>,</a:t>
            </a:r>
          </a:p>
          <a:p>
            <a:r>
              <a:rPr lang="fi-FI" sz="2200" b="1" dirty="0"/>
              <a:t>Jäsenet:</a:t>
            </a:r>
          </a:p>
          <a:p>
            <a:r>
              <a:rPr lang="fi-FI" sz="2200" dirty="0"/>
              <a:t>Ilkka Kaartinen, dosentti, plastiikkakirurgian erikoislääkäri, haavanhoidon erityispätevyys; Tays, TULE-vastuualue, plastiikkakirurgia</a:t>
            </a:r>
          </a:p>
          <a:p>
            <a:r>
              <a:rPr lang="fi-FI" sz="2200" dirty="0"/>
              <a:t>Matti Karppelin, LT, sisätautien ja infektiosairauksien erikoislääkäri, haavanhoidon erityispätevyys; Tays, Toimialue 1, sisätaudit, infektioyksikkö</a:t>
            </a:r>
          </a:p>
        </p:txBody>
      </p:sp>
      <p:sp>
        <p:nvSpPr>
          <p:cNvPr id="4" name="Tekstiruutu 4">
            <a:extLst>
              <a:ext uri="{FF2B5EF4-FFF2-40B4-BE49-F238E27FC236}">
                <a16:creationId xmlns:a16="http://schemas.microsoft.com/office/drawing/2014/main" id="{05E2C88E-E7D7-446E-93A0-F3C7C6BF14A4}"/>
              </a:ext>
            </a:extLst>
          </p:cNvPr>
          <p:cNvSpPr txBox="1"/>
          <p:nvPr/>
        </p:nvSpPr>
        <p:spPr>
          <a:xfrm>
            <a:off x="8265181" y="6071615"/>
            <a:ext cx="164083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 i="1"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rPr sz="20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Huom</a:t>
            </a:r>
            <a: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fi-FI" sz="20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</a:t>
            </a:r>
            <a:r>
              <a:rPr sz="2000" dirty="0" err="1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atkuu</a:t>
            </a:r>
            <a:r>
              <a:rPr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" name="Suora nuoliyhdysviiva 5">
            <a:extLst>
              <a:ext uri="{FF2B5EF4-FFF2-40B4-BE49-F238E27FC236}">
                <a16:creationId xmlns:a16="http://schemas.microsoft.com/office/drawing/2014/main" id="{420600E8-24CC-4913-9E9E-2E67127CA8C3}"/>
              </a:ext>
            </a:extLst>
          </p:cNvPr>
          <p:cNvSpPr/>
          <p:nvPr/>
        </p:nvSpPr>
        <p:spPr>
          <a:xfrm>
            <a:off x="9941690" y="6264675"/>
            <a:ext cx="431506" cy="0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939951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5614AED-A87E-4ED7-9560-70B2A21AC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99" y="852256"/>
            <a:ext cx="10919599" cy="5243744"/>
          </a:xfrm>
        </p:spPr>
        <p:txBody>
          <a:bodyPr>
            <a:normAutofit/>
          </a:bodyPr>
          <a:lstStyle/>
          <a:p>
            <a:r>
              <a:rPr lang="fi-FI" sz="2200" b="1" dirty="0"/>
              <a:t>Jäsenet</a:t>
            </a:r>
            <a:r>
              <a:rPr lang="fi-FI" sz="2200" dirty="0"/>
              <a:t> (jatkoa edellisestä):</a:t>
            </a:r>
          </a:p>
          <a:p>
            <a:r>
              <a:rPr lang="fi-FI" sz="2200" dirty="0"/>
              <a:t>Tarja Kemppainen, FT, THM, laillistettu ravitsemusterapeutti; Espoon sairaala, Espoon kaupunki</a:t>
            </a:r>
          </a:p>
          <a:p>
            <a:r>
              <a:rPr lang="fi-FI" sz="2200" dirty="0"/>
              <a:t>Emilia Kielo-Viljamaa, TtT, sairaanhoitaja (AMK), hoitotyön opettaja; Yrkeshögskolan Novia ja Turun yliopisto, hoitotieteen laitos</a:t>
            </a:r>
          </a:p>
          <a:p>
            <a:r>
              <a:rPr lang="fi-FI" sz="2200" dirty="0"/>
              <a:t>Opri Kuokkanen, sairaanhoitaja YAMK, auktorisoitu haavahoitaja; HUS Haavakeskus</a:t>
            </a:r>
          </a:p>
          <a:p>
            <a:r>
              <a:rPr lang="fi-FI" sz="2200" dirty="0"/>
              <a:t>Ville Mattila, ortopedian ja traumatologian professori, ylilääkäri; Tampereen yliopisto ja Tays, TULES-vastuualue, Käypä hoito -toimittaja</a:t>
            </a:r>
          </a:p>
          <a:p>
            <a:r>
              <a:rPr lang="fi-FI" sz="2200" dirty="0"/>
              <a:t>Jaakko Viljamaa, LL, verisuonikirurgian erikoislääkäri, haavanhoidon erityispätevyys; Tyks, verisuonikirurgian vastuualue ja Turun yliopisto</a:t>
            </a:r>
          </a:p>
          <a:p>
            <a:endParaRPr lang="fi-FI" sz="2200" dirty="0"/>
          </a:p>
          <a:p>
            <a:pPr algn="ctr"/>
            <a:r>
              <a:rPr lang="fi-FI" sz="2200" dirty="0"/>
              <a:t>Luentomateriaalin on </a:t>
            </a:r>
            <a:r>
              <a:rPr lang="fi-FI" sz="2200"/>
              <a:t>laatinut oppimateriaali- ja kuvatoimittaja </a:t>
            </a:r>
            <a:r>
              <a:rPr lang="fi-FI" sz="2200" dirty="0"/>
              <a:t>Tiina Tala, Käypä hoito ja sen ovat tarkastaneet työryhmästä Kirsi Isoherranen ja Teea Salmi.</a:t>
            </a:r>
          </a:p>
        </p:txBody>
      </p:sp>
    </p:spTree>
    <p:extLst>
      <p:ext uri="{BB962C8B-B14F-4D97-AF65-F5344CB8AC3E}">
        <p14:creationId xmlns:p14="http://schemas.microsoft.com/office/powerpoint/2010/main" val="3219466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61ABD24B-29E2-4FD9-913F-9D1063A21F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2615382"/>
            <a:ext cx="4891548" cy="2382376"/>
          </a:xfrm>
        </p:spPr>
        <p:txBody>
          <a:bodyPr>
            <a:normAutofit lnSpcReduction="10000"/>
          </a:bodyPr>
          <a:lstStyle/>
          <a:p>
            <a:endParaRPr lang="fi-FI"/>
          </a:p>
          <a:p>
            <a:r>
              <a:rPr lang="fi-FI" sz="2600"/>
              <a:t>Lisää aiheesta</a:t>
            </a:r>
            <a:br>
              <a:rPr lang="fi-FI" sz="2600"/>
            </a:br>
            <a:r>
              <a:rPr lang="fi-FI" sz="2600"/>
              <a:t>Krooninen alaraajahaava</a:t>
            </a:r>
            <a:br>
              <a:rPr lang="fi-FI" sz="2600"/>
            </a:br>
            <a:r>
              <a:rPr lang="fi-FI" sz="2600"/>
              <a:t>-suosituksessa</a:t>
            </a:r>
          </a:p>
          <a:p>
            <a:endParaRPr lang="fi-FI" sz="2600"/>
          </a:p>
          <a:p>
            <a:r>
              <a:rPr lang="fi-FI" sz="2600">
                <a:solidFill>
                  <a:srgbClr val="001759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Linkki suositukseen</a:t>
            </a:r>
            <a:endParaRPr lang="fi-FI" sz="2600">
              <a:solidFill>
                <a:srgbClr val="0017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710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60DB12-B61E-4C96-B6DB-94CA42058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Näytön varmuusaste Käypä hoito -suosituksissa</a:t>
            </a:r>
            <a:endParaRPr lang="fi-FI" dirty="0"/>
          </a:p>
        </p:txBody>
      </p:sp>
      <p:graphicFrame>
        <p:nvGraphicFramePr>
          <p:cNvPr id="6" name="Group 3">
            <a:extLst>
              <a:ext uri="{FF2B5EF4-FFF2-40B4-BE49-F238E27FC236}">
                <a16:creationId xmlns:a16="http://schemas.microsoft.com/office/drawing/2014/main" id="{B5B8141D-64E1-447B-A12D-6DA5F796C244}"/>
              </a:ext>
            </a:extLst>
          </p:cNvPr>
          <p:cNvGraphicFramePr>
            <a:graphicFrameLocks noGrp="1"/>
          </p:cNvGraphicFramePr>
          <p:nvPr/>
        </p:nvGraphicFramePr>
        <p:xfrm>
          <a:off x="633600" y="2006185"/>
          <a:ext cx="10904607" cy="3631485"/>
        </p:xfrm>
        <a:graphic>
          <a:graphicData uri="http://schemas.openxmlformats.org/drawingml/2006/table">
            <a:tbl>
              <a:tblPr/>
              <a:tblGrid>
                <a:gridCol w="1684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6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93491">
                  <a:extLst>
                    <a:ext uri="{9D8B030D-6E8A-4147-A177-3AD203B41FA5}">
                      <a16:colId xmlns:a16="http://schemas.microsoft.com/office/drawing/2014/main" val="211638343"/>
                    </a:ext>
                  </a:extLst>
                </a:gridCol>
              </a:tblGrid>
              <a:tr h="370125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 b="1" dirty="0">
                          <a:solidFill>
                            <a:schemeClr val="bg1"/>
                          </a:solidFill>
                          <a:latin typeface="+mj-lt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Koodi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 b="1" dirty="0">
                          <a:solidFill>
                            <a:schemeClr val="bg1"/>
                          </a:solidFill>
                          <a:latin typeface="+mj-lt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Näytön aste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 b="1" dirty="0">
                          <a:solidFill>
                            <a:schemeClr val="bg1"/>
                          </a:solidFill>
                          <a:latin typeface="+mj-lt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Selitys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778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A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Vahva 
tutkimusnäyttö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>
                          <a:latin typeface="Lucida Sans"/>
                          <a:ea typeface="Lucida Sans"/>
                          <a:cs typeface="Lucida Sans"/>
                          <a:sym typeface="Lucida Sans"/>
                        </a:defRPr>
                      </a:pP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cs typeface="Calibri" panose="020F0502020204030204" pitchFamily="34" charset="0"/>
                        </a:rPr>
                        <a:t>Useita menetelmällisesti tasokkaita</a:t>
                      </a:r>
                      <a:r>
                        <a:rPr sz="1600" baseline="30000" dirty="0">
                          <a:solidFill>
                            <a:schemeClr val="accent1"/>
                          </a:solidFill>
                          <a:latin typeface="+mn-lt"/>
                          <a:cs typeface="Calibri" panose="020F0502020204030204" pitchFamily="34" charset="0"/>
                        </a:rPr>
                        <a:t>1</a:t>
                      </a: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cs typeface="Calibri" panose="020F0502020204030204" pitchFamily="34" charset="0"/>
                        </a:rPr>
                        <a:t> tutkimuksia, joiden tulokset samansuuntaiset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43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B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Kohtalainen 
tutkimusnäyttö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>
                          <a:latin typeface="Lucida Sans"/>
                          <a:ea typeface="Lucida Sans"/>
                          <a:cs typeface="Lucida Sans"/>
                          <a:sym typeface="Lucida Sans"/>
                        </a:defRPr>
                      </a:pP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cs typeface="Calibri" panose="020F0502020204030204" pitchFamily="34" charset="0"/>
                        </a:rPr>
                        <a:t>Ainakin yksi menetelmällisesti tasokas tutkimus tai useita kelvollisia</a:t>
                      </a:r>
                      <a:r>
                        <a:rPr sz="1600" baseline="30000" dirty="0">
                          <a:solidFill>
                            <a:schemeClr val="accent1"/>
                          </a:solidFill>
                          <a:latin typeface="+mn-lt"/>
                          <a:cs typeface="Calibri" panose="020F0502020204030204" pitchFamily="34" charset="0"/>
                        </a:rPr>
                        <a:t>2</a:t>
                      </a: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cs typeface="Calibri" panose="020F0502020204030204" pitchFamily="34" charset="0"/>
                        </a:rPr>
                        <a:t> tutkimuksia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43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C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Niukka
tutkimusnäyttö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  <a:sym typeface="Lucida Sans"/>
                        </a:rPr>
                        <a:t>Ainakin yksi kelvollinen tieteellinen tutkimus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43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D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Ei 
tutkimusnäyttöä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  <a:sym typeface="Lucida Sans"/>
                        </a:rPr>
                        <a:t>Asiantuntijoiden tulkinta (paras arvio) </a:t>
                      </a:r>
                      <a:r>
                        <a:rPr sz="1600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  <a:sym typeface="Lucida Sans"/>
                        </a:rPr>
                        <a:t>tiedosta</a:t>
                      </a:r>
                      <a:r>
                        <a:rPr sz="16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  <a:sym typeface="Lucida Sans"/>
                        </a:rPr>
                        <a:t>, joka ei </a:t>
                      </a:r>
                      <a:r>
                        <a:rPr sz="160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  <a:sym typeface="Lucida Sans"/>
                        </a:rPr>
                        <a:t>täytä</a:t>
                      </a:r>
                      <a:r>
                        <a:rPr sz="16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  <a:sym typeface="Lucida Sans"/>
                        </a:rPr>
                        <a:t> </a:t>
                      </a:r>
                      <a:r>
                        <a:rPr sz="160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  <a:sym typeface="Lucida Sans"/>
                        </a:rPr>
                        <a:t>tutkimukseen</a:t>
                      </a:r>
                      <a:r>
                        <a:rPr sz="16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  <a:sym typeface="Lucida Sans"/>
                        </a:rPr>
                        <a:t> </a:t>
                      </a:r>
                      <a:r>
                        <a:rPr sz="160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  <a:sym typeface="Lucida Sans"/>
                        </a:rPr>
                        <a:t>perustuvia</a:t>
                      </a:r>
                      <a:r>
                        <a:rPr sz="16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  <a:sym typeface="Lucida Sans"/>
                        </a:rPr>
                        <a:t> </a:t>
                      </a:r>
                      <a:r>
                        <a:rPr sz="160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  <a:sym typeface="Lucida Sans"/>
                        </a:rPr>
                        <a:t>näytön</a:t>
                      </a:r>
                      <a:r>
                        <a:rPr sz="16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  <a:sym typeface="Lucida Sans"/>
                        </a:rPr>
                        <a:t> </a:t>
                      </a:r>
                      <a:r>
                        <a:rPr sz="160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  <a:sym typeface="Lucida Sans"/>
                        </a:rPr>
                        <a:t>vaatimuksia</a:t>
                      </a:r>
                      <a:endParaRPr sz="1600">
                        <a:solidFill>
                          <a:schemeClr val="accent1"/>
                        </a:solidFill>
                        <a:latin typeface="+mn-lt"/>
                        <a:ea typeface="+mn-ea"/>
                        <a:cs typeface="Calibri" panose="020F0502020204030204" pitchFamily="34" charset="0"/>
                        <a:sym typeface="Lucida Sans"/>
                      </a:endParaRP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432">
                <a:tc gridSpan="3">
                  <a:txBody>
                    <a:bodyPr/>
                    <a:lstStyle/>
                    <a:p>
                      <a:pPr algn="l">
                        <a:defRPr baseline="30000">
                          <a:latin typeface="Lucida Sans"/>
                          <a:ea typeface="Lucida Sans"/>
                          <a:cs typeface="Lucida Sans"/>
                          <a:sym typeface="Lucida Sans"/>
                        </a:defRPr>
                      </a:pPr>
                      <a:r>
                        <a:rPr lang="fi-FI" sz="1400" dirty="0">
                          <a:solidFill>
                            <a:schemeClr val="accent1"/>
                          </a:solidFill>
                          <a:latin typeface="+mn-lt"/>
                          <a:cs typeface="Calibri" panose="020F0502020204030204" pitchFamily="34" charset="0"/>
                        </a:rPr>
                        <a:t>1 </a:t>
                      </a:r>
                      <a:r>
                        <a:rPr lang="fi-FI" sz="1400" baseline="0" dirty="0">
                          <a:solidFill>
                            <a:schemeClr val="accent1"/>
                          </a:solidFill>
                          <a:latin typeface="+mn-lt"/>
                          <a:cs typeface="Calibri" panose="020F0502020204030204" pitchFamily="34" charset="0"/>
                        </a:rPr>
                        <a:t>Menetelmällisesti tasokas = vahva tutkimusasetelma (kontrolloitu koeasetelma tai hyvä epidemiologinen tutkimus); tutkittu väestö ja käytetty menetelmä soveltuvat  perustaksi hoitosuosituksen kannanottoihin.</a:t>
                      </a:r>
                    </a:p>
                    <a:p>
                      <a:pPr algn="l">
                        <a:defRPr baseline="30000">
                          <a:latin typeface="Lucida Sans"/>
                          <a:ea typeface="Lucida Sans"/>
                          <a:cs typeface="Lucida Sans"/>
                          <a:sym typeface="Lucida Sans"/>
                        </a:defRPr>
                      </a:pPr>
                      <a:r>
                        <a:rPr lang="fi-FI" sz="1400" dirty="0">
                          <a:solidFill>
                            <a:schemeClr val="accent1"/>
                          </a:solidFill>
                          <a:latin typeface="+mn-lt"/>
                          <a:cs typeface="Calibri" panose="020F0502020204030204" pitchFamily="34" charset="0"/>
                        </a:rPr>
                        <a:t>2 </a:t>
                      </a:r>
                      <a:r>
                        <a:rPr lang="fi-FI" sz="1400" baseline="0" dirty="0">
                          <a:solidFill>
                            <a:schemeClr val="accent1"/>
                          </a:solidFill>
                          <a:latin typeface="+mn-lt"/>
                          <a:cs typeface="Calibri" panose="020F0502020204030204" pitchFamily="34" charset="0"/>
                        </a:rPr>
                        <a:t>Kelvollinen = täyttää vähimmäisvaatimukset tieteellisten menetelmien osalta; tutkittu väestö ja käytetty menetelmä soveltuvat perustaksi hoitosuosituksen kannanottoihin.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 sz="1800"/>
                      </a:pPr>
                      <a:endParaRPr sz="1600">
                        <a:solidFill>
                          <a:schemeClr val="accent1"/>
                        </a:solidFill>
                        <a:latin typeface="+mn-lt"/>
                        <a:ea typeface="Lucida Sans"/>
                        <a:cs typeface="Calibri" panose="020F0502020204030204" pitchFamily="34" charset="0"/>
                        <a:sym typeface="Lucida Sans"/>
                      </a:endParaRP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 sz="1800"/>
                      </a:pPr>
                      <a:endParaRPr sz="1600">
                        <a:solidFill>
                          <a:schemeClr val="accent1"/>
                        </a:solidFill>
                        <a:latin typeface="+mn-lt"/>
                        <a:ea typeface="+mn-ea"/>
                        <a:cs typeface="Calibri" panose="020F0502020204030204" pitchFamily="34" charset="0"/>
                        <a:sym typeface="Lucida Sans"/>
                      </a:endParaRP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6450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8665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60DB12-B61E-4C96-B6DB-94CA42058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Luentomateriaalin käyttö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7852159-35CD-4596-B9AE-A777D3999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Käypä hoito -suositusten luentomateriaalit on laadittu tukemaan suosituksen käyttöönottoa.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Ne ovat vapaasti käytettävissä terveydenhuollon, julkishallinnon ja oppilaitosten koulutuksissa ja apuna ammattilaisten arjessa.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Käypä hoidon tuottamat aineistot ovat kaikille avoimia ja maksuttomia.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Esityksen sisältöä ei saa muuttaa. </a:t>
            </a:r>
          </a:p>
          <a:p>
            <a:pPr marL="971550" lvl="1" indent="-342900"/>
            <a:r>
              <a:rPr lang="fi-FI" sz="2400" dirty="0">
                <a:solidFill>
                  <a:srgbClr val="001759"/>
                </a:solidFill>
              </a:rPr>
              <a:t>Jos esitykseen sisällytetään muuta materiaalia, Käypä hoito </a:t>
            </a:r>
            <a:br>
              <a:rPr lang="fi-FI" sz="2400" dirty="0">
                <a:solidFill>
                  <a:srgbClr val="001759"/>
                </a:solidFill>
              </a:rPr>
            </a:br>
            <a:r>
              <a:rPr lang="fi-FI" sz="2400" dirty="0">
                <a:solidFill>
                  <a:srgbClr val="001759"/>
                </a:solidFill>
              </a:rPr>
              <a:t>-esityspohjaa </a:t>
            </a:r>
            <a:r>
              <a:rPr lang="fi-FI" sz="2400" dirty="0"/>
              <a:t>ei saa käyttää lisätyssä </a:t>
            </a:r>
            <a:r>
              <a:rPr lang="fi-FI" sz="2400"/>
              <a:t>materiaalissa.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253387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553A27-D15B-4B39-968A-83745549E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Suosituksen tavoite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EE867CE-355F-4F96-870E-66895BD88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Suosituksen tavoitteena 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parantaa ja yhdenmukaistaa kroonisen alaraajahaavan diagnostiikkaa, hoitoa ja hoidon porrastusta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tuoda esiin kroonista haavaa sairastavien hoidon kokonaisvaltaisuutta ja moniammatillisuutta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vähentää kroonisiin haavoihin liittyvää sairastavuutta ja sairaalahoidon tarvetta sekä parantaa kroonista haavaa sairastavien toimintakykyä ja ennustetta.</a:t>
            </a:r>
          </a:p>
        </p:txBody>
      </p:sp>
    </p:spTree>
    <p:extLst>
      <p:ext uri="{BB962C8B-B14F-4D97-AF65-F5344CB8AC3E}">
        <p14:creationId xmlns:p14="http://schemas.microsoft.com/office/powerpoint/2010/main" val="1548482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F6AE83-F43E-4014-891F-A5615FC6A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Keskeinen sisältö 1(3)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6C7B77C-A008-4972-970E-49B5DDF6C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99" y="1775534"/>
            <a:ext cx="11040537" cy="4883884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Krooniset alaraajahaavat ovat merkittävä potilaan elämänlaatua heikentävä ja terveydenhuollon kustannuksia aiheuttava ongelma.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Huolellinen lääkärin tekemä kliininen tutkimus, haavadiagnoosi ja </a:t>
            </a:r>
            <a:r>
              <a:rPr lang="fi-FI" dirty="0">
                <a:solidFill>
                  <a:srgbClr val="001759"/>
                </a:solidFill>
              </a:rPr>
              <a:t>hoito-suunnitelma heti alkuvaiheessa ovat hoidon kulmakiviä.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1759"/>
                </a:solidFill>
              </a:rPr>
              <a:t>Valtaosa alaraajahaavoista on verenkiertoperäisiä, ja laskimovajaatoiminta on niiden yleisin taustasyy. Valtimoverenkierron riittävyys tulee kuitenkin arvioida aina, jos raajassa on haava.</a:t>
            </a:r>
          </a:p>
          <a:p>
            <a:pPr marL="971550" lvl="1" indent="-342900"/>
            <a:r>
              <a:rPr lang="fi-FI" sz="2100" dirty="0">
                <a:solidFill>
                  <a:srgbClr val="001759"/>
                </a:solidFill>
              </a:rPr>
              <a:t>Laskimoiden ja valtimoiden kuvantamistutkimukset tehdään erikoissairaanhoidossa.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1759"/>
                </a:solidFill>
              </a:rPr>
              <a:t>Epätyypillistä haavaa tulee epäillä, jos haavan sijainti tai ulkonäkö on epä-tyypillinen tai jos haava ei asianmukaisesta hoidosta huolimatta osoita paranemisen merkkejä 4–12 viikon kuluessa.</a:t>
            </a:r>
          </a:p>
          <a:p>
            <a:pPr marL="971550" lvl="1" indent="-342900"/>
            <a:r>
              <a:rPr lang="fi-FI" sz="2100" dirty="0">
                <a:solidFill>
                  <a:srgbClr val="001759"/>
                </a:solidFill>
              </a:rPr>
              <a:t>Ihokoepala otetaan jo avoterveydenhuollossa, jos epäillään pahanlaatuista haavaa. Muissa epätyypillisissä haavoissa diagnostiikka ja hoito keskittyvät erikois-sairaanhoitoon.</a:t>
            </a:r>
          </a:p>
          <a:p>
            <a:pPr marL="971550" lvl="1" indent="-342900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58831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F6AE83-F43E-4014-891F-A5615FC6A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Keskeinen sisältö 2(3)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6C7B77C-A008-4972-970E-49B5DDF6C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99" y="1690688"/>
            <a:ext cx="10919599" cy="440531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Haavan etiologian lisäksi muiden mahdollisesti haavan syntyyn tai huonoon paranemiseen vaikuttavien tautien, kuten diabeteksen, verenpainetaudin, lihavuuden, vajaaravitsemuksen, sydämen vajaatoiminnan ja depression, huomioiminen on tärkeää.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Haavan hoito on aloitettava tehokkaasti heti haavan ilmaannuttua, sillä hoidon viivästyessä paranemisen todennäköisyys pienenee.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Kroonisen haavan hoidon tulee kohdistua </a:t>
            </a:r>
            <a:r>
              <a:rPr lang="fi-FI" dirty="0">
                <a:solidFill>
                  <a:srgbClr val="001759"/>
                </a:solidFill>
              </a:rPr>
              <a:t>haavan syyn korjaamiseen.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1759"/>
                </a:solidFill>
              </a:rPr>
              <a:t>Laskimohaavaan tulee lisäksi aloittaa kompressiohoito heti avo-terveydenhuollossa, kun merkittävä valtimoverenkierron vajaus ja hoidon muut mahdolliset vasta-aiheet on suljettu pois. Kompressiohoitoa tulee käyttää vastaavalla tavalla myös muissa kroonisissa haavoissa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3990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F6AE83-F43E-4014-891F-A5615FC6A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Keskeinen sisältö 3(3)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6C7B77C-A008-4972-970E-49B5DDF6C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1759"/>
                </a:solidFill>
              </a:rPr>
              <a:t>Paikallishoidon tavoitteena on edistää haavan paranemista luomalla suotuisa paranemisympäristö ja puhdistaa haava.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1759"/>
                </a:solidFill>
              </a:rPr>
              <a:t>Plastiikkakirurgista korjausleikkausta voidaan tarvita kookkaan tai pitkään avoinna olleen haavan hoitamisessa.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1759"/>
                </a:solidFill>
              </a:rPr>
              <a:t>Haavainfektiota epäiltäessä kliininen kuva ratkaisee mikrobilääkehoidon tarpeen.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1759"/>
                </a:solidFill>
              </a:rPr>
              <a:t>Kroonista haavaa sairastavaa tulee hoitaa kokonaisvaltaisesti. Hoidossa tulee huomioida myös kipu, ravitsemukselliset tekijät ja elämänlaatu.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1759"/>
                </a:solidFill>
              </a:rPr>
              <a:t>Huonosti paranevien haavojen hoidossa paras tulos saavutetaan moni-ammatillisella työryhmällä. Moniammatillisen hoidon tulee toteutua jo avo-terveydenhuollossa (esim. lääkäri, haavahoitaja, jalkaterapeutti tai jalkojenhoitaja ja ravitsemusterapeutti).</a:t>
            </a:r>
          </a:p>
        </p:txBody>
      </p:sp>
    </p:spTree>
    <p:extLst>
      <p:ext uri="{BB962C8B-B14F-4D97-AF65-F5344CB8AC3E}">
        <p14:creationId xmlns:p14="http://schemas.microsoft.com/office/powerpoint/2010/main" val="3613300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8FBD95-D3A0-40DD-BDD2-A2D23A725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Määritelmä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01103701-52AE-48DE-988C-3D4A9084E3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4825395"/>
              </p:ext>
            </p:extLst>
          </p:nvPr>
        </p:nvGraphicFramePr>
        <p:xfrm>
          <a:off x="633599" y="1889760"/>
          <a:ext cx="10919599" cy="4206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4559077"/>
      </p:ext>
    </p:extLst>
  </p:cSld>
  <p:clrMapOvr>
    <a:masterClrMapping/>
  </p:clrMapOvr>
</p:sld>
</file>

<file path=ppt/theme/theme1.xml><?xml version="1.0" encoding="utf-8"?>
<a:theme xmlns:a="http://schemas.openxmlformats.org/drawingml/2006/main" name="Duodecim_kaypahoito">
  <a:themeElements>
    <a:clrScheme name="Duodecim color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1759"/>
      </a:accent1>
      <a:accent2>
        <a:srgbClr val="005193"/>
      </a:accent2>
      <a:accent3>
        <a:srgbClr val="269EEF"/>
      </a:accent3>
      <a:accent4>
        <a:srgbClr val="A3DEFF"/>
      </a:accent4>
      <a:accent5>
        <a:srgbClr val="2E6DF5"/>
      </a:accent5>
      <a:accent6>
        <a:srgbClr val="8298A4"/>
      </a:accent6>
      <a:hlink>
        <a:srgbClr val="0000FF"/>
      </a:hlink>
      <a:folHlink>
        <a:srgbClr val="00519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600" b="0" i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Käypä hoito_luentomateriaali_2021.potx" id="{32DA4290-1D4C-44A6-9198-84BA829F5C13}" vid="{4090D89E-5DE8-4F2E-A2E9-18BF9EF08F0D}"/>
    </a:ext>
  </a:extLst>
</a:theme>
</file>

<file path=ppt/theme/theme2.xml><?xml version="1.0" encoding="utf-8"?>
<a:theme xmlns:a="http://schemas.openxmlformats.org/drawingml/2006/main" name="Duodecim_aikakauskirja">
  <a:themeElements>
    <a:clrScheme name="Duodecim color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1759"/>
      </a:accent1>
      <a:accent2>
        <a:srgbClr val="005193"/>
      </a:accent2>
      <a:accent3>
        <a:srgbClr val="269EEF"/>
      </a:accent3>
      <a:accent4>
        <a:srgbClr val="A3DEFF"/>
      </a:accent4>
      <a:accent5>
        <a:srgbClr val="2E6DF5"/>
      </a:accent5>
      <a:accent6>
        <a:srgbClr val="8298A4"/>
      </a:accent6>
      <a:hlink>
        <a:srgbClr val="0000FF"/>
      </a:hlink>
      <a:folHlink>
        <a:srgbClr val="00519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600" b="0" i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Käypä hoito_luentomateriaali_2021.potx" id="{32DA4290-1D4C-44A6-9198-84BA829F5C13}" vid="{18424678-8358-4D9D-BA01-AE2179C648F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IAPPresMetadata>
  <IAPAddInVersion>5.1.0</IAPAddInVersion>
  <DolphinEchoVersion>6.1.0</DolphinEchoVersion>
</IAPPresMetadata>
</file>

<file path=customXml/itemProps1.xml><?xml version="1.0" encoding="utf-8"?>
<ds:datastoreItem xmlns:ds="http://schemas.openxmlformats.org/officeDocument/2006/customXml" ds:itemID="{512F5717-333B-4842-BDBE-2D9C97D720A4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Käypä hoito_luentomateriaali_2021</Template>
  <TotalTime>0</TotalTime>
  <Words>2513</Words>
  <Application>Microsoft Office PowerPoint</Application>
  <PresentationFormat>Laajakuva</PresentationFormat>
  <Paragraphs>227</Paragraphs>
  <Slides>28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28</vt:i4>
      </vt:variant>
    </vt:vector>
  </HeadingPairs>
  <TitlesOfParts>
    <vt:vector size="33" baseType="lpstr">
      <vt:lpstr>Arial</vt:lpstr>
      <vt:lpstr>Calibri</vt:lpstr>
      <vt:lpstr>System Font Regular</vt:lpstr>
      <vt:lpstr>Duodecim_kaypahoito</vt:lpstr>
      <vt:lpstr>Duodecim_aikakauskirja</vt:lpstr>
      <vt:lpstr>Krooninen alaraajahaava</vt:lpstr>
      <vt:lpstr>Luentomateriaali</vt:lpstr>
      <vt:lpstr>Näytön varmuusaste Käypä hoito -suosituksissa</vt:lpstr>
      <vt:lpstr>Luentomateriaalin käyttö</vt:lpstr>
      <vt:lpstr>Suosituksen tavoite</vt:lpstr>
      <vt:lpstr>Keskeinen sisältö 1(3)</vt:lpstr>
      <vt:lpstr>Keskeinen sisältö 2(3)</vt:lpstr>
      <vt:lpstr>Keskeinen sisältö 3(3)</vt:lpstr>
      <vt:lpstr>Määritelmä</vt:lpstr>
      <vt:lpstr>Epidemiologia</vt:lpstr>
      <vt:lpstr>Haavapotilaan tutkiminen avoterveydenhuollossa </vt:lpstr>
      <vt:lpstr>Esitietojen kirjaaminen</vt:lpstr>
      <vt:lpstr>Kliininen tutkimus </vt:lpstr>
      <vt:lpstr>Jatkotutkimukset</vt:lpstr>
      <vt:lpstr>Lähettäminen jatkotutkimuksiin</vt:lpstr>
      <vt:lpstr>Laskimo- ja valtimohaava</vt:lpstr>
      <vt:lpstr> Epätyypilliset haavat</vt:lpstr>
      <vt:lpstr> Epätyypilliset haavat</vt:lpstr>
      <vt:lpstr>Alaraajahaavan hoito 1(2)</vt:lpstr>
      <vt:lpstr>Alaraajahaavan hoito 2(2)</vt:lpstr>
      <vt:lpstr>Infektiot kroonisessa haavassa</vt:lpstr>
      <vt:lpstr>Ravitsemushoito</vt:lpstr>
      <vt:lpstr>Kroonista haavaa sairastavan muu hoito</vt:lpstr>
      <vt:lpstr>Kokonaisvaltainen ja potilaskeskeinen hoito</vt:lpstr>
      <vt:lpstr>Moniammatillinen lähestymistapa ja hoito</vt:lpstr>
      <vt:lpstr>Suomalaisen Lääkäriseuran Duodecimin ja  Suomen Ihotautilääkäriyhdistyksen asettama työryhmä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2021-06-22T09:29:02Z</dcterms:created>
  <dcterms:modified xsi:type="dcterms:W3CDTF">2021-06-23T12:38:18Z</dcterms:modified>
</cp:coreProperties>
</file>