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736" r:id="rId2"/>
    <p:sldMasterId id="2147483708" r:id="rId3"/>
  </p:sldMasterIdLst>
  <p:notesMasterIdLst>
    <p:notesMasterId r:id="rId47"/>
  </p:notesMasterIdLst>
  <p:sldIdLst>
    <p:sldId id="256" r:id="rId4"/>
    <p:sldId id="278" r:id="rId5"/>
    <p:sldId id="280" r:id="rId6"/>
    <p:sldId id="281" r:id="rId7"/>
    <p:sldId id="316" r:id="rId8"/>
    <p:sldId id="317" r:id="rId9"/>
    <p:sldId id="279" r:id="rId10"/>
    <p:sldId id="329" r:id="rId11"/>
    <p:sldId id="357" r:id="rId12"/>
    <p:sldId id="339" r:id="rId13"/>
    <p:sldId id="318" r:id="rId14"/>
    <p:sldId id="356" r:id="rId15"/>
    <p:sldId id="322" r:id="rId16"/>
    <p:sldId id="330" r:id="rId17"/>
    <p:sldId id="338" r:id="rId18"/>
    <p:sldId id="323" r:id="rId19"/>
    <p:sldId id="283" r:id="rId20"/>
    <p:sldId id="326" r:id="rId21"/>
    <p:sldId id="327" r:id="rId22"/>
    <p:sldId id="328" r:id="rId23"/>
    <p:sldId id="320" r:id="rId24"/>
    <p:sldId id="331" r:id="rId25"/>
    <p:sldId id="333" r:id="rId26"/>
    <p:sldId id="332" r:id="rId27"/>
    <p:sldId id="340" r:id="rId28"/>
    <p:sldId id="319" r:id="rId29"/>
    <p:sldId id="341" r:id="rId30"/>
    <p:sldId id="334" r:id="rId31"/>
    <p:sldId id="342" r:id="rId32"/>
    <p:sldId id="343" r:id="rId33"/>
    <p:sldId id="344" r:id="rId34"/>
    <p:sldId id="345" r:id="rId35"/>
    <p:sldId id="346" r:id="rId36"/>
    <p:sldId id="347" r:id="rId37"/>
    <p:sldId id="285" r:id="rId38"/>
    <p:sldId id="349" r:id="rId39"/>
    <p:sldId id="286" r:id="rId40"/>
    <p:sldId id="287" r:id="rId41"/>
    <p:sldId id="353" r:id="rId42"/>
    <p:sldId id="289" r:id="rId43"/>
    <p:sldId id="351" r:id="rId44"/>
    <p:sldId id="282" r:id="rId45"/>
    <p:sldId id="355" r:id="rId4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67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Tekijä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5" autoAdjust="0"/>
    <p:restoredTop sz="89517" autoAdjust="0"/>
  </p:normalViewPr>
  <p:slideViewPr>
    <p:cSldViewPr snapToGrid="0" snapToObjects="1" showGuides="1">
      <p:cViewPr varScale="1">
        <p:scale>
          <a:sx n="77" d="100"/>
          <a:sy n="77" d="100"/>
        </p:scale>
        <p:origin x="1186" y="58"/>
      </p:cViewPr>
      <p:guideLst>
        <p:guide orient="horz" pos="4065"/>
        <p:guide pos="567"/>
        <p:guide orient="horz" pos="37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commentAuthors" Target="commentAuthors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EE753B-C0ED-463B-A423-01FAFA46F456}" type="doc">
      <dgm:prSet loTypeId="urn:microsoft.com/office/officeart/2005/8/layout/process1" loCatId="process" qsTypeId="urn:microsoft.com/office/officeart/2005/8/quickstyle/simple2" qsCatId="simple" csTypeId="urn:microsoft.com/office/officeart/2005/8/colors/accent1_1" csCatId="accent1" phldr="1"/>
      <dgm:spPr/>
    </dgm:pt>
    <dgm:pt modelId="{ED9DECA7-83F7-4302-8514-5336B27B9836}">
      <dgm:prSet phldrT="[Teksti]" custT="1"/>
      <dgm:spPr/>
      <dgm:t>
        <a:bodyPr/>
        <a:lstStyle/>
        <a:p>
          <a:r>
            <a:rPr lang="fi-FI" sz="2400" dirty="0"/>
            <a:t>Lapset 2007</a:t>
          </a:r>
        </a:p>
      </dgm:t>
    </dgm:pt>
    <dgm:pt modelId="{173BBEA2-D39D-47E6-9B2E-4071C4EDA94F}" type="parTrans" cxnId="{97FA4C4B-6319-408F-A58D-0A0FA9C8589D}">
      <dgm:prSet/>
      <dgm:spPr/>
      <dgm:t>
        <a:bodyPr/>
        <a:lstStyle/>
        <a:p>
          <a:endParaRPr lang="fi-FI"/>
        </a:p>
      </dgm:t>
    </dgm:pt>
    <dgm:pt modelId="{A675017A-7832-4E40-A559-3B233E54D520}" type="sibTrans" cxnId="{97FA4C4B-6319-408F-A58D-0A0FA9C8589D}">
      <dgm:prSet/>
      <dgm:spPr/>
      <dgm:t>
        <a:bodyPr/>
        <a:lstStyle/>
        <a:p>
          <a:endParaRPr lang="fi-FI"/>
        </a:p>
      </dgm:t>
    </dgm:pt>
    <dgm:pt modelId="{A00C970B-8F5D-4950-8EDC-DAEA82B98DA6}">
      <dgm:prSet phldrT="[Teksti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latin typeface="Calibri"/>
              <a:ea typeface="+mn-ea"/>
              <a:cs typeface="+mn-cs"/>
            </a:rPr>
            <a:t>Nuoret 2011</a:t>
          </a:r>
        </a:p>
      </dgm:t>
    </dgm:pt>
    <dgm:pt modelId="{09FD1B4A-4AF5-4D8B-8DF1-CBA56A109FF5}" type="parTrans" cxnId="{33BA5339-FBF8-4837-8A52-175DE90A7953}">
      <dgm:prSet/>
      <dgm:spPr/>
      <dgm:t>
        <a:bodyPr/>
        <a:lstStyle/>
        <a:p>
          <a:endParaRPr lang="fi-FI"/>
        </a:p>
      </dgm:t>
    </dgm:pt>
    <dgm:pt modelId="{EDFC4363-5464-4AE2-8AF9-6814608CF3C8}" type="sibTrans" cxnId="{33BA5339-FBF8-4837-8A52-175DE90A7953}">
      <dgm:prSet/>
      <dgm:spPr/>
      <dgm:t>
        <a:bodyPr/>
        <a:lstStyle/>
        <a:p>
          <a:endParaRPr lang="fi-FI"/>
        </a:p>
      </dgm:t>
    </dgm:pt>
    <dgm:pt modelId="{A8831A0B-DFC5-4891-9465-862C563D9B83}">
      <dgm:prSet phldrT="[Teksti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latin typeface="Calibri"/>
              <a:ea typeface="+mn-ea"/>
              <a:cs typeface="+mn-cs"/>
            </a:rPr>
            <a:t>Aikuiset 2017</a:t>
          </a:r>
        </a:p>
      </dgm:t>
    </dgm:pt>
    <dgm:pt modelId="{1DB85A1F-A723-4349-A094-5E3D07EF56F8}" type="parTrans" cxnId="{33928A80-54FD-4EEE-A5D4-DCEDC677A7AF}">
      <dgm:prSet/>
      <dgm:spPr/>
      <dgm:t>
        <a:bodyPr/>
        <a:lstStyle/>
        <a:p>
          <a:endParaRPr lang="fi-FI"/>
        </a:p>
      </dgm:t>
    </dgm:pt>
    <dgm:pt modelId="{7AA3286D-F569-486F-9325-54CC894CB1DB}" type="sibTrans" cxnId="{33928A80-54FD-4EEE-A5D4-DCEDC677A7AF}">
      <dgm:prSet/>
      <dgm:spPr/>
      <dgm:t>
        <a:bodyPr/>
        <a:lstStyle/>
        <a:p>
          <a:endParaRPr lang="fi-FI"/>
        </a:p>
      </dgm:t>
    </dgm:pt>
    <dgm:pt modelId="{DFA395DF-B346-4156-BB1C-B9DD1B6F4193}">
      <dgm:prSet custT="1"/>
      <dgm:spPr/>
      <dgm:t>
        <a:bodyPr/>
        <a:lstStyle/>
        <a:p>
          <a:r>
            <a:rPr lang="fi-FI" sz="1800" dirty="0"/>
            <a:t>oirekuva</a:t>
          </a:r>
        </a:p>
      </dgm:t>
    </dgm:pt>
    <dgm:pt modelId="{495064C4-C5EA-47DF-9AD7-ED4D3D504411}" type="parTrans" cxnId="{D153F9BD-C66C-415C-A4C2-DDDF4821EC55}">
      <dgm:prSet/>
      <dgm:spPr/>
      <dgm:t>
        <a:bodyPr/>
        <a:lstStyle/>
        <a:p>
          <a:endParaRPr lang="fi-FI"/>
        </a:p>
      </dgm:t>
    </dgm:pt>
    <dgm:pt modelId="{7E466FE8-86D5-4794-A30D-EA792B64B5CC}" type="sibTrans" cxnId="{D153F9BD-C66C-415C-A4C2-DDDF4821EC55}">
      <dgm:prSet/>
      <dgm:spPr/>
      <dgm:t>
        <a:bodyPr/>
        <a:lstStyle/>
        <a:p>
          <a:endParaRPr lang="fi-FI"/>
        </a:p>
      </dgm:t>
    </dgm:pt>
    <dgm:pt modelId="{F3F93678-0C8A-4F38-B0FA-06397AAF9233}">
      <dgm:prSet custT="1"/>
      <dgm:spPr/>
      <dgm:t>
        <a:bodyPr/>
        <a:lstStyle/>
        <a:p>
          <a:r>
            <a:rPr lang="fi-FI" sz="1800" dirty="0"/>
            <a:t>diagnosointi</a:t>
          </a:r>
        </a:p>
      </dgm:t>
    </dgm:pt>
    <dgm:pt modelId="{E2004BAE-477E-43DE-99C7-8EC3E85E1460}" type="parTrans" cxnId="{65E1B163-90D4-4067-9B81-345C96919F3E}">
      <dgm:prSet/>
      <dgm:spPr/>
      <dgm:t>
        <a:bodyPr/>
        <a:lstStyle/>
        <a:p>
          <a:endParaRPr lang="fi-FI"/>
        </a:p>
      </dgm:t>
    </dgm:pt>
    <dgm:pt modelId="{61C82474-D26A-45AC-8CDD-5A1614A9F1E9}" type="sibTrans" cxnId="{65E1B163-90D4-4067-9B81-345C96919F3E}">
      <dgm:prSet/>
      <dgm:spPr/>
      <dgm:t>
        <a:bodyPr/>
        <a:lstStyle/>
        <a:p>
          <a:endParaRPr lang="fi-FI"/>
        </a:p>
      </dgm:t>
    </dgm:pt>
    <dgm:pt modelId="{3A85ED74-85E3-48E9-91FA-F2C469FC130B}">
      <dgm:prSet custT="1"/>
      <dgm:spPr/>
      <dgm:t>
        <a:bodyPr/>
        <a:lstStyle/>
        <a:p>
          <a:r>
            <a:rPr lang="fi-FI" sz="1800" dirty="0"/>
            <a:t>hoito</a:t>
          </a:r>
        </a:p>
      </dgm:t>
    </dgm:pt>
    <dgm:pt modelId="{03B83F65-A907-44AB-82D5-F549AD5F05CA}" type="parTrans" cxnId="{CCDD291E-5CB0-4516-A5D6-171AFF1CAE10}">
      <dgm:prSet/>
      <dgm:spPr/>
      <dgm:t>
        <a:bodyPr/>
        <a:lstStyle/>
        <a:p>
          <a:endParaRPr lang="fi-FI"/>
        </a:p>
      </dgm:t>
    </dgm:pt>
    <dgm:pt modelId="{86AF688D-1790-49CF-BD91-E114BA1145A1}" type="sibTrans" cxnId="{CCDD291E-5CB0-4516-A5D6-171AFF1CAE10}">
      <dgm:prSet/>
      <dgm:spPr/>
      <dgm:t>
        <a:bodyPr/>
        <a:lstStyle/>
        <a:p>
          <a:endParaRPr lang="fi-FI"/>
        </a:p>
      </dgm:t>
    </dgm:pt>
    <dgm:pt modelId="{163AEC82-17A8-45CC-82E2-ABC867398401}">
      <dgm:prSet custT="1"/>
      <dgm:spPr/>
      <dgm:t>
        <a:bodyPr/>
        <a:lstStyle/>
        <a:p>
          <a:r>
            <a:rPr lang="fi-FI" sz="1800" dirty="0"/>
            <a:t>hoidon porrastus</a:t>
          </a:r>
        </a:p>
      </dgm:t>
    </dgm:pt>
    <dgm:pt modelId="{9DFD98CA-E5D1-4C60-A4B0-3D80713748D9}" type="parTrans" cxnId="{8D3694AA-BF66-4777-9EB0-BC0B4D19EAC0}">
      <dgm:prSet/>
      <dgm:spPr/>
      <dgm:t>
        <a:bodyPr/>
        <a:lstStyle/>
        <a:p>
          <a:endParaRPr lang="fi-FI"/>
        </a:p>
      </dgm:t>
    </dgm:pt>
    <dgm:pt modelId="{9665BFA8-C0F8-4A5C-9DA5-5A8A1B648D78}" type="sibTrans" cxnId="{8D3694AA-BF66-4777-9EB0-BC0B4D19EAC0}">
      <dgm:prSet/>
      <dgm:spPr/>
      <dgm:t>
        <a:bodyPr/>
        <a:lstStyle/>
        <a:p>
          <a:endParaRPr lang="fi-FI"/>
        </a:p>
      </dgm:t>
    </dgm:pt>
    <dgm:pt modelId="{D5E28CE2-E4B3-4640-9657-C5B3FBF6BA06}">
      <dgm:prSet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päivitys lasten ADHD:n osalta</a:t>
          </a:r>
        </a:p>
      </dgm:t>
    </dgm:pt>
    <dgm:pt modelId="{53E28B29-AC3E-460F-B86C-18855A3875F6}" type="parTrans" cxnId="{3F640EBC-1B60-4FB8-8EA4-AB3A44BEC99E}">
      <dgm:prSet/>
      <dgm:spPr/>
      <dgm:t>
        <a:bodyPr/>
        <a:lstStyle/>
        <a:p>
          <a:endParaRPr lang="fi-FI"/>
        </a:p>
      </dgm:t>
    </dgm:pt>
    <dgm:pt modelId="{F3CAEE89-D462-4498-BC6F-BE30C382EBE3}" type="sibTrans" cxnId="{3F640EBC-1B60-4FB8-8EA4-AB3A44BEC99E}">
      <dgm:prSet/>
      <dgm:spPr/>
      <dgm:t>
        <a:bodyPr/>
        <a:lstStyle/>
        <a:p>
          <a:endParaRPr lang="fi-FI"/>
        </a:p>
      </dgm:t>
    </dgm:pt>
    <dgm:pt modelId="{E31F3AB5-A6E5-43A0-ADC2-1905B874D7A5}">
      <dgm:prSet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uutena nuoruusiän ADHD:n diagnosointi ja hoito</a:t>
          </a:r>
        </a:p>
      </dgm:t>
    </dgm:pt>
    <dgm:pt modelId="{2F46772E-EABE-4F03-A362-067899724AEF}" type="parTrans" cxnId="{4E7875ED-7107-456A-B04E-49332DA80CE2}">
      <dgm:prSet/>
      <dgm:spPr/>
      <dgm:t>
        <a:bodyPr/>
        <a:lstStyle/>
        <a:p>
          <a:endParaRPr lang="fi-FI"/>
        </a:p>
      </dgm:t>
    </dgm:pt>
    <dgm:pt modelId="{340A6293-2806-434A-A2C8-94CEEB4D0839}" type="sibTrans" cxnId="{4E7875ED-7107-456A-B04E-49332DA80CE2}">
      <dgm:prSet/>
      <dgm:spPr/>
      <dgm:t>
        <a:bodyPr/>
        <a:lstStyle/>
        <a:p>
          <a:endParaRPr lang="fi-FI"/>
        </a:p>
      </dgm:t>
    </dgm:pt>
    <dgm:pt modelId="{5324E62F-1E3E-4BAE-9A93-268D505E1D94}">
      <dgm:prSet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lasten ja nuorten ADHD:n hoitosuosituksen päivitys</a:t>
          </a:r>
        </a:p>
      </dgm:t>
    </dgm:pt>
    <dgm:pt modelId="{3B7BB23A-EF6B-4AFE-90FF-191CDFB5B1EA}" type="parTrans" cxnId="{626E7E26-4626-4F5E-B389-F953B874263E}">
      <dgm:prSet/>
      <dgm:spPr/>
      <dgm:t>
        <a:bodyPr/>
        <a:lstStyle/>
        <a:p>
          <a:endParaRPr lang="fi-FI"/>
        </a:p>
      </dgm:t>
    </dgm:pt>
    <dgm:pt modelId="{D96C5FC7-54BF-45AC-8EC9-F08054148AE3}" type="sibTrans" cxnId="{626E7E26-4626-4F5E-B389-F953B874263E}">
      <dgm:prSet/>
      <dgm:spPr/>
      <dgm:t>
        <a:bodyPr/>
        <a:lstStyle/>
        <a:p>
          <a:endParaRPr lang="fi-FI"/>
        </a:p>
      </dgm:t>
    </dgm:pt>
    <dgm:pt modelId="{D069693B-C2B1-42FF-9C01-1AC952CB1E90}">
      <dgm:prSet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rakennetta on  jäsennelty</a:t>
          </a:r>
        </a:p>
      </dgm:t>
    </dgm:pt>
    <dgm:pt modelId="{0635FDD7-D3CB-489E-ACB9-FC468F7B8DFA}" type="parTrans" cxnId="{2347EF22-9902-44B4-B73C-3614B2859186}">
      <dgm:prSet/>
      <dgm:spPr/>
      <dgm:t>
        <a:bodyPr/>
        <a:lstStyle/>
        <a:p>
          <a:endParaRPr lang="fi-FI"/>
        </a:p>
      </dgm:t>
    </dgm:pt>
    <dgm:pt modelId="{15B46B8C-A7AA-42A0-975B-78BEB332934F}" type="sibTrans" cxnId="{2347EF22-9902-44B4-B73C-3614B2859186}">
      <dgm:prSet/>
      <dgm:spPr/>
      <dgm:t>
        <a:bodyPr/>
        <a:lstStyle/>
        <a:p>
          <a:endParaRPr lang="fi-FI"/>
        </a:p>
      </dgm:t>
    </dgm:pt>
    <dgm:pt modelId="{7C7919F4-BBF8-4578-8ABC-57B996E3CDF3}">
      <dgm:prSet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uutena aikuisten ADHD:n oirekuva, diagnosointi ja hoito</a:t>
          </a:r>
        </a:p>
      </dgm:t>
    </dgm:pt>
    <dgm:pt modelId="{1576838E-5618-4D0F-A846-0484C4E4C0E3}" type="parTrans" cxnId="{00F0D023-41EB-499C-AC5E-AEC9C8721890}">
      <dgm:prSet/>
      <dgm:spPr/>
      <dgm:t>
        <a:bodyPr/>
        <a:lstStyle/>
        <a:p>
          <a:endParaRPr lang="fi-FI"/>
        </a:p>
      </dgm:t>
    </dgm:pt>
    <dgm:pt modelId="{AC342762-E29A-498B-A691-91225DEEB153}" type="sibTrans" cxnId="{00F0D023-41EB-499C-AC5E-AEC9C8721890}">
      <dgm:prSet/>
      <dgm:spPr/>
      <dgm:t>
        <a:bodyPr/>
        <a:lstStyle/>
        <a:p>
          <a:endParaRPr lang="fi-FI"/>
        </a:p>
      </dgm:t>
    </dgm:pt>
    <dgm:pt modelId="{76227683-0561-4F40-AA18-67398CBF58F9}" type="pres">
      <dgm:prSet presAssocID="{F0EE753B-C0ED-463B-A423-01FAFA46F456}" presName="Name0" presStyleCnt="0">
        <dgm:presLayoutVars>
          <dgm:dir/>
          <dgm:resizeHandles val="exact"/>
        </dgm:presLayoutVars>
      </dgm:prSet>
      <dgm:spPr/>
    </dgm:pt>
    <dgm:pt modelId="{ED923252-EAEC-4BF2-99B2-F821037BC8B8}" type="pres">
      <dgm:prSet presAssocID="{ED9DECA7-83F7-4302-8514-5336B27B9836}" presName="node" presStyleLbl="node1" presStyleIdx="0" presStyleCnt="3" custScaleX="99031" custLinFactNeighborX="2091">
        <dgm:presLayoutVars>
          <dgm:bulletEnabled val="1"/>
        </dgm:presLayoutVars>
      </dgm:prSet>
      <dgm:spPr/>
    </dgm:pt>
    <dgm:pt modelId="{F11F46D1-5C2D-4841-99A3-B107754BDB57}" type="pres">
      <dgm:prSet presAssocID="{A675017A-7832-4E40-A559-3B233E54D520}" presName="sibTrans" presStyleLbl="sibTrans2D1" presStyleIdx="0" presStyleCnt="2"/>
      <dgm:spPr/>
    </dgm:pt>
    <dgm:pt modelId="{79A6FF10-E4D9-4C1E-820D-3476FC9CC3F2}" type="pres">
      <dgm:prSet presAssocID="{A675017A-7832-4E40-A559-3B233E54D520}" presName="connectorText" presStyleLbl="sibTrans2D1" presStyleIdx="0" presStyleCnt="2"/>
      <dgm:spPr/>
    </dgm:pt>
    <dgm:pt modelId="{9A597208-6448-46ED-A162-F4A16755ACD3}" type="pres">
      <dgm:prSet presAssocID="{A00C970B-8F5D-4950-8EDC-DAEA82B98DA6}" presName="node" presStyleLbl="node1" presStyleIdx="1" presStyleCnt="3" custLinFactNeighborX="-2595">
        <dgm:presLayoutVars>
          <dgm:bulletEnabled val="1"/>
        </dgm:presLayoutVars>
      </dgm:prSet>
      <dgm:spPr/>
    </dgm:pt>
    <dgm:pt modelId="{C187E7A8-A95E-4C06-8AAE-E6EF24220E80}" type="pres">
      <dgm:prSet presAssocID="{EDFC4363-5464-4AE2-8AF9-6814608CF3C8}" presName="sibTrans" presStyleLbl="sibTrans2D1" presStyleIdx="1" presStyleCnt="2"/>
      <dgm:spPr/>
    </dgm:pt>
    <dgm:pt modelId="{C74D9FA5-7DAC-4117-95BA-B5CE22164003}" type="pres">
      <dgm:prSet presAssocID="{EDFC4363-5464-4AE2-8AF9-6814608CF3C8}" presName="connectorText" presStyleLbl="sibTrans2D1" presStyleIdx="1" presStyleCnt="2"/>
      <dgm:spPr/>
    </dgm:pt>
    <dgm:pt modelId="{A437C73B-6FE9-4D2E-9B61-17689F2B85A9}" type="pres">
      <dgm:prSet presAssocID="{A8831A0B-DFC5-4891-9465-862C563D9B83}" presName="node" presStyleLbl="node1" presStyleIdx="2" presStyleCnt="3" custLinFactNeighborX="-7281">
        <dgm:presLayoutVars>
          <dgm:bulletEnabled val="1"/>
        </dgm:presLayoutVars>
      </dgm:prSet>
      <dgm:spPr/>
    </dgm:pt>
  </dgm:ptLst>
  <dgm:cxnLst>
    <dgm:cxn modelId="{D05D200D-1861-4500-9802-9C0B6145DE88}" type="presOf" srcId="{A8831A0B-DFC5-4891-9465-862C563D9B83}" destId="{A437C73B-6FE9-4D2E-9B61-17689F2B85A9}" srcOrd="0" destOrd="0" presId="urn:microsoft.com/office/officeart/2005/8/layout/process1"/>
    <dgm:cxn modelId="{9CBFA30D-8F94-4A15-B096-A70741689B85}" type="presOf" srcId="{E31F3AB5-A6E5-43A0-ADC2-1905B874D7A5}" destId="{9A597208-6448-46ED-A162-F4A16755ACD3}" srcOrd="0" destOrd="2" presId="urn:microsoft.com/office/officeart/2005/8/layout/process1"/>
    <dgm:cxn modelId="{7E363A16-EFC2-4467-8C94-A755218B9116}" type="presOf" srcId="{F3F93678-0C8A-4F38-B0FA-06397AAF9233}" destId="{ED923252-EAEC-4BF2-99B2-F821037BC8B8}" srcOrd="0" destOrd="2" presId="urn:microsoft.com/office/officeart/2005/8/layout/process1"/>
    <dgm:cxn modelId="{CCDD291E-5CB0-4516-A5D6-171AFF1CAE10}" srcId="{ED9DECA7-83F7-4302-8514-5336B27B9836}" destId="{3A85ED74-85E3-48E9-91FA-F2C469FC130B}" srcOrd="2" destOrd="0" parTransId="{03B83F65-A907-44AB-82D5-F549AD5F05CA}" sibTransId="{86AF688D-1790-49CF-BD91-E114BA1145A1}"/>
    <dgm:cxn modelId="{2347EF22-9902-44B4-B73C-3614B2859186}" srcId="{A8831A0B-DFC5-4891-9465-862C563D9B83}" destId="{D069693B-C2B1-42FF-9C01-1AC952CB1E90}" srcOrd="1" destOrd="0" parTransId="{0635FDD7-D3CB-489E-ACB9-FC468F7B8DFA}" sibTransId="{15B46B8C-A7AA-42A0-975B-78BEB332934F}"/>
    <dgm:cxn modelId="{00F0D023-41EB-499C-AC5E-AEC9C8721890}" srcId="{A8831A0B-DFC5-4891-9465-862C563D9B83}" destId="{7C7919F4-BBF8-4578-8ABC-57B996E3CDF3}" srcOrd="2" destOrd="0" parTransId="{1576838E-5618-4D0F-A846-0484C4E4C0E3}" sibTransId="{AC342762-E29A-498B-A691-91225DEEB153}"/>
    <dgm:cxn modelId="{3DFDEA23-91F7-436B-B183-433D26E527A4}" type="presOf" srcId="{7C7919F4-BBF8-4578-8ABC-57B996E3CDF3}" destId="{A437C73B-6FE9-4D2E-9B61-17689F2B85A9}" srcOrd="0" destOrd="3" presId="urn:microsoft.com/office/officeart/2005/8/layout/process1"/>
    <dgm:cxn modelId="{626E7E26-4626-4F5E-B389-F953B874263E}" srcId="{A8831A0B-DFC5-4891-9465-862C563D9B83}" destId="{5324E62F-1E3E-4BAE-9A93-268D505E1D94}" srcOrd="0" destOrd="0" parTransId="{3B7BB23A-EF6B-4AFE-90FF-191CDFB5B1EA}" sibTransId="{D96C5FC7-54BF-45AC-8EC9-F08054148AE3}"/>
    <dgm:cxn modelId="{33BA5339-FBF8-4837-8A52-175DE90A7953}" srcId="{F0EE753B-C0ED-463B-A423-01FAFA46F456}" destId="{A00C970B-8F5D-4950-8EDC-DAEA82B98DA6}" srcOrd="1" destOrd="0" parTransId="{09FD1B4A-4AF5-4D8B-8DF1-CBA56A109FF5}" sibTransId="{EDFC4363-5464-4AE2-8AF9-6814608CF3C8}"/>
    <dgm:cxn modelId="{65E1B163-90D4-4067-9B81-345C96919F3E}" srcId="{ED9DECA7-83F7-4302-8514-5336B27B9836}" destId="{F3F93678-0C8A-4F38-B0FA-06397AAF9233}" srcOrd="1" destOrd="0" parTransId="{E2004BAE-477E-43DE-99C7-8EC3E85E1460}" sibTransId="{61C82474-D26A-45AC-8CDD-5A1614A9F1E9}"/>
    <dgm:cxn modelId="{6CA9D364-10B6-49FA-B513-BF9AE6563B9F}" type="presOf" srcId="{EDFC4363-5464-4AE2-8AF9-6814608CF3C8}" destId="{C187E7A8-A95E-4C06-8AAE-E6EF24220E80}" srcOrd="0" destOrd="0" presId="urn:microsoft.com/office/officeart/2005/8/layout/process1"/>
    <dgm:cxn modelId="{7DCF1668-FF07-4094-B939-EF5952D98537}" type="presOf" srcId="{3A85ED74-85E3-48E9-91FA-F2C469FC130B}" destId="{ED923252-EAEC-4BF2-99B2-F821037BC8B8}" srcOrd="0" destOrd="3" presId="urn:microsoft.com/office/officeart/2005/8/layout/process1"/>
    <dgm:cxn modelId="{97FA4C4B-6319-408F-A58D-0A0FA9C8589D}" srcId="{F0EE753B-C0ED-463B-A423-01FAFA46F456}" destId="{ED9DECA7-83F7-4302-8514-5336B27B9836}" srcOrd="0" destOrd="0" parTransId="{173BBEA2-D39D-47E6-9B2E-4071C4EDA94F}" sibTransId="{A675017A-7832-4E40-A559-3B233E54D520}"/>
    <dgm:cxn modelId="{E56DF351-4775-42F0-A6F2-63B0D54B4092}" type="presOf" srcId="{D5E28CE2-E4B3-4640-9657-C5B3FBF6BA06}" destId="{9A597208-6448-46ED-A162-F4A16755ACD3}" srcOrd="0" destOrd="1" presId="urn:microsoft.com/office/officeart/2005/8/layout/process1"/>
    <dgm:cxn modelId="{E16D5C52-9C1B-4CBF-A165-1AAC737D857F}" type="presOf" srcId="{A675017A-7832-4E40-A559-3B233E54D520}" destId="{79A6FF10-E4D9-4C1E-820D-3476FC9CC3F2}" srcOrd="1" destOrd="0" presId="urn:microsoft.com/office/officeart/2005/8/layout/process1"/>
    <dgm:cxn modelId="{46C20174-C34A-4F7D-96E6-F1C6B7370E6D}" type="presOf" srcId="{A675017A-7832-4E40-A559-3B233E54D520}" destId="{F11F46D1-5C2D-4841-99A3-B107754BDB57}" srcOrd="0" destOrd="0" presId="urn:microsoft.com/office/officeart/2005/8/layout/process1"/>
    <dgm:cxn modelId="{33928A80-54FD-4EEE-A5D4-DCEDC677A7AF}" srcId="{F0EE753B-C0ED-463B-A423-01FAFA46F456}" destId="{A8831A0B-DFC5-4891-9465-862C563D9B83}" srcOrd="2" destOrd="0" parTransId="{1DB85A1F-A723-4349-A094-5E3D07EF56F8}" sibTransId="{7AA3286D-F569-486F-9325-54CC894CB1DB}"/>
    <dgm:cxn modelId="{8D3694AA-BF66-4777-9EB0-BC0B4D19EAC0}" srcId="{ED9DECA7-83F7-4302-8514-5336B27B9836}" destId="{163AEC82-17A8-45CC-82E2-ABC867398401}" srcOrd="3" destOrd="0" parTransId="{9DFD98CA-E5D1-4C60-A4B0-3D80713748D9}" sibTransId="{9665BFA8-C0F8-4A5C-9DA5-5A8A1B648D78}"/>
    <dgm:cxn modelId="{885CBAAA-B521-4428-8405-E64AD00FCEAA}" type="presOf" srcId="{ED9DECA7-83F7-4302-8514-5336B27B9836}" destId="{ED923252-EAEC-4BF2-99B2-F821037BC8B8}" srcOrd="0" destOrd="0" presId="urn:microsoft.com/office/officeart/2005/8/layout/process1"/>
    <dgm:cxn modelId="{3F3DA8AB-7082-48D4-9972-4D854B0AE373}" type="presOf" srcId="{D069693B-C2B1-42FF-9C01-1AC952CB1E90}" destId="{A437C73B-6FE9-4D2E-9B61-17689F2B85A9}" srcOrd="0" destOrd="2" presId="urn:microsoft.com/office/officeart/2005/8/layout/process1"/>
    <dgm:cxn modelId="{3F640EBC-1B60-4FB8-8EA4-AB3A44BEC99E}" srcId="{A00C970B-8F5D-4950-8EDC-DAEA82B98DA6}" destId="{D5E28CE2-E4B3-4640-9657-C5B3FBF6BA06}" srcOrd="0" destOrd="0" parTransId="{53E28B29-AC3E-460F-B86C-18855A3875F6}" sibTransId="{F3CAEE89-D462-4498-BC6F-BE30C382EBE3}"/>
    <dgm:cxn modelId="{D153F9BD-C66C-415C-A4C2-DDDF4821EC55}" srcId="{ED9DECA7-83F7-4302-8514-5336B27B9836}" destId="{DFA395DF-B346-4156-BB1C-B9DD1B6F4193}" srcOrd="0" destOrd="0" parTransId="{495064C4-C5EA-47DF-9AD7-ED4D3D504411}" sibTransId="{7E466FE8-86D5-4794-A30D-EA792B64B5CC}"/>
    <dgm:cxn modelId="{1C54F4C6-0F7F-4E01-9E36-AE70D715B786}" type="presOf" srcId="{5324E62F-1E3E-4BAE-9A93-268D505E1D94}" destId="{A437C73B-6FE9-4D2E-9B61-17689F2B85A9}" srcOrd="0" destOrd="1" presId="urn:microsoft.com/office/officeart/2005/8/layout/process1"/>
    <dgm:cxn modelId="{060E0EE0-799B-451A-9C66-DB280ED5A69E}" type="presOf" srcId="{A00C970B-8F5D-4950-8EDC-DAEA82B98DA6}" destId="{9A597208-6448-46ED-A162-F4A16755ACD3}" srcOrd="0" destOrd="0" presId="urn:microsoft.com/office/officeart/2005/8/layout/process1"/>
    <dgm:cxn modelId="{5377D7E7-2F36-4572-82B3-BD09906FBD70}" type="presOf" srcId="{DFA395DF-B346-4156-BB1C-B9DD1B6F4193}" destId="{ED923252-EAEC-4BF2-99B2-F821037BC8B8}" srcOrd="0" destOrd="1" presId="urn:microsoft.com/office/officeart/2005/8/layout/process1"/>
    <dgm:cxn modelId="{4E7875ED-7107-456A-B04E-49332DA80CE2}" srcId="{A00C970B-8F5D-4950-8EDC-DAEA82B98DA6}" destId="{E31F3AB5-A6E5-43A0-ADC2-1905B874D7A5}" srcOrd="1" destOrd="0" parTransId="{2F46772E-EABE-4F03-A362-067899724AEF}" sibTransId="{340A6293-2806-434A-A2C8-94CEEB4D0839}"/>
    <dgm:cxn modelId="{372B44F0-AD13-4F70-B0B7-82A6F03B3625}" type="presOf" srcId="{EDFC4363-5464-4AE2-8AF9-6814608CF3C8}" destId="{C74D9FA5-7DAC-4117-95BA-B5CE22164003}" srcOrd="1" destOrd="0" presId="urn:microsoft.com/office/officeart/2005/8/layout/process1"/>
    <dgm:cxn modelId="{95EE12F4-50E9-4F65-91BD-CCF0B3F67D4F}" type="presOf" srcId="{163AEC82-17A8-45CC-82E2-ABC867398401}" destId="{ED923252-EAEC-4BF2-99B2-F821037BC8B8}" srcOrd="0" destOrd="4" presId="urn:microsoft.com/office/officeart/2005/8/layout/process1"/>
    <dgm:cxn modelId="{1AC2EFFE-ACF4-489E-952E-9B28A2027389}" type="presOf" srcId="{F0EE753B-C0ED-463B-A423-01FAFA46F456}" destId="{76227683-0561-4F40-AA18-67398CBF58F9}" srcOrd="0" destOrd="0" presId="urn:microsoft.com/office/officeart/2005/8/layout/process1"/>
    <dgm:cxn modelId="{B49A7730-3BC2-4221-B453-3B5158C5649F}" type="presParOf" srcId="{76227683-0561-4F40-AA18-67398CBF58F9}" destId="{ED923252-EAEC-4BF2-99B2-F821037BC8B8}" srcOrd="0" destOrd="0" presId="urn:microsoft.com/office/officeart/2005/8/layout/process1"/>
    <dgm:cxn modelId="{8B2FA456-C49B-4549-A25F-46B2708D97ED}" type="presParOf" srcId="{76227683-0561-4F40-AA18-67398CBF58F9}" destId="{F11F46D1-5C2D-4841-99A3-B107754BDB57}" srcOrd="1" destOrd="0" presId="urn:microsoft.com/office/officeart/2005/8/layout/process1"/>
    <dgm:cxn modelId="{93ED2837-8EAA-4166-8CBF-B2A1ADFEB5D0}" type="presParOf" srcId="{F11F46D1-5C2D-4841-99A3-B107754BDB57}" destId="{79A6FF10-E4D9-4C1E-820D-3476FC9CC3F2}" srcOrd="0" destOrd="0" presId="urn:microsoft.com/office/officeart/2005/8/layout/process1"/>
    <dgm:cxn modelId="{D75A258B-7A85-481D-83E1-1C37668670EA}" type="presParOf" srcId="{76227683-0561-4F40-AA18-67398CBF58F9}" destId="{9A597208-6448-46ED-A162-F4A16755ACD3}" srcOrd="2" destOrd="0" presId="urn:microsoft.com/office/officeart/2005/8/layout/process1"/>
    <dgm:cxn modelId="{D98B9065-933B-4FC6-B36D-0E5F11A86BA3}" type="presParOf" srcId="{76227683-0561-4F40-AA18-67398CBF58F9}" destId="{C187E7A8-A95E-4C06-8AAE-E6EF24220E80}" srcOrd="3" destOrd="0" presId="urn:microsoft.com/office/officeart/2005/8/layout/process1"/>
    <dgm:cxn modelId="{A8120E9F-EE55-474D-BCDA-3014B27D8749}" type="presParOf" srcId="{C187E7A8-A95E-4C06-8AAE-E6EF24220E80}" destId="{C74D9FA5-7DAC-4117-95BA-B5CE22164003}" srcOrd="0" destOrd="0" presId="urn:microsoft.com/office/officeart/2005/8/layout/process1"/>
    <dgm:cxn modelId="{A6055C65-2BB7-4B9C-88F5-252E60D44EF5}" type="presParOf" srcId="{76227683-0561-4F40-AA18-67398CBF58F9}" destId="{A437C73B-6FE9-4D2E-9B61-17689F2B85A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21DE01-767B-49AE-9027-FD537E14504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14EDF92-AF05-4A05-A537-74B5641009D8}">
      <dgm:prSet custT="1"/>
      <dgm:spPr/>
      <dgm:t>
        <a:bodyPr/>
        <a:lstStyle/>
        <a:p>
          <a:r>
            <a:rPr lang="fi-FI" sz="2100" b="1" dirty="0"/>
            <a:t>Lapset ja nuoret</a:t>
          </a:r>
          <a:endParaRPr lang="fi-FI" sz="2100" dirty="0"/>
        </a:p>
      </dgm:t>
    </dgm:pt>
    <dgm:pt modelId="{2AECA28E-F3E1-4CE2-B433-12A45761066F}" type="parTrans" cxnId="{75E7D0BE-A9F7-4971-B1A2-5D8BF4B9525C}">
      <dgm:prSet/>
      <dgm:spPr/>
      <dgm:t>
        <a:bodyPr/>
        <a:lstStyle/>
        <a:p>
          <a:endParaRPr lang="fi-FI"/>
        </a:p>
      </dgm:t>
    </dgm:pt>
    <dgm:pt modelId="{A9A06D27-C296-4D07-97D7-9C9DEA444A92}" type="sibTrans" cxnId="{75E7D0BE-A9F7-4971-B1A2-5D8BF4B9525C}">
      <dgm:prSet/>
      <dgm:spPr/>
      <dgm:t>
        <a:bodyPr/>
        <a:lstStyle/>
        <a:p>
          <a:endParaRPr lang="fi-FI"/>
        </a:p>
      </dgm:t>
    </dgm:pt>
    <dgm:pt modelId="{21A4481C-417F-474D-A7F8-88997CAE2D05}">
      <dgm:prSet custT="1"/>
      <dgm:spPr/>
      <dgm:t>
        <a:bodyPr/>
        <a:lstStyle/>
        <a:p>
          <a:r>
            <a:rPr lang="fi-FI" sz="2000" dirty="0"/>
            <a:t>ADHD:n mahdollisuus on otettava huomioon aina, kun esiintyy </a:t>
          </a:r>
          <a:r>
            <a:rPr lang="fi-FI" sz="2000" dirty="0">
              <a:solidFill>
                <a:schemeClr val="tx1"/>
              </a:solidFill>
            </a:rPr>
            <a:t>koulunkäyntiin tai käyttäytymiseen liittyviä ongelmia, joista vanhemmilla tai varhaiskasvatuksen</a:t>
          </a:r>
          <a:r>
            <a:rPr lang="fi-FI" sz="2000" dirty="0"/>
            <a:t>, koulun tai opiskelupaikan henkilökunnalla tai nuorella itsellään on huolta.</a:t>
          </a:r>
        </a:p>
      </dgm:t>
    </dgm:pt>
    <dgm:pt modelId="{5CBEACC5-B111-4109-B974-4D59BD098B77}" type="parTrans" cxnId="{7ECB3F41-E23F-4304-B4CF-BDEFA2545D13}">
      <dgm:prSet/>
      <dgm:spPr/>
      <dgm:t>
        <a:bodyPr/>
        <a:lstStyle/>
        <a:p>
          <a:endParaRPr lang="fi-FI"/>
        </a:p>
      </dgm:t>
    </dgm:pt>
    <dgm:pt modelId="{FE8EBCA9-2E78-478C-B18D-FF76F9162CF6}" type="sibTrans" cxnId="{7ECB3F41-E23F-4304-B4CF-BDEFA2545D13}">
      <dgm:prSet/>
      <dgm:spPr/>
      <dgm:t>
        <a:bodyPr/>
        <a:lstStyle/>
        <a:p>
          <a:endParaRPr lang="fi-FI"/>
        </a:p>
      </dgm:t>
    </dgm:pt>
    <dgm:pt modelId="{B08BAE0D-BB72-4747-A08D-8DBB2D857819}">
      <dgm:prSet custT="1"/>
      <dgm:spPr/>
      <dgm:t>
        <a:bodyPr/>
        <a:lstStyle/>
        <a:p>
          <a:r>
            <a:rPr lang="fi-FI" sz="2100" b="1" dirty="0"/>
            <a:t>Aikuiset</a:t>
          </a:r>
          <a:endParaRPr lang="fi-FI" sz="2100" dirty="0"/>
        </a:p>
      </dgm:t>
    </dgm:pt>
    <dgm:pt modelId="{BC272653-171A-455A-B886-2EAE705DEC56}" type="parTrans" cxnId="{C6514CF8-1CF7-4B5D-850E-DF246C29EB4E}">
      <dgm:prSet/>
      <dgm:spPr/>
      <dgm:t>
        <a:bodyPr/>
        <a:lstStyle/>
        <a:p>
          <a:endParaRPr lang="fi-FI"/>
        </a:p>
      </dgm:t>
    </dgm:pt>
    <dgm:pt modelId="{EFAB8FD8-B7E5-431A-BE24-78A3938A4E63}" type="sibTrans" cxnId="{C6514CF8-1CF7-4B5D-850E-DF246C29EB4E}">
      <dgm:prSet/>
      <dgm:spPr/>
      <dgm:t>
        <a:bodyPr/>
        <a:lstStyle/>
        <a:p>
          <a:endParaRPr lang="fi-FI"/>
        </a:p>
      </dgm:t>
    </dgm:pt>
    <dgm:pt modelId="{B94FDE9D-311A-4095-81B5-2A68486547C6}">
      <dgm:prSet custT="1"/>
      <dgm:spPr/>
      <dgm:t>
        <a:bodyPr/>
        <a:lstStyle/>
        <a:p>
          <a:r>
            <a:rPr lang="fi-FI" sz="2000" dirty="0"/>
            <a:t>Epäily </a:t>
          </a:r>
          <a:r>
            <a:rPr lang="fi-FI" sz="2000" dirty="0" err="1"/>
            <a:t>ADHD:sta</a:t>
          </a:r>
          <a:r>
            <a:rPr lang="fi-FI" sz="2000" dirty="0"/>
            <a:t> voi herätä henkilöllä itsellään, hänen läheisillään, työpaikalla tai terveydenhuollossa, esimerkiksi opiskelu- tai työterveyshuollossa. </a:t>
          </a:r>
        </a:p>
      </dgm:t>
    </dgm:pt>
    <dgm:pt modelId="{3452D1D2-A467-4ED4-949D-EDA359A3D57D}" type="parTrans" cxnId="{03FA1E25-7226-4737-9F71-74F6D3BD07F1}">
      <dgm:prSet/>
      <dgm:spPr/>
      <dgm:t>
        <a:bodyPr/>
        <a:lstStyle/>
        <a:p>
          <a:endParaRPr lang="fi-FI"/>
        </a:p>
      </dgm:t>
    </dgm:pt>
    <dgm:pt modelId="{A36BCFA5-9B96-456C-96FD-3C56F46DC229}" type="sibTrans" cxnId="{03FA1E25-7226-4737-9F71-74F6D3BD07F1}">
      <dgm:prSet/>
      <dgm:spPr/>
      <dgm:t>
        <a:bodyPr/>
        <a:lstStyle/>
        <a:p>
          <a:endParaRPr lang="fi-FI"/>
        </a:p>
      </dgm:t>
    </dgm:pt>
    <dgm:pt modelId="{A3B3A8C3-E63C-40C1-9368-E4D0512174B7}">
      <dgm:prSet custT="1"/>
      <dgm:spPr/>
      <dgm:t>
        <a:bodyPr/>
        <a:lstStyle/>
        <a:p>
          <a:r>
            <a:rPr lang="fi-FI" sz="2000" dirty="0"/>
            <a:t>Myös lapsen ADHD-oireiden arviointi voi johtaa tarpeeseen arvioida vanhemman ADHD-oireita.</a:t>
          </a:r>
        </a:p>
      </dgm:t>
    </dgm:pt>
    <dgm:pt modelId="{D75DA355-F662-4A45-BD08-76FA443E556D}" type="parTrans" cxnId="{5D949E86-6A62-4736-B8BA-EAC8A16EF45F}">
      <dgm:prSet/>
      <dgm:spPr/>
      <dgm:t>
        <a:bodyPr/>
        <a:lstStyle/>
        <a:p>
          <a:endParaRPr lang="fi-FI"/>
        </a:p>
      </dgm:t>
    </dgm:pt>
    <dgm:pt modelId="{C829500E-2979-4E9F-A082-4CCAF87D4366}" type="sibTrans" cxnId="{5D949E86-6A62-4736-B8BA-EAC8A16EF45F}">
      <dgm:prSet/>
      <dgm:spPr/>
      <dgm:t>
        <a:bodyPr/>
        <a:lstStyle/>
        <a:p>
          <a:endParaRPr lang="fi-FI"/>
        </a:p>
      </dgm:t>
    </dgm:pt>
    <dgm:pt modelId="{62B2AE95-6CF4-4DEC-8D66-E2653038EF35}" type="pres">
      <dgm:prSet presAssocID="{7F21DE01-767B-49AE-9027-FD537E14504F}" presName="linear" presStyleCnt="0">
        <dgm:presLayoutVars>
          <dgm:dir/>
          <dgm:animLvl val="lvl"/>
          <dgm:resizeHandles val="exact"/>
        </dgm:presLayoutVars>
      </dgm:prSet>
      <dgm:spPr/>
    </dgm:pt>
    <dgm:pt modelId="{30F395E7-0A40-42D3-B117-AB65C395CE09}" type="pres">
      <dgm:prSet presAssocID="{914EDF92-AF05-4A05-A537-74B5641009D8}" presName="parentLin" presStyleCnt="0"/>
      <dgm:spPr/>
    </dgm:pt>
    <dgm:pt modelId="{ADCF27E0-4161-41B0-A855-3BE58F5584A3}" type="pres">
      <dgm:prSet presAssocID="{914EDF92-AF05-4A05-A537-74B5641009D8}" presName="parentLeftMargin" presStyleLbl="node1" presStyleIdx="0" presStyleCnt="2"/>
      <dgm:spPr/>
    </dgm:pt>
    <dgm:pt modelId="{49B3B567-3E95-43DE-AF68-9D223B9C275D}" type="pres">
      <dgm:prSet presAssocID="{914EDF92-AF05-4A05-A537-74B5641009D8}" presName="parentText" presStyleLbl="node1" presStyleIdx="0" presStyleCnt="2" custLinFactNeighborY="-3265">
        <dgm:presLayoutVars>
          <dgm:chMax val="0"/>
          <dgm:bulletEnabled val="1"/>
        </dgm:presLayoutVars>
      </dgm:prSet>
      <dgm:spPr/>
    </dgm:pt>
    <dgm:pt modelId="{FD669010-DCA1-4629-9348-3122C0010FC7}" type="pres">
      <dgm:prSet presAssocID="{914EDF92-AF05-4A05-A537-74B5641009D8}" presName="negativeSpace" presStyleCnt="0"/>
      <dgm:spPr/>
    </dgm:pt>
    <dgm:pt modelId="{4C807B68-8D53-4E28-9ADB-3049557D07C8}" type="pres">
      <dgm:prSet presAssocID="{914EDF92-AF05-4A05-A537-74B5641009D8}" presName="childText" presStyleLbl="conFgAcc1" presStyleIdx="0" presStyleCnt="2" custLinFactNeighborY="-58707">
        <dgm:presLayoutVars>
          <dgm:bulletEnabled val="1"/>
        </dgm:presLayoutVars>
      </dgm:prSet>
      <dgm:spPr/>
    </dgm:pt>
    <dgm:pt modelId="{3BE05961-4A05-473F-9072-9A5691A91020}" type="pres">
      <dgm:prSet presAssocID="{A9A06D27-C296-4D07-97D7-9C9DEA444A92}" presName="spaceBetweenRectangles" presStyleCnt="0"/>
      <dgm:spPr/>
    </dgm:pt>
    <dgm:pt modelId="{A7366D19-E16B-400E-9B24-CEBC4DCB2666}" type="pres">
      <dgm:prSet presAssocID="{B08BAE0D-BB72-4747-A08D-8DBB2D857819}" presName="parentLin" presStyleCnt="0"/>
      <dgm:spPr/>
    </dgm:pt>
    <dgm:pt modelId="{5175ECC7-990F-4A6D-8C8B-552E9539AA11}" type="pres">
      <dgm:prSet presAssocID="{B08BAE0D-BB72-4747-A08D-8DBB2D857819}" presName="parentLeftMargin" presStyleLbl="node1" presStyleIdx="0" presStyleCnt="2"/>
      <dgm:spPr/>
    </dgm:pt>
    <dgm:pt modelId="{C11A1F5A-79FB-4BE5-BADA-474A0761255A}" type="pres">
      <dgm:prSet presAssocID="{B08BAE0D-BB72-4747-A08D-8DBB2D857819}" presName="parentText" presStyleLbl="node1" presStyleIdx="1" presStyleCnt="2" custLinFactNeighborY="-10737">
        <dgm:presLayoutVars>
          <dgm:chMax val="0"/>
          <dgm:bulletEnabled val="1"/>
        </dgm:presLayoutVars>
      </dgm:prSet>
      <dgm:spPr/>
    </dgm:pt>
    <dgm:pt modelId="{CA85F089-4ACB-4F42-8FB7-5E4FA5B90044}" type="pres">
      <dgm:prSet presAssocID="{B08BAE0D-BB72-4747-A08D-8DBB2D857819}" presName="negativeSpace" presStyleCnt="0"/>
      <dgm:spPr/>
    </dgm:pt>
    <dgm:pt modelId="{F6C0BD0F-5897-47DE-90B1-6D1F6E22D3B2}" type="pres">
      <dgm:prSet presAssocID="{B08BAE0D-BB72-4747-A08D-8DBB2D857819}" presName="childText" presStyleLbl="conFgAcc1" presStyleIdx="1" presStyleCnt="2" custLinFactNeighborY="-26246">
        <dgm:presLayoutVars>
          <dgm:bulletEnabled val="1"/>
        </dgm:presLayoutVars>
      </dgm:prSet>
      <dgm:spPr/>
    </dgm:pt>
  </dgm:ptLst>
  <dgm:cxnLst>
    <dgm:cxn modelId="{D53D0224-8399-4436-A3F9-D8B05E280C0E}" type="presOf" srcId="{B08BAE0D-BB72-4747-A08D-8DBB2D857819}" destId="{5175ECC7-990F-4A6D-8C8B-552E9539AA11}" srcOrd="0" destOrd="0" presId="urn:microsoft.com/office/officeart/2005/8/layout/list1"/>
    <dgm:cxn modelId="{03FA1E25-7226-4737-9F71-74F6D3BD07F1}" srcId="{B08BAE0D-BB72-4747-A08D-8DBB2D857819}" destId="{B94FDE9D-311A-4095-81B5-2A68486547C6}" srcOrd="0" destOrd="0" parTransId="{3452D1D2-A467-4ED4-949D-EDA359A3D57D}" sibTransId="{A36BCFA5-9B96-456C-96FD-3C56F46DC229}"/>
    <dgm:cxn modelId="{7ECB3F41-E23F-4304-B4CF-BDEFA2545D13}" srcId="{914EDF92-AF05-4A05-A537-74B5641009D8}" destId="{21A4481C-417F-474D-A7F8-88997CAE2D05}" srcOrd="0" destOrd="0" parTransId="{5CBEACC5-B111-4109-B974-4D59BD098B77}" sibTransId="{FE8EBCA9-2E78-478C-B18D-FF76F9162CF6}"/>
    <dgm:cxn modelId="{18361068-6513-49AF-8985-10EF3FFBC6C1}" type="presOf" srcId="{914EDF92-AF05-4A05-A537-74B5641009D8}" destId="{ADCF27E0-4161-41B0-A855-3BE58F5584A3}" srcOrd="0" destOrd="0" presId="urn:microsoft.com/office/officeart/2005/8/layout/list1"/>
    <dgm:cxn modelId="{5C02334D-CFAC-492E-BB54-24FCA953691A}" type="presOf" srcId="{B94FDE9D-311A-4095-81B5-2A68486547C6}" destId="{F6C0BD0F-5897-47DE-90B1-6D1F6E22D3B2}" srcOrd="0" destOrd="0" presId="urn:microsoft.com/office/officeart/2005/8/layout/list1"/>
    <dgm:cxn modelId="{4F6F6375-FABF-4E35-92BD-66A0258BA34E}" type="presOf" srcId="{A3B3A8C3-E63C-40C1-9368-E4D0512174B7}" destId="{F6C0BD0F-5897-47DE-90B1-6D1F6E22D3B2}" srcOrd="0" destOrd="1" presId="urn:microsoft.com/office/officeart/2005/8/layout/list1"/>
    <dgm:cxn modelId="{46CFF07B-4725-45D8-8D9B-568C5ABA7068}" type="presOf" srcId="{7F21DE01-767B-49AE-9027-FD537E14504F}" destId="{62B2AE95-6CF4-4DEC-8D66-E2653038EF35}" srcOrd="0" destOrd="0" presId="urn:microsoft.com/office/officeart/2005/8/layout/list1"/>
    <dgm:cxn modelId="{A909A17F-B2A0-4C51-ADC0-35AD54879816}" type="presOf" srcId="{21A4481C-417F-474D-A7F8-88997CAE2D05}" destId="{4C807B68-8D53-4E28-9ADB-3049557D07C8}" srcOrd="0" destOrd="0" presId="urn:microsoft.com/office/officeart/2005/8/layout/list1"/>
    <dgm:cxn modelId="{5D949E86-6A62-4736-B8BA-EAC8A16EF45F}" srcId="{B08BAE0D-BB72-4747-A08D-8DBB2D857819}" destId="{A3B3A8C3-E63C-40C1-9368-E4D0512174B7}" srcOrd="1" destOrd="0" parTransId="{D75DA355-F662-4A45-BD08-76FA443E556D}" sibTransId="{C829500E-2979-4E9F-A082-4CCAF87D4366}"/>
    <dgm:cxn modelId="{75E7D0BE-A9F7-4971-B1A2-5D8BF4B9525C}" srcId="{7F21DE01-767B-49AE-9027-FD537E14504F}" destId="{914EDF92-AF05-4A05-A537-74B5641009D8}" srcOrd="0" destOrd="0" parTransId="{2AECA28E-F3E1-4CE2-B433-12A45761066F}" sibTransId="{A9A06D27-C296-4D07-97D7-9C9DEA444A92}"/>
    <dgm:cxn modelId="{7C1FEFD3-9D67-4F60-BB55-C85710F0E524}" type="presOf" srcId="{B08BAE0D-BB72-4747-A08D-8DBB2D857819}" destId="{C11A1F5A-79FB-4BE5-BADA-474A0761255A}" srcOrd="1" destOrd="0" presId="urn:microsoft.com/office/officeart/2005/8/layout/list1"/>
    <dgm:cxn modelId="{C6514CF8-1CF7-4B5D-850E-DF246C29EB4E}" srcId="{7F21DE01-767B-49AE-9027-FD537E14504F}" destId="{B08BAE0D-BB72-4747-A08D-8DBB2D857819}" srcOrd="1" destOrd="0" parTransId="{BC272653-171A-455A-B886-2EAE705DEC56}" sibTransId="{EFAB8FD8-B7E5-431A-BE24-78A3938A4E63}"/>
    <dgm:cxn modelId="{F75EDDFD-EB6D-4BB3-BB1E-BAE5EB852DF3}" type="presOf" srcId="{914EDF92-AF05-4A05-A537-74B5641009D8}" destId="{49B3B567-3E95-43DE-AF68-9D223B9C275D}" srcOrd="1" destOrd="0" presId="urn:microsoft.com/office/officeart/2005/8/layout/list1"/>
    <dgm:cxn modelId="{41FCF261-C426-4088-8900-D00136E667AC}" type="presParOf" srcId="{62B2AE95-6CF4-4DEC-8D66-E2653038EF35}" destId="{30F395E7-0A40-42D3-B117-AB65C395CE09}" srcOrd="0" destOrd="0" presId="urn:microsoft.com/office/officeart/2005/8/layout/list1"/>
    <dgm:cxn modelId="{D9C49E11-4AFC-4A3B-9324-7D0B0DF8974C}" type="presParOf" srcId="{30F395E7-0A40-42D3-B117-AB65C395CE09}" destId="{ADCF27E0-4161-41B0-A855-3BE58F5584A3}" srcOrd="0" destOrd="0" presId="urn:microsoft.com/office/officeart/2005/8/layout/list1"/>
    <dgm:cxn modelId="{B20E0F4C-201E-4CA1-A9F4-C14AD3780495}" type="presParOf" srcId="{30F395E7-0A40-42D3-B117-AB65C395CE09}" destId="{49B3B567-3E95-43DE-AF68-9D223B9C275D}" srcOrd="1" destOrd="0" presId="urn:microsoft.com/office/officeart/2005/8/layout/list1"/>
    <dgm:cxn modelId="{11E3C55B-9A7A-467A-AD76-AFDF1BDCEACA}" type="presParOf" srcId="{62B2AE95-6CF4-4DEC-8D66-E2653038EF35}" destId="{FD669010-DCA1-4629-9348-3122C0010FC7}" srcOrd="1" destOrd="0" presId="urn:microsoft.com/office/officeart/2005/8/layout/list1"/>
    <dgm:cxn modelId="{43766061-C092-4F74-82B2-E11E45C84C38}" type="presParOf" srcId="{62B2AE95-6CF4-4DEC-8D66-E2653038EF35}" destId="{4C807B68-8D53-4E28-9ADB-3049557D07C8}" srcOrd="2" destOrd="0" presId="urn:microsoft.com/office/officeart/2005/8/layout/list1"/>
    <dgm:cxn modelId="{131CDB1B-EDAC-4B73-821D-75C10A9E9265}" type="presParOf" srcId="{62B2AE95-6CF4-4DEC-8D66-E2653038EF35}" destId="{3BE05961-4A05-473F-9072-9A5691A91020}" srcOrd="3" destOrd="0" presId="urn:microsoft.com/office/officeart/2005/8/layout/list1"/>
    <dgm:cxn modelId="{6623AB09-A24A-4168-9D75-3A6772AF468E}" type="presParOf" srcId="{62B2AE95-6CF4-4DEC-8D66-E2653038EF35}" destId="{A7366D19-E16B-400E-9B24-CEBC4DCB2666}" srcOrd="4" destOrd="0" presId="urn:microsoft.com/office/officeart/2005/8/layout/list1"/>
    <dgm:cxn modelId="{22D0365A-30B7-4614-9F6C-9976C7D25681}" type="presParOf" srcId="{A7366D19-E16B-400E-9B24-CEBC4DCB2666}" destId="{5175ECC7-990F-4A6D-8C8B-552E9539AA11}" srcOrd="0" destOrd="0" presId="urn:microsoft.com/office/officeart/2005/8/layout/list1"/>
    <dgm:cxn modelId="{FF30E31D-5BE2-44AB-B1D2-29E8C08BC3AB}" type="presParOf" srcId="{A7366D19-E16B-400E-9B24-CEBC4DCB2666}" destId="{C11A1F5A-79FB-4BE5-BADA-474A0761255A}" srcOrd="1" destOrd="0" presId="urn:microsoft.com/office/officeart/2005/8/layout/list1"/>
    <dgm:cxn modelId="{B7A966FC-0BC0-4DC7-AFB1-CEF7AE63293B}" type="presParOf" srcId="{62B2AE95-6CF4-4DEC-8D66-E2653038EF35}" destId="{CA85F089-4ACB-4F42-8FB7-5E4FA5B90044}" srcOrd="5" destOrd="0" presId="urn:microsoft.com/office/officeart/2005/8/layout/list1"/>
    <dgm:cxn modelId="{E8A15E90-39CA-4CD4-BE8A-22A441945972}" type="presParOf" srcId="{62B2AE95-6CF4-4DEC-8D66-E2653038EF35}" destId="{F6C0BD0F-5897-47DE-90B1-6D1F6E22D3B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FADAA7-5935-44FB-8344-C537AD67E9BE}" type="doc">
      <dgm:prSet loTypeId="urn:microsoft.com/office/officeart/2005/8/layout/h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AB036E9D-119D-4A22-9E80-8522F6F617CC}">
      <dgm:prSet custT="1"/>
      <dgm:spPr/>
      <dgm:t>
        <a:bodyPr/>
        <a:lstStyle/>
        <a:p>
          <a:r>
            <a:rPr lang="fi-FI" sz="3200" dirty="0"/>
            <a:t>Lapset:</a:t>
          </a:r>
        </a:p>
      </dgm:t>
    </dgm:pt>
    <dgm:pt modelId="{9590F2E3-D386-4D54-B4E4-E29BD68F336B}" type="parTrans" cxnId="{9B6D533A-2C70-4329-AB45-26F41E18FF65}">
      <dgm:prSet/>
      <dgm:spPr/>
      <dgm:t>
        <a:bodyPr/>
        <a:lstStyle/>
        <a:p>
          <a:endParaRPr lang="fi-FI"/>
        </a:p>
      </dgm:t>
    </dgm:pt>
    <dgm:pt modelId="{E3585328-1242-4940-98E7-C99FF3DB4198}" type="sibTrans" cxnId="{9B6D533A-2C70-4329-AB45-26F41E18FF65}">
      <dgm:prSet/>
      <dgm:spPr/>
      <dgm:t>
        <a:bodyPr/>
        <a:lstStyle/>
        <a:p>
          <a:endParaRPr lang="fi-FI"/>
        </a:p>
      </dgm:t>
    </dgm:pt>
    <dgm:pt modelId="{B189D895-898B-4C64-9DE5-D7D2DC2F884A}">
      <dgm:prSet custT="1"/>
      <dgm:spPr/>
      <dgm:t>
        <a:bodyPr/>
        <a:lstStyle/>
        <a:p>
          <a:r>
            <a:rPr lang="fi-FI" sz="1700" dirty="0">
              <a:solidFill>
                <a:schemeClr val="tx1"/>
              </a:solidFill>
            </a:rPr>
            <a:t>Pienemmillä lapsilla oireet painottuvat </a:t>
          </a:r>
          <a:r>
            <a:rPr lang="fi-FI" sz="1700" dirty="0"/>
            <a:t>levottomuuteen ja yliaktiivisuuteen.</a:t>
          </a:r>
        </a:p>
      </dgm:t>
    </dgm:pt>
    <dgm:pt modelId="{5A22F8BB-DED6-41CA-B9E1-E8A9755C9181}" type="parTrans" cxnId="{ADDCA600-D3A5-405E-96B5-C0B7EF6663EE}">
      <dgm:prSet/>
      <dgm:spPr/>
      <dgm:t>
        <a:bodyPr/>
        <a:lstStyle/>
        <a:p>
          <a:endParaRPr lang="fi-FI"/>
        </a:p>
      </dgm:t>
    </dgm:pt>
    <dgm:pt modelId="{5EF58E50-169B-4793-AC2D-498B23FE0111}" type="sibTrans" cxnId="{ADDCA600-D3A5-405E-96B5-C0B7EF6663EE}">
      <dgm:prSet/>
      <dgm:spPr/>
      <dgm:t>
        <a:bodyPr/>
        <a:lstStyle/>
        <a:p>
          <a:endParaRPr lang="fi-FI"/>
        </a:p>
      </dgm:t>
    </dgm:pt>
    <dgm:pt modelId="{6B11B6F8-E64F-4BED-8172-210D998DCE89}">
      <dgm:prSet custT="1"/>
      <dgm:spPr/>
      <dgm:t>
        <a:bodyPr/>
        <a:lstStyle/>
        <a:p>
          <a:r>
            <a:rPr lang="fi-FI" sz="1700" dirty="0"/>
            <a:t>Usein esiintyy myös univaikeuksia, käytösoireita ja kaverisuhdeongelmia, jotka voivat johtua ADHD-oireista.</a:t>
          </a:r>
        </a:p>
      </dgm:t>
    </dgm:pt>
    <dgm:pt modelId="{6265A20A-A5BA-4A12-A7B4-24A910C81589}" type="parTrans" cxnId="{D1DE7318-B3C7-4ACF-BE10-D60339B825AD}">
      <dgm:prSet/>
      <dgm:spPr/>
      <dgm:t>
        <a:bodyPr/>
        <a:lstStyle/>
        <a:p>
          <a:endParaRPr lang="fi-FI"/>
        </a:p>
      </dgm:t>
    </dgm:pt>
    <dgm:pt modelId="{71EEAF65-0613-459C-9A26-9E147A161E2B}" type="sibTrans" cxnId="{D1DE7318-B3C7-4ACF-BE10-D60339B825AD}">
      <dgm:prSet/>
      <dgm:spPr/>
      <dgm:t>
        <a:bodyPr/>
        <a:lstStyle/>
        <a:p>
          <a:endParaRPr lang="fi-FI"/>
        </a:p>
      </dgm:t>
    </dgm:pt>
    <dgm:pt modelId="{D01131E8-D180-4009-B858-95800017EDEC}">
      <dgm:prSet custT="1"/>
      <dgm:spPr/>
      <dgm:t>
        <a:bodyPr/>
        <a:lstStyle/>
        <a:p>
          <a:r>
            <a:rPr lang="fi-FI" sz="3200" dirty="0"/>
            <a:t>Nuoret:</a:t>
          </a:r>
        </a:p>
      </dgm:t>
    </dgm:pt>
    <dgm:pt modelId="{345CB86E-AAC9-47A9-8A67-775FD4498351}" type="parTrans" cxnId="{EA12E819-0799-47B1-8006-3301B261A8DE}">
      <dgm:prSet/>
      <dgm:spPr/>
      <dgm:t>
        <a:bodyPr/>
        <a:lstStyle/>
        <a:p>
          <a:endParaRPr lang="fi-FI"/>
        </a:p>
      </dgm:t>
    </dgm:pt>
    <dgm:pt modelId="{513E469B-F39F-4752-9C05-C34BABB1313F}" type="sibTrans" cxnId="{EA12E819-0799-47B1-8006-3301B261A8DE}">
      <dgm:prSet/>
      <dgm:spPr/>
      <dgm:t>
        <a:bodyPr/>
        <a:lstStyle/>
        <a:p>
          <a:endParaRPr lang="fi-FI"/>
        </a:p>
      </dgm:t>
    </dgm:pt>
    <dgm:pt modelId="{E5D4A30B-437A-4267-80A6-E2343F0EB72C}">
      <dgm:prSet custT="1"/>
      <dgm:spPr/>
      <dgm:t>
        <a:bodyPr/>
        <a:lstStyle/>
        <a:p>
          <a:r>
            <a:rPr lang="fi-FI" sz="1700" dirty="0"/>
            <a:t>Tarkkaamattomuusoireet ovat yleensä vallitsevia ja tulevat esille varsinkin koulutyössä, myös kotona ja harrastuksissa.</a:t>
          </a:r>
        </a:p>
      </dgm:t>
    </dgm:pt>
    <dgm:pt modelId="{9454BBA3-DFBF-4FD7-A7F6-36F1B849D11F}" type="parTrans" cxnId="{AAE7381A-0E3E-4A2B-828C-CC258BBC317E}">
      <dgm:prSet/>
      <dgm:spPr/>
      <dgm:t>
        <a:bodyPr/>
        <a:lstStyle/>
        <a:p>
          <a:endParaRPr lang="fi-FI"/>
        </a:p>
      </dgm:t>
    </dgm:pt>
    <dgm:pt modelId="{924811A3-7E99-436E-AB05-611B4AF3F7ED}" type="sibTrans" cxnId="{AAE7381A-0E3E-4A2B-828C-CC258BBC317E}">
      <dgm:prSet/>
      <dgm:spPr/>
      <dgm:t>
        <a:bodyPr/>
        <a:lstStyle/>
        <a:p>
          <a:endParaRPr lang="fi-FI"/>
        </a:p>
      </dgm:t>
    </dgm:pt>
    <dgm:pt modelId="{7B8BF3C1-07FD-4465-95A3-58A1BA09D2AA}">
      <dgm:prSet custT="1"/>
      <dgm:spPr/>
      <dgm:t>
        <a:bodyPr/>
        <a:lstStyle/>
        <a:p>
          <a:r>
            <a:rPr lang="fi-FI" sz="1700" dirty="0"/>
            <a:t>Motoriset ylivilkkaus-oireet vähenevät usein nuoruuden aikana.</a:t>
          </a:r>
        </a:p>
      </dgm:t>
    </dgm:pt>
    <dgm:pt modelId="{D029815A-A985-4DB5-AE20-60D7FE17100F}" type="parTrans" cxnId="{6214C2D0-68AC-4793-9A2B-AC7560B488CE}">
      <dgm:prSet/>
      <dgm:spPr/>
      <dgm:t>
        <a:bodyPr/>
        <a:lstStyle/>
        <a:p>
          <a:endParaRPr lang="fi-FI"/>
        </a:p>
      </dgm:t>
    </dgm:pt>
    <dgm:pt modelId="{7ECCBE0A-9863-4FC5-9410-A37D737E1E8C}" type="sibTrans" cxnId="{6214C2D0-68AC-4793-9A2B-AC7560B488CE}">
      <dgm:prSet/>
      <dgm:spPr/>
      <dgm:t>
        <a:bodyPr/>
        <a:lstStyle/>
        <a:p>
          <a:endParaRPr lang="fi-FI"/>
        </a:p>
      </dgm:t>
    </dgm:pt>
    <dgm:pt modelId="{0B50D058-6B49-4523-A226-F9A8917EDA83}">
      <dgm:prSet custT="1"/>
      <dgm:spPr/>
      <dgm:t>
        <a:bodyPr/>
        <a:lstStyle/>
        <a:p>
          <a:r>
            <a:rPr lang="fi-FI" sz="1700" dirty="0"/>
            <a:t>Impulsiivisuusoireet voivat ilmetä sosiaalisissa tilanteissa ja riski-käyttäytymisenä.</a:t>
          </a:r>
        </a:p>
      </dgm:t>
    </dgm:pt>
    <dgm:pt modelId="{2DFB2EC2-915B-4C4B-8EE8-EEF584EA4C1E}" type="parTrans" cxnId="{B6CE0F24-024B-497C-B387-C86E332C63A0}">
      <dgm:prSet/>
      <dgm:spPr/>
      <dgm:t>
        <a:bodyPr/>
        <a:lstStyle/>
        <a:p>
          <a:endParaRPr lang="fi-FI"/>
        </a:p>
      </dgm:t>
    </dgm:pt>
    <dgm:pt modelId="{CA65BF9F-97B3-46CF-BCBD-B7F4EB6966E0}" type="sibTrans" cxnId="{B6CE0F24-024B-497C-B387-C86E332C63A0}">
      <dgm:prSet/>
      <dgm:spPr/>
      <dgm:t>
        <a:bodyPr/>
        <a:lstStyle/>
        <a:p>
          <a:endParaRPr lang="fi-FI"/>
        </a:p>
      </dgm:t>
    </dgm:pt>
    <dgm:pt modelId="{CB37594B-1F31-4896-A1A7-3C7983BED1DB}">
      <dgm:prSet custT="1"/>
      <dgm:spPr/>
      <dgm:t>
        <a:bodyPr/>
        <a:lstStyle/>
        <a:p>
          <a:r>
            <a:rPr lang="fi-FI" sz="3200" dirty="0"/>
            <a:t>Aikuiset:</a:t>
          </a:r>
        </a:p>
      </dgm:t>
    </dgm:pt>
    <dgm:pt modelId="{3A569F3D-A7CB-4B00-8136-5BAB5A78FEAB}" type="parTrans" cxnId="{C2F376CF-4B94-47FE-A51E-D8B671854929}">
      <dgm:prSet/>
      <dgm:spPr/>
      <dgm:t>
        <a:bodyPr/>
        <a:lstStyle/>
        <a:p>
          <a:endParaRPr lang="fi-FI"/>
        </a:p>
      </dgm:t>
    </dgm:pt>
    <dgm:pt modelId="{EE7D082A-63AA-4B75-86B7-3B7F4D91116C}" type="sibTrans" cxnId="{C2F376CF-4B94-47FE-A51E-D8B671854929}">
      <dgm:prSet/>
      <dgm:spPr/>
      <dgm:t>
        <a:bodyPr/>
        <a:lstStyle/>
        <a:p>
          <a:endParaRPr lang="fi-FI"/>
        </a:p>
      </dgm:t>
    </dgm:pt>
    <dgm:pt modelId="{EAA0F50C-593E-4A2F-AAF5-60D7E4615A37}">
      <dgm:prSet custT="1"/>
      <dgm:spPr/>
      <dgm:t>
        <a:bodyPr/>
        <a:lstStyle/>
        <a:p>
          <a:r>
            <a:rPr lang="fi-FI" sz="1700" dirty="0"/>
            <a:t>Aikuistuessa ulkoisten vaatimusten lisääntyminen voi korostaa oireista aiheutuvaa haittaa.</a:t>
          </a:r>
        </a:p>
      </dgm:t>
    </dgm:pt>
    <dgm:pt modelId="{B3C2667B-F928-482F-8CA3-CF859F56BB4F}" type="parTrans" cxnId="{9E0449B6-2025-4BD0-AA9A-F75169D1745C}">
      <dgm:prSet/>
      <dgm:spPr/>
      <dgm:t>
        <a:bodyPr/>
        <a:lstStyle/>
        <a:p>
          <a:endParaRPr lang="fi-FI"/>
        </a:p>
      </dgm:t>
    </dgm:pt>
    <dgm:pt modelId="{46867AF7-AA72-424E-88AE-3DEA86CDBAE8}" type="sibTrans" cxnId="{9E0449B6-2025-4BD0-AA9A-F75169D1745C}">
      <dgm:prSet/>
      <dgm:spPr/>
      <dgm:t>
        <a:bodyPr/>
        <a:lstStyle/>
        <a:p>
          <a:endParaRPr lang="fi-FI"/>
        </a:p>
      </dgm:t>
    </dgm:pt>
    <dgm:pt modelId="{A09B880D-5C5F-407B-AD90-7C90E99D79E5}">
      <dgm:prSet custT="1"/>
      <dgm:spPr/>
      <dgm:t>
        <a:bodyPr/>
        <a:lstStyle/>
        <a:p>
          <a:r>
            <a:rPr lang="fi-FI" sz="1700" dirty="0"/>
            <a:t>ADHD heikentää merkittävästi aikuisten koettua elämänlaatua, arjen toimintakykyä, ihmissuhteita ja työssä suoriutumista.</a:t>
          </a:r>
        </a:p>
      </dgm:t>
    </dgm:pt>
    <dgm:pt modelId="{A2EF44C7-901E-4E09-87C4-6B0973DB598C}" type="parTrans" cxnId="{CF6BD0F0-EE18-4A05-A28B-10E1FF14E537}">
      <dgm:prSet/>
      <dgm:spPr/>
      <dgm:t>
        <a:bodyPr/>
        <a:lstStyle/>
        <a:p>
          <a:endParaRPr lang="fi-FI"/>
        </a:p>
      </dgm:t>
    </dgm:pt>
    <dgm:pt modelId="{ACC5159F-C6E6-497B-8FF4-026EF9490D10}" type="sibTrans" cxnId="{CF6BD0F0-EE18-4A05-A28B-10E1FF14E537}">
      <dgm:prSet/>
      <dgm:spPr/>
      <dgm:t>
        <a:bodyPr/>
        <a:lstStyle/>
        <a:p>
          <a:endParaRPr lang="fi-FI"/>
        </a:p>
      </dgm:t>
    </dgm:pt>
    <dgm:pt modelId="{91D49F06-FE4F-4AA2-885D-A5D0675ACD88}">
      <dgm:prSet custT="1"/>
      <dgm:spPr/>
      <dgm:t>
        <a:bodyPr/>
        <a:lstStyle/>
        <a:p>
          <a:r>
            <a:rPr lang="fi-FI" sz="1700" dirty="0"/>
            <a:t>Ylivilkkaus vähenee usein iän myötä.</a:t>
          </a:r>
        </a:p>
      </dgm:t>
    </dgm:pt>
    <dgm:pt modelId="{B564296B-1F53-4E92-B92A-EC87FFC44EB7}" type="parTrans" cxnId="{077C2D59-1BAE-45B8-A32D-B223A33F29E3}">
      <dgm:prSet/>
      <dgm:spPr/>
      <dgm:t>
        <a:bodyPr/>
        <a:lstStyle/>
        <a:p>
          <a:endParaRPr lang="fi-FI"/>
        </a:p>
      </dgm:t>
    </dgm:pt>
    <dgm:pt modelId="{136FB682-6E72-4AB5-ABAE-0CE4E6C2D759}" type="sibTrans" cxnId="{077C2D59-1BAE-45B8-A32D-B223A33F29E3}">
      <dgm:prSet/>
      <dgm:spPr/>
      <dgm:t>
        <a:bodyPr/>
        <a:lstStyle/>
        <a:p>
          <a:endParaRPr lang="fi-FI"/>
        </a:p>
      </dgm:t>
    </dgm:pt>
    <dgm:pt modelId="{5E53F760-F844-43B4-B789-C1F73213FAED}">
      <dgm:prSet custT="1"/>
      <dgm:spPr/>
      <dgm:t>
        <a:bodyPr/>
        <a:lstStyle/>
        <a:p>
          <a:r>
            <a:rPr lang="fi-FI" sz="1700" b="0" i="0" dirty="0"/>
            <a:t>Tarkkaamattomuus ja impulsiivisuus aiheuttavat eniten haittaa toimintakyvylle.</a:t>
          </a:r>
          <a:endParaRPr lang="fi-FI" sz="1700" dirty="0"/>
        </a:p>
      </dgm:t>
    </dgm:pt>
    <dgm:pt modelId="{FE80D0B1-F6A6-4FA0-8B50-C861C5E8EBF3}" type="parTrans" cxnId="{927F8BAD-E5C8-41D2-A773-6615BB66B886}">
      <dgm:prSet/>
      <dgm:spPr/>
      <dgm:t>
        <a:bodyPr/>
        <a:lstStyle/>
        <a:p>
          <a:endParaRPr lang="fi-FI"/>
        </a:p>
      </dgm:t>
    </dgm:pt>
    <dgm:pt modelId="{61B2BD43-3A7E-44AB-8C70-031E9426F367}" type="sibTrans" cxnId="{927F8BAD-E5C8-41D2-A773-6615BB66B886}">
      <dgm:prSet/>
      <dgm:spPr/>
      <dgm:t>
        <a:bodyPr/>
        <a:lstStyle/>
        <a:p>
          <a:endParaRPr lang="fi-FI"/>
        </a:p>
      </dgm:t>
    </dgm:pt>
    <dgm:pt modelId="{ECB0BE2B-F500-4A55-A886-E20604887501}" type="pres">
      <dgm:prSet presAssocID="{38FADAA7-5935-44FB-8344-C537AD67E9BE}" presName="Name0" presStyleCnt="0">
        <dgm:presLayoutVars>
          <dgm:dir/>
          <dgm:animLvl val="lvl"/>
          <dgm:resizeHandles val="exact"/>
        </dgm:presLayoutVars>
      </dgm:prSet>
      <dgm:spPr/>
    </dgm:pt>
    <dgm:pt modelId="{4BEBEF6A-479B-485F-8C10-3F7F5D324D1E}" type="pres">
      <dgm:prSet presAssocID="{AB036E9D-119D-4A22-9E80-8522F6F617CC}" presName="composite" presStyleCnt="0"/>
      <dgm:spPr/>
    </dgm:pt>
    <dgm:pt modelId="{5BF98BF0-F0BF-44DF-A634-8489CC745BA7}" type="pres">
      <dgm:prSet presAssocID="{AB036E9D-119D-4A22-9E80-8522F6F617C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95C2A67-7DE5-4807-A8C8-CA08C5A4216B}" type="pres">
      <dgm:prSet presAssocID="{AB036E9D-119D-4A22-9E80-8522F6F617CC}" presName="desTx" presStyleLbl="alignAccFollowNode1" presStyleIdx="0" presStyleCnt="3">
        <dgm:presLayoutVars>
          <dgm:bulletEnabled val="1"/>
        </dgm:presLayoutVars>
      </dgm:prSet>
      <dgm:spPr/>
    </dgm:pt>
    <dgm:pt modelId="{0B0D77F9-767F-451E-B7C0-8BFE719EA0FD}" type="pres">
      <dgm:prSet presAssocID="{E3585328-1242-4940-98E7-C99FF3DB4198}" presName="space" presStyleCnt="0"/>
      <dgm:spPr/>
    </dgm:pt>
    <dgm:pt modelId="{4092E415-1F4D-4D8F-9A06-AD3B441E4940}" type="pres">
      <dgm:prSet presAssocID="{D01131E8-D180-4009-B858-95800017EDEC}" presName="composite" presStyleCnt="0"/>
      <dgm:spPr/>
    </dgm:pt>
    <dgm:pt modelId="{42096C04-33F2-45B2-90A3-FE01E4471D47}" type="pres">
      <dgm:prSet presAssocID="{D01131E8-D180-4009-B858-95800017EDE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71E7346-04F7-4F7F-8492-E658839AD598}" type="pres">
      <dgm:prSet presAssocID="{D01131E8-D180-4009-B858-95800017EDEC}" presName="desTx" presStyleLbl="alignAccFollowNode1" presStyleIdx="1" presStyleCnt="3">
        <dgm:presLayoutVars>
          <dgm:bulletEnabled val="1"/>
        </dgm:presLayoutVars>
      </dgm:prSet>
      <dgm:spPr/>
    </dgm:pt>
    <dgm:pt modelId="{2B06BC20-CCBE-4BA7-86EA-AA8198FD9EAA}" type="pres">
      <dgm:prSet presAssocID="{513E469B-F39F-4752-9C05-C34BABB1313F}" presName="space" presStyleCnt="0"/>
      <dgm:spPr/>
    </dgm:pt>
    <dgm:pt modelId="{6C5FB5A7-B526-4743-9BCE-51E2EC7BB067}" type="pres">
      <dgm:prSet presAssocID="{CB37594B-1F31-4896-A1A7-3C7983BED1DB}" presName="composite" presStyleCnt="0"/>
      <dgm:spPr/>
    </dgm:pt>
    <dgm:pt modelId="{65307F83-B86D-40AF-A556-5D188BF59F2E}" type="pres">
      <dgm:prSet presAssocID="{CB37594B-1F31-4896-A1A7-3C7983BED1DB}" presName="parTx" presStyleLbl="alignNode1" presStyleIdx="2" presStyleCnt="3" custLinFactNeighborY="-739">
        <dgm:presLayoutVars>
          <dgm:chMax val="0"/>
          <dgm:chPref val="0"/>
          <dgm:bulletEnabled val="1"/>
        </dgm:presLayoutVars>
      </dgm:prSet>
      <dgm:spPr/>
    </dgm:pt>
    <dgm:pt modelId="{B1A6C39B-36E8-43D2-82BB-1624A6AD4CB9}" type="pres">
      <dgm:prSet presAssocID="{CB37594B-1F31-4896-A1A7-3C7983BED1D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DDCA600-D3A5-405E-96B5-C0B7EF6663EE}" srcId="{AB036E9D-119D-4A22-9E80-8522F6F617CC}" destId="{B189D895-898B-4C64-9DE5-D7D2DC2F884A}" srcOrd="0" destOrd="0" parTransId="{5A22F8BB-DED6-41CA-B9E1-E8A9755C9181}" sibTransId="{5EF58E50-169B-4793-AC2D-498B23FE0111}"/>
    <dgm:cxn modelId="{342B0F03-6111-4C5C-85E4-3BF1DCEF39BC}" type="presOf" srcId="{38FADAA7-5935-44FB-8344-C537AD67E9BE}" destId="{ECB0BE2B-F500-4A55-A886-E20604887501}" srcOrd="0" destOrd="0" presId="urn:microsoft.com/office/officeart/2005/8/layout/hList1"/>
    <dgm:cxn modelId="{4D95BF06-DE66-459B-AFB2-5730E6443B4D}" type="presOf" srcId="{E5D4A30B-437A-4267-80A6-E2343F0EB72C}" destId="{571E7346-04F7-4F7F-8492-E658839AD598}" srcOrd="0" destOrd="0" presId="urn:microsoft.com/office/officeart/2005/8/layout/hList1"/>
    <dgm:cxn modelId="{34E1B50F-FCF8-4747-9DE1-418728874EAA}" type="presOf" srcId="{6B11B6F8-E64F-4BED-8172-210D998DCE89}" destId="{095C2A67-7DE5-4807-A8C8-CA08C5A4216B}" srcOrd="0" destOrd="2" presId="urn:microsoft.com/office/officeart/2005/8/layout/hList1"/>
    <dgm:cxn modelId="{D1DE7318-B3C7-4ACF-BE10-D60339B825AD}" srcId="{AB036E9D-119D-4A22-9E80-8522F6F617CC}" destId="{6B11B6F8-E64F-4BED-8172-210D998DCE89}" srcOrd="2" destOrd="0" parTransId="{6265A20A-A5BA-4A12-A7B4-24A910C81589}" sibTransId="{71EEAF65-0613-459C-9A26-9E147A161E2B}"/>
    <dgm:cxn modelId="{EA12E819-0799-47B1-8006-3301B261A8DE}" srcId="{38FADAA7-5935-44FB-8344-C537AD67E9BE}" destId="{D01131E8-D180-4009-B858-95800017EDEC}" srcOrd="1" destOrd="0" parTransId="{345CB86E-AAC9-47A9-8A67-775FD4498351}" sibTransId="{513E469B-F39F-4752-9C05-C34BABB1313F}"/>
    <dgm:cxn modelId="{AAE7381A-0E3E-4A2B-828C-CC258BBC317E}" srcId="{D01131E8-D180-4009-B858-95800017EDEC}" destId="{E5D4A30B-437A-4267-80A6-E2343F0EB72C}" srcOrd="0" destOrd="0" parTransId="{9454BBA3-DFBF-4FD7-A7F6-36F1B849D11F}" sibTransId="{924811A3-7E99-436E-AB05-611B4AF3F7ED}"/>
    <dgm:cxn modelId="{B6CE0F24-024B-497C-B387-C86E332C63A0}" srcId="{D01131E8-D180-4009-B858-95800017EDEC}" destId="{0B50D058-6B49-4523-A226-F9A8917EDA83}" srcOrd="2" destOrd="0" parTransId="{2DFB2EC2-915B-4C4B-8EE8-EEF584EA4C1E}" sibTransId="{CA65BF9F-97B3-46CF-BCBD-B7F4EB6966E0}"/>
    <dgm:cxn modelId="{E171D526-270B-4F97-9552-5B0E771F30D1}" type="presOf" srcId="{D01131E8-D180-4009-B858-95800017EDEC}" destId="{42096C04-33F2-45B2-90A3-FE01E4471D47}" srcOrd="0" destOrd="0" presId="urn:microsoft.com/office/officeart/2005/8/layout/hList1"/>
    <dgm:cxn modelId="{9B6D533A-2C70-4329-AB45-26F41E18FF65}" srcId="{38FADAA7-5935-44FB-8344-C537AD67E9BE}" destId="{AB036E9D-119D-4A22-9E80-8522F6F617CC}" srcOrd="0" destOrd="0" parTransId="{9590F2E3-D386-4D54-B4E4-E29BD68F336B}" sibTransId="{E3585328-1242-4940-98E7-C99FF3DB4198}"/>
    <dgm:cxn modelId="{73D1C050-B74E-45BC-ABF3-00217DD01E13}" type="presOf" srcId="{91D49F06-FE4F-4AA2-885D-A5D0675ACD88}" destId="{095C2A67-7DE5-4807-A8C8-CA08C5A4216B}" srcOrd="0" destOrd="1" presId="urn:microsoft.com/office/officeart/2005/8/layout/hList1"/>
    <dgm:cxn modelId="{077C2D59-1BAE-45B8-A32D-B223A33F29E3}" srcId="{AB036E9D-119D-4A22-9E80-8522F6F617CC}" destId="{91D49F06-FE4F-4AA2-885D-A5D0675ACD88}" srcOrd="1" destOrd="0" parTransId="{B564296B-1F53-4E92-B92A-EC87FFC44EB7}" sibTransId="{136FB682-6E72-4AB5-ABAE-0CE4E6C2D759}"/>
    <dgm:cxn modelId="{1D59237F-C13B-411F-9E17-7F18A25CE3CA}" type="presOf" srcId="{7B8BF3C1-07FD-4465-95A3-58A1BA09D2AA}" destId="{571E7346-04F7-4F7F-8492-E658839AD598}" srcOrd="0" destOrd="1" presId="urn:microsoft.com/office/officeart/2005/8/layout/hList1"/>
    <dgm:cxn modelId="{74005D89-0818-4990-AC52-B445111512F1}" type="presOf" srcId="{EAA0F50C-593E-4A2F-AAF5-60D7E4615A37}" destId="{B1A6C39B-36E8-43D2-82BB-1624A6AD4CB9}" srcOrd="0" destOrd="0" presId="urn:microsoft.com/office/officeart/2005/8/layout/hList1"/>
    <dgm:cxn modelId="{43FA4594-8055-4D7C-9055-684DC5EF03DC}" type="presOf" srcId="{5E53F760-F844-43B4-B789-C1F73213FAED}" destId="{B1A6C39B-36E8-43D2-82BB-1624A6AD4CB9}" srcOrd="0" destOrd="1" presId="urn:microsoft.com/office/officeart/2005/8/layout/hList1"/>
    <dgm:cxn modelId="{927F8BAD-E5C8-41D2-A773-6615BB66B886}" srcId="{CB37594B-1F31-4896-A1A7-3C7983BED1DB}" destId="{5E53F760-F844-43B4-B789-C1F73213FAED}" srcOrd="1" destOrd="0" parTransId="{FE80D0B1-F6A6-4FA0-8B50-C861C5E8EBF3}" sibTransId="{61B2BD43-3A7E-44AB-8C70-031E9426F367}"/>
    <dgm:cxn modelId="{9E0449B6-2025-4BD0-AA9A-F75169D1745C}" srcId="{CB37594B-1F31-4896-A1A7-3C7983BED1DB}" destId="{EAA0F50C-593E-4A2F-AAF5-60D7E4615A37}" srcOrd="0" destOrd="0" parTransId="{B3C2667B-F928-482F-8CA3-CF859F56BB4F}" sibTransId="{46867AF7-AA72-424E-88AE-3DEA86CDBAE8}"/>
    <dgm:cxn modelId="{B204B2C8-FE62-40F1-A3CC-99FF7446B5C4}" type="presOf" srcId="{CB37594B-1F31-4896-A1A7-3C7983BED1DB}" destId="{65307F83-B86D-40AF-A556-5D188BF59F2E}" srcOrd="0" destOrd="0" presId="urn:microsoft.com/office/officeart/2005/8/layout/hList1"/>
    <dgm:cxn modelId="{C2F376CF-4B94-47FE-A51E-D8B671854929}" srcId="{38FADAA7-5935-44FB-8344-C537AD67E9BE}" destId="{CB37594B-1F31-4896-A1A7-3C7983BED1DB}" srcOrd="2" destOrd="0" parTransId="{3A569F3D-A7CB-4B00-8136-5BAB5A78FEAB}" sibTransId="{EE7D082A-63AA-4B75-86B7-3B7F4D91116C}"/>
    <dgm:cxn modelId="{5FE7E8CF-DFCA-4948-AC7C-5209ED16FA6A}" type="presOf" srcId="{B189D895-898B-4C64-9DE5-D7D2DC2F884A}" destId="{095C2A67-7DE5-4807-A8C8-CA08C5A4216B}" srcOrd="0" destOrd="0" presId="urn:microsoft.com/office/officeart/2005/8/layout/hList1"/>
    <dgm:cxn modelId="{6214C2D0-68AC-4793-9A2B-AC7560B488CE}" srcId="{D01131E8-D180-4009-B858-95800017EDEC}" destId="{7B8BF3C1-07FD-4465-95A3-58A1BA09D2AA}" srcOrd="1" destOrd="0" parTransId="{D029815A-A985-4DB5-AE20-60D7FE17100F}" sibTransId="{7ECCBE0A-9863-4FC5-9410-A37D737E1E8C}"/>
    <dgm:cxn modelId="{2A36B3D7-9977-4FFA-B9FD-2DB516E15751}" type="presOf" srcId="{0B50D058-6B49-4523-A226-F9A8917EDA83}" destId="{571E7346-04F7-4F7F-8492-E658839AD598}" srcOrd="0" destOrd="2" presId="urn:microsoft.com/office/officeart/2005/8/layout/hList1"/>
    <dgm:cxn modelId="{BD0F1ED9-4322-4A3F-979E-2C1D0279A2A3}" type="presOf" srcId="{AB036E9D-119D-4A22-9E80-8522F6F617CC}" destId="{5BF98BF0-F0BF-44DF-A634-8489CC745BA7}" srcOrd="0" destOrd="0" presId="urn:microsoft.com/office/officeart/2005/8/layout/hList1"/>
    <dgm:cxn modelId="{944765D9-D5D4-4A1D-903C-AE924BA292BC}" type="presOf" srcId="{A09B880D-5C5F-407B-AD90-7C90E99D79E5}" destId="{B1A6C39B-36E8-43D2-82BB-1624A6AD4CB9}" srcOrd="0" destOrd="2" presId="urn:microsoft.com/office/officeart/2005/8/layout/hList1"/>
    <dgm:cxn modelId="{CF6BD0F0-EE18-4A05-A28B-10E1FF14E537}" srcId="{CB37594B-1F31-4896-A1A7-3C7983BED1DB}" destId="{A09B880D-5C5F-407B-AD90-7C90E99D79E5}" srcOrd="2" destOrd="0" parTransId="{A2EF44C7-901E-4E09-87C4-6B0973DB598C}" sibTransId="{ACC5159F-C6E6-497B-8FF4-026EF9490D10}"/>
    <dgm:cxn modelId="{72B4F3A7-83C4-41B8-AF10-10129A9894EE}" type="presParOf" srcId="{ECB0BE2B-F500-4A55-A886-E20604887501}" destId="{4BEBEF6A-479B-485F-8C10-3F7F5D324D1E}" srcOrd="0" destOrd="0" presId="urn:microsoft.com/office/officeart/2005/8/layout/hList1"/>
    <dgm:cxn modelId="{1DE5AF85-058B-427B-88B6-B67B86856A7B}" type="presParOf" srcId="{4BEBEF6A-479B-485F-8C10-3F7F5D324D1E}" destId="{5BF98BF0-F0BF-44DF-A634-8489CC745BA7}" srcOrd="0" destOrd="0" presId="urn:microsoft.com/office/officeart/2005/8/layout/hList1"/>
    <dgm:cxn modelId="{C81A9FDF-100F-4E6F-BB1C-C030CD7C3FA8}" type="presParOf" srcId="{4BEBEF6A-479B-485F-8C10-3F7F5D324D1E}" destId="{095C2A67-7DE5-4807-A8C8-CA08C5A4216B}" srcOrd="1" destOrd="0" presId="urn:microsoft.com/office/officeart/2005/8/layout/hList1"/>
    <dgm:cxn modelId="{0039D157-1385-4FD8-95E1-E07F17F6ABDA}" type="presParOf" srcId="{ECB0BE2B-F500-4A55-A886-E20604887501}" destId="{0B0D77F9-767F-451E-B7C0-8BFE719EA0FD}" srcOrd="1" destOrd="0" presId="urn:microsoft.com/office/officeart/2005/8/layout/hList1"/>
    <dgm:cxn modelId="{00D8715E-5CE7-4C68-8F28-2A785EE22924}" type="presParOf" srcId="{ECB0BE2B-F500-4A55-A886-E20604887501}" destId="{4092E415-1F4D-4D8F-9A06-AD3B441E4940}" srcOrd="2" destOrd="0" presId="urn:microsoft.com/office/officeart/2005/8/layout/hList1"/>
    <dgm:cxn modelId="{5020C998-8B50-455B-899A-9F56B5465003}" type="presParOf" srcId="{4092E415-1F4D-4D8F-9A06-AD3B441E4940}" destId="{42096C04-33F2-45B2-90A3-FE01E4471D47}" srcOrd="0" destOrd="0" presId="urn:microsoft.com/office/officeart/2005/8/layout/hList1"/>
    <dgm:cxn modelId="{2720E1B8-1ADB-4235-9266-038A0413BA3F}" type="presParOf" srcId="{4092E415-1F4D-4D8F-9A06-AD3B441E4940}" destId="{571E7346-04F7-4F7F-8492-E658839AD598}" srcOrd="1" destOrd="0" presId="urn:microsoft.com/office/officeart/2005/8/layout/hList1"/>
    <dgm:cxn modelId="{0773174E-332E-489D-A774-9A93A5873D85}" type="presParOf" srcId="{ECB0BE2B-F500-4A55-A886-E20604887501}" destId="{2B06BC20-CCBE-4BA7-86EA-AA8198FD9EAA}" srcOrd="3" destOrd="0" presId="urn:microsoft.com/office/officeart/2005/8/layout/hList1"/>
    <dgm:cxn modelId="{3B29D8A9-B6B0-453F-B3C3-1BAA44F2F7D2}" type="presParOf" srcId="{ECB0BE2B-F500-4A55-A886-E20604887501}" destId="{6C5FB5A7-B526-4743-9BCE-51E2EC7BB067}" srcOrd="4" destOrd="0" presId="urn:microsoft.com/office/officeart/2005/8/layout/hList1"/>
    <dgm:cxn modelId="{18E0E6AB-031E-45F3-B343-FB112857B0F0}" type="presParOf" srcId="{6C5FB5A7-B526-4743-9BCE-51E2EC7BB067}" destId="{65307F83-B86D-40AF-A556-5D188BF59F2E}" srcOrd="0" destOrd="0" presId="urn:microsoft.com/office/officeart/2005/8/layout/hList1"/>
    <dgm:cxn modelId="{32AC56E6-46C0-4723-A2CB-EF2519B0BF56}" type="presParOf" srcId="{6C5FB5A7-B526-4743-9BCE-51E2EC7BB067}" destId="{B1A6C39B-36E8-43D2-82BB-1624A6AD4C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23252-EAEC-4BF2-99B2-F821037BC8B8}">
      <dsp:nvSpPr>
        <dsp:cNvPr id="0" name=""/>
        <dsp:cNvSpPr/>
      </dsp:nvSpPr>
      <dsp:spPr>
        <a:xfrm>
          <a:off x="22435" y="532897"/>
          <a:ext cx="2337438" cy="33911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Lapset 2007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/>
            <a:t>oirekuva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/>
            <a:t>diagnosointi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/>
            <a:t>hoito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/>
            <a:t>hoidon porrastus</a:t>
          </a:r>
        </a:p>
      </dsp:txBody>
      <dsp:txXfrm>
        <a:off x="90896" y="601358"/>
        <a:ext cx="2200516" cy="3254179"/>
      </dsp:txXfrm>
    </dsp:sp>
    <dsp:sp modelId="{F11F46D1-5C2D-4841-99A3-B107754BDB57}">
      <dsp:nvSpPr>
        <dsp:cNvPr id="0" name=""/>
        <dsp:cNvSpPr/>
      </dsp:nvSpPr>
      <dsp:spPr>
        <a:xfrm>
          <a:off x="2584844" y="1935769"/>
          <a:ext cx="476937" cy="585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500" kern="1200"/>
        </a:p>
      </dsp:txBody>
      <dsp:txXfrm>
        <a:off x="2584844" y="2052840"/>
        <a:ext cx="333856" cy="351214"/>
      </dsp:txXfrm>
    </dsp:sp>
    <dsp:sp modelId="{9A597208-6448-46ED-A162-F4A16755ACD3}">
      <dsp:nvSpPr>
        <dsp:cNvPr id="0" name=""/>
        <dsp:cNvSpPr/>
      </dsp:nvSpPr>
      <dsp:spPr>
        <a:xfrm>
          <a:off x="3259755" y="532897"/>
          <a:ext cx="2360309" cy="33911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latin typeface="Calibri"/>
              <a:ea typeface="+mn-ea"/>
              <a:cs typeface="+mn-cs"/>
            </a:rPr>
            <a:t>Nuoret 2011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päivitys lasten ADHD:n osalta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uutena nuoruusiän ADHD:n diagnosointi ja hoito</a:t>
          </a:r>
        </a:p>
      </dsp:txBody>
      <dsp:txXfrm>
        <a:off x="3328886" y="602028"/>
        <a:ext cx="2222047" cy="3252839"/>
      </dsp:txXfrm>
    </dsp:sp>
    <dsp:sp modelId="{C187E7A8-A95E-4C06-8AAE-E6EF24220E80}">
      <dsp:nvSpPr>
        <dsp:cNvPr id="0" name=""/>
        <dsp:cNvSpPr/>
      </dsp:nvSpPr>
      <dsp:spPr>
        <a:xfrm>
          <a:off x="5845036" y="1935769"/>
          <a:ext cx="476937" cy="585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500" kern="1200"/>
        </a:p>
      </dsp:txBody>
      <dsp:txXfrm>
        <a:off x="5845036" y="2052840"/>
        <a:ext cx="333856" cy="351214"/>
      </dsp:txXfrm>
    </dsp:sp>
    <dsp:sp modelId="{A437C73B-6FE9-4D2E-9B61-17689F2B85A9}">
      <dsp:nvSpPr>
        <dsp:cNvPr id="0" name=""/>
        <dsp:cNvSpPr/>
      </dsp:nvSpPr>
      <dsp:spPr>
        <a:xfrm>
          <a:off x="6519947" y="532897"/>
          <a:ext cx="2360309" cy="33911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latin typeface="Calibri"/>
              <a:ea typeface="+mn-ea"/>
              <a:cs typeface="+mn-cs"/>
            </a:rPr>
            <a:t>Aikuiset 2017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lasten ja nuorten ADHD:n hoitosuosituksen päivitys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rakennetta on  jäsennelty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uutena aikuisten ADHD:n oirekuva, diagnosointi ja hoito</a:t>
          </a:r>
        </a:p>
      </dsp:txBody>
      <dsp:txXfrm>
        <a:off x="6589078" y="602028"/>
        <a:ext cx="2222047" cy="32528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07B68-8D53-4E28-9ADB-3049557D07C8}">
      <dsp:nvSpPr>
        <dsp:cNvPr id="0" name=""/>
        <dsp:cNvSpPr/>
      </dsp:nvSpPr>
      <dsp:spPr>
        <a:xfrm>
          <a:off x="0" y="268431"/>
          <a:ext cx="8248650" cy="173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187" tIns="458216" rIns="64018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ADHD:n mahdollisuus on otettava huomioon aina, kun esiintyy </a:t>
          </a:r>
          <a:r>
            <a:rPr lang="fi-FI" sz="2000" kern="1200" dirty="0">
              <a:solidFill>
                <a:schemeClr val="tx1"/>
              </a:solidFill>
            </a:rPr>
            <a:t>koulunkäyntiin tai käyttäytymiseen liittyviä ongelmia, joista vanhemmilla tai varhaiskasvatuksen</a:t>
          </a:r>
          <a:r>
            <a:rPr lang="fi-FI" sz="2000" kern="1200" dirty="0"/>
            <a:t>, koulun tai opiskelupaikan henkilökunnalla tai nuorella itsellään on huolta.</a:t>
          </a:r>
        </a:p>
      </dsp:txBody>
      <dsp:txXfrm>
        <a:off x="0" y="268431"/>
        <a:ext cx="8248650" cy="1732500"/>
      </dsp:txXfrm>
    </dsp:sp>
    <dsp:sp modelId="{49B3B567-3E95-43DE-AF68-9D223B9C275D}">
      <dsp:nvSpPr>
        <dsp:cNvPr id="0" name=""/>
        <dsp:cNvSpPr/>
      </dsp:nvSpPr>
      <dsp:spPr>
        <a:xfrm>
          <a:off x="412432" y="0"/>
          <a:ext cx="5774055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6" tIns="0" rIns="21824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 dirty="0"/>
            <a:t>Lapset ja nuoret</a:t>
          </a:r>
          <a:endParaRPr lang="fi-FI" sz="2100" kern="1200" dirty="0"/>
        </a:p>
      </dsp:txBody>
      <dsp:txXfrm>
        <a:off x="444135" y="31703"/>
        <a:ext cx="5710649" cy="586034"/>
      </dsp:txXfrm>
    </dsp:sp>
    <dsp:sp modelId="{F6C0BD0F-5897-47DE-90B1-6D1F6E22D3B2}">
      <dsp:nvSpPr>
        <dsp:cNvPr id="0" name=""/>
        <dsp:cNvSpPr/>
      </dsp:nvSpPr>
      <dsp:spPr>
        <a:xfrm>
          <a:off x="0" y="2428968"/>
          <a:ext cx="8248650" cy="2044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187" tIns="458216" rIns="64018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Epäily </a:t>
          </a:r>
          <a:r>
            <a:rPr lang="fi-FI" sz="2000" kern="1200" dirty="0" err="1"/>
            <a:t>ADHD:sta</a:t>
          </a:r>
          <a:r>
            <a:rPr lang="fi-FI" sz="2000" kern="1200" dirty="0"/>
            <a:t> voi herätä henkilöllä itsellään, hänen läheisillään, työpaikalla tai terveydenhuollossa, esimerkiksi opiskelu- tai työterveyshuollossa.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Myös lapsen ADHD-oireiden arviointi voi johtaa tarpeeseen arvioida vanhemman ADHD-oireita.</a:t>
          </a:r>
        </a:p>
      </dsp:txBody>
      <dsp:txXfrm>
        <a:off x="0" y="2428968"/>
        <a:ext cx="8248650" cy="2044350"/>
      </dsp:txXfrm>
    </dsp:sp>
    <dsp:sp modelId="{C11A1F5A-79FB-4BE5-BADA-474A0761255A}">
      <dsp:nvSpPr>
        <dsp:cNvPr id="0" name=""/>
        <dsp:cNvSpPr/>
      </dsp:nvSpPr>
      <dsp:spPr>
        <a:xfrm>
          <a:off x="412432" y="2119744"/>
          <a:ext cx="5774055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246" tIns="0" rIns="21824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 dirty="0"/>
            <a:t>Aikuiset</a:t>
          </a:r>
          <a:endParaRPr lang="fi-FI" sz="2100" kern="1200" dirty="0"/>
        </a:p>
      </dsp:txBody>
      <dsp:txXfrm>
        <a:off x="444135" y="2151447"/>
        <a:ext cx="5710649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98BF0-F0BF-44DF-A634-8489CC745BA7}">
      <dsp:nvSpPr>
        <dsp:cNvPr id="0" name=""/>
        <dsp:cNvSpPr/>
      </dsp:nvSpPr>
      <dsp:spPr>
        <a:xfrm>
          <a:off x="2689" y="439"/>
          <a:ext cx="2622722" cy="10490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Lapset:</a:t>
          </a:r>
        </a:p>
      </dsp:txBody>
      <dsp:txXfrm>
        <a:off x="2689" y="439"/>
        <a:ext cx="2622722" cy="1049088"/>
      </dsp:txXfrm>
    </dsp:sp>
    <dsp:sp modelId="{095C2A67-7DE5-4807-A8C8-CA08C5A4216B}">
      <dsp:nvSpPr>
        <dsp:cNvPr id="0" name=""/>
        <dsp:cNvSpPr/>
      </dsp:nvSpPr>
      <dsp:spPr>
        <a:xfrm>
          <a:off x="2689" y="1049528"/>
          <a:ext cx="2622722" cy="3900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Pienemmillä lapsilla oireet painottuvat </a:t>
          </a:r>
          <a:r>
            <a:rPr lang="fi-FI" sz="1700" kern="1200" dirty="0"/>
            <a:t>levottomuuteen ja yliaktiivisuuteen.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Ylivilkkaus vähenee usein iän myötä.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Usein esiintyy myös univaikeuksia, käytösoireita ja kaverisuhdeongelmia, jotka voivat johtua ADHD-oireista.</a:t>
          </a:r>
        </a:p>
      </dsp:txBody>
      <dsp:txXfrm>
        <a:off x="2689" y="1049528"/>
        <a:ext cx="2622722" cy="3900816"/>
      </dsp:txXfrm>
    </dsp:sp>
    <dsp:sp modelId="{42096C04-33F2-45B2-90A3-FE01E4471D47}">
      <dsp:nvSpPr>
        <dsp:cNvPr id="0" name=""/>
        <dsp:cNvSpPr/>
      </dsp:nvSpPr>
      <dsp:spPr>
        <a:xfrm>
          <a:off x="2992593" y="439"/>
          <a:ext cx="2622722" cy="1049088"/>
        </a:xfrm>
        <a:prstGeom prst="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Nuoret:</a:t>
          </a:r>
        </a:p>
      </dsp:txBody>
      <dsp:txXfrm>
        <a:off x="2992593" y="439"/>
        <a:ext cx="2622722" cy="1049088"/>
      </dsp:txXfrm>
    </dsp:sp>
    <dsp:sp modelId="{571E7346-04F7-4F7F-8492-E658839AD598}">
      <dsp:nvSpPr>
        <dsp:cNvPr id="0" name=""/>
        <dsp:cNvSpPr/>
      </dsp:nvSpPr>
      <dsp:spPr>
        <a:xfrm>
          <a:off x="2992593" y="1049528"/>
          <a:ext cx="2622722" cy="3900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Tarkkaamattomuusoireet ovat yleensä vallitsevia ja tulevat esille varsinkin koulutyössä, myös kotona ja harrastuksissa.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Motoriset ylivilkkaus-oireet vähenevät usein nuoruuden aikana.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Impulsiivisuusoireet voivat ilmetä sosiaalisissa tilanteissa ja riski-käyttäytymisenä.</a:t>
          </a:r>
        </a:p>
      </dsp:txBody>
      <dsp:txXfrm>
        <a:off x="2992593" y="1049528"/>
        <a:ext cx="2622722" cy="3900816"/>
      </dsp:txXfrm>
    </dsp:sp>
    <dsp:sp modelId="{65307F83-B86D-40AF-A556-5D188BF59F2E}">
      <dsp:nvSpPr>
        <dsp:cNvPr id="0" name=""/>
        <dsp:cNvSpPr/>
      </dsp:nvSpPr>
      <dsp:spPr>
        <a:xfrm>
          <a:off x="5982496" y="0"/>
          <a:ext cx="2622722" cy="1049088"/>
        </a:xfrm>
        <a:prstGeom prst="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kern="1200" dirty="0"/>
            <a:t>Aikuiset:</a:t>
          </a:r>
        </a:p>
      </dsp:txBody>
      <dsp:txXfrm>
        <a:off x="5982496" y="0"/>
        <a:ext cx="2622722" cy="1049088"/>
      </dsp:txXfrm>
    </dsp:sp>
    <dsp:sp modelId="{B1A6C39B-36E8-43D2-82BB-1624A6AD4CB9}">
      <dsp:nvSpPr>
        <dsp:cNvPr id="0" name=""/>
        <dsp:cNvSpPr/>
      </dsp:nvSpPr>
      <dsp:spPr>
        <a:xfrm>
          <a:off x="5982496" y="1049528"/>
          <a:ext cx="2622722" cy="39008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Aikuistuessa ulkoisten vaatimusten lisääntyminen voi korostaa oireista aiheutuvaa haittaa.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b="0" i="0" kern="1200" dirty="0"/>
            <a:t>Tarkkaamattomuus ja impulsiivisuus aiheuttavat eniten haittaa toimintakyvylle.</a:t>
          </a:r>
          <a:endParaRPr lang="fi-F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ADHD heikentää merkittävästi aikuisten koettua elämänlaatua, arjen toimintakykyä, ihmissuhteita ja työssä suoriutumista.</a:t>
          </a:r>
        </a:p>
      </dsp:txBody>
      <dsp:txXfrm>
        <a:off x="5982496" y="1049528"/>
        <a:ext cx="2622722" cy="3900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2C0B6-BA9E-4F09-AFCD-9B70FC91F284}" type="datetimeFigureOut">
              <a:rPr lang="fi-FI" smtClean="0"/>
              <a:pPr/>
              <a:t>5.4.2019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A9F9D-AAFD-45C2-B8C9-D7FB1BB6C54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741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5941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30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619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2652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8866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7751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2874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9491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9F9D-AAFD-45C2-B8C9-D7FB1BB6C542}" type="slidenum">
              <a:rPr lang="fi-FI" smtClean="0"/>
              <a:pPr/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211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858" y="2273645"/>
            <a:ext cx="8216147" cy="102057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292" y="3294224"/>
            <a:ext cx="6206949" cy="66182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5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5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77291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o kuos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97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930" y="778929"/>
            <a:ext cx="2799839" cy="580690"/>
          </a:xfrm>
          <a:prstGeom prst="rect">
            <a:avLst/>
          </a:prstGeom>
        </p:spPr>
        <p:txBody>
          <a:bodyPr anchor="t"/>
          <a:lstStyle>
            <a:lvl1pPr algn="l">
              <a:defRPr sz="1800" b="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0850" y="882649"/>
            <a:ext cx="5340349" cy="478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931" y="1221876"/>
            <a:ext cx="2799838" cy="44423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Lucida Sans"/>
                <a:cs typeface="Lucida San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108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6143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 ja tekstiä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27444" y="5952292"/>
            <a:ext cx="1562400" cy="5004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7114" y="874676"/>
            <a:ext cx="8248650" cy="681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98408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logo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37114" y="403200"/>
            <a:ext cx="8248650" cy="115255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4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19270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03" y="5715863"/>
            <a:ext cx="4209297" cy="443330"/>
          </a:xfrm>
          <a:prstGeom prst="rect">
            <a:avLst/>
          </a:prstGeom>
        </p:spPr>
        <p:txBody>
          <a:bodyPr/>
          <a:lstStyle>
            <a:lvl1pPr algn="l">
              <a:defRPr sz="2000" cap="none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2903" y="6070293"/>
            <a:ext cx="4196597" cy="3855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9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57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suositus?id=nix00951&amp;suositusid=hoi50061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ypahoito.fi/web/kh/suositukset/suositus?id=nix02460&amp;suositusid=hoi5006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ypahoito.fi/web/kh/suositukset/suositus?id=nix00959&amp;suositusid=hoi50061" TargetMode="External"/><Relationship Id="rId2" Type="http://schemas.openxmlformats.org/officeDocument/2006/relationships/hyperlink" Target="http://www.kaypahoito.fi/web/kh/suositukset/suositus?id=nix01783&amp;suositusid=hoi50061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veysportti.fi/xmedia/hoi/hoi50061d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terveyskirjasto.fi/xmedia/dlk/dlk00353.pdf" TargetMode="External"/><Relationship Id="rId4" Type="http://schemas.openxmlformats.org/officeDocument/2006/relationships/hyperlink" Target="http://www.terveysportti.fi/xmedia/hoi/hoi50061c.pdf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ypahoito.fi/web/kh/suositukset/suositus?id=nix02489&amp;suositusid=hoi5006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suositus?id=hoi50061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suositus?id=hoi5006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ctrTitle"/>
          </p:nvPr>
        </p:nvSpPr>
        <p:spPr bwMode="auto">
          <a:xfrm>
            <a:off x="330858" y="1875442"/>
            <a:ext cx="8216147" cy="178215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 err="1">
                <a:latin typeface="Lucida Sans" charset="0"/>
                <a:ea typeface="ＭＳ Ｐゴシック" charset="0"/>
                <a:cs typeface="Lucida Sans" charset="0"/>
              </a:rPr>
              <a:t>Luentomateriaali</a:t>
            </a:r>
            <a:br>
              <a:rPr lang="en-US" dirty="0">
                <a:latin typeface="Lucida Sans" charset="0"/>
                <a:ea typeface="ＭＳ Ｐゴシック" charset="0"/>
                <a:cs typeface="Lucida Sans" charset="0"/>
              </a:rPr>
            </a:br>
            <a:r>
              <a:rPr lang="en-US" dirty="0">
                <a:latin typeface="Lucida Sans" charset="0"/>
                <a:ea typeface="ＭＳ Ｐゴシック" charset="0"/>
              </a:rPr>
              <a:t>ADHD</a:t>
            </a:r>
            <a:br>
              <a:rPr lang="en-US" dirty="0">
                <a:latin typeface="Lucida Sans" charset="0"/>
                <a:ea typeface="ＭＳ Ｐゴシック" charset="0"/>
              </a:rPr>
            </a:br>
            <a:r>
              <a:rPr lang="fi-FI" altLang="fi-FI" sz="3600" dirty="0">
                <a:ea typeface="ＭＳ Ｐゴシック" panose="020B0600070205080204" pitchFamily="34" charset="-128"/>
              </a:rPr>
              <a:t>(Aktiivisuuden ja tarkkaavuuden häiriö)</a:t>
            </a:r>
            <a:br>
              <a:rPr lang="fi-FI" altLang="fi-FI" sz="3600" dirty="0">
                <a:ea typeface="ＭＳ Ｐゴシック" panose="020B0600070205080204" pitchFamily="34" charset="-128"/>
              </a:rPr>
            </a:br>
            <a:br>
              <a:rPr lang="fi-FI" altLang="fi-FI" sz="3600" dirty="0">
                <a:ea typeface="ＭＳ Ｐゴシック" panose="020B0600070205080204" pitchFamily="34" charset="-128"/>
              </a:rPr>
            </a:br>
            <a:br>
              <a:rPr lang="fi-FI" altLang="fi-FI" sz="3600" dirty="0">
                <a:ea typeface="ＭＳ Ｐゴシック" panose="020B0600070205080204" pitchFamily="34" charset="-128"/>
              </a:rPr>
            </a:br>
            <a:endParaRPr lang="en-US" sz="3600" dirty="0">
              <a:latin typeface="Lucida Sans" charset="0"/>
              <a:ea typeface="ＭＳ Ｐゴシック" charset="0"/>
            </a:endParaRPr>
          </a:p>
        </p:txBody>
      </p:sp>
      <p:sp>
        <p:nvSpPr>
          <p:cNvPr id="9219" name="Subtitle 8"/>
          <p:cNvSpPr>
            <a:spLocks noGrp="1"/>
          </p:cNvSpPr>
          <p:nvPr>
            <p:ph type="subTitle" idx="1"/>
          </p:nvPr>
        </p:nvSpPr>
        <p:spPr bwMode="auto">
          <a:xfrm>
            <a:off x="359292" y="3839040"/>
            <a:ext cx="6206949" cy="146951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Julkaistu</a:t>
            </a:r>
            <a:r>
              <a:rPr lang="en-US" sz="2400">
                <a:latin typeface="Lucida Sans" charset="0"/>
                <a:ea typeface="ＭＳ Ｐゴシック" charset="0"/>
                <a:cs typeface="Lucida Sans" charset="0"/>
              </a:rPr>
              <a:t> 5.4.2019</a:t>
            </a:r>
            <a:endParaRPr lang="en-US" sz="2400" dirty="0">
              <a:solidFill>
                <a:srgbClr val="FF0000"/>
              </a:solidFill>
              <a:latin typeface="Lucida Sans" charset="0"/>
              <a:ea typeface="ＭＳ Ｐゴシック" charset="0"/>
              <a:cs typeface="Lucida Sans" charset="0"/>
            </a:endParaRPr>
          </a:p>
          <a:p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Perustuu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4.4.2019 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kohdennetusti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päivitettyyn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Käypä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hoito</a:t>
            </a:r>
            <a:r>
              <a:rPr lang="en-US" sz="2400" dirty="0">
                <a:latin typeface="Lucida Sans" charset="0"/>
                <a:ea typeface="ＭＳ Ｐゴシック" charset="0"/>
                <a:cs typeface="Lucida Sans" charset="0"/>
              </a:rPr>
              <a:t> -</a:t>
            </a:r>
            <a:r>
              <a:rPr lang="en-US" sz="2400" dirty="0" err="1">
                <a:latin typeface="Lucida Sans" charset="0"/>
                <a:ea typeface="ＭＳ Ｐゴシック" charset="0"/>
                <a:cs typeface="Lucida Sans" charset="0"/>
              </a:rPr>
              <a:t>suositukseen</a:t>
            </a:r>
            <a:endParaRPr lang="en-US" sz="2400" dirty="0">
              <a:latin typeface="Lucida Sans" charset="0"/>
              <a:ea typeface="ＭＳ Ｐゴシック" charset="0"/>
              <a:cs typeface="Lucida Sans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ADHD:n diagnostinen arvio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49"/>
            <a:ext cx="8248650" cy="4313709"/>
          </a:xfrm>
        </p:spPr>
        <p:txBody>
          <a:bodyPr/>
          <a:lstStyle/>
          <a:p>
            <a:r>
              <a:rPr lang="fi-FI" dirty="0"/>
              <a:t>ADHD:n diagnosointiin tarvitaan laaja-alainen arvio ja mahdollisimman kattavasti tietoa:</a:t>
            </a:r>
          </a:p>
          <a:p>
            <a:pPr lvl="1"/>
            <a:r>
              <a:rPr lang="fi-FI" dirty="0"/>
              <a:t>oireiden esiintymisestä ja toimintakyvystä eri tilanteissa</a:t>
            </a:r>
          </a:p>
          <a:p>
            <a:pPr lvl="1"/>
            <a:r>
              <a:rPr lang="fi-FI" dirty="0"/>
              <a:t>psyykkisestä ja fyysisestä terveydentilasta</a:t>
            </a:r>
          </a:p>
          <a:p>
            <a:pPr lvl="1"/>
            <a:r>
              <a:rPr lang="fi-FI" dirty="0"/>
              <a:t>kehityshistoriasta ja elämäntilanteesta. </a:t>
            </a:r>
          </a:p>
          <a:p>
            <a:r>
              <a:rPr lang="fi-FI" dirty="0"/>
              <a:t>Oireiden esiintymisen ja määrän selvitykseen suositellaan käytettäväksi jotakin diagnoosi-kriteereihin perustuvaa kyselylomaketta.</a:t>
            </a:r>
          </a:p>
          <a:p>
            <a:r>
              <a:rPr lang="fi-FI" dirty="0"/>
              <a:t>Olennaista on varmistaa diagnoosikriteerien täyttyminen ja arvioida mahdollisia samanaikaisia häiriöitä sekä erotusdiagnostisia vaihtoehtoja.</a:t>
            </a:r>
          </a:p>
        </p:txBody>
      </p:sp>
    </p:spTree>
    <p:extLst>
      <p:ext uri="{BB962C8B-B14F-4D97-AF65-F5344CB8AC3E}">
        <p14:creationId xmlns:p14="http://schemas.microsoft.com/office/powerpoint/2010/main" val="1157098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isällön paikkamerkki 13" descr="Näyttöleike"/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3318386" y="71574"/>
            <a:ext cx="5073445" cy="67360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Tekstiruutu 14"/>
          <p:cNvSpPr txBox="1"/>
          <p:nvPr/>
        </p:nvSpPr>
        <p:spPr>
          <a:xfrm>
            <a:off x="302342" y="597309"/>
            <a:ext cx="29514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dirty="0">
                <a:solidFill>
                  <a:srgbClr val="005296"/>
                </a:solidFill>
                <a:latin typeface="Lucida Sans"/>
                <a:ea typeface="+mj-ea"/>
              </a:rPr>
              <a:t>Diagnostinen </a:t>
            </a:r>
          </a:p>
          <a:p>
            <a:r>
              <a:rPr lang="fi-FI" sz="3200" dirty="0">
                <a:solidFill>
                  <a:srgbClr val="005296"/>
                </a:solidFill>
                <a:latin typeface="Lucida Sans"/>
                <a:ea typeface="+mj-ea"/>
              </a:rPr>
              <a:t>kaavio</a:t>
            </a:r>
          </a:p>
        </p:txBody>
      </p:sp>
    </p:spTree>
    <p:extLst>
      <p:ext uri="{BB962C8B-B14F-4D97-AF65-F5344CB8AC3E}">
        <p14:creationId xmlns:p14="http://schemas.microsoft.com/office/powerpoint/2010/main" val="2179082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ADHD:n tunnistaminen ja diagnosointi lapsilla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51"/>
            <a:ext cx="8248650" cy="1460166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fi-FI" sz="2000" dirty="0"/>
              <a:t>Diagnoosikriteerien täyttymistä tulee arvioida erityisen huolellisesti alle kouluikäisillä.</a:t>
            </a:r>
          </a:p>
          <a:p>
            <a:pPr>
              <a:lnSpc>
                <a:spcPts val="2400"/>
              </a:lnSpc>
            </a:pPr>
            <a:r>
              <a:rPr lang="fi-FI" sz="2000" dirty="0"/>
              <a:t>Ylivilkkaus ja muut ADHD-tyyppiset oireet voivat johtua muistakin syistä.</a:t>
            </a:r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8B7FE00-E259-4A30-9598-80493F40C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950867"/>
              </p:ext>
            </p:extLst>
          </p:nvPr>
        </p:nvGraphicFramePr>
        <p:xfrm>
          <a:off x="435352" y="3140558"/>
          <a:ext cx="8248650" cy="3329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4325">
                  <a:extLst>
                    <a:ext uri="{9D8B030D-6E8A-4147-A177-3AD203B41FA5}">
                      <a16:colId xmlns:a16="http://schemas.microsoft.com/office/drawing/2014/main" val="918801823"/>
                    </a:ext>
                  </a:extLst>
                </a:gridCol>
                <a:gridCol w="4124325">
                  <a:extLst>
                    <a:ext uri="{9D8B030D-6E8A-4147-A177-3AD203B41FA5}">
                      <a16:colId xmlns:a16="http://schemas.microsoft.com/office/drawing/2014/main" val="2760882961"/>
                    </a:ext>
                  </a:extLst>
                </a:gridCol>
              </a:tblGrid>
              <a:tr h="665996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Erotusdiagnostiikassa ja samanaikaishäiriöissä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on otettava huomioon:</a:t>
                      </a:r>
                      <a:endParaRPr lang="fi-FI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165015"/>
                  </a:ext>
                </a:extLst>
              </a:tr>
              <a:tr h="266398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hidas kypsyminen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motoriikan ja aistitoiminnan häiriöt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kielen kehityksen ongelmat </a:t>
                      </a:r>
                      <a:b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</a:b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ja kehitysviive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autismikirjon häiriöt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 err="1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Touretten</a:t>
                      </a: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oireyhtymä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stressin ja traumaattisten kokemusten vaikutus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uhmakkuushäiriö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kiintymyssuhdehäiriö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unen häiriöt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somaattiset sairaudet (allergiaoireet), epilepsia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pitkäaikainen kipu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i-FI" sz="18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muiden sairauksien lääkehoito ja sen haittavaikutukset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72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8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>
                <a:ea typeface="ＭＳ Ｐゴシック" panose="020B0600070205080204" pitchFamily="34" charset="-128"/>
              </a:rPr>
              <a:t>Apuvälineitä ADHD:n diagnosointiin</a:t>
            </a:r>
            <a:br>
              <a:rPr lang="fi-FI" altLang="fi-FI" dirty="0">
                <a:ea typeface="ＭＳ Ｐゴシック" panose="020B0600070205080204" pitchFamily="34" charset="-128"/>
              </a:rPr>
            </a:br>
            <a:r>
              <a:rPr lang="fi-FI" altLang="fi-FI" dirty="0">
                <a:ea typeface="ＭＳ Ｐゴシック" panose="020B0600070205080204" pitchFamily="34" charset="-128"/>
              </a:rPr>
              <a:t>lapsilla ja nuorilla</a:t>
            </a:r>
            <a:endParaRPr lang="fi-FI" dirty="0">
              <a:ea typeface="ＭＳ Ｐゴシック" panose="020B0600070205080204" pitchFamily="34" charset="-128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ADHD Rating </a:t>
            </a:r>
            <a:r>
              <a:rPr lang="fi-FI" dirty="0" err="1"/>
              <a:t>Scale</a:t>
            </a:r>
            <a:r>
              <a:rPr lang="fi-FI" dirty="0"/>
              <a:t> IV (ADHD-RS-IV)</a:t>
            </a:r>
          </a:p>
          <a:p>
            <a:pPr lvl="1"/>
            <a:r>
              <a:rPr lang="fi-FI" dirty="0"/>
              <a:t>soveltuu käytettäväksi ADHD-oireiden diagnostisessa arvioinnissa lapsilla ja nuorilla (B). </a:t>
            </a:r>
          </a:p>
          <a:p>
            <a:r>
              <a:rPr lang="fi-FI" dirty="0"/>
              <a:t>SNAP-IV-kyselylomake</a:t>
            </a:r>
          </a:p>
          <a:p>
            <a:pPr lvl="1"/>
            <a:r>
              <a:rPr lang="fi-FI" dirty="0"/>
              <a:t>soveltuu käytettäväksi ADHD-oireiden diagnostisessa arvioinnissa lapsilla ja nuorilla (B).</a:t>
            </a:r>
          </a:p>
          <a:p>
            <a:r>
              <a:rPr lang="fi-FI" dirty="0"/>
              <a:t>Keskittymiskysely (</a:t>
            </a:r>
            <a:r>
              <a:rPr lang="fi-FI" dirty="0" err="1"/>
              <a:t>Kesky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on opettajien täytettäväksi tarkoitettu kyselylomake, joka saattaa soveltua ADHD:n ja sen esiintymismuotojen diagnosoinnin apuvälineeksi lapsilla ja nuorilla (C).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9377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000" dirty="0"/>
              <a:t>Laajempaa oirekuvaa kartoittavat menetelmät lapsilla ja nuorilla </a:t>
            </a:r>
            <a:br>
              <a:rPr lang="fi-FI" sz="3000" dirty="0"/>
            </a:br>
            <a:endParaRPr lang="fi-FI" sz="3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30972" y="1555750"/>
            <a:ext cx="8293928" cy="4467363"/>
          </a:xfrm>
        </p:spPr>
        <p:txBody>
          <a:bodyPr/>
          <a:lstStyle/>
          <a:p>
            <a:pPr>
              <a:lnSpc>
                <a:spcPts val="2200"/>
              </a:lnSpc>
            </a:pPr>
            <a:r>
              <a:rPr lang="fi-FI" sz="2100" dirty="0" err="1"/>
              <a:t>Five</a:t>
            </a:r>
            <a:r>
              <a:rPr lang="fi-FI" sz="2100" dirty="0"/>
              <a:t> to </a:t>
            </a:r>
            <a:r>
              <a:rPr lang="fi-FI" sz="2100" dirty="0" err="1"/>
              <a:t>Fifteen</a:t>
            </a:r>
            <a:r>
              <a:rPr lang="fi-FI" sz="2100" dirty="0"/>
              <a:t> (FTF) eli "Viivi"-kysely</a:t>
            </a:r>
          </a:p>
          <a:p>
            <a:pPr lvl="1">
              <a:lnSpc>
                <a:spcPts val="2000"/>
              </a:lnSpc>
            </a:pPr>
            <a:r>
              <a:rPr lang="fi-FI" sz="1900" dirty="0"/>
              <a:t>kliinisessä työssä lapsen kehityksen ja neuropsykiatrisen oirekuvan selvitykseen.</a:t>
            </a:r>
          </a:p>
          <a:p>
            <a:pPr>
              <a:lnSpc>
                <a:spcPts val="2200"/>
              </a:lnSpc>
            </a:pPr>
            <a:r>
              <a:rPr lang="fi-FI" sz="2100" dirty="0"/>
              <a:t>Vahvuudet ja vaikeudet -kysely </a:t>
            </a:r>
            <a:br>
              <a:rPr lang="fi-FI" sz="2100" dirty="0"/>
            </a:br>
            <a:r>
              <a:rPr lang="fi-FI" sz="2100" dirty="0"/>
              <a:t>(</a:t>
            </a:r>
            <a:r>
              <a:rPr lang="fi-FI" sz="2100" dirty="0" err="1"/>
              <a:t>Strengths</a:t>
            </a:r>
            <a:r>
              <a:rPr lang="fi-FI" sz="2100" dirty="0"/>
              <a:t> and </a:t>
            </a:r>
            <a:r>
              <a:rPr lang="fi-FI" sz="2100" dirty="0" err="1"/>
              <a:t>Difficulties</a:t>
            </a:r>
            <a:r>
              <a:rPr lang="fi-FI" sz="2100" dirty="0"/>
              <a:t> Questionnaire, SDQ)</a:t>
            </a:r>
          </a:p>
          <a:p>
            <a:pPr lvl="1">
              <a:lnSpc>
                <a:spcPts val="2000"/>
              </a:lnSpc>
            </a:pPr>
            <a:r>
              <a:rPr lang="fi-FI" sz="1900" dirty="0"/>
              <a:t>lasten psyykkisten häiriöiden ja ADHD-oireiden seulontaan (A).</a:t>
            </a:r>
          </a:p>
          <a:p>
            <a:pPr>
              <a:lnSpc>
                <a:spcPts val="2200"/>
              </a:lnSpc>
            </a:pPr>
            <a:r>
              <a:rPr lang="fi-FI" sz="2100" dirty="0"/>
              <a:t>CBCL (Child </a:t>
            </a:r>
            <a:r>
              <a:rPr lang="fi-FI" sz="2100" dirty="0" err="1"/>
              <a:t>Behavior</a:t>
            </a:r>
            <a:r>
              <a:rPr lang="fi-FI" sz="2100" dirty="0"/>
              <a:t> </a:t>
            </a:r>
            <a:r>
              <a:rPr lang="fi-FI" sz="2100" dirty="0" err="1"/>
              <a:t>Checklist</a:t>
            </a:r>
            <a:r>
              <a:rPr lang="fi-FI" sz="2100" dirty="0"/>
              <a:t>), TRF (</a:t>
            </a:r>
            <a:r>
              <a:rPr lang="fi-FI" sz="2100" dirty="0" err="1"/>
              <a:t>Teacher</a:t>
            </a:r>
            <a:r>
              <a:rPr lang="fi-FI" sz="2100" dirty="0"/>
              <a:t> Report </a:t>
            </a:r>
            <a:r>
              <a:rPr lang="fi-FI" sz="2100" dirty="0" err="1"/>
              <a:t>Form</a:t>
            </a:r>
            <a:r>
              <a:rPr lang="fi-FI" sz="2100" dirty="0"/>
              <a:t>) ja YSR (</a:t>
            </a:r>
            <a:r>
              <a:rPr lang="fi-FI" sz="2100" dirty="0" err="1"/>
              <a:t>Youth</a:t>
            </a:r>
            <a:r>
              <a:rPr lang="fi-FI" sz="2100" dirty="0"/>
              <a:t> </a:t>
            </a:r>
            <a:r>
              <a:rPr lang="fi-FI" sz="2100" dirty="0" err="1"/>
              <a:t>Self</a:t>
            </a:r>
            <a:r>
              <a:rPr lang="fi-FI" sz="2100" dirty="0"/>
              <a:t> Report)</a:t>
            </a:r>
          </a:p>
          <a:p>
            <a:pPr lvl="1">
              <a:lnSpc>
                <a:spcPts val="2200"/>
              </a:lnSpc>
            </a:pPr>
            <a:r>
              <a:rPr lang="fi-FI" sz="1900" dirty="0"/>
              <a:t>ADHD-oireiden tunnistamiseen ja erotusdiagnostiseen erotteluun. </a:t>
            </a:r>
            <a:endParaRPr lang="en-US" sz="1900" dirty="0">
              <a:ea typeface="ＭＳ Ｐゴシック" charset="-128"/>
            </a:endParaRPr>
          </a:p>
          <a:p>
            <a:pPr>
              <a:lnSpc>
                <a:spcPts val="2200"/>
              </a:lnSpc>
            </a:pPr>
            <a:r>
              <a:rPr lang="fi-FI" sz="2100" dirty="0"/>
              <a:t>DAWBA (</a:t>
            </a:r>
            <a:r>
              <a:rPr lang="fi-FI" sz="2100" dirty="0" err="1"/>
              <a:t>Development</a:t>
            </a:r>
            <a:r>
              <a:rPr lang="fi-FI" sz="2100" dirty="0"/>
              <a:t> and </a:t>
            </a:r>
            <a:r>
              <a:rPr lang="fi-FI" sz="2100" dirty="0" err="1"/>
              <a:t>Well-Being</a:t>
            </a:r>
            <a:r>
              <a:rPr lang="fi-FI" sz="2100" dirty="0"/>
              <a:t> </a:t>
            </a:r>
            <a:r>
              <a:rPr lang="fi-FI" sz="2100" dirty="0" err="1"/>
              <a:t>Assessment</a:t>
            </a:r>
            <a:r>
              <a:rPr lang="fi-FI" sz="2100" dirty="0"/>
              <a:t>)</a:t>
            </a:r>
          </a:p>
          <a:p>
            <a:pPr lvl="1">
              <a:lnSpc>
                <a:spcPts val="2000"/>
              </a:lnSpc>
            </a:pPr>
            <a:r>
              <a:rPr lang="fi-FI" sz="1900" dirty="0"/>
              <a:t>lasten hyvinvoinnin ja psyykkisten oireiden selvittämiseen.</a:t>
            </a:r>
            <a:endParaRPr lang="en-US" sz="1900" dirty="0"/>
          </a:p>
          <a:p>
            <a:pPr lvl="1"/>
            <a:endParaRPr lang="en-US" sz="1800" dirty="0">
              <a:ea typeface="ＭＳ Ｐゴシック" charset="-128"/>
            </a:endParaRP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992095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ADHD:n diagnosointi aikuisiällä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250690"/>
          </a:xfrm>
        </p:spPr>
        <p:txBody>
          <a:bodyPr/>
          <a:lstStyle/>
          <a:p>
            <a:r>
              <a:rPr lang="fi-FI" sz="2200" dirty="0"/>
              <a:t>On esitetty, että ADHD voisi alkaa vasta aikuisiällä, mutta toistaiseksi diagnoosin ehdoton edellytys on oireiden alku lapsuudessa. </a:t>
            </a:r>
          </a:p>
          <a:p>
            <a:r>
              <a:rPr lang="fi-FI" sz="2200" dirty="0"/>
              <a:t>Aikuinen on omien oireidensa ja niiden aiheuttaman haitan tärkein tiedonlähde, myös lapsuuden osalta. </a:t>
            </a:r>
          </a:p>
          <a:p>
            <a:r>
              <a:rPr lang="fi-FI" sz="2200" dirty="0"/>
              <a:t>Aikuisella on kartoitettava oireiden pitkäkestoisuus, jos ADHD-diagnoosia ei ole tehty lapsuuden/nuoruuden aikana. </a:t>
            </a:r>
          </a:p>
          <a:p>
            <a:pPr lvl="1"/>
            <a:r>
              <a:rPr lang="fi-FI" dirty="0"/>
              <a:t>Kaikkien diagnoosikriteerien täyttymistä lapsuudessa ei tarvitse osoittaa.</a:t>
            </a:r>
          </a:p>
          <a:p>
            <a:pPr lvl="1"/>
            <a:r>
              <a:rPr lang="fi-FI" dirty="0"/>
              <a:t>Riittää, että potilaalla tiedetään viimeistään alakouluiässä esiintyneen useita ADHD-oireita.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7763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>
                <a:ea typeface="ＭＳ Ｐゴシック" panose="020B0600070205080204" pitchFamily="34" charset="-128"/>
              </a:rPr>
              <a:t>Apuvälineitä ADHD:n diagnosointiin</a:t>
            </a:r>
            <a:br>
              <a:rPr lang="fi-FI" altLang="fi-FI" dirty="0">
                <a:ea typeface="ＭＳ Ｐゴシック" panose="020B0600070205080204" pitchFamily="34" charset="-128"/>
              </a:rPr>
            </a:br>
            <a:r>
              <a:rPr lang="fi-FI" altLang="fi-FI" dirty="0">
                <a:ea typeface="ＭＳ Ｐゴシック" panose="020B0600070205080204" pitchFamily="34" charset="-128"/>
              </a:rPr>
              <a:t>aikuisilla</a:t>
            </a:r>
            <a:endParaRPr lang="fi-FI" dirty="0">
              <a:ea typeface="ＭＳ Ｐゴシック" panose="020B0600070205080204" pitchFamily="34" charset="-128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ASRS-lomakkeen 6 kysymyksen seulaosio</a:t>
            </a:r>
          </a:p>
          <a:p>
            <a:pPr lvl="1"/>
            <a:r>
              <a:rPr lang="fi-FI" dirty="0"/>
              <a:t>soveltuu aikuisten ADHD:n seulontaan (A).</a:t>
            </a:r>
          </a:p>
          <a:p>
            <a:r>
              <a:rPr lang="fi-FI" dirty="0"/>
              <a:t>Strukturoitu haastattelu DIVA (</a:t>
            </a:r>
            <a:r>
              <a:rPr lang="fi-FI" dirty="0" err="1"/>
              <a:t>Diagnostic</a:t>
            </a:r>
            <a:r>
              <a:rPr lang="fi-FI" dirty="0"/>
              <a:t> </a:t>
            </a:r>
            <a:r>
              <a:rPr lang="fi-FI" dirty="0" err="1"/>
              <a:t>Interview</a:t>
            </a:r>
            <a:r>
              <a:rPr lang="fi-FI" dirty="0"/>
              <a:t> for </a:t>
            </a:r>
            <a:r>
              <a:rPr lang="fi-FI" dirty="0" err="1"/>
              <a:t>Adult</a:t>
            </a:r>
            <a:r>
              <a:rPr lang="fi-FI" dirty="0"/>
              <a:t> ADHD)</a:t>
            </a:r>
          </a:p>
          <a:p>
            <a:pPr lvl="1"/>
            <a:r>
              <a:rPr lang="fi-FI" dirty="0"/>
              <a:t>Soveltuvuudesta ADHD-oireiden arviointiin on alustavaa tutkimustietoa.</a:t>
            </a:r>
          </a:p>
          <a:p>
            <a:r>
              <a:rPr lang="fi-FI" dirty="0"/>
              <a:t>ADHD-kyselylomakkeet WURS, BADDS ja BRIEF-A</a:t>
            </a:r>
          </a:p>
          <a:p>
            <a:pPr lvl="1"/>
            <a:r>
              <a:rPr lang="fi-FI" dirty="0"/>
              <a:t>Voidaan käyttää kliinisessä työssä, esimerkiksi neuropsykiatrisen työryhmän potilaiden oireiden arvioinnissa, joskin näiden soveltuvuudesta on niukasti tutkimustietoa. </a:t>
            </a:r>
          </a:p>
        </p:txBody>
      </p:sp>
    </p:spTree>
    <p:extLst>
      <p:ext uri="{BB962C8B-B14F-4D97-AF65-F5344CB8AC3E}">
        <p14:creationId xmlns:p14="http://schemas.microsoft.com/office/powerpoint/2010/main" val="352755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Diagnoosikriteerit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354045"/>
            <a:ext cx="8248650" cy="4589554"/>
          </a:xfrm>
        </p:spPr>
        <p:txBody>
          <a:bodyPr/>
          <a:lstStyle/>
          <a:p>
            <a:r>
              <a:rPr lang="fi-FI" sz="2200" dirty="0"/>
              <a:t>ADHD-diagnoosin edellytyksenä ovat keskittymisen, aktiivisuuden säätelyn ja impulssikontrollin ongelmat, jotka ovat pitkäkestoisia, esiintyvät useissa tilanteissa eivätkä johdu tai selity paremmin muiden häiriöiden diagnooseilla, kuten autismilla tai mielialahäiriöillä.</a:t>
            </a:r>
          </a:p>
        </p:txBody>
      </p:sp>
      <p:sp>
        <p:nvSpPr>
          <p:cNvPr id="5" name="Suorakulmio: Pyöristetyt kulmat 4"/>
          <p:cNvSpPr/>
          <p:nvPr/>
        </p:nvSpPr>
        <p:spPr>
          <a:xfrm>
            <a:off x="351984" y="3277894"/>
            <a:ext cx="8365811" cy="32158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>
                <a:solidFill>
                  <a:schemeClr val="tx1"/>
                </a:solidFill>
              </a:rPr>
              <a:t>Täyttyvätkö ADHD-diagnoosikriteerit?</a:t>
            </a:r>
          </a:p>
          <a:p>
            <a:pPr lvl="0">
              <a:buFont typeface="Arial" pitchFamily="34" charset="0"/>
              <a:buChar char="•"/>
            </a:pPr>
            <a:r>
              <a:rPr lang="fi-FI" sz="1900" dirty="0">
                <a:solidFill>
                  <a:schemeClr val="tx1"/>
                </a:solidFill>
              </a:rPr>
              <a:t> 6/9 tarkkaamattomuusoiretta (DSM-5: 17-vuotiailla tai vanhemmilla 5/9)</a:t>
            </a:r>
          </a:p>
          <a:p>
            <a:pPr lvl="0">
              <a:buFont typeface="Arial" pitchFamily="34" charset="0"/>
              <a:buChar char="•"/>
            </a:pPr>
            <a:r>
              <a:rPr lang="fi-FI" sz="1900" dirty="0">
                <a:solidFill>
                  <a:schemeClr val="tx1"/>
                </a:solidFill>
              </a:rPr>
              <a:t> 6/9 ylivilkkaus-impulsiivisuusoiretta (DSM-5: 17-vuotiailla tai vanhemmilla 5/9)</a:t>
            </a:r>
          </a:p>
          <a:p>
            <a:pPr lvl="0">
              <a:buFont typeface="Arial" pitchFamily="34" charset="0"/>
              <a:buChar char="•"/>
            </a:pPr>
            <a:r>
              <a:rPr lang="fi-FI" sz="1900" dirty="0">
                <a:solidFill>
                  <a:schemeClr val="tx1"/>
                </a:solidFill>
              </a:rPr>
              <a:t> Oireilu on kestänyt yli 6 kuukautta</a:t>
            </a:r>
          </a:p>
          <a:p>
            <a:pPr lvl="0">
              <a:buFont typeface="Arial" pitchFamily="34" charset="0"/>
              <a:buChar char="•"/>
            </a:pPr>
            <a:r>
              <a:rPr lang="fi-FI" sz="1900" dirty="0">
                <a:solidFill>
                  <a:schemeClr val="tx1"/>
                </a:solidFill>
              </a:rPr>
              <a:t> Oireita esiintyy useassa eri tilanteessa (koti, päiväkoti, koulu, opiskelu, työ, harrastukset), eri ihmisten kanssa</a:t>
            </a:r>
          </a:p>
          <a:p>
            <a:pPr lvl="0">
              <a:buFont typeface="Arial" pitchFamily="34" charset="0"/>
              <a:buChar char="•"/>
            </a:pPr>
            <a:r>
              <a:rPr lang="fi-FI" sz="1900" dirty="0">
                <a:solidFill>
                  <a:schemeClr val="tx1"/>
                </a:solidFill>
              </a:rPr>
              <a:t> Oireet alkaneet ennen kouluikää tai alakouluiässä (ennen 12 vuoden ikää)</a:t>
            </a:r>
          </a:p>
          <a:p>
            <a:pPr lvl="0">
              <a:buFont typeface="Arial" pitchFamily="34" charset="0"/>
              <a:buChar char="•"/>
            </a:pPr>
            <a:r>
              <a:rPr lang="fi-FI" sz="1900" dirty="0">
                <a:solidFill>
                  <a:schemeClr val="tx1"/>
                </a:solidFill>
              </a:rPr>
              <a:t> Oireista selkeää haittaa suoriutumiskyvylle</a:t>
            </a:r>
          </a:p>
          <a:p>
            <a:pPr lvl="0">
              <a:buFont typeface="Arial" pitchFamily="34" charset="0"/>
              <a:buChar char="•"/>
            </a:pPr>
            <a:r>
              <a:rPr lang="fi-FI" sz="1900" dirty="0">
                <a:solidFill>
                  <a:schemeClr val="tx1"/>
                </a:solidFill>
              </a:rPr>
              <a:t> Oireet eivät selity paremmin muulla häiriöllä</a:t>
            </a:r>
            <a:endParaRPr lang="fi-FI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73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337114" y="247871"/>
            <a:ext cx="8248650" cy="681074"/>
          </a:xfrm>
        </p:spPr>
        <p:txBody>
          <a:bodyPr/>
          <a:lstStyle/>
          <a:p>
            <a:r>
              <a:rPr lang="fi-FI" sz="3000" dirty="0"/>
              <a:t>Tarkkaamattomuusoireet (ICD-10-kriteerit)</a:t>
            </a:r>
          </a:p>
        </p:txBody>
      </p:sp>
      <p:sp>
        <p:nvSpPr>
          <p:cNvPr id="5" name="Sisällön paikkamerkki 2"/>
          <p:cNvSpPr>
            <a:spLocks noGrp="1"/>
          </p:cNvSpPr>
          <p:nvPr>
            <p:ph idx="4294967295"/>
          </p:nvPr>
        </p:nvSpPr>
        <p:spPr>
          <a:xfrm>
            <a:off x="538316" y="1241888"/>
            <a:ext cx="8288594" cy="46675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fi-FI" sz="2200" dirty="0"/>
              <a:t>Vähintään 6 seuraavista oireista on kestänyt vähintään 6 kuukautta ja oireet ovat haitaksi ja lapsen kehitystasoon nähden poikkeavia: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Huomion kiinnittäminen riittävän hyvin yksityiskohtiin epäonnistuu usein tai potilas tekee huolimattomuusvirheitä koulussa, työssä tai muissa tehtävissä.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Keskittyminen leikkeihin tai tehtäviin epäonnistuu usein.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Usein potilas ei näytä kuuntelevan, mitä hänelle puhutaan.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Ohjeiden noudattaminen ja koulu-, koti- tai työtehtävien valmiiksi tekeminen epäonnistuvat usein (ei johdu uhmakkaasta käytöksestä tai kyvyttömyydestä ymmärtää ohjeita).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Kyky järjestää tehtäviä ja toimintoja on usein huonontunut.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Usein potilas välttää tai kokee voimakkaan vastenmielisenä tehtävät, jotka vaativat psyykkisen ponnistelun ylläpitämistä, kuten esimerkiksi läksyt.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kadottaa usein esineitä, jotka ovat tärkeitä tietyissä tehtävissä ja toiminnoissa, kuten koulutavaroita, kyniä, kirjoja, leluja tai työkaluja.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häiriintyy usein helposti ulkopuolisista ärsykkeistä.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on usein muistamaton päivittäisissä toiminnoissa.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8402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337114" y="247871"/>
            <a:ext cx="8248650" cy="681074"/>
          </a:xfrm>
        </p:spPr>
        <p:txBody>
          <a:bodyPr/>
          <a:lstStyle/>
          <a:p>
            <a:r>
              <a:rPr lang="fi-FI" dirty="0"/>
              <a:t>Yliaktiivisuus </a:t>
            </a:r>
            <a:r>
              <a:rPr lang="fi-FI" sz="3000" dirty="0"/>
              <a:t>(ICD-10-kriteerit)</a:t>
            </a:r>
          </a:p>
        </p:txBody>
      </p:sp>
      <p:sp>
        <p:nvSpPr>
          <p:cNvPr id="5" name="Sisällön paikkamerkki 2"/>
          <p:cNvSpPr>
            <a:spLocks noGrp="1"/>
          </p:cNvSpPr>
          <p:nvPr>
            <p:ph idx="4294967295"/>
          </p:nvPr>
        </p:nvSpPr>
        <p:spPr>
          <a:xfrm>
            <a:off x="538316" y="1267925"/>
            <a:ext cx="8288594" cy="46675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fi-FI" sz="2200" dirty="0"/>
              <a:t>Vähintään 3 seuraavista oireista on kestänyt vähintään 6 kuukautta ja oireet ovat haitaksi ja lapsen kehitystasoon nähden poikkeavia: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liikuttelee usein levottomasti käsiään tai jalkojaan tai vääntelehtii tuolillaan.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lähtee usein liikkeelle luokassa tai muualla tilanteissa, missä edellytetään paikalla pysymistä.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juoksentelee tai kiipeilee usein tilanteissa, joissa se ei kuulu asiaan (nuorilla tai aikuisilla voi esiintyä pelkkänä levottomuuden tunteena).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on usein liiallisen äänekäs leikkiessään tai ei onnistu paneutumaan hiljaa harrastuksiin.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on motorisesti jatkuvasti liian aktiivinen eikä aktiivisuus oleellisesti muutu sosiaalisen ympäristön mukaan tai ulkoisista vaatimuksista.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897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Näytön varmuusaste</a:t>
            </a:r>
            <a:br>
              <a:rPr lang="fi-FI" dirty="0"/>
            </a:br>
            <a:r>
              <a:rPr lang="fi-FI" dirty="0"/>
              <a:t>Käypä hoito -suosituksissa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436014994"/>
              </p:ext>
            </p:extLst>
          </p:nvPr>
        </p:nvGraphicFramePr>
        <p:xfrm>
          <a:off x="450850" y="1673970"/>
          <a:ext cx="824865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Näytön 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Selitys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Vahva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Useita menetelmällisesti tasokkaita</a:t>
                      </a:r>
                      <a:r>
                        <a:rPr lang="fi-FI" sz="16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tutkimuksia, joiden tulokset samansuuntaiset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Kohtalainen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menetelmällisesti tasokas tutkimus tai useita kelvollisia</a:t>
                      </a:r>
                      <a:r>
                        <a:rPr lang="fi-FI" sz="16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tutkimuksia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Niukka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Ainakin yksi kelvollinen tieteellinen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tutkimus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Ei 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tutkimusnäyttöä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Asiantuntijoiden tulkinta (paras arvio) tiedosta, joka ei täytä tutkimukseen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perustuvia näytön vaatimuksia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1 </a:t>
                      </a:r>
                      <a:r>
                        <a:rPr lang="fi-FI" sz="15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Menetelmällisesti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r>
                        <a:rPr lang="fi-FI" sz="1500" baseline="300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2 </a:t>
                      </a:r>
                      <a:r>
                        <a:rPr lang="fi-FI" sz="1500" baseline="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  <a:endParaRPr lang="fi-FI" sz="1500" dirty="0"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931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337114" y="247871"/>
            <a:ext cx="8248650" cy="681074"/>
          </a:xfrm>
        </p:spPr>
        <p:txBody>
          <a:bodyPr/>
          <a:lstStyle/>
          <a:p>
            <a:r>
              <a:rPr lang="fi-FI" dirty="0"/>
              <a:t>Impulsiivisuus </a:t>
            </a:r>
            <a:r>
              <a:rPr lang="fi-FI" sz="3000" dirty="0"/>
              <a:t>(ICD-10-kriteerit)</a:t>
            </a:r>
          </a:p>
        </p:txBody>
      </p:sp>
      <p:sp>
        <p:nvSpPr>
          <p:cNvPr id="5" name="Sisällön paikkamerkki 2"/>
          <p:cNvSpPr>
            <a:spLocks noGrp="1"/>
          </p:cNvSpPr>
          <p:nvPr>
            <p:ph idx="4294967295"/>
          </p:nvPr>
        </p:nvSpPr>
        <p:spPr>
          <a:xfrm>
            <a:off x="538316" y="1267925"/>
            <a:ext cx="8288594" cy="466753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fi-FI" sz="2200" dirty="0"/>
              <a:t>Vähintään 3 seuraavista oireista on kestänyt vähintään 6 kuukautta ja oireet ovat haitaksi ja lapsen kehitystasoon nähden poikkeavia: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vastaa usein jo ennen kuin kysymykset ovat valmiita ja estää vastauksellaan toisten tekemiä kysymyksiä.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ei usein jaksa seistä jonossa tai odottaa vuoroaan peleissä tai ryhmissä.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keskeyttää usein toiset tai on tunkeileva (esimerkiksi tunkeutuu toisten keskusteluihin ja peleihin).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900" dirty="0"/>
              <a:t>Potilas puhuu usein liian paljon ottamatta huomioon tilanteen vaatimaa pidättyväisyyttä.</a:t>
            </a:r>
          </a:p>
        </p:txBody>
      </p:sp>
    </p:spTree>
    <p:extLst>
      <p:ext uri="{BB962C8B-B14F-4D97-AF65-F5344CB8AC3E}">
        <p14:creationId xmlns:p14="http://schemas.microsoft.com/office/powerpoint/2010/main" val="4159911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ICD-10-diagnoosinumero </a:t>
            </a:r>
            <a:r>
              <a:rPr lang="fi-FI" b="1" dirty="0"/>
              <a:t>F90.0</a:t>
            </a:r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09256"/>
            <a:ext cx="8248650" cy="4235450"/>
          </a:xfrm>
        </p:spPr>
        <p:txBody>
          <a:bodyPr/>
          <a:lstStyle/>
          <a:p>
            <a:pPr lvl="0"/>
            <a:r>
              <a:rPr lang="fi-FI" sz="2200" dirty="0" err="1"/>
              <a:t>ADHD:sta</a:t>
            </a:r>
            <a:r>
              <a:rPr lang="fi-FI" sz="2200" dirty="0"/>
              <a:t> voidaan tunnistaa kolme esiintymismuotoa sen mukaan, täyttyvätkö </a:t>
            </a:r>
          </a:p>
          <a:p>
            <a:pPr lvl="1"/>
            <a:r>
              <a:rPr lang="fi-FI" dirty="0"/>
              <a:t>sekä tarkkaamattomuus- että yliaktiivisuus-impulsiivisuuskriteerit vai</a:t>
            </a:r>
          </a:p>
          <a:p>
            <a:pPr lvl="1"/>
            <a:r>
              <a:rPr lang="fi-FI" dirty="0"/>
              <a:t>pelkästään tarkkaamattomuuskriteerit tai</a:t>
            </a:r>
          </a:p>
          <a:p>
            <a:pPr lvl="1"/>
            <a:r>
              <a:rPr lang="fi-FI" dirty="0"/>
              <a:t>yliaktiivisuus-impulsiivisuuskriteerit.</a:t>
            </a:r>
          </a:p>
          <a:p>
            <a:pPr lvl="0"/>
            <a:r>
              <a:rPr lang="fi-FI" sz="2200" dirty="0">
                <a:solidFill>
                  <a:schemeClr val="tx2"/>
                </a:solidFill>
              </a:rPr>
              <a:t>Käypä hoito -työryhmä suosittaa, että kaikista esiintymismuodoista käytetään selvyyden vuoksi diagnoosinumeroa </a:t>
            </a:r>
            <a:r>
              <a:rPr lang="fi-FI" sz="2200" b="1" dirty="0">
                <a:solidFill>
                  <a:schemeClr val="tx2"/>
                </a:solidFill>
              </a:rPr>
              <a:t>F90.0 Aktiivisuuden ja tarkkaavuuden häiriö</a:t>
            </a:r>
            <a:r>
              <a:rPr lang="fi-FI" sz="2200" dirty="0">
                <a:solidFill>
                  <a:schemeClr val="tx2"/>
                </a:solidFill>
              </a:rPr>
              <a:t> ja että esiintymismuoto (yhdistetty, tarkkaamaton, yliaktiivis-impulsiivinen) kuvataan sanallisesti. </a:t>
            </a:r>
          </a:p>
        </p:txBody>
      </p:sp>
    </p:spTree>
    <p:extLst>
      <p:ext uri="{BB962C8B-B14F-4D97-AF65-F5344CB8AC3E}">
        <p14:creationId xmlns:p14="http://schemas.microsoft.com/office/powerpoint/2010/main" val="3916793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Erotusdiagnostiikassa huomioitavia sairauksia ja häiriöitä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50"/>
            <a:ext cx="3741442" cy="3589687"/>
          </a:xfrm>
        </p:spPr>
        <p:txBody>
          <a:bodyPr/>
          <a:lstStyle/>
          <a:p>
            <a:pPr lvl="0"/>
            <a:r>
              <a:rPr lang="fi-FI" sz="1800" dirty="0"/>
              <a:t>kielellinen erityisvaikeus</a:t>
            </a:r>
          </a:p>
          <a:p>
            <a:pPr lvl="0"/>
            <a:r>
              <a:rPr lang="fi-FI" sz="1800" dirty="0"/>
              <a:t>oppimisvaikeudet </a:t>
            </a:r>
          </a:p>
          <a:p>
            <a:pPr lvl="0"/>
            <a:r>
              <a:rPr lang="fi-FI" sz="1800" dirty="0"/>
              <a:t>autismikirjon häiriöt </a:t>
            </a:r>
          </a:p>
          <a:p>
            <a:pPr lvl="0"/>
            <a:r>
              <a:rPr lang="fi-FI" sz="1800" dirty="0"/>
              <a:t>kehitysvammaisuus</a:t>
            </a:r>
          </a:p>
          <a:p>
            <a:pPr lvl="0"/>
            <a:r>
              <a:rPr lang="fi-FI" sz="1800" dirty="0"/>
              <a:t>poissaolokohtauksina esiintyvä epilepsia </a:t>
            </a:r>
          </a:p>
          <a:p>
            <a:pPr lvl="0"/>
            <a:r>
              <a:rPr lang="fi-FI" sz="1800" dirty="0"/>
              <a:t>käytöshäiriöt </a:t>
            </a:r>
          </a:p>
          <a:p>
            <a:pPr lvl="0"/>
            <a:r>
              <a:rPr lang="fi-FI" sz="1800" dirty="0"/>
              <a:t>kiintymyssuhdehäiriö </a:t>
            </a:r>
          </a:p>
          <a:p>
            <a:pPr lvl="0"/>
            <a:r>
              <a:rPr lang="fi-FI" sz="1800" dirty="0"/>
              <a:t>ahdistuneisuushäiriöt</a:t>
            </a:r>
          </a:p>
          <a:p>
            <a:pPr lvl="0"/>
            <a:r>
              <a:rPr lang="fi-FI" sz="1800" dirty="0"/>
              <a:t>traumaperäinen stressihäiriö </a:t>
            </a:r>
          </a:p>
        </p:txBody>
      </p:sp>
      <p:sp>
        <p:nvSpPr>
          <p:cNvPr id="4" name="Sisällön paikkamerkki 2"/>
          <p:cNvSpPr txBox="1">
            <a:spLocks/>
          </p:cNvSpPr>
          <p:nvPr/>
        </p:nvSpPr>
        <p:spPr>
          <a:xfrm>
            <a:off x="4533254" y="1555750"/>
            <a:ext cx="3968018" cy="38299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Lucida Sans"/>
                <a:ea typeface="+mn-ea"/>
                <a:cs typeface="Lucida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i-FI" sz="1800" dirty="0"/>
              <a:t>mielialahäiriöt: masennus sekä kaksisuuntainen mielialahäiriö</a:t>
            </a:r>
          </a:p>
          <a:p>
            <a:pPr fontAlgn="auto">
              <a:spcAft>
                <a:spcPts val="0"/>
              </a:spcAft>
            </a:pPr>
            <a:r>
              <a:rPr lang="fi-FI" sz="1800" dirty="0"/>
              <a:t>psykoottiset häiriöt</a:t>
            </a:r>
          </a:p>
          <a:p>
            <a:pPr fontAlgn="auto">
              <a:spcAft>
                <a:spcPts val="0"/>
              </a:spcAft>
            </a:pPr>
            <a:r>
              <a:rPr lang="fi-FI" sz="1800" dirty="0"/>
              <a:t>epävakaa persoonallisuushäiriö</a:t>
            </a:r>
          </a:p>
          <a:p>
            <a:pPr fontAlgn="auto">
              <a:spcAft>
                <a:spcPts val="0"/>
              </a:spcAft>
            </a:pPr>
            <a:r>
              <a:rPr lang="fi-FI" sz="1800" dirty="0"/>
              <a:t>päihdehäiriöt </a:t>
            </a:r>
          </a:p>
          <a:p>
            <a:pPr fontAlgn="auto">
              <a:spcAft>
                <a:spcPts val="0"/>
              </a:spcAft>
            </a:pPr>
            <a:r>
              <a:rPr lang="fi-FI" sz="1800" dirty="0"/>
              <a:t>aivovammat ja niiden jälkitilat</a:t>
            </a:r>
          </a:p>
          <a:p>
            <a:pPr fontAlgn="auto">
              <a:spcAft>
                <a:spcPts val="0"/>
              </a:spcAft>
            </a:pPr>
            <a:endParaRPr lang="fi-FI" sz="1800" dirty="0"/>
          </a:p>
          <a:p>
            <a:pPr fontAlgn="auto">
              <a:spcAft>
                <a:spcPts val="0"/>
              </a:spcAft>
            </a:pPr>
            <a:r>
              <a:rPr lang="fi-FI" sz="1600" dirty="0"/>
              <a:t>Ks. </a:t>
            </a:r>
            <a:r>
              <a:rPr lang="fi-FI" sz="1600" dirty="0">
                <a:hlinkClick r:id="rId2"/>
              </a:rPr>
              <a:t>Lisää erotusdiagnostisia näkö-kulmia suosituksen taulukossa 1</a:t>
            </a:r>
            <a:r>
              <a:rPr lang="fi-FI" sz="1600" dirty="0"/>
              <a:t>.</a:t>
            </a:r>
          </a:p>
        </p:txBody>
      </p:sp>
      <p:sp>
        <p:nvSpPr>
          <p:cNvPr id="5" name="Suorakulmio: Pyöristetyt kulmat 4"/>
          <p:cNvSpPr/>
          <p:nvPr/>
        </p:nvSpPr>
        <p:spPr>
          <a:xfrm>
            <a:off x="3611855" y="5284923"/>
            <a:ext cx="4889417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  <a:latin typeface="Lucida Sans" panose="020B0602030504020204" pitchFamily="34" charset="0"/>
              </a:rPr>
              <a:t>Muun häiriön diagnoosi ei estä ADHD-diagnoosin käyttöä, jos molempien häiriöiden diagnostiset kriteerit täyttyvät. </a:t>
            </a:r>
          </a:p>
        </p:txBody>
      </p:sp>
    </p:spTree>
    <p:extLst>
      <p:ext uri="{BB962C8B-B14F-4D97-AF65-F5344CB8AC3E}">
        <p14:creationId xmlns:p14="http://schemas.microsoft.com/office/powerpoint/2010/main" val="4112041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ADHD:n hoito (1)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462762"/>
            <a:ext cx="8321192" cy="4106864"/>
          </a:xfrm>
        </p:spPr>
        <p:txBody>
          <a:bodyPr/>
          <a:lstStyle/>
          <a:p>
            <a:r>
              <a:rPr lang="fi-FI" sz="2200" dirty="0"/>
              <a:t>Hoito on monimuotoista, ja siihen kuuluvat aina potilas- ja omaisneuvonta (</a:t>
            </a:r>
            <a:r>
              <a:rPr lang="fi-FI" sz="2200" dirty="0" err="1"/>
              <a:t>psykoedukaatio</a:t>
            </a:r>
            <a:r>
              <a:rPr lang="fi-FI" sz="2200" dirty="0"/>
              <a:t>) sekä erilaiset tarpeellisiksi arvioidut yksilölliset tukitoimet ja hoito-muodot.</a:t>
            </a:r>
          </a:p>
          <a:p>
            <a:pPr lvl="1"/>
            <a:r>
              <a:rPr lang="fi-FI" sz="1900" dirty="0" err="1"/>
              <a:t>Psykoedukaation</a:t>
            </a:r>
            <a:r>
              <a:rPr lang="fi-FI" sz="1900" dirty="0"/>
              <a:t> tulisi sisältää tietoa </a:t>
            </a:r>
            <a:r>
              <a:rPr lang="fi-FI" sz="1900" dirty="0" err="1"/>
              <a:t>ADHD:sta</a:t>
            </a:r>
            <a:r>
              <a:rPr lang="fi-FI" sz="1900" dirty="0"/>
              <a:t>, oireiden hallintaa ja arjen sujuvuutta lisäävistä keinoista ja erilaisista hoitomuodoista. </a:t>
            </a:r>
          </a:p>
          <a:p>
            <a:pPr lvl="1"/>
            <a:r>
              <a:rPr lang="fi-FI" sz="1900" dirty="0"/>
              <a:t>Myös yleisistä hyvinvointia ylläpitävistä elämäntavoista (riittävä uni, liikunta, päivärytmi, ravitsemus) on hyvä keskustella. </a:t>
            </a:r>
          </a:p>
          <a:p>
            <a:r>
              <a:rPr lang="fi-FI" sz="2200" dirty="0"/>
              <a:t>Tukitoimet pitää aloittaa heti, kun havaitaan tarkkaavuuteen tai ylivilkkauteen liittyviä toiminta- tai oppimiskyvyn ongelmia. </a:t>
            </a:r>
          </a:p>
          <a:p>
            <a:pPr lvl="1"/>
            <a:r>
              <a:rPr lang="fi-FI" sz="1800" dirty="0"/>
              <a:t>Tukitoimien aloittaminen ei edellytä diagnoosia.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344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ADHD:n hoito (2)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337114" y="1233777"/>
            <a:ext cx="8248650" cy="4709823"/>
          </a:xfrm>
        </p:spPr>
        <p:txBody>
          <a:bodyPr/>
          <a:lstStyle/>
          <a:p>
            <a:r>
              <a:rPr lang="fi-FI" sz="2200" dirty="0"/>
              <a:t>ADHD:n oireet vähenevät sekä </a:t>
            </a:r>
            <a:r>
              <a:rPr lang="fi-FI" sz="2200" dirty="0" err="1"/>
              <a:t>psykososiaalisilla</a:t>
            </a:r>
            <a:r>
              <a:rPr lang="fi-FI" sz="2200" dirty="0"/>
              <a:t> hoitomuodoilla että lääkehoidolla.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ADHD-diagnoosin saaneet eivät tarvitse rutiinimaisesti kaikkia hoitoja, vaan eri hoitomuotojen tarve ja järjestys tulee arvioida yksilöllisesti.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Usean hoitomuodon yhdistäminen ja samanaikainen toteuttaminen on tavallista ja usein tarpeellista.</a:t>
            </a:r>
          </a:p>
          <a:p>
            <a:pPr lvl="2"/>
            <a:r>
              <a:rPr lang="fi-FI" sz="1700" dirty="0"/>
              <a:t>Samanaikaisesti voidaan toteuttaa useita erilaisia </a:t>
            </a:r>
            <a:r>
              <a:rPr lang="fi-FI" sz="1700" dirty="0" err="1"/>
              <a:t>psykososiaalisia</a:t>
            </a:r>
            <a:r>
              <a:rPr lang="fi-FI" sz="1700" dirty="0"/>
              <a:t> hoitoja tai yhdistää </a:t>
            </a:r>
            <a:r>
              <a:rPr lang="fi-FI" sz="1700" dirty="0" err="1"/>
              <a:t>psykososiaaliseen</a:t>
            </a:r>
            <a:r>
              <a:rPr lang="fi-FI" sz="1700" dirty="0"/>
              <a:t> hoitoon lääkehoito.</a:t>
            </a:r>
          </a:p>
          <a:p>
            <a:pPr lvl="1">
              <a:lnSpc>
                <a:spcPts val="2200"/>
              </a:lnSpc>
            </a:pPr>
            <a:r>
              <a:rPr lang="fi-FI" dirty="0"/>
              <a:t>Eri ikävaiheissa </a:t>
            </a:r>
            <a:r>
              <a:rPr lang="fi-FI" dirty="0" err="1"/>
              <a:t>psykososiaalinen</a:t>
            </a:r>
            <a:r>
              <a:rPr lang="fi-FI" dirty="0"/>
              <a:t> hoito kohdistuu usein eri tavoin.</a:t>
            </a:r>
          </a:p>
          <a:p>
            <a:pPr lvl="2"/>
            <a:r>
              <a:rPr lang="fi-FI" sz="1700" dirty="0"/>
              <a:t>Koska pienten lasten hoito tapahtuu aikuisten välityksellä, opetetaan käyttäytymisohjauksen keinoja aikuisille</a:t>
            </a:r>
          </a:p>
          <a:p>
            <a:pPr lvl="2"/>
            <a:r>
              <a:rPr lang="fi-FI" sz="1700" dirty="0"/>
              <a:t>Nuorten ja aikuisten hoidossa oireiden hallinnan menetelmiä opetetaan yksilölle itselleen.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5368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Hoidon tavoitteet ja seuranta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Hoito- ja kuntoutussuunnitelmaan kirjataan</a:t>
            </a:r>
          </a:p>
          <a:p>
            <a:pPr lvl="1"/>
            <a:r>
              <a:rPr lang="fi-FI" dirty="0"/>
              <a:t>suunnitellut tukitoimet ja kuntoutus </a:t>
            </a:r>
          </a:p>
          <a:p>
            <a:pPr lvl="1"/>
            <a:r>
              <a:rPr lang="fi-FI" dirty="0"/>
              <a:t>asetetut hoitotavoitteet ja -menetelmät</a:t>
            </a:r>
          </a:p>
          <a:p>
            <a:pPr lvl="1"/>
            <a:r>
              <a:rPr lang="fi-FI" dirty="0"/>
              <a:t>aikataulu, seuranta aikatauluineen ja vastuuhenkilöt.</a:t>
            </a:r>
          </a:p>
          <a:p>
            <a:r>
              <a:rPr lang="fi-FI" dirty="0"/>
              <a:t>Samanaikaisten sairauksien hoidon tarve ja hoitojärjestys tulee arvioida kokonaisuutena.</a:t>
            </a:r>
          </a:p>
          <a:p>
            <a:r>
              <a:rPr lang="fi-FI" dirty="0"/>
              <a:t>Hoidon alkaessa määritetään hoidon tavoitteet.</a:t>
            </a:r>
          </a:p>
          <a:p>
            <a:r>
              <a:rPr lang="fi-FI" dirty="0"/>
              <a:t>Hoidon tehoa sekä ADHD-oireiden määrää ja haittaavuutta seurataan haastattelun, kliinisen arvion ja kyselylomakkeiden avulla.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7648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isällön paikkamerkki 8" descr="Näyttöleike"/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573009" y="0"/>
            <a:ext cx="8004332" cy="6858000"/>
          </a:xfrm>
        </p:spPr>
      </p:pic>
    </p:spTree>
    <p:extLst>
      <p:ext uri="{BB962C8B-B14F-4D97-AF65-F5344CB8AC3E}">
        <p14:creationId xmlns:p14="http://schemas.microsoft.com/office/powerpoint/2010/main" val="2880079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Psykososiaaliset</a:t>
            </a:r>
            <a:r>
              <a:rPr lang="fi-FI" dirty="0"/>
              <a:t> hoitomuodot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 err="1"/>
              <a:t>Psykoedukaatio</a:t>
            </a:r>
            <a:endParaRPr lang="fi-FI" dirty="0"/>
          </a:p>
          <a:p>
            <a:pPr lvl="1"/>
            <a:r>
              <a:rPr lang="fi-FI" dirty="0"/>
              <a:t>Muun muassa aikuiselle tai nuorelle annettavat ohjeet "Keinoja arjen hallinnan parantamiseksi" </a:t>
            </a:r>
            <a:br>
              <a:rPr lang="fi-FI" dirty="0"/>
            </a:br>
            <a:r>
              <a:rPr lang="fi-FI" dirty="0"/>
              <a:t>(ks. </a:t>
            </a:r>
            <a:r>
              <a:rPr lang="fi-FI" dirty="0">
                <a:hlinkClick r:id="rId3"/>
              </a:rPr>
              <a:t>suosituksesta</a:t>
            </a:r>
            <a:r>
              <a:rPr lang="fi-FI" dirty="0"/>
              <a:t>).</a:t>
            </a:r>
          </a:p>
          <a:p>
            <a:r>
              <a:rPr lang="fi-FI" dirty="0" err="1"/>
              <a:t>Psykososiaaliset</a:t>
            </a:r>
            <a:r>
              <a:rPr lang="fi-FI" dirty="0"/>
              <a:t> hoitomuodot</a:t>
            </a:r>
          </a:p>
          <a:p>
            <a:pPr lvl="1"/>
            <a:r>
              <a:rPr lang="fi-FI" dirty="0"/>
              <a:t>käyttäytymishoito (lapset ja nuoret)</a:t>
            </a:r>
          </a:p>
          <a:p>
            <a:pPr lvl="1"/>
            <a:r>
              <a:rPr lang="fi-FI" dirty="0"/>
              <a:t>toimintaterapia</a:t>
            </a:r>
          </a:p>
          <a:p>
            <a:pPr lvl="1"/>
            <a:r>
              <a:rPr lang="fi-FI" dirty="0"/>
              <a:t>ADHD-valmennus</a:t>
            </a:r>
          </a:p>
          <a:p>
            <a:pPr lvl="1"/>
            <a:r>
              <a:rPr lang="fi-FI" dirty="0"/>
              <a:t>psykoterapia</a:t>
            </a:r>
          </a:p>
          <a:p>
            <a:pPr lvl="1"/>
            <a:r>
              <a:rPr lang="fi-FI" dirty="0"/>
              <a:t>neuropsykologinen kuntoutus</a:t>
            </a:r>
          </a:p>
          <a:p>
            <a:pPr lvl="1"/>
            <a:r>
              <a:rPr lang="fi-FI" dirty="0"/>
              <a:t>muut hoidot.</a:t>
            </a:r>
          </a:p>
        </p:txBody>
      </p:sp>
    </p:spTree>
    <p:extLst>
      <p:ext uri="{BB962C8B-B14F-4D97-AF65-F5344CB8AC3E}">
        <p14:creationId xmlns:p14="http://schemas.microsoft.com/office/powerpoint/2010/main" val="3869606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Lasten ADHD:n 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317214"/>
            <a:ext cx="8248650" cy="4106864"/>
          </a:xfrm>
        </p:spPr>
        <p:txBody>
          <a:bodyPr/>
          <a:lstStyle/>
          <a:p>
            <a:r>
              <a:rPr lang="fi-FI" sz="2200" dirty="0"/>
              <a:t>Aikuisten tulisi käyttää kotona, varhaiskasvatuksessa ja koulussa lapsen toimintakykyä tukevia käyttäytymishoidollisia menetelmiä.</a:t>
            </a:r>
          </a:p>
          <a:p>
            <a:pPr lvl="1"/>
            <a:r>
              <a:rPr lang="fi-FI" sz="1900" dirty="0"/>
              <a:t>Vanhemmille annettavat ohjeet ADHD-oireisen lapsen tai nuoren ohjaamisesta, ks. </a:t>
            </a:r>
            <a:r>
              <a:rPr lang="fi-FI" sz="1900" dirty="0">
                <a:hlinkClick r:id="rId2"/>
              </a:rPr>
              <a:t>suosituksesta</a:t>
            </a:r>
            <a:r>
              <a:rPr lang="fi-FI" sz="1900" dirty="0"/>
              <a:t>.</a:t>
            </a:r>
          </a:p>
          <a:p>
            <a:pPr lvl="1"/>
            <a:r>
              <a:rPr lang="fi-FI" sz="1900" dirty="0"/>
              <a:t>Varhaiskasvatuksessa ja koulussa toteutettavat ADHD-oireisten lasten ja nuorten tukitoimet, ks. </a:t>
            </a:r>
            <a:r>
              <a:rPr lang="fi-FI" sz="1900" dirty="0">
                <a:hlinkClick r:id="rId3"/>
              </a:rPr>
              <a:t>suosituksesta</a:t>
            </a:r>
            <a:r>
              <a:rPr lang="fi-FI" sz="1900" dirty="0"/>
              <a:t>.</a:t>
            </a:r>
          </a:p>
          <a:p>
            <a:r>
              <a:rPr lang="fi-FI" sz="2200" dirty="0"/>
              <a:t>Yksilöllisen tarpeen mukaan hoitoon voi kuulua esim. ryhmä- tai yksilöterapia tai muu tarpeelliseksi arvioitu kuntoutusmuoto.</a:t>
            </a:r>
          </a:p>
          <a:p>
            <a:pPr lvl="1"/>
            <a:r>
              <a:rPr lang="fi-FI" sz="1900" dirty="0" err="1"/>
              <a:t>Kognitivis</a:t>
            </a:r>
            <a:r>
              <a:rPr lang="fi-FI" sz="1900" dirty="0"/>
              <a:t>-behavioraalinen terapia ja sen menetelmät.</a:t>
            </a:r>
          </a:p>
          <a:p>
            <a:r>
              <a:rPr lang="fi-FI" sz="2200" dirty="0"/>
              <a:t>Perheenjäsenten, esimerkiksi vanhemman ja lapsen, hoitojen synkronointi voi olla hyödyllistä.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3961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Käyttäytymishoito (lapset ja nuoret)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106864"/>
          </a:xfrm>
        </p:spPr>
        <p:txBody>
          <a:bodyPr/>
          <a:lstStyle/>
          <a:p>
            <a:r>
              <a:rPr lang="fi-FI" dirty="0"/>
              <a:t>Käyttäytymishoito tehoaa ADHD:n keskeisiin oireisiin (B).</a:t>
            </a:r>
          </a:p>
          <a:p>
            <a:pPr lvl="1"/>
            <a:r>
              <a:rPr lang="fi-FI" dirty="0"/>
              <a:t>Keskeisin hoitomuoto lapsille ja nuorille. </a:t>
            </a:r>
          </a:p>
          <a:p>
            <a:pPr lvl="1"/>
            <a:r>
              <a:rPr lang="fi-FI" dirty="0"/>
              <a:t>Sovelletaan käyttäytymisterapiassa kehitettyjä menetelmiä kotona ja koulussa. </a:t>
            </a:r>
          </a:p>
          <a:p>
            <a:r>
              <a:rPr lang="fi-FI" dirty="0"/>
              <a:t>Strukturoitu vanhempainohjaus vähentää lapsen ADHD-oireita ja parantaa vanhemman toiminta-kykyä (B).</a:t>
            </a:r>
          </a:p>
          <a:p>
            <a:r>
              <a:rPr lang="fi-FI" dirty="0"/>
              <a:t>Koulussa toteutetut käyttäytymishoitoihin perustuvat tukitoimet parantavat toimintakykyä ADHD-oireisilla alakouluikäisillä lapsilla (B).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256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Luentomateriaalin käyttö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Käypä hoito -suositusten luentomateriaalit on laadittu tukemaan suosituksen käyttöönottoa. </a:t>
            </a:r>
          </a:p>
          <a:p>
            <a:pPr>
              <a:defRPr/>
            </a:pPr>
            <a:r>
              <a:rPr lang="fi-FI" dirty="0"/>
              <a:t>Ne ovat vapaasti käytettävissä terveydenhuollon, julkishallinnon ja oppilaitosten koulutuksissa ja apuna ammattilaisten arjessa.</a:t>
            </a:r>
          </a:p>
          <a:p>
            <a:pPr>
              <a:defRPr/>
            </a:pPr>
            <a:r>
              <a:rPr lang="fi-FI" dirty="0"/>
              <a:t>Käyvän hoidon tuottamat aineistot ovat kaikille avoimia ja maksuttomia.</a:t>
            </a:r>
          </a:p>
          <a:p>
            <a:pPr>
              <a:defRPr/>
            </a:pPr>
            <a:r>
              <a:rPr lang="fi-FI" dirty="0"/>
              <a:t>Esityksen sisältöä ei saa muuttaa.</a:t>
            </a:r>
          </a:p>
          <a:p>
            <a:pPr lvl="1">
              <a:defRPr/>
            </a:pPr>
            <a:r>
              <a:rPr lang="fi-FI" dirty="0"/>
              <a:t>Jos esitykseen sisällytetään muuta materiaalia, Käypä hoito </a:t>
            </a:r>
            <a:br>
              <a:rPr lang="fi-FI" dirty="0"/>
            </a:br>
            <a:r>
              <a:rPr lang="fi-FI" dirty="0"/>
              <a:t>-esityspohjaa ei saa käyttää lisätyssä materiaalissa.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3263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Toimintaterapia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Jos lapsella todetaan ADHD:n kanssa samanaikaisesti motoriikan tai aistitoiminnan käsittelyn ja säätelyn häiriöitä, voi toiminta-terapiasta olla hyötyä kuntoutuksessa. </a:t>
            </a:r>
          </a:p>
          <a:p>
            <a:r>
              <a:rPr lang="fi-FI" dirty="0"/>
              <a:t>Toimintaterapeuttisen kuntoutuksen vaikuttavuudesta nuorten ja aikuisten ADHD-oireisiin ei ole tutkimustietoa.</a:t>
            </a:r>
          </a:p>
        </p:txBody>
      </p:sp>
    </p:spTree>
    <p:extLst>
      <p:ext uri="{BB962C8B-B14F-4D97-AF65-F5344CB8AC3E}">
        <p14:creationId xmlns:p14="http://schemas.microsoft.com/office/powerpoint/2010/main" val="569141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Neuropsykiatrinen valmennus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185863"/>
            <a:ext cx="8248650" cy="4668285"/>
          </a:xfrm>
        </p:spPr>
        <p:txBody>
          <a:bodyPr/>
          <a:lstStyle/>
          <a:p>
            <a:r>
              <a:rPr lang="fi-FI" sz="2200" dirty="0"/>
              <a:t>ADHD-oireiden aiheuttaman haitan lievittämiseen ja arjen sujuvuutta lisäämään voidaan käyttää ratkaisu-keskeisen neuropsykiatrisen valmennuksen keinoja.</a:t>
            </a:r>
          </a:p>
          <a:p>
            <a:pPr lvl="1"/>
            <a:r>
              <a:rPr lang="fi-FI" dirty="0"/>
              <a:t>Niitä käytetään usein muiden psykososiaalisten tukimuotojen tai pedagogisten tukitoimien yhteydessä ja osana niitä.</a:t>
            </a:r>
          </a:p>
          <a:p>
            <a:r>
              <a:rPr lang="fi-FI" sz="2200" dirty="0"/>
              <a:t>Valmennuksessa sovelletaan kognitiivis-behavioraalisen ja ratkaisukeskeisen terapian sekä lapsilla käyttäytymis-ohjauksen menetelmiä arkiympäristössä toteutettuna.</a:t>
            </a:r>
          </a:p>
          <a:p>
            <a:r>
              <a:rPr lang="fi-FI" sz="2200" dirty="0"/>
              <a:t>Menetelmistä vaikuttaa olevan hyötyä toimintakyvyn tukemisessa sekä mahdollisesti myös ADHD-oireiden lievittämisessä.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1317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Psykoterapia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337114" y="1156505"/>
            <a:ext cx="8446278" cy="4670858"/>
          </a:xfrm>
        </p:spPr>
        <p:txBody>
          <a:bodyPr/>
          <a:lstStyle/>
          <a:p>
            <a:r>
              <a:rPr lang="fi-FI" sz="2200" dirty="0"/>
              <a:t>Ryhmämuotoiset </a:t>
            </a:r>
            <a:r>
              <a:rPr lang="fi-FI" sz="2200" dirty="0" err="1"/>
              <a:t>kognitiivis-behavioraaliset</a:t>
            </a:r>
            <a:r>
              <a:rPr lang="fi-FI" sz="2200" dirty="0"/>
              <a:t> psykoterapiat vähentävät itsearvioituja ADHD-oireita aikuisilla (B) ja saattavat vähentää nuorten ADHD-oireita (C). </a:t>
            </a:r>
          </a:p>
          <a:p>
            <a:pPr lvl="1"/>
            <a:r>
              <a:rPr lang="fi-FI" dirty="0"/>
              <a:t>Yksilöllisistä </a:t>
            </a:r>
            <a:r>
              <a:rPr lang="fi-FI" dirty="0" err="1"/>
              <a:t>kognitiivis-behavioraalisista</a:t>
            </a:r>
            <a:r>
              <a:rPr lang="fi-FI" dirty="0"/>
              <a:t> psykoterapioista on vähemmän tietoa, mutta niiden hyödyistä aikuisilla on saatu viitteitä.</a:t>
            </a:r>
          </a:p>
          <a:p>
            <a:pPr lvl="1"/>
            <a:r>
              <a:rPr lang="fi-FI" dirty="0"/>
              <a:t>Lapsilla ja nuorilla terapian menetelmistä on havaittu hyötyä ADHD-oireiden hoidon lisäksi myös samanaikaisten tunne-elämän ja käyttäytymisen oireiden hoidossa.</a:t>
            </a:r>
          </a:p>
          <a:p>
            <a:pPr lvl="1"/>
            <a:r>
              <a:rPr lang="fi-FI" dirty="0"/>
              <a:t>Muiden terapiamuotojen osalta tutkimus on vähäistä, tai tutkimusta ei ole tehty.</a:t>
            </a:r>
          </a:p>
          <a:p>
            <a:pPr lvl="1"/>
            <a:r>
              <a:rPr lang="fi-FI" dirty="0" err="1"/>
              <a:t>Mindfulness</a:t>
            </a:r>
            <a:r>
              <a:rPr lang="fi-FI" dirty="0"/>
              <a:t>-menetelmät voivat lievittää lasten, nuorten ja aikuisten ADHD-oireita, erityisesti tarkkaamattomuutta.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3201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Neuropsykologinen kuntoutus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lnSpc>
                <a:spcPts val="2500"/>
              </a:lnSpc>
            </a:pPr>
            <a:r>
              <a:rPr lang="fi-FI" sz="2200" dirty="0"/>
              <a:t>Jos ADHD:hen liittyy oppimisvaikeuksia tai merkittäviä vaikeuksia toiminnanohjauksessa tai muistissa, neuropsykologinen kuntoutus voi olla tarpeen.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Kuntoutus kohdistuu yksilöllisesti lapsilla, nuorilla ja aikuisilla</a:t>
            </a:r>
          </a:p>
          <a:p>
            <a:pPr lvl="1"/>
            <a:r>
              <a:rPr lang="fi-FI" dirty="0"/>
              <a:t>ADHD-oireisiin</a:t>
            </a:r>
          </a:p>
          <a:p>
            <a:pPr lvl="1"/>
            <a:r>
              <a:rPr lang="fi-FI" dirty="0"/>
              <a:t>käyttäytymisessä ja kognitiivisissa tai muissa psyykkisissä toiminnoissa ilmeneviin vaikeuksiin.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Lasten ja nuorten kohdalla kuntoutuksen olennainen osa on aikuisille annettava ohjaus.</a:t>
            </a:r>
          </a:p>
          <a:p>
            <a:pPr>
              <a:lnSpc>
                <a:spcPts val="2500"/>
              </a:lnSpc>
            </a:pPr>
            <a:r>
              <a:rPr lang="fi-FI" sz="2200" dirty="0"/>
              <a:t>Kuntoutuksen tarve arvioidaan neuropsykologisessa tutkimuksessa.</a:t>
            </a:r>
          </a:p>
        </p:txBody>
      </p:sp>
    </p:spTree>
    <p:extLst>
      <p:ext uri="{BB962C8B-B14F-4D97-AF65-F5344CB8AC3E}">
        <p14:creationId xmlns:p14="http://schemas.microsoft.com/office/powerpoint/2010/main" val="15382781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 hoidot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Aerobinen liikuntaharjoittelu saattaa vähentää ADHD:n keskeisiä oireita lapsilla ja nuorilla (C).</a:t>
            </a:r>
          </a:p>
          <a:p>
            <a:pPr lvl="1"/>
            <a:r>
              <a:rPr lang="fi-FI" dirty="0"/>
              <a:t>Aikuisten osalta tutkimuksia ei ole tehty tarpeeksi tehon arvioimiseksi.</a:t>
            </a:r>
          </a:p>
          <a:p>
            <a:r>
              <a:rPr lang="fi-FI" dirty="0"/>
              <a:t>EEG-biopalautehoidolla ei ilmeisesti ole vaikutuksia ADHD:n ydinoireisiin lapsilla (B) tai aikuisilla (C).</a:t>
            </a:r>
          </a:p>
          <a:p>
            <a:r>
              <a:rPr lang="fi-FI" dirty="0"/>
              <a:t>Tietokoneistetulla työmuistiharjoittelulla ei </a:t>
            </a:r>
            <a:r>
              <a:rPr lang="fi-FI" dirty="0" err="1"/>
              <a:t>ilmei-sesti</a:t>
            </a:r>
            <a:r>
              <a:rPr lang="fi-FI" dirty="0"/>
              <a:t> ole vaikutuksia ADHD:n oireisiin lapsilla (B).</a:t>
            </a:r>
          </a:p>
          <a:p>
            <a:pPr lvl="1"/>
            <a:r>
              <a:rPr lang="fi-FI" dirty="0"/>
              <a:t>Aikuisten osalta tutkimusta on hyvin vähän, mutta se on samansuuntaista kuin lapsilla.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672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Lääkehoito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49" y="1555750"/>
            <a:ext cx="8434733" cy="4106864"/>
          </a:xfrm>
        </p:spPr>
        <p:txBody>
          <a:bodyPr/>
          <a:lstStyle/>
          <a:p>
            <a:r>
              <a:rPr lang="fi-FI" sz="2200" dirty="0"/>
              <a:t>Lääkehoito on tärkeä osa hoidon kokonaisuutta, ja sen tarve pitää arvioida, kun ADHD-diagnoosi on varmistunut.</a:t>
            </a:r>
          </a:p>
          <a:p>
            <a:r>
              <a:rPr lang="fi-FI" sz="2200" dirty="0"/>
              <a:t>Työryhmän suosituksen mukaan lääkehoidon voi aloittaa</a:t>
            </a:r>
          </a:p>
          <a:p>
            <a:pPr lvl="1"/>
            <a:r>
              <a:rPr lang="fi-FI" sz="1800" dirty="0"/>
              <a:t>lapsilla ja nuorilla esimerkiksi lasten- tai nuorisopsykiatri, lastenlääkäri tai -neurologi tai muu lasten tai nuorten psyykkiseen ja fyysiseen kehitykseen ja ADHD:n hoitoon perehtynyt lääkäri.</a:t>
            </a:r>
          </a:p>
          <a:p>
            <a:pPr lvl="2"/>
            <a:r>
              <a:rPr lang="fi-FI" sz="1700" dirty="0"/>
              <a:t>Alle 6-vuotiaiden lasten lääkehoito vaatii kriittisyyttä ja erityistä huolellisuutta.</a:t>
            </a:r>
          </a:p>
          <a:p>
            <a:pPr lvl="1"/>
            <a:r>
              <a:rPr lang="fi-FI" sz="1800" dirty="0"/>
              <a:t>aikuisilla esimerkiksi psykiatrian tai neurologian alojen erikoislääkäri tai muu ADHD:n hoitoon perehtynyt lääkäri.</a:t>
            </a:r>
          </a:p>
          <a:p>
            <a:r>
              <a:rPr lang="fi-FI" sz="2200" dirty="0"/>
              <a:t>Lääkehoitoa aloitettaessa sovitaan, mitä oireita ja toimintakyvyn muutoksia seurataan. </a:t>
            </a:r>
          </a:p>
          <a:p>
            <a:endParaRPr lang="fi-FI" sz="2200" dirty="0"/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4787148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Lääkehoidon seuranta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sz="2200" dirty="0"/>
              <a:t>Lääkehoitoa arvioidaan hyvän hoitovasteen saavuttamisen jälkeen säännöllisesti vähintään kerran vuodessa.</a:t>
            </a:r>
          </a:p>
          <a:p>
            <a:r>
              <a:rPr lang="fi-FI" sz="2200" dirty="0"/>
              <a:t>Lääkehoidon aikana seurataan mahdollisten haittavaikutusten vuoksi sykettä ja verenpainetta sekä lapsilla ja nuorilla painon ja pituuden kehitystä.</a:t>
            </a:r>
          </a:p>
          <a:p>
            <a:r>
              <a:rPr lang="fi-FI" sz="2200" dirty="0"/>
              <a:t>Tehoa ja haittavaikutuksia voidaan arvioida haastattelemalla ja kyselylomakkeiden avulla: </a:t>
            </a:r>
          </a:p>
          <a:p>
            <a:pPr lvl="1"/>
            <a:r>
              <a:rPr lang="fi-FI" dirty="0">
                <a:hlinkClick r:id="rId3"/>
              </a:rPr>
              <a:t>ADHD-oirelomake</a:t>
            </a:r>
            <a:endParaRPr lang="fi-FI" b="1" dirty="0"/>
          </a:p>
          <a:p>
            <a:pPr lvl="1"/>
            <a:r>
              <a:rPr lang="fi-FI" dirty="0">
                <a:hlinkClick r:id="rId4"/>
              </a:rPr>
              <a:t>lääkehoidon seurantalomake</a:t>
            </a:r>
            <a:endParaRPr lang="fi-FI" dirty="0"/>
          </a:p>
          <a:p>
            <a:pPr lvl="1"/>
            <a:r>
              <a:rPr lang="fi-FI" dirty="0">
                <a:hlinkClick r:id="rId5"/>
              </a:rPr>
              <a:t>ASRS-lomake</a:t>
            </a:r>
            <a:r>
              <a:rPr lang="fi-FI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1288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ADHD:n hoidossa käytettävät lääkkeet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337113" y="1209234"/>
            <a:ext cx="8549309" cy="4106864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fi-FI" sz="2100" dirty="0"/>
              <a:t>ADHD:n ydinoireita vähentävät </a:t>
            </a:r>
            <a:r>
              <a:rPr lang="fi-FI" sz="2100" dirty="0" err="1"/>
              <a:t>metyylifenidaatti</a:t>
            </a:r>
            <a:r>
              <a:rPr lang="fi-FI" sz="2100" dirty="0"/>
              <a:t>, </a:t>
            </a:r>
            <a:r>
              <a:rPr lang="fi-FI" sz="2100" dirty="0" err="1"/>
              <a:t>deks</a:t>
            </a:r>
            <a:r>
              <a:rPr lang="fi-FI" sz="2100" dirty="0"/>
              <a:t>- ja </a:t>
            </a:r>
            <a:r>
              <a:rPr lang="fi-FI" sz="2100" dirty="0" err="1"/>
              <a:t>lisdeksamfetamiini</a:t>
            </a:r>
            <a:r>
              <a:rPr lang="fi-FI" sz="2100" dirty="0"/>
              <a:t>, </a:t>
            </a:r>
            <a:r>
              <a:rPr lang="fi-FI" sz="2100" dirty="0" err="1"/>
              <a:t>atomoksetiini</a:t>
            </a:r>
            <a:r>
              <a:rPr lang="fi-FI" sz="2100" dirty="0"/>
              <a:t> ja (lapsilla ja nuorilla) </a:t>
            </a:r>
            <a:r>
              <a:rPr lang="fi-FI" sz="2100" dirty="0" err="1"/>
              <a:t>guanfasiini</a:t>
            </a:r>
            <a:r>
              <a:rPr lang="fi-FI" sz="2100" dirty="0"/>
              <a:t>. </a:t>
            </a:r>
          </a:p>
          <a:p>
            <a:pPr lvl="1"/>
            <a:r>
              <a:rPr lang="fi-FI" sz="1900" dirty="0" err="1"/>
              <a:t>Metyylifenidaatti</a:t>
            </a:r>
            <a:r>
              <a:rPr lang="fi-FI" sz="1900" dirty="0"/>
              <a:t> ja </a:t>
            </a:r>
            <a:r>
              <a:rPr lang="fi-FI" sz="1900" dirty="0" err="1"/>
              <a:t>deks</a:t>
            </a:r>
            <a:r>
              <a:rPr lang="fi-FI" sz="1900" dirty="0"/>
              <a:t>- ja </a:t>
            </a:r>
            <a:r>
              <a:rPr lang="fi-FI" sz="1900" dirty="0" err="1"/>
              <a:t>lisdeksamfetamiini</a:t>
            </a:r>
            <a:r>
              <a:rPr lang="fi-FI" sz="1900" dirty="0"/>
              <a:t> ovat nopea-vaikutteisia stimulanttilääkkeitä, joita on mahdollista käyttää myös epäsäännöllisesti. Stimulanttilääkkeistä on lyhyt-, keskipitkä- ja pitkävaikutteisia valmisteita.</a:t>
            </a:r>
          </a:p>
          <a:p>
            <a:pPr lvl="1"/>
            <a:r>
              <a:rPr lang="fi-FI" sz="1900" dirty="0"/>
              <a:t>Lisäksi eri valmisteiden lääkeaineen vapautumisnopeudessa on eroja siten, että teho voi olla suurin aamulla, päivällä tai iltapäivällä.</a:t>
            </a:r>
          </a:p>
          <a:p>
            <a:pPr>
              <a:lnSpc>
                <a:spcPts val="2400"/>
              </a:lnSpc>
            </a:pPr>
            <a:r>
              <a:rPr lang="fi-FI" sz="2100" dirty="0" err="1"/>
              <a:t>Atomoksetiini</a:t>
            </a:r>
            <a:r>
              <a:rPr lang="fi-FI" sz="2100" dirty="0"/>
              <a:t> ja </a:t>
            </a:r>
            <a:r>
              <a:rPr lang="fi-FI" sz="2100" dirty="0" err="1"/>
              <a:t>guanfasiini</a:t>
            </a:r>
            <a:r>
              <a:rPr lang="fi-FI" sz="2100" dirty="0"/>
              <a:t> ovat pitkävaikutteisia ja tarkoitettu säännölliseen, jokapäiväiseen käyttöön. </a:t>
            </a:r>
          </a:p>
          <a:p>
            <a:pPr>
              <a:lnSpc>
                <a:spcPts val="2400"/>
              </a:lnSpc>
            </a:pPr>
            <a:r>
              <a:rPr lang="fi-FI" sz="2100" dirty="0"/>
              <a:t>Tiedot yleisimpien ADHD:n hoidossa käytettävien lääkkeiden annoksista esitetään lääketaulukossa, ks. </a:t>
            </a:r>
            <a:r>
              <a:rPr lang="fi-FI" sz="2100" dirty="0">
                <a:hlinkClick r:id="rId3"/>
              </a:rPr>
              <a:t>täältä</a:t>
            </a:r>
            <a:r>
              <a:rPr lang="fi-FI" sz="2100" dirty="0"/>
              <a:t>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13886601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ADHD-lääkkeiden haittavaikutukset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17005"/>
            <a:ext cx="8248650" cy="4106864"/>
          </a:xfrm>
        </p:spPr>
        <p:txBody>
          <a:bodyPr/>
          <a:lstStyle/>
          <a:p>
            <a:r>
              <a:rPr lang="fi-FI" dirty="0"/>
              <a:t>Haittavaikutukset ovat tavallisia mutta yleensä lieviä.</a:t>
            </a:r>
          </a:p>
          <a:p>
            <a:pPr lvl="1"/>
            <a:r>
              <a:rPr lang="fi-FI" dirty="0"/>
              <a:t>Tyypillisin haittavaikutus stimulanteilla ja </a:t>
            </a:r>
            <a:r>
              <a:rPr lang="fi-FI" dirty="0" err="1"/>
              <a:t>atomoksetiinilla</a:t>
            </a:r>
            <a:r>
              <a:rPr lang="fi-FI" dirty="0"/>
              <a:t> on ruokahalun heikkeneminen.</a:t>
            </a:r>
          </a:p>
          <a:p>
            <a:pPr lvl="1"/>
            <a:r>
              <a:rPr lang="fi-FI" dirty="0"/>
              <a:t>Tavallinen haittavaikutus on myös lievä syketaajuuden ja verenpaineen nousu lääkevaikutuksen aikana.</a:t>
            </a:r>
          </a:p>
          <a:p>
            <a:pPr lvl="1"/>
            <a:r>
              <a:rPr lang="fi-FI" dirty="0"/>
              <a:t>Muita tavallisia ADHD-lääkkeiden haittavaikutuksia ovat univaikeudet, päänsärky ja vatsakivut, joskus myös ärtyisyys tai tunneherkkyys. </a:t>
            </a:r>
          </a:p>
          <a:p>
            <a:r>
              <a:rPr lang="fi-FI" dirty="0"/>
              <a:t>Haittavaikutuksia voidaan lievittää ADHD-lääkkeen annosta tai ottoaikaa säätämällä tai vaihtamalla lääkevalmiste toiseen.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8859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Lääkehoidon kesto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Osa ADHD-diagnoosin saaneista lapsista ja nuorista tarvitsee lääkehoitoa aikuisiässäkin.</a:t>
            </a:r>
          </a:p>
          <a:p>
            <a:pPr lvl="1"/>
            <a:r>
              <a:rPr lang="fi-FI" dirty="0"/>
              <a:t>Osalla lääkehoito voidaan lopettaa oireiden lievittymisen ja uusien taitojen oppimisen myötä.</a:t>
            </a:r>
          </a:p>
          <a:p>
            <a:r>
              <a:rPr lang="fi-FI" dirty="0"/>
              <a:t>Lääkehoito voidaan aloittaa tarvittaessa myöhemmin uudelleen tai myös ensimmäistä kertaa vasta aikuisiässä.</a:t>
            </a:r>
          </a:p>
          <a:p>
            <a:r>
              <a:rPr lang="fi-FI" dirty="0"/>
              <a:t>Tasapainoisessa tilanteessa voidaan haluttaessa pitää lääketauko, jonka aikana arvioidaan oireita ja toimintakykyä.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634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(1)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280274"/>
          </a:xfrm>
        </p:spPr>
        <p:txBody>
          <a:bodyPr/>
          <a:lstStyle/>
          <a:p>
            <a:r>
              <a:rPr lang="fi-FI" sz="2200" dirty="0"/>
              <a:t>Aktiivisuuden ja tarkkaavuuden häiriö (</a:t>
            </a:r>
            <a:r>
              <a:rPr lang="fi-FI" sz="2200" dirty="0" err="1"/>
              <a:t>attention-deficit</a:t>
            </a:r>
            <a:r>
              <a:rPr lang="fi-FI" sz="2200" dirty="0"/>
              <a:t> </a:t>
            </a:r>
            <a:r>
              <a:rPr lang="fi-FI" sz="2200" dirty="0" err="1"/>
              <a:t>hyperactivity</a:t>
            </a:r>
            <a:r>
              <a:rPr lang="fi-FI" sz="2200" dirty="0"/>
              <a:t> </a:t>
            </a:r>
            <a:r>
              <a:rPr lang="fi-FI" sz="2200" dirty="0" err="1"/>
              <a:t>disorder</a:t>
            </a:r>
            <a:r>
              <a:rPr lang="fi-FI" sz="2200" dirty="0"/>
              <a:t>, ADHD)</a:t>
            </a:r>
          </a:p>
          <a:p>
            <a:pPr lvl="1"/>
            <a:r>
              <a:rPr lang="fi-FI" sz="1900" dirty="0"/>
              <a:t>toimintakykyä heikentävä kehityksellinen häiriö</a:t>
            </a:r>
          </a:p>
          <a:p>
            <a:pPr lvl="1"/>
            <a:r>
              <a:rPr lang="fi-FI" sz="1900" dirty="0"/>
              <a:t>voidaan diagnosoida lapsuudessa, nuoruudessa tai aikuisuudessa.</a:t>
            </a:r>
          </a:p>
          <a:p>
            <a:r>
              <a:rPr lang="fi-FI" sz="2200" dirty="0"/>
              <a:t>ADHD:n ydinoireet ovat tarkkaamattomuus, ylivilkkaus ja impulsiivisuus.</a:t>
            </a:r>
          </a:p>
          <a:p>
            <a:r>
              <a:rPr lang="fi-FI" sz="2200" dirty="0"/>
              <a:t>ADHD:n diagnosointiin tarvitaan tietoa</a:t>
            </a:r>
          </a:p>
          <a:p>
            <a:pPr lvl="1"/>
            <a:r>
              <a:rPr lang="fi-FI" sz="1900" dirty="0"/>
              <a:t>oireiden esiintymisestä ja toimintakyvystä eri tilanteissa</a:t>
            </a:r>
          </a:p>
          <a:p>
            <a:pPr lvl="1"/>
            <a:r>
              <a:rPr lang="fi-FI" sz="1900" dirty="0"/>
              <a:t>henkilön psyykkisestä ja fyysisestä terveydentilasta</a:t>
            </a:r>
          </a:p>
          <a:p>
            <a:pPr lvl="1"/>
            <a:r>
              <a:rPr lang="fi-FI" sz="1900" dirty="0"/>
              <a:t>kehityshistoriasta ja elämäntilanteesta</a:t>
            </a:r>
          </a:p>
          <a:p>
            <a:pPr lvl="1"/>
            <a:r>
              <a:rPr lang="fi-FI" sz="1900" dirty="0"/>
              <a:t>muista oireisiin vaikuttavista tekijöistä.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1944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ADHD:n seurannaisvaikutukset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24754"/>
            <a:ext cx="8248650" cy="4318107"/>
          </a:xfrm>
        </p:spPr>
        <p:txBody>
          <a:bodyPr/>
          <a:lstStyle/>
          <a:p>
            <a:r>
              <a:rPr lang="fi-FI" dirty="0"/>
              <a:t>ADHD-oireiset ovat tapaturma-alttiita, ja heillä on suurentunut riski joutua vaaratilanteisiin.</a:t>
            </a:r>
          </a:p>
          <a:p>
            <a:r>
              <a:rPr lang="fi-FI" dirty="0"/>
              <a:t>ADHD lisää myös riskiä muihin psykiatrisiin sairauksiin.</a:t>
            </a:r>
          </a:p>
          <a:p>
            <a:pPr lvl="1"/>
            <a:r>
              <a:rPr lang="fi-FI" dirty="0"/>
              <a:t>Samanaikaishäiriöiden suurempi määrä on yhteydessä suurempaan päihdeongelman riskiin.</a:t>
            </a:r>
          </a:p>
          <a:p>
            <a:r>
              <a:rPr lang="fi-FI" dirty="0" err="1"/>
              <a:t>ADHD:lla</a:t>
            </a:r>
            <a:r>
              <a:rPr lang="fi-FI" dirty="0"/>
              <a:t> on kielteisiä vaikutuksia useimmille elämän osa-alueille. </a:t>
            </a:r>
          </a:p>
          <a:p>
            <a:r>
              <a:rPr lang="fi-FI" dirty="0"/>
              <a:t>ADHD:n aktiivinen hoito vähentää kielteisiä seurannaisvaikutuksia ja terveysriskejä sekä parantaa elämänlaatua ja toimintakykyä.</a:t>
            </a:r>
          </a:p>
        </p:txBody>
      </p:sp>
    </p:spTree>
    <p:extLst>
      <p:ext uri="{BB962C8B-B14F-4D97-AF65-F5344CB8AC3E}">
        <p14:creationId xmlns:p14="http://schemas.microsoft.com/office/powerpoint/2010/main" val="19897032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Hoidon porrastuksesta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i-FI" dirty="0"/>
              <a:t>Työryhmän suositus hoidon porrastuksesta:</a:t>
            </a:r>
          </a:p>
          <a:p>
            <a:pPr lvl="1"/>
            <a:r>
              <a:rPr lang="fi-FI" dirty="0"/>
              <a:t>Tavoitteena on, että </a:t>
            </a:r>
            <a:r>
              <a:rPr lang="fi-FI" b="1" dirty="0"/>
              <a:t>jokaisella SOTE-alueella tai perusterveydenhuollosta vastaavassa yksikössä on selkeä ADHD:n diagnostiikkaa ja hoitoa koskeva ohjeisto ja paikallisen hoitoketjun kuvaus.</a:t>
            </a:r>
          </a:p>
          <a:p>
            <a:pPr lvl="1"/>
            <a:r>
              <a:rPr lang="fi-FI" dirty="0"/>
              <a:t>Ks. </a:t>
            </a:r>
            <a:r>
              <a:rPr lang="fi-FI" dirty="0">
                <a:hlinkClick r:id="rId2"/>
              </a:rPr>
              <a:t>tarkemmin suosituksesta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98233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9148" y="403200"/>
            <a:ext cx="8726556" cy="1152550"/>
          </a:xfrm>
        </p:spPr>
        <p:txBody>
          <a:bodyPr/>
          <a:lstStyle/>
          <a:p>
            <a:r>
              <a:rPr lang="fi-FI" sz="2000" dirty="0"/>
              <a:t>Suomalaisen Lääkäriseuran Duodecimin, Suomen Lastenneurologisen yhdistyksen, Suomen Nuorisopsykiatrisen Yhdistyksen ja Suomen Lastenpsykiatriyhdistyksen asettama työryhmä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49"/>
            <a:ext cx="8248650" cy="4231275"/>
          </a:xfrm>
        </p:spPr>
        <p:txBody>
          <a:bodyPr/>
          <a:lstStyle/>
          <a:p>
            <a:pPr marL="0" indent="0">
              <a:lnSpc>
                <a:spcPts val="1600"/>
              </a:lnSpc>
              <a:buNone/>
            </a:pPr>
            <a:r>
              <a:rPr lang="x-none" sz="1600" dirty="0"/>
              <a:t>Puheenjohtaja:</a:t>
            </a:r>
            <a:endParaRPr lang="fi-FI" sz="1600" dirty="0"/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Anita Puustjärvi, lastenpsykiatrian erikoislääkäri, lastenpsykoterapian erityispätevyys, apulaisylilääkäri, asiantuntijalääkäri; KYS, Kela</a:t>
            </a:r>
            <a:endParaRPr lang="fi-FI" sz="1600" strike="sngStrike" dirty="0"/>
          </a:p>
          <a:p>
            <a:pPr marL="0" indent="0">
              <a:lnSpc>
                <a:spcPts val="1600"/>
              </a:lnSpc>
              <a:buNone/>
            </a:pPr>
            <a:r>
              <a:rPr lang="fi-FI" sz="1600" dirty="0"/>
              <a:t>Jäsenet:</a:t>
            </a:r>
          </a:p>
          <a:p>
            <a:pPr marL="0" indent="0">
              <a:buNone/>
            </a:pPr>
            <a:r>
              <a:rPr lang="fi-FI" sz="1600" dirty="0"/>
              <a:t>Sami Leppämäki, LT, psykiatrian dosentti, psykoterapian erityispätevyys, apulaisylilääkäri; HYKS ja </a:t>
            </a:r>
            <a:r>
              <a:rPr lang="fi-FI" sz="1600" dirty="0" err="1"/>
              <a:t>Diacor</a:t>
            </a:r>
            <a:r>
              <a:rPr lang="fi-FI" sz="1600" dirty="0"/>
              <a:t> Terveyspalvelut Oy</a:t>
            </a:r>
          </a:p>
          <a:p>
            <a:pPr marL="0" indent="0">
              <a:buNone/>
            </a:pPr>
            <a:r>
              <a:rPr lang="fi-FI" sz="1600" dirty="0"/>
              <a:t>Vesa Närhi, </a:t>
            </a:r>
            <a:r>
              <a:rPr lang="fi-FI" sz="1600" dirty="0" err="1"/>
              <a:t>PsT</a:t>
            </a:r>
            <a:r>
              <a:rPr lang="fi-FI" sz="1600" dirty="0"/>
              <a:t>, erityispedagogiikan dosentti, neuropsykologian erikoispsykologi; Jyväskylän yliopiston kasvatustieteiden ja psykologian tiedekunta</a:t>
            </a:r>
          </a:p>
          <a:p>
            <a:pPr marL="0" indent="0">
              <a:buNone/>
            </a:pPr>
            <a:r>
              <a:rPr lang="fi-FI" sz="1600" dirty="0"/>
              <a:t>Leena </a:t>
            </a:r>
            <a:r>
              <a:rPr lang="fi-FI" sz="1600" dirty="0" err="1"/>
              <a:t>Pihlakoski</a:t>
            </a:r>
            <a:r>
              <a:rPr lang="fi-FI" sz="1600" dirty="0"/>
              <a:t>, lastenpsykiatrian erikoislääkäri, psykoterapian erityispätevyys, apulaisylilääkäri; TAYS</a:t>
            </a:r>
          </a:p>
          <a:p>
            <a:pPr marL="0" indent="0">
              <a:buNone/>
            </a:pPr>
            <a:r>
              <a:rPr lang="fi-FI" sz="1600" dirty="0"/>
              <a:t>Maria Sumia, lastentautien ja nuorisopsykiatrian erikoislääkäri; TAYS, EVA-yksikkö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35023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9148" y="403200"/>
            <a:ext cx="8726556" cy="1152550"/>
          </a:xfrm>
        </p:spPr>
        <p:txBody>
          <a:bodyPr/>
          <a:lstStyle/>
          <a:p>
            <a:r>
              <a:rPr lang="fi-FI" sz="2000" dirty="0"/>
              <a:t>Suomalaisen Lääkäriseuran Duodecimin, Suomen Lastenneurologisen yhdistyksen, Suomen Nuorisopsykiatrisen Yhdistyksen ja Suomen Lastenpsykiatriyhdistyksen asettama työryhmä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49"/>
            <a:ext cx="8248650" cy="4231275"/>
          </a:xfrm>
        </p:spPr>
        <p:txBody>
          <a:bodyPr/>
          <a:lstStyle/>
          <a:p>
            <a:pPr marL="0" indent="0">
              <a:buNone/>
            </a:pPr>
            <a:r>
              <a:rPr lang="fi-FI" sz="1600" dirty="0"/>
              <a:t>Maarit Virta, </a:t>
            </a:r>
            <a:r>
              <a:rPr lang="fi-FI" sz="1600" dirty="0" err="1"/>
              <a:t>PsT</a:t>
            </a:r>
            <a:r>
              <a:rPr lang="fi-FI" sz="1600" dirty="0"/>
              <a:t>, neuropsykologian erikoispsykologi, psykoterapeutti, yliopistonlehtori; Helsingin yliopiston lääketieteellisen tiedekunnan psykologian ja logopedian osasto sekä Psykologipalvelu Psyyke Oy</a:t>
            </a:r>
          </a:p>
          <a:p>
            <a:pPr marL="0" indent="0">
              <a:buNone/>
            </a:pPr>
            <a:r>
              <a:rPr lang="fi-FI" sz="1600" dirty="0"/>
              <a:t>Arja Voutilainen, LKT, lastentautien ja lastenneurologian erikoislääkäri, hallinnon pätevyys, apulaisylilääkäri; HYKS</a:t>
            </a:r>
          </a:p>
          <a:p>
            <a:pPr marL="0" indent="0">
              <a:buNone/>
            </a:pPr>
            <a:r>
              <a:rPr lang="fi-FI" sz="1600" dirty="0"/>
              <a:t>Arja Tuunainen, LT, biologisen psykiatrian dosentti, kliinisen neurofysiologian ja psykiatrian erikoislääkäri, Käypä hoito -toimittaja</a:t>
            </a:r>
          </a:p>
          <a:p>
            <a:pPr marL="0" indent="0">
              <a:buNone/>
            </a:pPr>
            <a:endParaRPr lang="fi-FI" sz="1600" dirty="0">
              <a:solidFill>
                <a:srgbClr val="FF0000"/>
              </a:solidFill>
            </a:endParaRPr>
          </a:p>
          <a:p>
            <a:pPr marL="0" indent="0">
              <a:lnSpc>
                <a:spcPts val="1600"/>
              </a:lnSpc>
              <a:buNone/>
            </a:pPr>
            <a:endParaRPr lang="fi-FI" sz="1600" dirty="0">
              <a:solidFill>
                <a:srgbClr val="FF0000"/>
              </a:solidFill>
            </a:endParaRPr>
          </a:p>
          <a:p>
            <a:pPr marL="0" indent="0">
              <a:lnSpc>
                <a:spcPts val="1600"/>
              </a:lnSpc>
              <a:buNone/>
            </a:pPr>
            <a:endParaRPr lang="fi-FI" sz="1600" dirty="0">
              <a:solidFill>
                <a:srgbClr val="FF0000"/>
              </a:solidFill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fi-FI" sz="1600" dirty="0"/>
              <a:t>Työryhmän sidonnaisuudet näkyvät </a:t>
            </a:r>
            <a:r>
              <a:rPr lang="fi-FI" sz="1600" dirty="0">
                <a:hlinkClick r:id="rId2"/>
              </a:rPr>
              <a:t>suosituksen sähköisessä versiossa</a:t>
            </a:r>
            <a:endParaRPr lang="fi-FI" sz="16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endParaRPr lang="fi-FI" sz="1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ts val="1500"/>
              </a:lnSpc>
              <a:buNone/>
            </a:pPr>
            <a:r>
              <a:rPr lang="fi-FI" sz="1600" dirty="0">
                <a:cs typeface="Times New Roman" panose="02020603050405020304" pitchFamily="18" charset="0"/>
              </a:rPr>
              <a:t>Luentomateriaalin laatiminen Tiina Tala, oppimateriaalitoimittaja; Käypä hoito</a:t>
            </a:r>
            <a:br>
              <a:rPr lang="fi-FI" sz="1600" dirty="0">
                <a:cs typeface="Times New Roman" panose="02020603050405020304" pitchFamily="18" charset="0"/>
              </a:rPr>
            </a:br>
            <a:r>
              <a:rPr lang="fi-FI" sz="1600" dirty="0">
                <a:cs typeface="Times New Roman" panose="02020603050405020304" pitchFamily="18" charset="0"/>
              </a:rPr>
              <a:t>Asiasisällön tarkistus Anita Puustjärvi ja Arja Tuunainen</a:t>
            </a:r>
            <a:br>
              <a:rPr lang="fi-FI" sz="1600" dirty="0">
                <a:cs typeface="Times New Roman" panose="02020603050405020304" pitchFamily="18" charset="0"/>
              </a:rPr>
            </a:br>
            <a:r>
              <a:rPr lang="fi-FI" sz="1600" dirty="0">
                <a:cs typeface="Times New Roman" panose="02020603050405020304" pitchFamily="18" charset="0"/>
              </a:rPr>
              <a:t>Ulkoasu ja viimeistely Tiina Tala ja Kirsi Tarnanen; Käypä hoito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50255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(2)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467254"/>
            <a:ext cx="8248650" cy="4280274"/>
          </a:xfrm>
        </p:spPr>
        <p:txBody>
          <a:bodyPr/>
          <a:lstStyle/>
          <a:p>
            <a:r>
              <a:rPr lang="fi-FI" sz="2200" dirty="0"/>
              <a:t>Erotusdiagnostiikassa on arvioitava, selittyvätkö oireet muilla sairauksilla tai häiriöillä. </a:t>
            </a:r>
          </a:p>
          <a:p>
            <a:r>
              <a:rPr lang="fi-FI" sz="2200" dirty="0"/>
              <a:t>ADHD:n hyvä hoito suunnitellaan yksilöllisten tarpeiden ja tavoitteiden mukaan. Hoidon tavoitteena on lievittää ADHD-oireiden aiheuttamaa haittaa ja parantaa toimintakykyä. </a:t>
            </a:r>
          </a:p>
          <a:p>
            <a:pPr lvl="1">
              <a:lnSpc>
                <a:spcPts val="2100"/>
              </a:lnSpc>
            </a:pPr>
            <a:r>
              <a:rPr lang="fi-FI" sz="1900" dirty="0"/>
              <a:t>Keskeisiä keinoja ovat ADHD-oireiseen henkilöön ja hänen ympäristöönsä kohdistuvat tukitoimet, erilaiset psyko-sosiaaliset hoitomuodot sekä lääkehoito.</a:t>
            </a:r>
          </a:p>
          <a:p>
            <a:pPr lvl="1">
              <a:lnSpc>
                <a:spcPts val="2100"/>
              </a:lnSpc>
            </a:pPr>
            <a:r>
              <a:rPr lang="fi-FI" sz="1900" dirty="0"/>
              <a:t>Lasten ja nuorten hoidossa on tärkeää ohjata aikuisia käyttämään lapsen toimintakykyä tukevia menetelmiä kotona, varhaiskasvatuksessa ja koulussa.</a:t>
            </a:r>
          </a:p>
          <a:p>
            <a:pPr lvl="1">
              <a:lnSpc>
                <a:spcPts val="2100"/>
              </a:lnSpc>
            </a:pPr>
            <a:r>
              <a:rPr lang="fi-FI" sz="1900" dirty="0"/>
              <a:t>Samanaikaisten häiriöiden hoito yhdistetään ADHD-oireiden hoitoon.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801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 (3)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1"/>
          </p:nvPr>
        </p:nvSpPr>
        <p:spPr>
          <a:xfrm>
            <a:off x="450850" y="1555750"/>
            <a:ext cx="8248650" cy="4280274"/>
          </a:xfrm>
        </p:spPr>
        <p:txBody>
          <a:bodyPr/>
          <a:lstStyle/>
          <a:p>
            <a:r>
              <a:rPr lang="fi-FI" sz="2200" dirty="0"/>
              <a:t>Hoidon on oltava riittävän pitkäjänteistä ja sen jatkuvuus tulee varmistaa erilaisissa siirtymävaiheissa erityisesti lapsuuden ja nuoruuden aikana.</a:t>
            </a:r>
          </a:p>
          <a:p>
            <a:r>
              <a:rPr lang="fi-FI" sz="2200" dirty="0"/>
              <a:t>Hoitamattomana ADHD voi haitata opintoja ja työllistymistä ja lisätä psykiatristen häiriöiden, syrjäytymisen ja päihteiden käytön riskiä.</a:t>
            </a:r>
          </a:p>
          <a:p>
            <a:r>
              <a:rPr lang="fi-FI" sz="2200" dirty="0"/>
              <a:t>Perusterveydenhuollon ja erikoissairaanhoidon välisestä työnjaosta ja yhteistyöstä tulee sopia paikallisesti.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4645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uutta päivityksessä?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124668993"/>
              </p:ext>
            </p:extLst>
          </p:nvPr>
        </p:nvGraphicFramePr>
        <p:xfrm>
          <a:off x="132737" y="1334730"/>
          <a:ext cx="8951693" cy="4456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367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7114" y="403200"/>
            <a:ext cx="8248650" cy="1152550"/>
          </a:xfrm>
        </p:spPr>
        <p:txBody>
          <a:bodyPr/>
          <a:lstStyle/>
          <a:p>
            <a:r>
              <a:rPr lang="fi-FI" dirty="0"/>
              <a:t>Voisiko kyseessä olla ADHD?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059723274"/>
              </p:ext>
            </p:extLst>
          </p:nvPr>
        </p:nvGraphicFramePr>
        <p:xfrm>
          <a:off x="450850" y="1347537"/>
          <a:ext cx="82486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4909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768F2D43-06E0-49BA-9B30-9770AB06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14" y="441939"/>
            <a:ext cx="8248650" cy="1152550"/>
          </a:xfrm>
        </p:spPr>
        <p:txBody>
          <a:bodyPr/>
          <a:lstStyle/>
          <a:p>
            <a:r>
              <a:rPr lang="fi-FI" dirty="0"/>
              <a:t>ADHD:n oirekuva muuttuu iän myötä</a:t>
            </a:r>
          </a:p>
        </p:txBody>
      </p:sp>
      <p:graphicFrame>
        <p:nvGraphicFramePr>
          <p:cNvPr id="6" name="Sisällön paikkamerkki 3">
            <a:extLst>
              <a:ext uri="{FF2B5EF4-FFF2-40B4-BE49-F238E27FC236}">
                <a16:creationId xmlns:a16="http://schemas.microsoft.com/office/drawing/2014/main" id="{C3977D5D-DE45-40EC-9AA9-39E7882A52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8991534"/>
              </p:ext>
            </p:extLst>
          </p:nvPr>
        </p:nvGraphicFramePr>
        <p:xfrm>
          <a:off x="249372" y="1491922"/>
          <a:ext cx="8607909" cy="4950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6860771"/>
      </p:ext>
    </p:extLst>
  </p:cSld>
  <p:clrMapOvr>
    <a:masterClrMapping/>
  </p:clrMapOvr>
</p:sld>
</file>

<file path=ppt/theme/theme1.xml><?xml version="1.0" encoding="utf-8"?>
<a:theme xmlns:a="http://schemas.openxmlformats.org/drawingml/2006/main" name="Pohja A">
  <a:themeElements>
    <a:clrScheme name="Duodecim Seura">
      <a:dk1>
        <a:sysClr val="windowText" lastClr="000000"/>
      </a:dk1>
      <a:lt1>
        <a:sysClr val="window" lastClr="FFFFFF"/>
      </a:lt1>
      <a:dk2>
        <a:srgbClr val="094592"/>
      </a:dk2>
      <a:lt2>
        <a:srgbClr val="DEDEDB"/>
      </a:lt2>
      <a:accent1>
        <a:srgbClr val="094592"/>
      </a:accent1>
      <a:accent2>
        <a:srgbClr val="117C9F"/>
      </a:accent2>
      <a:accent3>
        <a:srgbClr val="B7DFEB"/>
      </a:accent3>
      <a:accent4>
        <a:srgbClr val="06275C"/>
      </a:accent4>
      <a:accent5>
        <a:srgbClr val="436CAF"/>
      </a:accent5>
      <a:accent6>
        <a:srgbClr val="DEDEDB"/>
      </a:accent6>
      <a:hlink>
        <a:srgbClr val="094592"/>
      </a:hlink>
      <a:folHlink>
        <a:srgbClr val="06275C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74C47575-7DA2-45D8-81E7-AC30F19464AB}"/>
    </a:ext>
  </a:extLst>
</a:theme>
</file>

<file path=ppt/theme/theme2.xml><?xml version="1.0" encoding="utf-8"?>
<a:theme xmlns:a="http://schemas.openxmlformats.org/drawingml/2006/main" name="Pohja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E1C1674D-6B19-4476-B895-0D20BCB19428}"/>
    </a:ext>
  </a:extLst>
</a:theme>
</file>

<file path=ppt/theme/theme3.xml><?xml version="1.0" encoding="utf-8"?>
<a:theme xmlns:a="http://schemas.openxmlformats.org/drawingml/2006/main" name="Pohja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äypä_hoito_uusi_logo_lyhyt_versio" id="{1D11425F-F709-4942-AE3F-066C6E0DC0D7}" vid="{1CC09045-ED0E-4DE2-A183-2F166CC9E15F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Käypä_hoito_uusi_logo_lyhyt_versio</Template>
  <TotalTime>0</TotalTime>
  <Words>2764</Words>
  <Application>Microsoft Office PowerPoint</Application>
  <PresentationFormat>Näytössä katseltava diaesitys (4:3)</PresentationFormat>
  <Paragraphs>339</Paragraphs>
  <Slides>43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43</vt:i4>
      </vt:variant>
    </vt:vector>
  </HeadingPairs>
  <TitlesOfParts>
    <vt:vector size="50" baseType="lpstr">
      <vt:lpstr>Arial</vt:lpstr>
      <vt:lpstr>Calibri</vt:lpstr>
      <vt:lpstr>Lucida Sans</vt:lpstr>
      <vt:lpstr>Lucida Sans Unicode</vt:lpstr>
      <vt:lpstr>Pohja A</vt:lpstr>
      <vt:lpstr>Pohja B</vt:lpstr>
      <vt:lpstr>Pohja C</vt:lpstr>
      <vt:lpstr>Luentomateriaali ADHD (Aktiivisuuden ja tarkkaavuuden häiriö)   </vt:lpstr>
      <vt:lpstr>Näytön varmuusaste Käypä hoito -suosituksissa</vt:lpstr>
      <vt:lpstr>Luentomateriaalin käyttö</vt:lpstr>
      <vt:lpstr>Keskeinen sanoma (1)</vt:lpstr>
      <vt:lpstr>Keskeinen sanoma (2)</vt:lpstr>
      <vt:lpstr>Keskeinen sanoma (3)</vt:lpstr>
      <vt:lpstr>Mitä uutta päivityksessä?</vt:lpstr>
      <vt:lpstr>Voisiko kyseessä olla ADHD?</vt:lpstr>
      <vt:lpstr>ADHD:n oirekuva muuttuu iän myötä</vt:lpstr>
      <vt:lpstr>ADHD:n diagnostinen arvio</vt:lpstr>
      <vt:lpstr>PowerPoint-esitys</vt:lpstr>
      <vt:lpstr>ADHD:n tunnistaminen ja diagnosointi lapsilla </vt:lpstr>
      <vt:lpstr>Apuvälineitä ADHD:n diagnosointiin lapsilla ja nuorilla</vt:lpstr>
      <vt:lpstr>Laajempaa oirekuvaa kartoittavat menetelmät lapsilla ja nuorilla  </vt:lpstr>
      <vt:lpstr>ADHD:n diagnosointi aikuisiällä</vt:lpstr>
      <vt:lpstr>Apuvälineitä ADHD:n diagnosointiin aikuisilla</vt:lpstr>
      <vt:lpstr>Diagnoosikriteerit</vt:lpstr>
      <vt:lpstr>Tarkkaamattomuusoireet (ICD-10-kriteerit)</vt:lpstr>
      <vt:lpstr>Yliaktiivisuus (ICD-10-kriteerit)</vt:lpstr>
      <vt:lpstr>Impulsiivisuus (ICD-10-kriteerit)</vt:lpstr>
      <vt:lpstr>ICD-10-diagnoosinumero F90.0 </vt:lpstr>
      <vt:lpstr>Erotusdiagnostiikassa huomioitavia sairauksia ja häiriöitä</vt:lpstr>
      <vt:lpstr>ADHD:n hoito (1)</vt:lpstr>
      <vt:lpstr>ADHD:n hoito (2)</vt:lpstr>
      <vt:lpstr>Hoidon tavoitteet ja seuranta</vt:lpstr>
      <vt:lpstr>PowerPoint-esitys</vt:lpstr>
      <vt:lpstr>Psykososiaaliset hoitomuodot</vt:lpstr>
      <vt:lpstr>Lasten ADHD:n hoito</vt:lpstr>
      <vt:lpstr>Käyttäytymishoito (lapset ja nuoret)</vt:lpstr>
      <vt:lpstr>Toimintaterapia</vt:lpstr>
      <vt:lpstr>Neuropsykiatrinen valmennus</vt:lpstr>
      <vt:lpstr>Psykoterapia</vt:lpstr>
      <vt:lpstr>Neuropsykologinen kuntoutus</vt:lpstr>
      <vt:lpstr>Muut hoidot</vt:lpstr>
      <vt:lpstr>Lääkehoito</vt:lpstr>
      <vt:lpstr>Lääkehoidon seuranta</vt:lpstr>
      <vt:lpstr>ADHD:n hoidossa käytettävät lääkkeet</vt:lpstr>
      <vt:lpstr>ADHD-lääkkeiden haittavaikutukset </vt:lpstr>
      <vt:lpstr>Lääkehoidon kesto</vt:lpstr>
      <vt:lpstr>ADHD:n seurannaisvaikutukset</vt:lpstr>
      <vt:lpstr>Hoidon porrastuksesta </vt:lpstr>
      <vt:lpstr>Suomalaisen Lääkäriseuran Duodecimin, Suomen Lastenneurologisen yhdistyksen, Suomen Nuorisopsykiatrisen Yhdistyksen ja Suomen Lastenpsykiatriyhdistyksen asettama työryhmä</vt:lpstr>
      <vt:lpstr>Suomalaisen Lääkäriseuran Duodecimin, Suomen Lastenneurologisen yhdistyksen, Suomen Nuorisopsykiatrisen Yhdistyksen ja Suomen Lastenpsykiatriyhdistyksen asettama työryhmä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2017-08-09T08:07:29Z</dcterms:created>
  <dcterms:modified xsi:type="dcterms:W3CDTF">2019-04-05T08:22:20Z</dcterms:modified>
</cp:coreProperties>
</file>