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26"/>
  </p:notesMasterIdLst>
  <p:sldIdLst>
    <p:sldId id="256" r:id="rId3"/>
    <p:sldId id="257" r:id="rId4"/>
    <p:sldId id="258" r:id="rId5"/>
    <p:sldId id="259" r:id="rId6"/>
    <p:sldId id="272" r:id="rId7"/>
    <p:sldId id="273" r:id="rId8"/>
    <p:sldId id="260" r:id="rId9"/>
    <p:sldId id="278" r:id="rId10"/>
    <p:sldId id="277" r:id="rId11"/>
    <p:sldId id="279" r:id="rId12"/>
    <p:sldId id="281" r:id="rId13"/>
    <p:sldId id="274" r:id="rId14"/>
    <p:sldId id="290" r:id="rId15"/>
    <p:sldId id="280" r:id="rId16"/>
    <p:sldId id="282" r:id="rId17"/>
    <p:sldId id="283" r:id="rId18"/>
    <p:sldId id="284" r:id="rId19"/>
    <p:sldId id="285" r:id="rId20"/>
    <p:sldId id="286" r:id="rId21"/>
    <p:sldId id="287" r:id="rId22"/>
    <p:sldId id="288" r:id="rId23"/>
    <p:sldId id="289" r:id="rId24"/>
    <p:sldId id="270" r:id="rId25"/>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Tekijä" initials="T"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61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8" autoAdjust="0"/>
    <p:restoredTop sz="92012" autoAdjust="0"/>
  </p:normalViewPr>
  <p:slideViewPr>
    <p:cSldViewPr>
      <p:cViewPr varScale="1">
        <p:scale>
          <a:sx n="85" d="100"/>
          <a:sy n="85" d="100"/>
        </p:scale>
        <p:origin x="148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84590-4094-4A82-B4B4-DCB315D396C5}" type="datetimeFigureOut">
              <a:rPr lang="fi-FI" smtClean="0"/>
              <a:t>10.2.2016</a:t>
            </a:fld>
            <a:endParaRPr lang="fi-FI"/>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0E31A-98EB-4D6C-8C49-8273D09AFF01}" type="slidenum">
              <a:rPr lang="fi-FI" smtClean="0"/>
              <a:t>‹#›</a:t>
            </a:fld>
            <a:endParaRPr lang="fi-FI"/>
          </a:p>
        </p:txBody>
      </p:sp>
    </p:spTree>
    <p:extLst>
      <p:ext uri="{BB962C8B-B14F-4D97-AF65-F5344CB8AC3E}">
        <p14:creationId xmlns:p14="http://schemas.microsoft.com/office/powerpoint/2010/main" val="659546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0590E31A-98EB-4D6C-8C49-8273D09AFF01}" type="slidenum">
              <a:rPr lang="fi-FI" smtClean="0"/>
              <a:t>1</a:t>
            </a:fld>
            <a:endParaRPr lang="fi-FI"/>
          </a:p>
        </p:txBody>
      </p:sp>
    </p:spTree>
    <p:extLst>
      <p:ext uri="{BB962C8B-B14F-4D97-AF65-F5344CB8AC3E}">
        <p14:creationId xmlns:p14="http://schemas.microsoft.com/office/powerpoint/2010/main" val="3020682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10"/>
          </p:nvPr>
        </p:nvSpPr>
        <p:spPr/>
        <p:txBody>
          <a:bodyPr/>
          <a:lstStyle/>
          <a:p>
            <a:fld id="{0590E31A-98EB-4D6C-8C49-8273D09AFF01}" type="slidenum">
              <a:rPr lang="fi-FI" smtClean="0"/>
              <a:t>2</a:t>
            </a:fld>
            <a:endParaRPr lang="fi-FI"/>
          </a:p>
        </p:txBody>
      </p:sp>
    </p:spTree>
    <p:extLst>
      <p:ext uri="{BB962C8B-B14F-4D97-AF65-F5344CB8AC3E}">
        <p14:creationId xmlns:p14="http://schemas.microsoft.com/office/powerpoint/2010/main" val="3014418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590E31A-98EB-4D6C-8C49-8273D09AFF01}" type="slidenum">
              <a:rPr lang="fi-FI" smtClean="0"/>
              <a:t>6</a:t>
            </a:fld>
            <a:endParaRPr lang="fi-FI"/>
          </a:p>
        </p:txBody>
      </p:sp>
    </p:spTree>
    <p:extLst>
      <p:ext uri="{BB962C8B-B14F-4D97-AF65-F5344CB8AC3E}">
        <p14:creationId xmlns:p14="http://schemas.microsoft.com/office/powerpoint/2010/main" val="1997995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590E31A-98EB-4D6C-8C49-8273D09AFF01}" type="slidenum">
              <a:rPr lang="fi-FI" smtClean="0"/>
              <a:t>8</a:t>
            </a:fld>
            <a:endParaRPr lang="fi-FI"/>
          </a:p>
        </p:txBody>
      </p:sp>
    </p:spTree>
    <p:extLst>
      <p:ext uri="{BB962C8B-B14F-4D97-AF65-F5344CB8AC3E}">
        <p14:creationId xmlns:p14="http://schemas.microsoft.com/office/powerpoint/2010/main" val="3669663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590E31A-98EB-4D6C-8C49-8273D09AFF01}" type="slidenum">
              <a:rPr lang="fi-FI" smtClean="0"/>
              <a:t>9</a:t>
            </a:fld>
            <a:endParaRPr lang="fi-FI"/>
          </a:p>
        </p:txBody>
      </p:sp>
    </p:spTree>
    <p:extLst>
      <p:ext uri="{BB962C8B-B14F-4D97-AF65-F5344CB8AC3E}">
        <p14:creationId xmlns:p14="http://schemas.microsoft.com/office/powerpoint/2010/main" val="300284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590E31A-98EB-4D6C-8C49-8273D09AFF01}" type="slidenum">
              <a:rPr lang="fi-FI" smtClean="0"/>
              <a:t>10</a:t>
            </a:fld>
            <a:endParaRPr lang="fi-FI"/>
          </a:p>
        </p:txBody>
      </p:sp>
    </p:spTree>
    <p:extLst>
      <p:ext uri="{BB962C8B-B14F-4D97-AF65-F5344CB8AC3E}">
        <p14:creationId xmlns:p14="http://schemas.microsoft.com/office/powerpoint/2010/main" val="2561550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590E31A-98EB-4D6C-8C49-8273D09AFF01}" type="slidenum">
              <a:rPr lang="fi-FI" smtClean="0"/>
              <a:t>11</a:t>
            </a:fld>
            <a:endParaRPr lang="fi-FI"/>
          </a:p>
        </p:txBody>
      </p:sp>
    </p:spTree>
    <p:extLst>
      <p:ext uri="{BB962C8B-B14F-4D97-AF65-F5344CB8AC3E}">
        <p14:creationId xmlns:p14="http://schemas.microsoft.com/office/powerpoint/2010/main" val="1792271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590E31A-98EB-4D6C-8C49-8273D09AFF01}" type="slidenum">
              <a:rPr lang="fi-FI" smtClean="0"/>
              <a:t>14</a:t>
            </a:fld>
            <a:endParaRPr lang="fi-FI"/>
          </a:p>
        </p:txBody>
      </p:sp>
    </p:spTree>
    <p:extLst>
      <p:ext uri="{BB962C8B-B14F-4D97-AF65-F5344CB8AC3E}">
        <p14:creationId xmlns:p14="http://schemas.microsoft.com/office/powerpoint/2010/main" val="102591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0590E31A-98EB-4D6C-8C49-8273D09AFF01}" type="slidenum">
              <a:rPr lang="fi-FI" smtClean="0"/>
              <a:t>16</a:t>
            </a:fld>
            <a:endParaRPr lang="fi-FI"/>
          </a:p>
        </p:txBody>
      </p:sp>
    </p:spTree>
    <p:extLst>
      <p:ext uri="{BB962C8B-B14F-4D97-AF65-F5344CB8AC3E}">
        <p14:creationId xmlns:p14="http://schemas.microsoft.com/office/powerpoint/2010/main" val="36215416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hasCustomPrompt="1"/>
          </p:nvPr>
        </p:nvSpPr>
        <p:spPr>
          <a:xfrm>
            <a:off x="683568" y="2852936"/>
            <a:ext cx="7772400" cy="1470025"/>
          </a:xfrm>
        </p:spPr>
        <p:txBody>
          <a:bodyPr>
            <a:normAutofit/>
          </a:bodyPr>
          <a:lstStyle>
            <a:lvl1pPr>
              <a:defRPr sz="3200">
                <a:solidFill>
                  <a:srgbClr val="0070C0"/>
                </a:solidFill>
                <a:latin typeface="Arial" pitchFamily="34" charset="0"/>
                <a:cs typeface="Arial" pitchFamily="34" charset="0"/>
              </a:defRPr>
            </a:lvl1pPr>
          </a:lstStyle>
          <a:p>
            <a:r>
              <a:rPr lang="fi-FI" dirty="0" smtClean="0"/>
              <a:t>Pääotsikko</a:t>
            </a:r>
            <a:endParaRPr lang="fi-FI" dirty="0"/>
          </a:p>
        </p:txBody>
      </p:sp>
      <p:sp>
        <p:nvSpPr>
          <p:cNvPr id="3" name="Alaotsikko 2"/>
          <p:cNvSpPr>
            <a:spLocks noGrp="1"/>
          </p:cNvSpPr>
          <p:nvPr>
            <p:ph type="subTitle" idx="1" hasCustomPrompt="1"/>
          </p:nvPr>
        </p:nvSpPr>
        <p:spPr>
          <a:xfrm>
            <a:off x="1369368" y="4653136"/>
            <a:ext cx="6400800" cy="864096"/>
          </a:xfrm>
        </p:spPr>
        <p:txBody>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smtClean="0"/>
              <a:t>Alaotsikko</a:t>
            </a:r>
            <a:endParaRPr lang="fi-FI" dirty="0"/>
          </a:p>
        </p:txBody>
      </p:sp>
      <p:pic>
        <p:nvPicPr>
          <p:cNvPr id="7" name="Kuva 6" descr="D-viiva-nimim-20130228.jpg"/>
          <p:cNvPicPr>
            <a:picLocks noChangeAspect="1"/>
          </p:cNvPicPr>
          <p:nvPr userDrawn="1"/>
        </p:nvPicPr>
        <p:blipFill>
          <a:blip r:embed="rId2" cstate="print"/>
          <a:stretch>
            <a:fillRect/>
          </a:stretch>
        </p:blipFill>
        <p:spPr>
          <a:xfrm>
            <a:off x="0" y="-64962"/>
            <a:ext cx="9144000" cy="695325"/>
          </a:xfrm>
          <a:prstGeom prst="rect">
            <a:avLst/>
          </a:prstGeom>
        </p:spPr>
      </p:pic>
      <p:pic>
        <p:nvPicPr>
          <p:cNvPr id="8" name="Kuva 7" descr="Sinetti2.jpg"/>
          <p:cNvPicPr>
            <a:picLocks noChangeAspect="1"/>
          </p:cNvPicPr>
          <p:nvPr userDrawn="1"/>
        </p:nvPicPr>
        <p:blipFill>
          <a:blip r:embed="rId3" cstate="print"/>
          <a:stretch>
            <a:fillRect/>
          </a:stretch>
        </p:blipFill>
        <p:spPr>
          <a:xfrm>
            <a:off x="4008176" y="1196752"/>
            <a:ext cx="1123184" cy="1123184"/>
          </a:xfrm>
          <a:prstGeom prst="rect">
            <a:avLst/>
          </a:prstGeom>
        </p:spPr>
      </p:pic>
      <p:pic>
        <p:nvPicPr>
          <p:cNvPr id="9" name="Kuva 8" descr="KH_logo_nimi-diaan-20130228.jpg"/>
          <p:cNvPicPr>
            <a:picLocks noChangeAspect="1"/>
          </p:cNvPicPr>
          <p:nvPr userDrawn="1"/>
        </p:nvPicPr>
        <p:blipFill>
          <a:blip r:embed="rId4" cstate="print"/>
          <a:stretch>
            <a:fillRect/>
          </a:stretch>
        </p:blipFill>
        <p:spPr>
          <a:xfrm>
            <a:off x="6300192" y="6237312"/>
            <a:ext cx="1943100" cy="4191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6E19A836-86A2-4A71-9DAC-EF667AD78AC7}" type="datetimeFigureOut">
              <a:rPr lang="fi-FI" smtClean="0"/>
              <a:pPr/>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6E19A836-86A2-4A71-9DAC-EF667AD78AC7}" type="datetimeFigureOut">
              <a:rPr lang="fi-FI" smtClean="0"/>
              <a:pPr/>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143000" y="1122363"/>
            <a:ext cx="6858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E803AE09-F7E1-4A7B-BB9C-670960ED6CE3}" type="datetimeFigureOut">
              <a:rPr lang="fi-FI" smtClean="0"/>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1506045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803AE09-F7E1-4A7B-BB9C-670960ED6CE3}" type="datetimeFigureOut">
              <a:rPr lang="fi-FI" smtClean="0"/>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3732597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623888" y="1709738"/>
            <a:ext cx="78867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E803AE09-F7E1-4A7B-BB9C-670960ED6CE3}" type="datetimeFigureOut">
              <a:rPr lang="fi-FI" smtClean="0"/>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1356180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628650" y="1825625"/>
            <a:ext cx="386715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825625"/>
            <a:ext cx="386715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E803AE09-F7E1-4A7B-BB9C-670960ED6CE3}" type="datetimeFigureOut">
              <a:rPr lang="fi-FI" smtClean="0"/>
              <a:t>10.2.2016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2150373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30238" y="365125"/>
            <a:ext cx="78867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630238" y="2505075"/>
            <a:ext cx="386873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29150" y="2505075"/>
            <a:ext cx="38877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E803AE09-F7E1-4A7B-BB9C-670960ED6CE3}" type="datetimeFigureOut">
              <a:rPr lang="fi-FI" smtClean="0"/>
              <a:t>10.2.2016</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3665578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E803AE09-F7E1-4A7B-BB9C-670960ED6CE3}" type="datetimeFigureOut">
              <a:rPr lang="fi-FI" smtClean="0"/>
              <a:t>10.2.2016</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1930049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E803AE09-F7E1-4A7B-BB9C-670960ED6CE3}" type="datetimeFigureOut">
              <a:rPr lang="fi-FI" smtClean="0"/>
              <a:t>10.2.2016</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27196415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30238" y="457200"/>
            <a:ext cx="2949575"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803AE09-F7E1-4A7B-BB9C-670960ED6CE3}" type="datetimeFigureOut">
              <a:rPr lang="fi-FI" smtClean="0"/>
              <a:t>10.2.2016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80490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www.käypähoito.fi">
    <p:spTree>
      <p:nvGrpSpPr>
        <p:cNvPr id="1" name=""/>
        <p:cNvGrpSpPr/>
        <p:nvPr/>
      </p:nvGrpSpPr>
      <p:grpSpPr>
        <a:xfrm>
          <a:off x="0" y="0"/>
          <a:ext cx="0" cy="0"/>
          <a:chOff x="0" y="0"/>
          <a:chExt cx="0" cy="0"/>
        </a:xfrm>
      </p:grpSpPr>
      <p:sp>
        <p:nvSpPr>
          <p:cNvPr id="2" name="Otsikko 1"/>
          <p:cNvSpPr>
            <a:spLocks noGrp="1"/>
          </p:cNvSpPr>
          <p:nvPr>
            <p:ph type="title"/>
          </p:nvPr>
        </p:nvSpPr>
        <p:spPr>
          <a:xfrm>
            <a:off x="457200" y="773832"/>
            <a:ext cx="8229600" cy="1143000"/>
          </a:xfrm>
        </p:spPr>
        <p:txBody>
          <a:bodyPr/>
          <a:lstStyle>
            <a:lvl1pPr>
              <a:defRPr sz="3200">
                <a:solidFill>
                  <a:srgbClr val="0070C0"/>
                </a:solidFill>
                <a:latin typeface="Arial" pitchFamily="34" charset="0"/>
                <a:cs typeface="Arial" pitchFamily="34" charset="0"/>
              </a:defRPr>
            </a:lvl1pPr>
          </a:lstStyle>
          <a:p>
            <a:r>
              <a:rPr lang="fi-FI" smtClean="0"/>
              <a:t>Muokkaa perustyyl. napsautt.</a:t>
            </a:r>
            <a:endParaRPr lang="fi-FI" dirty="0"/>
          </a:p>
        </p:txBody>
      </p:sp>
      <p:sp>
        <p:nvSpPr>
          <p:cNvPr id="3" name="Sisällön paikkamerkki 2"/>
          <p:cNvSpPr>
            <a:spLocks noGrp="1"/>
          </p:cNvSpPr>
          <p:nvPr>
            <p:ph idx="1"/>
          </p:nvPr>
        </p:nvSpPr>
        <p:spPr>
          <a:xfrm>
            <a:off x="457200" y="1999381"/>
            <a:ext cx="8229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pic>
        <p:nvPicPr>
          <p:cNvPr id="6" name="Kuva 5" descr="D-viiva.jpg"/>
          <p:cNvPicPr>
            <a:picLocks noChangeAspect="1"/>
          </p:cNvPicPr>
          <p:nvPr userDrawn="1"/>
        </p:nvPicPr>
        <p:blipFill>
          <a:blip r:embed="rId2" cstate="print"/>
          <a:stretch>
            <a:fillRect/>
          </a:stretch>
        </p:blipFill>
        <p:spPr>
          <a:xfrm>
            <a:off x="0" y="0"/>
            <a:ext cx="9144000" cy="404664"/>
          </a:xfrm>
          <a:prstGeom prst="rect">
            <a:avLst/>
          </a:prstGeom>
        </p:spPr>
      </p:pic>
      <p:pic>
        <p:nvPicPr>
          <p:cNvPr id="9" name="Kuva 8" descr="Duodecim.jpg"/>
          <p:cNvPicPr>
            <a:picLocks noChangeAspect="1"/>
          </p:cNvPicPr>
          <p:nvPr userDrawn="1"/>
        </p:nvPicPr>
        <p:blipFill>
          <a:blip r:embed="rId3" cstate="print"/>
          <a:stretch>
            <a:fillRect/>
          </a:stretch>
        </p:blipFill>
        <p:spPr>
          <a:xfrm>
            <a:off x="6444208" y="-510"/>
            <a:ext cx="1358648" cy="253541"/>
          </a:xfrm>
          <a:prstGeom prst="rect">
            <a:avLst/>
          </a:prstGeom>
        </p:spPr>
      </p:pic>
      <p:sp>
        <p:nvSpPr>
          <p:cNvPr id="4" name="Tekstiruutu 3"/>
          <p:cNvSpPr txBox="1"/>
          <p:nvPr userDrawn="1"/>
        </p:nvSpPr>
        <p:spPr>
          <a:xfrm>
            <a:off x="7308304" y="6550223"/>
            <a:ext cx="1728192" cy="276999"/>
          </a:xfrm>
          <a:prstGeom prst="rect">
            <a:avLst/>
          </a:prstGeom>
          <a:noFill/>
        </p:spPr>
        <p:txBody>
          <a:bodyPr wrap="square" rtlCol="0">
            <a:spAutoFit/>
          </a:bodyPr>
          <a:lstStyle/>
          <a:p>
            <a:r>
              <a:rPr lang="fi-FI" sz="1200" dirty="0" smtClean="0">
                <a:solidFill>
                  <a:srgbClr val="0061AA"/>
                </a:solidFill>
                <a:latin typeface="Optima LT Std" panose="020B0502050508020304" pitchFamily="34" charset="0"/>
              </a:rPr>
              <a:t>www.käypähoito.fi</a:t>
            </a:r>
            <a:endParaRPr lang="fi-FI" sz="1200" dirty="0">
              <a:solidFill>
                <a:srgbClr val="0061AA"/>
              </a:solidFill>
              <a:latin typeface="Optima LT Std" panose="020B0502050508020304" pitchFamily="34" charset="0"/>
            </a:endParaRPr>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630238" y="457200"/>
            <a:ext cx="2949575"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E803AE09-F7E1-4A7B-BB9C-670960ED6CE3}" type="datetimeFigureOut">
              <a:rPr lang="fi-FI" smtClean="0"/>
              <a:t>10.2.2016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1591738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803AE09-F7E1-4A7B-BB9C-670960ED6CE3}" type="datetimeFigureOut">
              <a:rPr lang="fi-FI" smtClean="0"/>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28667253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43675" y="365125"/>
            <a:ext cx="1971675"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628650" y="365125"/>
            <a:ext cx="5762625"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E803AE09-F7E1-4A7B-BB9C-670960ED6CE3}" type="datetimeFigureOut">
              <a:rPr lang="fi-FI" smtClean="0"/>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A50A7EC-4CDB-431E-940D-5BB42723AF88}" type="slidenum">
              <a:rPr lang="fi-FI" smtClean="0"/>
              <a:t>‹#›</a:t>
            </a:fld>
            <a:endParaRPr lang="fi-FI"/>
          </a:p>
        </p:txBody>
      </p:sp>
    </p:spTree>
    <p:extLst>
      <p:ext uri="{BB962C8B-B14F-4D97-AF65-F5344CB8AC3E}">
        <p14:creationId xmlns:p14="http://schemas.microsoft.com/office/powerpoint/2010/main" val="368758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6E19A836-86A2-4A71-9DAC-EF667AD78AC7}" type="datetimeFigureOut">
              <a:rPr lang="fi-FI" smtClean="0"/>
              <a:pPr/>
              <a:t>10.2.2016</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6E19A836-86A2-4A71-9DAC-EF667AD78AC7}" type="datetimeFigureOut">
              <a:rPr lang="fi-FI" smtClean="0"/>
              <a:pPr/>
              <a:t>10.2.2016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6E19A836-86A2-4A71-9DAC-EF667AD78AC7}" type="datetimeFigureOut">
              <a:rPr lang="fi-FI" smtClean="0"/>
              <a:pPr/>
              <a:t>10.2.2016</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6E19A836-86A2-4A71-9DAC-EF667AD78AC7}" type="datetimeFigureOut">
              <a:rPr lang="fi-FI" smtClean="0"/>
              <a:pPr/>
              <a:t>10.2.2016</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6E19A836-86A2-4A71-9DAC-EF667AD78AC7}" type="datetimeFigureOut">
              <a:rPr lang="fi-FI" smtClean="0"/>
              <a:pPr/>
              <a:t>10.2.2016</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6E19A836-86A2-4A71-9DAC-EF667AD78AC7}" type="datetimeFigureOut">
              <a:rPr lang="fi-FI" smtClean="0"/>
              <a:pPr/>
              <a:t>10.2.2016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6E19A836-86A2-4A71-9DAC-EF667AD78AC7}" type="datetimeFigureOut">
              <a:rPr lang="fi-FI" smtClean="0"/>
              <a:pPr/>
              <a:t>10.2.2016</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CCF3266-C40D-432B-B671-5DD4379CCDF6}" type="slidenum">
              <a:rPr lang="fi-FI" smtClean="0"/>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9A836-86A2-4A71-9DAC-EF667AD78AC7}" type="datetimeFigureOut">
              <a:rPr lang="fi-FI" smtClean="0"/>
              <a:pPr/>
              <a:t>10.2.2016</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F3266-C40D-432B-B671-5DD4379CCDF6}" type="slidenum">
              <a:rPr lang="fi-FI" smtClean="0"/>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03AE09-F7E1-4A7B-BB9C-670960ED6CE3}" type="datetimeFigureOut">
              <a:rPr lang="fi-FI" smtClean="0"/>
              <a:t>10.2.2016</a:t>
            </a:fld>
            <a:endParaRPr lang="fi-FI"/>
          </a:p>
        </p:txBody>
      </p:sp>
      <p:sp>
        <p:nvSpPr>
          <p:cNvPr id="5" name="Alatunnisteen paikkamerkki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0A7EC-4CDB-431E-940D-5BB42723AF88}" type="slidenum">
              <a:rPr lang="fi-FI" smtClean="0"/>
              <a:t>‹#›</a:t>
            </a:fld>
            <a:endParaRPr lang="fi-FI"/>
          </a:p>
        </p:txBody>
      </p:sp>
    </p:spTree>
    <p:extLst>
      <p:ext uri="{BB962C8B-B14F-4D97-AF65-F5344CB8AC3E}">
        <p14:creationId xmlns:p14="http://schemas.microsoft.com/office/powerpoint/2010/main" val="4070345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terveysportti.fi/xmedia/hoi/hoi50067b.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kaypahoito.fi/web/kh/suositukset/suositus?id=nix01074&amp;suositusid=hoi5006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kaypahoito.fi/web/kh/suositukset/suositus?id=nix01075&amp;suositusid=hoi50067"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s://vimeo.com/duodecim/review/147312262/be74a5186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kaypahoito.fi/web/kh/suositukset/suositus?id=hoi50067#s25_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terveysportti.fi/xmedia/hoi/hoi50067a.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Luentomateriaali</a:t>
            </a:r>
            <a:r>
              <a:rPr lang="fi-FI" smtClean="0"/>
              <a:t/>
            </a:r>
            <a:br>
              <a:rPr lang="fi-FI" smtClean="0"/>
            </a:br>
            <a:r>
              <a:rPr lang="fi-FI" smtClean="0"/>
              <a:t>Unettomuus</a:t>
            </a:r>
            <a:endParaRPr lang="fi-FI" dirty="0">
              <a:solidFill>
                <a:srgbClr val="FF0000"/>
              </a:solidFill>
            </a:endParaRPr>
          </a:p>
        </p:txBody>
      </p:sp>
      <p:sp>
        <p:nvSpPr>
          <p:cNvPr id="3" name="Alaotsikko 2"/>
          <p:cNvSpPr>
            <a:spLocks noGrp="1"/>
          </p:cNvSpPr>
          <p:nvPr>
            <p:ph type="subTitle" idx="1"/>
          </p:nvPr>
        </p:nvSpPr>
        <p:spPr>
          <a:xfrm>
            <a:off x="1369368" y="4653136"/>
            <a:ext cx="6400800" cy="1296144"/>
          </a:xfrm>
        </p:spPr>
        <p:txBody>
          <a:bodyPr>
            <a:normAutofit lnSpcReduction="10000"/>
          </a:bodyPr>
          <a:lstStyle/>
          <a:p>
            <a:r>
              <a:rPr lang="fi-FI" dirty="0"/>
              <a:t>Julkaistu </a:t>
            </a:r>
            <a:r>
              <a:rPr lang="fi-FI" dirty="0" smtClean="0"/>
              <a:t>10.2.2016</a:t>
            </a:r>
            <a:endParaRPr lang="fi-FI" dirty="0"/>
          </a:p>
          <a:p>
            <a:r>
              <a:rPr lang="fi-FI" dirty="0"/>
              <a:t> Perustuu </a:t>
            </a:r>
            <a:r>
              <a:rPr lang="fi-FI" dirty="0" smtClean="0"/>
              <a:t>3.12.2015 päivitettyyn</a:t>
            </a:r>
            <a:endParaRPr lang="fi-FI" dirty="0"/>
          </a:p>
          <a:p>
            <a:r>
              <a:rPr lang="fi-FI" dirty="0"/>
              <a:t>Käypä hoito -</a:t>
            </a:r>
            <a:r>
              <a:rPr lang="fi-FI" dirty="0" smtClean="0"/>
              <a:t>suositukseen</a:t>
            </a:r>
            <a:endParaRPr lang="fi-FI"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319509085"/>
              </p:ext>
            </p:extLst>
          </p:nvPr>
        </p:nvGraphicFramePr>
        <p:xfrm>
          <a:off x="179512" y="595456"/>
          <a:ext cx="8712968" cy="6217920"/>
        </p:xfrm>
        <a:graphic>
          <a:graphicData uri="http://schemas.openxmlformats.org/drawingml/2006/table">
            <a:tbl>
              <a:tblPr firstRow="1" bandRow="1">
                <a:tableStyleId>{5C22544A-7EE6-4342-B048-85BDC9FD1C3A}</a:tableStyleId>
              </a:tblPr>
              <a:tblGrid>
                <a:gridCol w="2232248"/>
                <a:gridCol w="6480720"/>
              </a:tblGrid>
              <a:tr h="357288">
                <a:tc>
                  <a:txBody>
                    <a:bodyPr/>
                    <a:lstStyle/>
                    <a:p>
                      <a:pPr algn="l" fontAlgn="t"/>
                      <a:r>
                        <a:rPr lang="fi-FI" sz="1800" dirty="0">
                          <a:solidFill>
                            <a:srgbClr val="333333"/>
                          </a:solidFill>
                          <a:effectLst/>
                        </a:rPr>
                        <a:t>Asia-alue</a:t>
                      </a:r>
                    </a:p>
                  </a:txBody>
                  <a:tcPr/>
                </a:tc>
                <a:tc>
                  <a:txBody>
                    <a:bodyPr/>
                    <a:lstStyle/>
                    <a:p>
                      <a:pPr algn="l" fontAlgn="t"/>
                      <a:r>
                        <a:rPr lang="fi-FI" sz="1800" dirty="0">
                          <a:solidFill>
                            <a:srgbClr val="333333"/>
                          </a:solidFill>
                          <a:effectLst/>
                        </a:rPr>
                        <a:t>Mitä tulee </a:t>
                      </a:r>
                      <a:r>
                        <a:rPr lang="fi-FI" sz="1800" strike="noStrike" dirty="0">
                          <a:solidFill>
                            <a:schemeClr val="tx1"/>
                          </a:solidFill>
                          <a:effectLst/>
                        </a:rPr>
                        <a:t>selvittää</a:t>
                      </a:r>
                      <a:r>
                        <a:rPr lang="fi-FI" sz="1800" strike="noStrike" baseline="0" dirty="0">
                          <a:solidFill>
                            <a:schemeClr val="tx1"/>
                          </a:solidFill>
                          <a:effectLst/>
                        </a:rPr>
                        <a:t>?</a:t>
                      </a:r>
                    </a:p>
                  </a:txBody>
                  <a:tcPr/>
                </a:tc>
              </a:tr>
              <a:tr h="893221">
                <a:tc>
                  <a:txBody>
                    <a:bodyPr/>
                    <a:lstStyle/>
                    <a:p>
                      <a:pPr fontAlgn="t"/>
                      <a:r>
                        <a:rPr lang="fi-FI" sz="1800" dirty="0">
                          <a:effectLst/>
                        </a:rPr>
                        <a:t>Elämänmuutokset unettomuuden alkamisaikana</a:t>
                      </a:r>
                    </a:p>
                  </a:txBody>
                  <a:tcPr/>
                </a:tc>
                <a:tc>
                  <a:txBody>
                    <a:bodyPr/>
                    <a:lstStyle/>
                    <a:p>
                      <a:pPr fontAlgn="t"/>
                      <a:r>
                        <a:rPr lang="fi-FI" sz="1800" dirty="0">
                          <a:effectLst/>
                        </a:rPr>
                        <a:t>Tapahtuiko unettomuuden alkamisen tai pahenemisen aikaan jotakin tavallisuudesta poikkeavaa (kriisit, traumaattiset tilanteet, elämässä tapahtuneet muutokset)?</a:t>
                      </a:r>
                    </a:p>
                  </a:txBody>
                  <a:tcPr/>
                </a:tc>
              </a:tr>
              <a:tr h="625255">
                <a:tc>
                  <a:txBody>
                    <a:bodyPr/>
                    <a:lstStyle/>
                    <a:p>
                      <a:pPr fontAlgn="t"/>
                      <a:r>
                        <a:rPr lang="fi-FI" sz="1800">
                          <a:effectLst/>
                        </a:rPr>
                        <a:t>Elintavat</a:t>
                      </a:r>
                    </a:p>
                  </a:txBody>
                  <a:tcPr/>
                </a:tc>
                <a:tc>
                  <a:txBody>
                    <a:bodyPr/>
                    <a:lstStyle/>
                    <a:p>
                      <a:pPr fontAlgn="t"/>
                      <a:r>
                        <a:rPr lang="fi-FI" sz="1800" dirty="0">
                          <a:effectLst/>
                        </a:rPr>
                        <a:t>Alkoholin käyttö, kahvin ja energiajuomien juominen, tupakointi, liikunta, sosiaalinen ympäristö, työ</a:t>
                      </a:r>
                    </a:p>
                  </a:txBody>
                  <a:tcPr/>
                </a:tc>
              </a:tr>
              <a:tr h="893221">
                <a:tc>
                  <a:txBody>
                    <a:bodyPr/>
                    <a:lstStyle/>
                    <a:p>
                      <a:pPr fontAlgn="t"/>
                      <a:r>
                        <a:rPr lang="fi-FI" sz="1800">
                          <a:effectLst/>
                        </a:rPr>
                        <a:t>Jatkuvuus</a:t>
                      </a:r>
                    </a:p>
                  </a:txBody>
                  <a:tcPr/>
                </a:tc>
                <a:tc>
                  <a:txBody>
                    <a:bodyPr/>
                    <a:lstStyle/>
                    <a:p>
                      <a:pPr fontAlgn="t"/>
                      <a:r>
                        <a:rPr lang="fi-FI" sz="1800">
                          <a:solidFill>
                            <a:schemeClr val="tx1"/>
                          </a:solidFill>
                          <a:effectLst/>
                        </a:rPr>
                        <a:t>Onko unettomuus joinakin aikoina vähäisempää, ja mitkä tekijät siihen vaikuttavat? </a:t>
                      </a:r>
                      <a:br>
                        <a:rPr lang="fi-FI" sz="1800">
                          <a:solidFill>
                            <a:schemeClr val="tx1"/>
                          </a:solidFill>
                          <a:effectLst/>
                        </a:rPr>
                      </a:br>
                      <a:r>
                        <a:rPr lang="fi-FI" sz="1800">
                          <a:solidFill>
                            <a:schemeClr val="tx1"/>
                          </a:solidFill>
                          <a:effectLst/>
                        </a:rPr>
                        <a:t>Onko vuodenajoilla vaikutusta?</a:t>
                      </a:r>
                    </a:p>
                  </a:txBody>
                  <a:tcPr/>
                </a:tc>
              </a:tr>
              <a:tr h="625255">
                <a:tc>
                  <a:txBody>
                    <a:bodyPr/>
                    <a:lstStyle/>
                    <a:p>
                      <a:pPr fontAlgn="t"/>
                      <a:r>
                        <a:rPr lang="fi-FI" sz="1800">
                          <a:effectLst/>
                        </a:rPr>
                        <a:t>Aikaisemmat hoidot ja itsehoito</a:t>
                      </a:r>
                    </a:p>
                  </a:txBody>
                  <a:tcPr/>
                </a:tc>
                <a:tc>
                  <a:txBody>
                    <a:bodyPr/>
                    <a:lstStyle/>
                    <a:p>
                      <a:pPr fontAlgn="t"/>
                      <a:r>
                        <a:rPr lang="fi-FI" sz="1800" dirty="0">
                          <a:solidFill>
                            <a:schemeClr val="tx1"/>
                          </a:solidFill>
                          <a:effectLst/>
                        </a:rPr>
                        <a:t>Lääkehoito: lääkkeet, annos, kesto ja arvioitu </a:t>
                      </a:r>
                      <a:r>
                        <a:rPr lang="fi-FI" sz="1800" dirty="0" smtClean="0">
                          <a:solidFill>
                            <a:schemeClr val="tx1"/>
                          </a:solidFill>
                          <a:effectLst/>
                        </a:rPr>
                        <a:t>teho. </a:t>
                      </a:r>
                      <a:r>
                        <a:rPr lang="fi-FI" sz="1800" dirty="0">
                          <a:solidFill>
                            <a:schemeClr val="tx1"/>
                          </a:solidFill>
                          <a:effectLst/>
                        </a:rPr>
                        <a:t>Muut hoidot: mitä hoitoja on annettu ja millainen on ollut niiden arvioitu teho?</a:t>
                      </a:r>
                    </a:p>
                  </a:txBody>
                  <a:tcPr/>
                </a:tc>
              </a:tr>
              <a:tr h="893221">
                <a:tc>
                  <a:txBody>
                    <a:bodyPr/>
                    <a:lstStyle/>
                    <a:p>
                      <a:pPr fontAlgn="t"/>
                      <a:r>
                        <a:rPr lang="fi-FI" sz="1800">
                          <a:effectLst/>
                        </a:rPr>
                        <a:t>Potilaan oma tulkinta unettomuuden syistä</a:t>
                      </a:r>
                    </a:p>
                  </a:txBody>
                  <a:tcPr/>
                </a:tc>
                <a:tc>
                  <a:txBody>
                    <a:bodyPr/>
                    <a:lstStyle/>
                    <a:p>
                      <a:pPr fontAlgn="t"/>
                      <a:r>
                        <a:rPr lang="fi-FI" sz="1800" dirty="0">
                          <a:solidFill>
                            <a:schemeClr val="tx1"/>
                          </a:solidFill>
                          <a:effectLst/>
                        </a:rPr>
                        <a:t>Unettomuutta edeltäneet ja ylläpitävät tekijät (työelämä, perhe, vapaa-aika, sairaudet</a:t>
                      </a:r>
                      <a:r>
                        <a:rPr lang="fi-FI" sz="1800" dirty="0" smtClean="0">
                          <a:solidFill>
                            <a:schemeClr val="tx1"/>
                          </a:solidFill>
                          <a:effectLst/>
                        </a:rPr>
                        <a:t>). </a:t>
                      </a:r>
                      <a:r>
                        <a:rPr lang="fi-FI" sz="1800" dirty="0">
                          <a:solidFill>
                            <a:schemeClr val="tx1"/>
                          </a:solidFill>
                          <a:effectLst/>
                        </a:rPr>
                        <a:t>Mikä voisi potilaan omasta mielestä olla syynä unettomuuteen?</a:t>
                      </a:r>
                    </a:p>
                  </a:txBody>
                  <a:tcPr/>
                </a:tc>
              </a:tr>
              <a:tr h="1036712">
                <a:tc>
                  <a:txBody>
                    <a:bodyPr/>
                    <a:lstStyle/>
                    <a:p>
                      <a:pPr fontAlgn="t"/>
                      <a:r>
                        <a:rPr lang="fi-FI" sz="1800">
                          <a:effectLst/>
                        </a:rPr>
                        <a:t>Potilaan käsitys unen rakenteesta</a:t>
                      </a:r>
                    </a:p>
                  </a:txBody>
                  <a:tcPr/>
                </a:tc>
                <a:tc>
                  <a:txBody>
                    <a:bodyPr/>
                    <a:lstStyle/>
                    <a:p>
                      <a:pPr fontAlgn="t"/>
                      <a:r>
                        <a:rPr lang="fi-FI" sz="1800" dirty="0">
                          <a:solidFill>
                            <a:schemeClr val="tx1"/>
                          </a:solidFill>
                          <a:effectLst/>
                        </a:rPr>
                        <a:t>Nukkumistottumukset, yölliset tapahtumat (</a:t>
                      </a:r>
                      <a:r>
                        <a:rPr lang="fi-FI" sz="1800" dirty="0" err="1">
                          <a:solidFill>
                            <a:schemeClr val="tx1"/>
                          </a:solidFill>
                          <a:effectLst/>
                        </a:rPr>
                        <a:t>unissapuhuminen</a:t>
                      </a:r>
                      <a:r>
                        <a:rPr lang="fi-FI" sz="1800" dirty="0">
                          <a:solidFill>
                            <a:schemeClr val="tx1"/>
                          </a:solidFill>
                          <a:effectLst/>
                        </a:rPr>
                        <a:t>, painajaiset, yölliset liikehäiriöt), päivittäinen toiminta (päiväunet), uni-valverytmi, uskomukset </a:t>
                      </a:r>
                      <a:r>
                        <a:rPr lang="fi-FI" sz="1800" dirty="0" smtClean="0">
                          <a:solidFill>
                            <a:schemeClr val="tx1"/>
                          </a:solidFill>
                          <a:effectLst/>
                        </a:rPr>
                        <a:t>unesta. </a:t>
                      </a:r>
                      <a:r>
                        <a:rPr lang="fi-FI" sz="1800" dirty="0">
                          <a:solidFill>
                            <a:schemeClr val="tx1"/>
                          </a:solidFill>
                          <a:effectLst/>
                        </a:rPr>
                        <a:t>Mikä on potilaan oma arvio unen tarpeesta?</a:t>
                      </a:r>
                    </a:p>
                  </a:txBody>
                  <a:tcPr/>
                </a:tc>
              </a:tr>
              <a:tr h="625255">
                <a:tc>
                  <a:txBody>
                    <a:bodyPr/>
                    <a:lstStyle/>
                    <a:p>
                      <a:pPr fontAlgn="t"/>
                      <a:r>
                        <a:rPr lang="fi-FI" sz="1800">
                          <a:effectLst/>
                        </a:rPr>
                        <a:t>Nukkumisympäristö, nukkumisolot</a:t>
                      </a:r>
                    </a:p>
                  </a:txBody>
                  <a:tcPr/>
                </a:tc>
                <a:tc>
                  <a:txBody>
                    <a:bodyPr/>
                    <a:lstStyle/>
                    <a:p>
                      <a:pPr fontAlgn="t"/>
                      <a:r>
                        <a:rPr lang="fi-FI" sz="1800" dirty="0">
                          <a:solidFill>
                            <a:schemeClr val="tx1"/>
                          </a:solidFill>
                          <a:effectLst/>
                        </a:rPr>
                        <a:t>Melu, lämpötila, valaistus, vuodekumppani, </a:t>
                      </a:r>
                      <a:r>
                        <a:rPr lang="fi-FI" sz="1800" dirty="0" err="1">
                          <a:solidFill>
                            <a:schemeClr val="tx1"/>
                          </a:solidFill>
                          <a:effectLst/>
                        </a:rPr>
                        <a:t>asuinolot</a:t>
                      </a:r>
                      <a:endParaRPr lang="fi-FI" sz="1800" dirty="0">
                        <a:solidFill>
                          <a:schemeClr val="tx1"/>
                        </a:solidFill>
                        <a:effectLst/>
                      </a:endParaRPr>
                    </a:p>
                  </a:txBody>
                  <a:tcPr/>
                </a:tc>
              </a:tr>
            </a:tbl>
          </a:graphicData>
        </a:graphic>
      </p:graphicFrame>
      <p:sp>
        <p:nvSpPr>
          <p:cNvPr id="3" name="Tekstiruutu 2"/>
          <p:cNvSpPr txBox="1"/>
          <p:nvPr/>
        </p:nvSpPr>
        <p:spPr>
          <a:xfrm>
            <a:off x="6804248" y="6550223"/>
            <a:ext cx="2064604" cy="307777"/>
          </a:xfrm>
          <a:prstGeom prst="rect">
            <a:avLst/>
          </a:prstGeom>
          <a:noFill/>
        </p:spPr>
        <p:txBody>
          <a:bodyPr wrap="none" rtlCol="0">
            <a:spAutoFit/>
          </a:bodyPr>
          <a:lstStyle/>
          <a:p>
            <a:r>
              <a:rPr lang="fi-FI" sz="1400" dirty="0" smtClean="0"/>
              <a:t>Jatkuu seuraavassa diassa</a:t>
            </a:r>
            <a:endParaRPr lang="fi-FI" sz="1400" dirty="0"/>
          </a:p>
        </p:txBody>
      </p:sp>
    </p:spTree>
    <p:extLst>
      <p:ext uri="{BB962C8B-B14F-4D97-AF65-F5344CB8AC3E}">
        <p14:creationId xmlns:p14="http://schemas.microsoft.com/office/powerpoint/2010/main" val="295004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1212673768"/>
              </p:ext>
            </p:extLst>
          </p:nvPr>
        </p:nvGraphicFramePr>
        <p:xfrm>
          <a:off x="179512" y="764704"/>
          <a:ext cx="8784976" cy="5991322"/>
        </p:xfrm>
        <a:graphic>
          <a:graphicData uri="http://schemas.openxmlformats.org/drawingml/2006/table">
            <a:tbl>
              <a:tblPr firstRow="1" bandRow="1">
                <a:tableStyleId>{5C22544A-7EE6-4342-B048-85BDC9FD1C3A}</a:tableStyleId>
              </a:tblPr>
              <a:tblGrid>
                <a:gridCol w="1932728"/>
                <a:gridCol w="6852248"/>
              </a:tblGrid>
              <a:tr h="413482">
                <a:tc>
                  <a:txBody>
                    <a:bodyPr/>
                    <a:lstStyle/>
                    <a:p>
                      <a:pPr algn="l" fontAlgn="t"/>
                      <a:r>
                        <a:rPr lang="fi-FI" sz="1600" dirty="0">
                          <a:solidFill>
                            <a:srgbClr val="333333"/>
                          </a:solidFill>
                          <a:effectLst/>
                        </a:rPr>
                        <a:t>Asia-alue</a:t>
                      </a:r>
                    </a:p>
                  </a:txBody>
                  <a:tcPr/>
                </a:tc>
                <a:tc>
                  <a:txBody>
                    <a:bodyPr/>
                    <a:lstStyle/>
                    <a:p>
                      <a:pPr algn="l" fontAlgn="t"/>
                      <a:r>
                        <a:rPr lang="fi-FI" sz="1600" dirty="0">
                          <a:solidFill>
                            <a:srgbClr val="333333"/>
                          </a:solidFill>
                          <a:effectLst/>
                        </a:rPr>
                        <a:t>Mitä tulee </a:t>
                      </a:r>
                      <a:r>
                        <a:rPr lang="fi-FI" sz="1600" strike="noStrike" dirty="0">
                          <a:solidFill>
                            <a:schemeClr val="tx1"/>
                          </a:solidFill>
                          <a:effectLst/>
                        </a:rPr>
                        <a:t>selvittää</a:t>
                      </a:r>
                      <a:r>
                        <a:rPr lang="fi-FI" sz="1600" strike="noStrike" baseline="0" dirty="0">
                          <a:solidFill>
                            <a:schemeClr val="tx1"/>
                          </a:solidFill>
                          <a:effectLst/>
                        </a:rPr>
                        <a:t>?</a:t>
                      </a:r>
                    </a:p>
                  </a:txBody>
                  <a:tcPr/>
                </a:tc>
              </a:tr>
              <a:tr h="1053529">
                <a:tc>
                  <a:txBody>
                    <a:bodyPr/>
                    <a:lstStyle/>
                    <a:p>
                      <a:pPr fontAlgn="t"/>
                      <a:r>
                        <a:rPr lang="fi-FI" sz="1600" dirty="0">
                          <a:effectLst/>
                        </a:rPr>
                        <a:t>Yölliset oireet ja tapahtumat (potilaalta kysyttynä)</a:t>
                      </a:r>
                    </a:p>
                  </a:txBody>
                  <a:tcPr/>
                </a:tc>
                <a:tc>
                  <a:txBody>
                    <a:bodyPr/>
                    <a:lstStyle/>
                    <a:p>
                      <a:pPr fontAlgn="t"/>
                      <a:r>
                        <a:rPr lang="fi-FI" sz="1600" dirty="0">
                          <a:effectLst/>
                        </a:rPr>
                        <a:t>Lisääntynyt vireys nukkumaanmenoaikaan, levottomat jalat, jaksoittaiset liikehäiriöt, tieto omasta kuorsauksesta, toisen henkilön kuorsaus, unenaikaiset hengityshäiriöt, unikauhukohtaukset, kipu, </a:t>
                      </a:r>
                      <a:r>
                        <a:rPr lang="fi-FI" sz="1600" dirty="0" err="1" smtClean="0">
                          <a:effectLst/>
                        </a:rPr>
                        <a:t>gastroesofag</a:t>
                      </a:r>
                      <a:r>
                        <a:rPr lang="fi-FI" sz="1600" dirty="0" err="1" smtClean="0">
                          <a:solidFill>
                            <a:schemeClr val="tx1"/>
                          </a:solidFill>
                          <a:effectLst/>
                        </a:rPr>
                        <a:t>eaa</a:t>
                      </a:r>
                      <a:r>
                        <a:rPr lang="fi-FI" sz="1600" dirty="0" err="1" smtClean="0">
                          <a:effectLst/>
                        </a:rPr>
                        <a:t>linen</a:t>
                      </a:r>
                      <a:r>
                        <a:rPr lang="fi-FI" sz="1600" dirty="0" smtClean="0">
                          <a:effectLst/>
                        </a:rPr>
                        <a:t> </a:t>
                      </a:r>
                      <a:r>
                        <a:rPr lang="fi-FI" sz="1600" dirty="0" err="1">
                          <a:effectLst/>
                        </a:rPr>
                        <a:t>refluksi</a:t>
                      </a:r>
                      <a:r>
                        <a:rPr lang="fi-FI" sz="1600" dirty="0">
                          <a:effectLst/>
                        </a:rPr>
                        <a:t>, yöllinen virtsaamistarve ja ympäristön meluisuus tai turvattomuus</a:t>
                      </a:r>
                    </a:p>
                  </a:txBody>
                  <a:tcPr/>
                </a:tc>
              </a:tr>
              <a:tr h="577742">
                <a:tc>
                  <a:txBody>
                    <a:bodyPr/>
                    <a:lstStyle/>
                    <a:p>
                      <a:pPr fontAlgn="t"/>
                      <a:r>
                        <a:rPr lang="fi-FI" sz="1600">
                          <a:effectLst/>
                        </a:rPr>
                        <a:t>Toisen henkilön kertomus</a:t>
                      </a:r>
                    </a:p>
                  </a:txBody>
                  <a:tcPr/>
                </a:tc>
                <a:tc>
                  <a:txBody>
                    <a:bodyPr/>
                    <a:lstStyle/>
                    <a:p>
                      <a:pPr fontAlgn="t"/>
                      <a:r>
                        <a:rPr lang="fi-FI" sz="1600" dirty="0">
                          <a:effectLst/>
                        </a:rPr>
                        <a:t>Kuorsaaminen, hengitystauot, </a:t>
                      </a:r>
                      <a:r>
                        <a:rPr lang="fi-FI" sz="1600" dirty="0" err="1">
                          <a:effectLst/>
                        </a:rPr>
                        <a:t>unissapuhuminen</a:t>
                      </a:r>
                      <a:r>
                        <a:rPr lang="fi-FI" sz="1600" dirty="0">
                          <a:effectLst/>
                        </a:rPr>
                        <a:t> ja yöllinen liikehdintä (mahdollinen </a:t>
                      </a:r>
                      <a:r>
                        <a:rPr lang="fi-FI" sz="1600" dirty="0" err="1">
                          <a:effectLst/>
                        </a:rPr>
                        <a:t>behavioraalinen</a:t>
                      </a:r>
                      <a:r>
                        <a:rPr lang="fi-FI" sz="1600" dirty="0">
                          <a:effectLst/>
                        </a:rPr>
                        <a:t> unioireyhtymä eli RBD)</a:t>
                      </a:r>
                    </a:p>
                  </a:txBody>
                  <a:tcPr/>
                </a:tc>
              </a:tr>
              <a:tr h="1767210">
                <a:tc>
                  <a:txBody>
                    <a:bodyPr/>
                    <a:lstStyle/>
                    <a:p>
                      <a:pPr fontAlgn="t"/>
                      <a:r>
                        <a:rPr lang="fi-FI" sz="1600" dirty="0">
                          <a:effectLst/>
                        </a:rPr>
                        <a:t>Vaikutus seuraavan päivän vireyteen, toimintakykyyn ja hyvinvointiin</a:t>
                      </a:r>
                    </a:p>
                  </a:txBody>
                  <a:tcPr/>
                </a:tc>
                <a:tc>
                  <a:txBody>
                    <a:bodyPr/>
                    <a:lstStyle/>
                    <a:p>
                      <a:pPr fontAlgn="t"/>
                      <a:r>
                        <a:rPr lang="fi-FI" sz="1600">
                          <a:effectLst/>
                        </a:rPr>
                        <a:t>Liiallinen päiväaikainen uneliaisuus ei kuulu unettomuuden tyypilliseen oirekuvaan, ja sen syy on selvitettävä. </a:t>
                      </a:r>
                      <a:br>
                        <a:rPr lang="fi-FI" sz="1600">
                          <a:effectLst/>
                        </a:rPr>
                      </a:br>
                      <a:r>
                        <a:rPr lang="fi-FI" sz="1600">
                          <a:effectLst/>
                        </a:rPr>
                        <a:t>Primaarista unettomuudesta kärsivä ei yleensä pysty nukkumaan päiväunia, vaikka haluaisi. Jos unettomuudesta kärsivä nukkuu toistuvasti päiväunia, unettomuutta aiheuttavat muut sairaudet (esim. uniapnea, yölliset liikehäiriöt, mielenterveyden häiriöt, muut sairaudet) tulee sulkea pois.</a:t>
                      </a:r>
                      <a:br>
                        <a:rPr lang="fi-FI" sz="1600">
                          <a:effectLst/>
                        </a:rPr>
                      </a:br>
                      <a:r>
                        <a:rPr lang="fi-FI" sz="1600">
                          <a:effectLst/>
                        </a:rPr>
                        <a:t>Tarkkaavuus, keskittymiskyky, muisti, virhealttius, ärtyisyys, uupumus</a:t>
                      </a:r>
                    </a:p>
                  </a:txBody>
                  <a:tcPr/>
                </a:tc>
              </a:tr>
              <a:tr h="577742">
                <a:tc>
                  <a:txBody>
                    <a:bodyPr/>
                    <a:lstStyle/>
                    <a:p>
                      <a:pPr fontAlgn="t"/>
                      <a:r>
                        <a:rPr lang="fi-FI" sz="1600">
                          <a:effectLst/>
                        </a:rPr>
                        <a:t>Mieliala, ahdistuneisuus, stressaantuneisuus</a:t>
                      </a:r>
                    </a:p>
                  </a:txBody>
                  <a:tcPr/>
                </a:tc>
                <a:tc>
                  <a:txBody>
                    <a:bodyPr/>
                    <a:lstStyle/>
                    <a:p>
                      <a:pPr fontAlgn="t"/>
                      <a:r>
                        <a:rPr lang="fi-FI" sz="1600">
                          <a:effectLst/>
                        </a:rPr>
                        <a:t>Työ-, parisuhde- ja perhetilanne ja muutokset niissä, kyky käsitellä stressiä, psykiatrinen sairaushistoria</a:t>
                      </a:r>
                    </a:p>
                  </a:txBody>
                  <a:tcPr/>
                </a:tc>
              </a:tr>
              <a:tr h="1291423">
                <a:tc>
                  <a:txBody>
                    <a:bodyPr/>
                    <a:lstStyle/>
                    <a:p>
                      <a:pPr fontAlgn="t"/>
                      <a:r>
                        <a:rPr lang="fi-FI" sz="1600">
                          <a:effectLst/>
                        </a:rPr>
                        <a:t>Toimintakyky ja elämänlaatu</a:t>
                      </a:r>
                    </a:p>
                  </a:txBody>
                  <a:tcPr/>
                </a:tc>
                <a:tc>
                  <a:txBody>
                    <a:bodyPr/>
                    <a:lstStyle/>
                    <a:p>
                      <a:pPr fontAlgn="t"/>
                      <a:r>
                        <a:rPr lang="fi-FI" sz="1600" dirty="0">
                          <a:effectLst/>
                        </a:rPr>
                        <a:t>Miten unettomuus vaikuttaa työhön, päivittäiseen asiointiin kodin ulkopuolella, kotitöiden hoitamiseen, ihmisten väliseen kanssakäymiseen, vapaa-ajan harrastuksiin? </a:t>
                      </a:r>
                      <a:br>
                        <a:rPr lang="fi-FI" sz="1600" dirty="0">
                          <a:effectLst/>
                        </a:rPr>
                      </a:br>
                      <a:r>
                        <a:rPr lang="fi-FI" sz="1600" dirty="0">
                          <a:effectLst/>
                        </a:rPr>
                        <a:t>Selvittämiseen voidaan käyttää esimerkiksi ISI-kyselyä (ks. </a:t>
                      </a:r>
                      <a:r>
                        <a:rPr lang="fi-FI" sz="1600" b="1" u="none" strike="noStrike" dirty="0">
                          <a:solidFill>
                            <a:srgbClr val="FFFFFF"/>
                          </a:solidFill>
                          <a:effectLst/>
                          <a:hlinkClick r:id="rId3"/>
                        </a:rPr>
                        <a:t>1</a:t>
                      </a:r>
                      <a:r>
                        <a:rPr lang="fi-FI" sz="1600" dirty="0">
                          <a:effectLst/>
                        </a:rPr>
                        <a:t>) ja toimintakykyä (esim. SOFAS) ja elämänlaatua selvittäviä kyselyitä (esim. WHO-5).</a:t>
                      </a:r>
                    </a:p>
                  </a:txBody>
                  <a:tcPr/>
                </a:tc>
              </a:tr>
            </a:tbl>
          </a:graphicData>
        </a:graphic>
      </p:graphicFrame>
    </p:spTree>
    <p:extLst>
      <p:ext uri="{BB962C8B-B14F-4D97-AF65-F5344CB8AC3E}">
        <p14:creationId xmlns:p14="http://schemas.microsoft.com/office/powerpoint/2010/main" val="1165840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Sisällön paikkamerkk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620688"/>
            <a:ext cx="8316415" cy="5876802"/>
          </a:xfrm>
        </p:spPr>
      </p:pic>
      <p:sp>
        <p:nvSpPr>
          <p:cNvPr id="5" name="Tekstiruutu 4"/>
          <p:cNvSpPr txBox="1"/>
          <p:nvPr/>
        </p:nvSpPr>
        <p:spPr>
          <a:xfrm>
            <a:off x="395536" y="188640"/>
            <a:ext cx="8604447" cy="677108"/>
          </a:xfrm>
          <a:prstGeom prst="rect">
            <a:avLst/>
          </a:prstGeom>
          <a:noFill/>
        </p:spPr>
        <p:txBody>
          <a:bodyPr wrap="square" rtlCol="0">
            <a:spAutoFit/>
          </a:bodyPr>
          <a:lstStyle/>
          <a:p>
            <a:r>
              <a:rPr lang="fi-FI" sz="1900" dirty="0">
                <a:latin typeface="Arial" panose="020B0604020202020204" pitchFamily="34" charset="0"/>
                <a:cs typeface="Arial" panose="020B0604020202020204" pitchFamily="34" charset="0"/>
              </a:rPr>
              <a:t>Kroonisen toiminnallisen unettomuuden kehittyminen ja siihen vaikuttavat altistavat ja ylläpitävät tekijät (altistavat tekijät vihreällä, ylläpitävät punaisella</a:t>
            </a:r>
            <a:r>
              <a:rPr lang="fi-FI" sz="1900" dirty="0" smtClean="0">
                <a:latin typeface="Arial" panose="020B0604020202020204" pitchFamily="34" charset="0"/>
                <a:cs typeface="Arial" panose="020B0604020202020204" pitchFamily="34" charset="0"/>
              </a:rPr>
              <a:t>)</a:t>
            </a:r>
            <a:endParaRPr lang="fi-FI" sz="1900" dirty="0">
              <a:latin typeface="Arial" panose="020B0604020202020204" pitchFamily="34" charset="0"/>
              <a:cs typeface="Arial" panose="020B0604020202020204" pitchFamily="34" charset="0"/>
            </a:endParaRPr>
          </a:p>
        </p:txBody>
      </p:sp>
      <p:sp>
        <p:nvSpPr>
          <p:cNvPr id="2" name="Tekstiruutu 1"/>
          <p:cNvSpPr txBox="1"/>
          <p:nvPr/>
        </p:nvSpPr>
        <p:spPr>
          <a:xfrm>
            <a:off x="4236" y="6389485"/>
            <a:ext cx="7848872" cy="461665"/>
          </a:xfrm>
          <a:prstGeom prst="rect">
            <a:avLst/>
          </a:prstGeom>
          <a:noFill/>
        </p:spPr>
        <p:txBody>
          <a:bodyPr wrap="square" rtlCol="0">
            <a:spAutoFit/>
          </a:bodyPr>
          <a:lstStyle/>
          <a:p>
            <a:r>
              <a:rPr lang="fi-FI" sz="1200" dirty="0"/>
              <a:t>Muokattu artikkelista </a:t>
            </a:r>
            <a:r>
              <a:rPr lang="fi-FI" sz="1200" dirty="0" err="1"/>
              <a:t>Kajaste</a:t>
            </a:r>
            <a:r>
              <a:rPr lang="fi-FI" sz="1200" dirty="0"/>
              <a:t> S. Unihäiriöt. Kirjassa: Kognitiivinen psykoterapia. Kähkönen S, Holmberg N, Karila I (toim.). </a:t>
            </a:r>
            <a:r>
              <a:rPr lang="fi-FI" sz="1200" dirty="0" smtClean="0"/>
              <a:t/>
            </a:r>
            <a:br>
              <a:rPr lang="fi-FI" sz="1200" dirty="0" smtClean="0"/>
            </a:br>
            <a:r>
              <a:rPr lang="fi-FI" sz="1200" dirty="0" smtClean="0"/>
              <a:t>3</a:t>
            </a:r>
            <a:r>
              <a:rPr lang="fi-FI" sz="1200" dirty="0"/>
              <a:t>. uudistettu painos. Kustannus Oy Duodecim, Helsinki 2008:332-45</a:t>
            </a:r>
          </a:p>
        </p:txBody>
      </p:sp>
    </p:spTree>
    <p:extLst>
      <p:ext uri="{BB962C8B-B14F-4D97-AF65-F5344CB8AC3E}">
        <p14:creationId xmlns:p14="http://schemas.microsoft.com/office/powerpoint/2010/main" val="349088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4664"/>
            <a:ext cx="8229600" cy="1143000"/>
          </a:xfrm>
        </p:spPr>
        <p:txBody>
          <a:bodyPr/>
          <a:lstStyle/>
          <a:p>
            <a:r>
              <a:rPr lang="fi-FI" dirty="0"/>
              <a:t>Unettomuuden hoidon peruslähtökohdat</a:t>
            </a:r>
          </a:p>
        </p:txBody>
      </p:sp>
      <p:sp>
        <p:nvSpPr>
          <p:cNvPr id="3" name="Sisällön paikkamerkki 2"/>
          <p:cNvSpPr>
            <a:spLocks noGrp="1"/>
          </p:cNvSpPr>
          <p:nvPr>
            <p:ph idx="1"/>
          </p:nvPr>
        </p:nvSpPr>
        <p:spPr>
          <a:xfrm>
            <a:off x="457200" y="1556792"/>
            <a:ext cx="8229600" cy="4525963"/>
          </a:xfrm>
        </p:spPr>
        <p:txBody>
          <a:bodyPr>
            <a:noAutofit/>
          </a:bodyPr>
          <a:lstStyle/>
          <a:p>
            <a:r>
              <a:rPr lang="fi-FI" sz="2000" dirty="0"/>
              <a:t>Unettomuuden hoito vaatii hyvän hoitosuhteen ja seurannan.</a:t>
            </a:r>
          </a:p>
          <a:p>
            <a:r>
              <a:rPr lang="fi-FI" sz="2000" dirty="0"/>
              <a:t>Suurin osa potilaista hyötyy jo muutamasta hoito- ja seurantakäynnistä.</a:t>
            </a:r>
          </a:p>
          <a:p>
            <a:r>
              <a:rPr lang="fi-FI" sz="2000" dirty="0"/>
              <a:t>Unettomuuden hoidossa tulee huomioida omahoito, </a:t>
            </a:r>
            <a:r>
              <a:rPr lang="fi-FI" sz="2000" dirty="0"/>
              <a:t>ympäristö-tekijöiden </a:t>
            </a:r>
            <a:r>
              <a:rPr lang="fi-FI" sz="2000" dirty="0"/>
              <a:t>vaikutus, </a:t>
            </a:r>
            <a:r>
              <a:rPr lang="fi-FI" sz="2000" dirty="0" err="1"/>
              <a:t>kognitiivis-behavioraalisten</a:t>
            </a:r>
            <a:r>
              <a:rPr lang="fi-FI" sz="2000" dirty="0"/>
              <a:t> ja muiden lääkkeettömien menetelmien soveltaminen sekä lääkehoito.</a:t>
            </a:r>
          </a:p>
          <a:p>
            <a:r>
              <a:rPr lang="fi-FI" sz="2000" dirty="0"/>
              <a:t>Mielenterveyden häiriön asianmukainen hoito on osa unettomuuden hoitoa.</a:t>
            </a:r>
          </a:p>
          <a:p>
            <a:r>
              <a:rPr lang="fi-FI" sz="2000" dirty="0"/>
              <a:t>Lääkityksessä tulee huomioida </a:t>
            </a:r>
            <a:r>
              <a:rPr lang="fi-FI" sz="2000" dirty="0"/>
              <a:t>unettomuuden vaikutukset </a:t>
            </a:r>
            <a:r>
              <a:rPr lang="fi-FI" sz="2000" dirty="0"/>
              <a:t>päiväaikaiseen suorituskykyyn ja ajoneuvon kuljettamiseen.</a:t>
            </a:r>
          </a:p>
          <a:p>
            <a:r>
              <a:rPr lang="fi-FI" sz="2000" dirty="0"/>
              <a:t>Unilääkitystä aloitettaessa tulisi tehdä suunnitelma myös lääkityksen lopettamisesta.</a:t>
            </a:r>
          </a:p>
          <a:p>
            <a:r>
              <a:rPr lang="fi-FI" sz="2000" dirty="0"/>
              <a:t>Pitkäaikaisen unettomuuden hoito perustuu unettomuutta ylläpitävien tekijöiden ymmärtämiseen. Mahdollisesti tarvittavan lääkehoidon hyödyt ja haitat on punnittava yksilöllisesti</a:t>
            </a:r>
            <a:r>
              <a:rPr lang="fi-FI" sz="2000" dirty="0"/>
              <a:t>.</a:t>
            </a:r>
            <a:endParaRPr lang="fi-FI" sz="2000" dirty="0"/>
          </a:p>
        </p:txBody>
      </p:sp>
    </p:spTree>
    <p:extLst>
      <p:ext uri="{BB962C8B-B14F-4D97-AF65-F5344CB8AC3E}">
        <p14:creationId xmlns:p14="http://schemas.microsoft.com/office/powerpoint/2010/main" val="990121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Vastikään alkaneen unettomuuden hoito</a:t>
            </a:r>
            <a:endParaRPr lang="fi-FI" dirty="0"/>
          </a:p>
        </p:txBody>
      </p:sp>
      <p:sp>
        <p:nvSpPr>
          <p:cNvPr id="3" name="Sisällön paikkamerkki 2"/>
          <p:cNvSpPr>
            <a:spLocks noGrp="1"/>
          </p:cNvSpPr>
          <p:nvPr>
            <p:ph idx="1"/>
          </p:nvPr>
        </p:nvSpPr>
        <p:spPr>
          <a:xfrm>
            <a:off x="457200" y="1999381"/>
            <a:ext cx="8363272" cy="4525963"/>
          </a:xfrm>
        </p:spPr>
        <p:txBody>
          <a:bodyPr>
            <a:normAutofit fontScale="92500"/>
          </a:bodyPr>
          <a:lstStyle/>
          <a:p>
            <a:r>
              <a:rPr lang="fi-FI" sz="2200" dirty="0"/>
              <a:t>Äkillisissä elämänmuutoksissa unettomuus on luonnollinen reaktio. </a:t>
            </a:r>
            <a:endParaRPr lang="fi-FI" sz="2200" dirty="0" smtClean="0"/>
          </a:p>
          <a:p>
            <a:pPr lvl="1"/>
            <a:r>
              <a:rPr lang="fi-FI" sz="1900" dirty="0" smtClean="0"/>
              <a:t>Tuki</a:t>
            </a:r>
            <a:r>
              <a:rPr lang="fi-FI" sz="1900" dirty="0"/>
              <a:t>, lohduttaminen ja neuvonta ovat tällöin ensisijaisia</a:t>
            </a:r>
            <a:r>
              <a:rPr lang="fi-FI" sz="1900" dirty="0" smtClean="0"/>
              <a:t>.</a:t>
            </a:r>
          </a:p>
          <a:p>
            <a:r>
              <a:rPr lang="fi-FI" sz="2200" dirty="0"/>
              <a:t>Unettomuuden jatkuessa on tärkeä kiinnittää huomiota unirytmiin ja muuhun </a:t>
            </a:r>
            <a:r>
              <a:rPr lang="fi-FI" sz="2200" dirty="0" smtClean="0"/>
              <a:t>unihuoltoon. Lisätietoa sähköisissä tausta-aineistoissa</a:t>
            </a:r>
          </a:p>
          <a:p>
            <a:pPr lvl="1"/>
            <a:r>
              <a:rPr lang="fi-FI" sz="1900" dirty="0"/>
              <a:t>Kognitiiviset (CBT, </a:t>
            </a:r>
            <a:r>
              <a:rPr lang="fi-FI" sz="1900" dirty="0" err="1"/>
              <a:t>kognitiivis-behavioraaliset</a:t>
            </a:r>
            <a:r>
              <a:rPr lang="fi-FI" sz="1900" dirty="0"/>
              <a:t>) </a:t>
            </a:r>
            <a:r>
              <a:rPr lang="fi-FI" sz="1900" dirty="0" smtClean="0"/>
              <a:t>menetelmät, ks. </a:t>
            </a:r>
            <a:r>
              <a:rPr lang="fi-FI" sz="1900" dirty="0" smtClean="0">
                <a:hlinkClick r:id="rId3"/>
              </a:rPr>
              <a:t>täältä</a:t>
            </a:r>
            <a:endParaRPr lang="fi-FI" sz="1900" dirty="0"/>
          </a:p>
          <a:p>
            <a:pPr lvl="1"/>
            <a:r>
              <a:rPr lang="fi-FI" sz="1900" dirty="0" smtClean="0"/>
              <a:t>Lääkkeettömän hoidon keskeiset periaatteet, ks. </a:t>
            </a:r>
            <a:r>
              <a:rPr lang="fi-FI" sz="1900" dirty="0" smtClean="0">
                <a:hlinkClick r:id="rId4"/>
              </a:rPr>
              <a:t>täältä</a:t>
            </a:r>
            <a:endParaRPr lang="fi-FI" sz="1900" dirty="0" smtClean="0"/>
          </a:p>
          <a:p>
            <a:r>
              <a:rPr lang="fi-FI" sz="2200" dirty="0" smtClean="0"/>
              <a:t>Elleivät tuki ja unihuolto </a:t>
            </a:r>
            <a:r>
              <a:rPr lang="fi-FI" sz="2200" dirty="0"/>
              <a:t>tuo </a:t>
            </a:r>
            <a:r>
              <a:rPr lang="fi-FI" sz="2200" dirty="0" smtClean="0"/>
              <a:t>apua tai oireilu on voimakasta, </a:t>
            </a:r>
            <a:r>
              <a:rPr lang="fi-FI" sz="2200" dirty="0"/>
              <a:t>lyhytaikainen </a:t>
            </a:r>
            <a:r>
              <a:rPr lang="fi-FI" sz="2200" dirty="0" smtClean="0"/>
              <a:t>unilääkitys pienellä annoksella </a:t>
            </a:r>
            <a:r>
              <a:rPr lang="fi-FI" sz="2200" dirty="0"/>
              <a:t>saattaa olla </a:t>
            </a:r>
            <a:r>
              <a:rPr lang="fi-FI" sz="2200" dirty="0" smtClean="0"/>
              <a:t>tarpeen pitkäaikaisen unettomuuden kehittymisen ehkäisemiseksi.</a:t>
            </a:r>
          </a:p>
          <a:p>
            <a:pPr lvl="1"/>
            <a:r>
              <a:rPr lang="fi-FI" sz="1900" dirty="0"/>
              <a:t>Ennen lääkkeen määräämistä potilaan aiemmin saama unilääkitys tulee tarkistaa reseptikeskuksen </a:t>
            </a:r>
            <a:r>
              <a:rPr lang="fi-FI" sz="1900" dirty="0" smtClean="0"/>
              <a:t>kautta. </a:t>
            </a:r>
          </a:p>
          <a:p>
            <a:pPr lvl="1"/>
            <a:r>
              <a:rPr lang="fi-FI" sz="1900" dirty="0" smtClean="0"/>
              <a:t>Mahdollinen </a:t>
            </a:r>
            <a:r>
              <a:rPr lang="fi-FI" sz="1900" dirty="0"/>
              <a:t>muu lääkitys ja potilaan muut sairaudet </a:t>
            </a:r>
            <a:r>
              <a:rPr lang="fi-FI" sz="1900" dirty="0" smtClean="0"/>
              <a:t>on </a:t>
            </a:r>
            <a:r>
              <a:rPr lang="fi-FI" sz="1900" dirty="0"/>
              <a:t>otettava </a:t>
            </a:r>
            <a:r>
              <a:rPr lang="fi-FI" sz="1900" dirty="0" smtClean="0"/>
              <a:t>huomioon unilääkitystä määrättäessä.</a:t>
            </a:r>
            <a:endParaRPr lang="fi-FI" sz="1900" dirty="0"/>
          </a:p>
        </p:txBody>
      </p:sp>
    </p:spTree>
    <p:extLst>
      <p:ext uri="{BB962C8B-B14F-4D97-AF65-F5344CB8AC3E}">
        <p14:creationId xmlns:p14="http://schemas.microsoft.com/office/powerpoint/2010/main" val="1018855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Pitkäaikaisen unettomuuden hoito</a:t>
            </a:r>
            <a:endParaRPr lang="fi-FI" dirty="0"/>
          </a:p>
        </p:txBody>
      </p:sp>
      <p:sp>
        <p:nvSpPr>
          <p:cNvPr id="3" name="Sisällön paikkamerkki 2"/>
          <p:cNvSpPr>
            <a:spLocks noGrp="1"/>
          </p:cNvSpPr>
          <p:nvPr>
            <p:ph idx="1"/>
          </p:nvPr>
        </p:nvSpPr>
        <p:spPr>
          <a:xfrm>
            <a:off x="457200" y="1999381"/>
            <a:ext cx="8229600" cy="4669979"/>
          </a:xfrm>
        </p:spPr>
        <p:txBody>
          <a:bodyPr>
            <a:normAutofit/>
          </a:bodyPr>
          <a:lstStyle/>
          <a:p>
            <a:r>
              <a:rPr lang="fi-FI" sz="2000" dirty="0"/>
              <a:t>Lääkkeetön hoito sisältää nukkumisen ja unettomuutta ylläpitävien tekijöiden selvittämistä ja toiminnallisia </a:t>
            </a:r>
            <a:r>
              <a:rPr lang="fi-FI" sz="2000" dirty="0" smtClean="0"/>
              <a:t>menetelmiä.</a:t>
            </a:r>
          </a:p>
          <a:p>
            <a:r>
              <a:rPr lang="fi-FI" sz="2000" dirty="0" err="1" smtClean="0"/>
              <a:t>Kognitiivis-behavioraalisia</a:t>
            </a:r>
            <a:r>
              <a:rPr lang="fi-FI" sz="2000" dirty="0" smtClean="0"/>
              <a:t> </a:t>
            </a:r>
            <a:r>
              <a:rPr lang="fi-FI" sz="2000" dirty="0"/>
              <a:t>menetelmiä pidetään ensisijaisina </a:t>
            </a:r>
            <a:r>
              <a:rPr lang="fi-FI" sz="2000" dirty="0" smtClean="0"/>
              <a:t>hoitoina (ks. dia </a:t>
            </a:r>
            <a:r>
              <a:rPr lang="fi-FI" sz="2000" dirty="0" smtClean="0">
                <a:hlinkClick r:id="rId2" action="ppaction://hlinksldjump"/>
              </a:rPr>
              <a:t>16</a:t>
            </a:r>
            <a:r>
              <a:rPr lang="fi-FI" sz="2000" dirty="0" smtClean="0"/>
              <a:t>):</a:t>
            </a:r>
          </a:p>
          <a:p>
            <a:pPr lvl="1"/>
            <a:r>
              <a:rPr lang="fi-FI" sz="1800" dirty="0" smtClean="0"/>
              <a:t>Ne ovat tehokkaita </a:t>
            </a:r>
            <a:r>
              <a:rPr lang="fi-FI" sz="1800" dirty="0"/>
              <a:t>pitkäkestoisen unettomuuden hoidossa, </a:t>
            </a:r>
            <a:r>
              <a:rPr lang="fi-FI" sz="1800" dirty="0" smtClean="0"/>
              <a:t>ja </a:t>
            </a:r>
            <a:r>
              <a:rPr lang="fi-FI" sz="1800" dirty="0"/>
              <a:t>tulokset </a:t>
            </a:r>
            <a:r>
              <a:rPr lang="fi-FI" sz="1800" dirty="0" smtClean="0"/>
              <a:t>näyttävät pysyviltä </a:t>
            </a:r>
            <a:r>
              <a:rPr lang="fi-FI" sz="1800" b="1" baseline="30000" dirty="0" smtClean="0">
                <a:solidFill>
                  <a:srgbClr val="FF0000"/>
                </a:solidFill>
              </a:rPr>
              <a:t>A</a:t>
            </a:r>
            <a:r>
              <a:rPr lang="fi-FI" sz="1800" dirty="0" smtClean="0"/>
              <a:t>.</a:t>
            </a:r>
          </a:p>
          <a:p>
            <a:pPr lvl="1"/>
            <a:r>
              <a:rPr lang="fi-FI" sz="1800" dirty="0" smtClean="0"/>
              <a:t>Näyttävät soveltuvan </a:t>
            </a:r>
            <a:r>
              <a:rPr lang="fi-FI" sz="1800" dirty="0"/>
              <a:t>ikääntyneiden unettomuuden </a:t>
            </a:r>
            <a:r>
              <a:rPr lang="fi-FI" sz="1800" dirty="0" smtClean="0"/>
              <a:t>hoitoon </a:t>
            </a:r>
            <a:r>
              <a:rPr lang="fi-FI" sz="1800" b="1" baseline="30000" dirty="0">
                <a:solidFill>
                  <a:srgbClr val="FF0000"/>
                </a:solidFill>
              </a:rPr>
              <a:t>B</a:t>
            </a:r>
            <a:r>
              <a:rPr lang="fi-FI" sz="1800" dirty="0" smtClean="0"/>
              <a:t>.</a:t>
            </a:r>
          </a:p>
          <a:p>
            <a:pPr lvl="1"/>
            <a:r>
              <a:rPr lang="fi-FI" sz="1800" dirty="0" smtClean="0"/>
              <a:t>Soveltuvat </a:t>
            </a:r>
            <a:r>
              <a:rPr lang="fi-FI" sz="1800" dirty="0"/>
              <a:t>perusterveydenhuollon </a:t>
            </a:r>
            <a:r>
              <a:rPr lang="fi-FI" sz="1800" dirty="0" smtClean="0"/>
              <a:t>käyttöön </a:t>
            </a:r>
            <a:r>
              <a:rPr lang="fi-FI" sz="1800" b="1" baseline="30000" dirty="0">
                <a:solidFill>
                  <a:srgbClr val="FF0000"/>
                </a:solidFill>
              </a:rPr>
              <a:t>A</a:t>
            </a:r>
            <a:r>
              <a:rPr lang="fi-FI" sz="1800" dirty="0" smtClean="0"/>
              <a:t>.</a:t>
            </a:r>
          </a:p>
          <a:p>
            <a:pPr lvl="1"/>
            <a:r>
              <a:rPr lang="fi-FI" sz="1800" dirty="0"/>
              <a:t>Rentoutuksella saavutetaan hyviä tuloksia unettomuuden </a:t>
            </a:r>
            <a:r>
              <a:rPr lang="fi-FI" sz="1800" dirty="0" smtClean="0"/>
              <a:t>hoidossa</a:t>
            </a:r>
            <a:r>
              <a:rPr lang="fi-FI" sz="1900" dirty="0" smtClean="0"/>
              <a:t>.</a:t>
            </a:r>
          </a:p>
          <a:p>
            <a:r>
              <a:rPr lang="fi-FI" sz="2000" dirty="0" smtClean="0"/>
              <a:t>Erityyppiset </a:t>
            </a:r>
            <a:r>
              <a:rPr lang="fi-FI" sz="2000" dirty="0"/>
              <a:t>itsehoito-ohjelmat lievittävät unettomuutta hiukan tai </a:t>
            </a:r>
            <a:r>
              <a:rPr lang="fi-FI" sz="2000" dirty="0" smtClean="0"/>
              <a:t>kohtalaisesti.</a:t>
            </a:r>
          </a:p>
          <a:p>
            <a:r>
              <a:rPr lang="fi-FI" sz="2000" dirty="0"/>
              <a:t>Liikuntaharjoittelu (erityisesti kohtuukuormitteinen liikunta, kuten reipas kävely) lisää unen määrää ja parantaa unen laatua erityisesti keski-ikäisillä unettomuudesta </a:t>
            </a:r>
            <a:r>
              <a:rPr lang="fi-FI" sz="2000" dirty="0" smtClean="0"/>
              <a:t>kärsivillä </a:t>
            </a:r>
            <a:r>
              <a:rPr lang="fi-FI" sz="2000" b="1" baseline="30000" dirty="0">
                <a:solidFill>
                  <a:srgbClr val="FF0000"/>
                </a:solidFill>
              </a:rPr>
              <a:t>A</a:t>
            </a:r>
            <a:r>
              <a:rPr lang="fi-FI" sz="2000" dirty="0" smtClean="0"/>
              <a:t>. </a:t>
            </a:r>
          </a:p>
          <a:p>
            <a:pPr lvl="1"/>
            <a:endParaRPr lang="fi-FI" sz="1600" dirty="0" smtClean="0"/>
          </a:p>
          <a:p>
            <a:pPr lvl="1"/>
            <a:endParaRPr lang="fi-FI" sz="1800" dirty="0" smtClean="0"/>
          </a:p>
          <a:p>
            <a:pPr lvl="1"/>
            <a:endParaRPr lang="fi-FI" dirty="0"/>
          </a:p>
        </p:txBody>
      </p:sp>
    </p:spTree>
    <p:extLst>
      <p:ext uri="{BB962C8B-B14F-4D97-AF65-F5344CB8AC3E}">
        <p14:creationId xmlns:p14="http://schemas.microsoft.com/office/powerpoint/2010/main" val="2959988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Sisällön paikkamerkki 3"/>
          <p:cNvGraphicFramePr>
            <a:graphicFrameLocks noGrp="1"/>
          </p:cNvGraphicFramePr>
          <p:nvPr>
            <p:ph idx="1"/>
            <p:extLst>
              <p:ext uri="{D42A27DB-BD31-4B8C-83A1-F6EECF244321}">
                <p14:modId xmlns:p14="http://schemas.microsoft.com/office/powerpoint/2010/main" val="2291363767"/>
              </p:ext>
            </p:extLst>
          </p:nvPr>
        </p:nvGraphicFramePr>
        <p:xfrm>
          <a:off x="35496" y="768713"/>
          <a:ext cx="9073008" cy="5995392"/>
        </p:xfrm>
        <a:graphic>
          <a:graphicData uri="http://schemas.openxmlformats.org/drawingml/2006/table">
            <a:tbl>
              <a:tblPr firstRow="1" bandRow="1">
                <a:tableStyleId>{5C22544A-7EE6-4342-B048-85BDC9FD1C3A}</a:tableStyleId>
              </a:tblPr>
              <a:tblGrid>
                <a:gridCol w="2268252"/>
                <a:gridCol w="3951148"/>
                <a:gridCol w="2853608"/>
              </a:tblGrid>
              <a:tr h="209901">
                <a:tc>
                  <a:txBody>
                    <a:bodyPr/>
                    <a:lstStyle/>
                    <a:p>
                      <a:pPr algn="l" fontAlgn="t"/>
                      <a:r>
                        <a:rPr lang="fi-FI" sz="1600" dirty="0" smtClean="0">
                          <a:solidFill>
                            <a:srgbClr val="333333"/>
                          </a:solidFill>
                          <a:effectLst/>
                        </a:rPr>
                        <a:t>Menetelmä</a:t>
                      </a:r>
                      <a:endParaRPr lang="fi-FI" sz="1600" dirty="0">
                        <a:solidFill>
                          <a:srgbClr val="333333"/>
                        </a:solidFill>
                        <a:effectLst/>
                      </a:endParaRPr>
                    </a:p>
                  </a:txBody>
                  <a:tcPr/>
                </a:tc>
                <a:tc>
                  <a:txBody>
                    <a:bodyPr/>
                    <a:lstStyle/>
                    <a:p>
                      <a:pPr algn="l" fontAlgn="t"/>
                      <a:r>
                        <a:rPr lang="fi-FI" sz="1600">
                          <a:solidFill>
                            <a:srgbClr val="333333"/>
                          </a:solidFill>
                          <a:effectLst/>
                        </a:rPr>
                        <a:t>Käyttötarkoitus</a:t>
                      </a:r>
                    </a:p>
                  </a:txBody>
                  <a:tcPr/>
                </a:tc>
                <a:tc>
                  <a:txBody>
                    <a:bodyPr/>
                    <a:lstStyle/>
                    <a:p>
                      <a:pPr algn="l" fontAlgn="t"/>
                      <a:r>
                        <a:rPr lang="fi-FI" sz="1600">
                          <a:solidFill>
                            <a:srgbClr val="333333"/>
                          </a:solidFill>
                          <a:effectLst/>
                        </a:rPr>
                        <a:t>Vaikutusmekanismi</a:t>
                      </a:r>
                    </a:p>
                  </a:txBody>
                  <a:tcPr/>
                </a:tc>
              </a:tr>
              <a:tr h="1392912">
                <a:tc>
                  <a:txBody>
                    <a:bodyPr/>
                    <a:lstStyle/>
                    <a:p>
                      <a:pPr fontAlgn="t"/>
                      <a:r>
                        <a:rPr lang="fi-FI" sz="1600" dirty="0">
                          <a:effectLst/>
                        </a:rPr>
                        <a:t>Unen huolto: elintapojen tarkistaminen (</a:t>
                      </a:r>
                      <a:r>
                        <a:rPr lang="fi-FI" sz="1600" dirty="0" smtClean="0">
                          <a:solidFill>
                            <a:schemeClr val="tx1"/>
                          </a:solidFill>
                          <a:effectLst/>
                        </a:rPr>
                        <a:t>nautinto-aineiden </a:t>
                      </a:r>
                      <a:r>
                        <a:rPr lang="fi-FI" sz="1600" dirty="0">
                          <a:solidFill>
                            <a:schemeClr val="tx1"/>
                          </a:solidFill>
                          <a:effectLst/>
                        </a:rPr>
                        <a:t>käyttö, liikunta </a:t>
                      </a:r>
                      <a:r>
                        <a:rPr lang="fi-FI" sz="1600" dirty="0">
                          <a:effectLst/>
                        </a:rPr>
                        <a:t>ja sen ajoittaminen, ilta-ateria)</a:t>
                      </a:r>
                    </a:p>
                  </a:txBody>
                  <a:tcPr/>
                </a:tc>
                <a:tc>
                  <a:txBody>
                    <a:bodyPr/>
                    <a:lstStyle/>
                    <a:p>
                      <a:pPr fontAlgn="t"/>
                      <a:r>
                        <a:rPr lang="fi-FI" sz="1600" dirty="0">
                          <a:effectLst/>
                        </a:rPr>
                        <a:t>Pyritään palauttamaan sekaisin mennyt unirytmi. </a:t>
                      </a:r>
                      <a:r>
                        <a:rPr lang="fi-FI" sz="1600" dirty="0" smtClean="0">
                          <a:effectLst/>
                        </a:rPr>
                        <a:t>Muutetaan </a:t>
                      </a:r>
                      <a:r>
                        <a:rPr lang="fi-FI" sz="1600" dirty="0">
                          <a:effectLst/>
                        </a:rPr>
                        <a:t>nukkumisympäristö otolliseksi. </a:t>
                      </a:r>
                      <a:r>
                        <a:rPr lang="fi-FI" sz="1600" dirty="0" smtClean="0">
                          <a:effectLst/>
                        </a:rPr>
                        <a:t>Huolehditaan </a:t>
                      </a:r>
                      <a:r>
                        <a:rPr lang="fi-FI" sz="1600" dirty="0">
                          <a:effectLst/>
                        </a:rPr>
                        <a:t>rauhoittumisesta ja rituaaleista.</a:t>
                      </a:r>
                    </a:p>
                  </a:txBody>
                  <a:tcPr/>
                </a:tc>
                <a:tc>
                  <a:txBody>
                    <a:bodyPr/>
                    <a:lstStyle/>
                    <a:p>
                      <a:pPr fontAlgn="t"/>
                      <a:r>
                        <a:rPr lang="fi-FI" sz="1600" dirty="0">
                          <a:effectLst/>
                        </a:rPr>
                        <a:t>Säännöllistää unirytmin ja vähentää unen tuloa estäviä </a:t>
                      </a:r>
                      <a:r>
                        <a:rPr lang="fi-FI" sz="1600" dirty="0" smtClean="0">
                          <a:effectLst/>
                        </a:rPr>
                        <a:t>ärsykkeitä</a:t>
                      </a:r>
                      <a:endParaRPr lang="fi-FI" sz="1600" dirty="0">
                        <a:effectLst/>
                      </a:endParaRPr>
                    </a:p>
                  </a:txBody>
                  <a:tcPr/>
                </a:tc>
              </a:tr>
              <a:tr h="782218">
                <a:tc>
                  <a:txBody>
                    <a:bodyPr/>
                    <a:lstStyle/>
                    <a:p>
                      <a:pPr fontAlgn="t"/>
                      <a:r>
                        <a:rPr lang="fi-FI" sz="1600">
                          <a:effectLst/>
                        </a:rPr>
                        <a:t>Rentoutus</a:t>
                      </a:r>
                    </a:p>
                  </a:txBody>
                  <a:tcPr/>
                </a:tc>
                <a:tc>
                  <a:txBody>
                    <a:bodyPr/>
                    <a:lstStyle/>
                    <a:p>
                      <a:pPr fontAlgn="t"/>
                      <a:r>
                        <a:rPr lang="fi-FI" sz="1600" dirty="0">
                          <a:effectLst/>
                        </a:rPr>
                        <a:t>Rentoutetaan kireät lihakset ja kireä mieli, koska ne estävät unen tulon. Unettomat ovat taipuvaisia jännittämään.</a:t>
                      </a:r>
                    </a:p>
                  </a:txBody>
                  <a:tcPr/>
                </a:tc>
                <a:tc>
                  <a:txBody>
                    <a:bodyPr/>
                    <a:lstStyle/>
                    <a:p>
                      <a:pPr fontAlgn="t"/>
                      <a:r>
                        <a:rPr lang="fi-FI" sz="1600" dirty="0">
                          <a:effectLst/>
                        </a:rPr>
                        <a:t>Vähentää </a:t>
                      </a:r>
                      <a:r>
                        <a:rPr lang="fi-FI" sz="1600" dirty="0" err="1">
                          <a:effectLst/>
                        </a:rPr>
                        <a:t>psykofysiologista</a:t>
                      </a:r>
                      <a:r>
                        <a:rPr lang="fi-FI" sz="1600" dirty="0">
                          <a:effectLst/>
                        </a:rPr>
                        <a:t> jännitystä, </a:t>
                      </a:r>
                      <a:r>
                        <a:rPr lang="fi-FI" sz="1600" dirty="0" smtClean="0">
                          <a:effectLst/>
                        </a:rPr>
                        <a:t>mutta rentoutu-</a:t>
                      </a:r>
                      <a:r>
                        <a:rPr lang="fi-FI" sz="1600" dirty="0" err="1" smtClean="0">
                          <a:effectLst/>
                        </a:rPr>
                        <a:t>misen</a:t>
                      </a:r>
                      <a:r>
                        <a:rPr lang="fi-FI" sz="1600" dirty="0" smtClean="0">
                          <a:effectLst/>
                        </a:rPr>
                        <a:t> oppimiseen </a:t>
                      </a:r>
                      <a:r>
                        <a:rPr lang="fi-FI" sz="1600" dirty="0">
                          <a:effectLst/>
                        </a:rPr>
                        <a:t>menee </a:t>
                      </a:r>
                      <a:r>
                        <a:rPr lang="fi-FI" sz="1600" dirty="0" smtClean="0">
                          <a:effectLst/>
                        </a:rPr>
                        <a:t>aikaa</a:t>
                      </a:r>
                      <a:endParaRPr lang="fi-FI" sz="1600" dirty="0">
                        <a:effectLst/>
                      </a:endParaRPr>
                    </a:p>
                  </a:txBody>
                  <a:tcPr/>
                </a:tc>
              </a:tr>
              <a:tr h="1238511">
                <a:tc>
                  <a:txBody>
                    <a:bodyPr/>
                    <a:lstStyle/>
                    <a:p>
                      <a:pPr fontAlgn="t"/>
                      <a:r>
                        <a:rPr lang="fi-FI" sz="1600" dirty="0">
                          <a:effectLst/>
                        </a:rPr>
                        <a:t>Uniärsykkeiden hallinta</a:t>
                      </a:r>
                    </a:p>
                  </a:txBody>
                  <a:tcPr/>
                </a:tc>
                <a:tc>
                  <a:txBody>
                    <a:bodyPr/>
                    <a:lstStyle/>
                    <a:p>
                      <a:pPr fontAlgn="t"/>
                      <a:r>
                        <a:rPr lang="fi-FI" sz="1600" dirty="0">
                          <a:effectLst/>
                        </a:rPr>
                        <a:t>Käytetään silloin, kun oma vuode yhdistetään valvomiseen ja kärsimykseen. </a:t>
                      </a:r>
                      <a:br>
                        <a:rPr lang="fi-FI" sz="1600" dirty="0">
                          <a:effectLst/>
                        </a:rPr>
                      </a:br>
                      <a:r>
                        <a:rPr lang="fi-FI" sz="1600" dirty="0">
                          <a:effectLst/>
                        </a:rPr>
                        <a:t>Kun uni ei tule noin 15 minuutissa, noustaan vuoteesta. Vuoteessa ei tehdä muuta kuin nukutaan ja rakastellaan.</a:t>
                      </a:r>
                    </a:p>
                  </a:txBody>
                  <a:tcPr/>
                </a:tc>
                <a:tc>
                  <a:txBody>
                    <a:bodyPr/>
                    <a:lstStyle/>
                    <a:p>
                      <a:pPr fontAlgn="t"/>
                      <a:r>
                        <a:rPr lang="fi-FI" sz="1600" dirty="0">
                          <a:effectLst/>
                        </a:rPr>
                        <a:t>Katkaisee oman vuoteen ja nukkumisen välisen negatiivisen ehdollistumisen ja vahvistaa oman vuoteen ja nukkumisen välistä yhteyttä</a:t>
                      </a:r>
                    </a:p>
                  </a:txBody>
                  <a:tcPr/>
                </a:tc>
              </a:tr>
              <a:tr h="1010364">
                <a:tc>
                  <a:txBody>
                    <a:bodyPr/>
                    <a:lstStyle/>
                    <a:p>
                      <a:pPr fontAlgn="t"/>
                      <a:r>
                        <a:rPr lang="fi-FI" sz="1600">
                          <a:effectLst/>
                        </a:rPr>
                        <a:t>Vuoteessa olon rajoittaminen</a:t>
                      </a:r>
                    </a:p>
                  </a:txBody>
                  <a:tcPr/>
                </a:tc>
                <a:tc>
                  <a:txBody>
                    <a:bodyPr/>
                    <a:lstStyle/>
                    <a:p>
                      <a:pPr fontAlgn="t"/>
                      <a:r>
                        <a:rPr lang="fi-FI" sz="1600" dirty="0">
                          <a:effectLst/>
                        </a:rPr>
                        <a:t>Vähennetään vuoteessa vietettyä ylenmääräistä aikaa.</a:t>
                      </a:r>
                      <a:br>
                        <a:rPr lang="fi-FI" sz="1600" dirty="0">
                          <a:effectLst/>
                        </a:rPr>
                      </a:br>
                      <a:r>
                        <a:rPr lang="fi-FI" sz="1600" dirty="0">
                          <a:effectLst/>
                        </a:rPr>
                        <a:t>Vuoteessa </a:t>
                      </a:r>
                      <a:r>
                        <a:rPr lang="fi-FI" sz="1600" dirty="0">
                          <a:solidFill>
                            <a:schemeClr val="tx1"/>
                          </a:solidFill>
                          <a:effectLst/>
                        </a:rPr>
                        <a:t>ollaan vain </a:t>
                      </a:r>
                      <a:r>
                        <a:rPr lang="fi-FI" sz="1600" dirty="0" smtClean="0">
                          <a:solidFill>
                            <a:schemeClr val="tx1"/>
                          </a:solidFill>
                          <a:effectLst/>
                        </a:rPr>
                        <a:t>se</a:t>
                      </a:r>
                      <a:r>
                        <a:rPr lang="fi-FI" sz="1600" baseline="0" dirty="0" smtClean="0">
                          <a:solidFill>
                            <a:schemeClr val="tx1"/>
                          </a:solidFill>
                          <a:effectLst/>
                        </a:rPr>
                        <a:t> aika</a:t>
                      </a:r>
                      <a:r>
                        <a:rPr lang="fi-FI" sz="1600" dirty="0" smtClean="0">
                          <a:solidFill>
                            <a:schemeClr val="tx1"/>
                          </a:solidFill>
                          <a:effectLst/>
                        </a:rPr>
                        <a:t> </a:t>
                      </a:r>
                      <a:r>
                        <a:rPr lang="fi-FI" sz="1600" dirty="0">
                          <a:solidFill>
                            <a:schemeClr val="tx1"/>
                          </a:solidFill>
                          <a:effectLst/>
                        </a:rPr>
                        <a:t>kuin </a:t>
                      </a:r>
                      <a:r>
                        <a:rPr lang="fi-FI" sz="1600" dirty="0">
                          <a:effectLst/>
                        </a:rPr>
                        <a:t>siellä nukkumispäiväkirjan </a:t>
                      </a:r>
                      <a:r>
                        <a:rPr lang="fi-FI" sz="1600" dirty="0" smtClean="0">
                          <a:effectLst/>
                        </a:rPr>
                        <a:t>mukaan </a:t>
                      </a:r>
                      <a:r>
                        <a:rPr lang="fi-FI" sz="1600" dirty="0">
                          <a:effectLst/>
                        </a:rPr>
                        <a:t>on nukuttu.</a:t>
                      </a:r>
                    </a:p>
                  </a:txBody>
                  <a:tcPr/>
                </a:tc>
                <a:tc>
                  <a:txBody>
                    <a:bodyPr/>
                    <a:lstStyle/>
                    <a:p>
                      <a:pPr fontAlgn="t"/>
                      <a:r>
                        <a:rPr lang="fi-FI" sz="1600">
                          <a:effectLst/>
                        </a:rPr>
                        <a:t>Vahvistaa unta ja vähentää negatiivisia ehdollistumia</a:t>
                      </a:r>
                    </a:p>
                  </a:txBody>
                  <a:tcPr/>
                </a:tc>
              </a:tr>
              <a:tr h="1010364">
                <a:tc>
                  <a:txBody>
                    <a:bodyPr/>
                    <a:lstStyle/>
                    <a:p>
                      <a:pPr fontAlgn="t"/>
                      <a:r>
                        <a:rPr lang="fi-FI" sz="1600" dirty="0">
                          <a:effectLst/>
                        </a:rPr>
                        <a:t>Kognitiiviset menetelmät</a:t>
                      </a:r>
                    </a:p>
                  </a:txBody>
                  <a:tcPr/>
                </a:tc>
                <a:tc>
                  <a:txBody>
                    <a:bodyPr/>
                    <a:lstStyle/>
                    <a:p>
                      <a:pPr fontAlgn="t"/>
                      <a:r>
                        <a:rPr lang="fi-FI" sz="1600">
                          <a:effectLst/>
                        </a:rPr>
                        <a:t>Tutkitaan ihmisen tapaa käsitellä huolia ja elämän ongelmia.</a:t>
                      </a:r>
                      <a:br>
                        <a:rPr lang="fi-FI" sz="1600">
                          <a:effectLst/>
                        </a:rPr>
                      </a:br>
                      <a:r>
                        <a:rPr lang="fi-FI" sz="1600">
                          <a:effectLst/>
                        </a:rPr>
                        <a:t>On tärkeää käsitellä huolet päivällä. </a:t>
                      </a:r>
                      <a:br>
                        <a:rPr lang="fi-FI" sz="1600">
                          <a:effectLst/>
                        </a:rPr>
                      </a:br>
                      <a:r>
                        <a:rPr lang="fi-FI" sz="1600">
                          <a:effectLst/>
                        </a:rPr>
                        <a:t>Liika yrittäminen estää unen tulon.</a:t>
                      </a:r>
                    </a:p>
                  </a:txBody>
                  <a:tcPr/>
                </a:tc>
                <a:tc>
                  <a:txBody>
                    <a:bodyPr/>
                    <a:lstStyle/>
                    <a:p>
                      <a:pPr fontAlgn="t"/>
                      <a:r>
                        <a:rPr lang="fi-FI" sz="1600" dirty="0">
                          <a:effectLst/>
                        </a:rPr>
                        <a:t>Vähentävät psykologista ylivireyttä, joka johtuu muun muassa murehtimisesta ja suoritusahdistuksesta</a:t>
                      </a:r>
                    </a:p>
                  </a:txBody>
                  <a:tcPr/>
                </a:tc>
              </a:tr>
            </a:tbl>
          </a:graphicData>
        </a:graphic>
      </p:graphicFrame>
      <p:sp>
        <p:nvSpPr>
          <p:cNvPr id="5" name="Tekstiruutu 4"/>
          <p:cNvSpPr txBox="1"/>
          <p:nvPr/>
        </p:nvSpPr>
        <p:spPr>
          <a:xfrm>
            <a:off x="179512" y="188640"/>
            <a:ext cx="6895349" cy="430887"/>
          </a:xfrm>
          <a:prstGeom prst="rect">
            <a:avLst/>
          </a:prstGeom>
          <a:noFill/>
        </p:spPr>
        <p:txBody>
          <a:bodyPr wrap="none" rtlCol="0">
            <a:spAutoFit/>
          </a:bodyPr>
          <a:lstStyle/>
          <a:p>
            <a:r>
              <a:rPr lang="fi-FI" sz="2200" dirty="0" smtClean="0"/>
              <a:t>Taulukko. </a:t>
            </a:r>
            <a:r>
              <a:rPr lang="fi-FI" sz="2200" dirty="0" err="1" smtClean="0"/>
              <a:t>Kognitiivis-behavioraalisten</a:t>
            </a:r>
            <a:r>
              <a:rPr lang="fi-FI" sz="2200" dirty="0" smtClean="0"/>
              <a:t> </a:t>
            </a:r>
            <a:r>
              <a:rPr lang="fi-FI" sz="2200" dirty="0"/>
              <a:t>menetelmien </a:t>
            </a:r>
            <a:r>
              <a:rPr lang="fi-FI" sz="2200" dirty="0" smtClean="0"/>
              <a:t>käyttö.</a:t>
            </a:r>
            <a:endParaRPr lang="fi-FI" sz="2200" dirty="0"/>
          </a:p>
        </p:txBody>
      </p:sp>
    </p:spTree>
    <p:extLst>
      <p:ext uri="{BB962C8B-B14F-4D97-AF65-F5344CB8AC3E}">
        <p14:creationId xmlns:p14="http://schemas.microsoft.com/office/powerpoint/2010/main" val="741217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Lääkehoito</a:t>
            </a:r>
            <a:endParaRPr lang="fi-FI" dirty="0"/>
          </a:p>
        </p:txBody>
      </p:sp>
      <p:sp>
        <p:nvSpPr>
          <p:cNvPr id="3" name="Sisällön paikkamerkki 2"/>
          <p:cNvSpPr>
            <a:spLocks noGrp="1"/>
          </p:cNvSpPr>
          <p:nvPr>
            <p:ph idx="1"/>
          </p:nvPr>
        </p:nvSpPr>
        <p:spPr/>
        <p:txBody>
          <a:bodyPr>
            <a:normAutofit fontScale="92500" lnSpcReduction="10000"/>
          </a:bodyPr>
          <a:lstStyle/>
          <a:p>
            <a:pPr>
              <a:defRPr/>
            </a:pPr>
            <a:r>
              <a:rPr lang="fi-FI" sz="2400" dirty="0"/>
              <a:t>Lääkitys tulee kyseeseen lähinnä </a:t>
            </a:r>
            <a:r>
              <a:rPr lang="fi-FI" sz="2400" dirty="0" smtClean="0"/>
              <a:t>tilapäisen ja lyhytaikaisen </a:t>
            </a:r>
            <a:r>
              <a:rPr lang="fi-FI" sz="2400" dirty="0"/>
              <a:t>unettomuuden hoidossa</a:t>
            </a:r>
            <a:r>
              <a:rPr lang="fi-FI" sz="2400" dirty="0" smtClean="0"/>
              <a:t>.</a:t>
            </a:r>
          </a:p>
          <a:p>
            <a:pPr lvl="1">
              <a:defRPr/>
            </a:pPr>
            <a:r>
              <a:rPr lang="fi-FI" sz="2200" dirty="0" smtClean="0"/>
              <a:t>Unilääkettä </a:t>
            </a:r>
            <a:r>
              <a:rPr lang="fi-FI" sz="2200" dirty="0"/>
              <a:t>tulisi tavallisesti määrätä enintään 2 viikoksi, minkä jälkeen lääkkeen lopettaminen tulisi tehdä </a:t>
            </a:r>
            <a:r>
              <a:rPr lang="fi-FI" sz="2200" dirty="0" smtClean="0"/>
              <a:t>asteittain.</a:t>
            </a:r>
          </a:p>
          <a:p>
            <a:pPr>
              <a:defRPr/>
            </a:pPr>
            <a:r>
              <a:rPr lang="fi-FI" sz="2400" dirty="0" smtClean="0"/>
              <a:t>Pitkäaikaisen </a:t>
            </a:r>
            <a:r>
              <a:rPr lang="fi-FI" sz="2400" dirty="0"/>
              <a:t>unettomuuden hoito </a:t>
            </a:r>
            <a:r>
              <a:rPr lang="fi-FI" sz="2400" dirty="0" smtClean="0"/>
              <a:t>painottuu </a:t>
            </a:r>
            <a:r>
              <a:rPr lang="fi-FI" sz="2400" dirty="0" err="1" smtClean="0"/>
              <a:t>kognitiivis-behavioraalisten</a:t>
            </a:r>
            <a:r>
              <a:rPr lang="fi-FI" sz="2400" dirty="0" smtClean="0"/>
              <a:t> </a:t>
            </a:r>
            <a:r>
              <a:rPr lang="fi-FI" sz="2400" dirty="0"/>
              <a:t>menetelmien </a:t>
            </a:r>
            <a:r>
              <a:rPr lang="fi-FI" sz="2400" dirty="0" smtClean="0"/>
              <a:t>käyttöön.</a:t>
            </a:r>
          </a:p>
          <a:p>
            <a:pPr>
              <a:defRPr/>
            </a:pPr>
            <a:r>
              <a:rPr lang="fi-FI" sz="2400" dirty="0" smtClean="0"/>
              <a:t>Unilääkkeiden pitkäaikaiskäytön </a:t>
            </a:r>
            <a:r>
              <a:rPr lang="fi-FI" sz="2400" dirty="0"/>
              <a:t>haitoista on </a:t>
            </a:r>
            <a:r>
              <a:rPr lang="fi-FI" sz="2400" dirty="0" smtClean="0"/>
              <a:t>useita tutkimuksia.</a:t>
            </a:r>
          </a:p>
          <a:p>
            <a:pPr lvl="1">
              <a:defRPr/>
            </a:pPr>
            <a:r>
              <a:rPr lang="fi-FI" sz="2200" dirty="0" smtClean="0"/>
              <a:t>Yli </a:t>
            </a:r>
            <a:r>
              <a:rPr lang="fi-FI" sz="2200" dirty="0"/>
              <a:t>60-vuotiailla </a:t>
            </a:r>
            <a:r>
              <a:rPr lang="fi-FI" sz="2200" dirty="0" smtClean="0"/>
              <a:t>unilääkkeiden pitkäaikaiskäytön </a:t>
            </a:r>
            <a:r>
              <a:rPr lang="fi-FI" sz="2200" dirty="0"/>
              <a:t>haitat ovat hyötyjä suurempia </a:t>
            </a:r>
            <a:r>
              <a:rPr lang="fi-FI" sz="2200" b="1" baseline="30000" dirty="0" smtClean="0">
                <a:solidFill>
                  <a:srgbClr val="FF0000"/>
                </a:solidFill>
              </a:rPr>
              <a:t>A</a:t>
            </a:r>
            <a:r>
              <a:rPr lang="fi-FI" sz="2200" dirty="0" smtClean="0"/>
              <a:t>.</a:t>
            </a:r>
            <a:endParaRPr lang="fi-FI" sz="2200" b="1" dirty="0"/>
          </a:p>
          <a:p>
            <a:pPr>
              <a:defRPr/>
            </a:pPr>
            <a:r>
              <a:rPr lang="fi-FI" sz="2400" dirty="0"/>
              <a:t>Sedatiiviset depressiolääkkeet (</a:t>
            </a:r>
            <a:r>
              <a:rPr lang="fi-FI" sz="2400" dirty="0" err="1"/>
              <a:t>doksepiini</a:t>
            </a:r>
            <a:r>
              <a:rPr lang="fi-FI" sz="2400" dirty="0"/>
              <a:t>, </a:t>
            </a:r>
            <a:r>
              <a:rPr lang="fi-FI" sz="2400" dirty="0" err="1"/>
              <a:t>trimipramiini</a:t>
            </a:r>
            <a:r>
              <a:rPr lang="fi-FI" sz="2400" dirty="0"/>
              <a:t>, </a:t>
            </a:r>
            <a:r>
              <a:rPr lang="fi-FI" sz="2400" dirty="0" err="1"/>
              <a:t>mirtatsapiini</a:t>
            </a:r>
            <a:r>
              <a:rPr lang="fi-FI" sz="2400" dirty="0"/>
              <a:t> ja </a:t>
            </a:r>
            <a:r>
              <a:rPr lang="fi-FI" sz="2400" dirty="0" err="1"/>
              <a:t>tratsodoni</a:t>
            </a:r>
            <a:r>
              <a:rPr lang="fi-FI" sz="2400" dirty="0"/>
              <a:t>) ovat ilmeisesti tehokkaita primaarin unettomuuden </a:t>
            </a:r>
            <a:r>
              <a:rPr lang="fi-FI" sz="2400" dirty="0" smtClean="0"/>
              <a:t>hoidossa </a:t>
            </a:r>
            <a:r>
              <a:rPr lang="fi-FI" sz="2400" b="1" baseline="30000" dirty="0" smtClean="0">
                <a:solidFill>
                  <a:srgbClr val="FF0000"/>
                </a:solidFill>
              </a:rPr>
              <a:t>B</a:t>
            </a:r>
            <a:r>
              <a:rPr lang="fi-FI" sz="2400" dirty="0" smtClean="0"/>
              <a:t>.</a:t>
            </a:r>
            <a:endParaRPr lang="fi-FI" dirty="0"/>
          </a:p>
        </p:txBody>
      </p:sp>
    </p:spTree>
    <p:extLst>
      <p:ext uri="{BB962C8B-B14F-4D97-AF65-F5344CB8AC3E}">
        <p14:creationId xmlns:p14="http://schemas.microsoft.com/office/powerpoint/2010/main" val="555360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Ensimmäinen unilääkeresepti</a:t>
            </a:r>
            <a:endParaRPr lang="fi-FI" dirty="0"/>
          </a:p>
        </p:txBody>
      </p:sp>
      <p:sp>
        <p:nvSpPr>
          <p:cNvPr id="3" name="Sisällön paikkamerkki 2"/>
          <p:cNvSpPr>
            <a:spLocks noGrp="1"/>
          </p:cNvSpPr>
          <p:nvPr>
            <p:ph idx="1"/>
          </p:nvPr>
        </p:nvSpPr>
        <p:spPr/>
        <p:txBody>
          <a:bodyPr>
            <a:normAutofit fontScale="92500" lnSpcReduction="20000"/>
          </a:bodyPr>
          <a:lstStyle/>
          <a:p>
            <a:r>
              <a:rPr lang="fi-FI" sz="2600" dirty="0" smtClean="0"/>
              <a:t>Ennen </a:t>
            </a:r>
            <a:r>
              <a:rPr lang="fi-FI" sz="2600" dirty="0"/>
              <a:t>ensimmäisen unilääkereseptin </a:t>
            </a:r>
            <a:r>
              <a:rPr lang="fi-FI" sz="2600" dirty="0" smtClean="0"/>
              <a:t>määräämistä</a:t>
            </a:r>
          </a:p>
          <a:p>
            <a:pPr lvl="1"/>
            <a:r>
              <a:rPr lang="fi-FI" dirty="0"/>
              <a:t>t</a:t>
            </a:r>
            <a:r>
              <a:rPr lang="fi-FI" dirty="0" smtClean="0"/>
              <a:t>ulee </a:t>
            </a:r>
            <a:r>
              <a:rPr lang="fi-FI" dirty="0"/>
              <a:t>aina pyrkiä selvittämään unettomuuden </a:t>
            </a:r>
            <a:r>
              <a:rPr lang="fi-FI" dirty="0" smtClean="0"/>
              <a:t>syy</a:t>
            </a:r>
          </a:p>
          <a:p>
            <a:pPr lvl="1"/>
            <a:r>
              <a:rPr lang="fi-FI" dirty="0" smtClean="0"/>
              <a:t>tulee </a:t>
            </a:r>
            <a:r>
              <a:rPr lang="fi-FI" dirty="0"/>
              <a:t>tarkistaa potilaan aiemmin saama muu lääkitys </a:t>
            </a:r>
            <a:r>
              <a:rPr lang="fi-FI" dirty="0" smtClean="0"/>
              <a:t>reseptikeskuksen </a:t>
            </a:r>
            <a:r>
              <a:rPr lang="fi-FI" dirty="0"/>
              <a:t>kautta</a:t>
            </a:r>
            <a:r>
              <a:rPr lang="fi-FI" dirty="0" smtClean="0"/>
              <a:t>.</a:t>
            </a:r>
          </a:p>
          <a:p>
            <a:r>
              <a:rPr lang="fi-FI" sz="2600" dirty="0" smtClean="0"/>
              <a:t>Unilääkkeeksi tilapäiseen käyttöön voidaan kirjoittaa esimerkiksi:</a:t>
            </a:r>
          </a:p>
          <a:p>
            <a:pPr lvl="1"/>
            <a:r>
              <a:rPr lang="fi-FI" dirty="0"/>
              <a:t>p</a:t>
            </a:r>
            <a:r>
              <a:rPr lang="fi-FI" dirty="0" smtClean="0"/>
              <a:t>ieni </a:t>
            </a:r>
            <a:r>
              <a:rPr lang="fi-FI" dirty="0"/>
              <a:t>määrä </a:t>
            </a:r>
            <a:r>
              <a:rPr lang="fi-FI" dirty="0" err="1" smtClean="0"/>
              <a:t>melatoniinia</a:t>
            </a:r>
            <a:r>
              <a:rPr lang="fi-FI" dirty="0" smtClean="0"/>
              <a:t> </a:t>
            </a:r>
          </a:p>
          <a:p>
            <a:pPr lvl="1"/>
            <a:r>
              <a:rPr lang="fi-FI" dirty="0" smtClean="0"/>
              <a:t>jotakin </a:t>
            </a:r>
            <a:r>
              <a:rPr lang="fi-FI" dirty="0"/>
              <a:t>sedatiivista antidepressiivistä lääkettä erittäin pienenä annoksena </a:t>
            </a:r>
            <a:r>
              <a:rPr lang="fi-FI" dirty="0" smtClean="0"/>
              <a:t>tai</a:t>
            </a:r>
          </a:p>
          <a:p>
            <a:pPr lvl="1"/>
            <a:r>
              <a:rPr lang="fi-FI" dirty="0" smtClean="0"/>
              <a:t>H</a:t>
            </a:r>
            <a:r>
              <a:rPr lang="fi-FI" baseline="-25000" dirty="0" smtClean="0"/>
              <a:t>1</a:t>
            </a:r>
            <a:r>
              <a:rPr lang="fi-FI" dirty="0" smtClean="0"/>
              <a:t>-kanavien </a:t>
            </a:r>
            <a:r>
              <a:rPr lang="fi-FI" dirty="0"/>
              <a:t>kautta vaikuttavaa </a:t>
            </a:r>
            <a:r>
              <a:rPr lang="fi-FI" dirty="0" smtClean="0"/>
              <a:t>antihistamiinia.</a:t>
            </a:r>
          </a:p>
          <a:p>
            <a:pPr lvl="1"/>
            <a:r>
              <a:rPr lang="fi-FI" dirty="0" smtClean="0"/>
              <a:t>Myös </a:t>
            </a:r>
            <a:r>
              <a:rPr lang="fi-FI" dirty="0"/>
              <a:t>keskipitkävaikutteinen </a:t>
            </a:r>
            <a:r>
              <a:rPr lang="fi-FI" dirty="0" err="1"/>
              <a:t>bentsodiatsepiini</a:t>
            </a:r>
            <a:r>
              <a:rPr lang="fi-FI" dirty="0"/>
              <a:t> tai </a:t>
            </a:r>
            <a:r>
              <a:rPr lang="fi-FI" dirty="0" err="1"/>
              <a:t>bentsodiatsepiinien</a:t>
            </a:r>
            <a:r>
              <a:rPr lang="fi-FI" dirty="0"/>
              <a:t> kaltainen lääke saattavat tulla kyseeseen unettomuuden tilapäiseen, muutaman päivän tai korkeintaan 2 viikon, </a:t>
            </a:r>
            <a:r>
              <a:rPr lang="fi-FI" dirty="0" smtClean="0"/>
              <a:t>hoitoon</a:t>
            </a:r>
            <a:r>
              <a:rPr lang="fi-FI" dirty="0"/>
              <a:t>.</a:t>
            </a:r>
          </a:p>
        </p:txBody>
      </p:sp>
    </p:spTree>
    <p:extLst>
      <p:ext uri="{BB962C8B-B14F-4D97-AF65-F5344CB8AC3E}">
        <p14:creationId xmlns:p14="http://schemas.microsoft.com/office/powerpoint/2010/main" val="2822565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Unilääkereseptin uusiminen</a:t>
            </a:r>
            <a:endParaRPr lang="fi-FI" dirty="0"/>
          </a:p>
        </p:txBody>
      </p:sp>
      <p:sp>
        <p:nvSpPr>
          <p:cNvPr id="3" name="Sisällön paikkamerkki 2"/>
          <p:cNvSpPr>
            <a:spLocks noGrp="1"/>
          </p:cNvSpPr>
          <p:nvPr>
            <p:ph idx="1"/>
          </p:nvPr>
        </p:nvSpPr>
        <p:spPr/>
        <p:txBody>
          <a:bodyPr>
            <a:normAutofit/>
          </a:bodyPr>
          <a:lstStyle/>
          <a:p>
            <a:r>
              <a:rPr lang="fi-FI" sz="2200" dirty="0"/>
              <a:t>Jatkuva unilääkkeen käyttö on harvoin aiheellista</a:t>
            </a:r>
            <a:r>
              <a:rPr lang="fi-FI" sz="2200" dirty="0" smtClean="0"/>
              <a:t>.</a:t>
            </a:r>
          </a:p>
          <a:p>
            <a:r>
              <a:rPr lang="fi-FI" sz="2200" dirty="0"/>
              <a:t>Unilääkkeestä on apua, jos potilas nukkuu sen avulla hyvin.</a:t>
            </a:r>
          </a:p>
          <a:p>
            <a:pPr lvl="1"/>
            <a:r>
              <a:rPr lang="fi-FI" sz="2000" dirty="0"/>
              <a:t>Muussa tapauksessa tulisi selvittää unettomuutta ylläpitävät tekijät eikä jatkaa unilääkkeen käyttöä ilman perusteluja. </a:t>
            </a:r>
            <a:endParaRPr lang="fi-FI" sz="2200" dirty="0" smtClean="0"/>
          </a:p>
          <a:p>
            <a:r>
              <a:rPr lang="fi-FI" sz="2200" dirty="0"/>
              <a:t>Unilääkitystä uusittaessa on tehtävä suunnitelma siitä, miten lääkehoitoa ajatellaan jatkaa</a:t>
            </a:r>
            <a:r>
              <a:rPr lang="fi-FI" sz="2200" dirty="0" smtClean="0"/>
              <a:t>.</a:t>
            </a:r>
          </a:p>
          <a:p>
            <a:r>
              <a:rPr lang="fi-FI" sz="2200" dirty="0" smtClean="0"/>
              <a:t>Potilaalle </a:t>
            </a:r>
            <a:r>
              <a:rPr lang="fi-FI" sz="2200" dirty="0"/>
              <a:t>tulee kertoa unilääkkeiden haitoista ja </a:t>
            </a:r>
            <a:r>
              <a:rPr lang="fi-FI" sz="2200" dirty="0" smtClean="0"/>
              <a:t>hyödyistä.</a:t>
            </a:r>
          </a:p>
          <a:p>
            <a:r>
              <a:rPr lang="fi-FI" sz="2200" dirty="0" smtClean="0"/>
              <a:t>Pienenkin </a:t>
            </a:r>
            <a:r>
              <a:rPr lang="fi-FI" sz="2200" dirty="0"/>
              <a:t>unilääkeannoksen lopettaminen voi parantaa potilaan elämänlaatua. </a:t>
            </a:r>
            <a:endParaRPr lang="fi-FI" sz="2200" dirty="0" smtClean="0"/>
          </a:p>
          <a:p>
            <a:pPr lvl="1"/>
            <a:r>
              <a:rPr lang="fi-FI" sz="2000" dirty="0" smtClean="0"/>
              <a:t>Yöunen </a:t>
            </a:r>
            <a:r>
              <a:rPr lang="fi-FI" sz="2000" dirty="0"/>
              <a:t>laatu voi jatkua yhtä huonona </a:t>
            </a:r>
            <a:r>
              <a:rPr lang="fi-FI" sz="2000" dirty="0" smtClean="0"/>
              <a:t>unilääkkeen käytön </a:t>
            </a:r>
            <a:r>
              <a:rPr lang="fi-FI" sz="2000" dirty="0"/>
              <a:t>lopettamisen jälkeenkin, mutta päiväaikainen hyvinvointi voi parantua </a:t>
            </a:r>
            <a:r>
              <a:rPr lang="fi-FI" sz="2000" dirty="0" smtClean="0"/>
              <a:t>unilääkkeen käytön </a:t>
            </a:r>
            <a:r>
              <a:rPr lang="fi-FI" sz="2000" dirty="0"/>
              <a:t>lopettamisen jälkeen.</a:t>
            </a:r>
            <a:endParaRPr lang="fi-FI" sz="2000" dirty="0" smtClean="0"/>
          </a:p>
        </p:txBody>
      </p:sp>
    </p:spTree>
    <p:extLst>
      <p:ext uri="{BB962C8B-B14F-4D97-AF65-F5344CB8AC3E}">
        <p14:creationId xmlns:p14="http://schemas.microsoft.com/office/powerpoint/2010/main" val="754489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Näytön varmuusaste</a:t>
            </a:r>
            <a:br>
              <a:rPr lang="fi-FI" dirty="0"/>
            </a:br>
            <a:r>
              <a:rPr lang="fi-FI" dirty="0"/>
              <a:t>Käypä hoito -suosituksissa</a:t>
            </a:r>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4131233367"/>
              </p:ext>
            </p:extLst>
          </p:nvPr>
        </p:nvGraphicFramePr>
        <p:xfrm>
          <a:off x="457200" y="1998663"/>
          <a:ext cx="8229600" cy="4455160"/>
        </p:xfrm>
        <a:graphic>
          <a:graphicData uri="http://schemas.openxmlformats.org/drawingml/2006/table">
            <a:tbl>
              <a:tblPr firstRow="1" bandRow="1">
                <a:tableStyleId>{5C22544A-7EE6-4342-B048-85BDC9FD1C3A}</a:tableStyleId>
              </a:tblPr>
              <a:tblGrid>
                <a:gridCol w="1306488"/>
                <a:gridCol w="2592288"/>
                <a:gridCol w="4330824"/>
              </a:tblGrid>
              <a:tr h="370840">
                <a:tc>
                  <a:txBody>
                    <a:bodyPr/>
                    <a:lstStyle/>
                    <a:p>
                      <a:r>
                        <a:rPr lang="fi-FI" sz="1700" dirty="0" smtClean="0">
                          <a:solidFill>
                            <a:schemeClr val="tx1"/>
                          </a:solidFill>
                        </a:rPr>
                        <a:t>Koodi</a:t>
                      </a:r>
                      <a:endParaRPr lang="fi-FI" sz="1700" dirty="0">
                        <a:solidFill>
                          <a:schemeClr val="tx1"/>
                        </a:solidFill>
                      </a:endParaRPr>
                    </a:p>
                  </a:txBody>
                  <a:tcPr/>
                </a:tc>
                <a:tc>
                  <a:txBody>
                    <a:bodyPr/>
                    <a:lstStyle/>
                    <a:p>
                      <a:r>
                        <a:rPr lang="fi-FI" sz="1700" dirty="0" smtClean="0">
                          <a:solidFill>
                            <a:schemeClr val="tx1"/>
                          </a:solidFill>
                        </a:rPr>
                        <a:t>Näytön aste</a:t>
                      </a:r>
                      <a:endParaRPr lang="fi-FI" sz="1700" dirty="0">
                        <a:solidFill>
                          <a:schemeClr val="tx1"/>
                        </a:solidFill>
                      </a:endParaRPr>
                    </a:p>
                  </a:txBody>
                  <a:tcPr/>
                </a:tc>
                <a:tc>
                  <a:txBody>
                    <a:bodyPr/>
                    <a:lstStyle/>
                    <a:p>
                      <a:r>
                        <a:rPr lang="fi-FI" sz="1700" dirty="0" smtClean="0">
                          <a:solidFill>
                            <a:schemeClr val="tx1"/>
                          </a:solidFill>
                        </a:rPr>
                        <a:t>Selitys</a:t>
                      </a:r>
                      <a:endParaRPr lang="fi-FI" sz="1700" dirty="0">
                        <a:solidFill>
                          <a:schemeClr val="tx1"/>
                        </a:solidFill>
                      </a:endParaRPr>
                    </a:p>
                  </a:txBody>
                  <a:tcPr/>
                </a:tc>
              </a:tr>
              <a:tr h="370840">
                <a:tc>
                  <a:txBody>
                    <a:bodyPr/>
                    <a:lstStyle/>
                    <a:p>
                      <a:pPr algn="ctr"/>
                      <a:r>
                        <a:rPr lang="fi-FI" sz="1700" dirty="0" smtClean="0">
                          <a:solidFill>
                            <a:schemeClr val="tx1"/>
                          </a:solidFill>
                        </a:rPr>
                        <a:t>A</a:t>
                      </a:r>
                      <a:endParaRPr lang="fi-FI" sz="1700" dirty="0">
                        <a:solidFill>
                          <a:schemeClr val="tx1"/>
                        </a:solidFill>
                      </a:endParaRPr>
                    </a:p>
                  </a:txBody>
                  <a:tcPr/>
                </a:tc>
                <a:tc>
                  <a:txBody>
                    <a:bodyPr/>
                    <a:lstStyle/>
                    <a:p>
                      <a:r>
                        <a:rPr lang="fi-FI" sz="1700" dirty="0" smtClean="0">
                          <a:solidFill>
                            <a:schemeClr val="tx1"/>
                          </a:solidFill>
                        </a:rPr>
                        <a:t>Vahva </a:t>
                      </a:r>
                    </a:p>
                    <a:p>
                      <a:r>
                        <a:rPr lang="fi-FI" sz="1700" dirty="0" smtClean="0">
                          <a:solidFill>
                            <a:schemeClr val="tx1"/>
                          </a:solidFill>
                        </a:rPr>
                        <a:t>tutkimusnäyttö</a:t>
                      </a:r>
                      <a:endParaRPr lang="fi-FI" sz="1700" dirty="0">
                        <a:solidFill>
                          <a:schemeClr val="tx1"/>
                        </a:solidFill>
                      </a:endParaRPr>
                    </a:p>
                  </a:txBody>
                  <a:tcPr/>
                </a:tc>
                <a:tc>
                  <a:txBody>
                    <a:bodyPr/>
                    <a:lstStyle/>
                    <a:p>
                      <a:r>
                        <a:rPr lang="fi-FI" sz="1700" dirty="0" smtClean="0">
                          <a:solidFill>
                            <a:schemeClr val="tx1"/>
                          </a:solidFill>
                        </a:rPr>
                        <a:t>Useita menetelmällisesti tasokkaita</a:t>
                      </a:r>
                      <a:r>
                        <a:rPr lang="fi-FI" sz="1700" baseline="30000" dirty="0" smtClean="0">
                          <a:solidFill>
                            <a:schemeClr val="tx1"/>
                          </a:solidFill>
                        </a:rPr>
                        <a:t>1</a:t>
                      </a:r>
                      <a:r>
                        <a:rPr lang="fi-FI" sz="1700" dirty="0" smtClean="0">
                          <a:solidFill>
                            <a:schemeClr val="tx1"/>
                          </a:solidFill>
                        </a:rPr>
                        <a:t> tutkimuksia, joiden tulokset samansuuntaiset</a:t>
                      </a:r>
                      <a:endParaRPr lang="fi-FI" sz="1700" dirty="0">
                        <a:solidFill>
                          <a:schemeClr val="tx1"/>
                        </a:solidFill>
                      </a:endParaRPr>
                    </a:p>
                  </a:txBody>
                  <a:tcPr/>
                </a:tc>
              </a:tr>
              <a:tr h="370840">
                <a:tc>
                  <a:txBody>
                    <a:bodyPr/>
                    <a:lstStyle/>
                    <a:p>
                      <a:pPr algn="ctr"/>
                      <a:r>
                        <a:rPr lang="fi-FI" sz="1700" dirty="0" smtClean="0">
                          <a:solidFill>
                            <a:schemeClr val="tx1"/>
                          </a:solidFill>
                        </a:rPr>
                        <a:t>B</a:t>
                      </a:r>
                      <a:endParaRPr lang="fi-FI" sz="1700" dirty="0">
                        <a:solidFill>
                          <a:schemeClr val="tx1"/>
                        </a:solidFill>
                      </a:endParaRPr>
                    </a:p>
                  </a:txBody>
                  <a:tcPr/>
                </a:tc>
                <a:tc>
                  <a:txBody>
                    <a:bodyPr/>
                    <a:lstStyle/>
                    <a:p>
                      <a:r>
                        <a:rPr lang="fi-FI" sz="1700" dirty="0" smtClean="0">
                          <a:solidFill>
                            <a:schemeClr val="tx1"/>
                          </a:solidFill>
                        </a:rPr>
                        <a:t>Kohtalainen </a:t>
                      </a:r>
                    </a:p>
                    <a:p>
                      <a:r>
                        <a:rPr lang="fi-FI" sz="1700" dirty="0" smtClean="0">
                          <a:solidFill>
                            <a:schemeClr val="tx1"/>
                          </a:solidFill>
                        </a:rPr>
                        <a:t>tutkimusnäyttö</a:t>
                      </a:r>
                      <a:endParaRPr lang="fi-FI" sz="1700" dirty="0">
                        <a:solidFill>
                          <a:schemeClr val="tx1"/>
                        </a:solidFill>
                      </a:endParaRPr>
                    </a:p>
                  </a:txBody>
                  <a:tcPr/>
                </a:tc>
                <a:tc>
                  <a:txBody>
                    <a:bodyPr/>
                    <a:lstStyle/>
                    <a:p>
                      <a:r>
                        <a:rPr lang="fi-FI" sz="1700" dirty="0" smtClean="0">
                          <a:solidFill>
                            <a:schemeClr val="tx1"/>
                          </a:solidFill>
                        </a:rPr>
                        <a:t>Ainakin yksi menetelmällisesti tasokas tutkimus tai useita kelvollisia</a:t>
                      </a:r>
                      <a:r>
                        <a:rPr lang="fi-FI" sz="1700" baseline="30000" dirty="0" smtClean="0">
                          <a:solidFill>
                            <a:schemeClr val="tx1"/>
                          </a:solidFill>
                        </a:rPr>
                        <a:t>2</a:t>
                      </a:r>
                      <a:r>
                        <a:rPr lang="fi-FI" sz="1700" dirty="0" smtClean="0">
                          <a:solidFill>
                            <a:schemeClr val="tx1"/>
                          </a:solidFill>
                        </a:rPr>
                        <a:t> tutkimuksia</a:t>
                      </a:r>
                      <a:endParaRPr lang="fi-FI" sz="1700" dirty="0">
                        <a:solidFill>
                          <a:schemeClr val="tx1"/>
                        </a:solidFill>
                      </a:endParaRPr>
                    </a:p>
                  </a:txBody>
                  <a:tcPr/>
                </a:tc>
              </a:tr>
              <a:tr h="370840">
                <a:tc>
                  <a:txBody>
                    <a:bodyPr/>
                    <a:lstStyle/>
                    <a:p>
                      <a:pPr algn="ctr"/>
                      <a:r>
                        <a:rPr lang="fi-FI" sz="1700" dirty="0" smtClean="0">
                          <a:solidFill>
                            <a:schemeClr val="tx1"/>
                          </a:solidFill>
                        </a:rPr>
                        <a:t>C</a:t>
                      </a:r>
                      <a:endParaRPr lang="fi-FI" sz="1700" dirty="0">
                        <a:solidFill>
                          <a:schemeClr val="tx1"/>
                        </a:solidFill>
                      </a:endParaRPr>
                    </a:p>
                  </a:txBody>
                  <a:tcPr/>
                </a:tc>
                <a:tc>
                  <a:txBody>
                    <a:bodyPr/>
                    <a:lstStyle/>
                    <a:p>
                      <a:r>
                        <a:rPr lang="fi-FI" sz="1700" dirty="0" smtClean="0">
                          <a:solidFill>
                            <a:schemeClr val="tx1"/>
                          </a:solidFill>
                        </a:rPr>
                        <a:t>Niukka</a:t>
                      </a:r>
                    </a:p>
                    <a:p>
                      <a:r>
                        <a:rPr lang="fi-FI" sz="1700" dirty="0" smtClean="0">
                          <a:solidFill>
                            <a:schemeClr val="tx1"/>
                          </a:solidFill>
                        </a:rPr>
                        <a:t>tutkimusnäyttö</a:t>
                      </a:r>
                      <a:endParaRPr lang="fi-FI" sz="1700" dirty="0">
                        <a:solidFill>
                          <a:schemeClr val="tx1"/>
                        </a:solidFill>
                      </a:endParaRPr>
                    </a:p>
                  </a:txBody>
                  <a:tcPr/>
                </a:tc>
                <a:tc>
                  <a:txBody>
                    <a:bodyPr/>
                    <a:lstStyle/>
                    <a:p>
                      <a:r>
                        <a:rPr lang="fi-FI" sz="1700" dirty="0" smtClean="0">
                          <a:solidFill>
                            <a:schemeClr val="tx1"/>
                          </a:solidFill>
                        </a:rPr>
                        <a:t>Ainakin yksi kelvollinen tieteellinen</a:t>
                      </a:r>
                      <a:r>
                        <a:rPr lang="fi-FI" sz="1700" baseline="0" dirty="0" smtClean="0">
                          <a:solidFill>
                            <a:schemeClr val="tx1"/>
                          </a:solidFill>
                        </a:rPr>
                        <a:t> tutkimus</a:t>
                      </a:r>
                      <a:endParaRPr lang="fi-FI" sz="1700" dirty="0">
                        <a:solidFill>
                          <a:schemeClr val="tx1"/>
                        </a:solidFill>
                      </a:endParaRPr>
                    </a:p>
                  </a:txBody>
                  <a:tcPr/>
                </a:tc>
              </a:tr>
              <a:tr h="370840">
                <a:tc>
                  <a:txBody>
                    <a:bodyPr/>
                    <a:lstStyle/>
                    <a:p>
                      <a:pPr algn="ctr"/>
                      <a:r>
                        <a:rPr lang="fi-FI" sz="1700" dirty="0" smtClean="0">
                          <a:solidFill>
                            <a:schemeClr val="tx1"/>
                          </a:solidFill>
                        </a:rPr>
                        <a:t>D</a:t>
                      </a:r>
                      <a:endParaRPr lang="fi-FI" sz="1700" dirty="0">
                        <a:solidFill>
                          <a:schemeClr val="tx1"/>
                        </a:solidFill>
                      </a:endParaRPr>
                    </a:p>
                  </a:txBody>
                  <a:tcPr/>
                </a:tc>
                <a:tc>
                  <a:txBody>
                    <a:bodyPr/>
                    <a:lstStyle/>
                    <a:p>
                      <a:r>
                        <a:rPr lang="fi-FI" sz="1700" dirty="0" smtClean="0">
                          <a:solidFill>
                            <a:schemeClr val="tx1"/>
                          </a:solidFill>
                        </a:rPr>
                        <a:t>Ei </a:t>
                      </a:r>
                    </a:p>
                    <a:p>
                      <a:r>
                        <a:rPr lang="fi-FI" sz="1700" dirty="0" smtClean="0">
                          <a:solidFill>
                            <a:schemeClr val="tx1"/>
                          </a:solidFill>
                        </a:rPr>
                        <a:t>tutkimusnäyttöä</a:t>
                      </a:r>
                      <a:endParaRPr lang="fi-FI" sz="1700" dirty="0">
                        <a:solidFill>
                          <a:schemeClr val="tx1"/>
                        </a:solidFill>
                      </a:endParaRPr>
                    </a:p>
                  </a:txBody>
                  <a:tcPr/>
                </a:tc>
                <a:tc>
                  <a:txBody>
                    <a:bodyPr/>
                    <a:lstStyle/>
                    <a:p>
                      <a:r>
                        <a:rPr lang="fi-FI" sz="1700" dirty="0" smtClean="0">
                          <a:solidFill>
                            <a:schemeClr val="tx1"/>
                          </a:solidFill>
                        </a:rPr>
                        <a:t>Asiantuntijoiden tulkinta (paras arvio) tiedosta, joka ei täytä tutkimukseen</a:t>
                      </a:r>
                      <a:r>
                        <a:rPr lang="fi-FI" sz="1700" baseline="0" dirty="0" smtClean="0">
                          <a:solidFill>
                            <a:schemeClr val="tx1"/>
                          </a:solidFill>
                        </a:rPr>
                        <a:t> perustuvia näytön vaatimuksia</a:t>
                      </a:r>
                      <a:endParaRPr lang="fi-FI" sz="1700" dirty="0">
                        <a:solidFill>
                          <a:schemeClr val="tx1"/>
                        </a:solidFill>
                      </a:endParaRPr>
                    </a:p>
                  </a:txBody>
                  <a:tcPr/>
                </a:tc>
              </a:tr>
              <a:tr h="370840">
                <a:tc gridSpan="3">
                  <a:txBody>
                    <a:bodyPr/>
                    <a:lstStyle/>
                    <a:p>
                      <a:r>
                        <a:rPr lang="fi-FI" sz="1700" baseline="30000" dirty="0" smtClean="0">
                          <a:solidFill>
                            <a:schemeClr val="tx1"/>
                          </a:solidFill>
                        </a:rPr>
                        <a:t>1 </a:t>
                      </a:r>
                      <a:r>
                        <a:rPr lang="fi-FI" sz="1700" dirty="0" smtClean="0">
                          <a:solidFill>
                            <a:schemeClr val="tx1"/>
                          </a:solidFill>
                        </a:rPr>
                        <a:t>Menetelmällisesti</a:t>
                      </a:r>
                      <a:r>
                        <a:rPr lang="fi-FI" sz="1700" baseline="0" dirty="0" smtClean="0">
                          <a:solidFill>
                            <a:schemeClr val="tx1"/>
                          </a:solidFill>
                        </a:rPr>
                        <a:t> tasokas = vahva tutkimusasetelma (kontrolloitu koeasetelma tai hyvä epidemiologinen tutkimus); tutkittu väestö ja käytetty menetelmä soveltuvat  perustaksi hoitosuosituksen kannanottoihin.</a:t>
                      </a:r>
                    </a:p>
                    <a:p>
                      <a:r>
                        <a:rPr lang="fi-FI" sz="1700" baseline="30000" dirty="0" smtClean="0">
                          <a:solidFill>
                            <a:schemeClr val="tx1"/>
                          </a:solidFill>
                        </a:rPr>
                        <a:t>2 </a:t>
                      </a:r>
                      <a:r>
                        <a:rPr lang="fi-FI" sz="1700" baseline="0" dirty="0" smtClean="0">
                          <a:solidFill>
                            <a:schemeClr val="tx1"/>
                          </a:solidFill>
                        </a:rPr>
                        <a:t>Kelvollinen = täyttää vähimmäisvaatimukset tieteellisten menetelmien osalta; tutkittu väestö ja käytetty menetelmä soveltuvat perustaksi hoitosuosituksen kannanottoihin.</a:t>
                      </a:r>
                      <a:endParaRPr lang="fi-FI" sz="1700" dirty="0"/>
                    </a:p>
                  </a:txBody>
                  <a:tcPr/>
                </a:tc>
                <a:tc hMerge="1">
                  <a:txBody>
                    <a:bodyPr/>
                    <a:lstStyle/>
                    <a:p>
                      <a:endParaRPr lang="fi-FI" dirty="0"/>
                    </a:p>
                  </a:txBody>
                  <a:tcPr/>
                </a:tc>
                <a:tc hMerge="1">
                  <a:txBody>
                    <a:bodyPr/>
                    <a:lstStyle/>
                    <a:p>
                      <a:endParaRPr lang="fi-FI" dirty="0"/>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Unilääkkeen käytön </a:t>
            </a:r>
            <a:r>
              <a:rPr lang="fi-FI" dirty="0" smtClean="0"/>
              <a:t>lopettaminen</a:t>
            </a:r>
            <a:endParaRPr lang="fi-FI" dirty="0"/>
          </a:p>
        </p:txBody>
      </p:sp>
      <p:sp>
        <p:nvSpPr>
          <p:cNvPr id="3" name="Sisällön paikkamerkki 2"/>
          <p:cNvSpPr>
            <a:spLocks noGrp="1"/>
          </p:cNvSpPr>
          <p:nvPr>
            <p:ph idx="1"/>
          </p:nvPr>
        </p:nvSpPr>
        <p:spPr/>
        <p:txBody>
          <a:bodyPr>
            <a:normAutofit/>
          </a:bodyPr>
          <a:lstStyle/>
          <a:p>
            <a:r>
              <a:rPr lang="fi-FI" sz="2200" dirty="0" smtClean="0"/>
              <a:t>Liian </a:t>
            </a:r>
            <a:r>
              <a:rPr lang="fi-FI" sz="2200" dirty="0"/>
              <a:t>pitkään jatkuva lääkitys ja mahdollinen lääkeriippuvuus </a:t>
            </a:r>
            <a:r>
              <a:rPr lang="fi-FI" sz="2200" dirty="0" smtClean="0"/>
              <a:t>voidaan estää rajoittamalla </a:t>
            </a:r>
            <a:r>
              <a:rPr lang="fi-FI" sz="2200" dirty="0"/>
              <a:t>lääkkeen käyttö alun perin enintään viikkoon tai korkeintaan noin 2 </a:t>
            </a:r>
            <a:r>
              <a:rPr lang="fi-FI" sz="2200" dirty="0" smtClean="0"/>
              <a:t>viikkoon.</a:t>
            </a:r>
          </a:p>
          <a:p>
            <a:r>
              <a:rPr lang="fi-FI" sz="2200" dirty="0"/>
              <a:t>Pitkäaikaisen </a:t>
            </a:r>
            <a:r>
              <a:rPr lang="fi-FI" sz="2200" dirty="0" smtClean="0"/>
              <a:t>unilääkityksen lopettaminen:</a:t>
            </a:r>
          </a:p>
          <a:p>
            <a:pPr lvl="1"/>
            <a:r>
              <a:rPr lang="fi-FI" sz="2000" dirty="0" smtClean="0"/>
              <a:t>Aluksi voidaan </a:t>
            </a:r>
            <a:r>
              <a:rPr lang="fi-FI" sz="2000" dirty="0"/>
              <a:t>siirtyä </a:t>
            </a:r>
            <a:r>
              <a:rPr lang="fi-FI" sz="2000" dirty="0" smtClean="0"/>
              <a:t>jaksoittaiseen </a:t>
            </a:r>
            <a:r>
              <a:rPr lang="fi-FI" sz="2000" dirty="0"/>
              <a:t>(intermittoivaan) lääkitykseen siten, että lääkettä otetaan vain joka toisena iltana tai enintään neljänä iltana </a:t>
            </a:r>
            <a:r>
              <a:rPr lang="fi-FI" sz="2000" dirty="0" smtClean="0"/>
              <a:t>viikossa.</a:t>
            </a:r>
          </a:p>
          <a:p>
            <a:pPr lvl="1"/>
            <a:r>
              <a:rPr lang="fi-FI" sz="2000" dirty="0" smtClean="0"/>
              <a:t>Unilääkeannosta </a:t>
            </a:r>
            <a:r>
              <a:rPr lang="fi-FI" sz="2000" dirty="0"/>
              <a:t>pienennetään </a:t>
            </a:r>
            <a:r>
              <a:rPr lang="fi-FI" sz="2000" dirty="0" smtClean="0"/>
              <a:t>asteittain.</a:t>
            </a:r>
          </a:p>
          <a:p>
            <a:pPr lvl="1"/>
            <a:r>
              <a:rPr lang="fi-FI" sz="2000" dirty="0"/>
              <a:t>Lääkityksen lopettaminen voi viedä joskus useita kuukausia.</a:t>
            </a:r>
          </a:p>
        </p:txBody>
      </p:sp>
    </p:spTree>
    <p:extLst>
      <p:ext uri="{BB962C8B-B14F-4D97-AF65-F5344CB8AC3E}">
        <p14:creationId xmlns:p14="http://schemas.microsoft.com/office/powerpoint/2010/main" val="164640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Unettomuus ja ajoterveys</a:t>
            </a:r>
            <a:endParaRPr lang="fi-FI" dirty="0"/>
          </a:p>
        </p:txBody>
      </p:sp>
      <p:sp>
        <p:nvSpPr>
          <p:cNvPr id="3" name="Sisällön paikkamerkki 2"/>
          <p:cNvSpPr>
            <a:spLocks noGrp="1"/>
          </p:cNvSpPr>
          <p:nvPr>
            <p:ph idx="1"/>
          </p:nvPr>
        </p:nvSpPr>
        <p:spPr/>
        <p:txBody>
          <a:bodyPr>
            <a:normAutofit/>
          </a:bodyPr>
          <a:lstStyle/>
          <a:p>
            <a:r>
              <a:rPr lang="fi-FI" sz="2000" dirty="0"/>
              <a:t>Liiallinen tai myöhään aamuyöllä otettu unilääkitys voi lisäksi heikentää tarkkaavuutta, huomiokykyä ja </a:t>
            </a:r>
            <a:r>
              <a:rPr lang="fi-FI" sz="2000" dirty="0" smtClean="0"/>
              <a:t>vireyttä.</a:t>
            </a:r>
          </a:p>
          <a:p>
            <a:r>
              <a:rPr lang="fi-FI" sz="2000" dirty="0" smtClean="0"/>
              <a:t>Unettomuuteen </a:t>
            </a:r>
            <a:r>
              <a:rPr lang="fi-FI" sz="2000" dirty="0"/>
              <a:t>liittyvä ajokyvyn heikkeneminen liittyy etenkin unettomuuden hoitoon käytettyjen lääkkeiden </a:t>
            </a:r>
            <a:r>
              <a:rPr lang="fi-FI" sz="2000" dirty="0" smtClean="0"/>
              <a:t>haittavaikutuksiin </a:t>
            </a:r>
            <a:r>
              <a:rPr lang="fi-FI" sz="2000" b="1" baseline="30000" dirty="0" smtClean="0">
                <a:solidFill>
                  <a:srgbClr val="FF0000"/>
                </a:solidFill>
              </a:rPr>
              <a:t>A</a:t>
            </a:r>
            <a:r>
              <a:rPr lang="fi-FI" sz="2000" dirty="0" smtClean="0"/>
              <a:t>.</a:t>
            </a:r>
          </a:p>
          <a:p>
            <a:r>
              <a:rPr lang="fi-FI" sz="2000" dirty="0" smtClean="0"/>
              <a:t>Kun herää epäily, että unilääkkeet haittaavat </a:t>
            </a:r>
            <a:r>
              <a:rPr lang="fi-FI" sz="2000" dirty="0"/>
              <a:t>merkittävästi ajoturvallisuutta väsymyksen tai heikentyneen huomiokyvyn </a:t>
            </a:r>
            <a:r>
              <a:rPr lang="fi-FI" sz="2000" dirty="0" smtClean="0"/>
              <a:t>takia</a:t>
            </a:r>
            <a:r>
              <a:rPr lang="fi-FI" sz="2000" dirty="0"/>
              <a:t>:</a:t>
            </a:r>
            <a:endParaRPr lang="fi-FI" sz="2000" dirty="0" smtClean="0"/>
          </a:p>
          <a:p>
            <a:pPr lvl="1"/>
            <a:r>
              <a:rPr lang="fi-FI" sz="1800" dirty="0" smtClean="0"/>
              <a:t>Hoitavan </a:t>
            </a:r>
            <a:r>
              <a:rPr lang="fi-FI" sz="1800" dirty="0"/>
              <a:t>lääkärin tulee päättää, salliiko hän </a:t>
            </a:r>
            <a:r>
              <a:rPr lang="fi-FI" sz="1800" dirty="0" smtClean="0"/>
              <a:t>potilaalle </a:t>
            </a:r>
            <a:r>
              <a:rPr lang="fi-FI" sz="1800" dirty="0"/>
              <a:t>autolla ajamisen vai </a:t>
            </a:r>
            <a:r>
              <a:rPr lang="fi-FI" sz="1800" dirty="0" smtClean="0"/>
              <a:t>ohjaako </a:t>
            </a:r>
            <a:r>
              <a:rPr lang="fi-FI" sz="1800" dirty="0"/>
              <a:t>hän potilaan tarkempiin tutkimuksiin asian </a:t>
            </a:r>
            <a:r>
              <a:rPr lang="fi-FI" sz="1800" dirty="0" smtClean="0"/>
              <a:t>selvittämiseksi.</a:t>
            </a:r>
          </a:p>
          <a:p>
            <a:r>
              <a:rPr lang="fi-FI" sz="2200" dirty="0" smtClean="0"/>
              <a:t>Unettoman </a:t>
            </a:r>
            <a:r>
              <a:rPr lang="fi-FI" sz="2200" dirty="0"/>
              <a:t>potilaan ajokyvyn </a:t>
            </a:r>
            <a:r>
              <a:rPr lang="fi-FI" sz="2200" dirty="0" smtClean="0"/>
              <a:t>arviointi:</a:t>
            </a:r>
          </a:p>
          <a:p>
            <a:pPr lvl="1"/>
            <a:r>
              <a:rPr lang="fi-FI" sz="1800" dirty="0"/>
              <a:t>Huomioidaan unettomuuden aiheuttaman univajeen </a:t>
            </a:r>
            <a:r>
              <a:rPr lang="fi-FI" sz="1800" dirty="0" smtClean="0"/>
              <a:t>vaikutus, </a:t>
            </a:r>
            <a:r>
              <a:rPr lang="fi-FI" sz="1800" dirty="0"/>
              <a:t>muut sairaudet ja toisaalta unilääkkeiden </a:t>
            </a:r>
            <a:r>
              <a:rPr lang="fi-FI" sz="1800" dirty="0" smtClean="0"/>
              <a:t>haitat.</a:t>
            </a:r>
          </a:p>
          <a:p>
            <a:pPr lvl="1"/>
            <a:r>
              <a:rPr lang="fi-FI" sz="1800" dirty="0" smtClean="0"/>
              <a:t>Tarvittaessa </a:t>
            </a:r>
            <a:r>
              <a:rPr lang="fi-FI" sz="1800" dirty="0"/>
              <a:t>tehdään objektiiviset vireystasoa mittaavat testit ja neuropsykologiset </a:t>
            </a:r>
            <a:r>
              <a:rPr lang="fi-FI" sz="1800" dirty="0" smtClean="0"/>
              <a:t>tutkimukset.</a:t>
            </a:r>
          </a:p>
        </p:txBody>
      </p:sp>
    </p:spTree>
    <p:extLst>
      <p:ext uri="{BB962C8B-B14F-4D97-AF65-F5344CB8AC3E}">
        <p14:creationId xmlns:p14="http://schemas.microsoft.com/office/powerpoint/2010/main" val="3504285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isällön paikkamerkki 5">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442" y="3595668"/>
            <a:ext cx="4197820" cy="2663825"/>
          </a:xfrm>
        </p:spPr>
      </p:pic>
      <p:sp>
        <p:nvSpPr>
          <p:cNvPr id="4" name="Tekstiruutu 3"/>
          <p:cNvSpPr txBox="1"/>
          <p:nvPr/>
        </p:nvSpPr>
        <p:spPr>
          <a:xfrm>
            <a:off x="539552" y="548680"/>
            <a:ext cx="8229600" cy="3046988"/>
          </a:xfrm>
          <a:prstGeom prst="rect">
            <a:avLst/>
          </a:prstGeom>
          <a:noFill/>
        </p:spPr>
        <p:txBody>
          <a:bodyPr wrap="square" rtlCol="0">
            <a:spAutoFit/>
          </a:bodyPr>
          <a:lstStyle/>
          <a:p>
            <a:pPr algn="ctr">
              <a:spcBef>
                <a:spcPct val="0"/>
              </a:spcBef>
            </a:pPr>
            <a:r>
              <a:rPr lang="fi-FI" sz="2400" dirty="0" smtClean="0">
                <a:solidFill>
                  <a:srgbClr val="0070C0"/>
                </a:solidFill>
                <a:latin typeface="Arial" pitchFamily="34" charset="0"/>
                <a:ea typeface="+mj-ea"/>
                <a:cs typeface="Arial" pitchFamily="34" charset="0"/>
              </a:rPr>
              <a:t>Muutama kysymys unesta, nukkumisesta ja unenlaadusta olisi hyödyllistä sisältyä jokaiseen vastaanottokertaan. Hyvä uni on keskeinen monien sairauksien ehkäisyssä, hoidossa ja kuntoutuksessa.</a:t>
            </a:r>
          </a:p>
          <a:p>
            <a:pPr algn="ctr">
              <a:spcBef>
                <a:spcPct val="0"/>
              </a:spcBef>
            </a:pPr>
            <a:endParaRPr lang="fi-FI" sz="2400" dirty="0" smtClean="0">
              <a:solidFill>
                <a:srgbClr val="0070C0"/>
              </a:solidFill>
              <a:latin typeface="Arial" pitchFamily="34" charset="0"/>
              <a:ea typeface="+mj-ea"/>
              <a:cs typeface="Arial" pitchFamily="34" charset="0"/>
            </a:endParaRPr>
          </a:p>
          <a:p>
            <a:pPr algn="ctr">
              <a:spcBef>
                <a:spcPct val="0"/>
              </a:spcBef>
            </a:pPr>
            <a:r>
              <a:rPr lang="fi-FI" sz="2400" dirty="0" smtClean="0">
                <a:solidFill>
                  <a:srgbClr val="0070C0"/>
                </a:solidFill>
                <a:latin typeface="Arial" pitchFamily="34" charset="0"/>
                <a:ea typeface="+mj-ea"/>
                <a:cs typeface="Arial" pitchFamily="34" charset="0"/>
              </a:rPr>
              <a:t>Katso </a:t>
            </a:r>
            <a:r>
              <a:rPr lang="fi-FI" sz="2400" dirty="0">
                <a:solidFill>
                  <a:srgbClr val="0070C0"/>
                </a:solidFill>
                <a:latin typeface="Arial" pitchFamily="34" charset="0"/>
                <a:ea typeface="+mj-ea"/>
                <a:cs typeface="Arial" pitchFamily="34" charset="0"/>
              </a:rPr>
              <a:t>video Unettomuus-suosituksen </a:t>
            </a:r>
            <a:r>
              <a:rPr lang="fi-FI" sz="2400" dirty="0" smtClean="0">
                <a:solidFill>
                  <a:srgbClr val="0070C0"/>
                </a:solidFill>
                <a:latin typeface="Arial" pitchFamily="34" charset="0"/>
                <a:ea typeface="+mj-ea"/>
                <a:cs typeface="Arial" pitchFamily="34" charset="0"/>
              </a:rPr>
              <a:t/>
            </a:r>
            <a:br>
              <a:rPr lang="fi-FI" sz="2400" dirty="0" smtClean="0">
                <a:solidFill>
                  <a:srgbClr val="0070C0"/>
                </a:solidFill>
                <a:latin typeface="Arial" pitchFamily="34" charset="0"/>
                <a:ea typeface="+mj-ea"/>
                <a:cs typeface="Arial" pitchFamily="34" charset="0"/>
              </a:rPr>
            </a:br>
            <a:r>
              <a:rPr lang="fi-FI" sz="2400" dirty="0" smtClean="0">
                <a:solidFill>
                  <a:srgbClr val="0070C0"/>
                </a:solidFill>
                <a:latin typeface="Arial" pitchFamily="34" charset="0"/>
                <a:ea typeface="+mj-ea"/>
                <a:cs typeface="Arial" pitchFamily="34" charset="0"/>
              </a:rPr>
              <a:t>keskeisestä sisällöstä (videon kesto noin 3 min.) </a:t>
            </a:r>
            <a:r>
              <a:rPr lang="fi-FI" sz="2400" dirty="0" smtClean="0">
                <a:solidFill>
                  <a:srgbClr val="0070C0"/>
                </a:solidFill>
                <a:latin typeface="Arial" pitchFamily="34" charset="0"/>
                <a:ea typeface="+mj-ea"/>
                <a:cs typeface="Arial" pitchFamily="34" charset="0"/>
                <a:hlinkClick r:id="rId2"/>
              </a:rPr>
              <a:t>täältä</a:t>
            </a:r>
            <a:r>
              <a:rPr lang="fi-FI" sz="2400" dirty="0" smtClean="0">
                <a:solidFill>
                  <a:srgbClr val="0070C0"/>
                </a:solidFill>
                <a:latin typeface="Arial" pitchFamily="34" charset="0"/>
                <a:ea typeface="+mj-ea"/>
                <a:cs typeface="Arial" pitchFamily="34" charset="0"/>
              </a:rPr>
              <a:t>:</a:t>
            </a:r>
            <a:br>
              <a:rPr lang="fi-FI" sz="2400" dirty="0" smtClean="0">
                <a:solidFill>
                  <a:srgbClr val="0070C0"/>
                </a:solidFill>
                <a:latin typeface="Arial" pitchFamily="34" charset="0"/>
                <a:ea typeface="+mj-ea"/>
                <a:cs typeface="Arial" pitchFamily="34" charset="0"/>
              </a:rPr>
            </a:br>
            <a:endParaRPr lang="fi-FI" sz="2400" dirty="0">
              <a:solidFill>
                <a:srgbClr val="0070C0"/>
              </a:solidFill>
              <a:latin typeface="Arial" pitchFamily="34" charset="0"/>
              <a:ea typeface="+mj-ea"/>
              <a:cs typeface="Arial" pitchFamily="34" charset="0"/>
            </a:endParaRPr>
          </a:p>
        </p:txBody>
      </p:sp>
    </p:spTree>
    <p:extLst>
      <p:ext uri="{BB962C8B-B14F-4D97-AF65-F5344CB8AC3E}">
        <p14:creationId xmlns:p14="http://schemas.microsoft.com/office/powerpoint/2010/main" val="19810957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332656"/>
            <a:ext cx="8229600" cy="1143000"/>
          </a:xfrm>
        </p:spPr>
        <p:txBody>
          <a:bodyPr>
            <a:normAutofit/>
          </a:bodyPr>
          <a:lstStyle/>
          <a:p>
            <a:r>
              <a:rPr lang="x-none" sz="2800" dirty="0"/>
              <a:t>Suomalaisen Lääkäriseuran Duodecimin ja </a:t>
            </a:r>
            <a:r>
              <a:rPr lang="fi-FI" sz="2800" dirty="0"/>
              <a:t>Suomen Unitutkimusseura </a:t>
            </a:r>
            <a:r>
              <a:rPr lang="fi-FI" sz="2800" dirty="0" smtClean="0"/>
              <a:t>ry:n </a:t>
            </a:r>
            <a:r>
              <a:rPr lang="x-none" sz="2800" dirty="0" smtClean="0"/>
              <a:t>asettama </a:t>
            </a:r>
            <a:r>
              <a:rPr lang="x-none" sz="2800" dirty="0"/>
              <a:t>työryhmä</a:t>
            </a:r>
            <a:endParaRPr lang="fi-FI" sz="2800" dirty="0"/>
          </a:p>
        </p:txBody>
      </p:sp>
      <p:sp>
        <p:nvSpPr>
          <p:cNvPr id="3" name="Sisällön paikkamerkki 2"/>
          <p:cNvSpPr>
            <a:spLocks noGrp="1"/>
          </p:cNvSpPr>
          <p:nvPr>
            <p:ph idx="1"/>
          </p:nvPr>
        </p:nvSpPr>
        <p:spPr>
          <a:xfrm>
            <a:off x="230311" y="1475656"/>
            <a:ext cx="8712968" cy="5337719"/>
          </a:xfrm>
        </p:spPr>
        <p:txBody>
          <a:bodyPr>
            <a:noAutofit/>
          </a:bodyPr>
          <a:lstStyle/>
          <a:p>
            <a:pPr marL="0" indent="0">
              <a:buNone/>
            </a:pPr>
            <a:r>
              <a:rPr lang="fi-FI" sz="1300" b="1" dirty="0"/>
              <a:t>Puheenjohtaja:</a:t>
            </a:r>
          </a:p>
          <a:p>
            <a:pPr marL="0" indent="0">
              <a:buNone/>
            </a:pPr>
            <a:r>
              <a:rPr lang="fi-FI" sz="1300" dirty="0"/>
              <a:t>Markku Partinen, LKT, neurologian dosentti, professori, unilääketieteen ja liikennelääketieteen erityispätevyys; Helsingin uniklinikka, Tutkimuskeskus </a:t>
            </a:r>
            <a:r>
              <a:rPr lang="fi-FI" sz="1300" dirty="0" err="1"/>
              <a:t>Vitalmed</a:t>
            </a:r>
            <a:r>
              <a:rPr lang="fi-FI" sz="1300" dirty="0"/>
              <a:t> ja Helsingin yliopiston kliinisten neurotieteiden laitos</a:t>
            </a:r>
          </a:p>
          <a:p>
            <a:pPr marL="0" indent="0">
              <a:buNone/>
            </a:pPr>
            <a:r>
              <a:rPr lang="fi-FI" sz="1300" b="1" dirty="0"/>
              <a:t>Jäsenet:</a:t>
            </a:r>
          </a:p>
          <a:p>
            <a:pPr marL="0" indent="0">
              <a:buNone/>
            </a:pPr>
            <a:r>
              <a:rPr lang="fi-FI" sz="1300" dirty="0"/>
              <a:t>Anne Huutoniemi, sairaanhoitaja, toiminnanjohtaja; Helsingin uniklinikka, Tutkimuskeskus </a:t>
            </a:r>
            <a:r>
              <a:rPr lang="fi-FI" sz="1300" dirty="0" err="1"/>
              <a:t>Vitalmed</a:t>
            </a:r>
            <a:endParaRPr lang="fi-FI" sz="1300" dirty="0"/>
          </a:p>
          <a:p>
            <a:pPr marL="0" indent="0">
              <a:buNone/>
            </a:pPr>
            <a:r>
              <a:rPr lang="fi-FI" sz="1300" dirty="0"/>
              <a:t>Soili </a:t>
            </a:r>
            <a:r>
              <a:rPr lang="fi-FI" sz="1300" dirty="0" err="1"/>
              <a:t>Kajaste</a:t>
            </a:r>
            <a:r>
              <a:rPr lang="fi-FI" sz="1300" dirty="0"/>
              <a:t>, </a:t>
            </a:r>
            <a:r>
              <a:rPr lang="fi-FI" sz="1300" dirty="0" err="1"/>
              <a:t>PsL</a:t>
            </a:r>
            <a:r>
              <a:rPr lang="fi-FI" sz="1300" dirty="0"/>
              <a:t>, psykoterapeutti; KL-instituutti, Helsinki</a:t>
            </a:r>
          </a:p>
          <a:p>
            <a:pPr marL="0" indent="0">
              <a:buNone/>
            </a:pPr>
            <a:r>
              <a:rPr lang="fi-FI" sz="1300" dirty="0"/>
              <a:t>Rea Lagerstedt, LL, työterveyshuollon erikoislääkäri, kliininen opettaja; Helsingin yliopisto, työterveyshuolto</a:t>
            </a:r>
          </a:p>
          <a:p>
            <a:pPr marL="0" indent="0">
              <a:buNone/>
            </a:pPr>
            <a:r>
              <a:rPr lang="fi-FI" sz="1300" dirty="0"/>
              <a:t>Juha Markkula, LT, psykiatrian erikoislääkäri, unilääketieteen erityispätevyys, apulaisylilääkäri; TYKS:n neuropsykiatrian poliklinikka</a:t>
            </a:r>
          </a:p>
          <a:p>
            <a:pPr marL="0" indent="0">
              <a:buNone/>
            </a:pPr>
            <a:r>
              <a:rPr lang="fi-FI" sz="1300" dirty="0"/>
              <a:t>Erkki Mäkinen, LKT, yleislääketieteen erikoislääkäri; Joensuu</a:t>
            </a:r>
          </a:p>
          <a:p>
            <a:pPr marL="0" indent="0">
              <a:buNone/>
            </a:pPr>
            <a:r>
              <a:rPr lang="fi-FI" sz="1300" dirty="0"/>
              <a:t>Ilari </a:t>
            </a:r>
            <a:r>
              <a:rPr lang="fi-FI" sz="1300" dirty="0" err="1"/>
              <a:t>Paakkari</a:t>
            </a:r>
            <a:r>
              <a:rPr lang="fi-FI" sz="1300" dirty="0"/>
              <a:t>, LKT, professori emeritus; Helsingin yliopiston biolääketieteen laitos</a:t>
            </a:r>
          </a:p>
          <a:p>
            <a:pPr marL="0" indent="0">
              <a:buNone/>
            </a:pPr>
            <a:r>
              <a:rPr lang="fi-FI" sz="1300" dirty="0"/>
              <a:t>Timo Partonen, LT, psykiatrian dosentti, tutkimusprofessori; Terveyden ja hyvinvoinnin laitos</a:t>
            </a:r>
          </a:p>
          <a:p>
            <a:pPr marL="0" indent="0">
              <a:buNone/>
            </a:pPr>
            <a:r>
              <a:rPr lang="fi-FI" sz="1300" dirty="0"/>
              <a:t>Päivi Polo, LT, synnytys- ja naistentautiopin dosentti, erikoislääkäri; TYKS:n naistentautien klinikka</a:t>
            </a:r>
          </a:p>
          <a:p>
            <a:pPr marL="0" indent="0">
              <a:buNone/>
            </a:pPr>
            <a:r>
              <a:rPr lang="fi-FI" sz="1300" dirty="0"/>
              <a:t>Outi Saarenpää-Heikkilä, LT, lastenneurologian erikoislääkäri, unilääketieteen erityispätevyys; </a:t>
            </a:r>
            <a:r>
              <a:rPr lang="fi-FI" sz="1300" dirty="0" err="1"/>
              <a:t>TAYS:n</a:t>
            </a:r>
            <a:r>
              <a:rPr lang="fi-FI" sz="1300" dirty="0"/>
              <a:t> lastenklinikka</a:t>
            </a:r>
          </a:p>
          <a:p>
            <a:pPr marL="0" indent="0">
              <a:buNone/>
            </a:pPr>
            <a:r>
              <a:rPr lang="fi-FI" sz="1300" dirty="0"/>
              <a:t>Maaria Seppälä, LT, geriatrian erikoislääkäri; Turku</a:t>
            </a:r>
          </a:p>
          <a:p>
            <a:pPr marL="0" indent="0">
              <a:buNone/>
            </a:pPr>
            <a:r>
              <a:rPr lang="fi-FI" sz="1300" dirty="0"/>
              <a:t>Katriina Kukkonen-Harjula, LKT, liikuntalääketieteen dosentti, erikoislääkäri; UKK-instituutti, (Käypä hoito -toimittaja)</a:t>
            </a:r>
          </a:p>
          <a:p>
            <a:pPr marL="0" indent="0">
              <a:buNone/>
            </a:pPr>
            <a:r>
              <a:rPr lang="fi-FI" sz="1300" dirty="0"/>
              <a:t>Arja Tuunainen, LT, biologisen psykiatrian dosentti, kliinisen neurofysiologian ja psykiatrian erikoislääkäri, unilääketieteen erityispätevyys, (Käypä hoito -vastuutoimittaja</a:t>
            </a:r>
            <a:r>
              <a:rPr lang="fi-FI" sz="1300" dirty="0" smtClean="0"/>
              <a:t>)</a:t>
            </a:r>
            <a:br>
              <a:rPr lang="fi-FI" sz="1300" dirty="0" smtClean="0"/>
            </a:br>
            <a:endParaRPr lang="fi-FI" sz="1300" dirty="0" smtClean="0"/>
          </a:p>
          <a:p>
            <a:pPr marL="0" indent="0">
              <a:buNone/>
            </a:pPr>
            <a:r>
              <a:rPr lang="fi-FI" sz="1300" dirty="0" smtClean="0"/>
              <a:t>Työryhmän </a:t>
            </a:r>
            <a:r>
              <a:rPr lang="fi-FI" sz="1300" dirty="0"/>
              <a:t>sidonnaisuudet näkyvät </a:t>
            </a:r>
            <a:r>
              <a:rPr lang="fi-FI" sz="1300" dirty="0">
                <a:hlinkClick r:id="rId2"/>
              </a:rPr>
              <a:t>suosituksen sähköisessä </a:t>
            </a:r>
            <a:r>
              <a:rPr lang="fi-FI" sz="1300" dirty="0" smtClean="0">
                <a:hlinkClick r:id="rId2"/>
              </a:rPr>
              <a:t>versiossa</a:t>
            </a:r>
            <a:r>
              <a:rPr lang="fi-FI" sz="1300" dirty="0" smtClean="0"/>
              <a:t/>
            </a:r>
            <a:br>
              <a:rPr lang="fi-FI" sz="1300" dirty="0" smtClean="0"/>
            </a:br>
            <a:endParaRPr lang="fi-FI" sz="1300" dirty="0">
              <a:cs typeface="Times New Roman" panose="02020603050405020304" pitchFamily="18" charset="0"/>
            </a:endParaRPr>
          </a:p>
          <a:p>
            <a:pPr marL="0" indent="0" algn="ctr">
              <a:buNone/>
            </a:pPr>
            <a:r>
              <a:rPr lang="fi-FI" sz="1300" dirty="0" smtClean="0">
                <a:cs typeface="Times New Roman" panose="02020603050405020304" pitchFamily="18" charset="0"/>
              </a:rPr>
              <a:t>Diojen laadinta Tiina Tala, asiasisällön tarkastus Markku Partinen ja Arja Tuunainen </a:t>
            </a:r>
            <a:r>
              <a:rPr lang="fi-FI" sz="1300" dirty="0">
                <a:cs typeface="Times New Roman" panose="02020603050405020304" pitchFamily="18" charset="0"/>
              </a:rPr>
              <a:t/>
            </a:r>
            <a:br>
              <a:rPr lang="fi-FI" sz="1300" dirty="0">
                <a:cs typeface="Times New Roman" panose="02020603050405020304" pitchFamily="18" charset="0"/>
              </a:rPr>
            </a:br>
            <a:r>
              <a:rPr lang="fi-FI" sz="1300" dirty="0">
                <a:cs typeface="Times New Roman" panose="02020603050405020304" pitchFamily="18" charset="0"/>
              </a:rPr>
              <a:t>Diojen muokkaus ja ulkoasu Tiina Tala ja Kirsi </a:t>
            </a:r>
            <a:r>
              <a:rPr lang="fi-FI" sz="1300" dirty="0" smtClean="0">
                <a:cs typeface="Times New Roman" panose="02020603050405020304" pitchFamily="18" charset="0"/>
              </a:rPr>
              <a:t>Tarnanen</a:t>
            </a:r>
            <a:endParaRPr lang="fi-FI" sz="1300" dirty="0"/>
          </a:p>
        </p:txBody>
      </p:sp>
    </p:spTree>
    <p:extLst>
      <p:ext uri="{BB962C8B-B14F-4D97-AF65-F5344CB8AC3E}">
        <p14:creationId xmlns:p14="http://schemas.microsoft.com/office/powerpoint/2010/main" val="2636484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Luentomateriaalin käyttö</a:t>
            </a:r>
            <a:endParaRPr lang="fi-FI" dirty="0"/>
          </a:p>
        </p:txBody>
      </p:sp>
      <p:sp>
        <p:nvSpPr>
          <p:cNvPr id="3" name="Sisällön paikkamerkki 2"/>
          <p:cNvSpPr>
            <a:spLocks noGrp="1"/>
          </p:cNvSpPr>
          <p:nvPr>
            <p:ph idx="1"/>
          </p:nvPr>
        </p:nvSpPr>
        <p:spPr/>
        <p:txBody>
          <a:bodyPr>
            <a:normAutofit fontScale="92500" lnSpcReduction="10000"/>
          </a:bodyPr>
          <a:lstStyle/>
          <a:p>
            <a:pPr marL="0" indent="0" algn="ctr">
              <a:spcBef>
                <a:spcPts val="0"/>
              </a:spcBef>
              <a:buNone/>
              <a:defRPr/>
            </a:pPr>
            <a:r>
              <a:rPr lang="fi-FI" dirty="0" smtClean="0"/>
              <a:t>Käypä </a:t>
            </a:r>
            <a:r>
              <a:rPr lang="fi-FI" dirty="0"/>
              <a:t>hoito -</a:t>
            </a:r>
            <a:r>
              <a:rPr lang="fi-FI" dirty="0" smtClean="0"/>
              <a:t>suositusten luentomateriaalit on laadittu tukemaan suosituksen käyttöönottoa. </a:t>
            </a:r>
            <a:r>
              <a:rPr lang="fi-FI" dirty="0"/>
              <a:t>Ne ovat vapaasti käytettävissä terveydenhuollon, julkishallinnon ja oppilaitosten </a:t>
            </a:r>
            <a:r>
              <a:rPr lang="fi-FI" dirty="0" smtClean="0"/>
              <a:t>koulutuksissa ja </a:t>
            </a:r>
            <a:r>
              <a:rPr lang="fi-FI" dirty="0"/>
              <a:t>apuna </a:t>
            </a:r>
            <a:r>
              <a:rPr lang="fi-FI" dirty="0" smtClean="0"/>
              <a:t>ammattilaisten arjessa.</a:t>
            </a:r>
            <a:br>
              <a:rPr lang="fi-FI" dirty="0" smtClean="0"/>
            </a:br>
            <a:r>
              <a:rPr lang="fi-FI" dirty="0" smtClean="0"/>
              <a:t/>
            </a:r>
            <a:br>
              <a:rPr lang="fi-FI" dirty="0" smtClean="0"/>
            </a:br>
            <a:r>
              <a:rPr lang="fi-FI" dirty="0" smtClean="0"/>
              <a:t> </a:t>
            </a:r>
            <a:r>
              <a:rPr lang="fi-FI" dirty="0"/>
              <a:t>Käyvän hoidon tuottamat aineistot ovat kaikille avoimia ja maksuttomia.</a:t>
            </a:r>
          </a:p>
          <a:p>
            <a:pPr marL="0" indent="0">
              <a:spcBef>
                <a:spcPts val="0"/>
              </a:spcBef>
              <a:buNone/>
              <a:defRPr/>
            </a:pPr>
            <a:endParaRPr lang="fi-FI" dirty="0"/>
          </a:p>
          <a:p>
            <a:pPr marL="0" indent="0" algn="ctr">
              <a:spcBef>
                <a:spcPts val="0"/>
              </a:spcBef>
              <a:buNone/>
              <a:defRPr/>
            </a:pPr>
            <a:r>
              <a:rPr lang="fi-FI" dirty="0"/>
              <a:t>Esityksen sisältöä ei saa </a:t>
            </a:r>
            <a:r>
              <a:rPr lang="fi-FI" dirty="0" smtClean="0"/>
              <a:t>muuttaa. Jos </a:t>
            </a:r>
            <a:r>
              <a:rPr lang="fi-FI" dirty="0"/>
              <a:t>esitykseen sisällytetään muuta materiaalia, Käypä </a:t>
            </a:r>
            <a:r>
              <a:rPr lang="fi-FI"/>
              <a:t>hoito </a:t>
            </a:r>
            <a:r>
              <a:rPr lang="fi-FI" smtClean="0"/>
              <a:t/>
            </a:r>
            <a:br>
              <a:rPr lang="fi-FI" smtClean="0"/>
            </a:br>
            <a:r>
              <a:rPr lang="fi-FI" smtClean="0"/>
              <a:t>-esityspohjaa </a:t>
            </a:r>
            <a:r>
              <a:rPr lang="fi-FI" dirty="0" smtClean="0"/>
              <a:t>ei saa käyttää lisätyssä materiaalissa.</a:t>
            </a:r>
            <a:endParaRPr lang="fi-FI" dirty="0"/>
          </a:p>
          <a:p>
            <a:endParaRPr lang="fi-FI" dirty="0"/>
          </a:p>
        </p:txBody>
      </p:sp>
    </p:spTree>
    <p:extLst>
      <p:ext uri="{BB962C8B-B14F-4D97-AF65-F5344CB8AC3E}">
        <p14:creationId xmlns:p14="http://schemas.microsoft.com/office/powerpoint/2010/main" val="546460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Keskeinen sanoma 1(3)</a:t>
            </a:r>
            <a:endParaRPr lang="fi-FI" dirty="0"/>
          </a:p>
        </p:txBody>
      </p:sp>
      <p:sp>
        <p:nvSpPr>
          <p:cNvPr id="3" name="Sisällön paikkamerkki 2"/>
          <p:cNvSpPr>
            <a:spLocks noGrp="1"/>
          </p:cNvSpPr>
          <p:nvPr>
            <p:ph idx="1"/>
          </p:nvPr>
        </p:nvSpPr>
        <p:spPr>
          <a:xfrm>
            <a:off x="457200" y="1844824"/>
            <a:ext cx="8229600" cy="4752528"/>
          </a:xfrm>
        </p:spPr>
        <p:txBody>
          <a:bodyPr>
            <a:noAutofit/>
          </a:bodyPr>
          <a:lstStyle/>
          <a:p>
            <a:r>
              <a:rPr lang="fi-FI" sz="2200" dirty="0"/>
              <a:t>Tilapäinen unettomuus kuuluu tavanomaiseen elämään.</a:t>
            </a:r>
          </a:p>
          <a:p>
            <a:r>
              <a:rPr lang="fi-FI" sz="2200" dirty="0"/>
              <a:t>Jos ihminen herää aamulla virkeänä ja kokee elämänlaatunsa hyväksi, kyseessä ei ole </a:t>
            </a:r>
            <a:r>
              <a:rPr lang="fi-FI" sz="2200" dirty="0" smtClean="0"/>
              <a:t>sairaudenasteinen</a:t>
            </a:r>
            <a:r>
              <a:rPr lang="fi-FI" sz="2200" dirty="0"/>
              <a:t>, välttämättä hoitoa edellyttävä unettomuus.</a:t>
            </a:r>
          </a:p>
          <a:p>
            <a:r>
              <a:rPr lang="fi-FI" sz="2200" dirty="0"/>
              <a:t>Pitkäkestoinen unettomuus suurentaa monien sairauksien ja tapaturmien riskiä, heikentää toimintakykyä ja huonontaa elämänlaatua.</a:t>
            </a:r>
          </a:p>
          <a:p>
            <a:r>
              <a:rPr lang="fi-FI" sz="2200" dirty="0"/>
              <a:t>Vastikään alkaneen unettomuuden tunnistamisella ja hyvällä hoidolla on mahdollista ehkäistä pitkäaikaisen unettomuuden kehittyminen.</a:t>
            </a:r>
          </a:p>
          <a:p>
            <a:r>
              <a:rPr lang="fi-FI" sz="2200" dirty="0"/>
              <a:t>Unettomuuden diagnoosi perustuu ensisijaisesti huolelliseen anamneesiin, kliiniseen tutkimukseen ja nukkumispäiväkirjan pitämiseen</a:t>
            </a:r>
            <a:r>
              <a:rPr lang="fi-FI" sz="2200" dirty="0" smtClean="0"/>
              <a:t>. (Ks. uni-valvepäiväkirja </a:t>
            </a:r>
            <a:r>
              <a:rPr lang="fi-FI" sz="2200" dirty="0" smtClean="0">
                <a:hlinkClick r:id="rId2"/>
              </a:rPr>
              <a:t>täältä</a:t>
            </a:r>
            <a:r>
              <a:rPr lang="fi-FI" sz="2200" dirty="0" smtClean="0"/>
              <a:t>).</a:t>
            </a:r>
            <a:endParaRPr lang="fi-FI" sz="2200" dirty="0"/>
          </a:p>
        </p:txBody>
      </p:sp>
    </p:spTree>
    <p:extLst>
      <p:ext uri="{BB962C8B-B14F-4D97-AF65-F5344CB8AC3E}">
        <p14:creationId xmlns:p14="http://schemas.microsoft.com/office/powerpoint/2010/main" val="226146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Keskeinen sanoma 2(3)</a:t>
            </a:r>
            <a:endParaRPr lang="fi-FI" dirty="0"/>
          </a:p>
        </p:txBody>
      </p:sp>
      <p:sp>
        <p:nvSpPr>
          <p:cNvPr id="3" name="Sisällön paikkamerkki 2"/>
          <p:cNvSpPr>
            <a:spLocks noGrp="1"/>
          </p:cNvSpPr>
          <p:nvPr>
            <p:ph idx="1"/>
          </p:nvPr>
        </p:nvSpPr>
        <p:spPr>
          <a:xfrm>
            <a:off x="457200" y="1844824"/>
            <a:ext cx="8229600" cy="4525963"/>
          </a:xfrm>
        </p:spPr>
        <p:txBody>
          <a:bodyPr>
            <a:noAutofit/>
          </a:bodyPr>
          <a:lstStyle/>
          <a:p>
            <a:r>
              <a:rPr lang="fi-FI" sz="2200" dirty="0"/>
              <a:t>Pitkäkestoisen unettomuuden hoidossa parhaat tulokset saavutetaan </a:t>
            </a:r>
            <a:r>
              <a:rPr lang="fi-FI" sz="2200" dirty="0" err="1"/>
              <a:t>kognitiivis-behavioraalisilla</a:t>
            </a:r>
            <a:r>
              <a:rPr lang="fi-FI" sz="2200" dirty="0"/>
              <a:t> menetelmillä.</a:t>
            </a:r>
          </a:p>
          <a:p>
            <a:r>
              <a:rPr lang="fi-FI" sz="2200" dirty="0"/>
              <a:t>Pitkäkestoisessa unettomuudessa lääkehoidon tarve tulee arvioida yksilöllisesti.</a:t>
            </a:r>
          </a:p>
          <a:p>
            <a:r>
              <a:rPr lang="fi-FI" sz="2200" dirty="0"/>
              <a:t>Unilääkkeet pidentävät mutta myös keventävät yöunta. Muun muassa kaikki </a:t>
            </a:r>
            <a:r>
              <a:rPr lang="fi-FI" sz="2200" dirty="0" err="1"/>
              <a:t>bentsodiatsepiinit</a:t>
            </a:r>
            <a:r>
              <a:rPr lang="fi-FI" sz="2200" dirty="0"/>
              <a:t> ja niiden kaltaiset lääkkeet vähentävät elimistölle tärkeiden syvän unen ja </a:t>
            </a:r>
            <a:r>
              <a:rPr lang="fi-FI" sz="2200" dirty="0" err="1"/>
              <a:t>REM-unen</a:t>
            </a:r>
            <a:r>
              <a:rPr lang="fi-FI" sz="2200" dirty="0"/>
              <a:t> määrää, ja niistä on raportoitu muitakin merkittäviä haittavaikutuksia</a:t>
            </a:r>
            <a:r>
              <a:rPr lang="fi-FI" sz="2200" dirty="0" smtClean="0"/>
              <a:t>.</a:t>
            </a:r>
          </a:p>
          <a:p>
            <a:r>
              <a:rPr lang="fi-FI" sz="2200" dirty="0" smtClean="0"/>
              <a:t>Tavanmukaisten unilääkkeiden (</a:t>
            </a:r>
            <a:r>
              <a:rPr lang="fi-FI" sz="2200" dirty="0" err="1" smtClean="0"/>
              <a:t>bentsodiatsepiinit</a:t>
            </a:r>
            <a:r>
              <a:rPr lang="fi-FI" sz="2200" dirty="0" smtClean="0"/>
              <a:t> ja niiden kaltaiset lääkkeet) käyttämisestä ikääntyneillä saattaa olla enemmän haittaa kuin hyötyä, ja niiden määräämisessä tulee käyttää harkintaa. Potilaan hoidon seuranta on välttämätöntä.</a:t>
            </a:r>
            <a:endParaRPr lang="fi-FI" sz="2200" dirty="0"/>
          </a:p>
        </p:txBody>
      </p:sp>
    </p:spTree>
    <p:extLst>
      <p:ext uri="{BB962C8B-B14F-4D97-AF65-F5344CB8AC3E}">
        <p14:creationId xmlns:p14="http://schemas.microsoft.com/office/powerpoint/2010/main" val="3483267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Keskeinen sanoma 3(3)</a:t>
            </a:r>
            <a:endParaRPr lang="fi-FI" dirty="0"/>
          </a:p>
        </p:txBody>
      </p:sp>
      <p:sp>
        <p:nvSpPr>
          <p:cNvPr id="3" name="Sisällön paikkamerkki 2"/>
          <p:cNvSpPr>
            <a:spLocks noGrp="1"/>
          </p:cNvSpPr>
          <p:nvPr>
            <p:ph idx="1"/>
          </p:nvPr>
        </p:nvSpPr>
        <p:spPr/>
        <p:txBody>
          <a:bodyPr>
            <a:normAutofit/>
          </a:bodyPr>
          <a:lstStyle/>
          <a:p>
            <a:r>
              <a:rPr lang="fi-FI" sz="2200" dirty="0"/>
              <a:t>Tilapäisen unettomuuden ensisijainen hoito on lääkkeetön hoito. Keskeisiä asioita ovat </a:t>
            </a:r>
            <a:endParaRPr lang="fi-FI" sz="2200" dirty="0" smtClean="0"/>
          </a:p>
          <a:p>
            <a:pPr lvl="1"/>
            <a:r>
              <a:rPr lang="fi-FI" sz="2000" dirty="0" smtClean="0"/>
              <a:t>potilaan tukeminen</a:t>
            </a:r>
          </a:p>
          <a:p>
            <a:pPr lvl="1"/>
            <a:r>
              <a:rPr lang="fi-FI" sz="2000" dirty="0" smtClean="0"/>
              <a:t>taustalla </a:t>
            </a:r>
            <a:r>
              <a:rPr lang="fi-FI" sz="2000" dirty="0"/>
              <a:t>olevien syiden ja laukaisevien tekijöiden etsiminen ja käsitteleminen sekä </a:t>
            </a:r>
            <a:endParaRPr lang="fi-FI" sz="2000" dirty="0" smtClean="0"/>
          </a:p>
          <a:p>
            <a:pPr lvl="1"/>
            <a:r>
              <a:rPr lang="fi-FI" sz="2000" dirty="0" smtClean="0"/>
              <a:t>ohjaus </a:t>
            </a:r>
            <a:r>
              <a:rPr lang="fi-FI" sz="2000" dirty="0"/>
              <a:t>omatoimiseen unen huoltoon.</a:t>
            </a:r>
          </a:p>
          <a:p>
            <a:r>
              <a:rPr lang="fi-FI" sz="2200" dirty="0" smtClean="0"/>
              <a:t>Unettomuuden </a:t>
            </a:r>
            <a:r>
              <a:rPr lang="fi-FI" sz="2200" dirty="0"/>
              <a:t>taustalla mahdollisesti olevat sairaudet tulee hoitaa asianmukaisesti</a:t>
            </a:r>
            <a:r>
              <a:rPr lang="fi-FI" sz="2200" dirty="0" smtClean="0"/>
              <a:t>.</a:t>
            </a:r>
            <a:endParaRPr lang="fi-FI" sz="2200" dirty="0"/>
          </a:p>
        </p:txBody>
      </p:sp>
    </p:spTree>
    <p:extLst>
      <p:ext uri="{BB962C8B-B14F-4D97-AF65-F5344CB8AC3E}">
        <p14:creationId xmlns:p14="http://schemas.microsoft.com/office/powerpoint/2010/main" val="4008940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Mitä uutta päivityksessä?</a:t>
            </a:r>
          </a:p>
        </p:txBody>
      </p:sp>
      <p:sp>
        <p:nvSpPr>
          <p:cNvPr id="3" name="Sisällön paikkamerkki 2"/>
          <p:cNvSpPr>
            <a:spLocks noGrp="1"/>
          </p:cNvSpPr>
          <p:nvPr>
            <p:ph idx="1"/>
          </p:nvPr>
        </p:nvSpPr>
        <p:spPr/>
        <p:txBody>
          <a:bodyPr>
            <a:normAutofit fontScale="92500" lnSpcReduction="10000"/>
          </a:bodyPr>
          <a:lstStyle/>
          <a:p>
            <a:r>
              <a:rPr lang="fi-FI" sz="2400" dirty="0"/>
              <a:t>Unettomuusoire on tärkeää erottaa sairausasteisesta ja </a:t>
            </a:r>
            <a:r>
              <a:rPr lang="fi-FI" sz="2400" dirty="0" smtClean="0"/>
              <a:t/>
            </a:r>
            <a:br>
              <a:rPr lang="fi-FI" sz="2400" dirty="0" smtClean="0"/>
            </a:br>
            <a:r>
              <a:rPr lang="fi-FI" sz="2400" dirty="0" smtClean="0"/>
              <a:t>hoitoa </a:t>
            </a:r>
            <a:r>
              <a:rPr lang="fi-FI" sz="2400" dirty="0"/>
              <a:t>vaativasta unettomuushäiriöstä.</a:t>
            </a:r>
          </a:p>
          <a:p>
            <a:r>
              <a:rPr lang="fi-FI" sz="2400" dirty="0"/>
              <a:t>Pitkäkestoisen unettomuuden hoidossa parhaat tulokset saadaan </a:t>
            </a:r>
            <a:r>
              <a:rPr lang="fi-FI" sz="2400" dirty="0" err="1"/>
              <a:t>kognitiivis-behavioraalisilla</a:t>
            </a:r>
            <a:r>
              <a:rPr lang="fi-FI" sz="2400" dirty="0"/>
              <a:t> menetelmillä.</a:t>
            </a:r>
          </a:p>
          <a:p>
            <a:r>
              <a:rPr lang="fi-FI" sz="2400" dirty="0"/>
              <a:t>Jatkuva tavanmukaisten </a:t>
            </a:r>
            <a:r>
              <a:rPr lang="fi-FI" sz="2400" dirty="0" err="1"/>
              <a:t>bentsodiatsepiinien</a:t>
            </a:r>
            <a:r>
              <a:rPr lang="fi-FI" sz="2400" dirty="0"/>
              <a:t> ja niiden kaltaisten unilääkkeiden käyttö on harvoin aiheellista.</a:t>
            </a:r>
          </a:p>
          <a:p>
            <a:r>
              <a:rPr lang="fi-FI" sz="2400" dirty="0"/>
              <a:t>Yli 60-vuotiailla unilääkkeen pitkäaikaiskäytön haitat ovat hyötyjä suurempia</a:t>
            </a:r>
            <a:r>
              <a:rPr lang="fi-FI" sz="2400" dirty="0" smtClean="0"/>
              <a:t>.</a:t>
            </a:r>
          </a:p>
          <a:p>
            <a:r>
              <a:rPr lang="fi-FI" sz="2400" dirty="0" smtClean="0"/>
              <a:t>Suositukseen </a:t>
            </a:r>
            <a:r>
              <a:rPr lang="fi-FI" sz="2400" dirty="0"/>
              <a:t>on lisätty tietoa muun muassa raskauteen, vaihdevuosi-ikään, kipuun ja uniapneaan liittyvästä unettomuudesta, lääkehoidon määräämiseen liittyvistä kysymyksistä sekä unilääkkeiden käytön vaikutuksesta ajokykyyn.</a:t>
            </a:r>
          </a:p>
          <a:p>
            <a:endParaRPr lang="fi-FI" sz="2400" dirty="0"/>
          </a:p>
        </p:txBody>
      </p:sp>
    </p:spTree>
    <p:extLst>
      <p:ext uri="{BB962C8B-B14F-4D97-AF65-F5344CB8AC3E}">
        <p14:creationId xmlns:p14="http://schemas.microsoft.com/office/powerpoint/2010/main" val="4116347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Riskitekijät</a:t>
            </a:r>
            <a:endParaRPr lang="fi-FI" dirty="0"/>
          </a:p>
        </p:txBody>
      </p:sp>
      <p:sp>
        <p:nvSpPr>
          <p:cNvPr id="3" name="Sisällön paikkamerkki 2"/>
          <p:cNvSpPr>
            <a:spLocks noGrp="1"/>
          </p:cNvSpPr>
          <p:nvPr>
            <p:ph idx="1"/>
          </p:nvPr>
        </p:nvSpPr>
        <p:spPr/>
        <p:txBody>
          <a:bodyPr>
            <a:normAutofit fontScale="92500" lnSpcReduction="20000"/>
          </a:bodyPr>
          <a:lstStyle/>
          <a:p>
            <a:r>
              <a:rPr lang="fi-FI" sz="2400" dirty="0"/>
              <a:t>Merkittävät elämän akuutit muutostilanteet voivat aiheuttaa </a:t>
            </a:r>
            <a:r>
              <a:rPr lang="fi-FI" sz="2400" dirty="0" smtClean="0"/>
              <a:t>unettomuutta</a:t>
            </a:r>
            <a:r>
              <a:rPr lang="fi-FI" sz="2400" dirty="0"/>
              <a:t>. </a:t>
            </a:r>
            <a:endParaRPr lang="fi-FI" sz="2400" dirty="0" smtClean="0"/>
          </a:p>
          <a:p>
            <a:r>
              <a:rPr lang="fi-FI" sz="2400" dirty="0"/>
              <a:t>U</a:t>
            </a:r>
            <a:r>
              <a:rPr lang="fi-FI" sz="2400" dirty="0" smtClean="0"/>
              <a:t>nettomuus </a:t>
            </a:r>
            <a:r>
              <a:rPr lang="fi-FI" sz="2400" dirty="0"/>
              <a:t>saattaa liittyä </a:t>
            </a:r>
            <a:r>
              <a:rPr lang="fi-FI" sz="2400" dirty="0" smtClean="0"/>
              <a:t>masennukseen</a:t>
            </a:r>
            <a:r>
              <a:rPr lang="fi-FI" sz="2400" dirty="0"/>
              <a:t>, </a:t>
            </a:r>
            <a:r>
              <a:rPr lang="fi-FI" sz="2400" dirty="0" smtClean="0"/>
              <a:t>ahdistuneisuus-häiriöihin</a:t>
            </a:r>
            <a:r>
              <a:rPr lang="fi-FI" sz="2400" dirty="0"/>
              <a:t>, muihin mielenterveyden häiriöihin tai johonkin muuhun sairauteen. </a:t>
            </a:r>
            <a:endParaRPr lang="fi-FI" sz="2400" dirty="0" smtClean="0"/>
          </a:p>
          <a:p>
            <a:r>
              <a:rPr lang="fi-FI" sz="2400" dirty="0" smtClean="0"/>
              <a:t>Jatkuva </a:t>
            </a:r>
            <a:r>
              <a:rPr lang="fi-FI" sz="2400" dirty="0"/>
              <a:t>työperäinen stressi ja ulkoiset syyt (häiritsevät äänet, liian lämmin huoneilma, huono ilmanlaatu ym.) voivat vaikeuttaa nukahtamista tai heikentää unen laatua. </a:t>
            </a:r>
            <a:endParaRPr lang="fi-FI" sz="2400" dirty="0" smtClean="0"/>
          </a:p>
          <a:p>
            <a:r>
              <a:rPr lang="fi-FI" sz="2400" dirty="0"/>
              <a:t>Työskentely yli 55 tuntia viikossa saattaa aiheuttaa unettomuusoireita</a:t>
            </a:r>
            <a:r>
              <a:rPr lang="fi-FI" sz="2400" dirty="0" smtClean="0"/>
              <a:t>.</a:t>
            </a:r>
          </a:p>
          <a:p>
            <a:r>
              <a:rPr lang="fi-FI" sz="2400" dirty="0"/>
              <a:t>Unettomuuden diagnostiikan peruspilari on huolellinen anamneesi</a:t>
            </a:r>
            <a:r>
              <a:rPr lang="fi-FI" sz="2400" dirty="0" smtClean="0"/>
              <a:t>.</a:t>
            </a:r>
          </a:p>
          <a:p>
            <a:pPr lvl="1"/>
            <a:r>
              <a:rPr lang="fi-FI" sz="2000" dirty="0" smtClean="0"/>
              <a:t>Lyhyt nukkumishistorian selvitys ja sen </a:t>
            </a:r>
            <a:r>
              <a:rPr lang="fi-FI" sz="2000" dirty="0"/>
              <a:t>keskeiset asiat esitetään </a:t>
            </a:r>
            <a:r>
              <a:rPr lang="fi-FI" sz="2000" dirty="0" smtClean="0"/>
              <a:t>dioissa </a:t>
            </a:r>
            <a:r>
              <a:rPr lang="fi-FI" sz="2000" dirty="0" smtClean="0">
                <a:hlinkClick r:id="rId3" action="ppaction://hlinksldjump"/>
              </a:rPr>
              <a:t>9-11</a:t>
            </a:r>
            <a:r>
              <a:rPr lang="fi-FI" sz="2000" dirty="0" smtClean="0"/>
              <a:t>.</a:t>
            </a:r>
            <a:endParaRPr lang="fi-FI" sz="2000" dirty="0"/>
          </a:p>
        </p:txBody>
      </p:sp>
    </p:spTree>
    <p:extLst>
      <p:ext uri="{BB962C8B-B14F-4D97-AF65-F5344CB8AC3E}">
        <p14:creationId xmlns:p14="http://schemas.microsoft.com/office/powerpoint/2010/main" val="154727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476672"/>
            <a:ext cx="8229600" cy="1143000"/>
          </a:xfrm>
        </p:spPr>
        <p:txBody>
          <a:bodyPr/>
          <a:lstStyle/>
          <a:p>
            <a:r>
              <a:rPr lang="fi-FI" dirty="0" smtClean="0"/>
              <a:t>Nukkumishistorian selvitys</a:t>
            </a:r>
            <a:endParaRPr lang="fi-FI" dirty="0"/>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4075542726"/>
              </p:ext>
            </p:extLst>
          </p:nvPr>
        </p:nvGraphicFramePr>
        <p:xfrm>
          <a:off x="449255" y="1719029"/>
          <a:ext cx="8229600" cy="4878323"/>
        </p:xfrm>
        <a:graphic>
          <a:graphicData uri="http://schemas.openxmlformats.org/drawingml/2006/table">
            <a:tbl>
              <a:tblPr firstRow="1" bandRow="1">
                <a:tableStyleId>{5C22544A-7EE6-4342-B048-85BDC9FD1C3A}</a:tableStyleId>
              </a:tblPr>
              <a:tblGrid>
                <a:gridCol w="1674473"/>
                <a:gridCol w="6555127"/>
              </a:tblGrid>
              <a:tr h="397763">
                <a:tc>
                  <a:txBody>
                    <a:bodyPr/>
                    <a:lstStyle/>
                    <a:p>
                      <a:pPr algn="l" fontAlgn="t"/>
                      <a:r>
                        <a:rPr lang="fi-FI" sz="1800" dirty="0">
                          <a:solidFill>
                            <a:srgbClr val="333333"/>
                          </a:solidFill>
                          <a:effectLst/>
                        </a:rPr>
                        <a:t>Asia-alue</a:t>
                      </a:r>
                    </a:p>
                  </a:txBody>
                  <a:tcPr/>
                </a:tc>
                <a:tc>
                  <a:txBody>
                    <a:bodyPr/>
                    <a:lstStyle/>
                    <a:p>
                      <a:pPr algn="l" fontAlgn="t"/>
                      <a:r>
                        <a:rPr lang="fi-FI" sz="1800" dirty="0">
                          <a:solidFill>
                            <a:srgbClr val="333333"/>
                          </a:solidFill>
                          <a:effectLst/>
                        </a:rPr>
                        <a:t>Mitä tulee selvittä</a:t>
                      </a:r>
                      <a:r>
                        <a:rPr lang="fi-FI" sz="1800" strike="noStrike" dirty="0">
                          <a:solidFill>
                            <a:schemeClr val="tx1"/>
                          </a:solidFill>
                          <a:effectLst/>
                        </a:rPr>
                        <a:t>ä</a:t>
                      </a:r>
                      <a:r>
                        <a:rPr lang="fi-FI" sz="1800" strike="noStrike" baseline="0" dirty="0">
                          <a:solidFill>
                            <a:schemeClr val="tx1"/>
                          </a:solidFill>
                          <a:effectLst/>
                        </a:rPr>
                        <a:t>?</a:t>
                      </a:r>
                    </a:p>
                  </a:txBody>
                  <a:tcPr/>
                </a:tc>
              </a:tr>
              <a:tr h="4282757">
                <a:tc>
                  <a:txBody>
                    <a:bodyPr/>
                    <a:lstStyle/>
                    <a:p>
                      <a:pPr fontAlgn="t"/>
                      <a:r>
                        <a:rPr lang="fi-FI" sz="1800" dirty="0">
                          <a:effectLst/>
                        </a:rPr>
                        <a:t>Unettomuuden historia ja kesto</a:t>
                      </a:r>
                    </a:p>
                  </a:txBody>
                  <a:tcPr/>
                </a:tc>
                <a:tc>
                  <a:txBody>
                    <a:bodyPr/>
                    <a:lstStyle/>
                    <a:p>
                      <a:pPr fontAlgn="t"/>
                      <a:r>
                        <a:rPr lang="fi-FI" sz="1800" dirty="0">
                          <a:effectLst/>
                        </a:rPr>
                        <a:t>Onko aiemmin esiintynyt unettomuutta? </a:t>
                      </a:r>
                      <a:br>
                        <a:rPr lang="fi-FI" sz="1800" dirty="0">
                          <a:effectLst/>
                        </a:rPr>
                      </a:br>
                      <a:r>
                        <a:rPr lang="fi-FI" sz="1800" dirty="0">
                          <a:effectLst/>
                        </a:rPr>
                        <a:t>Millaista nukkuminen oli nuorempana (herkkäunisuus, iltavirkkuus ja aamuväsymys)? </a:t>
                      </a:r>
                      <a:br>
                        <a:rPr lang="fi-FI" sz="1800" dirty="0">
                          <a:effectLst/>
                        </a:rPr>
                      </a:br>
                      <a:r>
                        <a:rPr lang="fi-FI" sz="1800" dirty="0">
                          <a:effectLst/>
                        </a:rPr>
                        <a:t>Perinnölliset tekijät: onko suvussa muita unihäiriöistä kärsiviä? </a:t>
                      </a:r>
                      <a:br>
                        <a:rPr lang="fi-FI" sz="1800" dirty="0">
                          <a:effectLst/>
                        </a:rPr>
                      </a:br>
                      <a:r>
                        <a:rPr lang="fi-FI" sz="1800" dirty="0">
                          <a:effectLst/>
                        </a:rPr>
                        <a:t>Kärsiikö potilas unettomuudesta keskimäärin ainakin kolmena yönä viikossa vai harvemmin? </a:t>
                      </a:r>
                      <a:br>
                        <a:rPr lang="fi-FI" sz="1800" dirty="0">
                          <a:effectLst/>
                        </a:rPr>
                      </a:br>
                      <a:r>
                        <a:rPr lang="fi-FI" sz="1800" dirty="0">
                          <a:effectLst/>
                        </a:rPr>
                        <a:t>Onko unettomuudessa eroa työ- ja vapaapäivinä? </a:t>
                      </a:r>
                      <a:br>
                        <a:rPr lang="fi-FI" sz="1800" dirty="0">
                          <a:effectLst/>
                        </a:rPr>
                      </a:br>
                      <a:r>
                        <a:rPr lang="fi-FI" sz="1800" dirty="0">
                          <a:effectLst/>
                        </a:rPr>
                        <a:t>Kuinka kauan unettomuus on haitannut sosiaalista elämää tai työelämää?</a:t>
                      </a:r>
                      <a:br>
                        <a:rPr lang="fi-FI" sz="1800" dirty="0">
                          <a:effectLst/>
                        </a:rPr>
                      </a:br>
                      <a:r>
                        <a:rPr lang="fi-FI" sz="1800" dirty="0">
                          <a:effectLst/>
                        </a:rPr>
                        <a:t>Mikä on keskeisin ongelma: nukahtaminen, toistuva yöllinen heräily, vaikeus nukahtaa uudelleen heräämisen jälkeen vai edellä mainittujen yhdistelmä? </a:t>
                      </a:r>
                      <a:br>
                        <a:rPr lang="fi-FI" sz="1800" dirty="0">
                          <a:effectLst/>
                        </a:rPr>
                      </a:br>
                      <a:r>
                        <a:rPr lang="fi-FI" sz="1800" dirty="0">
                          <a:effectLst/>
                        </a:rPr>
                        <a:t>Mitkä ovat nukkumaanmeno- ja heräämisaika?</a:t>
                      </a:r>
                      <a:br>
                        <a:rPr lang="fi-FI" sz="1800" dirty="0">
                          <a:effectLst/>
                        </a:rPr>
                      </a:br>
                      <a:r>
                        <a:rPr lang="fi-FI" sz="1800" dirty="0">
                          <a:effectLst/>
                        </a:rPr>
                        <a:t>Mikä on arvioitu nukutun ajan kesto? </a:t>
                      </a:r>
                      <a:br>
                        <a:rPr lang="fi-FI" sz="1800" dirty="0">
                          <a:effectLst/>
                        </a:rPr>
                      </a:br>
                      <a:r>
                        <a:rPr lang="fi-FI" sz="1800" dirty="0">
                          <a:effectLst/>
                        </a:rPr>
                        <a:t>Kuinka kauan potilas joutuu odottamaan nukahtamista? </a:t>
                      </a:r>
                      <a:br>
                        <a:rPr lang="fi-FI" sz="1800" dirty="0">
                          <a:effectLst/>
                        </a:rPr>
                      </a:br>
                      <a:r>
                        <a:rPr lang="fi-FI" sz="1800" dirty="0">
                          <a:effectLst/>
                        </a:rPr>
                        <a:t>Kuinka monta tuntia hän valvoo öisin nukahtamisen jälkeen?</a:t>
                      </a:r>
                    </a:p>
                  </a:txBody>
                  <a:tcPr/>
                </a:tc>
              </a:tr>
            </a:tbl>
          </a:graphicData>
        </a:graphic>
      </p:graphicFrame>
      <p:sp>
        <p:nvSpPr>
          <p:cNvPr id="3" name="Tekstiruutu 2"/>
          <p:cNvSpPr txBox="1"/>
          <p:nvPr/>
        </p:nvSpPr>
        <p:spPr>
          <a:xfrm>
            <a:off x="5148064" y="6554674"/>
            <a:ext cx="2064604" cy="307777"/>
          </a:xfrm>
          <a:prstGeom prst="rect">
            <a:avLst/>
          </a:prstGeom>
          <a:noFill/>
        </p:spPr>
        <p:txBody>
          <a:bodyPr wrap="none" rtlCol="0">
            <a:spAutoFit/>
          </a:bodyPr>
          <a:lstStyle/>
          <a:p>
            <a:r>
              <a:rPr lang="fi-FI" sz="1400" dirty="0" smtClean="0"/>
              <a:t>Jatkuu seuraavassa diassa</a:t>
            </a:r>
            <a:endParaRPr lang="fi-FI" sz="1400" dirty="0"/>
          </a:p>
        </p:txBody>
      </p:sp>
    </p:spTree>
    <p:extLst>
      <p:ext uri="{BB962C8B-B14F-4D97-AF65-F5344CB8AC3E}">
        <p14:creationId xmlns:p14="http://schemas.microsoft.com/office/powerpoint/2010/main" val="572938734"/>
      </p:ext>
    </p:extLst>
  </p:cSld>
  <p:clrMapOvr>
    <a:masterClrMapping/>
  </p:clrMapOvr>
</p:sld>
</file>

<file path=ppt/theme/theme1.xml><?xml version="1.0" encoding="utf-8"?>
<a:theme xmlns:a="http://schemas.openxmlformats.org/drawingml/2006/main" name="KH-mallipohja-2013022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ww_käypähoito_fi-diapohja" id="{2D81B2D2-66EE-4416-9740-D4C0E7067E35}" vid="{EE9A008E-647A-4E41-9B9F-4A9E1D4A74D9}"/>
    </a:ext>
  </a:extLst>
</a:theme>
</file>

<file path=ppt/theme/theme2.xml><?xml version="1.0" encoding="utf-8"?>
<a:theme xmlns:a="http://schemas.openxmlformats.org/drawingml/2006/main" name="Mukautettu suunnittelumall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ww_käypähoito_fi-diapohja" id="{2D81B2D2-66EE-4416-9740-D4C0E7067E35}" vid="{9F1448AE-D5D3-4B8F-B3EF-B2FC8D6DEF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www_käypähoito_fi-diapohja</Template>
  <TotalTime>0</TotalTime>
  <Words>1799</Words>
  <Application>Microsoft Office PowerPoint</Application>
  <PresentationFormat>Näytössä katseltava diaesitys (4:3)</PresentationFormat>
  <Paragraphs>211</Paragraphs>
  <Slides>23</Slides>
  <Notes>9</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23</vt:i4>
      </vt:variant>
    </vt:vector>
  </HeadingPairs>
  <TitlesOfParts>
    <vt:vector size="30" baseType="lpstr">
      <vt:lpstr>Arial</vt:lpstr>
      <vt:lpstr>Calibri</vt:lpstr>
      <vt:lpstr>Calibri Light</vt:lpstr>
      <vt:lpstr>Optima LT Std</vt:lpstr>
      <vt:lpstr>Times New Roman</vt:lpstr>
      <vt:lpstr>KH-mallipohja-20130228</vt:lpstr>
      <vt:lpstr>Mukautettu suunnittelumalli</vt:lpstr>
      <vt:lpstr>Luentomateriaali Unettomuus</vt:lpstr>
      <vt:lpstr>Näytön varmuusaste Käypä hoito -suosituksissa</vt:lpstr>
      <vt:lpstr>Luentomateriaalin käyttö</vt:lpstr>
      <vt:lpstr>Keskeinen sanoma 1(3)</vt:lpstr>
      <vt:lpstr>Keskeinen sanoma 2(3)</vt:lpstr>
      <vt:lpstr>Keskeinen sanoma 3(3)</vt:lpstr>
      <vt:lpstr>Mitä uutta päivityksessä?</vt:lpstr>
      <vt:lpstr>Riskitekijät</vt:lpstr>
      <vt:lpstr>Nukkumishistorian selvitys</vt:lpstr>
      <vt:lpstr>PowerPoint-esitys</vt:lpstr>
      <vt:lpstr>PowerPoint-esitys</vt:lpstr>
      <vt:lpstr>PowerPoint-esitys</vt:lpstr>
      <vt:lpstr>Unettomuuden hoidon peruslähtökohdat</vt:lpstr>
      <vt:lpstr>Vastikään alkaneen unettomuuden hoito</vt:lpstr>
      <vt:lpstr>Pitkäaikaisen unettomuuden hoito</vt:lpstr>
      <vt:lpstr>PowerPoint-esitys</vt:lpstr>
      <vt:lpstr>Lääkehoito</vt:lpstr>
      <vt:lpstr>Ensimmäinen unilääkeresepti</vt:lpstr>
      <vt:lpstr>Unilääkereseptin uusiminen</vt:lpstr>
      <vt:lpstr>Unilääkkeen käytön lopettaminen</vt:lpstr>
      <vt:lpstr>Unettomuus ja ajoterveys</vt:lpstr>
      <vt:lpstr>PowerPoint-esitys</vt:lpstr>
      <vt:lpstr>Suomalaisen Lääkäriseuran Duodecimin ja Suomen Unitutkimusseura ry:n asettama työryhmä</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2016-02-09T13:22:19Z</dcterms:created>
  <dcterms:modified xsi:type="dcterms:W3CDTF">2016-02-10T08:39:06Z</dcterms:modified>
</cp:coreProperties>
</file>