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736" r:id="rId5"/>
    <p:sldMasterId id="2147483708" r:id="rId6"/>
  </p:sldMasterIdLst>
  <p:notesMasterIdLst>
    <p:notesMasterId r:id="rId39"/>
  </p:notesMasterIdLst>
  <p:handoutMasterIdLst>
    <p:handoutMasterId r:id="rId40"/>
  </p:handoutMasterIdLst>
  <p:sldIdLst>
    <p:sldId id="256" r:id="rId7"/>
    <p:sldId id="312" r:id="rId8"/>
    <p:sldId id="281" r:id="rId9"/>
    <p:sldId id="311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1" r:id="rId18"/>
    <p:sldId id="336" r:id="rId19"/>
    <p:sldId id="322" r:id="rId20"/>
    <p:sldId id="325" r:id="rId21"/>
    <p:sldId id="324" r:id="rId22"/>
    <p:sldId id="338" r:id="rId23"/>
    <p:sldId id="320" r:id="rId24"/>
    <p:sldId id="326" r:id="rId25"/>
    <p:sldId id="327" r:id="rId26"/>
    <p:sldId id="328" r:id="rId27"/>
    <p:sldId id="329" r:id="rId28"/>
    <p:sldId id="330" r:id="rId29"/>
    <p:sldId id="332" r:id="rId30"/>
    <p:sldId id="331" r:id="rId31"/>
    <p:sldId id="337" r:id="rId32"/>
    <p:sldId id="323" r:id="rId33"/>
    <p:sldId id="335" r:id="rId34"/>
    <p:sldId id="339" r:id="rId35"/>
    <p:sldId id="333" r:id="rId36"/>
    <p:sldId id="334" r:id="rId37"/>
    <p:sldId id="304" r:id="rId3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0">
          <p15:clr>
            <a:srgbClr val="A4A3A4"/>
          </p15:clr>
        </p15:guide>
        <p15:guide id="2" pos="2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Tekijä" initials="A" lastIdx="16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6"/>
    <a:srgbClr val="CB0C10"/>
    <a:srgbClr val="000000"/>
    <a:srgbClr val="339933"/>
    <a:srgbClr val="003399"/>
    <a:srgbClr val="CBE6B8"/>
    <a:srgbClr val="475AA6"/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84549" autoAdjust="0"/>
  </p:normalViewPr>
  <p:slideViewPr>
    <p:cSldViewPr snapToGrid="0" snapToObjects="1" showGuides="1">
      <p:cViewPr varScale="1">
        <p:scale>
          <a:sx n="145" d="100"/>
          <a:sy n="145" d="100"/>
        </p:scale>
        <p:origin x="606" y="120"/>
      </p:cViewPr>
      <p:guideLst>
        <p:guide orient="horz" pos="410"/>
        <p:guide pos="2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464"/>
    </p:cViewPr>
  </p:sorterViewPr>
  <p:notesViewPr>
    <p:cSldViewPr snapToGrid="0" snapToObjects="1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20-05-25T13:00:29.034" idx="14">
    <p:pos x="5703" y="463"/>
    <p:text>Erityisneuvola kehitysvammaisten... pitäisikö tässä olla joku välimerkki, esim. :</p:text>
    <p:extLst>
      <p:ext uri="{C676402C-5697-4E1C-873F-D02D1690AC5C}">
        <p15:threadingInfo xmlns:p15="http://schemas.microsoft.com/office/powerpoint/2012/main" timeZoneBias="-180"/>
      </p:ext>
    </p:extLst>
  </p:cm>
  <p:cm authorId="6" dt="2020-05-25T13:01:32.292" idx="15">
    <p:pos x="5839" y="599"/>
    <p:text>stimulaattorisuositukset (yhdyssana ilman viivaa)</p:text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0711AA-64AB-417C-A666-9A96C61558E5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i-FI"/>
        </a:p>
      </dgm:t>
    </dgm:pt>
    <dgm:pt modelId="{AA677B54-7C4F-4D54-82FF-0F9E8361BE34}">
      <dgm:prSet/>
      <dgm:spPr/>
      <dgm:t>
        <a:bodyPr/>
        <a:lstStyle/>
        <a:p>
          <a:r>
            <a:rPr lang="fi-FI" baseline="0" dirty="0"/>
            <a:t>Epileptinen kohtaus</a:t>
          </a:r>
          <a:endParaRPr lang="fi-FI" dirty="0"/>
        </a:p>
      </dgm:t>
    </dgm:pt>
    <dgm:pt modelId="{AB513800-BFE1-4834-BBD8-F3C7B7AB171C}" type="parTrans" cxnId="{0A1028CD-01F6-436B-B8BF-5EFC654DADC9}">
      <dgm:prSet/>
      <dgm:spPr/>
      <dgm:t>
        <a:bodyPr/>
        <a:lstStyle/>
        <a:p>
          <a:endParaRPr lang="fi-FI"/>
        </a:p>
      </dgm:t>
    </dgm:pt>
    <dgm:pt modelId="{9DFA7CEC-8E07-4194-AD37-03118460CC82}" type="sibTrans" cxnId="{0A1028CD-01F6-436B-B8BF-5EFC654DADC9}">
      <dgm:prSet/>
      <dgm:spPr/>
      <dgm:t>
        <a:bodyPr/>
        <a:lstStyle/>
        <a:p>
          <a:endParaRPr lang="fi-FI"/>
        </a:p>
      </dgm:t>
    </dgm:pt>
    <dgm:pt modelId="{BDADA1D8-A1B5-44AE-AB0D-D76396740060}">
      <dgm:prSet/>
      <dgm:spPr/>
      <dgm:t>
        <a:bodyPr/>
        <a:lstStyle/>
        <a:p>
          <a:r>
            <a:rPr lang="fi-FI" dirty="0"/>
            <a:t>ohimenevä aivotoiminnan häiriö, jonka syynä laajuudeltaan vaihtelevalla anatomisella aivoalueella tapahtuva poikkeava, liiallinen tai synkroninen hermosolujen sähköinen toiminta</a:t>
          </a:r>
        </a:p>
      </dgm:t>
    </dgm:pt>
    <dgm:pt modelId="{8656A2DE-8353-476C-B4D3-FC7979C22456}" type="parTrans" cxnId="{E07DE214-0688-448C-8DEA-000E42DBC853}">
      <dgm:prSet/>
      <dgm:spPr/>
      <dgm:t>
        <a:bodyPr/>
        <a:lstStyle/>
        <a:p>
          <a:endParaRPr lang="fi-FI"/>
        </a:p>
      </dgm:t>
    </dgm:pt>
    <dgm:pt modelId="{031557C3-2556-4E2D-B658-0C91B150FF2F}" type="sibTrans" cxnId="{E07DE214-0688-448C-8DEA-000E42DBC853}">
      <dgm:prSet/>
      <dgm:spPr/>
      <dgm:t>
        <a:bodyPr/>
        <a:lstStyle/>
        <a:p>
          <a:endParaRPr lang="fi-FI"/>
        </a:p>
      </dgm:t>
    </dgm:pt>
    <dgm:pt modelId="{4A82DF61-DAA8-4424-8C88-AD593EFE3747}">
      <dgm:prSet/>
      <dgm:spPr/>
      <dgm:t>
        <a:bodyPr/>
        <a:lstStyle/>
        <a:p>
          <a:r>
            <a:rPr lang="fi-FI" baseline="0" dirty="0"/>
            <a:t>Epilepsia</a:t>
          </a:r>
          <a:endParaRPr lang="fi-FI" dirty="0"/>
        </a:p>
      </dgm:t>
    </dgm:pt>
    <dgm:pt modelId="{18DBEB43-4237-433F-B97A-0683CEFCC16E}" type="parTrans" cxnId="{866E402C-974B-492A-AEA4-2B28369352E1}">
      <dgm:prSet/>
      <dgm:spPr/>
      <dgm:t>
        <a:bodyPr/>
        <a:lstStyle/>
        <a:p>
          <a:endParaRPr lang="fi-FI"/>
        </a:p>
      </dgm:t>
    </dgm:pt>
    <dgm:pt modelId="{24BF3AA2-8C20-4F78-94A8-906C7584577C}" type="sibTrans" cxnId="{866E402C-974B-492A-AEA4-2B28369352E1}">
      <dgm:prSet/>
      <dgm:spPr/>
      <dgm:t>
        <a:bodyPr/>
        <a:lstStyle/>
        <a:p>
          <a:endParaRPr lang="fi-FI"/>
        </a:p>
      </dgm:t>
    </dgm:pt>
    <dgm:pt modelId="{0E465665-D817-482D-8686-8DF06ED600BC}">
      <dgm:prSet/>
      <dgm:spPr/>
      <dgm:t>
        <a:bodyPr/>
        <a:lstStyle/>
        <a:p>
          <a:r>
            <a:rPr lang="fi-FI" dirty="0"/>
            <a:t>aivojen sairaus, jossa potilaalla pitkäkestoinen taipumus saada epileptisiä kohtauksia ja mahdollisesti myös neurologisia, kognitiivisia, psyykkisiä tai sosiaalisia toimintakyvyn ongelmia</a:t>
          </a:r>
        </a:p>
      </dgm:t>
    </dgm:pt>
    <dgm:pt modelId="{D86DABFF-311F-4ECE-8A6A-6C0DDA44B53A}" type="parTrans" cxnId="{4DB46AD9-5D4D-4AD9-82E9-5AAD71596FBA}">
      <dgm:prSet/>
      <dgm:spPr/>
      <dgm:t>
        <a:bodyPr/>
        <a:lstStyle/>
        <a:p>
          <a:endParaRPr lang="fi-FI"/>
        </a:p>
      </dgm:t>
    </dgm:pt>
    <dgm:pt modelId="{9F80C1A9-610A-47FE-ACA0-9B67B832BEBA}" type="sibTrans" cxnId="{4DB46AD9-5D4D-4AD9-82E9-5AAD71596FBA}">
      <dgm:prSet/>
      <dgm:spPr/>
      <dgm:t>
        <a:bodyPr/>
        <a:lstStyle/>
        <a:p>
          <a:endParaRPr lang="fi-FI"/>
        </a:p>
      </dgm:t>
    </dgm:pt>
    <dgm:pt modelId="{7E02F998-BAD3-4461-9D83-0CE600691EA2}" type="pres">
      <dgm:prSet presAssocID="{0B0711AA-64AB-417C-A666-9A96C61558E5}" presName="linear" presStyleCnt="0">
        <dgm:presLayoutVars>
          <dgm:animLvl val="lvl"/>
          <dgm:resizeHandles val="exact"/>
        </dgm:presLayoutVars>
      </dgm:prSet>
      <dgm:spPr/>
    </dgm:pt>
    <dgm:pt modelId="{9D3FAD59-C1EC-410D-99AB-ECC5A2AEB148}" type="pres">
      <dgm:prSet presAssocID="{AA677B54-7C4F-4D54-82FF-0F9E8361BE3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F472B64-6E28-46E9-9FD9-A3DECA0B28F0}" type="pres">
      <dgm:prSet presAssocID="{AA677B54-7C4F-4D54-82FF-0F9E8361BE34}" presName="childText" presStyleLbl="revTx" presStyleIdx="0" presStyleCnt="2">
        <dgm:presLayoutVars>
          <dgm:bulletEnabled val="1"/>
        </dgm:presLayoutVars>
      </dgm:prSet>
      <dgm:spPr/>
    </dgm:pt>
    <dgm:pt modelId="{4B615A9D-C401-4E94-99D0-B9047E396231}" type="pres">
      <dgm:prSet presAssocID="{4A82DF61-DAA8-4424-8C88-AD593EFE374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7E97EEB-B019-4B21-8B51-868E97ED5075}" type="pres">
      <dgm:prSet presAssocID="{4A82DF61-DAA8-4424-8C88-AD593EFE374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07DE214-0688-448C-8DEA-000E42DBC853}" srcId="{AA677B54-7C4F-4D54-82FF-0F9E8361BE34}" destId="{BDADA1D8-A1B5-44AE-AB0D-D76396740060}" srcOrd="0" destOrd="0" parTransId="{8656A2DE-8353-476C-B4D3-FC7979C22456}" sibTransId="{031557C3-2556-4E2D-B658-0C91B150FF2F}"/>
    <dgm:cxn modelId="{866E402C-974B-492A-AEA4-2B28369352E1}" srcId="{0B0711AA-64AB-417C-A666-9A96C61558E5}" destId="{4A82DF61-DAA8-4424-8C88-AD593EFE3747}" srcOrd="1" destOrd="0" parTransId="{18DBEB43-4237-433F-B97A-0683CEFCC16E}" sibTransId="{24BF3AA2-8C20-4F78-94A8-906C7584577C}"/>
    <dgm:cxn modelId="{100BE17A-C083-4A73-AB7C-EE3B1BA64615}" type="presOf" srcId="{AA677B54-7C4F-4D54-82FF-0F9E8361BE34}" destId="{9D3FAD59-C1EC-410D-99AB-ECC5A2AEB148}" srcOrd="0" destOrd="0" presId="urn:microsoft.com/office/officeart/2005/8/layout/vList2"/>
    <dgm:cxn modelId="{37D8FC88-C230-45CA-861D-DC2B7767620B}" type="presOf" srcId="{BDADA1D8-A1B5-44AE-AB0D-D76396740060}" destId="{DF472B64-6E28-46E9-9FD9-A3DECA0B28F0}" srcOrd="0" destOrd="0" presId="urn:microsoft.com/office/officeart/2005/8/layout/vList2"/>
    <dgm:cxn modelId="{B33E2AAE-0861-46E4-B8FD-A3D644E02159}" type="presOf" srcId="{4A82DF61-DAA8-4424-8C88-AD593EFE3747}" destId="{4B615A9D-C401-4E94-99D0-B9047E396231}" srcOrd="0" destOrd="0" presId="urn:microsoft.com/office/officeart/2005/8/layout/vList2"/>
    <dgm:cxn modelId="{57CEB7AE-B4C4-4106-A2A4-331E17EDE9A8}" type="presOf" srcId="{0E465665-D817-482D-8686-8DF06ED600BC}" destId="{97E97EEB-B019-4B21-8B51-868E97ED5075}" srcOrd="0" destOrd="0" presId="urn:microsoft.com/office/officeart/2005/8/layout/vList2"/>
    <dgm:cxn modelId="{0A1028CD-01F6-436B-B8BF-5EFC654DADC9}" srcId="{0B0711AA-64AB-417C-A666-9A96C61558E5}" destId="{AA677B54-7C4F-4D54-82FF-0F9E8361BE34}" srcOrd="0" destOrd="0" parTransId="{AB513800-BFE1-4834-BBD8-F3C7B7AB171C}" sibTransId="{9DFA7CEC-8E07-4194-AD37-03118460CC82}"/>
    <dgm:cxn modelId="{4DB46AD9-5D4D-4AD9-82E9-5AAD71596FBA}" srcId="{4A82DF61-DAA8-4424-8C88-AD593EFE3747}" destId="{0E465665-D817-482D-8686-8DF06ED600BC}" srcOrd="0" destOrd="0" parTransId="{D86DABFF-311F-4ECE-8A6A-6C0DDA44B53A}" sibTransId="{9F80C1A9-610A-47FE-ACA0-9B67B832BEBA}"/>
    <dgm:cxn modelId="{484B51F4-3D76-4489-9B6B-447710CC60F4}" type="presOf" srcId="{0B0711AA-64AB-417C-A666-9A96C61558E5}" destId="{7E02F998-BAD3-4461-9D83-0CE600691EA2}" srcOrd="0" destOrd="0" presId="urn:microsoft.com/office/officeart/2005/8/layout/vList2"/>
    <dgm:cxn modelId="{BE4EA593-160B-4554-93D5-884F1F44EEDC}" type="presParOf" srcId="{7E02F998-BAD3-4461-9D83-0CE600691EA2}" destId="{9D3FAD59-C1EC-410D-99AB-ECC5A2AEB148}" srcOrd="0" destOrd="0" presId="urn:microsoft.com/office/officeart/2005/8/layout/vList2"/>
    <dgm:cxn modelId="{7687E93F-A454-4D8C-8C2A-8A4CED5C4F8E}" type="presParOf" srcId="{7E02F998-BAD3-4461-9D83-0CE600691EA2}" destId="{DF472B64-6E28-46E9-9FD9-A3DECA0B28F0}" srcOrd="1" destOrd="0" presId="urn:microsoft.com/office/officeart/2005/8/layout/vList2"/>
    <dgm:cxn modelId="{CFC662E9-E732-4B42-B1CE-8585F29F400D}" type="presParOf" srcId="{7E02F998-BAD3-4461-9D83-0CE600691EA2}" destId="{4B615A9D-C401-4E94-99D0-B9047E396231}" srcOrd="2" destOrd="0" presId="urn:microsoft.com/office/officeart/2005/8/layout/vList2"/>
    <dgm:cxn modelId="{9AC97604-C686-4239-BFE6-EF9E33220BBA}" type="presParOf" srcId="{7E02F998-BAD3-4461-9D83-0CE600691EA2}" destId="{97E97EEB-B019-4B21-8B51-868E97ED507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D629EE-B231-4E56-91A3-A360253940ED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i-FI"/>
        </a:p>
      </dgm:t>
    </dgm:pt>
    <dgm:pt modelId="{DFB57E93-75F5-4416-9334-3FB5FA1E0B15}">
      <dgm:prSet/>
      <dgm:spPr/>
      <dgm:t>
        <a:bodyPr/>
        <a:lstStyle/>
        <a:p>
          <a:r>
            <a:rPr lang="fi-FI" baseline="0" dirty="0"/>
            <a:t>Epilepsiaoireyhtymä</a:t>
          </a:r>
          <a:endParaRPr lang="fi-FI" dirty="0"/>
        </a:p>
      </dgm:t>
    </dgm:pt>
    <dgm:pt modelId="{FB2D2BD6-9A68-4F6C-8B0A-0BE642311283}" type="parTrans" cxnId="{7ED3E3EB-71A4-4508-AFFE-A5EA80C1FF71}">
      <dgm:prSet/>
      <dgm:spPr/>
      <dgm:t>
        <a:bodyPr/>
        <a:lstStyle/>
        <a:p>
          <a:endParaRPr lang="fi-FI"/>
        </a:p>
      </dgm:t>
    </dgm:pt>
    <dgm:pt modelId="{E92F3740-366B-4A92-8B86-4AB76C8F1646}" type="sibTrans" cxnId="{7ED3E3EB-71A4-4508-AFFE-A5EA80C1FF71}">
      <dgm:prSet/>
      <dgm:spPr/>
      <dgm:t>
        <a:bodyPr/>
        <a:lstStyle/>
        <a:p>
          <a:endParaRPr lang="fi-FI"/>
        </a:p>
      </dgm:t>
    </dgm:pt>
    <dgm:pt modelId="{5A2794E9-CEDA-42FE-B553-483441D5FA4D}">
      <dgm:prSet custT="1"/>
      <dgm:spPr/>
      <dgm:t>
        <a:bodyPr/>
        <a:lstStyle/>
        <a:p>
          <a:r>
            <a:rPr lang="fi-FI" sz="1700" dirty="0"/>
            <a:t>kokonaisuus, jonka muodostavat epilepsiaan liittyvät oireet, kohtausten alkamisikä ja tutkimuslöydökset</a:t>
          </a:r>
        </a:p>
      </dgm:t>
    </dgm:pt>
    <dgm:pt modelId="{8D224DF0-E8AD-46B9-8777-9EB145AF48E4}" type="parTrans" cxnId="{F5AEECEF-83C4-4101-84CE-1160F3571364}">
      <dgm:prSet/>
      <dgm:spPr/>
      <dgm:t>
        <a:bodyPr/>
        <a:lstStyle/>
        <a:p>
          <a:endParaRPr lang="fi-FI"/>
        </a:p>
      </dgm:t>
    </dgm:pt>
    <dgm:pt modelId="{4A30802F-EC6C-4F26-8419-3F2CC3AB62C0}" type="sibTrans" cxnId="{F5AEECEF-83C4-4101-84CE-1160F3571364}">
      <dgm:prSet/>
      <dgm:spPr/>
      <dgm:t>
        <a:bodyPr/>
        <a:lstStyle/>
        <a:p>
          <a:endParaRPr lang="fi-FI"/>
        </a:p>
      </dgm:t>
    </dgm:pt>
    <dgm:pt modelId="{17FBBFB6-E6FB-4564-8906-0767BA037C7B}">
      <dgm:prSet/>
      <dgm:spPr/>
      <dgm:t>
        <a:bodyPr/>
        <a:lstStyle/>
        <a:p>
          <a:r>
            <a:rPr lang="fi-FI" baseline="0" dirty="0"/>
            <a:t>Vaikea epilepsia</a:t>
          </a:r>
          <a:endParaRPr lang="fi-FI" dirty="0"/>
        </a:p>
      </dgm:t>
    </dgm:pt>
    <dgm:pt modelId="{BA4C7C23-4D34-420C-801E-6C131A1131FE}" type="parTrans" cxnId="{AC94D815-4AD2-4DE5-8C78-1EE001EB24D8}">
      <dgm:prSet/>
      <dgm:spPr/>
      <dgm:t>
        <a:bodyPr/>
        <a:lstStyle/>
        <a:p>
          <a:endParaRPr lang="fi-FI"/>
        </a:p>
      </dgm:t>
    </dgm:pt>
    <dgm:pt modelId="{413EA992-3A68-4898-A00C-930C2BB847F7}" type="sibTrans" cxnId="{AC94D815-4AD2-4DE5-8C78-1EE001EB24D8}">
      <dgm:prSet/>
      <dgm:spPr/>
      <dgm:t>
        <a:bodyPr/>
        <a:lstStyle/>
        <a:p>
          <a:endParaRPr lang="fi-FI"/>
        </a:p>
      </dgm:t>
    </dgm:pt>
    <dgm:pt modelId="{89BBD966-E59E-479B-98B6-9BEA7BAFCFC3}">
      <dgm:prSet custT="1"/>
      <dgm:spPr/>
      <dgm:t>
        <a:bodyPr/>
        <a:lstStyle/>
        <a:p>
          <a:r>
            <a:rPr lang="fi-FI" sz="1700" dirty="0"/>
            <a:t>tila, jossa asianmukaisesta lääkehoidosta huolimatta esiintyy merkittäviä arkielämää haittaavia epilepsiaan liittyviä oireita, kuten toistuvia kohtauksia, kognitiivisia tai käyttäytymisen ongelmia, kehityksen hidastumista tai hoidon haittavaikutuksia</a:t>
          </a:r>
        </a:p>
      </dgm:t>
    </dgm:pt>
    <dgm:pt modelId="{3A854D29-9C1C-4234-811C-E2433E67AED3}" type="parTrans" cxnId="{F4BDA6BF-A6C7-4D04-937D-02302F9EEDC8}">
      <dgm:prSet/>
      <dgm:spPr/>
      <dgm:t>
        <a:bodyPr/>
        <a:lstStyle/>
        <a:p>
          <a:endParaRPr lang="fi-FI"/>
        </a:p>
      </dgm:t>
    </dgm:pt>
    <dgm:pt modelId="{19F1EE77-2A49-4B49-87C8-717750D7E916}" type="sibTrans" cxnId="{F4BDA6BF-A6C7-4D04-937D-02302F9EEDC8}">
      <dgm:prSet/>
      <dgm:spPr/>
      <dgm:t>
        <a:bodyPr/>
        <a:lstStyle/>
        <a:p>
          <a:endParaRPr lang="fi-FI"/>
        </a:p>
      </dgm:t>
    </dgm:pt>
    <dgm:pt modelId="{42FF29EC-CC9D-4EC9-B48E-0AA6EF327F3C}">
      <dgm:prSet/>
      <dgm:spPr/>
      <dgm:t>
        <a:bodyPr/>
        <a:lstStyle/>
        <a:p>
          <a:r>
            <a:rPr lang="fi-FI" baseline="0" dirty="0"/>
            <a:t>Harvinaisepilepsia </a:t>
          </a:r>
          <a:endParaRPr lang="fi-FI" dirty="0"/>
        </a:p>
      </dgm:t>
    </dgm:pt>
    <dgm:pt modelId="{409C1EF3-5E5A-4FF8-A852-2975C7B77DC3}" type="parTrans" cxnId="{4CE2B798-5E48-43DC-A4A1-EA248FD6E108}">
      <dgm:prSet/>
      <dgm:spPr/>
      <dgm:t>
        <a:bodyPr/>
        <a:lstStyle/>
        <a:p>
          <a:endParaRPr lang="fi-FI"/>
        </a:p>
      </dgm:t>
    </dgm:pt>
    <dgm:pt modelId="{8B4DF83B-9464-458B-A2E7-F00B2992E136}" type="sibTrans" cxnId="{4CE2B798-5E48-43DC-A4A1-EA248FD6E108}">
      <dgm:prSet/>
      <dgm:spPr/>
      <dgm:t>
        <a:bodyPr/>
        <a:lstStyle/>
        <a:p>
          <a:endParaRPr lang="fi-FI"/>
        </a:p>
      </dgm:t>
    </dgm:pt>
    <dgm:pt modelId="{614BD571-48E2-464C-A851-FEFFF33A8233}">
      <dgm:prSet custT="1"/>
      <dgm:spPr/>
      <dgm:t>
        <a:bodyPr/>
        <a:lstStyle/>
        <a:p>
          <a:r>
            <a:rPr lang="fi-FI" sz="1700" dirty="0"/>
            <a:t>yksittäinen vaikea </a:t>
          </a:r>
          <a:r>
            <a:rPr lang="fi-FI" sz="1700" dirty="0">
              <a:solidFill>
                <a:schemeClr val="tx1"/>
              </a:solidFill>
            </a:rPr>
            <a:t>epilepsiaoireyhtymä</a:t>
          </a:r>
          <a:r>
            <a:rPr lang="fi-FI" sz="1700">
              <a:solidFill>
                <a:schemeClr val="tx1"/>
              </a:solidFill>
            </a:rPr>
            <a:t>, jos sen </a:t>
          </a:r>
          <a:r>
            <a:rPr lang="fi-FI" sz="1700" dirty="0">
              <a:solidFill>
                <a:schemeClr val="tx1"/>
              </a:solidFill>
            </a:rPr>
            <a:t>ilmaantuvuus </a:t>
          </a:r>
          <a:r>
            <a:rPr lang="fi-FI" sz="1700" dirty="0"/>
            <a:t>on </a:t>
          </a:r>
          <a:r>
            <a:rPr lang="fi-FI" sz="1700"/>
            <a:t>pienempi kuin</a:t>
          </a:r>
          <a:br>
            <a:rPr lang="fi-FI" sz="1700"/>
          </a:br>
          <a:r>
            <a:rPr lang="fi-FI" sz="1700"/>
            <a:t>5/10 000</a:t>
          </a:r>
          <a:endParaRPr lang="fi-FI" sz="1700" dirty="0"/>
        </a:p>
      </dgm:t>
    </dgm:pt>
    <dgm:pt modelId="{8EDAF5E4-9DF8-4326-B9AF-76F4E7BA5417}" type="parTrans" cxnId="{8EF6311C-60E6-4F30-B399-A671A0A9AEEE}">
      <dgm:prSet/>
      <dgm:spPr/>
      <dgm:t>
        <a:bodyPr/>
        <a:lstStyle/>
        <a:p>
          <a:endParaRPr lang="fi-FI"/>
        </a:p>
      </dgm:t>
    </dgm:pt>
    <dgm:pt modelId="{EFDD7E81-BB61-4AD6-BD01-FC02D2ED8B9D}" type="sibTrans" cxnId="{8EF6311C-60E6-4F30-B399-A671A0A9AEEE}">
      <dgm:prSet/>
      <dgm:spPr/>
      <dgm:t>
        <a:bodyPr/>
        <a:lstStyle/>
        <a:p>
          <a:endParaRPr lang="fi-FI"/>
        </a:p>
      </dgm:t>
    </dgm:pt>
    <dgm:pt modelId="{E466D72C-689B-4416-998F-8C6C9A09788C}" type="pres">
      <dgm:prSet presAssocID="{A7D629EE-B231-4E56-91A3-A360253940ED}" presName="linear" presStyleCnt="0">
        <dgm:presLayoutVars>
          <dgm:animLvl val="lvl"/>
          <dgm:resizeHandles val="exact"/>
        </dgm:presLayoutVars>
      </dgm:prSet>
      <dgm:spPr/>
    </dgm:pt>
    <dgm:pt modelId="{BB48CC9C-C4E0-4037-A2B7-4C8EBD4392A6}" type="pres">
      <dgm:prSet presAssocID="{DFB57E93-75F5-4416-9334-3FB5FA1E0B15}" presName="parentText" presStyleLbl="node1" presStyleIdx="0" presStyleCnt="3" custScaleY="92431">
        <dgm:presLayoutVars>
          <dgm:chMax val="0"/>
          <dgm:bulletEnabled val="1"/>
        </dgm:presLayoutVars>
      </dgm:prSet>
      <dgm:spPr/>
    </dgm:pt>
    <dgm:pt modelId="{0E450B6F-66D1-41A3-9C68-D8F3A5E3FFB1}" type="pres">
      <dgm:prSet presAssocID="{DFB57E93-75F5-4416-9334-3FB5FA1E0B15}" presName="childText" presStyleLbl="revTx" presStyleIdx="0" presStyleCnt="3">
        <dgm:presLayoutVars>
          <dgm:bulletEnabled val="1"/>
        </dgm:presLayoutVars>
      </dgm:prSet>
      <dgm:spPr/>
    </dgm:pt>
    <dgm:pt modelId="{B0EDEF49-2AF0-47D8-92BC-0AE94DFCA457}" type="pres">
      <dgm:prSet presAssocID="{17FBBFB6-E6FB-4564-8906-0767BA037C7B}" presName="parentText" presStyleLbl="node1" presStyleIdx="1" presStyleCnt="3" custScaleY="93186">
        <dgm:presLayoutVars>
          <dgm:chMax val="0"/>
          <dgm:bulletEnabled val="1"/>
        </dgm:presLayoutVars>
      </dgm:prSet>
      <dgm:spPr/>
    </dgm:pt>
    <dgm:pt modelId="{3356A8BA-D38E-43BA-8B0B-A3018476D2D3}" type="pres">
      <dgm:prSet presAssocID="{17FBBFB6-E6FB-4564-8906-0767BA037C7B}" presName="childText" presStyleLbl="revTx" presStyleIdx="1" presStyleCnt="3">
        <dgm:presLayoutVars>
          <dgm:bulletEnabled val="1"/>
        </dgm:presLayoutVars>
      </dgm:prSet>
      <dgm:spPr/>
    </dgm:pt>
    <dgm:pt modelId="{5697BF3C-B24B-488C-9517-810DC64C023D}" type="pres">
      <dgm:prSet presAssocID="{42FF29EC-CC9D-4EC9-B48E-0AA6EF327F3C}" presName="parentText" presStyleLbl="node1" presStyleIdx="2" presStyleCnt="3" custScaleY="86783">
        <dgm:presLayoutVars>
          <dgm:chMax val="0"/>
          <dgm:bulletEnabled val="1"/>
        </dgm:presLayoutVars>
      </dgm:prSet>
      <dgm:spPr/>
    </dgm:pt>
    <dgm:pt modelId="{78B342A7-D431-462E-884E-554524997C18}" type="pres">
      <dgm:prSet presAssocID="{42FF29EC-CC9D-4EC9-B48E-0AA6EF327F3C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AC94D815-4AD2-4DE5-8C78-1EE001EB24D8}" srcId="{A7D629EE-B231-4E56-91A3-A360253940ED}" destId="{17FBBFB6-E6FB-4564-8906-0767BA037C7B}" srcOrd="1" destOrd="0" parTransId="{BA4C7C23-4D34-420C-801E-6C131A1131FE}" sibTransId="{413EA992-3A68-4898-A00C-930C2BB847F7}"/>
    <dgm:cxn modelId="{8EF6311C-60E6-4F30-B399-A671A0A9AEEE}" srcId="{42FF29EC-CC9D-4EC9-B48E-0AA6EF327F3C}" destId="{614BD571-48E2-464C-A851-FEFFF33A8233}" srcOrd="0" destOrd="0" parTransId="{8EDAF5E4-9DF8-4326-B9AF-76F4E7BA5417}" sibTransId="{EFDD7E81-BB61-4AD6-BD01-FC02D2ED8B9D}"/>
    <dgm:cxn modelId="{ED0C8C25-B487-4121-A458-1BBBFE7DE208}" type="presOf" srcId="{89BBD966-E59E-479B-98B6-9BEA7BAFCFC3}" destId="{3356A8BA-D38E-43BA-8B0B-A3018476D2D3}" srcOrd="0" destOrd="0" presId="urn:microsoft.com/office/officeart/2005/8/layout/vList2"/>
    <dgm:cxn modelId="{F67DB427-9969-4E06-A28F-FE95D5A45152}" type="presOf" srcId="{5A2794E9-CEDA-42FE-B553-483441D5FA4D}" destId="{0E450B6F-66D1-41A3-9C68-D8F3A5E3FFB1}" srcOrd="0" destOrd="0" presId="urn:microsoft.com/office/officeart/2005/8/layout/vList2"/>
    <dgm:cxn modelId="{DACD8E34-82E1-440F-94BE-15AAD6E1A966}" type="presOf" srcId="{17FBBFB6-E6FB-4564-8906-0767BA037C7B}" destId="{B0EDEF49-2AF0-47D8-92BC-0AE94DFCA457}" srcOrd="0" destOrd="0" presId="urn:microsoft.com/office/officeart/2005/8/layout/vList2"/>
    <dgm:cxn modelId="{A098E66C-EE9B-4CA9-9E33-1EA897770094}" type="presOf" srcId="{614BD571-48E2-464C-A851-FEFFF33A8233}" destId="{78B342A7-D431-462E-884E-554524997C18}" srcOrd="0" destOrd="0" presId="urn:microsoft.com/office/officeart/2005/8/layout/vList2"/>
    <dgm:cxn modelId="{4CE2B798-5E48-43DC-A4A1-EA248FD6E108}" srcId="{A7D629EE-B231-4E56-91A3-A360253940ED}" destId="{42FF29EC-CC9D-4EC9-B48E-0AA6EF327F3C}" srcOrd="2" destOrd="0" parTransId="{409C1EF3-5E5A-4FF8-A852-2975C7B77DC3}" sibTransId="{8B4DF83B-9464-458B-A2E7-F00B2992E136}"/>
    <dgm:cxn modelId="{446DE4BB-2938-417A-A13E-C854891597AB}" type="presOf" srcId="{A7D629EE-B231-4E56-91A3-A360253940ED}" destId="{E466D72C-689B-4416-998F-8C6C9A09788C}" srcOrd="0" destOrd="0" presId="urn:microsoft.com/office/officeart/2005/8/layout/vList2"/>
    <dgm:cxn modelId="{F4BDA6BF-A6C7-4D04-937D-02302F9EEDC8}" srcId="{17FBBFB6-E6FB-4564-8906-0767BA037C7B}" destId="{89BBD966-E59E-479B-98B6-9BEA7BAFCFC3}" srcOrd="0" destOrd="0" parTransId="{3A854D29-9C1C-4234-811C-E2433E67AED3}" sibTransId="{19F1EE77-2A49-4B49-87C8-717750D7E916}"/>
    <dgm:cxn modelId="{78844AC0-F60C-4700-A16C-6B36BC284F0F}" type="presOf" srcId="{DFB57E93-75F5-4416-9334-3FB5FA1E0B15}" destId="{BB48CC9C-C4E0-4037-A2B7-4C8EBD4392A6}" srcOrd="0" destOrd="0" presId="urn:microsoft.com/office/officeart/2005/8/layout/vList2"/>
    <dgm:cxn modelId="{7ED3E3EB-71A4-4508-AFFE-A5EA80C1FF71}" srcId="{A7D629EE-B231-4E56-91A3-A360253940ED}" destId="{DFB57E93-75F5-4416-9334-3FB5FA1E0B15}" srcOrd="0" destOrd="0" parTransId="{FB2D2BD6-9A68-4F6C-8B0A-0BE642311283}" sibTransId="{E92F3740-366B-4A92-8B86-4AB76C8F1646}"/>
    <dgm:cxn modelId="{F5AEECEF-83C4-4101-84CE-1160F3571364}" srcId="{DFB57E93-75F5-4416-9334-3FB5FA1E0B15}" destId="{5A2794E9-CEDA-42FE-B553-483441D5FA4D}" srcOrd="0" destOrd="0" parTransId="{8D224DF0-E8AD-46B9-8777-9EB145AF48E4}" sibTransId="{4A30802F-EC6C-4F26-8419-3F2CC3AB62C0}"/>
    <dgm:cxn modelId="{F38104FA-2AE9-4FB3-B760-F3A79E518CEB}" type="presOf" srcId="{42FF29EC-CC9D-4EC9-B48E-0AA6EF327F3C}" destId="{5697BF3C-B24B-488C-9517-810DC64C023D}" srcOrd="0" destOrd="0" presId="urn:microsoft.com/office/officeart/2005/8/layout/vList2"/>
    <dgm:cxn modelId="{D9940962-B223-41BA-8274-8DF4E4F22638}" type="presParOf" srcId="{E466D72C-689B-4416-998F-8C6C9A09788C}" destId="{BB48CC9C-C4E0-4037-A2B7-4C8EBD4392A6}" srcOrd="0" destOrd="0" presId="urn:microsoft.com/office/officeart/2005/8/layout/vList2"/>
    <dgm:cxn modelId="{0C8D9787-C992-4CF8-94FF-296759CB4293}" type="presParOf" srcId="{E466D72C-689B-4416-998F-8C6C9A09788C}" destId="{0E450B6F-66D1-41A3-9C68-D8F3A5E3FFB1}" srcOrd="1" destOrd="0" presId="urn:microsoft.com/office/officeart/2005/8/layout/vList2"/>
    <dgm:cxn modelId="{269EE09E-B5EC-40F3-8C15-C567257B7E4C}" type="presParOf" srcId="{E466D72C-689B-4416-998F-8C6C9A09788C}" destId="{B0EDEF49-2AF0-47D8-92BC-0AE94DFCA457}" srcOrd="2" destOrd="0" presId="urn:microsoft.com/office/officeart/2005/8/layout/vList2"/>
    <dgm:cxn modelId="{7C32A42A-2EB5-487C-BE0F-5426C0ACA428}" type="presParOf" srcId="{E466D72C-689B-4416-998F-8C6C9A09788C}" destId="{3356A8BA-D38E-43BA-8B0B-A3018476D2D3}" srcOrd="3" destOrd="0" presId="urn:microsoft.com/office/officeart/2005/8/layout/vList2"/>
    <dgm:cxn modelId="{D9852E87-CCDC-42F0-9042-9F9E76F63E23}" type="presParOf" srcId="{E466D72C-689B-4416-998F-8C6C9A09788C}" destId="{5697BF3C-B24B-488C-9517-810DC64C023D}" srcOrd="4" destOrd="0" presId="urn:microsoft.com/office/officeart/2005/8/layout/vList2"/>
    <dgm:cxn modelId="{2B4D3FF7-95ED-4394-B2F0-D21A21AD614F}" type="presParOf" srcId="{E466D72C-689B-4416-998F-8C6C9A09788C}" destId="{78B342A7-D431-462E-884E-554524997C1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6E71E7-251F-48FB-8D12-7C07829CE8DD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i-FI"/>
        </a:p>
      </dgm:t>
    </dgm:pt>
    <dgm:pt modelId="{601C6722-AB18-4C09-8073-14FC1D05D3AA}">
      <dgm:prSet/>
      <dgm:spPr/>
      <dgm:t>
        <a:bodyPr/>
        <a:lstStyle/>
        <a:p>
          <a:r>
            <a:rPr lang="fi-FI" baseline="0" dirty="0"/>
            <a:t>ensin kohtaustyyppi</a:t>
          </a:r>
          <a:endParaRPr lang="fi-FI" dirty="0"/>
        </a:p>
      </dgm:t>
    </dgm:pt>
    <dgm:pt modelId="{3D0E7AF0-E096-4187-B367-15F754352E5D}" type="parTrans" cxnId="{A148D07D-024F-4A7C-855C-2A15DF1EB1A1}">
      <dgm:prSet/>
      <dgm:spPr/>
      <dgm:t>
        <a:bodyPr/>
        <a:lstStyle/>
        <a:p>
          <a:endParaRPr lang="fi-FI"/>
        </a:p>
      </dgm:t>
    </dgm:pt>
    <dgm:pt modelId="{345F2AD2-EEA4-4EA5-B7C0-F4CC7C4CE195}" type="sibTrans" cxnId="{A148D07D-024F-4A7C-855C-2A15DF1EB1A1}">
      <dgm:prSet/>
      <dgm:spPr/>
      <dgm:t>
        <a:bodyPr/>
        <a:lstStyle/>
        <a:p>
          <a:endParaRPr lang="fi-FI" dirty="0"/>
        </a:p>
      </dgm:t>
    </dgm:pt>
    <dgm:pt modelId="{77E2C281-C3F2-46F9-B774-83558A9A32E4}">
      <dgm:prSet/>
      <dgm:spPr/>
      <dgm:t>
        <a:bodyPr/>
        <a:lstStyle/>
        <a:p>
          <a:r>
            <a:rPr lang="fi-FI" baseline="0" dirty="0"/>
            <a:t>toiseksi epilepsiatyyppi </a:t>
          </a:r>
          <a:endParaRPr lang="fi-FI" dirty="0"/>
        </a:p>
      </dgm:t>
    </dgm:pt>
    <dgm:pt modelId="{3CD68055-F425-45A9-84D4-78BA861B75B2}" type="parTrans" cxnId="{EC22FC56-30F4-48F6-B0F2-9B2A590FF0BF}">
      <dgm:prSet/>
      <dgm:spPr/>
      <dgm:t>
        <a:bodyPr/>
        <a:lstStyle/>
        <a:p>
          <a:endParaRPr lang="fi-FI"/>
        </a:p>
      </dgm:t>
    </dgm:pt>
    <dgm:pt modelId="{D431B770-9334-4039-80AA-56CA791BA250}" type="sibTrans" cxnId="{EC22FC56-30F4-48F6-B0F2-9B2A590FF0BF}">
      <dgm:prSet/>
      <dgm:spPr/>
      <dgm:t>
        <a:bodyPr/>
        <a:lstStyle/>
        <a:p>
          <a:endParaRPr lang="fi-FI" dirty="0"/>
        </a:p>
      </dgm:t>
    </dgm:pt>
    <dgm:pt modelId="{1C751DDF-69E7-40EC-98D4-5243BAFC0587}">
      <dgm:prSet/>
      <dgm:spPr/>
      <dgm:t>
        <a:bodyPr/>
        <a:lstStyle/>
        <a:p>
          <a:r>
            <a:rPr lang="fi-FI" baseline="0" dirty="0"/>
            <a:t>kolmanneksi mahdollinen epilepsiaoireyhtymä </a:t>
          </a:r>
          <a:endParaRPr lang="fi-FI" dirty="0"/>
        </a:p>
      </dgm:t>
    </dgm:pt>
    <dgm:pt modelId="{5CC5E752-0A0D-49F0-AF9C-55160EE3A88B}" type="parTrans" cxnId="{8AA20DB3-9B18-4776-A080-F522FE07EAAD}">
      <dgm:prSet/>
      <dgm:spPr/>
      <dgm:t>
        <a:bodyPr/>
        <a:lstStyle/>
        <a:p>
          <a:endParaRPr lang="fi-FI"/>
        </a:p>
      </dgm:t>
    </dgm:pt>
    <dgm:pt modelId="{FB560BA4-B665-4B72-87B8-88665E090D56}" type="sibTrans" cxnId="{8AA20DB3-9B18-4776-A080-F522FE07EAAD}">
      <dgm:prSet/>
      <dgm:spPr/>
      <dgm:t>
        <a:bodyPr/>
        <a:lstStyle/>
        <a:p>
          <a:endParaRPr lang="fi-FI"/>
        </a:p>
      </dgm:t>
    </dgm:pt>
    <dgm:pt modelId="{E46C5361-F2D4-4A12-B8F4-66676A524532}" type="pres">
      <dgm:prSet presAssocID="{8E6E71E7-251F-48FB-8D12-7C07829CE8DD}" presName="Name0" presStyleCnt="0">
        <dgm:presLayoutVars>
          <dgm:dir/>
          <dgm:resizeHandles val="exact"/>
        </dgm:presLayoutVars>
      </dgm:prSet>
      <dgm:spPr/>
    </dgm:pt>
    <dgm:pt modelId="{44C6E044-FFD3-422F-9B1B-7362D7E3EDA5}" type="pres">
      <dgm:prSet presAssocID="{601C6722-AB18-4C09-8073-14FC1D05D3AA}" presName="node" presStyleLbl="node1" presStyleIdx="0" presStyleCnt="3" custScaleX="69051" custScaleY="53453">
        <dgm:presLayoutVars>
          <dgm:bulletEnabled val="1"/>
        </dgm:presLayoutVars>
      </dgm:prSet>
      <dgm:spPr/>
    </dgm:pt>
    <dgm:pt modelId="{6201B574-0ABF-4A71-86DA-B816BBED2A50}" type="pres">
      <dgm:prSet presAssocID="{345F2AD2-EEA4-4EA5-B7C0-F4CC7C4CE195}" presName="sibTrans" presStyleLbl="sibTrans2D1" presStyleIdx="0" presStyleCnt="2"/>
      <dgm:spPr/>
    </dgm:pt>
    <dgm:pt modelId="{56E5B30E-6A35-4B27-AF47-C783518F5D8E}" type="pres">
      <dgm:prSet presAssocID="{345F2AD2-EEA4-4EA5-B7C0-F4CC7C4CE195}" presName="connectorText" presStyleLbl="sibTrans2D1" presStyleIdx="0" presStyleCnt="2"/>
      <dgm:spPr/>
    </dgm:pt>
    <dgm:pt modelId="{4B17D4A9-A003-4E44-94D5-2B6EBC9AD579}" type="pres">
      <dgm:prSet presAssocID="{77E2C281-C3F2-46F9-B774-83558A9A32E4}" presName="node" presStyleLbl="node1" presStyleIdx="1" presStyleCnt="3" custScaleY="59338">
        <dgm:presLayoutVars>
          <dgm:bulletEnabled val="1"/>
        </dgm:presLayoutVars>
      </dgm:prSet>
      <dgm:spPr/>
    </dgm:pt>
    <dgm:pt modelId="{D6ACFB96-0FBC-42ED-87CA-ED7F8485920B}" type="pres">
      <dgm:prSet presAssocID="{D431B770-9334-4039-80AA-56CA791BA250}" presName="sibTrans" presStyleLbl="sibTrans2D1" presStyleIdx="1" presStyleCnt="2"/>
      <dgm:spPr/>
    </dgm:pt>
    <dgm:pt modelId="{DCD85D5B-B757-45FD-A7CB-394F9A70B3DB}" type="pres">
      <dgm:prSet presAssocID="{D431B770-9334-4039-80AA-56CA791BA250}" presName="connectorText" presStyleLbl="sibTrans2D1" presStyleIdx="1" presStyleCnt="2"/>
      <dgm:spPr/>
    </dgm:pt>
    <dgm:pt modelId="{DC81FD49-77CC-45E8-A1C2-2EBE38F12091}" type="pres">
      <dgm:prSet presAssocID="{1C751DDF-69E7-40EC-98D4-5243BAFC0587}" presName="node" presStyleLbl="node1" presStyleIdx="2" presStyleCnt="3" custScaleY="76870">
        <dgm:presLayoutVars>
          <dgm:bulletEnabled val="1"/>
        </dgm:presLayoutVars>
      </dgm:prSet>
      <dgm:spPr/>
    </dgm:pt>
  </dgm:ptLst>
  <dgm:cxnLst>
    <dgm:cxn modelId="{96EBB329-75E3-419B-9310-493942A3579A}" type="presOf" srcId="{D431B770-9334-4039-80AA-56CA791BA250}" destId="{D6ACFB96-0FBC-42ED-87CA-ED7F8485920B}" srcOrd="0" destOrd="0" presId="urn:microsoft.com/office/officeart/2005/8/layout/process1"/>
    <dgm:cxn modelId="{FA1F322B-D144-469B-8A96-133CA7B6CD26}" type="presOf" srcId="{601C6722-AB18-4C09-8073-14FC1D05D3AA}" destId="{44C6E044-FFD3-422F-9B1B-7362D7E3EDA5}" srcOrd="0" destOrd="0" presId="urn:microsoft.com/office/officeart/2005/8/layout/process1"/>
    <dgm:cxn modelId="{16D8D836-5BE3-4E8D-8046-210E45544265}" type="presOf" srcId="{8E6E71E7-251F-48FB-8D12-7C07829CE8DD}" destId="{E46C5361-F2D4-4A12-B8F4-66676A524532}" srcOrd="0" destOrd="0" presId="urn:microsoft.com/office/officeart/2005/8/layout/process1"/>
    <dgm:cxn modelId="{23C3583C-0D52-4362-9FE6-469F2775EE7C}" type="presOf" srcId="{77E2C281-C3F2-46F9-B774-83558A9A32E4}" destId="{4B17D4A9-A003-4E44-94D5-2B6EBC9AD579}" srcOrd="0" destOrd="0" presId="urn:microsoft.com/office/officeart/2005/8/layout/process1"/>
    <dgm:cxn modelId="{EC22FC56-30F4-48F6-B0F2-9B2A590FF0BF}" srcId="{8E6E71E7-251F-48FB-8D12-7C07829CE8DD}" destId="{77E2C281-C3F2-46F9-B774-83558A9A32E4}" srcOrd="1" destOrd="0" parTransId="{3CD68055-F425-45A9-84D4-78BA861B75B2}" sibTransId="{D431B770-9334-4039-80AA-56CA791BA250}"/>
    <dgm:cxn modelId="{A148D07D-024F-4A7C-855C-2A15DF1EB1A1}" srcId="{8E6E71E7-251F-48FB-8D12-7C07829CE8DD}" destId="{601C6722-AB18-4C09-8073-14FC1D05D3AA}" srcOrd="0" destOrd="0" parTransId="{3D0E7AF0-E096-4187-B367-15F754352E5D}" sibTransId="{345F2AD2-EEA4-4EA5-B7C0-F4CC7C4CE195}"/>
    <dgm:cxn modelId="{E06BBE94-9856-4822-9A0E-A26F2E41C8CD}" type="presOf" srcId="{1C751DDF-69E7-40EC-98D4-5243BAFC0587}" destId="{DC81FD49-77CC-45E8-A1C2-2EBE38F12091}" srcOrd="0" destOrd="0" presId="urn:microsoft.com/office/officeart/2005/8/layout/process1"/>
    <dgm:cxn modelId="{8AA20DB3-9B18-4776-A080-F522FE07EAAD}" srcId="{8E6E71E7-251F-48FB-8D12-7C07829CE8DD}" destId="{1C751DDF-69E7-40EC-98D4-5243BAFC0587}" srcOrd="2" destOrd="0" parTransId="{5CC5E752-0A0D-49F0-AF9C-55160EE3A88B}" sibTransId="{FB560BA4-B665-4B72-87B8-88665E090D56}"/>
    <dgm:cxn modelId="{C4A0F5D9-A274-40BE-B828-4808EA0F7354}" type="presOf" srcId="{345F2AD2-EEA4-4EA5-B7C0-F4CC7C4CE195}" destId="{56E5B30E-6A35-4B27-AF47-C783518F5D8E}" srcOrd="1" destOrd="0" presId="urn:microsoft.com/office/officeart/2005/8/layout/process1"/>
    <dgm:cxn modelId="{789CCBF3-4ECC-4477-A8BC-8E4D4BE11673}" type="presOf" srcId="{D431B770-9334-4039-80AA-56CA791BA250}" destId="{DCD85D5B-B757-45FD-A7CB-394F9A70B3DB}" srcOrd="1" destOrd="0" presId="urn:microsoft.com/office/officeart/2005/8/layout/process1"/>
    <dgm:cxn modelId="{54BD8EFE-F67F-4C32-AC0A-6B97DA747071}" type="presOf" srcId="{345F2AD2-EEA4-4EA5-B7C0-F4CC7C4CE195}" destId="{6201B574-0ABF-4A71-86DA-B816BBED2A50}" srcOrd="0" destOrd="0" presId="urn:microsoft.com/office/officeart/2005/8/layout/process1"/>
    <dgm:cxn modelId="{3633ECD9-2EDF-466C-A68A-25F98C985D42}" type="presParOf" srcId="{E46C5361-F2D4-4A12-B8F4-66676A524532}" destId="{44C6E044-FFD3-422F-9B1B-7362D7E3EDA5}" srcOrd="0" destOrd="0" presId="urn:microsoft.com/office/officeart/2005/8/layout/process1"/>
    <dgm:cxn modelId="{642A3828-358C-4263-9101-E537B211516D}" type="presParOf" srcId="{E46C5361-F2D4-4A12-B8F4-66676A524532}" destId="{6201B574-0ABF-4A71-86DA-B816BBED2A50}" srcOrd="1" destOrd="0" presId="urn:microsoft.com/office/officeart/2005/8/layout/process1"/>
    <dgm:cxn modelId="{7C4CEB57-D830-40A5-9CB5-56892F2D10EE}" type="presParOf" srcId="{6201B574-0ABF-4A71-86DA-B816BBED2A50}" destId="{56E5B30E-6A35-4B27-AF47-C783518F5D8E}" srcOrd="0" destOrd="0" presId="urn:microsoft.com/office/officeart/2005/8/layout/process1"/>
    <dgm:cxn modelId="{CDEEB965-3FCA-43E5-AE1A-CE02CCA846BE}" type="presParOf" srcId="{E46C5361-F2D4-4A12-B8F4-66676A524532}" destId="{4B17D4A9-A003-4E44-94D5-2B6EBC9AD579}" srcOrd="2" destOrd="0" presId="urn:microsoft.com/office/officeart/2005/8/layout/process1"/>
    <dgm:cxn modelId="{045FAA8E-EE2C-4CE0-8D39-E89FDAE9778B}" type="presParOf" srcId="{E46C5361-F2D4-4A12-B8F4-66676A524532}" destId="{D6ACFB96-0FBC-42ED-87CA-ED7F8485920B}" srcOrd="3" destOrd="0" presId="urn:microsoft.com/office/officeart/2005/8/layout/process1"/>
    <dgm:cxn modelId="{0E09D3D1-A7DB-4E98-82C9-02591B71AF76}" type="presParOf" srcId="{D6ACFB96-0FBC-42ED-87CA-ED7F8485920B}" destId="{DCD85D5B-B757-45FD-A7CB-394F9A70B3DB}" srcOrd="0" destOrd="0" presId="urn:microsoft.com/office/officeart/2005/8/layout/process1"/>
    <dgm:cxn modelId="{DB4777DE-5DCB-46B6-B352-EA3FB753AE0B}" type="presParOf" srcId="{E46C5361-F2D4-4A12-B8F4-66676A524532}" destId="{DC81FD49-77CC-45E8-A1C2-2EBE38F1209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EC6A11-82FE-4FCF-A880-FC326B42A014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i-FI"/>
        </a:p>
      </dgm:t>
    </dgm:pt>
    <dgm:pt modelId="{14E8B478-183F-4C09-B265-0471CBC6C7B4}">
      <dgm:prSet/>
      <dgm:spPr/>
      <dgm:t>
        <a:bodyPr/>
        <a:lstStyle/>
        <a:p>
          <a:r>
            <a:rPr lang="fi-FI" baseline="0" dirty="0"/>
            <a:t>Sairastumisen vaikutuksia toimintakykyyn (työkyky, sosiaalinen toimintakyky, liitännäissairaudet tai -oireet) arvioidaan diagnosointivaiheesta lähtien tapauksittain ja myöhemmin tarpeen mukaan.</a:t>
          </a:r>
          <a:endParaRPr lang="fi-FI" dirty="0"/>
        </a:p>
      </dgm:t>
    </dgm:pt>
    <dgm:pt modelId="{4356ABA8-DCEB-4739-8D8E-89AABEB05AB5}" type="parTrans" cxnId="{E67E9DF5-E9B8-46CA-8944-C3E64666A862}">
      <dgm:prSet/>
      <dgm:spPr/>
      <dgm:t>
        <a:bodyPr/>
        <a:lstStyle/>
        <a:p>
          <a:endParaRPr lang="fi-FI"/>
        </a:p>
      </dgm:t>
    </dgm:pt>
    <dgm:pt modelId="{6C2E0528-91C8-4A43-A386-1CC52598A096}" type="sibTrans" cxnId="{E67E9DF5-E9B8-46CA-8944-C3E64666A862}">
      <dgm:prSet/>
      <dgm:spPr/>
      <dgm:t>
        <a:bodyPr/>
        <a:lstStyle/>
        <a:p>
          <a:endParaRPr lang="fi-FI"/>
        </a:p>
      </dgm:t>
    </dgm:pt>
    <dgm:pt modelId="{6F443DED-C383-4D1D-90D8-BF8DC7100666}">
      <dgm:prSet/>
      <dgm:spPr/>
      <dgm:t>
        <a:bodyPr/>
        <a:lstStyle/>
        <a:p>
          <a:r>
            <a:rPr lang="fi-FI" baseline="0" dirty="0"/>
            <a:t>Ammatillisen kuntoutuksen tukitoimet käynnistetään tarvittaessa viiveettä.</a:t>
          </a:r>
          <a:endParaRPr lang="fi-FI" dirty="0"/>
        </a:p>
      </dgm:t>
    </dgm:pt>
    <dgm:pt modelId="{7450F620-C568-41E0-95BE-E6632C06B082}" type="parTrans" cxnId="{659A16FE-CAF4-412D-A501-44FD13E72F78}">
      <dgm:prSet/>
      <dgm:spPr/>
      <dgm:t>
        <a:bodyPr/>
        <a:lstStyle/>
        <a:p>
          <a:endParaRPr lang="fi-FI"/>
        </a:p>
      </dgm:t>
    </dgm:pt>
    <dgm:pt modelId="{9D11A26E-0BD9-44EF-99B7-DE8283AFBAF1}" type="sibTrans" cxnId="{659A16FE-CAF4-412D-A501-44FD13E72F78}">
      <dgm:prSet/>
      <dgm:spPr/>
      <dgm:t>
        <a:bodyPr/>
        <a:lstStyle/>
        <a:p>
          <a:endParaRPr lang="fi-FI"/>
        </a:p>
      </dgm:t>
    </dgm:pt>
    <dgm:pt modelId="{F70B7441-F82D-4097-8CCD-68F1AB9BF5D9}">
      <dgm:prSet/>
      <dgm:spPr/>
      <dgm:t>
        <a:bodyPr/>
        <a:lstStyle/>
        <a:p>
          <a:r>
            <a:rPr lang="fi-FI" baseline="0" dirty="0"/>
            <a:t>Vastasairastuneelle ja hänen omaisilleen tulee järjestää mahdollisuus osallistua erilliseen ensitietopäivään.</a:t>
          </a:r>
          <a:endParaRPr lang="fi-FI" dirty="0"/>
        </a:p>
      </dgm:t>
    </dgm:pt>
    <dgm:pt modelId="{24E35F76-18C8-47ED-9BFB-3F8EB557D065}" type="parTrans" cxnId="{9AA13BBF-D0AF-457F-B7E1-7354BC450754}">
      <dgm:prSet/>
      <dgm:spPr/>
      <dgm:t>
        <a:bodyPr/>
        <a:lstStyle/>
        <a:p>
          <a:endParaRPr lang="fi-FI"/>
        </a:p>
      </dgm:t>
    </dgm:pt>
    <dgm:pt modelId="{3D4795DD-2BDF-460B-B48E-DDCB58E7917A}" type="sibTrans" cxnId="{9AA13BBF-D0AF-457F-B7E1-7354BC450754}">
      <dgm:prSet/>
      <dgm:spPr/>
      <dgm:t>
        <a:bodyPr/>
        <a:lstStyle/>
        <a:p>
          <a:endParaRPr lang="fi-FI"/>
        </a:p>
      </dgm:t>
    </dgm:pt>
    <dgm:pt modelId="{81DA4782-C165-4DB1-9344-81758FEC2619}">
      <dgm:prSet/>
      <dgm:spPr/>
      <dgm:t>
        <a:bodyPr/>
        <a:lstStyle/>
        <a:p>
          <a:r>
            <a:rPr lang="fi-FI" baseline="0" dirty="0"/>
            <a:t>Osa potilaista saattaa hyötyä ryhmämuotoisista sopeutumisvalmennuskursseista.</a:t>
          </a:r>
          <a:endParaRPr lang="fi-FI" dirty="0"/>
        </a:p>
      </dgm:t>
    </dgm:pt>
    <dgm:pt modelId="{6BA011A4-92B8-4749-9EBA-AF990925220C}" type="parTrans" cxnId="{6B1C2861-EE4C-4E1E-A006-652B85E8B058}">
      <dgm:prSet/>
      <dgm:spPr/>
      <dgm:t>
        <a:bodyPr/>
        <a:lstStyle/>
        <a:p>
          <a:endParaRPr lang="fi-FI"/>
        </a:p>
      </dgm:t>
    </dgm:pt>
    <dgm:pt modelId="{5A6EE8AB-67B4-46BD-A77D-69EE455B6861}" type="sibTrans" cxnId="{6B1C2861-EE4C-4E1E-A006-652B85E8B058}">
      <dgm:prSet/>
      <dgm:spPr/>
      <dgm:t>
        <a:bodyPr/>
        <a:lstStyle/>
        <a:p>
          <a:endParaRPr lang="fi-FI"/>
        </a:p>
      </dgm:t>
    </dgm:pt>
    <dgm:pt modelId="{1F48219F-85DB-4463-9170-A78DE5677A84}" type="pres">
      <dgm:prSet presAssocID="{F1EC6A11-82FE-4FCF-A880-FC326B42A014}" presName="linear" presStyleCnt="0">
        <dgm:presLayoutVars>
          <dgm:animLvl val="lvl"/>
          <dgm:resizeHandles val="exact"/>
        </dgm:presLayoutVars>
      </dgm:prSet>
      <dgm:spPr/>
    </dgm:pt>
    <dgm:pt modelId="{B3CABCDE-0294-4E0D-9506-8A6108194F06}" type="pres">
      <dgm:prSet presAssocID="{14E8B478-183F-4C09-B265-0471CBC6C7B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DFACD2B-C302-4024-A260-3E15CAF1B354}" type="pres">
      <dgm:prSet presAssocID="{6C2E0528-91C8-4A43-A386-1CC52598A096}" presName="spacer" presStyleCnt="0"/>
      <dgm:spPr/>
    </dgm:pt>
    <dgm:pt modelId="{8C6FD5DA-ACDC-4A41-B7AA-6F76478026F1}" type="pres">
      <dgm:prSet presAssocID="{6F443DED-C383-4D1D-90D8-BF8DC7100666}" presName="parentText" presStyleLbl="node1" presStyleIdx="1" presStyleCnt="4" custScaleY="41393">
        <dgm:presLayoutVars>
          <dgm:chMax val="0"/>
          <dgm:bulletEnabled val="1"/>
        </dgm:presLayoutVars>
      </dgm:prSet>
      <dgm:spPr/>
    </dgm:pt>
    <dgm:pt modelId="{49813A1A-0387-46AB-BE76-64C1FDA50345}" type="pres">
      <dgm:prSet presAssocID="{9D11A26E-0BD9-44EF-99B7-DE8283AFBAF1}" presName="spacer" presStyleCnt="0"/>
      <dgm:spPr/>
    </dgm:pt>
    <dgm:pt modelId="{5BC7F3EF-043A-4C83-92EF-4F03FAA4CA91}" type="pres">
      <dgm:prSet presAssocID="{F70B7441-F82D-4097-8CCD-68F1AB9BF5D9}" presName="parentText" presStyleLbl="node1" presStyleIdx="2" presStyleCnt="4" custScaleY="77720">
        <dgm:presLayoutVars>
          <dgm:chMax val="0"/>
          <dgm:bulletEnabled val="1"/>
        </dgm:presLayoutVars>
      </dgm:prSet>
      <dgm:spPr/>
    </dgm:pt>
    <dgm:pt modelId="{73CAEF24-2A12-4DE9-9A02-6EE6F2B80060}" type="pres">
      <dgm:prSet presAssocID="{3D4795DD-2BDF-460B-B48E-DDCB58E7917A}" presName="spacer" presStyleCnt="0"/>
      <dgm:spPr/>
    </dgm:pt>
    <dgm:pt modelId="{7B5022EE-1A65-470C-BD02-B80FA55289DE}" type="pres">
      <dgm:prSet presAssocID="{81DA4782-C165-4DB1-9344-81758FEC2619}" presName="parentText" presStyleLbl="node1" presStyleIdx="3" presStyleCnt="4" custScaleY="43408">
        <dgm:presLayoutVars>
          <dgm:chMax val="0"/>
          <dgm:bulletEnabled val="1"/>
        </dgm:presLayoutVars>
      </dgm:prSet>
      <dgm:spPr/>
    </dgm:pt>
  </dgm:ptLst>
  <dgm:cxnLst>
    <dgm:cxn modelId="{98DF8511-0B20-40A0-8F9F-619A0102C03A}" type="presOf" srcId="{14E8B478-183F-4C09-B265-0471CBC6C7B4}" destId="{B3CABCDE-0294-4E0D-9506-8A6108194F06}" srcOrd="0" destOrd="0" presId="urn:microsoft.com/office/officeart/2005/8/layout/vList2"/>
    <dgm:cxn modelId="{7DB67238-9CF9-42AA-B4C2-2B9395745409}" type="presOf" srcId="{F1EC6A11-82FE-4FCF-A880-FC326B42A014}" destId="{1F48219F-85DB-4463-9170-A78DE5677A84}" srcOrd="0" destOrd="0" presId="urn:microsoft.com/office/officeart/2005/8/layout/vList2"/>
    <dgm:cxn modelId="{6B1C2861-EE4C-4E1E-A006-652B85E8B058}" srcId="{F1EC6A11-82FE-4FCF-A880-FC326B42A014}" destId="{81DA4782-C165-4DB1-9344-81758FEC2619}" srcOrd="3" destOrd="0" parTransId="{6BA011A4-92B8-4749-9EBA-AF990925220C}" sibTransId="{5A6EE8AB-67B4-46BD-A77D-69EE455B6861}"/>
    <dgm:cxn modelId="{218AB384-5686-4EC1-BE56-78A7DC7B20CA}" type="presOf" srcId="{6F443DED-C383-4D1D-90D8-BF8DC7100666}" destId="{8C6FD5DA-ACDC-4A41-B7AA-6F76478026F1}" srcOrd="0" destOrd="0" presId="urn:microsoft.com/office/officeart/2005/8/layout/vList2"/>
    <dgm:cxn modelId="{F4F84E88-8969-4A33-BC81-8E38CCD4BD95}" type="presOf" srcId="{F70B7441-F82D-4097-8CCD-68F1AB9BF5D9}" destId="{5BC7F3EF-043A-4C83-92EF-4F03FAA4CA91}" srcOrd="0" destOrd="0" presId="urn:microsoft.com/office/officeart/2005/8/layout/vList2"/>
    <dgm:cxn modelId="{9AA13BBF-D0AF-457F-B7E1-7354BC450754}" srcId="{F1EC6A11-82FE-4FCF-A880-FC326B42A014}" destId="{F70B7441-F82D-4097-8CCD-68F1AB9BF5D9}" srcOrd="2" destOrd="0" parTransId="{24E35F76-18C8-47ED-9BFB-3F8EB557D065}" sibTransId="{3D4795DD-2BDF-460B-B48E-DDCB58E7917A}"/>
    <dgm:cxn modelId="{1B19F1ED-208B-4A8B-95C6-237C8164AF6C}" type="presOf" srcId="{81DA4782-C165-4DB1-9344-81758FEC2619}" destId="{7B5022EE-1A65-470C-BD02-B80FA55289DE}" srcOrd="0" destOrd="0" presId="urn:microsoft.com/office/officeart/2005/8/layout/vList2"/>
    <dgm:cxn modelId="{E67E9DF5-E9B8-46CA-8944-C3E64666A862}" srcId="{F1EC6A11-82FE-4FCF-A880-FC326B42A014}" destId="{14E8B478-183F-4C09-B265-0471CBC6C7B4}" srcOrd="0" destOrd="0" parTransId="{4356ABA8-DCEB-4739-8D8E-89AABEB05AB5}" sibTransId="{6C2E0528-91C8-4A43-A386-1CC52598A096}"/>
    <dgm:cxn modelId="{659A16FE-CAF4-412D-A501-44FD13E72F78}" srcId="{F1EC6A11-82FE-4FCF-A880-FC326B42A014}" destId="{6F443DED-C383-4D1D-90D8-BF8DC7100666}" srcOrd="1" destOrd="0" parTransId="{7450F620-C568-41E0-95BE-E6632C06B082}" sibTransId="{9D11A26E-0BD9-44EF-99B7-DE8283AFBAF1}"/>
    <dgm:cxn modelId="{436FD25C-513A-4ACF-A2AB-F7ED848500FD}" type="presParOf" srcId="{1F48219F-85DB-4463-9170-A78DE5677A84}" destId="{B3CABCDE-0294-4E0D-9506-8A6108194F06}" srcOrd="0" destOrd="0" presId="urn:microsoft.com/office/officeart/2005/8/layout/vList2"/>
    <dgm:cxn modelId="{C3AA9716-2310-43D1-85B3-32F3C95C7ECC}" type="presParOf" srcId="{1F48219F-85DB-4463-9170-A78DE5677A84}" destId="{6DFACD2B-C302-4024-A260-3E15CAF1B354}" srcOrd="1" destOrd="0" presId="urn:microsoft.com/office/officeart/2005/8/layout/vList2"/>
    <dgm:cxn modelId="{68B8468C-FA91-46DA-8F11-72F368CC36E1}" type="presParOf" srcId="{1F48219F-85DB-4463-9170-A78DE5677A84}" destId="{8C6FD5DA-ACDC-4A41-B7AA-6F76478026F1}" srcOrd="2" destOrd="0" presId="urn:microsoft.com/office/officeart/2005/8/layout/vList2"/>
    <dgm:cxn modelId="{8A6AA4F7-45FB-431B-A51E-8E1377B1131D}" type="presParOf" srcId="{1F48219F-85DB-4463-9170-A78DE5677A84}" destId="{49813A1A-0387-46AB-BE76-64C1FDA50345}" srcOrd="3" destOrd="0" presId="urn:microsoft.com/office/officeart/2005/8/layout/vList2"/>
    <dgm:cxn modelId="{17274E21-A3B1-4EBB-9461-5F57266EF826}" type="presParOf" srcId="{1F48219F-85DB-4463-9170-A78DE5677A84}" destId="{5BC7F3EF-043A-4C83-92EF-4F03FAA4CA91}" srcOrd="4" destOrd="0" presId="urn:microsoft.com/office/officeart/2005/8/layout/vList2"/>
    <dgm:cxn modelId="{41BAF663-80E3-48AD-8596-75654D016E75}" type="presParOf" srcId="{1F48219F-85DB-4463-9170-A78DE5677A84}" destId="{73CAEF24-2A12-4DE9-9A02-6EE6F2B80060}" srcOrd="5" destOrd="0" presId="urn:microsoft.com/office/officeart/2005/8/layout/vList2"/>
    <dgm:cxn modelId="{EE78E50C-B173-4350-AA83-FABA752BA282}" type="presParOf" srcId="{1F48219F-85DB-4463-9170-A78DE5677A84}" destId="{7B5022EE-1A65-470C-BD02-B80FA55289D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B68992-DDFF-4DBB-9C5D-A9F64E3FBC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A3A15CF0-F464-4426-A622-53C1F1043796}">
      <dgm:prSet/>
      <dgm:spPr/>
      <dgm:t>
        <a:bodyPr/>
        <a:lstStyle/>
        <a:p>
          <a:r>
            <a:rPr lang="fi-FI" baseline="0" dirty="0"/>
            <a:t>Ensisijaiseksi lääkkeeksi suositellaan </a:t>
          </a:r>
          <a:endParaRPr lang="fi-FI" dirty="0"/>
        </a:p>
      </dgm:t>
    </dgm:pt>
    <dgm:pt modelId="{1BE04899-8149-449B-B117-FB30DF3A2FEC}" type="parTrans" cxnId="{209E67ED-CE94-43D9-A2C9-A8AA82493940}">
      <dgm:prSet/>
      <dgm:spPr/>
      <dgm:t>
        <a:bodyPr/>
        <a:lstStyle/>
        <a:p>
          <a:endParaRPr lang="fi-FI"/>
        </a:p>
      </dgm:t>
    </dgm:pt>
    <dgm:pt modelId="{8B1BC927-9B60-4B9D-A7DF-A0392E1B8B21}" type="sibTrans" cxnId="{209E67ED-CE94-43D9-A2C9-A8AA82493940}">
      <dgm:prSet/>
      <dgm:spPr/>
      <dgm:t>
        <a:bodyPr/>
        <a:lstStyle/>
        <a:p>
          <a:endParaRPr lang="fi-FI"/>
        </a:p>
      </dgm:t>
    </dgm:pt>
    <dgm:pt modelId="{B5AC735A-EDED-4246-A6E7-A65779004045}">
      <dgm:prSet custT="1"/>
      <dgm:spPr/>
      <dgm:t>
        <a:bodyPr/>
        <a:lstStyle/>
        <a:p>
          <a:r>
            <a:rPr lang="fi-FI" sz="1600" dirty="0"/>
            <a:t>okskarbatsepiinia </a:t>
          </a:r>
          <a:r>
            <a:rPr lang="fi-FI" sz="1600" b="1" dirty="0">
              <a:solidFill>
                <a:schemeClr val="tx2"/>
              </a:solidFill>
            </a:rPr>
            <a:t>A</a:t>
          </a:r>
          <a:endParaRPr lang="fi-FI" sz="1600" dirty="0">
            <a:solidFill>
              <a:schemeClr val="tx2"/>
            </a:solidFill>
          </a:endParaRPr>
        </a:p>
      </dgm:t>
    </dgm:pt>
    <dgm:pt modelId="{67331454-CB20-4C52-BCA1-E68CA4C2FBFB}" type="parTrans" cxnId="{4D0ABBC2-A97C-4713-B419-F70201EB8538}">
      <dgm:prSet/>
      <dgm:spPr/>
      <dgm:t>
        <a:bodyPr/>
        <a:lstStyle/>
        <a:p>
          <a:endParaRPr lang="fi-FI"/>
        </a:p>
      </dgm:t>
    </dgm:pt>
    <dgm:pt modelId="{82A219A7-448C-4E68-8D4B-62A21991DDDF}" type="sibTrans" cxnId="{4D0ABBC2-A97C-4713-B419-F70201EB8538}">
      <dgm:prSet/>
      <dgm:spPr/>
      <dgm:t>
        <a:bodyPr/>
        <a:lstStyle/>
        <a:p>
          <a:endParaRPr lang="fi-FI"/>
        </a:p>
      </dgm:t>
    </dgm:pt>
    <dgm:pt modelId="{9243D926-5A94-49FF-8429-779F64349BA5}">
      <dgm:prSet custT="1"/>
      <dgm:spPr/>
      <dgm:t>
        <a:bodyPr/>
        <a:lstStyle/>
        <a:p>
          <a:r>
            <a:rPr lang="fi-FI" sz="1600" dirty="0"/>
            <a:t>pitkävaikutteista karbamatsepiinia </a:t>
          </a:r>
          <a:r>
            <a:rPr lang="fi-FI" sz="1600" b="1" dirty="0">
              <a:solidFill>
                <a:schemeClr val="tx2"/>
              </a:solidFill>
            </a:rPr>
            <a:t>A</a:t>
          </a:r>
          <a:r>
            <a:rPr lang="fi-FI" sz="1600" dirty="0"/>
            <a:t> tai </a:t>
          </a:r>
        </a:p>
      </dgm:t>
    </dgm:pt>
    <dgm:pt modelId="{6C770A4D-B2C2-4B87-A692-7A3AC4307391}" type="parTrans" cxnId="{A0C135F7-16A1-4DAF-AB89-B4BF7B5B9575}">
      <dgm:prSet/>
      <dgm:spPr/>
      <dgm:t>
        <a:bodyPr/>
        <a:lstStyle/>
        <a:p>
          <a:endParaRPr lang="fi-FI"/>
        </a:p>
      </dgm:t>
    </dgm:pt>
    <dgm:pt modelId="{25A3A060-011E-4680-9BD9-EFE768954887}" type="sibTrans" cxnId="{A0C135F7-16A1-4DAF-AB89-B4BF7B5B9575}">
      <dgm:prSet/>
      <dgm:spPr/>
      <dgm:t>
        <a:bodyPr/>
        <a:lstStyle/>
        <a:p>
          <a:endParaRPr lang="fi-FI"/>
        </a:p>
      </dgm:t>
    </dgm:pt>
    <dgm:pt modelId="{E484BF28-563A-483C-BA3C-EA0B04A21A44}">
      <dgm:prSet custT="1"/>
      <dgm:spPr/>
      <dgm:t>
        <a:bodyPr/>
        <a:lstStyle/>
        <a:p>
          <a:r>
            <a:rPr lang="fi-FI" sz="1600" dirty="0"/>
            <a:t>levetirasetaamia </a:t>
          </a:r>
          <a:r>
            <a:rPr lang="fi-FI" sz="1600" b="1" dirty="0">
              <a:solidFill>
                <a:schemeClr val="tx2"/>
              </a:solidFill>
            </a:rPr>
            <a:t>A</a:t>
          </a:r>
          <a:r>
            <a:rPr lang="fi-FI" sz="1600" dirty="0"/>
            <a:t>.</a:t>
          </a:r>
        </a:p>
      </dgm:t>
    </dgm:pt>
    <dgm:pt modelId="{21046130-E0B9-40F6-B3C9-85F926312EDE}" type="parTrans" cxnId="{2267DEAE-E403-47D4-ADA1-173F3BDA071F}">
      <dgm:prSet/>
      <dgm:spPr/>
      <dgm:t>
        <a:bodyPr/>
        <a:lstStyle/>
        <a:p>
          <a:endParaRPr lang="fi-FI"/>
        </a:p>
      </dgm:t>
    </dgm:pt>
    <dgm:pt modelId="{C7F8CF7F-8AE1-4C7F-A769-98C9C66503BB}" type="sibTrans" cxnId="{2267DEAE-E403-47D4-ADA1-173F3BDA071F}">
      <dgm:prSet/>
      <dgm:spPr/>
      <dgm:t>
        <a:bodyPr/>
        <a:lstStyle/>
        <a:p>
          <a:endParaRPr lang="fi-FI"/>
        </a:p>
      </dgm:t>
    </dgm:pt>
    <dgm:pt modelId="{11D14B29-A40C-4DB0-AEB7-F7B7F3CF689A}">
      <dgm:prSet/>
      <dgm:spPr/>
      <dgm:t>
        <a:bodyPr/>
        <a:lstStyle/>
        <a:p>
          <a:r>
            <a:rPr lang="fi-FI" baseline="0" dirty="0"/>
            <a:t>Vaihtoehtoisia lääkkeitä ovat</a:t>
          </a:r>
          <a:endParaRPr lang="fi-FI" dirty="0"/>
        </a:p>
      </dgm:t>
    </dgm:pt>
    <dgm:pt modelId="{B571A8E7-2943-414C-85AD-2DDE8B698BD3}" type="parTrans" cxnId="{6AC04079-B9BA-4568-A85D-FB98B1352162}">
      <dgm:prSet/>
      <dgm:spPr/>
      <dgm:t>
        <a:bodyPr/>
        <a:lstStyle/>
        <a:p>
          <a:endParaRPr lang="fi-FI"/>
        </a:p>
      </dgm:t>
    </dgm:pt>
    <dgm:pt modelId="{612CF533-5401-4271-BCF0-004E335104EC}" type="sibTrans" cxnId="{6AC04079-B9BA-4568-A85D-FB98B1352162}">
      <dgm:prSet/>
      <dgm:spPr/>
      <dgm:t>
        <a:bodyPr/>
        <a:lstStyle/>
        <a:p>
          <a:endParaRPr lang="fi-FI"/>
        </a:p>
      </dgm:t>
    </dgm:pt>
    <dgm:pt modelId="{C974FEDD-D725-4407-977C-0C5D3935D870}">
      <dgm:prSet custT="1"/>
      <dgm:spPr/>
      <dgm:t>
        <a:bodyPr/>
        <a:lstStyle/>
        <a:p>
          <a:r>
            <a:rPr lang="fi-FI" sz="1600" dirty="0"/>
            <a:t>eslikarbatsepiini </a:t>
          </a:r>
          <a:r>
            <a:rPr lang="fi-FI" sz="1600" b="1" dirty="0">
              <a:solidFill>
                <a:schemeClr val="tx2"/>
              </a:solidFill>
            </a:rPr>
            <a:t>B</a:t>
          </a:r>
          <a:r>
            <a:rPr lang="fi-FI" sz="1600" dirty="0"/>
            <a:t>, lakosamidi </a:t>
          </a:r>
          <a:r>
            <a:rPr lang="fi-FI" sz="1600" b="1" dirty="0">
              <a:solidFill>
                <a:schemeClr val="tx2"/>
              </a:solidFill>
            </a:rPr>
            <a:t>B</a:t>
          </a:r>
          <a:r>
            <a:rPr lang="fi-FI" sz="1600" dirty="0"/>
            <a:t>, lamotrigiini </a:t>
          </a:r>
          <a:r>
            <a:rPr lang="fi-FI" sz="1600" b="1" dirty="0">
              <a:solidFill>
                <a:schemeClr val="tx2"/>
              </a:solidFill>
            </a:rPr>
            <a:t>B</a:t>
          </a:r>
          <a:r>
            <a:rPr lang="fi-FI" sz="1600" dirty="0"/>
            <a:t>, topiramaatti </a:t>
          </a:r>
          <a:r>
            <a:rPr lang="fi-FI" sz="1600" b="1" dirty="0">
              <a:solidFill>
                <a:schemeClr val="tx2"/>
              </a:solidFill>
            </a:rPr>
            <a:t>A</a:t>
          </a:r>
          <a:r>
            <a:rPr lang="fi-FI" sz="1600" dirty="0"/>
            <a:t>, valproaatti </a:t>
          </a:r>
          <a:r>
            <a:rPr lang="fi-FI" sz="1600" b="1" dirty="0">
              <a:solidFill>
                <a:schemeClr val="tx2"/>
              </a:solidFill>
            </a:rPr>
            <a:t>A</a:t>
          </a:r>
          <a:r>
            <a:rPr lang="fi-FI" sz="1600" dirty="0"/>
            <a:t>, gabapentiini </a:t>
          </a:r>
          <a:r>
            <a:rPr lang="fi-FI" sz="1600" b="1" dirty="0">
              <a:solidFill>
                <a:schemeClr val="tx2"/>
              </a:solidFill>
            </a:rPr>
            <a:t>B</a:t>
          </a:r>
          <a:r>
            <a:rPr lang="fi-FI" sz="1600" dirty="0"/>
            <a:t> ja tsonisamidi </a:t>
          </a:r>
          <a:r>
            <a:rPr lang="fi-FI" sz="1600" b="1" dirty="0">
              <a:solidFill>
                <a:schemeClr val="tx2"/>
              </a:solidFill>
            </a:rPr>
            <a:t>B</a:t>
          </a:r>
          <a:r>
            <a:rPr lang="fi-FI" sz="1600" dirty="0"/>
            <a:t>.</a:t>
          </a:r>
        </a:p>
      </dgm:t>
    </dgm:pt>
    <dgm:pt modelId="{D8158ACF-2E12-4709-B350-5E0D8559F799}" type="parTrans" cxnId="{F8E3C778-3931-432C-9241-A30F2B1062C8}">
      <dgm:prSet/>
      <dgm:spPr/>
      <dgm:t>
        <a:bodyPr/>
        <a:lstStyle/>
        <a:p>
          <a:endParaRPr lang="fi-FI"/>
        </a:p>
      </dgm:t>
    </dgm:pt>
    <dgm:pt modelId="{B0F7B6F8-540C-43BA-B974-2A4E0A45356C}" type="sibTrans" cxnId="{F8E3C778-3931-432C-9241-A30F2B1062C8}">
      <dgm:prSet/>
      <dgm:spPr/>
      <dgm:t>
        <a:bodyPr/>
        <a:lstStyle/>
        <a:p>
          <a:endParaRPr lang="fi-FI"/>
        </a:p>
      </dgm:t>
    </dgm:pt>
    <dgm:pt modelId="{720C5966-4B18-4A51-975D-E8F6194153B5}">
      <dgm:prSet/>
      <dgm:spPr/>
      <dgm:t>
        <a:bodyPr/>
        <a:lstStyle/>
        <a:p>
          <a:r>
            <a:rPr lang="fi-FI" baseline="0" dirty="0"/>
            <a:t>Lisälääkkeinä voidaan käyttää</a:t>
          </a:r>
          <a:endParaRPr lang="fi-FI" dirty="0"/>
        </a:p>
      </dgm:t>
    </dgm:pt>
    <dgm:pt modelId="{20ED57FC-8036-4C38-AD7F-DBFC038591BD}" type="parTrans" cxnId="{4159EFA6-2407-4044-9094-7942D987F6AF}">
      <dgm:prSet/>
      <dgm:spPr/>
      <dgm:t>
        <a:bodyPr/>
        <a:lstStyle/>
        <a:p>
          <a:endParaRPr lang="fi-FI"/>
        </a:p>
      </dgm:t>
    </dgm:pt>
    <dgm:pt modelId="{711D6A56-174F-4EFD-BAE6-97631727BE84}" type="sibTrans" cxnId="{4159EFA6-2407-4044-9094-7942D987F6AF}">
      <dgm:prSet/>
      <dgm:spPr/>
      <dgm:t>
        <a:bodyPr/>
        <a:lstStyle/>
        <a:p>
          <a:endParaRPr lang="fi-FI"/>
        </a:p>
      </dgm:t>
    </dgm:pt>
    <dgm:pt modelId="{15A5DCD4-B740-4602-821D-A0638BE79606}">
      <dgm:prSet custT="1"/>
      <dgm:spPr/>
      <dgm:t>
        <a:bodyPr/>
        <a:lstStyle/>
        <a:p>
          <a:r>
            <a:rPr lang="fi-FI" sz="1600" dirty="0"/>
            <a:t>brivarasetaamia </a:t>
          </a:r>
          <a:r>
            <a:rPr lang="fi-FI" sz="1600" b="1" dirty="0"/>
            <a:t> </a:t>
          </a:r>
          <a:r>
            <a:rPr lang="fi-FI" sz="1600" b="1" dirty="0">
              <a:solidFill>
                <a:schemeClr val="tx2"/>
              </a:solidFill>
            </a:rPr>
            <a:t>A</a:t>
          </a:r>
          <a:r>
            <a:rPr lang="fi-FI" sz="1600" dirty="0"/>
            <a:t>, eslikarbatsepiinia </a:t>
          </a:r>
          <a:r>
            <a:rPr lang="fi-FI" sz="1600" b="1" dirty="0"/>
            <a:t> </a:t>
          </a:r>
          <a:r>
            <a:rPr lang="fi-FI" sz="1600" b="1" dirty="0">
              <a:solidFill>
                <a:schemeClr val="tx2"/>
              </a:solidFill>
            </a:rPr>
            <a:t>A</a:t>
          </a:r>
          <a:r>
            <a:rPr lang="fi-FI" sz="1600" dirty="0"/>
            <a:t>, gabapentiinia</a:t>
          </a:r>
          <a:r>
            <a:rPr lang="fi-FI" sz="1600" dirty="0">
              <a:solidFill>
                <a:schemeClr val="tx2"/>
              </a:solidFill>
            </a:rPr>
            <a:t> </a:t>
          </a:r>
          <a:r>
            <a:rPr lang="fi-FI" sz="1600" b="1" dirty="0">
              <a:solidFill>
                <a:schemeClr val="tx2"/>
              </a:solidFill>
            </a:rPr>
            <a:t>A</a:t>
          </a:r>
          <a:r>
            <a:rPr lang="fi-FI" sz="1600" dirty="0"/>
            <a:t>, klobatsaamia, lakosamidia </a:t>
          </a:r>
          <a:r>
            <a:rPr lang="fi-FI" sz="1600" b="1" dirty="0">
              <a:solidFill>
                <a:schemeClr val="tx2"/>
              </a:solidFill>
            </a:rPr>
            <a:t>A</a:t>
          </a:r>
          <a:r>
            <a:rPr lang="fi-FI" sz="1600" dirty="0"/>
            <a:t>, lamotrigiinia </a:t>
          </a:r>
          <a:r>
            <a:rPr lang="fi-FI" sz="1600" b="1" dirty="0">
              <a:solidFill>
                <a:schemeClr val="tx2"/>
              </a:solidFill>
            </a:rPr>
            <a:t>A</a:t>
          </a:r>
          <a:r>
            <a:rPr lang="fi-FI" sz="1600" dirty="0"/>
            <a:t>, levetirasetaamia </a:t>
          </a:r>
          <a:r>
            <a:rPr lang="fi-FI" sz="1600" b="1" dirty="0">
              <a:solidFill>
                <a:schemeClr val="tx2"/>
              </a:solidFill>
            </a:rPr>
            <a:t>A</a:t>
          </a:r>
          <a:r>
            <a:rPr lang="fi-FI" sz="1600" dirty="0"/>
            <a:t>, perampaneelia</a:t>
          </a:r>
          <a:r>
            <a:rPr lang="fi-FI" sz="1600" b="1" dirty="0"/>
            <a:t> </a:t>
          </a:r>
          <a:r>
            <a:rPr lang="fi-FI" sz="1600" b="1" dirty="0">
              <a:solidFill>
                <a:schemeClr val="tx2"/>
              </a:solidFill>
            </a:rPr>
            <a:t>A</a:t>
          </a:r>
          <a:r>
            <a:rPr lang="fi-FI" sz="1600" dirty="0"/>
            <a:t>, pregabaliinia</a:t>
          </a:r>
          <a:r>
            <a:rPr lang="fi-FI" sz="1600" b="1" dirty="0"/>
            <a:t> </a:t>
          </a:r>
          <a:r>
            <a:rPr lang="fi-FI" sz="1600" b="1" dirty="0">
              <a:solidFill>
                <a:schemeClr val="tx2"/>
              </a:solidFill>
            </a:rPr>
            <a:t>A</a:t>
          </a:r>
          <a:r>
            <a:rPr lang="fi-FI" sz="1600" dirty="0"/>
            <a:t>, tiagabiinia </a:t>
          </a:r>
          <a:r>
            <a:rPr lang="fi-FI" sz="1600" b="1" dirty="0">
              <a:solidFill>
                <a:schemeClr val="tx2"/>
              </a:solidFill>
            </a:rPr>
            <a:t>A</a:t>
          </a:r>
          <a:r>
            <a:rPr lang="fi-FI" sz="1600" dirty="0"/>
            <a:t>, topiramaattia </a:t>
          </a:r>
          <a:r>
            <a:rPr lang="fi-FI" sz="1600" b="1" dirty="0">
              <a:solidFill>
                <a:schemeClr val="tx2"/>
              </a:solidFill>
            </a:rPr>
            <a:t>A</a:t>
          </a:r>
          <a:r>
            <a:rPr lang="fi-FI" sz="1600" b="1" dirty="0"/>
            <a:t> </a:t>
          </a:r>
          <a:r>
            <a:rPr lang="fi-FI" sz="1600" dirty="0"/>
            <a:t>tai tsonisamidia</a:t>
          </a:r>
          <a:r>
            <a:rPr lang="fi-FI" sz="1600" b="1" dirty="0"/>
            <a:t> </a:t>
          </a:r>
          <a:r>
            <a:rPr lang="fi-FI" sz="1600" b="1" dirty="0">
              <a:solidFill>
                <a:schemeClr val="tx2"/>
              </a:solidFill>
            </a:rPr>
            <a:t>A</a:t>
          </a:r>
          <a:r>
            <a:rPr lang="fi-FI" sz="1600" dirty="0"/>
            <a:t>.</a:t>
          </a:r>
        </a:p>
      </dgm:t>
    </dgm:pt>
    <dgm:pt modelId="{8CD52BC3-9A48-4ECD-8295-A87014E92497}" type="parTrans" cxnId="{31B1010A-18EF-4319-B6AA-54DF56C52AB8}">
      <dgm:prSet/>
      <dgm:spPr/>
      <dgm:t>
        <a:bodyPr/>
        <a:lstStyle/>
        <a:p>
          <a:endParaRPr lang="fi-FI"/>
        </a:p>
      </dgm:t>
    </dgm:pt>
    <dgm:pt modelId="{FF72F982-77B5-44C8-85E9-B7F9FFE91CE9}" type="sibTrans" cxnId="{31B1010A-18EF-4319-B6AA-54DF56C52AB8}">
      <dgm:prSet/>
      <dgm:spPr/>
      <dgm:t>
        <a:bodyPr/>
        <a:lstStyle/>
        <a:p>
          <a:endParaRPr lang="fi-FI"/>
        </a:p>
      </dgm:t>
    </dgm:pt>
    <dgm:pt modelId="{D57917A4-85A0-41D9-9697-BE620A4A63AE}" type="pres">
      <dgm:prSet presAssocID="{90B68992-DDFF-4DBB-9C5D-A9F64E3FBCEE}" presName="linear" presStyleCnt="0">
        <dgm:presLayoutVars>
          <dgm:animLvl val="lvl"/>
          <dgm:resizeHandles val="exact"/>
        </dgm:presLayoutVars>
      </dgm:prSet>
      <dgm:spPr/>
    </dgm:pt>
    <dgm:pt modelId="{11C92685-8DC7-4DD5-B776-59B2FC450BAF}" type="pres">
      <dgm:prSet presAssocID="{A3A15CF0-F464-4426-A622-53C1F104379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51383AD-82F7-434E-952E-D36E858B96BD}" type="pres">
      <dgm:prSet presAssocID="{A3A15CF0-F464-4426-A622-53C1F1043796}" presName="childText" presStyleLbl="revTx" presStyleIdx="0" presStyleCnt="3">
        <dgm:presLayoutVars>
          <dgm:bulletEnabled val="1"/>
        </dgm:presLayoutVars>
      </dgm:prSet>
      <dgm:spPr/>
    </dgm:pt>
    <dgm:pt modelId="{E690D332-E329-49B1-9195-6D69DB8BA76B}" type="pres">
      <dgm:prSet presAssocID="{11D14B29-A40C-4DB0-AEB7-F7B7F3CF689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BE2F040-7A39-4BA6-8327-1BCC1EDF79CA}" type="pres">
      <dgm:prSet presAssocID="{11D14B29-A40C-4DB0-AEB7-F7B7F3CF689A}" presName="childText" presStyleLbl="revTx" presStyleIdx="1" presStyleCnt="3">
        <dgm:presLayoutVars>
          <dgm:bulletEnabled val="1"/>
        </dgm:presLayoutVars>
      </dgm:prSet>
      <dgm:spPr/>
    </dgm:pt>
    <dgm:pt modelId="{08F07908-9C18-4EF5-8FE4-F10C16CCBC01}" type="pres">
      <dgm:prSet presAssocID="{720C5966-4B18-4A51-975D-E8F6194153B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3580172-7C94-4472-A51D-4E5832000D2F}" type="pres">
      <dgm:prSet presAssocID="{720C5966-4B18-4A51-975D-E8F6194153B5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55D9F04-7DB2-49EA-9BE7-0114ACC752EE}" type="presOf" srcId="{11D14B29-A40C-4DB0-AEB7-F7B7F3CF689A}" destId="{E690D332-E329-49B1-9195-6D69DB8BA76B}" srcOrd="0" destOrd="0" presId="urn:microsoft.com/office/officeart/2005/8/layout/vList2"/>
    <dgm:cxn modelId="{31B1010A-18EF-4319-B6AA-54DF56C52AB8}" srcId="{720C5966-4B18-4A51-975D-E8F6194153B5}" destId="{15A5DCD4-B740-4602-821D-A0638BE79606}" srcOrd="0" destOrd="0" parTransId="{8CD52BC3-9A48-4ECD-8295-A87014E92497}" sibTransId="{FF72F982-77B5-44C8-85E9-B7F9FFE91CE9}"/>
    <dgm:cxn modelId="{5C033C6B-BAC6-4533-A9F7-AF6B957D170A}" type="presOf" srcId="{9243D926-5A94-49FF-8429-779F64349BA5}" destId="{451383AD-82F7-434E-952E-D36E858B96BD}" srcOrd="0" destOrd="1" presId="urn:microsoft.com/office/officeart/2005/8/layout/vList2"/>
    <dgm:cxn modelId="{D744AD4E-6C57-4E79-8B4B-D8500C95D757}" type="presOf" srcId="{C974FEDD-D725-4407-977C-0C5D3935D870}" destId="{3BE2F040-7A39-4BA6-8327-1BCC1EDF79CA}" srcOrd="0" destOrd="0" presId="urn:microsoft.com/office/officeart/2005/8/layout/vList2"/>
    <dgm:cxn modelId="{F8E3C778-3931-432C-9241-A30F2B1062C8}" srcId="{11D14B29-A40C-4DB0-AEB7-F7B7F3CF689A}" destId="{C974FEDD-D725-4407-977C-0C5D3935D870}" srcOrd="0" destOrd="0" parTransId="{D8158ACF-2E12-4709-B350-5E0D8559F799}" sibTransId="{B0F7B6F8-540C-43BA-B974-2A4E0A45356C}"/>
    <dgm:cxn modelId="{6AC04079-B9BA-4568-A85D-FB98B1352162}" srcId="{90B68992-DDFF-4DBB-9C5D-A9F64E3FBCEE}" destId="{11D14B29-A40C-4DB0-AEB7-F7B7F3CF689A}" srcOrd="1" destOrd="0" parTransId="{B571A8E7-2943-414C-85AD-2DDE8B698BD3}" sibTransId="{612CF533-5401-4271-BCF0-004E335104EC}"/>
    <dgm:cxn modelId="{7C70BF7B-4F59-431C-8DBF-735182E66ECA}" type="presOf" srcId="{A3A15CF0-F464-4426-A622-53C1F1043796}" destId="{11C92685-8DC7-4DD5-B776-59B2FC450BAF}" srcOrd="0" destOrd="0" presId="urn:microsoft.com/office/officeart/2005/8/layout/vList2"/>
    <dgm:cxn modelId="{4159EFA6-2407-4044-9094-7942D987F6AF}" srcId="{90B68992-DDFF-4DBB-9C5D-A9F64E3FBCEE}" destId="{720C5966-4B18-4A51-975D-E8F6194153B5}" srcOrd="2" destOrd="0" parTransId="{20ED57FC-8036-4C38-AD7F-DBFC038591BD}" sibTransId="{711D6A56-174F-4EFD-BAE6-97631727BE84}"/>
    <dgm:cxn modelId="{2267DEAE-E403-47D4-ADA1-173F3BDA071F}" srcId="{A3A15CF0-F464-4426-A622-53C1F1043796}" destId="{E484BF28-563A-483C-BA3C-EA0B04A21A44}" srcOrd="2" destOrd="0" parTransId="{21046130-E0B9-40F6-B3C9-85F926312EDE}" sibTransId="{C7F8CF7F-8AE1-4C7F-A769-98C9C66503BB}"/>
    <dgm:cxn modelId="{188BE0B6-BACF-481F-8E0F-C3771392038A}" type="presOf" srcId="{15A5DCD4-B740-4602-821D-A0638BE79606}" destId="{83580172-7C94-4472-A51D-4E5832000D2F}" srcOrd="0" destOrd="0" presId="urn:microsoft.com/office/officeart/2005/8/layout/vList2"/>
    <dgm:cxn modelId="{01E75FBF-269A-4C4F-BACD-CF0B0E12D3A2}" type="presOf" srcId="{B5AC735A-EDED-4246-A6E7-A65779004045}" destId="{451383AD-82F7-434E-952E-D36E858B96BD}" srcOrd="0" destOrd="0" presId="urn:microsoft.com/office/officeart/2005/8/layout/vList2"/>
    <dgm:cxn modelId="{4D0ABBC2-A97C-4713-B419-F70201EB8538}" srcId="{A3A15CF0-F464-4426-A622-53C1F1043796}" destId="{B5AC735A-EDED-4246-A6E7-A65779004045}" srcOrd="0" destOrd="0" parTransId="{67331454-CB20-4C52-BCA1-E68CA4C2FBFB}" sibTransId="{82A219A7-448C-4E68-8D4B-62A21991DDDF}"/>
    <dgm:cxn modelId="{EBFEC8CD-1500-4C92-9143-AA4A994A0984}" type="presOf" srcId="{720C5966-4B18-4A51-975D-E8F6194153B5}" destId="{08F07908-9C18-4EF5-8FE4-F10C16CCBC01}" srcOrd="0" destOrd="0" presId="urn:microsoft.com/office/officeart/2005/8/layout/vList2"/>
    <dgm:cxn modelId="{6D891DDB-9F6B-4ADF-BC47-BCD951769858}" type="presOf" srcId="{90B68992-DDFF-4DBB-9C5D-A9F64E3FBCEE}" destId="{D57917A4-85A0-41D9-9697-BE620A4A63AE}" srcOrd="0" destOrd="0" presId="urn:microsoft.com/office/officeart/2005/8/layout/vList2"/>
    <dgm:cxn modelId="{BCF126E6-09D1-4C1C-8745-95C9C72469B9}" type="presOf" srcId="{E484BF28-563A-483C-BA3C-EA0B04A21A44}" destId="{451383AD-82F7-434E-952E-D36E858B96BD}" srcOrd="0" destOrd="2" presId="urn:microsoft.com/office/officeart/2005/8/layout/vList2"/>
    <dgm:cxn modelId="{209E67ED-CE94-43D9-A2C9-A8AA82493940}" srcId="{90B68992-DDFF-4DBB-9C5D-A9F64E3FBCEE}" destId="{A3A15CF0-F464-4426-A622-53C1F1043796}" srcOrd="0" destOrd="0" parTransId="{1BE04899-8149-449B-B117-FB30DF3A2FEC}" sibTransId="{8B1BC927-9B60-4B9D-A7DF-A0392E1B8B21}"/>
    <dgm:cxn modelId="{A0C135F7-16A1-4DAF-AB89-B4BF7B5B9575}" srcId="{A3A15CF0-F464-4426-A622-53C1F1043796}" destId="{9243D926-5A94-49FF-8429-779F64349BA5}" srcOrd="1" destOrd="0" parTransId="{6C770A4D-B2C2-4B87-A692-7A3AC4307391}" sibTransId="{25A3A060-011E-4680-9BD9-EFE768954887}"/>
    <dgm:cxn modelId="{FF9A179A-57D8-4DB9-90D0-2750C6B2E135}" type="presParOf" srcId="{D57917A4-85A0-41D9-9697-BE620A4A63AE}" destId="{11C92685-8DC7-4DD5-B776-59B2FC450BAF}" srcOrd="0" destOrd="0" presId="urn:microsoft.com/office/officeart/2005/8/layout/vList2"/>
    <dgm:cxn modelId="{73B7F37C-29D1-45F4-943E-40A70126C712}" type="presParOf" srcId="{D57917A4-85A0-41D9-9697-BE620A4A63AE}" destId="{451383AD-82F7-434E-952E-D36E858B96BD}" srcOrd="1" destOrd="0" presId="urn:microsoft.com/office/officeart/2005/8/layout/vList2"/>
    <dgm:cxn modelId="{5A6842D9-9A44-433F-A38B-4BBE60BE83B2}" type="presParOf" srcId="{D57917A4-85A0-41D9-9697-BE620A4A63AE}" destId="{E690D332-E329-49B1-9195-6D69DB8BA76B}" srcOrd="2" destOrd="0" presId="urn:microsoft.com/office/officeart/2005/8/layout/vList2"/>
    <dgm:cxn modelId="{590EA1C6-2735-4628-B71A-D94A38B9DBBB}" type="presParOf" srcId="{D57917A4-85A0-41D9-9697-BE620A4A63AE}" destId="{3BE2F040-7A39-4BA6-8327-1BCC1EDF79CA}" srcOrd="3" destOrd="0" presId="urn:microsoft.com/office/officeart/2005/8/layout/vList2"/>
    <dgm:cxn modelId="{B83DEA21-9AED-4BA8-B706-BF816C85FE98}" type="presParOf" srcId="{D57917A4-85A0-41D9-9697-BE620A4A63AE}" destId="{08F07908-9C18-4EF5-8FE4-F10C16CCBC01}" srcOrd="4" destOrd="0" presId="urn:microsoft.com/office/officeart/2005/8/layout/vList2"/>
    <dgm:cxn modelId="{5CC92FEF-4BB0-41DD-8635-ED62726A5024}" type="presParOf" srcId="{D57917A4-85A0-41D9-9697-BE620A4A63AE}" destId="{83580172-7C94-4472-A51D-4E5832000D2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EC962C-6193-4E68-9B17-E4B13654ABE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39FFAEB8-4792-4844-B473-054D287661E9}">
      <dgm:prSet/>
      <dgm:spPr/>
      <dgm:t>
        <a:bodyPr/>
        <a:lstStyle/>
        <a:p>
          <a:r>
            <a:rPr lang="fi-FI" baseline="0" dirty="0"/>
            <a:t>Ensisijainen lääke on pitkävaikutteinen valproaatti </a:t>
          </a:r>
          <a:r>
            <a:rPr lang="fi-FI" b="1" baseline="0" dirty="0"/>
            <a:t>C</a:t>
          </a:r>
          <a:r>
            <a:rPr lang="fi-FI" baseline="0" dirty="0"/>
            <a:t>.</a:t>
          </a:r>
          <a:endParaRPr lang="fi-FI" dirty="0"/>
        </a:p>
      </dgm:t>
    </dgm:pt>
    <dgm:pt modelId="{862E1A99-63B9-4ED4-BCC2-EAC5A659596A}" type="parTrans" cxnId="{AF306A7E-83FC-4C5A-B473-8ED89242A9B7}">
      <dgm:prSet/>
      <dgm:spPr/>
      <dgm:t>
        <a:bodyPr/>
        <a:lstStyle/>
        <a:p>
          <a:endParaRPr lang="fi-FI"/>
        </a:p>
      </dgm:t>
    </dgm:pt>
    <dgm:pt modelId="{8383189F-E483-43D8-AB25-BCFB41CE8444}" type="sibTrans" cxnId="{AF306A7E-83FC-4C5A-B473-8ED89242A9B7}">
      <dgm:prSet/>
      <dgm:spPr/>
      <dgm:t>
        <a:bodyPr/>
        <a:lstStyle/>
        <a:p>
          <a:endParaRPr lang="fi-FI"/>
        </a:p>
      </dgm:t>
    </dgm:pt>
    <dgm:pt modelId="{84A31F9B-6250-481D-8090-7D7CC4CC0B80}">
      <dgm:prSet/>
      <dgm:spPr/>
      <dgm:t>
        <a:bodyPr/>
        <a:lstStyle/>
        <a:p>
          <a:r>
            <a:rPr lang="fi-FI" dirty="0"/>
            <a:t>Valproaatin käyttöä hedelmällisessä iässä olevilla naisilla koskevat vuonna 2018 annetut rajoitukset. </a:t>
          </a:r>
        </a:p>
      </dgm:t>
    </dgm:pt>
    <dgm:pt modelId="{A61401FC-5FB5-4494-A1D1-3ACBBE8E5C37}" type="parTrans" cxnId="{01F4C3F4-8B00-4984-83F0-DD2EA770CF66}">
      <dgm:prSet/>
      <dgm:spPr/>
      <dgm:t>
        <a:bodyPr/>
        <a:lstStyle/>
        <a:p>
          <a:endParaRPr lang="fi-FI"/>
        </a:p>
      </dgm:t>
    </dgm:pt>
    <dgm:pt modelId="{5B5C93A4-67C0-40E7-B61A-2E17275B0CB3}" type="sibTrans" cxnId="{01F4C3F4-8B00-4984-83F0-DD2EA770CF66}">
      <dgm:prSet/>
      <dgm:spPr/>
      <dgm:t>
        <a:bodyPr/>
        <a:lstStyle/>
        <a:p>
          <a:endParaRPr lang="fi-FI"/>
        </a:p>
      </dgm:t>
    </dgm:pt>
    <dgm:pt modelId="{DE45CACE-AEF0-4AA8-B73C-2AE3F4A71E4D}">
      <dgm:prSet/>
      <dgm:spPr/>
      <dgm:t>
        <a:bodyPr/>
        <a:lstStyle/>
        <a:p>
          <a:r>
            <a:rPr lang="fi-FI" dirty="0"/>
            <a:t>Valproaatin käyttöön liittyy kehittyvälle sikiölle epilepsialääkkeistä suurin epämuodostumien, kehityksen viiveen, autismikirjon ja ADHD-häiriöiden riski.</a:t>
          </a:r>
        </a:p>
      </dgm:t>
    </dgm:pt>
    <dgm:pt modelId="{FB6AFADC-5392-46B4-92F6-79F858354FB4}" type="parTrans" cxnId="{F8ADF35A-578B-4C28-89D8-4CE7C239E3D9}">
      <dgm:prSet/>
      <dgm:spPr/>
      <dgm:t>
        <a:bodyPr/>
        <a:lstStyle/>
        <a:p>
          <a:endParaRPr lang="fi-FI"/>
        </a:p>
      </dgm:t>
    </dgm:pt>
    <dgm:pt modelId="{B82A088F-AC67-4C47-BE2F-1E34AD53EF6E}" type="sibTrans" cxnId="{F8ADF35A-578B-4C28-89D8-4CE7C239E3D9}">
      <dgm:prSet/>
      <dgm:spPr/>
      <dgm:t>
        <a:bodyPr/>
        <a:lstStyle/>
        <a:p>
          <a:endParaRPr lang="fi-FI"/>
        </a:p>
      </dgm:t>
    </dgm:pt>
    <dgm:pt modelId="{BDEA4831-5825-4A3E-9B70-13D563E07E2D}">
      <dgm:prSet/>
      <dgm:spPr/>
      <dgm:t>
        <a:bodyPr/>
        <a:lstStyle/>
        <a:p>
          <a:r>
            <a:rPr lang="fi-FI" baseline="0" dirty="0"/>
            <a:t>Vaihtoehtoisia lääkkeitä ovat</a:t>
          </a:r>
          <a:endParaRPr lang="fi-FI" dirty="0"/>
        </a:p>
      </dgm:t>
    </dgm:pt>
    <dgm:pt modelId="{0678B294-9004-4956-AC84-AF972DAF09C8}" type="parTrans" cxnId="{AA480DDD-5C3E-4B91-A680-F1898B91E315}">
      <dgm:prSet/>
      <dgm:spPr/>
      <dgm:t>
        <a:bodyPr/>
        <a:lstStyle/>
        <a:p>
          <a:endParaRPr lang="fi-FI"/>
        </a:p>
      </dgm:t>
    </dgm:pt>
    <dgm:pt modelId="{A071297E-CE2E-409E-9F58-3DB9119866D3}" type="sibTrans" cxnId="{AA480DDD-5C3E-4B91-A680-F1898B91E315}">
      <dgm:prSet/>
      <dgm:spPr/>
      <dgm:t>
        <a:bodyPr/>
        <a:lstStyle/>
        <a:p>
          <a:endParaRPr lang="fi-FI"/>
        </a:p>
      </dgm:t>
    </dgm:pt>
    <dgm:pt modelId="{9EAF1F64-A307-4E11-84E3-DFE61FA22D4F}">
      <dgm:prSet/>
      <dgm:spPr/>
      <dgm:t>
        <a:bodyPr/>
        <a:lstStyle/>
        <a:p>
          <a:r>
            <a:rPr lang="fi-FI" dirty="0"/>
            <a:t>lamotrigiini</a:t>
          </a:r>
          <a:r>
            <a:rPr lang="fi-FI" b="1" dirty="0"/>
            <a:t> </a:t>
          </a:r>
          <a:r>
            <a:rPr lang="fi-FI" b="1" dirty="0">
              <a:solidFill>
                <a:schemeClr val="tx2"/>
              </a:solidFill>
            </a:rPr>
            <a:t>C</a:t>
          </a:r>
          <a:r>
            <a:rPr lang="fi-FI" dirty="0"/>
            <a:t>, levetirasetaami ja </a:t>
          </a:r>
          <a:r>
            <a:rPr lang="fi-FI"/>
            <a:t>topiramaatti </a:t>
          </a:r>
          <a:r>
            <a:rPr lang="fi-FI" b="1">
              <a:solidFill>
                <a:schemeClr val="tx2"/>
              </a:solidFill>
            </a:rPr>
            <a:t>C</a:t>
          </a:r>
          <a:endParaRPr lang="fi-FI" strike="sngStrike" baseline="0" dirty="0">
            <a:solidFill>
              <a:srgbClr val="FF0000"/>
            </a:solidFill>
          </a:endParaRPr>
        </a:p>
      </dgm:t>
    </dgm:pt>
    <dgm:pt modelId="{9F2D18FC-79C1-4A95-BFAF-D8A68A420E3B}" type="parTrans" cxnId="{055632DA-1DF6-4E79-8DCD-37A87C53A3D6}">
      <dgm:prSet/>
      <dgm:spPr/>
      <dgm:t>
        <a:bodyPr/>
        <a:lstStyle/>
        <a:p>
          <a:endParaRPr lang="fi-FI"/>
        </a:p>
      </dgm:t>
    </dgm:pt>
    <dgm:pt modelId="{4EFF0A97-D620-4B18-9412-B950783E204A}" type="sibTrans" cxnId="{055632DA-1DF6-4E79-8DCD-37A87C53A3D6}">
      <dgm:prSet/>
      <dgm:spPr/>
      <dgm:t>
        <a:bodyPr/>
        <a:lstStyle/>
        <a:p>
          <a:endParaRPr lang="fi-FI"/>
        </a:p>
      </dgm:t>
    </dgm:pt>
    <dgm:pt modelId="{CA413160-C394-42DC-9966-427D9A57A3E0}">
      <dgm:prSet/>
      <dgm:spPr/>
      <dgm:t>
        <a:bodyPr/>
        <a:lstStyle/>
        <a:p>
          <a:r>
            <a:rPr lang="fi-FI" baseline="0" dirty="0"/>
            <a:t>Lisälääkkeitä ovat</a:t>
          </a:r>
          <a:endParaRPr lang="fi-FI" dirty="0"/>
        </a:p>
      </dgm:t>
    </dgm:pt>
    <dgm:pt modelId="{14265F34-54AA-40FB-BE9B-5DB63D5FB1B5}" type="parTrans" cxnId="{DFB53CCE-E72C-4625-AE52-34C96A9C1736}">
      <dgm:prSet/>
      <dgm:spPr/>
      <dgm:t>
        <a:bodyPr/>
        <a:lstStyle/>
        <a:p>
          <a:endParaRPr lang="fi-FI"/>
        </a:p>
      </dgm:t>
    </dgm:pt>
    <dgm:pt modelId="{75A1DFB0-F3D4-4A84-903A-0C92A2EAA54C}" type="sibTrans" cxnId="{DFB53CCE-E72C-4625-AE52-34C96A9C1736}">
      <dgm:prSet/>
      <dgm:spPr/>
      <dgm:t>
        <a:bodyPr/>
        <a:lstStyle/>
        <a:p>
          <a:endParaRPr lang="fi-FI"/>
        </a:p>
      </dgm:t>
    </dgm:pt>
    <dgm:pt modelId="{C9055095-C7E5-4A9A-A9D9-C59AAE076A47}">
      <dgm:prSet/>
      <dgm:spPr/>
      <dgm:t>
        <a:bodyPr/>
        <a:lstStyle/>
        <a:p>
          <a:r>
            <a:rPr lang="fi-FI" dirty="0"/>
            <a:t>klobatsaami, perampaneeli </a:t>
          </a:r>
          <a:r>
            <a:rPr lang="fi-FI" b="1" dirty="0">
              <a:solidFill>
                <a:schemeClr val="tx2"/>
              </a:solidFill>
            </a:rPr>
            <a:t>B</a:t>
          </a:r>
          <a:r>
            <a:rPr lang="fi-FI" dirty="0"/>
            <a:t> ja tsonisamidi. Topiramaattia ja tsonisamidia ei tule käyttää yhtä aikaa.</a:t>
          </a:r>
        </a:p>
      </dgm:t>
    </dgm:pt>
    <dgm:pt modelId="{677B4017-3A09-41DF-BC0B-D417BEE8C60A}" type="parTrans" cxnId="{DBAF2E3F-684E-44BF-91A5-AC1F12FD0860}">
      <dgm:prSet/>
      <dgm:spPr/>
      <dgm:t>
        <a:bodyPr/>
        <a:lstStyle/>
        <a:p>
          <a:endParaRPr lang="fi-FI"/>
        </a:p>
      </dgm:t>
    </dgm:pt>
    <dgm:pt modelId="{1840000B-0EEA-485F-AE13-538BC5838315}" type="sibTrans" cxnId="{DBAF2E3F-684E-44BF-91A5-AC1F12FD0860}">
      <dgm:prSet/>
      <dgm:spPr/>
      <dgm:t>
        <a:bodyPr/>
        <a:lstStyle/>
        <a:p>
          <a:endParaRPr lang="fi-FI"/>
        </a:p>
      </dgm:t>
    </dgm:pt>
    <dgm:pt modelId="{62804EEC-B48A-40B1-AA5A-AA0A1E4CD9FA}" type="pres">
      <dgm:prSet presAssocID="{7AEC962C-6193-4E68-9B17-E4B13654ABEB}" presName="linear" presStyleCnt="0">
        <dgm:presLayoutVars>
          <dgm:animLvl val="lvl"/>
          <dgm:resizeHandles val="exact"/>
        </dgm:presLayoutVars>
      </dgm:prSet>
      <dgm:spPr/>
    </dgm:pt>
    <dgm:pt modelId="{B1DFF14F-F072-42E8-8C60-EF2C3FCEF342}" type="pres">
      <dgm:prSet presAssocID="{39FFAEB8-4792-4844-B473-054D287661E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D737334-9CA5-46B4-96A8-A86A48823B33}" type="pres">
      <dgm:prSet presAssocID="{39FFAEB8-4792-4844-B473-054D287661E9}" presName="childText" presStyleLbl="revTx" presStyleIdx="0" presStyleCnt="3">
        <dgm:presLayoutVars>
          <dgm:bulletEnabled val="1"/>
        </dgm:presLayoutVars>
      </dgm:prSet>
      <dgm:spPr/>
    </dgm:pt>
    <dgm:pt modelId="{6C5F89E0-5F65-4099-A285-715A1BE3822B}" type="pres">
      <dgm:prSet presAssocID="{BDEA4831-5825-4A3E-9B70-13D563E07E2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C17BAE2-A28A-4288-B514-B1CA3437B582}" type="pres">
      <dgm:prSet presAssocID="{BDEA4831-5825-4A3E-9B70-13D563E07E2D}" presName="childText" presStyleLbl="revTx" presStyleIdx="1" presStyleCnt="3">
        <dgm:presLayoutVars>
          <dgm:bulletEnabled val="1"/>
        </dgm:presLayoutVars>
      </dgm:prSet>
      <dgm:spPr/>
    </dgm:pt>
    <dgm:pt modelId="{7498570D-9ED8-4758-9A87-EE53AE47104F}" type="pres">
      <dgm:prSet presAssocID="{CA413160-C394-42DC-9966-427D9A57A3E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85DF2C5-F254-4FE8-A5A6-1A4B4CA4481A}" type="pres">
      <dgm:prSet presAssocID="{CA413160-C394-42DC-9966-427D9A57A3E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8AC8702-0395-446C-87EC-29D820652322}" type="presOf" srcId="{39FFAEB8-4792-4844-B473-054D287661E9}" destId="{B1DFF14F-F072-42E8-8C60-EF2C3FCEF342}" srcOrd="0" destOrd="0" presId="urn:microsoft.com/office/officeart/2005/8/layout/vList2"/>
    <dgm:cxn modelId="{EFA5CD32-DEBC-4D65-BC42-F26C112C2A1D}" type="presOf" srcId="{C9055095-C7E5-4A9A-A9D9-C59AAE076A47}" destId="{E85DF2C5-F254-4FE8-A5A6-1A4B4CA4481A}" srcOrd="0" destOrd="0" presId="urn:microsoft.com/office/officeart/2005/8/layout/vList2"/>
    <dgm:cxn modelId="{6795103C-130C-4D7E-B54B-25E123A142F0}" type="presOf" srcId="{9EAF1F64-A307-4E11-84E3-DFE61FA22D4F}" destId="{5C17BAE2-A28A-4288-B514-B1CA3437B582}" srcOrd="0" destOrd="0" presId="urn:microsoft.com/office/officeart/2005/8/layout/vList2"/>
    <dgm:cxn modelId="{DBAF2E3F-684E-44BF-91A5-AC1F12FD0860}" srcId="{CA413160-C394-42DC-9966-427D9A57A3E0}" destId="{C9055095-C7E5-4A9A-A9D9-C59AAE076A47}" srcOrd="0" destOrd="0" parTransId="{677B4017-3A09-41DF-BC0B-D417BEE8C60A}" sibTransId="{1840000B-0EEA-485F-AE13-538BC5838315}"/>
    <dgm:cxn modelId="{688F3268-4211-4C65-BBDC-5A2680811208}" type="presOf" srcId="{7AEC962C-6193-4E68-9B17-E4B13654ABEB}" destId="{62804EEC-B48A-40B1-AA5A-AA0A1E4CD9FA}" srcOrd="0" destOrd="0" presId="urn:microsoft.com/office/officeart/2005/8/layout/vList2"/>
    <dgm:cxn modelId="{91283D69-152D-4310-9163-EC62FA8639CF}" type="presOf" srcId="{CA413160-C394-42DC-9966-427D9A57A3E0}" destId="{7498570D-9ED8-4758-9A87-EE53AE47104F}" srcOrd="0" destOrd="0" presId="urn:microsoft.com/office/officeart/2005/8/layout/vList2"/>
    <dgm:cxn modelId="{0191854E-E19D-4BA3-893B-B91D91B1C5DC}" type="presOf" srcId="{BDEA4831-5825-4A3E-9B70-13D563E07E2D}" destId="{6C5F89E0-5F65-4099-A285-715A1BE3822B}" srcOrd="0" destOrd="0" presId="urn:microsoft.com/office/officeart/2005/8/layout/vList2"/>
    <dgm:cxn modelId="{F8ADF35A-578B-4C28-89D8-4CE7C239E3D9}" srcId="{39FFAEB8-4792-4844-B473-054D287661E9}" destId="{DE45CACE-AEF0-4AA8-B73C-2AE3F4A71E4D}" srcOrd="1" destOrd="0" parTransId="{FB6AFADC-5392-46B4-92F6-79F858354FB4}" sibTransId="{B82A088F-AC67-4C47-BE2F-1E34AD53EF6E}"/>
    <dgm:cxn modelId="{AF306A7E-83FC-4C5A-B473-8ED89242A9B7}" srcId="{7AEC962C-6193-4E68-9B17-E4B13654ABEB}" destId="{39FFAEB8-4792-4844-B473-054D287661E9}" srcOrd="0" destOrd="0" parTransId="{862E1A99-63B9-4ED4-BCC2-EAC5A659596A}" sibTransId="{8383189F-E483-43D8-AB25-BCFB41CE8444}"/>
    <dgm:cxn modelId="{A1CE49AD-4AF6-402E-A8E7-D98C2E4F4077}" type="presOf" srcId="{DE45CACE-AEF0-4AA8-B73C-2AE3F4A71E4D}" destId="{FD737334-9CA5-46B4-96A8-A86A48823B33}" srcOrd="0" destOrd="1" presId="urn:microsoft.com/office/officeart/2005/8/layout/vList2"/>
    <dgm:cxn modelId="{927720B8-6883-4951-89F2-BEC38DAD85F5}" type="presOf" srcId="{84A31F9B-6250-481D-8090-7D7CC4CC0B80}" destId="{FD737334-9CA5-46B4-96A8-A86A48823B33}" srcOrd="0" destOrd="0" presId="urn:microsoft.com/office/officeart/2005/8/layout/vList2"/>
    <dgm:cxn modelId="{DFB53CCE-E72C-4625-AE52-34C96A9C1736}" srcId="{7AEC962C-6193-4E68-9B17-E4B13654ABEB}" destId="{CA413160-C394-42DC-9966-427D9A57A3E0}" srcOrd="2" destOrd="0" parTransId="{14265F34-54AA-40FB-BE9B-5DB63D5FB1B5}" sibTransId="{75A1DFB0-F3D4-4A84-903A-0C92A2EAA54C}"/>
    <dgm:cxn modelId="{055632DA-1DF6-4E79-8DCD-37A87C53A3D6}" srcId="{BDEA4831-5825-4A3E-9B70-13D563E07E2D}" destId="{9EAF1F64-A307-4E11-84E3-DFE61FA22D4F}" srcOrd="0" destOrd="0" parTransId="{9F2D18FC-79C1-4A95-BFAF-D8A68A420E3B}" sibTransId="{4EFF0A97-D620-4B18-9412-B950783E204A}"/>
    <dgm:cxn modelId="{AA480DDD-5C3E-4B91-A680-F1898B91E315}" srcId="{7AEC962C-6193-4E68-9B17-E4B13654ABEB}" destId="{BDEA4831-5825-4A3E-9B70-13D563E07E2D}" srcOrd="1" destOrd="0" parTransId="{0678B294-9004-4956-AC84-AF972DAF09C8}" sibTransId="{A071297E-CE2E-409E-9F58-3DB9119866D3}"/>
    <dgm:cxn modelId="{01F4C3F4-8B00-4984-83F0-DD2EA770CF66}" srcId="{39FFAEB8-4792-4844-B473-054D287661E9}" destId="{84A31F9B-6250-481D-8090-7D7CC4CC0B80}" srcOrd="0" destOrd="0" parTransId="{A61401FC-5FB5-4494-A1D1-3ACBBE8E5C37}" sibTransId="{5B5C93A4-67C0-40E7-B61A-2E17275B0CB3}"/>
    <dgm:cxn modelId="{2A0988C1-2B22-40E7-BD31-2273E882F1D6}" type="presParOf" srcId="{62804EEC-B48A-40B1-AA5A-AA0A1E4CD9FA}" destId="{B1DFF14F-F072-42E8-8C60-EF2C3FCEF342}" srcOrd="0" destOrd="0" presId="urn:microsoft.com/office/officeart/2005/8/layout/vList2"/>
    <dgm:cxn modelId="{BDEDE57A-F5F0-4BD3-85EA-8EC5D3102641}" type="presParOf" srcId="{62804EEC-B48A-40B1-AA5A-AA0A1E4CD9FA}" destId="{FD737334-9CA5-46B4-96A8-A86A48823B33}" srcOrd="1" destOrd="0" presId="urn:microsoft.com/office/officeart/2005/8/layout/vList2"/>
    <dgm:cxn modelId="{2536F8A6-1399-4CEE-B976-906403040A3C}" type="presParOf" srcId="{62804EEC-B48A-40B1-AA5A-AA0A1E4CD9FA}" destId="{6C5F89E0-5F65-4099-A285-715A1BE3822B}" srcOrd="2" destOrd="0" presId="urn:microsoft.com/office/officeart/2005/8/layout/vList2"/>
    <dgm:cxn modelId="{9159D3C4-54E5-4224-A6C0-6C47E881031C}" type="presParOf" srcId="{62804EEC-B48A-40B1-AA5A-AA0A1E4CD9FA}" destId="{5C17BAE2-A28A-4288-B514-B1CA3437B582}" srcOrd="3" destOrd="0" presId="urn:microsoft.com/office/officeart/2005/8/layout/vList2"/>
    <dgm:cxn modelId="{554E9857-805A-4CC9-9154-6AE38CB7C8E3}" type="presParOf" srcId="{62804EEC-B48A-40B1-AA5A-AA0A1E4CD9FA}" destId="{7498570D-9ED8-4758-9A87-EE53AE47104F}" srcOrd="4" destOrd="0" presId="urn:microsoft.com/office/officeart/2005/8/layout/vList2"/>
    <dgm:cxn modelId="{54E16133-C520-4905-A18E-21D86F1B13FB}" type="presParOf" srcId="{62804EEC-B48A-40B1-AA5A-AA0A1E4CD9FA}" destId="{E85DF2C5-F254-4FE8-A5A6-1A4B4CA4481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F79BA0-8513-4EB9-936E-859ED59524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5F305E7-A8C7-4132-A7BC-8312D1BFBF96}">
      <dgm:prSet/>
      <dgm:spPr/>
      <dgm:t>
        <a:bodyPr/>
        <a:lstStyle/>
        <a:p>
          <a:r>
            <a:rPr lang="fi-FI" baseline="0" dirty="0"/>
            <a:t>Valproaatti ja etosuksimidi ovat yhtä tehokkaita poissaolokohtausten lääkkeitä </a:t>
          </a:r>
          <a:r>
            <a:rPr lang="fi-FI" b="1" baseline="0" dirty="0"/>
            <a:t>B</a:t>
          </a:r>
          <a:r>
            <a:rPr lang="fi-FI" baseline="0" dirty="0"/>
            <a:t> </a:t>
          </a:r>
          <a:endParaRPr lang="fi-FI" dirty="0"/>
        </a:p>
      </dgm:t>
    </dgm:pt>
    <dgm:pt modelId="{4BE2B148-DFB9-4E11-B68D-3EF218BADD0B}" type="parTrans" cxnId="{E3FF514F-110C-4449-AF8A-865BA630F96B}">
      <dgm:prSet/>
      <dgm:spPr/>
      <dgm:t>
        <a:bodyPr/>
        <a:lstStyle/>
        <a:p>
          <a:endParaRPr lang="fi-FI"/>
        </a:p>
      </dgm:t>
    </dgm:pt>
    <dgm:pt modelId="{30321A32-4374-48CA-95AE-0F76F5C8E285}" type="sibTrans" cxnId="{E3FF514F-110C-4449-AF8A-865BA630F96B}">
      <dgm:prSet/>
      <dgm:spPr/>
      <dgm:t>
        <a:bodyPr/>
        <a:lstStyle/>
        <a:p>
          <a:endParaRPr lang="fi-FI"/>
        </a:p>
      </dgm:t>
    </dgm:pt>
    <dgm:pt modelId="{8CF8FE3B-47EF-41B6-BBA2-3A3380ECA68F}">
      <dgm:prSet custT="1"/>
      <dgm:spPr/>
      <dgm:t>
        <a:bodyPr/>
        <a:lstStyle/>
        <a:p>
          <a:r>
            <a:rPr lang="fi-FI" sz="1700" dirty="0"/>
            <a:t>Etosuksimidi tehoaa vain poissaolokohtauksiin.</a:t>
          </a:r>
        </a:p>
      </dgm:t>
    </dgm:pt>
    <dgm:pt modelId="{DD7EE490-0307-42F0-9D75-D80CF735E4CB}" type="parTrans" cxnId="{FD6E7D31-73EF-4352-8257-DFC86DED0705}">
      <dgm:prSet/>
      <dgm:spPr/>
      <dgm:t>
        <a:bodyPr/>
        <a:lstStyle/>
        <a:p>
          <a:endParaRPr lang="fi-FI"/>
        </a:p>
      </dgm:t>
    </dgm:pt>
    <dgm:pt modelId="{DE1C306E-6D91-49A5-8EAA-55DCFE68AD06}" type="sibTrans" cxnId="{FD6E7D31-73EF-4352-8257-DFC86DED0705}">
      <dgm:prSet/>
      <dgm:spPr/>
      <dgm:t>
        <a:bodyPr/>
        <a:lstStyle/>
        <a:p>
          <a:endParaRPr lang="fi-FI"/>
        </a:p>
      </dgm:t>
    </dgm:pt>
    <dgm:pt modelId="{31EA64E9-6328-45BB-9EDA-17EF81ED8A44}">
      <dgm:prSet custT="1"/>
      <dgm:spPr/>
      <dgm:t>
        <a:bodyPr/>
        <a:lstStyle/>
        <a:p>
          <a:r>
            <a:rPr lang="fi-FI" sz="1700" dirty="0"/>
            <a:t>Jos nuorella on ollut tajuttomuus-kouristuskohtauksia, aloitetaan valproaatilla </a:t>
          </a:r>
          <a:r>
            <a:rPr lang="fi-FI" sz="1700" b="1" dirty="0">
              <a:solidFill>
                <a:schemeClr val="tx2"/>
              </a:solidFill>
            </a:rPr>
            <a:t>C</a:t>
          </a:r>
          <a:r>
            <a:rPr lang="fi-FI" sz="1700" dirty="0"/>
            <a:t>. </a:t>
          </a:r>
        </a:p>
      </dgm:t>
    </dgm:pt>
    <dgm:pt modelId="{3AC3A279-0C5C-4E95-B1A6-CB8B5DE08581}" type="parTrans" cxnId="{FE906BEB-AB48-407C-9C0E-067683896EC6}">
      <dgm:prSet/>
      <dgm:spPr/>
      <dgm:t>
        <a:bodyPr/>
        <a:lstStyle/>
        <a:p>
          <a:endParaRPr lang="fi-FI"/>
        </a:p>
      </dgm:t>
    </dgm:pt>
    <dgm:pt modelId="{218BBF15-9269-4DF5-9F4D-ABC28E227731}" type="sibTrans" cxnId="{FE906BEB-AB48-407C-9C0E-067683896EC6}">
      <dgm:prSet/>
      <dgm:spPr/>
      <dgm:t>
        <a:bodyPr/>
        <a:lstStyle/>
        <a:p>
          <a:endParaRPr lang="fi-FI"/>
        </a:p>
      </dgm:t>
    </dgm:pt>
    <dgm:pt modelId="{87EFEE3B-D176-4ED3-B606-6D56AE5150E8}">
      <dgm:prSet custT="1"/>
      <dgm:spPr/>
      <dgm:t>
        <a:bodyPr/>
        <a:lstStyle/>
        <a:p>
          <a:r>
            <a:rPr lang="fi-FI" sz="1700" dirty="0"/>
            <a:t>Valproaatin käytössä tulee huomioida rajoitukset tytöillä ja nuorilla naisilla.</a:t>
          </a:r>
        </a:p>
      </dgm:t>
    </dgm:pt>
    <dgm:pt modelId="{989E846E-1C26-457B-A72A-4EC70A11D918}" type="parTrans" cxnId="{2D0C383B-45C7-4DA9-8156-B4B3FDF23868}">
      <dgm:prSet/>
      <dgm:spPr/>
      <dgm:t>
        <a:bodyPr/>
        <a:lstStyle/>
        <a:p>
          <a:endParaRPr lang="fi-FI"/>
        </a:p>
      </dgm:t>
    </dgm:pt>
    <dgm:pt modelId="{D42A57DC-B6F6-4EA9-8625-15353B671168}" type="sibTrans" cxnId="{2D0C383B-45C7-4DA9-8156-B4B3FDF23868}">
      <dgm:prSet/>
      <dgm:spPr/>
      <dgm:t>
        <a:bodyPr/>
        <a:lstStyle/>
        <a:p>
          <a:endParaRPr lang="fi-FI"/>
        </a:p>
      </dgm:t>
    </dgm:pt>
    <dgm:pt modelId="{BC74AF1B-AB64-4D99-B5B1-E0B0AB41D617}">
      <dgm:prSet custT="1"/>
      <dgm:spPr/>
      <dgm:t>
        <a:bodyPr/>
        <a:lstStyle/>
        <a:p>
          <a:r>
            <a:rPr lang="fi-FI" sz="1700" dirty="0"/>
            <a:t>Pelkkien poissaolokohtauksien hoito voidaan vaihtoehtoisesti aloittaa </a:t>
          </a:r>
          <a:r>
            <a:rPr lang="fi-FI" sz="1700"/>
            <a:t>etosuksimidilla kuten lapsuusiän poissaoloepilepsiassa </a:t>
          </a:r>
          <a:r>
            <a:rPr lang="fi-FI" sz="1700" b="1" dirty="0">
              <a:solidFill>
                <a:schemeClr val="tx2"/>
              </a:solidFill>
            </a:rPr>
            <a:t>B</a:t>
          </a:r>
          <a:r>
            <a:rPr lang="fi-FI" sz="1700" dirty="0"/>
            <a:t>.</a:t>
          </a:r>
        </a:p>
      </dgm:t>
    </dgm:pt>
    <dgm:pt modelId="{5063C5C3-8D25-4D75-99E4-B56FDD1E4340}" type="parTrans" cxnId="{7D1F3E57-224D-45DF-B03D-E05E9677C584}">
      <dgm:prSet/>
      <dgm:spPr/>
      <dgm:t>
        <a:bodyPr/>
        <a:lstStyle/>
        <a:p>
          <a:endParaRPr lang="fi-FI"/>
        </a:p>
      </dgm:t>
    </dgm:pt>
    <dgm:pt modelId="{0383D154-5448-4994-937E-051534AD97D9}" type="sibTrans" cxnId="{7D1F3E57-224D-45DF-B03D-E05E9677C584}">
      <dgm:prSet/>
      <dgm:spPr/>
      <dgm:t>
        <a:bodyPr/>
        <a:lstStyle/>
        <a:p>
          <a:endParaRPr lang="fi-FI"/>
        </a:p>
      </dgm:t>
    </dgm:pt>
    <dgm:pt modelId="{8E08F92A-979A-45EF-8C6B-8259B549BFB9}">
      <dgm:prSet/>
      <dgm:spPr/>
      <dgm:t>
        <a:bodyPr/>
        <a:lstStyle/>
        <a:p>
          <a:r>
            <a:rPr lang="fi-FI" baseline="0" dirty="0"/>
            <a:t>Vaihtoehtoisena tai lisälääkkeenä voidaan käyttää</a:t>
          </a:r>
          <a:endParaRPr lang="fi-FI" dirty="0"/>
        </a:p>
      </dgm:t>
    </dgm:pt>
    <dgm:pt modelId="{4A903ECE-8B4F-4FD7-976B-5AAEF553BBAF}" type="parTrans" cxnId="{AFF27508-2F01-4F3A-A257-370ED91BB87D}">
      <dgm:prSet/>
      <dgm:spPr/>
      <dgm:t>
        <a:bodyPr/>
        <a:lstStyle/>
        <a:p>
          <a:endParaRPr lang="fi-FI"/>
        </a:p>
      </dgm:t>
    </dgm:pt>
    <dgm:pt modelId="{C22CD8A3-7E0A-47E9-BDAB-714076506A8C}" type="sibTrans" cxnId="{AFF27508-2F01-4F3A-A257-370ED91BB87D}">
      <dgm:prSet/>
      <dgm:spPr/>
      <dgm:t>
        <a:bodyPr/>
        <a:lstStyle/>
        <a:p>
          <a:endParaRPr lang="fi-FI"/>
        </a:p>
      </dgm:t>
    </dgm:pt>
    <dgm:pt modelId="{EB926EED-E137-4A18-853B-90F22A90D9BE}">
      <dgm:prSet custT="1"/>
      <dgm:spPr/>
      <dgm:t>
        <a:bodyPr/>
        <a:lstStyle/>
        <a:p>
          <a:r>
            <a:rPr lang="fi-FI" sz="1700" dirty="0"/>
            <a:t>lamotrigiinia </a:t>
          </a:r>
          <a:r>
            <a:rPr lang="fi-FI" sz="1700" b="1" dirty="0">
              <a:solidFill>
                <a:schemeClr val="tx2"/>
              </a:solidFill>
            </a:rPr>
            <a:t>C</a:t>
          </a:r>
          <a:r>
            <a:rPr lang="fi-FI" sz="1700" dirty="0">
              <a:solidFill>
                <a:schemeClr val="tx1"/>
              </a:solidFill>
            </a:rPr>
            <a:t>, </a:t>
          </a:r>
          <a:r>
            <a:rPr lang="fi-FI" sz="1700" b="1" dirty="0">
              <a:solidFill>
                <a:schemeClr val="tx2"/>
              </a:solidFill>
            </a:rPr>
            <a:t>D</a:t>
          </a:r>
          <a:r>
            <a:rPr lang="fi-FI" sz="1700" b="0" dirty="0">
              <a:solidFill>
                <a:schemeClr val="tx1"/>
              </a:solidFill>
            </a:rPr>
            <a:t>.</a:t>
          </a:r>
          <a:r>
            <a:rPr lang="fi-FI" sz="1700" dirty="0">
              <a:solidFill>
                <a:schemeClr val="tx1"/>
              </a:solidFill>
            </a:rPr>
            <a:t> </a:t>
          </a:r>
        </a:p>
      </dgm:t>
    </dgm:pt>
    <dgm:pt modelId="{9D12B2A2-2992-4DB3-9532-CFD245761DDE}" type="parTrans" cxnId="{15D27135-6C93-42E6-BC04-770E3A669EAF}">
      <dgm:prSet/>
      <dgm:spPr/>
      <dgm:t>
        <a:bodyPr/>
        <a:lstStyle/>
        <a:p>
          <a:endParaRPr lang="fi-FI"/>
        </a:p>
      </dgm:t>
    </dgm:pt>
    <dgm:pt modelId="{987916FD-9EE0-4D3B-8B08-9E9EEEE8D147}" type="sibTrans" cxnId="{15D27135-6C93-42E6-BC04-770E3A669EAF}">
      <dgm:prSet/>
      <dgm:spPr/>
      <dgm:t>
        <a:bodyPr/>
        <a:lstStyle/>
        <a:p>
          <a:endParaRPr lang="fi-FI"/>
        </a:p>
      </dgm:t>
    </dgm:pt>
    <dgm:pt modelId="{1CF4FDC7-5766-477C-9967-6B581E6D66B2}">
      <dgm:prSet/>
      <dgm:spPr/>
      <dgm:t>
        <a:bodyPr/>
        <a:lstStyle/>
        <a:p>
          <a:r>
            <a:rPr lang="fi-FI" baseline="0" dirty="0"/>
            <a:t>Lisälääkkeenä voidaan käyttää</a:t>
          </a:r>
          <a:endParaRPr lang="fi-FI" dirty="0"/>
        </a:p>
      </dgm:t>
    </dgm:pt>
    <dgm:pt modelId="{FF818854-2F6C-4A39-A2E0-A30155E12483}" type="parTrans" cxnId="{01185889-108E-4095-A54A-3EE080F5C8A9}">
      <dgm:prSet/>
      <dgm:spPr/>
      <dgm:t>
        <a:bodyPr/>
        <a:lstStyle/>
        <a:p>
          <a:endParaRPr lang="fi-FI"/>
        </a:p>
      </dgm:t>
    </dgm:pt>
    <dgm:pt modelId="{5BD23A24-DDB0-4789-9183-C7F1E336CC75}" type="sibTrans" cxnId="{01185889-108E-4095-A54A-3EE080F5C8A9}">
      <dgm:prSet/>
      <dgm:spPr/>
      <dgm:t>
        <a:bodyPr/>
        <a:lstStyle/>
        <a:p>
          <a:endParaRPr lang="fi-FI"/>
        </a:p>
      </dgm:t>
    </dgm:pt>
    <dgm:pt modelId="{67F49A43-B239-4B53-A904-1C7C0E8F317E}">
      <dgm:prSet custT="1"/>
      <dgm:spPr/>
      <dgm:t>
        <a:bodyPr/>
        <a:lstStyle/>
        <a:p>
          <a:r>
            <a:rPr lang="fi-FI" sz="1700" dirty="0"/>
            <a:t>topiramaattia, levetirasetaamia, klobatsaamia tai perampaneelia.</a:t>
          </a:r>
        </a:p>
      </dgm:t>
    </dgm:pt>
    <dgm:pt modelId="{EA1244D7-2067-44AA-8C77-E5E1258AA6B9}" type="parTrans" cxnId="{10EC3AF6-05D5-41A8-A864-F0B5F39DB01A}">
      <dgm:prSet/>
      <dgm:spPr/>
      <dgm:t>
        <a:bodyPr/>
        <a:lstStyle/>
        <a:p>
          <a:endParaRPr lang="fi-FI"/>
        </a:p>
      </dgm:t>
    </dgm:pt>
    <dgm:pt modelId="{9DE559B8-321B-4116-A7AB-8BC777F116AB}" type="sibTrans" cxnId="{10EC3AF6-05D5-41A8-A864-F0B5F39DB01A}">
      <dgm:prSet/>
      <dgm:spPr/>
      <dgm:t>
        <a:bodyPr/>
        <a:lstStyle/>
        <a:p>
          <a:endParaRPr lang="fi-FI"/>
        </a:p>
      </dgm:t>
    </dgm:pt>
    <dgm:pt modelId="{FB5B63B9-E903-42B4-861D-A00F06A99ACA}" type="pres">
      <dgm:prSet presAssocID="{7EF79BA0-8513-4EB9-936E-859ED59524B1}" presName="linear" presStyleCnt="0">
        <dgm:presLayoutVars>
          <dgm:animLvl val="lvl"/>
          <dgm:resizeHandles val="exact"/>
        </dgm:presLayoutVars>
      </dgm:prSet>
      <dgm:spPr/>
    </dgm:pt>
    <dgm:pt modelId="{E9B9CED7-8DC9-4D30-84BD-D689D6E2DE7A}" type="pres">
      <dgm:prSet presAssocID="{E5F305E7-A8C7-4132-A7BC-8312D1BFBF9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94A47A6-7F99-49C1-81C1-E4AB1E3A53FA}" type="pres">
      <dgm:prSet presAssocID="{E5F305E7-A8C7-4132-A7BC-8312D1BFBF96}" presName="childText" presStyleLbl="revTx" presStyleIdx="0" presStyleCnt="3">
        <dgm:presLayoutVars>
          <dgm:bulletEnabled val="1"/>
        </dgm:presLayoutVars>
      </dgm:prSet>
      <dgm:spPr/>
    </dgm:pt>
    <dgm:pt modelId="{CEA998F9-7C0C-48F4-8835-A28319C5EA9E}" type="pres">
      <dgm:prSet presAssocID="{8E08F92A-979A-45EF-8C6B-8259B549BFB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2EEBC51-9301-4096-9DF3-B288834C252B}" type="pres">
      <dgm:prSet presAssocID="{8E08F92A-979A-45EF-8C6B-8259B549BFB9}" presName="childText" presStyleLbl="revTx" presStyleIdx="1" presStyleCnt="3">
        <dgm:presLayoutVars>
          <dgm:bulletEnabled val="1"/>
        </dgm:presLayoutVars>
      </dgm:prSet>
      <dgm:spPr/>
    </dgm:pt>
    <dgm:pt modelId="{E1C77B07-C9DB-424E-8C5E-7A9B4F8A6ACE}" type="pres">
      <dgm:prSet presAssocID="{1CF4FDC7-5766-477C-9967-6B581E6D66B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7858AF0-5E69-4994-9453-A83F3BC892C7}" type="pres">
      <dgm:prSet presAssocID="{1CF4FDC7-5766-477C-9967-6B581E6D66B2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AFF27508-2F01-4F3A-A257-370ED91BB87D}" srcId="{7EF79BA0-8513-4EB9-936E-859ED59524B1}" destId="{8E08F92A-979A-45EF-8C6B-8259B549BFB9}" srcOrd="1" destOrd="0" parTransId="{4A903ECE-8B4F-4FD7-976B-5AAEF553BBAF}" sibTransId="{C22CD8A3-7E0A-47E9-BDAB-714076506A8C}"/>
    <dgm:cxn modelId="{5886B40E-11EC-42AD-B786-CCD0823E29E4}" type="presOf" srcId="{67F49A43-B239-4B53-A904-1C7C0E8F317E}" destId="{D7858AF0-5E69-4994-9453-A83F3BC892C7}" srcOrd="0" destOrd="0" presId="urn:microsoft.com/office/officeart/2005/8/layout/vList2"/>
    <dgm:cxn modelId="{71D97722-6747-47F8-A261-3D671ED52391}" type="presOf" srcId="{8CF8FE3B-47EF-41B6-BBA2-3A3380ECA68F}" destId="{D94A47A6-7F99-49C1-81C1-E4AB1E3A53FA}" srcOrd="0" destOrd="0" presId="urn:microsoft.com/office/officeart/2005/8/layout/vList2"/>
    <dgm:cxn modelId="{B2D19B28-B0E4-4FC2-A93F-07464B1815EA}" type="presOf" srcId="{87EFEE3B-D176-4ED3-B606-6D56AE5150E8}" destId="{D94A47A6-7F99-49C1-81C1-E4AB1E3A53FA}" srcOrd="0" destOrd="2" presId="urn:microsoft.com/office/officeart/2005/8/layout/vList2"/>
    <dgm:cxn modelId="{FD6E7D31-73EF-4352-8257-DFC86DED0705}" srcId="{E5F305E7-A8C7-4132-A7BC-8312D1BFBF96}" destId="{8CF8FE3B-47EF-41B6-BBA2-3A3380ECA68F}" srcOrd="0" destOrd="0" parTransId="{DD7EE490-0307-42F0-9D75-D80CF735E4CB}" sibTransId="{DE1C306E-6D91-49A5-8EAA-55DCFE68AD06}"/>
    <dgm:cxn modelId="{15D27135-6C93-42E6-BC04-770E3A669EAF}" srcId="{8E08F92A-979A-45EF-8C6B-8259B549BFB9}" destId="{EB926EED-E137-4A18-853B-90F22A90D9BE}" srcOrd="0" destOrd="0" parTransId="{9D12B2A2-2992-4DB3-9532-CFD245761DDE}" sibTransId="{987916FD-9EE0-4D3B-8B08-9E9EEEE8D147}"/>
    <dgm:cxn modelId="{2D0C383B-45C7-4DA9-8156-B4B3FDF23868}" srcId="{E5F305E7-A8C7-4132-A7BC-8312D1BFBF96}" destId="{87EFEE3B-D176-4ED3-B606-6D56AE5150E8}" srcOrd="2" destOrd="0" parTransId="{989E846E-1C26-457B-A72A-4EC70A11D918}" sibTransId="{D42A57DC-B6F6-4EA9-8625-15353B671168}"/>
    <dgm:cxn modelId="{C9C5813B-7EA6-4C64-A6CB-644DF4AC522F}" type="presOf" srcId="{1CF4FDC7-5766-477C-9967-6B581E6D66B2}" destId="{E1C77B07-C9DB-424E-8C5E-7A9B4F8A6ACE}" srcOrd="0" destOrd="0" presId="urn:microsoft.com/office/officeart/2005/8/layout/vList2"/>
    <dgm:cxn modelId="{32693C68-38CB-4526-ADEE-6DD1632FC87C}" type="presOf" srcId="{31EA64E9-6328-45BB-9EDA-17EF81ED8A44}" destId="{D94A47A6-7F99-49C1-81C1-E4AB1E3A53FA}" srcOrd="0" destOrd="1" presId="urn:microsoft.com/office/officeart/2005/8/layout/vList2"/>
    <dgm:cxn modelId="{E3FF514F-110C-4449-AF8A-865BA630F96B}" srcId="{7EF79BA0-8513-4EB9-936E-859ED59524B1}" destId="{E5F305E7-A8C7-4132-A7BC-8312D1BFBF96}" srcOrd="0" destOrd="0" parTransId="{4BE2B148-DFB9-4E11-B68D-3EF218BADD0B}" sibTransId="{30321A32-4374-48CA-95AE-0F76F5C8E285}"/>
    <dgm:cxn modelId="{7D1F3E57-224D-45DF-B03D-E05E9677C584}" srcId="{E5F305E7-A8C7-4132-A7BC-8312D1BFBF96}" destId="{BC74AF1B-AB64-4D99-B5B1-E0B0AB41D617}" srcOrd="3" destOrd="0" parTransId="{5063C5C3-8D25-4D75-99E4-B56FDD1E4340}" sibTransId="{0383D154-5448-4994-937E-051534AD97D9}"/>
    <dgm:cxn modelId="{FBC61478-2A02-4A41-904E-445799FD7573}" type="presOf" srcId="{EB926EED-E137-4A18-853B-90F22A90D9BE}" destId="{52EEBC51-9301-4096-9DF3-B288834C252B}" srcOrd="0" destOrd="0" presId="urn:microsoft.com/office/officeart/2005/8/layout/vList2"/>
    <dgm:cxn modelId="{01185889-108E-4095-A54A-3EE080F5C8A9}" srcId="{7EF79BA0-8513-4EB9-936E-859ED59524B1}" destId="{1CF4FDC7-5766-477C-9967-6B581E6D66B2}" srcOrd="2" destOrd="0" parTransId="{FF818854-2F6C-4A39-A2E0-A30155E12483}" sibTransId="{5BD23A24-DDB0-4789-9183-C7F1E336CC75}"/>
    <dgm:cxn modelId="{D458009F-B90B-468E-883A-BD8C1745E680}" type="presOf" srcId="{BC74AF1B-AB64-4D99-B5B1-E0B0AB41D617}" destId="{D94A47A6-7F99-49C1-81C1-E4AB1E3A53FA}" srcOrd="0" destOrd="3" presId="urn:microsoft.com/office/officeart/2005/8/layout/vList2"/>
    <dgm:cxn modelId="{283E64D9-701D-4C21-B759-7063930D89E8}" type="presOf" srcId="{7EF79BA0-8513-4EB9-936E-859ED59524B1}" destId="{FB5B63B9-E903-42B4-861D-A00F06A99ACA}" srcOrd="0" destOrd="0" presId="urn:microsoft.com/office/officeart/2005/8/layout/vList2"/>
    <dgm:cxn modelId="{190676DB-CC08-466F-BB6B-89E2571F48CC}" type="presOf" srcId="{8E08F92A-979A-45EF-8C6B-8259B549BFB9}" destId="{CEA998F9-7C0C-48F4-8835-A28319C5EA9E}" srcOrd="0" destOrd="0" presId="urn:microsoft.com/office/officeart/2005/8/layout/vList2"/>
    <dgm:cxn modelId="{FE906BEB-AB48-407C-9C0E-067683896EC6}" srcId="{E5F305E7-A8C7-4132-A7BC-8312D1BFBF96}" destId="{31EA64E9-6328-45BB-9EDA-17EF81ED8A44}" srcOrd="1" destOrd="0" parTransId="{3AC3A279-0C5C-4E95-B1A6-CB8B5DE08581}" sibTransId="{218BBF15-9269-4DF5-9F4D-ABC28E227731}"/>
    <dgm:cxn modelId="{10EC3AF6-05D5-41A8-A864-F0B5F39DB01A}" srcId="{1CF4FDC7-5766-477C-9967-6B581E6D66B2}" destId="{67F49A43-B239-4B53-A904-1C7C0E8F317E}" srcOrd="0" destOrd="0" parTransId="{EA1244D7-2067-44AA-8C77-E5E1258AA6B9}" sibTransId="{9DE559B8-321B-4116-A7AB-8BC777F116AB}"/>
    <dgm:cxn modelId="{F4A6A0FD-7316-4E76-A79F-DE6A6515879E}" type="presOf" srcId="{E5F305E7-A8C7-4132-A7BC-8312D1BFBF96}" destId="{E9B9CED7-8DC9-4D30-84BD-D689D6E2DE7A}" srcOrd="0" destOrd="0" presId="urn:microsoft.com/office/officeart/2005/8/layout/vList2"/>
    <dgm:cxn modelId="{6EF52373-B586-4DF3-8C3F-2D3CBA10BCF5}" type="presParOf" srcId="{FB5B63B9-E903-42B4-861D-A00F06A99ACA}" destId="{E9B9CED7-8DC9-4D30-84BD-D689D6E2DE7A}" srcOrd="0" destOrd="0" presId="urn:microsoft.com/office/officeart/2005/8/layout/vList2"/>
    <dgm:cxn modelId="{5E3E61CF-7A8C-4E5A-BE59-94F03FE1C8BC}" type="presParOf" srcId="{FB5B63B9-E903-42B4-861D-A00F06A99ACA}" destId="{D94A47A6-7F99-49C1-81C1-E4AB1E3A53FA}" srcOrd="1" destOrd="0" presId="urn:microsoft.com/office/officeart/2005/8/layout/vList2"/>
    <dgm:cxn modelId="{3B6A7294-D545-4D29-87E7-DBB7F057D48D}" type="presParOf" srcId="{FB5B63B9-E903-42B4-861D-A00F06A99ACA}" destId="{CEA998F9-7C0C-48F4-8835-A28319C5EA9E}" srcOrd="2" destOrd="0" presId="urn:microsoft.com/office/officeart/2005/8/layout/vList2"/>
    <dgm:cxn modelId="{6A849BB7-979D-4F9D-BCC4-9B454520637E}" type="presParOf" srcId="{FB5B63B9-E903-42B4-861D-A00F06A99ACA}" destId="{52EEBC51-9301-4096-9DF3-B288834C252B}" srcOrd="3" destOrd="0" presId="urn:microsoft.com/office/officeart/2005/8/layout/vList2"/>
    <dgm:cxn modelId="{554DA4B9-0627-4746-AA74-27D0E2237DB9}" type="presParOf" srcId="{FB5B63B9-E903-42B4-861D-A00F06A99ACA}" destId="{E1C77B07-C9DB-424E-8C5E-7A9B4F8A6ACE}" srcOrd="4" destOrd="0" presId="urn:microsoft.com/office/officeart/2005/8/layout/vList2"/>
    <dgm:cxn modelId="{C61168E1-FA02-4726-B03C-A10BC22AD19E}" type="presParOf" srcId="{FB5B63B9-E903-42B4-861D-A00F06A99ACA}" destId="{D7858AF0-5E69-4994-9453-A83F3BC892C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7A1BA6-35F7-4F19-A6BA-0D0FCFFC7E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2EC7979C-8651-4347-BE4C-0D7A426A4C1E}">
      <dgm:prSet/>
      <dgm:spPr/>
      <dgm:t>
        <a:bodyPr/>
        <a:lstStyle/>
        <a:p>
          <a:r>
            <a:rPr lang="fi-FI" baseline="0" dirty="0"/>
            <a:t>Ensisijaislääke on valproaatti </a:t>
          </a:r>
          <a:r>
            <a:rPr lang="fi-FI" b="1" baseline="0" dirty="0"/>
            <a:t>C</a:t>
          </a:r>
          <a:r>
            <a:rPr lang="fi-FI" baseline="0" dirty="0"/>
            <a:t>. </a:t>
          </a:r>
          <a:endParaRPr lang="fi-FI" dirty="0"/>
        </a:p>
      </dgm:t>
    </dgm:pt>
    <dgm:pt modelId="{479D0D25-84CC-4474-8D60-F383E6B883F6}" type="parTrans" cxnId="{001D8C53-9098-439E-A788-00525D3D9E7C}">
      <dgm:prSet/>
      <dgm:spPr/>
      <dgm:t>
        <a:bodyPr/>
        <a:lstStyle/>
        <a:p>
          <a:endParaRPr lang="fi-FI"/>
        </a:p>
      </dgm:t>
    </dgm:pt>
    <dgm:pt modelId="{5806EBE9-39B3-4F82-A071-FD123BB0DBF0}" type="sibTrans" cxnId="{001D8C53-9098-439E-A788-00525D3D9E7C}">
      <dgm:prSet/>
      <dgm:spPr/>
      <dgm:t>
        <a:bodyPr/>
        <a:lstStyle/>
        <a:p>
          <a:endParaRPr lang="fi-FI"/>
        </a:p>
      </dgm:t>
    </dgm:pt>
    <dgm:pt modelId="{21901658-59E3-41DA-947B-3438F0F818D3}">
      <dgm:prSet custT="1"/>
      <dgm:spPr/>
      <dgm:t>
        <a:bodyPr/>
        <a:lstStyle/>
        <a:p>
          <a:r>
            <a:rPr lang="fi-FI" sz="1700" dirty="0"/>
            <a:t>Huomioitava rajoitukset tytöillä ja hedelmällisessä iässä olevilla naisilla.</a:t>
          </a:r>
        </a:p>
      </dgm:t>
    </dgm:pt>
    <dgm:pt modelId="{C3F1BC80-2C9F-452A-A95E-BC9A8BD86226}" type="parTrans" cxnId="{F4C130F1-DA01-482A-A894-91B2EF308150}">
      <dgm:prSet/>
      <dgm:spPr/>
      <dgm:t>
        <a:bodyPr/>
        <a:lstStyle/>
        <a:p>
          <a:endParaRPr lang="fi-FI"/>
        </a:p>
      </dgm:t>
    </dgm:pt>
    <dgm:pt modelId="{7003AD86-48C6-45BE-A003-9C568D64E9A1}" type="sibTrans" cxnId="{F4C130F1-DA01-482A-A894-91B2EF308150}">
      <dgm:prSet/>
      <dgm:spPr/>
      <dgm:t>
        <a:bodyPr/>
        <a:lstStyle/>
        <a:p>
          <a:endParaRPr lang="fi-FI"/>
        </a:p>
      </dgm:t>
    </dgm:pt>
    <dgm:pt modelId="{8EA12D42-0552-47CB-8DD5-5EAA96554D5B}">
      <dgm:prSet/>
      <dgm:spPr/>
      <dgm:t>
        <a:bodyPr/>
        <a:lstStyle/>
        <a:p>
          <a:r>
            <a:rPr lang="fi-FI" baseline="0" dirty="0"/>
            <a:t>Vaihtoehtoisena lääkkeenä voidaan käyttää</a:t>
          </a:r>
          <a:endParaRPr lang="fi-FI" dirty="0"/>
        </a:p>
      </dgm:t>
    </dgm:pt>
    <dgm:pt modelId="{E468778C-FED0-41DB-912A-8A2D718FED2A}" type="parTrans" cxnId="{26E801C3-E32D-472C-A675-29D52C1D5E17}">
      <dgm:prSet/>
      <dgm:spPr/>
      <dgm:t>
        <a:bodyPr/>
        <a:lstStyle/>
        <a:p>
          <a:endParaRPr lang="fi-FI"/>
        </a:p>
      </dgm:t>
    </dgm:pt>
    <dgm:pt modelId="{C8D12B4C-8ADE-4C05-94C5-F3A9408BBC1B}" type="sibTrans" cxnId="{26E801C3-E32D-472C-A675-29D52C1D5E17}">
      <dgm:prSet/>
      <dgm:spPr/>
      <dgm:t>
        <a:bodyPr/>
        <a:lstStyle/>
        <a:p>
          <a:endParaRPr lang="fi-FI"/>
        </a:p>
      </dgm:t>
    </dgm:pt>
    <dgm:pt modelId="{04932B6B-F5CC-48B3-9E36-BB8D5F255ED0}">
      <dgm:prSet custT="1"/>
      <dgm:spPr/>
      <dgm:t>
        <a:bodyPr/>
        <a:lstStyle/>
        <a:p>
          <a:r>
            <a:rPr lang="fi-FI" sz="1700" kern="1200" dirty="0"/>
            <a:t>topiramaattia </a:t>
          </a:r>
          <a:r>
            <a:rPr lang="fi-FI" sz="1700" b="1" kern="1200" dirty="0">
              <a:solidFill>
                <a:schemeClr val="tx2"/>
              </a:solidFill>
            </a:rPr>
            <a:t>C</a:t>
          </a:r>
          <a:r>
            <a:rPr lang="fi-FI" sz="1700" kern="1200" dirty="0"/>
            <a:t> tai levetirasetaamia </a:t>
          </a:r>
          <a:r>
            <a:rPr lang="fi-FI" sz="17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D</a:t>
          </a:r>
          <a:r>
            <a:rPr lang="fi-FI" sz="1700" kern="1200" dirty="0"/>
            <a:t>.</a:t>
          </a:r>
        </a:p>
      </dgm:t>
    </dgm:pt>
    <dgm:pt modelId="{499D7065-2851-43A1-BC7E-A0DBB41A452A}" type="parTrans" cxnId="{4FCCDACA-84F2-422B-B605-903F3D6C207A}">
      <dgm:prSet/>
      <dgm:spPr/>
      <dgm:t>
        <a:bodyPr/>
        <a:lstStyle/>
        <a:p>
          <a:endParaRPr lang="fi-FI"/>
        </a:p>
      </dgm:t>
    </dgm:pt>
    <dgm:pt modelId="{CDE2272F-0F92-40DC-BCB4-BEB7C2A62FF1}" type="sibTrans" cxnId="{4FCCDACA-84F2-422B-B605-903F3D6C207A}">
      <dgm:prSet/>
      <dgm:spPr/>
      <dgm:t>
        <a:bodyPr/>
        <a:lstStyle/>
        <a:p>
          <a:endParaRPr lang="fi-FI"/>
        </a:p>
      </dgm:t>
    </dgm:pt>
    <dgm:pt modelId="{D782B734-09EE-4312-A1BE-C700B470FB1B}">
      <dgm:prSet/>
      <dgm:spPr/>
      <dgm:t>
        <a:bodyPr/>
        <a:lstStyle/>
        <a:p>
          <a:r>
            <a:rPr lang="fi-FI" baseline="0" dirty="0"/>
            <a:t>Lisälääkkeenä voidaan käyttää perampaneelia.</a:t>
          </a:r>
          <a:endParaRPr lang="fi-FI" dirty="0"/>
        </a:p>
      </dgm:t>
    </dgm:pt>
    <dgm:pt modelId="{A6D4AD66-FB69-4B3A-893C-79AD880B7BC0}" type="parTrans" cxnId="{EFE0271C-C79A-425B-BEC1-31772A294568}">
      <dgm:prSet/>
      <dgm:spPr/>
      <dgm:t>
        <a:bodyPr/>
        <a:lstStyle/>
        <a:p>
          <a:endParaRPr lang="fi-FI"/>
        </a:p>
      </dgm:t>
    </dgm:pt>
    <dgm:pt modelId="{C4550334-9877-4BBF-B25C-3DA64FB2B1A2}" type="sibTrans" cxnId="{EFE0271C-C79A-425B-BEC1-31772A294568}">
      <dgm:prSet/>
      <dgm:spPr/>
      <dgm:t>
        <a:bodyPr/>
        <a:lstStyle/>
        <a:p>
          <a:endParaRPr lang="fi-FI"/>
        </a:p>
      </dgm:t>
    </dgm:pt>
    <dgm:pt modelId="{FA764F04-46E1-4D09-BFD7-4EF12FDE10F6}">
      <dgm:prSet/>
      <dgm:spPr/>
      <dgm:t>
        <a:bodyPr/>
        <a:lstStyle/>
        <a:p>
          <a:r>
            <a:rPr lang="fi-FI" baseline="0" dirty="0"/>
            <a:t>Tajuttomuus-kouristuskohtauksiin ja poissaolokohtauksiin voidaan käyttää</a:t>
          </a:r>
          <a:endParaRPr lang="fi-FI" dirty="0"/>
        </a:p>
      </dgm:t>
    </dgm:pt>
    <dgm:pt modelId="{B63A517C-D466-4943-BCBB-BB89ABA1A9F2}" type="parTrans" cxnId="{E0F571EA-920C-47F7-8613-480EE67ACECD}">
      <dgm:prSet/>
      <dgm:spPr/>
      <dgm:t>
        <a:bodyPr/>
        <a:lstStyle/>
        <a:p>
          <a:endParaRPr lang="fi-FI"/>
        </a:p>
      </dgm:t>
    </dgm:pt>
    <dgm:pt modelId="{5125050F-CD00-49E1-A957-D204E64AA4C4}" type="sibTrans" cxnId="{E0F571EA-920C-47F7-8613-480EE67ACECD}">
      <dgm:prSet/>
      <dgm:spPr/>
      <dgm:t>
        <a:bodyPr/>
        <a:lstStyle/>
        <a:p>
          <a:endParaRPr lang="fi-FI"/>
        </a:p>
      </dgm:t>
    </dgm:pt>
    <dgm:pt modelId="{7CAC29A6-EC63-44ED-B71F-376F72B3D324}">
      <dgm:prSet custT="1"/>
      <dgm:spPr/>
      <dgm:t>
        <a:bodyPr/>
        <a:lstStyle/>
        <a:p>
          <a:r>
            <a:rPr lang="fi-FI" sz="1700" kern="1200" dirty="0"/>
            <a:t>lamotrigiinia </a:t>
          </a:r>
          <a:r>
            <a:rPr lang="fi-FI" sz="17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C</a:t>
          </a:r>
          <a:r>
            <a:rPr lang="fi-FI" sz="1700" kern="1200" dirty="0"/>
            <a:t>, mutta se voi myös pahentaa myokloniaa, joten on yksilöllistä, riittääkö lamotrigiini ainoaksi lääkkeeksi nuoruusiän myoklonusepilepsiassa.</a:t>
          </a:r>
        </a:p>
      </dgm:t>
    </dgm:pt>
    <dgm:pt modelId="{ECF9B379-67B5-4E78-A6D0-CFEC90CA63F1}" type="parTrans" cxnId="{6446F2C7-85B7-4C8F-8E4C-6EAD01EDDF56}">
      <dgm:prSet/>
      <dgm:spPr/>
      <dgm:t>
        <a:bodyPr/>
        <a:lstStyle/>
        <a:p>
          <a:endParaRPr lang="fi-FI"/>
        </a:p>
      </dgm:t>
    </dgm:pt>
    <dgm:pt modelId="{8B18CB14-0FC2-49CB-8DE1-1E32CC6A2965}" type="sibTrans" cxnId="{6446F2C7-85B7-4C8F-8E4C-6EAD01EDDF56}">
      <dgm:prSet/>
      <dgm:spPr/>
      <dgm:t>
        <a:bodyPr/>
        <a:lstStyle/>
        <a:p>
          <a:endParaRPr lang="fi-FI"/>
        </a:p>
      </dgm:t>
    </dgm:pt>
    <dgm:pt modelId="{49B9E65B-695D-40E4-AE10-A30CB406EF43}" type="pres">
      <dgm:prSet presAssocID="{607A1BA6-35F7-4F19-A6BA-0D0FCFFC7EAD}" presName="linear" presStyleCnt="0">
        <dgm:presLayoutVars>
          <dgm:animLvl val="lvl"/>
          <dgm:resizeHandles val="exact"/>
        </dgm:presLayoutVars>
      </dgm:prSet>
      <dgm:spPr/>
    </dgm:pt>
    <dgm:pt modelId="{C3061236-3CCC-4BB2-BC1E-81F4C0138C72}" type="pres">
      <dgm:prSet presAssocID="{2EC7979C-8651-4347-BE4C-0D7A426A4C1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2517D92-90CF-4272-8E4D-54F4D3C43879}" type="pres">
      <dgm:prSet presAssocID="{2EC7979C-8651-4347-BE4C-0D7A426A4C1E}" presName="childText" presStyleLbl="revTx" presStyleIdx="0" presStyleCnt="3">
        <dgm:presLayoutVars>
          <dgm:bulletEnabled val="1"/>
        </dgm:presLayoutVars>
      </dgm:prSet>
      <dgm:spPr/>
    </dgm:pt>
    <dgm:pt modelId="{9AE25832-600C-4793-AD4D-C79FF031F176}" type="pres">
      <dgm:prSet presAssocID="{8EA12D42-0552-47CB-8DD5-5EAA96554D5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58506CB-5EAA-471D-855E-4B3E74DF914D}" type="pres">
      <dgm:prSet presAssocID="{8EA12D42-0552-47CB-8DD5-5EAA96554D5B}" presName="childText" presStyleLbl="revTx" presStyleIdx="1" presStyleCnt="3">
        <dgm:presLayoutVars>
          <dgm:bulletEnabled val="1"/>
        </dgm:presLayoutVars>
      </dgm:prSet>
      <dgm:spPr/>
    </dgm:pt>
    <dgm:pt modelId="{06562422-0F94-4435-94E5-17EBD97E4334}" type="pres">
      <dgm:prSet presAssocID="{D782B734-09EE-4312-A1BE-C700B470FB1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706C53D-2F71-4679-AA2B-BB3684EFBC5F}" type="pres">
      <dgm:prSet presAssocID="{C4550334-9877-4BBF-B25C-3DA64FB2B1A2}" presName="spacer" presStyleCnt="0"/>
      <dgm:spPr/>
    </dgm:pt>
    <dgm:pt modelId="{B32A6CB9-A553-499D-9C92-002795151465}" type="pres">
      <dgm:prSet presAssocID="{FA764F04-46E1-4D09-BFD7-4EF12FDE10F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8BC8C0F-160E-4FE2-ABEC-8659887F22DA}" type="pres">
      <dgm:prSet presAssocID="{FA764F04-46E1-4D09-BFD7-4EF12FDE10F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EFE0271C-C79A-425B-BEC1-31772A294568}" srcId="{607A1BA6-35F7-4F19-A6BA-0D0FCFFC7EAD}" destId="{D782B734-09EE-4312-A1BE-C700B470FB1B}" srcOrd="2" destOrd="0" parTransId="{A6D4AD66-FB69-4B3A-893C-79AD880B7BC0}" sibTransId="{C4550334-9877-4BBF-B25C-3DA64FB2B1A2}"/>
    <dgm:cxn modelId="{800A2327-7EDD-496D-987D-FDE06D2F3204}" type="presOf" srcId="{04932B6B-F5CC-48B3-9E36-BB8D5F255ED0}" destId="{658506CB-5EAA-471D-855E-4B3E74DF914D}" srcOrd="0" destOrd="0" presId="urn:microsoft.com/office/officeart/2005/8/layout/vList2"/>
    <dgm:cxn modelId="{70EDC831-C47D-4022-866E-E1BC2ECF44B8}" type="presOf" srcId="{607A1BA6-35F7-4F19-A6BA-0D0FCFFC7EAD}" destId="{49B9E65B-695D-40E4-AE10-A30CB406EF43}" srcOrd="0" destOrd="0" presId="urn:microsoft.com/office/officeart/2005/8/layout/vList2"/>
    <dgm:cxn modelId="{F5213C4E-3A32-4DC2-855D-CE2431260F61}" type="presOf" srcId="{D782B734-09EE-4312-A1BE-C700B470FB1B}" destId="{06562422-0F94-4435-94E5-17EBD97E4334}" srcOrd="0" destOrd="0" presId="urn:microsoft.com/office/officeart/2005/8/layout/vList2"/>
    <dgm:cxn modelId="{001D8C53-9098-439E-A788-00525D3D9E7C}" srcId="{607A1BA6-35F7-4F19-A6BA-0D0FCFFC7EAD}" destId="{2EC7979C-8651-4347-BE4C-0D7A426A4C1E}" srcOrd="0" destOrd="0" parTransId="{479D0D25-84CC-4474-8D60-F383E6B883F6}" sibTransId="{5806EBE9-39B3-4F82-A071-FD123BB0DBF0}"/>
    <dgm:cxn modelId="{3595387E-0AE9-4C9F-8157-EFBA7B2A0A27}" type="presOf" srcId="{FA764F04-46E1-4D09-BFD7-4EF12FDE10F6}" destId="{B32A6CB9-A553-499D-9C92-002795151465}" srcOrd="0" destOrd="0" presId="urn:microsoft.com/office/officeart/2005/8/layout/vList2"/>
    <dgm:cxn modelId="{38201E8B-13E4-4E36-9DAF-B48B6A577200}" type="presOf" srcId="{21901658-59E3-41DA-947B-3438F0F818D3}" destId="{92517D92-90CF-4272-8E4D-54F4D3C43879}" srcOrd="0" destOrd="0" presId="urn:microsoft.com/office/officeart/2005/8/layout/vList2"/>
    <dgm:cxn modelId="{8DB0A99E-5D2B-4620-8386-4FE58AC3BA3D}" type="presOf" srcId="{8EA12D42-0552-47CB-8DD5-5EAA96554D5B}" destId="{9AE25832-600C-4793-AD4D-C79FF031F176}" srcOrd="0" destOrd="0" presId="urn:microsoft.com/office/officeart/2005/8/layout/vList2"/>
    <dgm:cxn modelId="{26E801C3-E32D-472C-A675-29D52C1D5E17}" srcId="{607A1BA6-35F7-4F19-A6BA-0D0FCFFC7EAD}" destId="{8EA12D42-0552-47CB-8DD5-5EAA96554D5B}" srcOrd="1" destOrd="0" parTransId="{E468778C-FED0-41DB-912A-8A2D718FED2A}" sibTransId="{C8D12B4C-8ADE-4C05-94C5-F3A9408BBC1B}"/>
    <dgm:cxn modelId="{6446F2C7-85B7-4C8F-8E4C-6EAD01EDDF56}" srcId="{FA764F04-46E1-4D09-BFD7-4EF12FDE10F6}" destId="{7CAC29A6-EC63-44ED-B71F-376F72B3D324}" srcOrd="0" destOrd="0" parTransId="{ECF9B379-67B5-4E78-A6D0-CFEC90CA63F1}" sibTransId="{8B18CB14-0FC2-49CB-8DE1-1E32CC6A2965}"/>
    <dgm:cxn modelId="{4FCCDACA-84F2-422B-B605-903F3D6C207A}" srcId="{8EA12D42-0552-47CB-8DD5-5EAA96554D5B}" destId="{04932B6B-F5CC-48B3-9E36-BB8D5F255ED0}" srcOrd="0" destOrd="0" parTransId="{499D7065-2851-43A1-BC7E-A0DBB41A452A}" sibTransId="{CDE2272F-0F92-40DC-BCB4-BEB7C2A62FF1}"/>
    <dgm:cxn modelId="{6116D6DE-644C-4153-998B-D6BD30647100}" type="presOf" srcId="{2EC7979C-8651-4347-BE4C-0D7A426A4C1E}" destId="{C3061236-3CCC-4BB2-BC1E-81F4C0138C72}" srcOrd="0" destOrd="0" presId="urn:microsoft.com/office/officeart/2005/8/layout/vList2"/>
    <dgm:cxn modelId="{E0F571EA-920C-47F7-8613-480EE67ACECD}" srcId="{607A1BA6-35F7-4F19-A6BA-0D0FCFFC7EAD}" destId="{FA764F04-46E1-4D09-BFD7-4EF12FDE10F6}" srcOrd="3" destOrd="0" parTransId="{B63A517C-D466-4943-BCBB-BB89ABA1A9F2}" sibTransId="{5125050F-CD00-49E1-A957-D204E64AA4C4}"/>
    <dgm:cxn modelId="{F4C130F1-DA01-482A-A894-91B2EF308150}" srcId="{2EC7979C-8651-4347-BE4C-0D7A426A4C1E}" destId="{21901658-59E3-41DA-947B-3438F0F818D3}" srcOrd="0" destOrd="0" parTransId="{C3F1BC80-2C9F-452A-A95E-BC9A8BD86226}" sibTransId="{7003AD86-48C6-45BE-A003-9C568D64E9A1}"/>
    <dgm:cxn modelId="{A2C1A3F8-085B-4189-BFC2-FFEB64F31CC0}" type="presOf" srcId="{7CAC29A6-EC63-44ED-B71F-376F72B3D324}" destId="{18BC8C0F-160E-4FE2-ABEC-8659887F22DA}" srcOrd="0" destOrd="0" presId="urn:microsoft.com/office/officeart/2005/8/layout/vList2"/>
    <dgm:cxn modelId="{8D21AE74-F482-4C68-BFFF-A794F08B247A}" type="presParOf" srcId="{49B9E65B-695D-40E4-AE10-A30CB406EF43}" destId="{C3061236-3CCC-4BB2-BC1E-81F4C0138C72}" srcOrd="0" destOrd="0" presId="urn:microsoft.com/office/officeart/2005/8/layout/vList2"/>
    <dgm:cxn modelId="{9282A599-8F83-437E-A55D-8E8D54EC11CA}" type="presParOf" srcId="{49B9E65B-695D-40E4-AE10-A30CB406EF43}" destId="{92517D92-90CF-4272-8E4D-54F4D3C43879}" srcOrd="1" destOrd="0" presId="urn:microsoft.com/office/officeart/2005/8/layout/vList2"/>
    <dgm:cxn modelId="{8B9B5CFA-ECF9-425E-91FE-C4E057868360}" type="presParOf" srcId="{49B9E65B-695D-40E4-AE10-A30CB406EF43}" destId="{9AE25832-600C-4793-AD4D-C79FF031F176}" srcOrd="2" destOrd="0" presId="urn:microsoft.com/office/officeart/2005/8/layout/vList2"/>
    <dgm:cxn modelId="{3E04628F-2D82-45DC-B87E-CD264E2BBCD0}" type="presParOf" srcId="{49B9E65B-695D-40E4-AE10-A30CB406EF43}" destId="{658506CB-5EAA-471D-855E-4B3E74DF914D}" srcOrd="3" destOrd="0" presId="urn:microsoft.com/office/officeart/2005/8/layout/vList2"/>
    <dgm:cxn modelId="{CF15C219-BCC9-416E-82F4-D5CC3D329943}" type="presParOf" srcId="{49B9E65B-695D-40E4-AE10-A30CB406EF43}" destId="{06562422-0F94-4435-94E5-17EBD97E4334}" srcOrd="4" destOrd="0" presId="urn:microsoft.com/office/officeart/2005/8/layout/vList2"/>
    <dgm:cxn modelId="{086AD195-7694-4E38-A108-ECA749250E5C}" type="presParOf" srcId="{49B9E65B-695D-40E4-AE10-A30CB406EF43}" destId="{A706C53D-2F71-4679-AA2B-BB3684EFBC5F}" srcOrd="5" destOrd="0" presId="urn:microsoft.com/office/officeart/2005/8/layout/vList2"/>
    <dgm:cxn modelId="{05A1DCF9-573A-42B6-B34C-F1E52750719C}" type="presParOf" srcId="{49B9E65B-695D-40E4-AE10-A30CB406EF43}" destId="{B32A6CB9-A553-499D-9C92-002795151465}" srcOrd="6" destOrd="0" presId="urn:microsoft.com/office/officeart/2005/8/layout/vList2"/>
    <dgm:cxn modelId="{166F4456-03B5-41A7-AEA8-EE05D62E8E40}" type="presParOf" srcId="{49B9E65B-695D-40E4-AE10-A30CB406EF43}" destId="{18BC8C0F-160E-4FE2-ABEC-8659887F22D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FAD59-C1EC-410D-99AB-ECC5A2AEB148}">
      <dsp:nvSpPr>
        <dsp:cNvPr id="0" name=""/>
        <dsp:cNvSpPr/>
      </dsp:nvSpPr>
      <dsp:spPr>
        <a:xfrm>
          <a:off x="0" y="54527"/>
          <a:ext cx="7886700" cy="67158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baseline="0" dirty="0"/>
            <a:t>Epileptinen kohtaus</a:t>
          </a:r>
          <a:endParaRPr lang="fi-FI" sz="2800" kern="1200" dirty="0"/>
        </a:p>
      </dsp:txBody>
      <dsp:txXfrm>
        <a:off x="32784" y="87311"/>
        <a:ext cx="7821132" cy="606012"/>
      </dsp:txXfrm>
    </dsp:sp>
    <dsp:sp modelId="{DF472B64-6E28-46E9-9FD9-A3DECA0B28F0}">
      <dsp:nvSpPr>
        <dsp:cNvPr id="0" name=""/>
        <dsp:cNvSpPr/>
      </dsp:nvSpPr>
      <dsp:spPr>
        <a:xfrm>
          <a:off x="0" y="726107"/>
          <a:ext cx="7886700" cy="1014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200" kern="1200" dirty="0"/>
            <a:t>ohimenevä aivotoiminnan häiriö, jonka syynä laajuudeltaan vaihtelevalla anatomisella aivoalueella tapahtuva poikkeava, liiallinen tai synkroninen hermosolujen sähköinen toiminta</a:t>
          </a:r>
        </a:p>
      </dsp:txBody>
      <dsp:txXfrm>
        <a:off x="0" y="726107"/>
        <a:ext cx="7886700" cy="1014300"/>
      </dsp:txXfrm>
    </dsp:sp>
    <dsp:sp modelId="{4B615A9D-C401-4E94-99D0-B9047E396231}">
      <dsp:nvSpPr>
        <dsp:cNvPr id="0" name=""/>
        <dsp:cNvSpPr/>
      </dsp:nvSpPr>
      <dsp:spPr>
        <a:xfrm>
          <a:off x="0" y="1740408"/>
          <a:ext cx="7886700" cy="671580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baseline="0" dirty="0"/>
            <a:t>Epilepsia</a:t>
          </a:r>
          <a:endParaRPr lang="fi-FI" sz="2800" kern="1200" dirty="0"/>
        </a:p>
      </dsp:txBody>
      <dsp:txXfrm>
        <a:off x="32784" y="1773192"/>
        <a:ext cx="7821132" cy="606012"/>
      </dsp:txXfrm>
    </dsp:sp>
    <dsp:sp modelId="{97E97EEB-B019-4B21-8B51-868E97ED5075}">
      <dsp:nvSpPr>
        <dsp:cNvPr id="0" name=""/>
        <dsp:cNvSpPr/>
      </dsp:nvSpPr>
      <dsp:spPr>
        <a:xfrm>
          <a:off x="0" y="2411988"/>
          <a:ext cx="7886700" cy="1014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200" kern="1200" dirty="0"/>
            <a:t>aivojen sairaus, jossa potilaalla pitkäkestoinen taipumus saada epileptisiä kohtauksia ja mahdollisesti myös neurologisia, kognitiivisia, psyykkisiä tai sosiaalisia toimintakyvyn ongelmia</a:t>
          </a:r>
        </a:p>
      </dsp:txBody>
      <dsp:txXfrm>
        <a:off x="0" y="2411988"/>
        <a:ext cx="7886700" cy="1014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8CC9C-C4E0-4037-A2B7-4C8EBD4392A6}">
      <dsp:nvSpPr>
        <dsp:cNvPr id="0" name=""/>
        <dsp:cNvSpPr/>
      </dsp:nvSpPr>
      <dsp:spPr>
        <a:xfrm>
          <a:off x="0" y="31606"/>
          <a:ext cx="7886700" cy="576408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baseline="0" dirty="0"/>
            <a:t>Epilepsiaoireyhtymä</a:t>
          </a:r>
          <a:endParaRPr lang="fi-FI" sz="2200" kern="1200" dirty="0"/>
        </a:p>
      </dsp:txBody>
      <dsp:txXfrm>
        <a:off x="28138" y="59744"/>
        <a:ext cx="7830424" cy="520132"/>
      </dsp:txXfrm>
    </dsp:sp>
    <dsp:sp modelId="{0E450B6F-66D1-41A3-9C68-D8F3A5E3FFB1}">
      <dsp:nvSpPr>
        <dsp:cNvPr id="0" name=""/>
        <dsp:cNvSpPr/>
      </dsp:nvSpPr>
      <dsp:spPr>
        <a:xfrm>
          <a:off x="0" y="608015"/>
          <a:ext cx="7886700" cy="524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1590" rIns="120904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 dirty="0"/>
            <a:t>kokonaisuus, jonka muodostavat epilepsiaan liittyvät oireet, kohtausten alkamisikä ja tutkimuslöydökset</a:t>
          </a:r>
        </a:p>
      </dsp:txBody>
      <dsp:txXfrm>
        <a:off x="0" y="608015"/>
        <a:ext cx="7886700" cy="524745"/>
      </dsp:txXfrm>
    </dsp:sp>
    <dsp:sp modelId="{B0EDEF49-2AF0-47D8-92BC-0AE94DFCA457}">
      <dsp:nvSpPr>
        <dsp:cNvPr id="0" name=""/>
        <dsp:cNvSpPr/>
      </dsp:nvSpPr>
      <dsp:spPr>
        <a:xfrm>
          <a:off x="0" y="1132760"/>
          <a:ext cx="7886700" cy="581117"/>
        </a:xfrm>
        <a:prstGeom prst="round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baseline="0" dirty="0"/>
            <a:t>Vaikea epilepsia</a:t>
          </a:r>
          <a:endParaRPr lang="fi-FI" sz="2200" kern="1200" dirty="0"/>
        </a:p>
      </dsp:txBody>
      <dsp:txXfrm>
        <a:off x="28368" y="1161128"/>
        <a:ext cx="7829964" cy="524381"/>
      </dsp:txXfrm>
    </dsp:sp>
    <dsp:sp modelId="{3356A8BA-D38E-43BA-8B0B-A3018476D2D3}">
      <dsp:nvSpPr>
        <dsp:cNvPr id="0" name=""/>
        <dsp:cNvSpPr/>
      </dsp:nvSpPr>
      <dsp:spPr>
        <a:xfrm>
          <a:off x="0" y="1713877"/>
          <a:ext cx="7886700" cy="76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1590" rIns="120904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 dirty="0"/>
            <a:t>tila, jossa asianmukaisesta lääkehoidosta huolimatta esiintyy merkittäviä arkielämää haittaavia epilepsiaan liittyviä oireita, kuten toistuvia kohtauksia, kognitiivisia tai käyttäytymisen ongelmia, kehityksen hidastumista tai hoidon haittavaikutuksia</a:t>
          </a:r>
        </a:p>
      </dsp:txBody>
      <dsp:txXfrm>
        <a:off x="0" y="1713877"/>
        <a:ext cx="7886700" cy="766935"/>
      </dsp:txXfrm>
    </dsp:sp>
    <dsp:sp modelId="{5697BF3C-B24B-488C-9517-810DC64C023D}">
      <dsp:nvSpPr>
        <dsp:cNvPr id="0" name=""/>
        <dsp:cNvSpPr/>
      </dsp:nvSpPr>
      <dsp:spPr>
        <a:xfrm>
          <a:off x="0" y="2480812"/>
          <a:ext cx="7886700" cy="541187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baseline="0" dirty="0"/>
            <a:t>Harvinaisepilepsia </a:t>
          </a:r>
          <a:endParaRPr lang="fi-FI" sz="2200" kern="1200" dirty="0"/>
        </a:p>
      </dsp:txBody>
      <dsp:txXfrm>
        <a:off x="26419" y="2507231"/>
        <a:ext cx="7833862" cy="488349"/>
      </dsp:txXfrm>
    </dsp:sp>
    <dsp:sp modelId="{78B342A7-D431-462E-884E-554524997C18}">
      <dsp:nvSpPr>
        <dsp:cNvPr id="0" name=""/>
        <dsp:cNvSpPr/>
      </dsp:nvSpPr>
      <dsp:spPr>
        <a:xfrm>
          <a:off x="0" y="3022000"/>
          <a:ext cx="7886700" cy="524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1590" rIns="120904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 dirty="0"/>
            <a:t>yksittäinen vaikea </a:t>
          </a:r>
          <a:r>
            <a:rPr lang="fi-FI" sz="1700" kern="1200" dirty="0">
              <a:solidFill>
                <a:schemeClr val="tx1"/>
              </a:solidFill>
            </a:rPr>
            <a:t>epilepsiaoireyhtymä</a:t>
          </a:r>
          <a:r>
            <a:rPr lang="fi-FI" sz="1700" kern="1200">
              <a:solidFill>
                <a:schemeClr val="tx1"/>
              </a:solidFill>
            </a:rPr>
            <a:t>, jos sen </a:t>
          </a:r>
          <a:r>
            <a:rPr lang="fi-FI" sz="1700" kern="1200" dirty="0">
              <a:solidFill>
                <a:schemeClr val="tx1"/>
              </a:solidFill>
            </a:rPr>
            <a:t>ilmaantuvuus </a:t>
          </a:r>
          <a:r>
            <a:rPr lang="fi-FI" sz="1700" kern="1200" dirty="0"/>
            <a:t>on </a:t>
          </a:r>
          <a:r>
            <a:rPr lang="fi-FI" sz="1700" kern="1200"/>
            <a:t>pienempi kuin</a:t>
          </a:r>
          <a:br>
            <a:rPr lang="fi-FI" sz="1700" kern="1200"/>
          </a:br>
          <a:r>
            <a:rPr lang="fi-FI" sz="1700" kern="1200"/>
            <a:t>5/10 000</a:t>
          </a:r>
          <a:endParaRPr lang="fi-FI" sz="1700" kern="1200" dirty="0"/>
        </a:p>
      </dsp:txBody>
      <dsp:txXfrm>
        <a:off x="0" y="3022000"/>
        <a:ext cx="7886700" cy="5247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6E044-FFD3-422F-9B1B-7362D7E3EDA5}">
      <dsp:nvSpPr>
        <dsp:cNvPr id="0" name=""/>
        <dsp:cNvSpPr/>
      </dsp:nvSpPr>
      <dsp:spPr>
        <a:xfrm>
          <a:off x="4775" y="307927"/>
          <a:ext cx="1509003" cy="7008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baseline="0" dirty="0"/>
            <a:t>ensin kohtaustyyppi</a:t>
          </a:r>
          <a:endParaRPr lang="fi-FI" sz="1800" kern="1200" dirty="0"/>
        </a:p>
      </dsp:txBody>
      <dsp:txXfrm>
        <a:off x="25303" y="328455"/>
        <a:ext cx="1467947" cy="659824"/>
      </dsp:txXfrm>
    </dsp:sp>
    <dsp:sp modelId="{6201B574-0ABF-4A71-86DA-B816BBED2A50}">
      <dsp:nvSpPr>
        <dsp:cNvPr id="0" name=""/>
        <dsp:cNvSpPr/>
      </dsp:nvSpPr>
      <dsp:spPr>
        <a:xfrm>
          <a:off x="1732314" y="387384"/>
          <a:ext cx="463293" cy="541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</dsp:txBody>
      <dsp:txXfrm>
        <a:off x="1732314" y="495777"/>
        <a:ext cx="324305" cy="325180"/>
      </dsp:txXfrm>
    </dsp:sp>
    <dsp:sp modelId="{4B17D4A9-A003-4E44-94D5-2B6EBC9AD579}">
      <dsp:nvSpPr>
        <dsp:cNvPr id="0" name=""/>
        <dsp:cNvSpPr/>
      </dsp:nvSpPr>
      <dsp:spPr>
        <a:xfrm>
          <a:off x="2387918" y="269345"/>
          <a:ext cx="2185346" cy="7780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baseline="0" dirty="0"/>
            <a:t>toiseksi epilepsiatyyppi </a:t>
          </a:r>
          <a:endParaRPr lang="fi-FI" sz="1800" kern="1200" dirty="0"/>
        </a:p>
      </dsp:txBody>
      <dsp:txXfrm>
        <a:off x="2410706" y="292133"/>
        <a:ext cx="2139770" cy="732468"/>
      </dsp:txXfrm>
    </dsp:sp>
    <dsp:sp modelId="{D6ACFB96-0FBC-42ED-87CA-ED7F8485920B}">
      <dsp:nvSpPr>
        <dsp:cNvPr id="0" name=""/>
        <dsp:cNvSpPr/>
      </dsp:nvSpPr>
      <dsp:spPr>
        <a:xfrm>
          <a:off x="4791799" y="387384"/>
          <a:ext cx="463293" cy="541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</dsp:txBody>
      <dsp:txXfrm>
        <a:off x="4791799" y="495777"/>
        <a:ext cx="324305" cy="325180"/>
      </dsp:txXfrm>
    </dsp:sp>
    <dsp:sp modelId="{DC81FD49-77CC-45E8-A1C2-2EBE38F12091}">
      <dsp:nvSpPr>
        <dsp:cNvPr id="0" name=""/>
        <dsp:cNvSpPr/>
      </dsp:nvSpPr>
      <dsp:spPr>
        <a:xfrm>
          <a:off x="5447403" y="154405"/>
          <a:ext cx="2185346" cy="10079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baseline="0" dirty="0"/>
            <a:t>kolmanneksi mahdollinen epilepsiaoireyhtymä </a:t>
          </a:r>
          <a:endParaRPr lang="fi-FI" sz="1800" kern="1200" dirty="0"/>
        </a:p>
      </dsp:txBody>
      <dsp:txXfrm>
        <a:off x="5476924" y="183926"/>
        <a:ext cx="2126304" cy="9488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ABCDE-0294-4E0D-9506-8A6108194F06}">
      <dsp:nvSpPr>
        <dsp:cNvPr id="0" name=""/>
        <dsp:cNvSpPr/>
      </dsp:nvSpPr>
      <dsp:spPr>
        <a:xfrm>
          <a:off x="0" y="396653"/>
          <a:ext cx="7886700" cy="104480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baseline="0" dirty="0"/>
            <a:t>Sairastumisen vaikutuksia toimintakykyyn (työkyky, sosiaalinen toimintakyky, liitännäissairaudet tai -oireet) arvioidaan diagnosointivaiheesta lähtien tapauksittain ja myöhemmin tarpeen mukaan.</a:t>
          </a:r>
          <a:endParaRPr lang="fi-FI" sz="1800" kern="1200" dirty="0"/>
        </a:p>
      </dsp:txBody>
      <dsp:txXfrm>
        <a:off x="51003" y="447656"/>
        <a:ext cx="7784694" cy="942803"/>
      </dsp:txXfrm>
    </dsp:sp>
    <dsp:sp modelId="{8C6FD5DA-ACDC-4A41-B7AA-6F76478026F1}">
      <dsp:nvSpPr>
        <dsp:cNvPr id="0" name=""/>
        <dsp:cNvSpPr/>
      </dsp:nvSpPr>
      <dsp:spPr>
        <a:xfrm>
          <a:off x="0" y="1496183"/>
          <a:ext cx="7886700" cy="432478"/>
        </a:xfrm>
        <a:prstGeom prst="roundRect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baseline="0" dirty="0"/>
            <a:t>Ammatillisen kuntoutuksen tukitoimet käynnistetään tarvittaessa viiveettä.</a:t>
          </a:r>
          <a:endParaRPr lang="fi-FI" sz="1800" kern="1200" dirty="0"/>
        </a:p>
      </dsp:txBody>
      <dsp:txXfrm>
        <a:off x="21112" y="1517295"/>
        <a:ext cx="7844476" cy="390254"/>
      </dsp:txXfrm>
    </dsp:sp>
    <dsp:sp modelId="{5BC7F3EF-043A-4C83-92EF-4F03FAA4CA91}">
      <dsp:nvSpPr>
        <dsp:cNvPr id="0" name=""/>
        <dsp:cNvSpPr/>
      </dsp:nvSpPr>
      <dsp:spPr>
        <a:xfrm>
          <a:off x="0" y="1983381"/>
          <a:ext cx="7886700" cy="812026"/>
        </a:xfrm>
        <a:prstGeom prst="roundRect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baseline="0" dirty="0"/>
            <a:t>Vastasairastuneelle ja hänen omaisilleen tulee järjestää mahdollisuus osallistua erilliseen ensitietopäivään.</a:t>
          </a:r>
          <a:endParaRPr lang="fi-FI" sz="1800" kern="1200" dirty="0"/>
        </a:p>
      </dsp:txBody>
      <dsp:txXfrm>
        <a:off x="39640" y="2023021"/>
        <a:ext cx="7807420" cy="732746"/>
      </dsp:txXfrm>
    </dsp:sp>
    <dsp:sp modelId="{7B5022EE-1A65-470C-BD02-B80FA55289DE}">
      <dsp:nvSpPr>
        <dsp:cNvPr id="0" name=""/>
        <dsp:cNvSpPr/>
      </dsp:nvSpPr>
      <dsp:spPr>
        <a:xfrm>
          <a:off x="0" y="2850127"/>
          <a:ext cx="7886700" cy="453531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baseline="0" dirty="0"/>
            <a:t>Osa potilaista saattaa hyötyä ryhmämuotoisista sopeutumisvalmennuskursseista.</a:t>
          </a:r>
          <a:endParaRPr lang="fi-FI" sz="1800" kern="1200" dirty="0"/>
        </a:p>
      </dsp:txBody>
      <dsp:txXfrm>
        <a:off x="22140" y="2872267"/>
        <a:ext cx="7842420" cy="4092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92685-8DC7-4DD5-B776-59B2FC450BAF}">
      <dsp:nvSpPr>
        <dsp:cNvPr id="0" name=""/>
        <dsp:cNvSpPr/>
      </dsp:nvSpPr>
      <dsp:spPr>
        <a:xfrm>
          <a:off x="0" y="34255"/>
          <a:ext cx="805815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baseline="0" dirty="0"/>
            <a:t>Ensisijaiseksi lääkkeeksi suositellaan </a:t>
          </a:r>
          <a:endParaRPr lang="fi-FI" sz="1900" kern="1200" dirty="0"/>
        </a:p>
      </dsp:txBody>
      <dsp:txXfrm>
        <a:off x="22246" y="56501"/>
        <a:ext cx="8013658" cy="411223"/>
      </dsp:txXfrm>
    </dsp:sp>
    <dsp:sp modelId="{451383AD-82F7-434E-952E-D36E858B96BD}">
      <dsp:nvSpPr>
        <dsp:cNvPr id="0" name=""/>
        <dsp:cNvSpPr/>
      </dsp:nvSpPr>
      <dsp:spPr>
        <a:xfrm>
          <a:off x="0" y="489970"/>
          <a:ext cx="8058150" cy="82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84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/>
            <a:t>okskarbatsepiinia </a:t>
          </a:r>
          <a:r>
            <a:rPr lang="fi-FI" sz="1600" b="1" kern="1200" dirty="0">
              <a:solidFill>
                <a:schemeClr val="tx2"/>
              </a:solidFill>
            </a:rPr>
            <a:t>A</a:t>
          </a:r>
          <a:endParaRPr lang="fi-FI" sz="1600" kern="1200" dirty="0">
            <a:solidFill>
              <a:schemeClr val="tx2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/>
            <a:t>pitkävaikutteista karbamatsepiinia </a:t>
          </a:r>
          <a:r>
            <a:rPr lang="fi-FI" sz="1600" b="1" kern="1200" dirty="0">
              <a:solidFill>
                <a:schemeClr val="tx2"/>
              </a:solidFill>
            </a:rPr>
            <a:t>A</a:t>
          </a:r>
          <a:r>
            <a:rPr lang="fi-FI" sz="1600" kern="1200" dirty="0"/>
            <a:t> tai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/>
            <a:t>levetirasetaamia </a:t>
          </a:r>
          <a:r>
            <a:rPr lang="fi-FI" sz="1600" b="1" kern="1200" dirty="0">
              <a:solidFill>
                <a:schemeClr val="tx2"/>
              </a:solidFill>
            </a:rPr>
            <a:t>A</a:t>
          </a:r>
          <a:r>
            <a:rPr lang="fi-FI" sz="1600" kern="1200" dirty="0"/>
            <a:t>.</a:t>
          </a:r>
        </a:p>
      </dsp:txBody>
      <dsp:txXfrm>
        <a:off x="0" y="489970"/>
        <a:ext cx="8058150" cy="825929"/>
      </dsp:txXfrm>
    </dsp:sp>
    <dsp:sp modelId="{E690D332-E329-49B1-9195-6D69DB8BA76B}">
      <dsp:nvSpPr>
        <dsp:cNvPr id="0" name=""/>
        <dsp:cNvSpPr/>
      </dsp:nvSpPr>
      <dsp:spPr>
        <a:xfrm>
          <a:off x="0" y="1315900"/>
          <a:ext cx="805815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baseline="0" dirty="0"/>
            <a:t>Vaihtoehtoisia lääkkeitä ovat</a:t>
          </a:r>
          <a:endParaRPr lang="fi-FI" sz="1900" kern="1200" dirty="0"/>
        </a:p>
      </dsp:txBody>
      <dsp:txXfrm>
        <a:off x="22246" y="1338146"/>
        <a:ext cx="8013658" cy="411223"/>
      </dsp:txXfrm>
    </dsp:sp>
    <dsp:sp modelId="{3BE2F040-7A39-4BA6-8327-1BCC1EDF79CA}">
      <dsp:nvSpPr>
        <dsp:cNvPr id="0" name=""/>
        <dsp:cNvSpPr/>
      </dsp:nvSpPr>
      <dsp:spPr>
        <a:xfrm>
          <a:off x="0" y="1771615"/>
          <a:ext cx="8058150" cy="49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84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/>
            <a:t>eslikarbatsepiini </a:t>
          </a:r>
          <a:r>
            <a:rPr lang="fi-FI" sz="1600" b="1" kern="1200" dirty="0">
              <a:solidFill>
                <a:schemeClr val="tx2"/>
              </a:solidFill>
            </a:rPr>
            <a:t>B</a:t>
          </a:r>
          <a:r>
            <a:rPr lang="fi-FI" sz="1600" kern="1200" dirty="0"/>
            <a:t>, lakosamidi </a:t>
          </a:r>
          <a:r>
            <a:rPr lang="fi-FI" sz="1600" b="1" kern="1200" dirty="0">
              <a:solidFill>
                <a:schemeClr val="tx2"/>
              </a:solidFill>
            </a:rPr>
            <a:t>B</a:t>
          </a:r>
          <a:r>
            <a:rPr lang="fi-FI" sz="1600" kern="1200" dirty="0"/>
            <a:t>, lamotrigiini </a:t>
          </a:r>
          <a:r>
            <a:rPr lang="fi-FI" sz="1600" b="1" kern="1200" dirty="0">
              <a:solidFill>
                <a:schemeClr val="tx2"/>
              </a:solidFill>
            </a:rPr>
            <a:t>B</a:t>
          </a:r>
          <a:r>
            <a:rPr lang="fi-FI" sz="1600" kern="1200" dirty="0"/>
            <a:t>, topiramaatti </a:t>
          </a:r>
          <a:r>
            <a:rPr lang="fi-FI" sz="1600" b="1" kern="1200" dirty="0">
              <a:solidFill>
                <a:schemeClr val="tx2"/>
              </a:solidFill>
            </a:rPr>
            <a:t>A</a:t>
          </a:r>
          <a:r>
            <a:rPr lang="fi-FI" sz="1600" kern="1200" dirty="0"/>
            <a:t>, valproaatti </a:t>
          </a:r>
          <a:r>
            <a:rPr lang="fi-FI" sz="1600" b="1" kern="1200" dirty="0">
              <a:solidFill>
                <a:schemeClr val="tx2"/>
              </a:solidFill>
            </a:rPr>
            <a:t>A</a:t>
          </a:r>
          <a:r>
            <a:rPr lang="fi-FI" sz="1600" kern="1200" dirty="0"/>
            <a:t>, gabapentiini </a:t>
          </a:r>
          <a:r>
            <a:rPr lang="fi-FI" sz="1600" b="1" kern="1200" dirty="0">
              <a:solidFill>
                <a:schemeClr val="tx2"/>
              </a:solidFill>
            </a:rPr>
            <a:t>B</a:t>
          </a:r>
          <a:r>
            <a:rPr lang="fi-FI" sz="1600" kern="1200" dirty="0"/>
            <a:t> ja tsonisamidi </a:t>
          </a:r>
          <a:r>
            <a:rPr lang="fi-FI" sz="1600" b="1" kern="1200" dirty="0">
              <a:solidFill>
                <a:schemeClr val="tx2"/>
              </a:solidFill>
            </a:rPr>
            <a:t>B</a:t>
          </a:r>
          <a:r>
            <a:rPr lang="fi-FI" sz="1600" kern="1200" dirty="0"/>
            <a:t>.</a:t>
          </a:r>
        </a:p>
      </dsp:txBody>
      <dsp:txXfrm>
        <a:off x="0" y="1771615"/>
        <a:ext cx="8058150" cy="491625"/>
      </dsp:txXfrm>
    </dsp:sp>
    <dsp:sp modelId="{08F07908-9C18-4EF5-8FE4-F10C16CCBC01}">
      <dsp:nvSpPr>
        <dsp:cNvPr id="0" name=""/>
        <dsp:cNvSpPr/>
      </dsp:nvSpPr>
      <dsp:spPr>
        <a:xfrm>
          <a:off x="0" y="2263240"/>
          <a:ext cx="805815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baseline="0" dirty="0"/>
            <a:t>Lisälääkkeinä voidaan käyttää</a:t>
          </a:r>
          <a:endParaRPr lang="fi-FI" sz="1900" kern="1200" dirty="0"/>
        </a:p>
      </dsp:txBody>
      <dsp:txXfrm>
        <a:off x="22246" y="2285486"/>
        <a:ext cx="8013658" cy="411223"/>
      </dsp:txXfrm>
    </dsp:sp>
    <dsp:sp modelId="{83580172-7C94-4472-A51D-4E5832000D2F}">
      <dsp:nvSpPr>
        <dsp:cNvPr id="0" name=""/>
        <dsp:cNvSpPr/>
      </dsp:nvSpPr>
      <dsp:spPr>
        <a:xfrm>
          <a:off x="0" y="2718955"/>
          <a:ext cx="8058150" cy="72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84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/>
            <a:t>brivarasetaamia </a:t>
          </a:r>
          <a:r>
            <a:rPr lang="fi-FI" sz="1600" b="1" kern="1200" dirty="0"/>
            <a:t> </a:t>
          </a:r>
          <a:r>
            <a:rPr lang="fi-FI" sz="1600" b="1" kern="1200" dirty="0">
              <a:solidFill>
                <a:schemeClr val="tx2"/>
              </a:solidFill>
            </a:rPr>
            <a:t>A</a:t>
          </a:r>
          <a:r>
            <a:rPr lang="fi-FI" sz="1600" kern="1200" dirty="0"/>
            <a:t>, eslikarbatsepiinia </a:t>
          </a:r>
          <a:r>
            <a:rPr lang="fi-FI" sz="1600" b="1" kern="1200" dirty="0"/>
            <a:t> </a:t>
          </a:r>
          <a:r>
            <a:rPr lang="fi-FI" sz="1600" b="1" kern="1200" dirty="0">
              <a:solidFill>
                <a:schemeClr val="tx2"/>
              </a:solidFill>
            </a:rPr>
            <a:t>A</a:t>
          </a:r>
          <a:r>
            <a:rPr lang="fi-FI" sz="1600" kern="1200" dirty="0"/>
            <a:t>, gabapentiinia</a:t>
          </a:r>
          <a:r>
            <a:rPr lang="fi-FI" sz="1600" kern="1200" dirty="0">
              <a:solidFill>
                <a:schemeClr val="tx2"/>
              </a:solidFill>
            </a:rPr>
            <a:t> </a:t>
          </a:r>
          <a:r>
            <a:rPr lang="fi-FI" sz="1600" b="1" kern="1200" dirty="0">
              <a:solidFill>
                <a:schemeClr val="tx2"/>
              </a:solidFill>
            </a:rPr>
            <a:t>A</a:t>
          </a:r>
          <a:r>
            <a:rPr lang="fi-FI" sz="1600" kern="1200" dirty="0"/>
            <a:t>, klobatsaamia, lakosamidia </a:t>
          </a:r>
          <a:r>
            <a:rPr lang="fi-FI" sz="1600" b="1" kern="1200" dirty="0">
              <a:solidFill>
                <a:schemeClr val="tx2"/>
              </a:solidFill>
            </a:rPr>
            <a:t>A</a:t>
          </a:r>
          <a:r>
            <a:rPr lang="fi-FI" sz="1600" kern="1200" dirty="0"/>
            <a:t>, lamotrigiinia </a:t>
          </a:r>
          <a:r>
            <a:rPr lang="fi-FI" sz="1600" b="1" kern="1200" dirty="0">
              <a:solidFill>
                <a:schemeClr val="tx2"/>
              </a:solidFill>
            </a:rPr>
            <a:t>A</a:t>
          </a:r>
          <a:r>
            <a:rPr lang="fi-FI" sz="1600" kern="1200" dirty="0"/>
            <a:t>, levetirasetaamia </a:t>
          </a:r>
          <a:r>
            <a:rPr lang="fi-FI" sz="1600" b="1" kern="1200" dirty="0">
              <a:solidFill>
                <a:schemeClr val="tx2"/>
              </a:solidFill>
            </a:rPr>
            <a:t>A</a:t>
          </a:r>
          <a:r>
            <a:rPr lang="fi-FI" sz="1600" kern="1200" dirty="0"/>
            <a:t>, perampaneelia</a:t>
          </a:r>
          <a:r>
            <a:rPr lang="fi-FI" sz="1600" b="1" kern="1200" dirty="0"/>
            <a:t> </a:t>
          </a:r>
          <a:r>
            <a:rPr lang="fi-FI" sz="1600" b="1" kern="1200" dirty="0">
              <a:solidFill>
                <a:schemeClr val="tx2"/>
              </a:solidFill>
            </a:rPr>
            <a:t>A</a:t>
          </a:r>
          <a:r>
            <a:rPr lang="fi-FI" sz="1600" kern="1200" dirty="0"/>
            <a:t>, pregabaliinia</a:t>
          </a:r>
          <a:r>
            <a:rPr lang="fi-FI" sz="1600" b="1" kern="1200" dirty="0"/>
            <a:t> </a:t>
          </a:r>
          <a:r>
            <a:rPr lang="fi-FI" sz="1600" b="1" kern="1200" dirty="0">
              <a:solidFill>
                <a:schemeClr val="tx2"/>
              </a:solidFill>
            </a:rPr>
            <a:t>A</a:t>
          </a:r>
          <a:r>
            <a:rPr lang="fi-FI" sz="1600" kern="1200" dirty="0"/>
            <a:t>, tiagabiinia </a:t>
          </a:r>
          <a:r>
            <a:rPr lang="fi-FI" sz="1600" b="1" kern="1200" dirty="0">
              <a:solidFill>
                <a:schemeClr val="tx2"/>
              </a:solidFill>
            </a:rPr>
            <a:t>A</a:t>
          </a:r>
          <a:r>
            <a:rPr lang="fi-FI" sz="1600" kern="1200" dirty="0"/>
            <a:t>, topiramaattia </a:t>
          </a:r>
          <a:r>
            <a:rPr lang="fi-FI" sz="1600" b="1" kern="1200" dirty="0">
              <a:solidFill>
                <a:schemeClr val="tx2"/>
              </a:solidFill>
            </a:rPr>
            <a:t>A</a:t>
          </a:r>
          <a:r>
            <a:rPr lang="fi-FI" sz="1600" b="1" kern="1200" dirty="0"/>
            <a:t> </a:t>
          </a:r>
          <a:r>
            <a:rPr lang="fi-FI" sz="1600" kern="1200" dirty="0"/>
            <a:t>tai tsonisamidia</a:t>
          </a:r>
          <a:r>
            <a:rPr lang="fi-FI" sz="1600" b="1" kern="1200" dirty="0"/>
            <a:t> </a:t>
          </a:r>
          <a:r>
            <a:rPr lang="fi-FI" sz="1600" b="1" kern="1200" dirty="0">
              <a:solidFill>
                <a:schemeClr val="tx2"/>
              </a:solidFill>
            </a:rPr>
            <a:t>A</a:t>
          </a:r>
          <a:r>
            <a:rPr lang="fi-FI" sz="1600" kern="1200" dirty="0"/>
            <a:t>.</a:t>
          </a:r>
        </a:p>
      </dsp:txBody>
      <dsp:txXfrm>
        <a:off x="0" y="2718955"/>
        <a:ext cx="8058150" cy="7276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FF14F-F072-42E8-8C60-EF2C3FCEF342}">
      <dsp:nvSpPr>
        <dsp:cNvPr id="0" name=""/>
        <dsp:cNvSpPr/>
      </dsp:nvSpPr>
      <dsp:spPr>
        <a:xfrm>
          <a:off x="0" y="20007"/>
          <a:ext cx="78867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baseline="0" dirty="0"/>
            <a:t>Ensisijainen lääke on pitkävaikutteinen valproaatti </a:t>
          </a:r>
          <a:r>
            <a:rPr lang="fi-FI" sz="2200" b="1" kern="1200" baseline="0" dirty="0"/>
            <a:t>C</a:t>
          </a:r>
          <a:r>
            <a:rPr lang="fi-FI" sz="2200" kern="1200" baseline="0" dirty="0"/>
            <a:t>.</a:t>
          </a:r>
          <a:endParaRPr lang="fi-FI" sz="2200" kern="1200" dirty="0"/>
        </a:p>
      </dsp:txBody>
      <dsp:txXfrm>
        <a:off x="25759" y="45766"/>
        <a:ext cx="7835182" cy="476152"/>
      </dsp:txXfrm>
    </dsp:sp>
    <dsp:sp modelId="{FD737334-9CA5-46B4-96A8-A86A48823B33}">
      <dsp:nvSpPr>
        <dsp:cNvPr id="0" name=""/>
        <dsp:cNvSpPr/>
      </dsp:nvSpPr>
      <dsp:spPr>
        <a:xfrm>
          <a:off x="0" y="547677"/>
          <a:ext cx="7886700" cy="1070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 dirty="0"/>
            <a:t>Valproaatin käyttöä hedelmällisessä iässä olevilla naisilla koskevat vuonna 2018 annetut rajoitukset.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 dirty="0"/>
            <a:t>Valproaatin käyttöön liittyy kehittyvälle sikiölle epilepsialääkkeistä suurin epämuodostumien, kehityksen viiveen, autismikirjon ja ADHD-häiriöiden riski.</a:t>
          </a:r>
        </a:p>
      </dsp:txBody>
      <dsp:txXfrm>
        <a:off x="0" y="547677"/>
        <a:ext cx="7886700" cy="1070190"/>
      </dsp:txXfrm>
    </dsp:sp>
    <dsp:sp modelId="{6C5F89E0-5F65-4099-A285-715A1BE3822B}">
      <dsp:nvSpPr>
        <dsp:cNvPr id="0" name=""/>
        <dsp:cNvSpPr/>
      </dsp:nvSpPr>
      <dsp:spPr>
        <a:xfrm>
          <a:off x="0" y="1617867"/>
          <a:ext cx="78867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baseline="0" dirty="0"/>
            <a:t>Vaihtoehtoisia lääkkeitä ovat</a:t>
          </a:r>
          <a:endParaRPr lang="fi-FI" sz="2200" kern="1200" dirty="0"/>
        </a:p>
      </dsp:txBody>
      <dsp:txXfrm>
        <a:off x="25759" y="1643626"/>
        <a:ext cx="7835182" cy="476152"/>
      </dsp:txXfrm>
    </dsp:sp>
    <dsp:sp modelId="{5C17BAE2-A28A-4288-B514-B1CA3437B582}">
      <dsp:nvSpPr>
        <dsp:cNvPr id="0" name=""/>
        <dsp:cNvSpPr/>
      </dsp:nvSpPr>
      <dsp:spPr>
        <a:xfrm>
          <a:off x="0" y="2145537"/>
          <a:ext cx="788670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 dirty="0"/>
            <a:t>lamotrigiini</a:t>
          </a:r>
          <a:r>
            <a:rPr lang="fi-FI" sz="1700" b="1" kern="1200" dirty="0"/>
            <a:t> </a:t>
          </a:r>
          <a:r>
            <a:rPr lang="fi-FI" sz="1700" b="1" kern="1200" dirty="0">
              <a:solidFill>
                <a:schemeClr val="tx2"/>
              </a:solidFill>
            </a:rPr>
            <a:t>C</a:t>
          </a:r>
          <a:r>
            <a:rPr lang="fi-FI" sz="1700" kern="1200" dirty="0"/>
            <a:t>, levetirasetaami ja </a:t>
          </a:r>
          <a:r>
            <a:rPr lang="fi-FI" sz="1700" kern="1200"/>
            <a:t>topiramaatti </a:t>
          </a:r>
          <a:r>
            <a:rPr lang="fi-FI" sz="1700" b="1" kern="1200">
              <a:solidFill>
                <a:schemeClr val="tx2"/>
              </a:solidFill>
            </a:rPr>
            <a:t>C</a:t>
          </a:r>
          <a:endParaRPr lang="fi-FI" sz="1700" strike="sngStrike" kern="1200" baseline="0" dirty="0">
            <a:solidFill>
              <a:srgbClr val="FF0000"/>
            </a:solidFill>
          </a:endParaRPr>
        </a:p>
      </dsp:txBody>
      <dsp:txXfrm>
        <a:off x="0" y="2145537"/>
        <a:ext cx="7886700" cy="364320"/>
      </dsp:txXfrm>
    </dsp:sp>
    <dsp:sp modelId="{7498570D-9ED8-4758-9A87-EE53AE47104F}">
      <dsp:nvSpPr>
        <dsp:cNvPr id="0" name=""/>
        <dsp:cNvSpPr/>
      </dsp:nvSpPr>
      <dsp:spPr>
        <a:xfrm>
          <a:off x="0" y="2509857"/>
          <a:ext cx="78867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baseline="0" dirty="0"/>
            <a:t>Lisälääkkeitä ovat</a:t>
          </a:r>
          <a:endParaRPr lang="fi-FI" sz="2200" kern="1200" dirty="0"/>
        </a:p>
      </dsp:txBody>
      <dsp:txXfrm>
        <a:off x="25759" y="2535616"/>
        <a:ext cx="7835182" cy="476152"/>
      </dsp:txXfrm>
    </dsp:sp>
    <dsp:sp modelId="{E85DF2C5-F254-4FE8-A5A6-1A4B4CA4481A}">
      <dsp:nvSpPr>
        <dsp:cNvPr id="0" name=""/>
        <dsp:cNvSpPr/>
      </dsp:nvSpPr>
      <dsp:spPr>
        <a:xfrm>
          <a:off x="0" y="3037527"/>
          <a:ext cx="7886700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 dirty="0"/>
            <a:t>klobatsaami, perampaneeli </a:t>
          </a:r>
          <a:r>
            <a:rPr lang="fi-FI" sz="1700" b="1" kern="1200" dirty="0">
              <a:solidFill>
                <a:schemeClr val="tx2"/>
              </a:solidFill>
            </a:rPr>
            <a:t>B</a:t>
          </a:r>
          <a:r>
            <a:rPr lang="fi-FI" sz="1700" kern="1200" dirty="0"/>
            <a:t> ja tsonisamidi. Topiramaattia ja tsonisamidia ei tule käyttää yhtä aikaa.</a:t>
          </a:r>
        </a:p>
      </dsp:txBody>
      <dsp:txXfrm>
        <a:off x="0" y="3037527"/>
        <a:ext cx="7886700" cy="5350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9CED7-8DC9-4D30-84BD-D689D6E2DE7A}">
      <dsp:nvSpPr>
        <dsp:cNvPr id="0" name=""/>
        <dsp:cNvSpPr/>
      </dsp:nvSpPr>
      <dsp:spPr>
        <a:xfrm>
          <a:off x="0" y="34255"/>
          <a:ext cx="8046118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baseline="0" dirty="0"/>
            <a:t>Valproaatti ja etosuksimidi ovat yhtä tehokkaita poissaolokohtausten lääkkeitä </a:t>
          </a:r>
          <a:r>
            <a:rPr lang="fi-FI" sz="1900" b="1" kern="1200" baseline="0" dirty="0"/>
            <a:t>B</a:t>
          </a:r>
          <a:r>
            <a:rPr lang="fi-FI" sz="1900" kern="1200" baseline="0" dirty="0"/>
            <a:t> </a:t>
          </a:r>
          <a:endParaRPr lang="fi-FI" sz="1900" kern="1200" dirty="0"/>
        </a:p>
      </dsp:txBody>
      <dsp:txXfrm>
        <a:off x="22246" y="56501"/>
        <a:ext cx="8001626" cy="411223"/>
      </dsp:txXfrm>
    </dsp:sp>
    <dsp:sp modelId="{D94A47A6-7F99-49C1-81C1-E4AB1E3A53FA}">
      <dsp:nvSpPr>
        <dsp:cNvPr id="0" name=""/>
        <dsp:cNvSpPr/>
      </dsp:nvSpPr>
      <dsp:spPr>
        <a:xfrm>
          <a:off x="0" y="489970"/>
          <a:ext cx="8046118" cy="1415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464" tIns="21590" rIns="120904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 dirty="0"/>
            <a:t>Etosuksimidi tehoaa vain poissaolokohtauksiin.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 dirty="0"/>
            <a:t>Jos nuorella on ollut tajuttomuus-kouristuskohtauksia, aloitetaan valproaatilla </a:t>
          </a:r>
          <a:r>
            <a:rPr lang="fi-FI" sz="1700" b="1" kern="1200" dirty="0">
              <a:solidFill>
                <a:schemeClr val="tx2"/>
              </a:solidFill>
            </a:rPr>
            <a:t>C</a:t>
          </a:r>
          <a:r>
            <a:rPr lang="fi-FI" sz="1700" kern="1200" dirty="0"/>
            <a:t>.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 dirty="0"/>
            <a:t>Valproaatin käytössä tulee huomioida rajoitukset tytöillä ja nuorilla naisilla.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 dirty="0"/>
            <a:t>Pelkkien poissaolokohtauksien hoito voidaan vaihtoehtoisesti aloittaa </a:t>
          </a:r>
          <a:r>
            <a:rPr lang="fi-FI" sz="1700" kern="1200"/>
            <a:t>etosuksimidilla kuten lapsuusiän poissaoloepilepsiassa </a:t>
          </a:r>
          <a:r>
            <a:rPr lang="fi-FI" sz="1700" b="1" kern="1200" dirty="0">
              <a:solidFill>
                <a:schemeClr val="tx2"/>
              </a:solidFill>
            </a:rPr>
            <a:t>B</a:t>
          </a:r>
          <a:r>
            <a:rPr lang="fi-FI" sz="1700" kern="1200" dirty="0"/>
            <a:t>.</a:t>
          </a:r>
        </a:p>
      </dsp:txBody>
      <dsp:txXfrm>
        <a:off x="0" y="489970"/>
        <a:ext cx="8046118" cy="1415880"/>
      </dsp:txXfrm>
    </dsp:sp>
    <dsp:sp modelId="{CEA998F9-7C0C-48F4-8835-A28319C5EA9E}">
      <dsp:nvSpPr>
        <dsp:cNvPr id="0" name=""/>
        <dsp:cNvSpPr/>
      </dsp:nvSpPr>
      <dsp:spPr>
        <a:xfrm>
          <a:off x="0" y="1905850"/>
          <a:ext cx="8046118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baseline="0" dirty="0"/>
            <a:t>Vaihtoehtoisena tai lisälääkkeenä voidaan käyttää</a:t>
          </a:r>
          <a:endParaRPr lang="fi-FI" sz="1900" kern="1200" dirty="0"/>
        </a:p>
      </dsp:txBody>
      <dsp:txXfrm>
        <a:off x="22246" y="1928096"/>
        <a:ext cx="8001626" cy="411223"/>
      </dsp:txXfrm>
    </dsp:sp>
    <dsp:sp modelId="{52EEBC51-9301-4096-9DF3-B288834C252B}">
      <dsp:nvSpPr>
        <dsp:cNvPr id="0" name=""/>
        <dsp:cNvSpPr/>
      </dsp:nvSpPr>
      <dsp:spPr>
        <a:xfrm>
          <a:off x="0" y="2361565"/>
          <a:ext cx="8046118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464" tIns="21590" rIns="120904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 dirty="0"/>
            <a:t>lamotrigiinia </a:t>
          </a:r>
          <a:r>
            <a:rPr lang="fi-FI" sz="1700" b="1" kern="1200" dirty="0">
              <a:solidFill>
                <a:schemeClr val="tx2"/>
              </a:solidFill>
            </a:rPr>
            <a:t>C</a:t>
          </a:r>
          <a:r>
            <a:rPr lang="fi-FI" sz="1700" kern="1200" dirty="0">
              <a:solidFill>
                <a:schemeClr val="tx1"/>
              </a:solidFill>
            </a:rPr>
            <a:t>, </a:t>
          </a:r>
          <a:r>
            <a:rPr lang="fi-FI" sz="1700" b="1" kern="1200" dirty="0">
              <a:solidFill>
                <a:schemeClr val="tx2"/>
              </a:solidFill>
            </a:rPr>
            <a:t>D</a:t>
          </a:r>
          <a:r>
            <a:rPr lang="fi-FI" sz="1700" b="0" kern="1200" dirty="0">
              <a:solidFill>
                <a:schemeClr val="tx1"/>
              </a:solidFill>
            </a:rPr>
            <a:t>.</a:t>
          </a:r>
          <a:r>
            <a:rPr lang="fi-FI" sz="1700" kern="1200" dirty="0">
              <a:solidFill>
                <a:schemeClr val="tx1"/>
              </a:solidFill>
            </a:rPr>
            <a:t> </a:t>
          </a:r>
        </a:p>
      </dsp:txBody>
      <dsp:txXfrm>
        <a:off x="0" y="2361565"/>
        <a:ext cx="8046118" cy="314640"/>
      </dsp:txXfrm>
    </dsp:sp>
    <dsp:sp modelId="{E1C77B07-C9DB-424E-8C5E-7A9B4F8A6ACE}">
      <dsp:nvSpPr>
        <dsp:cNvPr id="0" name=""/>
        <dsp:cNvSpPr/>
      </dsp:nvSpPr>
      <dsp:spPr>
        <a:xfrm>
          <a:off x="0" y="2676205"/>
          <a:ext cx="8046118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baseline="0" dirty="0"/>
            <a:t>Lisälääkkeenä voidaan käyttää</a:t>
          </a:r>
          <a:endParaRPr lang="fi-FI" sz="1900" kern="1200" dirty="0"/>
        </a:p>
      </dsp:txBody>
      <dsp:txXfrm>
        <a:off x="22246" y="2698451"/>
        <a:ext cx="8001626" cy="411223"/>
      </dsp:txXfrm>
    </dsp:sp>
    <dsp:sp modelId="{D7858AF0-5E69-4994-9453-A83F3BC892C7}">
      <dsp:nvSpPr>
        <dsp:cNvPr id="0" name=""/>
        <dsp:cNvSpPr/>
      </dsp:nvSpPr>
      <dsp:spPr>
        <a:xfrm>
          <a:off x="0" y="3131920"/>
          <a:ext cx="8046118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464" tIns="21590" rIns="120904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 dirty="0"/>
            <a:t>topiramaattia, levetirasetaamia, klobatsaamia tai perampaneelia.</a:t>
          </a:r>
        </a:p>
      </dsp:txBody>
      <dsp:txXfrm>
        <a:off x="0" y="3131920"/>
        <a:ext cx="8046118" cy="3146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61236-3CCC-4BB2-BC1E-81F4C0138C72}">
      <dsp:nvSpPr>
        <dsp:cNvPr id="0" name=""/>
        <dsp:cNvSpPr/>
      </dsp:nvSpPr>
      <dsp:spPr>
        <a:xfrm>
          <a:off x="0" y="157082"/>
          <a:ext cx="78867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/>
            <a:t>Ensisijaislääke on valproaatti </a:t>
          </a:r>
          <a:r>
            <a:rPr lang="fi-FI" sz="2000" b="1" kern="1200" baseline="0" dirty="0"/>
            <a:t>C</a:t>
          </a:r>
          <a:r>
            <a:rPr lang="fi-FI" sz="2000" kern="1200" baseline="0" dirty="0"/>
            <a:t>. </a:t>
          </a:r>
          <a:endParaRPr lang="fi-FI" sz="2000" kern="1200" dirty="0"/>
        </a:p>
      </dsp:txBody>
      <dsp:txXfrm>
        <a:off x="23417" y="180499"/>
        <a:ext cx="7839866" cy="432866"/>
      </dsp:txXfrm>
    </dsp:sp>
    <dsp:sp modelId="{92517D92-90CF-4272-8E4D-54F4D3C43879}">
      <dsp:nvSpPr>
        <dsp:cNvPr id="0" name=""/>
        <dsp:cNvSpPr/>
      </dsp:nvSpPr>
      <dsp:spPr>
        <a:xfrm>
          <a:off x="0" y="636783"/>
          <a:ext cx="7886700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1590" rIns="120904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 dirty="0"/>
            <a:t>Huomioitava rajoitukset tytöillä ja hedelmällisessä iässä olevilla naisilla.</a:t>
          </a:r>
        </a:p>
      </dsp:txBody>
      <dsp:txXfrm>
        <a:off x="0" y="636783"/>
        <a:ext cx="7886700" cy="331200"/>
      </dsp:txXfrm>
    </dsp:sp>
    <dsp:sp modelId="{9AE25832-600C-4793-AD4D-C79FF031F176}">
      <dsp:nvSpPr>
        <dsp:cNvPr id="0" name=""/>
        <dsp:cNvSpPr/>
      </dsp:nvSpPr>
      <dsp:spPr>
        <a:xfrm>
          <a:off x="0" y="967983"/>
          <a:ext cx="78867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/>
            <a:t>Vaihtoehtoisena lääkkeenä voidaan käyttää</a:t>
          </a:r>
          <a:endParaRPr lang="fi-FI" sz="2000" kern="1200" dirty="0"/>
        </a:p>
      </dsp:txBody>
      <dsp:txXfrm>
        <a:off x="23417" y="991400"/>
        <a:ext cx="7839866" cy="432866"/>
      </dsp:txXfrm>
    </dsp:sp>
    <dsp:sp modelId="{658506CB-5EAA-471D-855E-4B3E74DF914D}">
      <dsp:nvSpPr>
        <dsp:cNvPr id="0" name=""/>
        <dsp:cNvSpPr/>
      </dsp:nvSpPr>
      <dsp:spPr>
        <a:xfrm>
          <a:off x="0" y="1447683"/>
          <a:ext cx="7886700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1590" rIns="120904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 dirty="0"/>
            <a:t>topiramaattia </a:t>
          </a:r>
          <a:r>
            <a:rPr lang="fi-FI" sz="1700" b="1" kern="1200" dirty="0">
              <a:solidFill>
                <a:schemeClr val="tx2"/>
              </a:solidFill>
            </a:rPr>
            <a:t>C</a:t>
          </a:r>
          <a:r>
            <a:rPr lang="fi-FI" sz="1700" kern="1200" dirty="0"/>
            <a:t> tai levetirasetaamia </a:t>
          </a:r>
          <a:r>
            <a:rPr lang="fi-FI" sz="17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D</a:t>
          </a:r>
          <a:r>
            <a:rPr lang="fi-FI" sz="1700" kern="1200" dirty="0"/>
            <a:t>.</a:t>
          </a:r>
        </a:p>
      </dsp:txBody>
      <dsp:txXfrm>
        <a:off x="0" y="1447683"/>
        <a:ext cx="7886700" cy="331200"/>
      </dsp:txXfrm>
    </dsp:sp>
    <dsp:sp modelId="{06562422-0F94-4435-94E5-17EBD97E4334}">
      <dsp:nvSpPr>
        <dsp:cNvPr id="0" name=""/>
        <dsp:cNvSpPr/>
      </dsp:nvSpPr>
      <dsp:spPr>
        <a:xfrm>
          <a:off x="0" y="1778883"/>
          <a:ext cx="78867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/>
            <a:t>Lisälääkkeenä voidaan käyttää perampaneelia.</a:t>
          </a:r>
          <a:endParaRPr lang="fi-FI" sz="2000" kern="1200" dirty="0"/>
        </a:p>
      </dsp:txBody>
      <dsp:txXfrm>
        <a:off x="23417" y="1802300"/>
        <a:ext cx="7839866" cy="432866"/>
      </dsp:txXfrm>
    </dsp:sp>
    <dsp:sp modelId="{B32A6CB9-A553-499D-9C92-002795151465}">
      <dsp:nvSpPr>
        <dsp:cNvPr id="0" name=""/>
        <dsp:cNvSpPr/>
      </dsp:nvSpPr>
      <dsp:spPr>
        <a:xfrm>
          <a:off x="0" y="2316183"/>
          <a:ext cx="78867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/>
            <a:t>Tajuttomuus-kouristuskohtauksiin ja poissaolokohtauksiin voidaan käyttää</a:t>
          </a:r>
          <a:endParaRPr lang="fi-FI" sz="2000" kern="1200" dirty="0"/>
        </a:p>
      </dsp:txBody>
      <dsp:txXfrm>
        <a:off x="23417" y="2339600"/>
        <a:ext cx="7839866" cy="432866"/>
      </dsp:txXfrm>
    </dsp:sp>
    <dsp:sp modelId="{18BC8C0F-160E-4FE2-ABEC-8659887F22DA}">
      <dsp:nvSpPr>
        <dsp:cNvPr id="0" name=""/>
        <dsp:cNvSpPr/>
      </dsp:nvSpPr>
      <dsp:spPr>
        <a:xfrm>
          <a:off x="0" y="2795883"/>
          <a:ext cx="7886700" cy="527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1590" rIns="120904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 dirty="0"/>
            <a:t>lamotrigiinia </a:t>
          </a:r>
          <a:r>
            <a:rPr lang="fi-FI" sz="17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C</a:t>
          </a:r>
          <a:r>
            <a:rPr lang="fi-FI" sz="1700" kern="1200" dirty="0"/>
            <a:t>, mutta se voi myös pahentaa myokloniaa, joten on yksilöllistä, riittääkö lamotrigiini ainoaksi lääkkeeksi nuoruusiän myoklonusepilepsiassa.</a:t>
          </a:r>
        </a:p>
      </dsp:txBody>
      <dsp:txXfrm>
        <a:off x="0" y="2795883"/>
        <a:ext cx="7886700" cy="527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6042038B-27FB-4774-8A6D-4D9D30040E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2392B1-56E1-4018-8159-5A0CDEC24C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5B500-49FB-49A7-9251-3F67CED5FED3}" type="datetimeFigureOut">
              <a:rPr lang="fi-FI" smtClean="0"/>
              <a:t>25.5.2020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3B423B4-4015-4CCE-A3FA-4A16FA5E3C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7AD1048-3BCF-45B1-9A11-8162C5561F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199AC-F955-49C8-80E7-12FB688E411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2988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EB6D9-301B-401C-975F-AFA06621AC1B}" type="datetimeFigureOut">
              <a:rPr lang="fi-FI" smtClean="0"/>
              <a:t>25.5.2020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4210F-B7CC-4DF8-8DFC-5BF871EC1D7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438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5209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2701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2200" kern="1200" baseline="0" dirty="0">
              <a:solidFill>
                <a:schemeClr val="tx1"/>
              </a:solidFill>
              <a:latin typeface="Lucida Sans" panose="020B0602030504020204" pitchFamily="34" charset="0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4795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Siirsin tämän tänne myöhemmäksi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27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7184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31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5814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32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1561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9651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6437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2178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6532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1275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2784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8734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800" b="1" kern="1200" dirty="0">
              <a:solidFill>
                <a:schemeClr val="tx2"/>
              </a:solidFill>
              <a:latin typeface="Lucida Sans" panose="020B0602030504020204" pitchFamily="34" charset="0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4380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859" y="1377696"/>
            <a:ext cx="8216147" cy="1092972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293" y="2635260"/>
            <a:ext cx="6206949" cy="11564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58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14" y="656007"/>
            <a:ext cx="8248650" cy="51080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850" y="1166813"/>
            <a:ext cx="8248650" cy="308014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77291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o kuos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97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2931" y="584197"/>
            <a:ext cx="2799839" cy="435518"/>
          </a:xfrm>
          <a:prstGeom prst="rect">
            <a:avLst/>
          </a:prstGeom>
        </p:spPr>
        <p:txBody>
          <a:bodyPr anchor="t"/>
          <a:lstStyle>
            <a:lvl1pPr algn="l">
              <a:defRPr sz="1800" b="0"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0851" y="661987"/>
            <a:ext cx="5340349" cy="3586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dirty="0"/>
              <a:t>Lisää kuva napsauttamalla kuvaketta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2931" y="916407"/>
            <a:ext cx="2799838" cy="3331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Lucida Sans"/>
                <a:cs typeface="Lucida San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41083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077" y="4358386"/>
            <a:ext cx="1688400" cy="493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/>
              <a:t>Drag logo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433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 ja tekstiä pää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Content Placeholder 2"/>
          <p:cNvSpPr>
            <a:spLocks noGrp="1"/>
          </p:cNvSpPr>
          <p:nvPr>
            <p:ph idx="11"/>
          </p:nvPr>
        </p:nvSpPr>
        <p:spPr>
          <a:xfrm>
            <a:off x="441324" y="652463"/>
            <a:ext cx="8143876" cy="19827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077" y="4358386"/>
            <a:ext cx="1688400" cy="493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/>
              <a:t>Drag logo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408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ogoll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on paikkamerkki 1">
            <a:extLst>
              <a:ext uri="{FF2B5EF4-FFF2-40B4-BE49-F238E27FC236}">
                <a16:creationId xmlns:a16="http://schemas.microsoft.com/office/drawing/2014/main" id="{4F480ECB-EBED-4B40-B0B1-3521EDD08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55601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>
              <a:defRPr sz="3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0C32E2C6-A369-45CC-9ED9-1BEB39F6FB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2960"/>
            <a:ext cx="7886700" cy="34808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19270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0204" y="4286897"/>
            <a:ext cx="4209297" cy="332498"/>
          </a:xfrm>
          <a:prstGeom prst="rect">
            <a:avLst/>
          </a:prstGeom>
        </p:spPr>
        <p:txBody>
          <a:bodyPr/>
          <a:lstStyle>
            <a:lvl1pPr algn="l">
              <a:defRPr sz="2000" cap="none"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2904" y="4552720"/>
            <a:ext cx="4196597" cy="2891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9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9A8886D-80F9-44E7-B673-EBF4E951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848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2AFEE84-EA40-4758-92B2-578143A6D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18032"/>
            <a:ext cx="7886700" cy="3578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27657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05296"/>
          </a:solidFill>
          <a:latin typeface="Lucida Sans" panose="020B0602030504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ypahoito.fi/hoi50072#T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7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i-FI" dirty="0"/>
              <a:t>Epilepsiat (aikuiset)</a:t>
            </a:r>
          </a:p>
        </p:txBody>
      </p:sp>
      <p:sp>
        <p:nvSpPr>
          <p:cNvPr id="9219" name="Subtitle 8"/>
          <p:cNvSpPr>
            <a:spLocks noGrp="1"/>
          </p:cNvSpPr>
          <p:nvPr>
            <p:ph type="subTitle" idx="1"/>
          </p:nvPr>
        </p:nvSpPr>
        <p:spPr bwMode="auto">
          <a:xfrm>
            <a:off x="359293" y="2635260"/>
            <a:ext cx="7900787" cy="109297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>
                <a:latin typeface="Lucida Sans" charset="0"/>
                <a:ea typeface="ＭＳ Ｐゴシック" charset="0"/>
                <a:cs typeface="Lucida Sans" charset="0"/>
              </a:rPr>
              <a:t>Julkaistu  25.5.2020</a:t>
            </a:r>
            <a:endParaRPr lang="en-US" sz="2000" dirty="0">
              <a:solidFill>
                <a:srgbClr val="FF0000"/>
              </a:solidFill>
              <a:latin typeface="Lucida Sans" charset="0"/>
              <a:ea typeface="ＭＳ Ｐゴシック" charset="0"/>
              <a:cs typeface="Lucida Sans" charset="0"/>
            </a:endParaRPr>
          </a:p>
          <a:p>
            <a:r>
              <a:rPr lang="en-US" sz="2000" dirty="0">
                <a:latin typeface="Lucida Sans" charset="0"/>
                <a:ea typeface="ＭＳ Ｐゴシック" charset="0"/>
                <a:cs typeface="Lucida Sans" charset="0"/>
              </a:rPr>
              <a:t>Perustuu 27.2.2020 julkaistuun Käypä hoito -suositukseen</a:t>
            </a:r>
          </a:p>
          <a:p>
            <a:r>
              <a:rPr lang="fi-FI" sz="2000" dirty="0">
                <a:latin typeface="Lucida Sans" charset="0"/>
                <a:ea typeface="ＭＳ Ｐゴシック" charset="0"/>
                <a:cs typeface="Lucida Sans" charset="0"/>
              </a:rPr>
              <a:t>Epilepsiat (aikuiset)</a:t>
            </a:r>
            <a:endParaRPr lang="en-US" dirty="0">
              <a:latin typeface="Lucida Sans" charset="0"/>
              <a:ea typeface="ＭＳ Ｐゴシック" charset="0"/>
              <a:cs typeface="Lucida Sans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C622E4-66F6-47AB-B59C-EB9B3C245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Epilepsioiden luokittelu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6E4D5A36-90CD-4CBB-B91E-276332B6DA5C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010516568"/>
              </p:ext>
            </p:extLst>
          </p:nvPr>
        </p:nvGraphicFramePr>
        <p:xfrm>
          <a:off x="1045845" y="1892808"/>
          <a:ext cx="7637526" cy="1316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F8E83A6F-2A4D-427F-BAAE-F426AF530839}"/>
              </a:ext>
            </a:extLst>
          </p:cNvPr>
          <p:cNvSpPr txBox="1">
            <a:spLocks/>
          </p:cNvSpPr>
          <p:nvPr/>
        </p:nvSpPr>
        <p:spPr>
          <a:xfrm>
            <a:off x="628650" y="822960"/>
            <a:ext cx="7886700" cy="1082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 baseline="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dirty="0"/>
              <a:t>Epilepsioiden luokittelu on portaittainen prosessi, jossa ensin määritetään kohtaustyyppi, sen jälkeen epilepsiatyyppi ja sitten mahdollinen epilepsiaoireyhtymä.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7797CACD-58CA-4F68-8ACC-F61A8BDB0D6E}"/>
              </a:ext>
            </a:extLst>
          </p:cNvPr>
          <p:cNvSpPr txBox="1">
            <a:spLocks/>
          </p:cNvSpPr>
          <p:nvPr/>
        </p:nvSpPr>
        <p:spPr>
          <a:xfrm>
            <a:off x="628650" y="3218688"/>
            <a:ext cx="7886700" cy="1082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 baseline="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dirty="0"/>
              <a:t>EEG:tä käytetään tukena luokittelussa.</a:t>
            </a:r>
          </a:p>
          <a:p>
            <a:r>
              <a:rPr lang="fi-FI" sz="2000" dirty="0"/>
              <a:t>Lisäksi määritetään aina myös epilepsian taustasyy ja liitännäissairaudet.</a:t>
            </a:r>
          </a:p>
        </p:txBody>
      </p:sp>
    </p:spTree>
    <p:extLst>
      <p:ext uri="{BB962C8B-B14F-4D97-AF65-F5344CB8AC3E}">
        <p14:creationId xmlns:p14="http://schemas.microsoft.com/office/powerpoint/2010/main" val="308982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5C072C-FC33-425B-8C44-0C6AA1D70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Epilepsioiden luokittelu ILAE:n mukaan</a:t>
            </a:r>
          </a:p>
        </p:txBody>
      </p:sp>
      <p:pic>
        <p:nvPicPr>
          <p:cNvPr id="6" name="Sisällön paikkamerkki 5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FC2B3C13-C413-40B9-ADEC-A65FD043E63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628650" y="848693"/>
            <a:ext cx="7886700" cy="3428651"/>
          </a:xfr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F61FDCE-82F7-4929-9E70-5CB09CFDCFEF}"/>
              </a:ext>
            </a:extLst>
          </p:cNvPr>
          <p:cNvSpPr txBox="1"/>
          <p:nvPr/>
        </p:nvSpPr>
        <p:spPr>
          <a:xfrm>
            <a:off x="2534078" y="4664036"/>
            <a:ext cx="651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 panose="020B0602030504020204" pitchFamily="34" charset="0"/>
              </a:rPr>
              <a:t>Mukaeltu lähteestä: Scheffer IE, Berkovic S, Capovilla G, ym. ILAE classification of the epilepsies: Position paper of the ILAE Commission for Classification and Terminology. Epilepsia 2017;58:512-21</a:t>
            </a:r>
          </a:p>
        </p:txBody>
      </p:sp>
    </p:spTree>
    <p:extLst>
      <p:ext uri="{BB962C8B-B14F-4D97-AF65-F5344CB8AC3E}">
        <p14:creationId xmlns:p14="http://schemas.microsoft.com/office/powerpoint/2010/main" val="1354840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A6EF48-E765-47F5-866D-23B15E5B6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Epidemiologia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51F4D4-2E12-424A-BB79-67955261F66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2000" dirty="0"/>
              <a:t>Arviolta 8–10 % väestöstä saa elämänsä aikana vähintään yhden epileptisen kohtauksen ja 4–5 % epilepsian.</a:t>
            </a:r>
          </a:p>
          <a:p>
            <a:r>
              <a:rPr lang="fi-FI" sz="2000" dirty="0"/>
              <a:t>Aktiivisen epilepsian (ainakin 1 epileptinen kohtaus viimeisten 5 vuoden aikana) esiintyvyys on aikuisilla 6,3/1 000.</a:t>
            </a:r>
          </a:p>
          <a:p>
            <a:r>
              <a:rPr lang="fi-FI" sz="2000" dirty="0"/>
              <a:t>Suomalaisessa tutkimuksessa epilepsian ilmaantuvuudeksi saatiin 20–39-vuotiailla 0,18/1 000/v ja 40–59-vuotiailla 0,28/1 000/v. </a:t>
            </a:r>
          </a:p>
          <a:p>
            <a:r>
              <a:rPr lang="fi-FI" sz="2000" dirty="0"/>
              <a:t>Ilmaantuvuus suurenee ikääntyneillä merkittävästi siten, että 60–69-vuotiailla se on 0,70–0,96/1 000/v ja yli</a:t>
            </a:r>
            <a:br>
              <a:rPr lang="fi-FI" sz="2000" dirty="0"/>
            </a:br>
            <a:r>
              <a:rPr lang="fi-FI" sz="2000" dirty="0"/>
              <a:t>70-vuotiailla 1,22–1,59/1 000/v.</a:t>
            </a:r>
          </a:p>
          <a:p>
            <a:endParaRPr lang="fi-FI" sz="2000" dirty="0"/>
          </a:p>
          <a:p>
            <a:endParaRPr lang="fi-FI" sz="2000" dirty="0"/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613835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C5A00A-3258-BD41-A0B6-C3857E4E7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Kuoleman riski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A9CEB3-8D6D-8440-8BD8-B61A4555C88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2000" dirty="0"/>
              <a:t>Epilepsiaa sairastavien suhteellinen kuoleman riski on kolminkertainen muuhun väestöön nähden.</a:t>
            </a:r>
          </a:p>
          <a:p>
            <a:r>
              <a:rPr lang="fi-FI" sz="2000" dirty="0"/>
              <a:t>Kuolinsyistä merkittäviä ovat epilepsian etiologiset syyt, itsemurhat, tapaturmat ja status epilepticus.</a:t>
            </a:r>
          </a:p>
          <a:p>
            <a:r>
              <a:rPr lang="fi-FI" sz="2000" dirty="0"/>
              <a:t>Tärkein suoraan epilepsiaan liittyvä kuolinsyy on odottamaton epilepsiaan liittyvä äkkikuolema (sudden unexpected death in epilepsy, SUDEP).</a:t>
            </a:r>
          </a:p>
          <a:p>
            <a:pPr lvl="1"/>
            <a:r>
              <a:rPr lang="fi-FI" sz="1800" dirty="0"/>
              <a:t>Aikuisiässä SUDEPiin kuolee 1/1 000 henkeä vuodessa</a:t>
            </a:r>
            <a:r>
              <a:rPr lang="fi-FI" sz="1800" dirty="0">
                <a:solidFill>
                  <a:srgbClr val="FF0000"/>
                </a:solidFill>
              </a:rPr>
              <a:t>.</a:t>
            </a:r>
            <a:r>
              <a:rPr lang="fi-FI" sz="1800" dirty="0"/>
              <a:t> </a:t>
            </a:r>
          </a:p>
          <a:p>
            <a:r>
              <a:rPr lang="fi-FI" sz="2000" dirty="0"/>
              <a:t>Vaikeassa epilepsiassa kuolleisuus on merkitsevästi suurempi kuin kohtauksettomilla potilailla.</a:t>
            </a:r>
          </a:p>
        </p:txBody>
      </p:sp>
    </p:spTree>
    <p:extLst>
      <p:ext uri="{BB962C8B-B14F-4D97-AF65-F5344CB8AC3E}">
        <p14:creationId xmlns:p14="http://schemas.microsoft.com/office/powerpoint/2010/main" val="3819804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B50F07-AABF-41F6-8329-253E2FCC9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0688"/>
            <a:ext cx="7886700" cy="555601"/>
          </a:xfrm>
        </p:spPr>
        <p:txBody>
          <a:bodyPr/>
          <a:lstStyle/>
          <a:p>
            <a:r>
              <a:rPr lang="fi-FI" dirty="0"/>
              <a:t>Epilepsian hoitoketju</a:t>
            </a:r>
          </a:p>
        </p:txBody>
      </p:sp>
      <p:pic>
        <p:nvPicPr>
          <p:cNvPr id="5" name="Sisällön paikkamerkki 4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BF1858D7-60E4-4D2F-BEF9-A83E85F3EC7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90597" y="735499"/>
            <a:ext cx="8962806" cy="4141230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D9458518-59AF-4E08-BEB6-1719D39AA082}"/>
              </a:ext>
            </a:extLst>
          </p:cNvPr>
          <p:cNvSpPr txBox="1"/>
          <p:nvPr/>
        </p:nvSpPr>
        <p:spPr>
          <a:xfrm>
            <a:off x="6916279" y="4892297"/>
            <a:ext cx="21371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latin typeface="Lucida Sans" panose="020B0602030504020204" pitchFamily="34" charset="0"/>
              </a:rPr>
              <a:t>© Suomalainen Lääkäriseura Duodecim</a:t>
            </a:r>
          </a:p>
        </p:txBody>
      </p:sp>
    </p:spTree>
    <p:extLst>
      <p:ext uri="{BB962C8B-B14F-4D97-AF65-F5344CB8AC3E}">
        <p14:creationId xmlns:p14="http://schemas.microsoft.com/office/powerpoint/2010/main" val="2499728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A95D5D-64AF-4C4C-B065-DBFCE9BBF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Diagnostiikka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E433D5-12BB-4A89-AC2B-8511FDF44C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2960"/>
            <a:ext cx="8006064" cy="3480816"/>
          </a:xfrm>
        </p:spPr>
        <p:txBody>
          <a:bodyPr/>
          <a:lstStyle/>
          <a:p>
            <a:r>
              <a:rPr lang="fi-FI" sz="2000" dirty="0"/>
              <a:t>Diagnostiikan tarkoituksena on selvittää</a:t>
            </a:r>
          </a:p>
          <a:p>
            <a:pPr lvl="1"/>
            <a:r>
              <a:rPr lang="fi-FI" sz="1800" dirty="0"/>
              <a:t>ovatko kyseessä epileptiset kohtaukset vai muut kohtausoireet</a:t>
            </a:r>
          </a:p>
          <a:p>
            <a:pPr lvl="1"/>
            <a:r>
              <a:rPr lang="fi-FI" sz="1800" dirty="0"/>
              <a:t>määrittää kohtaustyyppi tai -tyypit</a:t>
            </a:r>
          </a:p>
          <a:p>
            <a:pPr lvl="1"/>
            <a:r>
              <a:rPr lang="fi-FI" sz="1800" dirty="0"/>
              <a:t>tunnistaa epilepsiaoireyhtymä</a:t>
            </a:r>
          </a:p>
          <a:p>
            <a:pPr lvl="1"/>
            <a:r>
              <a:rPr lang="fi-FI" sz="1800" dirty="0"/>
              <a:t>selvittää epilepsian syy.</a:t>
            </a:r>
          </a:p>
          <a:p>
            <a:r>
              <a:rPr lang="fi-FI" sz="2000" dirty="0"/>
              <a:t>Diagnoosi perustuu potilaan ja silminnäkijän kohtaus-kuvaukseen ja kliiniseen tutkimukseen, jota täydennetään EEG:llä ja tarvittaessa unideprivaatio- ja video-EEG:llä.</a:t>
            </a:r>
          </a:p>
          <a:p>
            <a:r>
              <a:rPr lang="fi-FI" sz="2000" dirty="0"/>
              <a:t>Aivojen rakenteellisten muutosten tunnistamiseksi aivojen kuvantaminen on tarpeen.</a:t>
            </a:r>
            <a:br>
              <a:rPr lang="fi-FI" sz="2000" dirty="0"/>
            </a:b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077344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D80F8050-5788-4E77-8C09-7DD9F3B73F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535139"/>
              </p:ext>
            </p:extLst>
          </p:nvPr>
        </p:nvGraphicFramePr>
        <p:xfrm>
          <a:off x="258417" y="933216"/>
          <a:ext cx="8627166" cy="40773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24979">
                  <a:extLst>
                    <a:ext uri="{9D8B030D-6E8A-4147-A177-3AD203B41FA5}">
                      <a16:colId xmlns:a16="http://schemas.microsoft.com/office/drawing/2014/main" val="507601032"/>
                    </a:ext>
                  </a:extLst>
                </a:gridCol>
                <a:gridCol w="6802187">
                  <a:extLst>
                    <a:ext uri="{9D8B030D-6E8A-4147-A177-3AD203B41FA5}">
                      <a16:colId xmlns:a16="http://schemas.microsoft.com/office/drawing/2014/main" val="4212362968"/>
                    </a:ext>
                  </a:extLst>
                </a:gridCol>
              </a:tblGrid>
              <a:tr h="349860">
                <a:tc gridSpan="2">
                  <a:txBody>
                    <a:bodyPr/>
                    <a:lstStyle/>
                    <a:p>
                      <a:pPr algn="l" fontAlgn="t"/>
                      <a:r>
                        <a:rPr lang="fi-FI" sz="1800" dirty="0">
                          <a:effectLst/>
                        </a:rPr>
                        <a:t>Läpikäytävä asia</a:t>
                      </a:r>
                      <a:endParaRPr lang="fi-FI" sz="18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8000" marR="37410" marT="37410" marB="37410"/>
                </a:tc>
                <a:tc hMerge="1">
                  <a:txBody>
                    <a:bodyPr/>
                    <a:lstStyle/>
                    <a:p>
                      <a:pPr algn="l" fontAlgn="t"/>
                      <a:endParaRPr lang="fi-FI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3756271807"/>
                  </a:ext>
                </a:extLst>
              </a:tr>
              <a:tr h="580670">
                <a:tc>
                  <a:txBody>
                    <a:bodyPr/>
                    <a:lstStyle/>
                    <a:p>
                      <a:pPr algn="l" fontAlgn="t"/>
                      <a:r>
                        <a:rPr lang="fi-FI" sz="1700" b="0" dirty="0">
                          <a:effectLst/>
                        </a:rPr>
                        <a:t>1. Kohtauskuvaus</a:t>
                      </a:r>
                    </a:p>
                  </a:txBody>
                  <a:tcPr marL="108000" marR="38634" marT="35944" marB="35944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700" dirty="0">
                          <a:effectLst/>
                        </a:rPr>
                        <a:t>Potilaan ja silminnäkijän yksityiskohtainen kuvaus kohtauksenaikaisista oireista</a:t>
                      </a:r>
                    </a:p>
                  </a:txBody>
                  <a:tcPr marL="38634" marR="38634" marT="35944" marB="35944"/>
                </a:tc>
                <a:extLst>
                  <a:ext uri="{0D108BD9-81ED-4DB2-BD59-A6C34878D82A}">
                    <a16:rowId xmlns:a16="http://schemas.microsoft.com/office/drawing/2014/main" val="3786566758"/>
                  </a:ext>
                </a:extLst>
              </a:tr>
              <a:tr h="835061">
                <a:tc>
                  <a:txBody>
                    <a:bodyPr/>
                    <a:lstStyle/>
                    <a:p>
                      <a:pPr algn="l" fontAlgn="t"/>
                      <a:r>
                        <a:rPr lang="fi-FI" sz="1700" b="0" dirty="0">
                          <a:effectLst/>
                        </a:rPr>
                        <a:t>2. Kohtaustyyppi </a:t>
                      </a:r>
                      <a:br>
                        <a:rPr lang="fi-FI" sz="1700" b="0" dirty="0">
                          <a:effectLst/>
                        </a:rPr>
                      </a:br>
                      <a:r>
                        <a:rPr lang="fi-FI" sz="1700" b="0" dirty="0">
                          <a:effectLst/>
                        </a:rPr>
                        <a:t>tai -tyypit</a:t>
                      </a:r>
                    </a:p>
                  </a:txBody>
                  <a:tcPr marL="108000" marR="38634" marT="35944" marB="35944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700" dirty="0">
                          <a:effectLst/>
                        </a:rPr>
                        <a:t>Määritys kohtauskuvauksen perusteella</a:t>
                      </a:r>
                      <a:br>
                        <a:rPr lang="fi-FI" sz="1700" dirty="0">
                          <a:effectLst/>
                        </a:rPr>
                      </a:br>
                      <a:r>
                        <a:rPr lang="fi-FI" sz="1700" dirty="0">
                          <a:effectLst/>
                        </a:rPr>
                        <a:t>Vähintään on yritettävä erottaa, onko kyseessä paikallisalkuinen vai yleistynyt kohtaustyyppi</a:t>
                      </a:r>
                    </a:p>
                  </a:txBody>
                  <a:tcPr marL="38634" marR="38634" marT="35944" marB="35944"/>
                </a:tc>
                <a:extLst>
                  <a:ext uri="{0D108BD9-81ED-4DB2-BD59-A6C34878D82A}">
                    <a16:rowId xmlns:a16="http://schemas.microsoft.com/office/drawing/2014/main" val="1631606456"/>
                  </a:ext>
                </a:extLst>
              </a:tr>
              <a:tr h="835061">
                <a:tc>
                  <a:txBody>
                    <a:bodyPr/>
                    <a:lstStyle/>
                    <a:p>
                      <a:pPr algn="l" fontAlgn="t"/>
                      <a:r>
                        <a:rPr lang="fi-FI" sz="1700" b="0" dirty="0">
                          <a:effectLst/>
                        </a:rPr>
                        <a:t>3. Epilepsia-oireyhtymä</a:t>
                      </a:r>
                    </a:p>
                  </a:txBody>
                  <a:tcPr marL="108000" marR="38634" marT="35944" marB="35944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700" dirty="0">
                          <a:effectLst/>
                        </a:rPr>
                        <a:t>Oireyhtymätasoinen diagnoosi ei aina ole mahdollinen</a:t>
                      </a:r>
                      <a:br>
                        <a:rPr lang="fi-FI" sz="1700" dirty="0">
                          <a:effectLst/>
                        </a:rPr>
                      </a:br>
                      <a:r>
                        <a:rPr lang="fi-FI" sz="1700" dirty="0">
                          <a:effectLst/>
                        </a:rPr>
                        <a:t>Vähintään on yritettävä erottaa, onko kyseessä paikallisalkuinen vai yleistynyt epilepsiaoireyhtymä</a:t>
                      </a:r>
                    </a:p>
                  </a:txBody>
                  <a:tcPr marL="38634" marR="38634" marT="35944" marB="35944"/>
                </a:tc>
                <a:extLst>
                  <a:ext uri="{0D108BD9-81ED-4DB2-BD59-A6C34878D82A}">
                    <a16:rowId xmlns:a16="http://schemas.microsoft.com/office/drawing/2014/main" val="3228682043"/>
                  </a:ext>
                </a:extLst>
              </a:tr>
              <a:tr h="835061">
                <a:tc>
                  <a:txBody>
                    <a:bodyPr/>
                    <a:lstStyle/>
                    <a:p>
                      <a:pPr algn="l" fontAlgn="t"/>
                      <a:r>
                        <a:rPr lang="fi-FI" sz="1700" b="0" dirty="0">
                          <a:effectLst/>
                        </a:rPr>
                        <a:t>4. Etiologia</a:t>
                      </a:r>
                    </a:p>
                  </a:txBody>
                  <a:tcPr marL="108000" marR="38634" marT="35944" marB="35944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700" dirty="0">
                          <a:effectLst/>
                        </a:rPr>
                        <a:t>Osa epilepsioista jää edelleen syyltään tuntemattomaksi</a:t>
                      </a:r>
                      <a:br>
                        <a:rPr lang="fi-FI" sz="1700" dirty="0">
                          <a:effectLst/>
                        </a:rPr>
                      </a:br>
                      <a:r>
                        <a:rPr lang="fi-FI" sz="1700" dirty="0">
                          <a:effectLst/>
                        </a:rPr>
                        <a:t>Vähintään yritettävä erottaa, onko kyseessä rakenteellinen, geneettinen, aineenvaihdunnallinen, infektioperäinen vai immuunivälitteinen epilepsia</a:t>
                      </a:r>
                    </a:p>
                  </a:txBody>
                  <a:tcPr marL="38634" marR="38634" marT="35944" marB="35944"/>
                </a:tc>
                <a:extLst>
                  <a:ext uri="{0D108BD9-81ED-4DB2-BD59-A6C34878D82A}">
                    <a16:rowId xmlns:a16="http://schemas.microsoft.com/office/drawing/2014/main" val="1029064700"/>
                  </a:ext>
                </a:extLst>
              </a:tr>
              <a:tr h="580670">
                <a:tc>
                  <a:txBody>
                    <a:bodyPr/>
                    <a:lstStyle/>
                    <a:p>
                      <a:pPr algn="l" fontAlgn="t"/>
                      <a:r>
                        <a:rPr lang="fi-FI" sz="1700" b="0" dirty="0">
                          <a:effectLst/>
                        </a:rPr>
                        <a:t>5. Toimintakyky</a:t>
                      </a:r>
                    </a:p>
                  </a:txBody>
                  <a:tcPr marL="108000" marR="38634" marT="35944" marB="35944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700" dirty="0">
                          <a:effectLst/>
                        </a:rPr>
                        <a:t>Epilepsian aiheuttama tai siihen liittyvä toimintakyvyn (esimerkiksi työ- tai ajokyky) muutos, tarvittavat tukitoimet ja kuntoutus</a:t>
                      </a:r>
                    </a:p>
                  </a:txBody>
                  <a:tcPr marL="38634" marR="38634" marT="35944" marB="35944"/>
                </a:tc>
                <a:extLst>
                  <a:ext uri="{0D108BD9-81ED-4DB2-BD59-A6C34878D82A}">
                    <a16:rowId xmlns:a16="http://schemas.microsoft.com/office/drawing/2014/main" val="2739001830"/>
                  </a:ext>
                </a:extLst>
              </a:tr>
            </a:tbl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D0AB5B69-D632-42FD-8226-706FBA6FDF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8417" y="219075"/>
            <a:ext cx="7886700" cy="555625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 </a:t>
            </a:r>
            <a:r>
              <a:rPr lang="fi-FI" dirty="0"/>
              <a:t>Epilepsian diagnostiikan perusta</a:t>
            </a:r>
          </a:p>
        </p:txBody>
      </p:sp>
    </p:spTree>
    <p:extLst>
      <p:ext uri="{BB962C8B-B14F-4D97-AF65-F5344CB8AC3E}">
        <p14:creationId xmlns:p14="http://schemas.microsoft.com/office/powerpoint/2010/main" val="2600888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B3490D-7002-784D-8FBA-581970F0D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900" dirty="0"/>
              <a:t>Epilepsiadiagnoosin edellytykset: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564B98-4769-7D4D-A5D0-6BE25356EC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066029"/>
            <a:ext cx="7886700" cy="3480816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fi-FI" sz="2000" dirty="0"/>
              <a:t>potilaalla on ollut vähintään 2 ilman merkittäviä altistavia tekijöitä esiintynyttä epileptistä kohtausta, joiden välillä on ollut yli 24 tuntia</a:t>
            </a:r>
          </a:p>
          <a:p>
            <a:pPr marL="457200" indent="-457200">
              <a:buFont typeface="+mj-lt"/>
              <a:buAutoNum type="alphaLcParenR"/>
            </a:pPr>
            <a:r>
              <a:rPr lang="fi-FI" sz="2000" dirty="0"/>
              <a:t>potilaalla on ollut 1 ilman altistavia tekijöitä ilmennyt epileptinen kohtaus ja hänen aivoissaan havaitaan jokin pitkäaikainen kohtauksille altistava tekijä, jonka vuoksi kohtausten uusimisriski on seuraavan 10 vuoden aikana yli 60 % (eli sama kuin 2 </a:t>
            </a:r>
            <a:r>
              <a:rPr lang="fi-FI" sz="2000"/>
              <a:t>kohtauksen jälkeen) tai </a:t>
            </a:r>
            <a:endParaRPr lang="fi-FI" sz="2000" dirty="0"/>
          </a:p>
          <a:p>
            <a:pPr marL="457200" indent="-457200">
              <a:buFont typeface="+mj-lt"/>
              <a:buAutoNum type="alphaLcParenR"/>
            </a:pPr>
            <a:r>
              <a:rPr lang="fi-FI" sz="2000" dirty="0"/>
              <a:t>potilaalle tehdään jonkin epilepsiaoireyhtymän diagnoosi.</a:t>
            </a:r>
          </a:p>
        </p:txBody>
      </p:sp>
    </p:spTree>
    <p:extLst>
      <p:ext uri="{BB962C8B-B14F-4D97-AF65-F5344CB8AC3E}">
        <p14:creationId xmlns:p14="http://schemas.microsoft.com/office/powerpoint/2010/main" val="1863596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D6620F-F349-403D-9C71-C80E6EA08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Epilepsia hoito ja hoidon tavoitteet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2AD4F9-A7C3-4D9A-A345-12C1FA7AC91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2000" dirty="0"/>
              <a:t>Hoidon tavoitteena on saavuttaa kohtauksettomuus ilman merkittäviä haittavaikutuksia.</a:t>
            </a:r>
          </a:p>
          <a:p>
            <a:r>
              <a:rPr lang="fi-FI" sz="2000" dirty="0"/>
              <a:t>Epilepsian lääkehoito aloitetaan useimmiten toisen epilepsiakohtauksen jälkeen.</a:t>
            </a:r>
          </a:p>
          <a:p>
            <a:r>
              <a:rPr lang="fi-FI" sz="2000" dirty="0"/>
              <a:t>Lääkehoidon aloittamisen perusteista keskustellaan aina potilaan kanssa, ja hänen kanssaan tehdään yhteinen hoitosuunnitelma, </a:t>
            </a:r>
            <a:r>
              <a:rPr lang="fi-FI" sz="2000"/>
              <a:t>johon myös hän on valmis </a:t>
            </a:r>
            <a:r>
              <a:rPr lang="fi-FI" sz="2000" dirty="0"/>
              <a:t>sitoutumaan.</a:t>
            </a:r>
          </a:p>
          <a:p>
            <a:r>
              <a:rPr lang="fi-FI" sz="2000" dirty="0"/>
              <a:t>Pitkäaikaista epilepsialääkitystä ei yleensä tule aloittaa päivystystilanteessa.</a:t>
            </a:r>
          </a:p>
        </p:txBody>
      </p:sp>
    </p:spTree>
    <p:extLst>
      <p:ext uri="{BB962C8B-B14F-4D97-AF65-F5344CB8AC3E}">
        <p14:creationId xmlns:p14="http://schemas.microsoft.com/office/powerpoint/2010/main" val="3292495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F4C11C-2685-49D1-B0D4-EC94D0563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Potilasinformaatio ja hoidonohjaus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A3619C-2A3D-4E22-8524-C8C52BD163C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2000" dirty="0"/>
              <a:t>Alkuvaiheen hoidonohjauksella ja sen yksilöllisellä kohdentamisella hoidon jatkuessa on mahdollista parantaa potilaan itsehoidon tuloksia.</a:t>
            </a:r>
          </a:p>
          <a:p>
            <a:r>
              <a:rPr lang="fi-FI" sz="2000" dirty="0"/>
              <a:t>Hoidonohjauksessa käydään läpi </a:t>
            </a:r>
          </a:p>
          <a:p>
            <a:pPr lvl="1"/>
            <a:r>
              <a:rPr lang="fi-FI" sz="1800" dirty="0"/>
              <a:t>lääkehoidon toteuttaminen</a:t>
            </a:r>
          </a:p>
          <a:p>
            <a:pPr lvl="1"/>
            <a:r>
              <a:rPr lang="fi-FI" sz="1800" dirty="0"/>
              <a:t>epilepsian vaikutukset ja mahdolliset rajoitukset jokapäiväiseen elämään sekä työ- ja ajokykyyn </a:t>
            </a:r>
          </a:p>
          <a:p>
            <a:pPr lvl="1"/>
            <a:r>
              <a:rPr lang="fi-FI" sz="1800" dirty="0"/>
              <a:t>sosiaaliturvan tarve. </a:t>
            </a:r>
          </a:p>
          <a:p>
            <a:r>
              <a:rPr lang="fi-FI" sz="2000" dirty="0"/>
              <a:t>Suullisen tiedon ja keskustelun lisäksi annetaan kirjallista potilasinformaatiota epilepsiasta.</a:t>
            </a:r>
          </a:p>
        </p:txBody>
      </p:sp>
    </p:spTree>
    <p:extLst>
      <p:ext uri="{BB962C8B-B14F-4D97-AF65-F5344CB8AC3E}">
        <p14:creationId xmlns:p14="http://schemas.microsoft.com/office/powerpoint/2010/main" val="836530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8492B5-8DCC-475B-B0AD-73D1BEC2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461665"/>
          </a:xfrm>
        </p:spPr>
        <p:txBody>
          <a:bodyPr/>
          <a:lstStyle/>
          <a:p>
            <a:r>
              <a:rPr lang="fi-FI" sz="2400" dirty="0"/>
              <a:t>Näytön varmuusaste Käypä hoito -suosituksissa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CCF02105-79B9-48AA-A464-29E0DBF141D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41036367"/>
              </p:ext>
            </p:extLst>
          </p:nvPr>
        </p:nvGraphicFramePr>
        <p:xfrm>
          <a:off x="628650" y="822325"/>
          <a:ext cx="7886700" cy="3266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90422">
                  <a:extLst>
                    <a:ext uri="{9D8B030D-6E8A-4147-A177-3AD203B41FA5}">
                      <a16:colId xmlns:a16="http://schemas.microsoft.com/office/drawing/2014/main" val="69717820"/>
                    </a:ext>
                  </a:extLst>
                </a:gridCol>
                <a:gridCol w="1975104">
                  <a:extLst>
                    <a:ext uri="{9D8B030D-6E8A-4147-A177-3AD203B41FA5}">
                      <a16:colId xmlns:a16="http://schemas.microsoft.com/office/drawing/2014/main" val="2984627652"/>
                    </a:ext>
                  </a:extLst>
                </a:gridCol>
                <a:gridCol w="4821174">
                  <a:extLst>
                    <a:ext uri="{9D8B030D-6E8A-4147-A177-3AD203B41FA5}">
                      <a16:colId xmlns:a16="http://schemas.microsoft.com/office/drawing/2014/main" val="3580641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600" dirty="0"/>
                        <a:t>Koodi</a:t>
                      </a:r>
                      <a:endParaRPr lang="fi-FI" sz="16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Näytön aste</a:t>
                      </a:r>
                      <a:endParaRPr lang="fi-FI" sz="16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Selitys</a:t>
                      </a:r>
                      <a:endParaRPr lang="fi-FI" sz="16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59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sz="1400" dirty="0"/>
                        <a:t>A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Vahva </a:t>
                      </a:r>
                    </a:p>
                    <a:p>
                      <a:r>
                        <a:rPr lang="fi-FI" sz="1400" dirty="0"/>
                        <a:t>tutkimusnäyttö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Useita menetelmällisesti tasokkaita</a:t>
                      </a:r>
                      <a:r>
                        <a:rPr lang="fi-FI" sz="1400" baseline="30000" dirty="0"/>
                        <a:t>1</a:t>
                      </a:r>
                      <a:r>
                        <a:rPr lang="fi-FI" sz="1400" dirty="0"/>
                        <a:t> tutkimuksia, joiden tulokset samansuuntaiset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194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sz="1400" dirty="0"/>
                        <a:t>B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Kohtalainen </a:t>
                      </a:r>
                    </a:p>
                    <a:p>
                      <a:r>
                        <a:rPr lang="fi-FI" sz="1400" dirty="0"/>
                        <a:t>tutkimusnäyttö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Ainakin yksi menetelmällisesti tasokas tutkimus tai useita kelvollisia</a:t>
                      </a:r>
                      <a:r>
                        <a:rPr lang="fi-FI" sz="1400" baseline="30000" dirty="0"/>
                        <a:t>2</a:t>
                      </a:r>
                      <a:r>
                        <a:rPr lang="fi-FI" sz="1400" dirty="0"/>
                        <a:t> tutkimuksia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499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sz="1400" dirty="0"/>
                        <a:t>C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Niukka</a:t>
                      </a:r>
                    </a:p>
                    <a:p>
                      <a:r>
                        <a:rPr lang="fi-FI" sz="1400" dirty="0"/>
                        <a:t>tutkimusnäyttö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Ainakin yksi kelvollinen tieteellinen</a:t>
                      </a:r>
                      <a:r>
                        <a:rPr lang="fi-FI" sz="1400" baseline="0" dirty="0"/>
                        <a:t> tutkimus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20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sz="1400" dirty="0"/>
                        <a:t>D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Ei </a:t>
                      </a:r>
                    </a:p>
                    <a:p>
                      <a:r>
                        <a:rPr lang="fi-FI" sz="1400" dirty="0"/>
                        <a:t>tutkimusnäyttöä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Asiantuntijoiden tulkinta (paras arvio) tiedosta, joka ei täytä tutkimukseen</a:t>
                      </a:r>
                      <a:r>
                        <a:rPr lang="fi-FI" sz="1400" baseline="0" dirty="0"/>
                        <a:t> perustuvia näytön vaatimuksia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16396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fi-FI" sz="1200" baseline="30000" dirty="0"/>
                        <a:t>1 </a:t>
                      </a:r>
                      <a:r>
                        <a:rPr lang="fi-FI" sz="1200" dirty="0"/>
                        <a:t>Menetelmällisesti</a:t>
                      </a:r>
                      <a:r>
                        <a:rPr lang="fi-FI" sz="1200" baseline="0" dirty="0"/>
                        <a:t> tasokas = vahva tutkimusasetelma (kontrolloitu koeasetelma tai hyvä epidemiologinen tutkimus); tutkittu väestö ja käytetty menetelmä soveltuvat  perustaksi hoitosuosituksen kannanottoihin.</a:t>
                      </a:r>
                    </a:p>
                    <a:p>
                      <a:r>
                        <a:rPr lang="fi-FI" sz="1200" baseline="30000" dirty="0"/>
                        <a:t>2 </a:t>
                      </a:r>
                      <a:r>
                        <a:rPr lang="fi-FI" sz="1200" baseline="0" dirty="0"/>
                        <a:t>Kelvollinen = täyttää vähimmäisvaatimukset tieteellisten menetelmien osalta; tutkittu väestö ja käytetty menetelmä soveltuvat perustaksi hoitosuosituksen kannanottoihin.</a:t>
                      </a:r>
                      <a:endParaRPr lang="fi-FI" sz="1200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336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069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BEBAAA-D974-4B11-9444-7295D6BCC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Kuntoutus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0E609264-0666-4676-9993-EFEA0D3C3EC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839744700"/>
              </p:ext>
            </p:extLst>
          </p:nvPr>
        </p:nvGraphicFramePr>
        <p:xfrm>
          <a:off x="628650" y="643088"/>
          <a:ext cx="7886700" cy="370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0050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A6FF7A-3BEF-44DD-922E-4BC8E5F32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Epilepsian lääkehoidon seuranta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FD5F96-021F-4CEA-86B3-C2A269E4629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2000" dirty="0"/>
              <a:t>Epilepsian lääkehoito aloitetaan kohtaustyypin mukaan valitulla ensisijaislääkkeellä.</a:t>
            </a:r>
          </a:p>
          <a:p>
            <a:pPr lvl="1"/>
            <a:r>
              <a:rPr lang="fi-FI" sz="1800" dirty="0"/>
              <a:t>Lääkehoidon alkuvaiheessa esiintyy usein haittavaikutuksia, mutta ne ovat yleensä lieviä ja itsestään ohimeneviä. </a:t>
            </a:r>
          </a:p>
          <a:p>
            <a:pPr lvl="1"/>
            <a:r>
              <a:rPr lang="fi-FI" sz="1800" dirty="0"/>
              <a:t>Potilaaseen ollaan yhteydessä </a:t>
            </a:r>
            <a:r>
              <a:rPr lang="fi-FI" sz="1800"/>
              <a:t>ja arvioidaan tilanne </a:t>
            </a:r>
            <a:r>
              <a:rPr lang="fi-FI" sz="1800" dirty="0"/>
              <a:t>2–8 viikon kuluttua lääkityksen aloittamisesta. </a:t>
            </a:r>
          </a:p>
          <a:p>
            <a:r>
              <a:rPr lang="fi-FI" sz="2000" dirty="0"/>
              <a:t>Jos kohtaukset eivät lopu ensimmäisellä lääkkeellä, kokeillaan toista lääkettä ainoana lääkkeenä.</a:t>
            </a:r>
          </a:p>
          <a:p>
            <a:r>
              <a:rPr lang="fi-FI" sz="2000" dirty="0"/>
              <a:t>Lääkkeen valinta edellyttää aina yksilöllisten tekijöiden huomioimista ja arvion hyötysuhteesta hoidon tehon ja mahdollisten haittavaikutusten osalta.</a:t>
            </a:r>
          </a:p>
        </p:txBody>
      </p:sp>
    </p:spTree>
    <p:extLst>
      <p:ext uri="{BB962C8B-B14F-4D97-AF65-F5344CB8AC3E}">
        <p14:creationId xmlns:p14="http://schemas.microsoft.com/office/powerpoint/2010/main" val="2086579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24F82D-CBE7-43D0-9D62-FBDA0AF06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53998"/>
          </a:xfrm>
        </p:spPr>
        <p:txBody>
          <a:bodyPr/>
          <a:lstStyle/>
          <a:p>
            <a:r>
              <a:rPr lang="fi-FI" dirty="0"/>
              <a:t>Lääkehoito: paikallisalkuinen epilepsia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262D1DAB-00EC-4CFC-8845-4132FAFA25B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99646543"/>
              </p:ext>
            </p:extLst>
          </p:nvPr>
        </p:nvGraphicFramePr>
        <p:xfrm>
          <a:off x="628650" y="822960"/>
          <a:ext cx="8058150" cy="348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4860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6C142A-8DB6-4D6D-9577-209D7A9E6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Lääkehoito: yleistyneet epilepsiat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C5379BA5-62B3-49B5-B2E7-787E7D198F5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817588079"/>
              </p:ext>
            </p:extLst>
          </p:nvPr>
        </p:nvGraphicFramePr>
        <p:xfrm>
          <a:off x="628650" y="822960"/>
          <a:ext cx="7886700" cy="3592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5890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23418C-2DC1-4DEC-9839-DD59175BB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8046118" cy="1015663"/>
          </a:xfrm>
        </p:spPr>
        <p:txBody>
          <a:bodyPr/>
          <a:lstStyle/>
          <a:p>
            <a:r>
              <a:rPr lang="fi-FI" dirty="0"/>
              <a:t>Lääkehoito: nuoruusiän poissaoloepilepsia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AB0A9C5C-C3B9-42FA-8526-15D6F7376F34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070665352"/>
              </p:ext>
            </p:extLst>
          </p:nvPr>
        </p:nvGraphicFramePr>
        <p:xfrm>
          <a:off x="628650" y="822960"/>
          <a:ext cx="8046118" cy="348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9996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E9311C-F2CE-4A09-8688-E7FC475EE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8369046" cy="1015663"/>
          </a:xfrm>
        </p:spPr>
        <p:txBody>
          <a:bodyPr/>
          <a:lstStyle/>
          <a:p>
            <a:r>
              <a:rPr lang="fi-FI" dirty="0"/>
              <a:t>Lääkehoito: nuoruusiän myoklonusepilepsia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8F222F35-3013-47C0-871C-298DCBBD5CF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513507188"/>
              </p:ext>
            </p:extLst>
          </p:nvPr>
        </p:nvGraphicFramePr>
        <p:xfrm>
          <a:off x="628650" y="822960"/>
          <a:ext cx="7886700" cy="348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8107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B2C458-C2DD-4948-B73E-CB2079B9A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830997"/>
          </a:xfrm>
        </p:spPr>
        <p:txBody>
          <a:bodyPr/>
          <a:lstStyle/>
          <a:p>
            <a:r>
              <a:rPr lang="fi-FI" sz="2400" dirty="0"/>
              <a:t>Vaikea epilepsia -kriteerin täytyttyä ohjaus viiveettä vaikean epilepsian hoitokonsultaatioon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8FC2B0-6A80-9344-BE6C-C0E31181110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2158" y="1126117"/>
            <a:ext cx="8179684" cy="3274844"/>
          </a:xfrm>
        </p:spPr>
        <p:txBody>
          <a:bodyPr/>
          <a:lstStyle/>
          <a:p>
            <a:r>
              <a:rPr lang="fi-FI" sz="2000" dirty="0"/>
              <a:t>Vaikea epilepsia on tila, jossa asianmukaisesta lääkehoidosta huolimatta esiintyy merkittäviä arkielämää haittaavia epilepsiaan liittyviä oireita, kuten toistuvia kohtauksia, kognitiivisia tai käyttäytymisen ongelmia, kehityksen hidastumista tai hoidon haittavaikutuksia.</a:t>
            </a:r>
            <a:br>
              <a:rPr lang="fi-FI" sz="2000" dirty="0"/>
            </a:br>
            <a:br>
              <a:rPr lang="fi-FI" sz="2000" dirty="0"/>
            </a:br>
            <a:r>
              <a:rPr lang="fi-FI" sz="1800" dirty="0"/>
              <a:t>Lisätieto: "Asianmukaisesta lääkehoidosta huolimatta'" tarkoittaa, ettei kahdella kohtaustyypin tai epilepsiaoireyhtymän mukaan oikein valitulla ja riittävällä annoksella käytetyllä lääkityksellä (ainoana lääkkeenä tai yhdistelmälääkityksenä) ole saavutettu kohtauksettomuutta.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4907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3F7008-6CE4-49C2-AE93-7F9EF59B1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14"/>
            <a:ext cx="7886700" cy="555601"/>
          </a:xfrm>
        </p:spPr>
        <p:txBody>
          <a:bodyPr/>
          <a:lstStyle/>
          <a:p>
            <a:r>
              <a:rPr lang="fi-FI" dirty="0"/>
              <a:t>Vaikean epilepsian hoitopolku</a:t>
            </a:r>
          </a:p>
        </p:txBody>
      </p:sp>
      <p:pic>
        <p:nvPicPr>
          <p:cNvPr id="5" name="Sisällön paikkamerkki 4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40B19A6A-45E7-4929-9857-0FE3AFC66CB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449844" y="556715"/>
            <a:ext cx="7417237" cy="4586785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56CB7A18-40E5-4FAF-A134-EE548D5231BC}"/>
              </a:ext>
            </a:extLst>
          </p:cNvPr>
          <p:cNvSpPr txBox="1"/>
          <p:nvPr/>
        </p:nvSpPr>
        <p:spPr>
          <a:xfrm>
            <a:off x="6378226" y="4784575"/>
            <a:ext cx="21371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latin typeface="Lucida Sans" panose="020B0602030504020204" pitchFamily="34" charset="0"/>
              </a:rPr>
              <a:t>© Suomalainen Lääkäriseura Duodecim</a:t>
            </a:r>
          </a:p>
        </p:txBody>
      </p:sp>
    </p:spTree>
    <p:extLst>
      <p:ext uri="{BB962C8B-B14F-4D97-AF65-F5344CB8AC3E}">
        <p14:creationId xmlns:p14="http://schemas.microsoft.com/office/powerpoint/2010/main" val="1242759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34EAFD-7102-42DE-BCAE-0387DF925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Epilepsian leikkaushoito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02E942-34A8-40B3-BF63-D44A53646D5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5504" y="1100753"/>
            <a:ext cx="7315200" cy="3480816"/>
          </a:xfrm>
        </p:spPr>
        <p:txBody>
          <a:bodyPr/>
          <a:lstStyle/>
          <a:p>
            <a:r>
              <a:rPr lang="fi-FI" sz="2000" dirty="0"/>
              <a:t>Epilepsiakirurgialla tarkoitetaan vaikean epilepsian hoidoksi tehtävää epileptogeenisen alueen kirurgista poistoa tai eristämistä.</a:t>
            </a:r>
          </a:p>
          <a:p>
            <a:r>
              <a:rPr lang="fi-FI" sz="2000" dirty="0"/>
              <a:t>Potilailla, joilla asianmukaisten epilepsiakirurgisten selvittelyjen perusteella epilepsiaa aiheuttavaa aivoaluetta ei voida poistaa eikä eristää, kohtauksia on joskus mahdollista vähentää tai lievittää aivokurkiaisen halkaisulla tai stimulaatiohoidolla (vagushermostimulaatio tai syväaivostimulaatio).</a:t>
            </a:r>
          </a:p>
        </p:txBody>
      </p:sp>
    </p:spTree>
    <p:extLst>
      <p:ext uri="{BB962C8B-B14F-4D97-AF65-F5344CB8AC3E}">
        <p14:creationId xmlns:p14="http://schemas.microsoft.com/office/powerpoint/2010/main" val="1394768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46E102-262E-6C4F-B9DF-AE5EC0F2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Leikkaushoitoon oikea-aikaisesti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766491-694A-0B48-9281-86393BCE39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228074"/>
            <a:ext cx="7886700" cy="3480816"/>
          </a:xfrm>
        </p:spPr>
        <p:txBody>
          <a:bodyPr/>
          <a:lstStyle/>
          <a:p>
            <a:r>
              <a:rPr lang="fi-FI" sz="2000" dirty="0"/>
              <a:t>Leikkaushoidon mahdollisuudet tulee selvittää, jos potilaalla on vaikeahoitoinen epilepsia potilaan kognitiivisesta tasosta riippumatta.</a:t>
            </a:r>
          </a:p>
          <a:p>
            <a:pPr lvl="1"/>
            <a:r>
              <a:rPr lang="fi-FI" sz="1800" dirty="0"/>
              <a:t>Lääkkeisiin tai niiden yhdistelmiin reagoimattomuuden selvittämiseen ei yleensä tarvita enempää kuin 2–3 vuotta siitä, kun kohtauksia alkaa esiintyä toistuvasti. </a:t>
            </a:r>
          </a:p>
          <a:p>
            <a:pPr lvl="1"/>
            <a:r>
              <a:rPr lang="fi-FI" sz="1800" dirty="0"/>
              <a:t>Tämän jälkeen tulee harkita leikkausta, koska ennuste on todennäköisesti parempi, kun leikkaus tehdään varhain.</a:t>
            </a:r>
          </a:p>
        </p:txBody>
      </p:sp>
    </p:spTree>
    <p:extLst>
      <p:ext uri="{BB962C8B-B14F-4D97-AF65-F5344CB8AC3E}">
        <p14:creationId xmlns:p14="http://schemas.microsoft.com/office/powerpoint/2010/main" val="536160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73CDCB-C9A9-4B57-989C-D916D98F9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Luentomateriaalin käyttö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00A49D-905E-428D-B059-B16826946B5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z="2000" dirty="0"/>
              <a:t>Käypä hoito -suositusten luentomateriaalit on laadittu tukemaan suosituksen käyttöönottoa. </a:t>
            </a:r>
          </a:p>
          <a:p>
            <a:pPr>
              <a:defRPr/>
            </a:pPr>
            <a:r>
              <a:rPr lang="fi-FI" sz="2000" dirty="0"/>
              <a:t>Ne ovat vapaasti käytettävissä terveydenhuollon, julkishallinnon ja oppilaitosten koulutuksissa ja apuna ammattilaisten arjessa.</a:t>
            </a:r>
          </a:p>
          <a:p>
            <a:pPr>
              <a:defRPr/>
            </a:pPr>
            <a:r>
              <a:rPr lang="fi-FI" sz="2000" dirty="0"/>
              <a:t>Käyvän hoidon tuottamat aineistot ovat kaikille avoimia ja maksuttomia.</a:t>
            </a:r>
          </a:p>
          <a:p>
            <a:pPr>
              <a:defRPr/>
            </a:pPr>
            <a:r>
              <a:rPr lang="fi-FI" sz="2000" dirty="0"/>
              <a:t>Esityksen sisältöä ei saa muuttaa. </a:t>
            </a:r>
          </a:p>
          <a:p>
            <a:pPr marL="742950" lvl="2" indent="-342900">
              <a:defRPr/>
            </a:pPr>
            <a:r>
              <a:rPr lang="fi-FI" dirty="0"/>
              <a:t>Jos esitykseen sisällytetään muuta materiaalia, Käypä hoito </a:t>
            </a:r>
            <a:br>
              <a:rPr lang="fi-FI" dirty="0"/>
            </a:br>
            <a:r>
              <a:rPr lang="fi-FI" dirty="0"/>
              <a:t>-esityspohjaa ei saa käyttää lisätyssä materiaalissa.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2113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34EAFD-7102-42DE-BCAE-0387DF925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Epilepsian ruokavaliohoito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02E942-34A8-40B3-BF63-D44A53646D5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2000" dirty="0"/>
              <a:t>Ketogeenista ruokavaliota tai mukailtua ketogeenistä ruokavaliota (Atkinsin dieettiä) voidaan harkita vaikean epilepsian hoidossa, jos epilepsialääkkeillä ei saada riittävää vastetta, haittavaikutuksia esiintyy runsaasti eikä kirurginen hoito ole mahdollista </a:t>
            </a:r>
            <a:r>
              <a:rPr lang="fi-FI" b="1" dirty="0">
                <a:solidFill>
                  <a:schemeClr val="tx2"/>
                </a:solidFill>
              </a:rPr>
              <a:t>C</a:t>
            </a:r>
            <a:r>
              <a:rPr lang="fi-FI" dirty="0"/>
              <a:t>.</a:t>
            </a:r>
          </a:p>
          <a:p>
            <a:pPr lvl="1"/>
            <a:r>
              <a:rPr lang="fi-FI" sz="1800" dirty="0"/>
              <a:t>Ketogeenisessä ruokavaliossa hiilihydraattien saantia rajoitetaan, ja energia saadaan pääasiassa rasvoista, jolloin aivot käyttävät energialähteenä glukoosin sijasta ketoaineita.</a:t>
            </a:r>
          </a:p>
          <a:p>
            <a:pPr lvl="1"/>
            <a:r>
              <a:rPr lang="fi-FI" sz="1800" dirty="0"/>
              <a:t>Ruokavalion toteuttaminen on aikaa vievää ja vaatii tiivistä yhteistyötä ruokavaliohoitoon perehtyneen ravitsemusterapeutin kanssa.</a:t>
            </a:r>
          </a:p>
        </p:txBody>
      </p:sp>
    </p:spTree>
    <p:extLst>
      <p:ext uri="{BB962C8B-B14F-4D97-AF65-F5344CB8AC3E}">
        <p14:creationId xmlns:p14="http://schemas.microsoft.com/office/powerpoint/2010/main" val="4104334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36E795-8DC0-47F6-A675-484A399F5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53998"/>
          </a:xfrm>
        </p:spPr>
        <p:txBody>
          <a:bodyPr/>
          <a:lstStyle/>
          <a:p>
            <a:r>
              <a:rPr lang="fi-FI" dirty="0"/>
              <a:t>Epilepsia ja raskaus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1DB3D1-F068-4AB8-BB5D-526B82009F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40865"/>
            <a:ext cx="7886700" cy="3068338"/>
          </a:xfrm>
        </p:spPr>
        <p:txBody>
          <a:bodyPr/>
          <a:lstStyle/>
          <a:p>
            <a:r>
              <a:rPr lang="fi-FI" sz="2000" dirty="0"/>
              <a:t>Epilepsiapotilaiden raskauksien tulisi olla suunniteltuja, mikä edellyttää huolellista raskauden ehkäisyä. Kohtaus-tilanteen tulisi olla mahdollisimman hyvä ennen raskautta.</a:t>
            </a:r>
          </a:p>
          <a:p>
            <a:r>
              <a:rPr lang="fi-FI" sz="2000" dirty="0"/>
              <a:t>Valproaattia ei saa käyttää raskauden aikana, paitsi tilanteissa, joissa sopivaa vaihtoehtoista hoitoa ei ole. </a:t>
            </a:r>
          </a:p>
          <a:p>
            <a:pPr lvl="1"/>
            <a:r>
              <a:rPr lang="fi-FI" sz="1800" dirty="0"/>
              <a:t>Ks. Lisää suosituksen </a:t>
            </a:r>
            <a:r>
              <a:rPr lang="fi-FI" sz="18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taulukosta 2</a:t>
            </a:r>
            <a:r>
              <a:rPr lang="fi-FI" sz="1800" dirty="0"/>
              <a:t>. </a:t>
            </a:r>
          </a:p>
          <a:p>
            <a:r>
              <a:rPr lang="fi-FI" sz="2000" dirty="0"/>
              <a:t>Foolihappolisä (0,4 mg kerran päivässä) annetaan kaikille raskautta suunnitteleville epilepsiaa sairastaville naisille.</a:t>
            </a:r>
          </a:p>
          <a:p>
            <a:r>
              <a:rPr lang="fi-FI" sz="2000" dirty="0"/>
              <a:t>Neuvolaseurannan lisäksi epilepsiaa sairastavan raskautta seurataan riskiraskauden mukaisesti äitiyspoliklinikassa.</a:t>
            </a:r>
          </a:p>
        </p:txBody>
      </p:sp>
    </p:spTree>
    <p:extLst>
      <p:ext uri="{BB962C8B-B14F-4D97-AF65-F5344CB8AC3E}">
        <p14:creationId xmlns:p14="http://schemas.microsoft.com/office/powerpoint/2010/main" val="2445364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48E81D-9EF1-4707-A2B3-A03551911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23" y="174523"/>
            <a:ext cx="8308672" cy="769441"/>
          </a:xfrm>
        </p:spPr>
        <p:txBody>
          <a:bodyPr/>
          <a:lstStyle/>
          <a:p>
            <a:r>
              <a:rPr lang="fi-FI" sz="2200" dirty="0"/>
              <a:t>Suomalaisen Lääkäriseuran Duodecimin ja Suomen Neurologinen Yhdistys ry:n asettama työryhmä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0A8DEB-86F8-4C0C-AC89-C615EFF648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860" y="944255"/>
            <a:ext cx="8202834" cy="3046910"/>
          </a:xfrm>
        </p:spPr>
        <p:txBody>
          <a:bodyPr/>
          <a:lstStyle/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altLang="fi-FI" sz="1300" b="1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Puheenjohtaja</a:t>
            </a:r>
            <a:r>
              <a:rPr lang="fi-FI" altLang="fi-FI" sz="13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: </a:t>
            </a:r>
          </a:p>
          <a:p>
            <a:pPr marL="0" indent="0">
              <a:buNone/>
            </a:pPr>
            <a:r>
              <a:rPr lang="fi-FI" sz="1300" dirty="0"/>
              <a:t>Reetta Kälviäinen, professori, johtaja; Itä-Suomen yliopisto ja Kuopion epilepsiakeskus, neurokeskus, KYS</a:t>
            </a:r>
          </a:p>
          <a:p>
            <a:pPr marL="0" indent="0">
              <a:buNone/>
            </a:pPr>
            <a:r>
              <a:rPr lang="fi-FI" sz="1300" b="1" dirty="0"/>
              <a:t>Jäsenet:</a:t>
            </a:r>
            <a:endParaRPr lang="fi-FI" sz="1300" dirty="0"/>
          </a:p>
          <a:p>
            <a:pPr marL="0" indent="0">
              <a:buNone/>
            </a:pPr>
            <a:r>
              <a:rPr lang="fi-FI" sz="1300" dirty="0"/>
              <a:t>Hanna Ansakorpi, LT, neurologian erikoislääkäri; OYS:n neurologian klinikka</a:t>
            </a:r>
          </a:p>
          <a:p>
            <a:pPr marL="0" indent="0">
              <a:buNone/>
            </a:pPr>
            <a:r>
              <a:rPr lang="fi-FI" sz="1300" dirty="0"/>
              <a:t>Arto Immonen, LT, dosentti, neurokirurgian erikoislääkäri; KYS Neurokeskus</a:t>
            </a:r>
          </a:p>
          <a:p>
            <a:pPr marL="0" indent="0">
              <a:buNone/>
            </a:pPr>
            <a:r>
              <a:rPr lang="fi-FI" sz="1300" dirty="0"/>
              <a:t>Tapani Keränen, dosentti, vs. ylilääkäri; Kanta-Hämeen keskussairaalan neurologian yksikkö</a:t>
            </a:r>
          </a:p>
          <a:p>
            <a:pPr marL="0" indent="0">
              <a:buNone/>
            </a:pPr>
            <a:r>
              <a:rPr lang="fi-FI" sz="1300" dirty="0"/>
              <a:t>Jorma Komulainen, LT, dosentti, lastentautien ja lastenendokrinologian erikoislääkäri, </a:t>
            </a:r>
            <a:br>
              <a:rPr lang="fi-FI" sz="1300" dirty="0"/>
            </a:br>
            <a:r>
              <a:rPr lang="fi-FI" sz="1300" dirty="0"/>
              <a:t>Käypä hoito -päätoimittaja; Suomalainen Lääkäriseura Duodecim</a:t>
            </a:r>
          </a:p>
          <a:p>
            <a:pPr marL="0" indent="0">
              <a:buNone/>
            </a:pPr>
            <a:r>
              <a:rPr lang="fi-FI" sz="1300" dirty="0"/>
              <a:t>Sanna Komulainen, LL, yleislääketieteen erikoislääkäri; Mehiläinen, Terveyspalvelut</a:t>
            </a:r>
          </a:p>
          <a:p>
            <a:pPr marL="0" indent="0">
              <a:buNone/>
            </a:pPr>
            <a:r>
              <a:rPr lang="fi-FI" sz="1300" dirty="0"/>
              <a:t>Salla Lamusuo, LT, neurologian erikoislääkäri; TYKS:n neurotoimialue</a:t>
            </a:r>
          </a:p>
          <a:p>
            <a:pPr marL="0" indent="0">
              <a:buNone/>
            </a:pPr>
            <a:r>
              <a:rPr lang="fi-FI" sz="1300" dirty="0"/>
              <a:t>Jukka Peltola, professori, ylilääkäri; TAYS ja Tampereen yliopisto, neuroalojen ja kuntoutuksen vastuualue</a:t>
            </a:r>
          </a:p>
          <a:p>
            <a:pPr marL="0" indent="0">
              <a:buNone/>
            </a:pPr>
            <a:endParaRPr lang="fi-FI" sz="14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1D44BC5-8BE3-4980-8C48-832AF38C53E0}"/>
              </a:ext>
            </a:extLst>
          </p:cNvPr>
          <p:cNvSpPr txBox="1"/>
          <p:nvPr/>
        </p:nvSpPr>
        <p:spPr>
          <a:xfrm>
            <a:off x="1414359" y="3990928"/>
            <a:ext cx="66776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altLang="fi-FI" sz="1300" dirty="0">
                <a:latin typeface="Lucida Sans" panose="020B0602030504020204" pitchFamily="34" charset="0"/>
                <a:cs typeface="Times New Roman" panose="02020603050405020304" pitchFamily="18" charset="0"/>
              </a:rPr>
              <a:t>Luentomateriaalin on laatinut oppimateriaalitoimittaja Tiina Tala, Käypä hoito. </a:t>
            </a:r>
            <a:br>
              <a:rPr lang="fi-FI" altLang="fi-FI" sz="1300" dirty="0">
                <a:latin typeface="Lucida Sans" panose="020B0602030504020204" pitchFamily="34" charset="0"/>
                <a:cs typeface="Times New Roman" panose="02020603050405020304" pitchFamily="18" charset="0"/>
              </a:rPr>
            </a:br>
            <a:r>
              <a:rPr lang="fi-FI" altLang="fi-FI" sz="1300" dirty="0">
                <a:latin typeface="Lucida Sans" panose="020B0602030504020204" pitchFamily="34" charset="0"/>
                <a:cs typeface="Times New Roman" panose="02020603050405020304" pitchFamily="18" charset="0"/>
              </a:rPr>
              <a:t>Asiasisällön ovat tarkistaneet Reetta Kälviäinen </a:t>
            </a:r>
            <a:r>
              <a:rPr lang="fi-FI" sz="1300" dirty="0">
                <a:latin typeface="Lucida Sans" panose="020B0602030504020204" pitchFamily="34" charset="0"/>
                <a:cs typeface="Times New Roman" panose="02020603050405020304" pitchFamily="18" charset="0"/>
              </a:rPr>
              <a:t>ja Jorma Komulainen.</a:t>
            </a:r>
            <a:endParaRPr lang="fi-FI" sz="1300" dirty="0">
              <a:highlight>
                <a:srgbClr val="FFFF00"/>
              </a:highlight>
              <a:latin typeface="Lucida Sans" panose="020B0602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862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652774-F588-4C9F-8331-32CD5FC63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53998"/>
          </a:xfrm>
        </p:spPr>
        <p:txBody>
          <a:bodyPr/>
          <a:lstStyle/>
          <a:p>
            <a:r>
              <a:rPr lang="fi-FI" dirty="0"/>
              <a:t>Keskeinen sanoma 1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E4D7BA-7E37-40BB-AAEB-EA25738B9F4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i-FI" sz="2000" dirty="0"/>
              <a:t>Epilepsiat ovat etiologialtaan, oireiltaan ja ennusteeltaan monimuotoinen neurologinen sairausryhmä, jonka hyvän hoidon edellytys on mahdollisimman tarkka diagnoosi.</a:t>
            </a:r>
          </a:p>
          <a:p>
            <a:pPr lvl="0"/>
            <a:r>
              <a:rPr lang="fi-FI" sz="2000" dirty="0"/>
              <a:t>Potilas lähetetään jatkotutkimuksiin jo ensimmäisen epileptisen kohtauksensa jälkeen, koska aivojen rakenteelliset poikkeavuudet voivat olla aivoperäisen kohtauksen syynä ja vaatia kiireellistä kirurgista hoitoa.</a:t>
            </a:r>
          </a:p>
          <a:p>
            <a:pPr lvl="1"/>
            <a:r>
              <a:rPr lang="fi-FI" sz="1800" dirty="0"/>
              <a:t>Pitkäaikaista epilepsialääkitystä ei yleensä tule aloittaa päivystystilanteessa ennen huolellista diagnostiikkaa ja hoidonohjausta.</a:t>
            </a:r>
          </a:p>
        </p:txBody>
      </p:sp>
    </p:spTree>
    <p:extLst>
      <p:ext uri="{BB962C8B-B14F-4D97-AF65-F5344CB8AC3E}">
        <p14:creationId xmlns:p14="http://schemas.microsoft.com/office/powerpoint/2010/main" val="576357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652774-F588-4C9F-8331-32CD5FC63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53998"/>
          </a:xfrm>
        </p:spPr>
        <p:txBody>
          <a:bodyPr/>
          <a:lstStyle/>
          <a:p>
            <a:r>
              <a:rPr lang="fi-FI" dirty="0"/>
              <a:t>Keskeinen sanoma 2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E4D7BA-7E37-40BB-AAEB-EA25738B9F4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i-FI" sz="2000" dirty="0"/>
              <a:t>Epilepsiadiagnoosi perustuu potilaalta ja silminnäkijältä saatuun kohtauskuvaukseen, jota täydennetään EEG:llä ja aivojen magneettikuvauksella.</a:t>
            </a:r>
          </a:p>
          <a:p>
            <a:pPr lvl="0"/>
            <a:r>
              <a:rPr lang="fi-FI" sz="2000" dirty="0"/>
              <a:t>Hoidon tavoitteena on kohtauksettomuus ilman merkittäviä haittavaikutuksia.</a:t>
            </a:r>
          </a:p>
          <a:p>
            <a:pPr lvl="0"/>
            <a:r>
              <a:rPr lang="fi-FI" sz="2000" dirty="0"/>
              <a:t>Epilepsiaan, erityisesti vaikeahoitoiseen epilepsiaan ja toistuviin kohtauksiin, liittyy suurentunut kuoleman riski, jota voidaan pienentää lääke- ja leikkaushoidolla.</a:t>
            </a:r>
          </a:p>
        </p:txBody>
      </p:sp>
    </p:spTree>
    <p:extLst>
      <p:ext uri="{BB962C8B-B14F-4D97-AF65-F5344CB8AC3E}">
        <p14:creationId xmlns:p14="http://schemas.microsoft.com/office/powerpoint/2010/main" val="3416518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652774-F588-4C9F-8331-32CD5FC63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53998"/>
          </a:xfrm>
        </p:spPr>
        <p:txBody>
          <a:bodyPr/>
          <a:lstStyle/>
          <a:p>
            <a:r>
              <a:rPr lang="fi-FI" dirty="0"/>
              <a:t>Keskeinen sanoma 3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E4D7BA-7E37-40BB-AAEB-EA25738B9F4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2000" dirty="0"/>
              <a:t>Epilepsiaa hoidetaan ensisijaisesti pitkäaikaisella kohtauksia ehkäisevällä lääkityksellä, jonka valinta riippuu epilepsiatyypistä.</a:t>
            </a:r>
          </a:p>
          <a:p>
            <a:pPr lvl="0"/>
            <a:r>
              <a:rPr lang="fi-FI" sz="2000" dirty="0"/>
              <a:t>Valproaattia ei saa käyttää raskauden aikana, paitsi tilanteissa, joissa ei ole sopivaa vaihtoehtoista hoitoa. </a:t>
            </a:r>
          </a:p>
          <a:p>
            <a:pPr lvl="0"/>
            <a:r>
              <a:rPr lang="fi-FI" sz="2000" dirty="0"/>
              <a:t>Valproaattia ei myöskään saa käyttää naispuolisilla potilailla, joiden on mahdollista tulla raskaaksi, ellei noudateta erityistä raskaudenehkäisyohjelmaa.</a:t>
            </a:r>
            <a:endParaRPr lang="fi-FI" sz="2000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647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652774-F588-4C9F-8331-32CD5FC63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53998"/>
          </a:xfrm>
        </p:spPr>
        <p:txBody>
          <a:bodyPr/>
          <a:lstStyle/>
          <a:p>
            <a:r>
              <a:rPr lang="fi-FI" dirty="0"/>
              <a:t>Keskeinen sanoma 4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E4D7BA-7E37-40BB-AAEB-EA25738B9F4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i-FI" sz="2000" dirty="0"/>
              <a:t>Vaikeassa epilepsiassa on diagnoosin ja hoito-mahdollisuuksien varmistamiseksi ilman tarpeetonta viivettä konsultoitava vaikeaan epilepsiaan perehtynyttä neurologia ja harkittava potilaan lähettämistä erikoissairaanhoidon erityistason yksikköön.</a:t>
            </a:r>
          </a:p>
          <a:p>
            <a:pPr lvl="0"/>
            <a:r>
              <a:rPr lang="fi-FI" sz="2000" dirty="0"/>
              <a:t>Hoidonohjauksella voidaan parantaa hoitotuloksia.</a:t>
            </a:r>
          </a:p>
          <a:p>
            <a:pPr lvl="0"/>
            <a:r>
              <a:rPr lang="fi-FI" sz="2000" dirty="0"/>
              <a:t>Hoidossa ja kuntoutuksessa on huomioitava kohtausten lisäksi epilepsian ja sen etiologian aiheuttamat muut mahdolliset vaikutukset toimintakykyyn.</a:t>
            </a:r>
          </a:p>
        </p:txBody>
      </p:sp>
    </p:spTree>
    <p:extLst>
      <p:ext uri="{BB962C8B-B14F-4D97-AF65-F5344CB8AC3E}">
        <p14:creationId xmlns:p14="http://schemas.microsoft.com/office/powerpoint/2010/main" val="2083426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2997A1-617D-431E-91F1-95DDE3951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Määritelmiä 1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B3A2AB13-FAD8-430C-BAEF-CD2C68BDECF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685753365"/>
              </p:ext>
            </p:extLst>
          </p:nvPr>
        </p:nvGraphicFramePr>
        <p:xfrm>
          <a:off x="628650" y="822960"/>
          <a:ext cx="7886700" cy="348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805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05A1F9-F447-4429-84F7-F4EFC284C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Määritelmiä 2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5CC3B45C-A46A-4CBA-933F-B7BE0A5A0E12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275425289"/>
              </p:ext>
            </p:extLst>
          </p:nvPr>
        </p:nvGraphicFramePr>
        <p:xfrm>
          <a:off x="628650" y="822960"/>
          <a:ext cx="7886700" cy="357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3651465"/>
      </p:ext>
    </p:extLst>
  </p:cSld>
  <p:clrMapOvr>
    <a:masterClrMapping/>
  </p:clrMapOvr>
</p:sld>
</file>

<file path=ppt/theme/theme1.xml><?xml version="1.0" encoding="utf-8"?>
<a:theme xmlns:a="http://schemas.openxmlformats.org/drawingml/2006/main" name="Pohja A">
  <a:themeElements>
    <a:clrScheme name="Duodecim Seura">
      <a:dk1>
        <a:sysClr val="windowText" lastClr="000000"/>
      </a:dk1>
      <a:lt1>
        <a:sysClr val="window" lastClr="FFFFFF"/>
      </a:lt1>
      <a:dk2>
        <a:srgbClr val="094592"/>
      </a:dk2>
      <a:lt2>
        <a:srgbClr val="DEDEDB"/>
      </a:lt2>
      <a:accent1>
        <a:srgbClr val="094592"/>
      </a:accent1>
      <a:accent2>
        <a:srgbClr val="117C9F"/>
      </a:accent2>
      <a:accent3>
        <a:srgbClr val="B7DFEB"/>
      </a:accent3>
      <a:accent4>
        <a:srgbClr val="06275C"/>
      </a:accent4>
      <a:accent5>
        <a:srgbClr val="436CAF"/>
      </a:accent5>
      <a:accent6>
        <a:srgbClr val="DEDEDB"/>
      </a:accent6>
      <a:hlink>
        <a:srgbClr val="094592"/>
      </a:hlink>
      <a:folHlink>
        <a:srgbClr val="06275C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H luentomateriaali LEVEÄ.pptx" id="{D7F24C4E-83CF-4183-9E79-8191088E87DC}" vid="{CF52C160-4324-4A71-9613-7EBB5A358CA7}"/>
    </a:ext>
  </a:extLst>
</a:theme>
</file>

<file path=ppt/theme/theme2.xml><?xml version="1.0" encoding="utf-8"?>
<a:theme xmlns:a="http://schemas.openxmlformats.org/drawingml/2006/main" name="Pohja 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H luentomateriaali LEVEÄ.pptx" id="{D7F24C4E-83CF-4183-9E79-8191088E87DC}" vid="{2D5AEDB2-BF7B-49A2-801E-65315783FB3E}"/>
    </a:ext>
  </a:extLst>
</a:theme>
</file>

<file path=ppt/theme/theme3.xml><?xml version="1.0" encoding="utf-8"?>
<a:theme xmlns:a="http://schemas.openxmlformats.org/drawingml/2006/main" name="Pohja 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H luentomateriaali LEVEÄ.pptx" id="{D7F24C4E-83CF-4183-9E79-8191088E87DC}" vid="{7EE64C3B-C870-431A-91F5-805884FDEAD6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6EB523324F8F4E8781D563FD635F57" ma:contentTypeVersion="13" ma:contentTypeDescription="Create a new document." ma:contentTypeScope="" ma:versionID="cf80a5519e441f395d56e410ba5b5e22">
  <xsd:schema xmlns:xsd="http://www.w3.org/2001/XMLSchema" xmlns:xs="http://www.w3.org/2001/XMLSchema" xmlns:p="http://schemas.microsoft.com/office/2006/metadata/properties" xmlns:ns3="2d46b124-df6e-4bb4-9108-9fb9142a6c3c" xmlns:ns4="3c3216ea-1bcb-4c91-b9fc-7d92528c43f8" targetNamespace="http://schemas.microsoft.com/office/2006/metadata/properties" ma:root="true" ma:fieldsID="7de7fa33940e9042793be464f6fe38a1" ns3:_="" ns4:_="">
    <xsd:import namespace="2d46b124-df6e-4bb4-9108-9fb9142a6c3c"/>
    <xsd:import namespace="3c3216ea-1bcb-4c91-b9fc-7d92528c43f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46b124-df6e-4bb4-9108-9fb9142a6c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216ea-1bcb-4c91-b9fc-7d92528c43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20AC43-7333-406F-9D8D-75DBD2AA03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567721-78A4-4C30-8231-5E366C934B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46b124-df6e-4bb4-9108-9fb9142a6c3c"/>
    <ds:schemaRef ds:uri="3c3216ea-1bcb-4c91-b9fc-7d92528c43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FD9FE1-66CD-4445-A05E-DD04C20B98F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KH luentomateriaali LEVEÄ</Template>
  <TotalTime>0</TotalTime>
  <Words>1940</Words>
  <Application>Microsoft Office PowerPoint</Application>
  <PresentationFormat>Näytössä katseltava esitys (16:9)</PresentationFormat>
  <Paragraphs>213</Paragraphs>
  <Slides>32</Slides>
  <Notes>14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32</vt:i4>
      </vt:variant>
    </vt:vector>
  </HeadingPairs>
  <TitlesOfParts>
    <vt:vector size="39" baseType="lpstr">
      <vt:lpstr>Arial</vt:lpstr>
      <vt:lpstr>Calibri</vt:lpstr>
      <vt:lpstr>Lucida Sans</vt:lpstr>
      <vt:lpstr>Lucida Sans Unicode</vt:lpstr>
      <vt:lpstr>Pohja A</vt:lpstr>
      <vt:lpstr>Pohja B</vt:lpstr>
      <vt:lpstr>Pohja C</vt:lpstr>
      <vt:lpstr>Epilepsiat (aikuiset)</vt:lpstr>
      <vt:lpstr>Näytön varmuusaste Käypä hoito -suosituksissa</vt:lpstr>
      <vt:lpstr>Luentomateriaalin käyttö</vt:lpstr>
      <vt:lpstr>Keskeinen sanoma 1</vt:lpstr>
      <vt:lpstr>Keskeinen sanoma 2</vt:lpstr>
      <vt:lpstr>Keskeinen sanoma 3</vt:lpstr>
      <vt:lpstr>Keskeinen sanoma 4</vt:lpstr>
      <vt:lpstr>Määritelmiä 1</vt:lpstr>
      <vt:lpstr>Määritelmiä 2</vt:lpstr>
      <vt:lpstr>Epilepsioiden luokittelu</vt:lpstr>
      <vt:lpstr>Epilepsioiden luokittelu ILAE:n mukaan</vt:lpstr>
      <vt:lpstr>Epidemiologia</vt:lpstr>
      <vt:lpstr>Kuoleman riski</vt:lpstr>
      <vt:lpstr>Epilepsian hoitoketju</vt:lpstr>
      <vt:lpstr>Diagnostiikka</vt:lpstr>
      <vt:lpstr> Epilepsian diagnostiikan perusta</vt:lpstr>
      <vt:lpstr>Epilepsiadiagnoosin edellytykset:</vt:lpstr>
      <vt:lpstr>Epilepsia hoito ja hoidon tavoitteet</vt:lpstr>
      <vt:lpstr>Potilasinformaatio ja hoidonohjaus</vt:lpstr>
      <vt:lpstr>Kuntoutus</vt:lpstr>
      <vt:lpstr>Epilepsian lääkehoidon seuranta</vt:lpstr>
      <vt:lpstr>Lääkehoito: paikallisalkuinen epilepsia</vt:lpstr>
      <vt:lpstr>Lääkehoito: yleistyneet epilepsiat</vt:lpstr>
      <vt:lpstr>Lääkehoito: nuoruusiän poissaoloepilepsia</vt:lpstr>
      <vt:lpstr>Lääkehoito: nuoruusiän myoklonusepilepsia</vt:lpstr>
      <vt:lpstr>Vaikea epilepsia -kriteerin täytyttyä ohjaus viiveettä vaikean epilepsian hoitokonsultaatioon</vt:lpstr>
      <vt:lpstr>Vaikean epilepsian hoitopolku</vt:lpstr>
      <vt:lpstr>Epilepsian leikkaushoito</vt:lpstr>
      <vt:lpstr>Leikkaushoitoon oikea-aikaisesti</vt:lpstr>
      <vt:lpstr>Epilepsian ruokavaliohoito</vt:lpstr>
      <vt:lpstr>Epilepsia ja raskaus</vt:lpstr>
      <vt:lpstr>Suomalaisen Lääkäriseuran Duodecimin ja Suomen Neurologinen Yhdistys ry:n asettama työryhmä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2020-04-03T10:37:54Z</dcterms:created>
  <dcterms:modified xsi:type="dcterms:W3CDTF">2020-05-25T11:21:40Z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0x010100716EB523324F8F4E8781D563FD635F57</vt:lpwstr>
  </property>
</Properties>
</file>