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736" r:id="rId2"/>
    <p:sldMasterId id="2147483708" r:id="rId3"/>
  </p:sldMasterIdLst>
  <p:notesMasterIdLst>
    <p:notesMasterId r:id="rId49"/>
  </p:notesMasterIdLst>
  <p:handoutMasterIdLst>
    <p:handoutMasterId r:id="rId50"/>
  </p:handoutMasterIdLst>
  <p:sldIdLst>
    <p:sldId id="256" r:id="rId4"/>
    <p:sldId id="278" r:id="rId5"/>
    <p:sldId id="281" r:id="rId6"/>
    <p:sldId id="279" r:id="rId7"/>
    <p:sldId id="311" r:id="rId8"/>
    <p:sldId id="312" r:id="rId9"/>
    <p:sldId id="351" r:id="rId10"/>
    <p:sldId id="320" r:id="rId11"/>
    <p:sldId id="317" r:id="rId12"/>
    <p:sldId id="318" r:id="rId13"/>
    <p:sldId id="319" r:id="rId14"/>
    <p:sldId id="313" r:id="rId15"/>
    <p:sldId id="314" r:id="rId16"/>
    <p:sldId id="315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1" r:id="rId27"/>
    <p:sldId id="334" r:id="rId28"/>
    <p:sldId id="335" r:id="rId29"/>
    <p:sldId id="352" r:id="rId30"/>
    <p:sldId id="336" r:id="rId31"/>
    <p:sldId id="332" r:id="rId32"/>
    <p:sldId id="337" r:id="rId33"/>
    <p:sldId id="338" r:id="rId34"/>
    <p:sldId id="341" r:id="rId35"/>
    <p:sldId id="340" r:id="rId36"/>
    <p:sldId id="342" r:id="rId37"/>
    <p:sldId id="343" r:id="rId38"/>
    <p:sldId id="344" r:id="rId39"/>
    <p:sldId id="345" r:id="rId40"/>
    <p:sldId id="346" r:id="rId41"/>
    <p:sldId id="333" r:id="rId42"/>
    <p:sldId id="347" r:id="rId43"/>
    <p:sldId id="348" r:id="rId44"/>
    <p:sldId id="349" r:id="rId45"/>
    <p:sldId id="350" r:id="rId46"/>
    <p:sldId id="304" r:id="rId47"/>
    <p:sldId id="310" r:id="rId4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0">
          <p15:clr>
            <a:srgbClr val="A4A3A4"/>
          </p15:clr>
        </p15:guide>
        <p15:guide id="2" pos="2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1" name="Tekijä" initials="A" lastIdx="3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E77B3-B1AC-441A-AFD2-FBDEF36B144D}" v="5" dt="2020-04-15T12:58:11.896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5" autoAdjust="0"/>
    <p:restoredTop sz="92031" autoAdjust="0"/>
  </p:normalViewPr>
  <p:slideViewPr>
    <p:cSldViewPr snapToGrid="0" snapToObjects="1" showGuides="1">
      <p:cViewPr varScale="1">
        <p:scale>
          <a:sx n="135" d="100"/>
          <a:sy n="135" d="100"/>
        </p:scale>
        <p:origin x="132" y="738"/>
      </p:cViewPr>
      <p:guideLst>
        <p:guide orient="horz" pos="410"/>
        <p:guide pos="2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64"/>
    </p:cViewPr>
  </p:sorterViewPr>
  <p:notesViewPr>
    <p:cSldViewPr snapToGrid="0" snapToObjects="1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microsoft.com/office/2015/10/relationships/revisionInfo" Target="revisionInfo.xml"/><Relationship Id="rId8" Type="http://schemas.openxmlformats.org/officeDocument/2006/relationships/slide" Target="slides/slide5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t&#228;&#228;lt&#228;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t&#228;&#228;lt&#228;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DB4782-95A2-4213-A732-17F5CEA1B7E9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161844EC-53F3-4C58-829C-9FAB5145E35C}">
      <dgm:prSet/>
      <dgm:spPr/>
      <dgm:t>
        <a:bodyPr/>
        <a:lstStyle/>
        <a:p>
          <a:r>
            <a:rPr lang="fi-FI" baseline="0"/>
            <a:t>Viisaudenhampaan puhkeaminen ei edisty enää 26. ikävuoden jälkeen.</a:t>
          </a:r>
          <a:endParaRPr lang="fi-FI"/>
        </a:p>
      </dgm:t>
    </dgm:pt>
    <dgm:pt modelId="{24B8DEB7-B6A4-4407-97A0-DF5BE5B89BF3}" type="parTrans" cxnId="{D7A3F883-44A1-49D5-9483-EF7722454E60}">
      <dgm:prSet/>
      <dgm:spPr/>
      <dgm:t>
        <a:bodyPr/>
        <a:lstStyle/>
        <a:p>
          <a:endParaRPr lang="fi-FI"/>
        </a:p>
      </dgm:t>
    </dgm:pt>
    <dgm:pt modelId="{15910CC8-193B-4ABC-B979-5757D6AEE02E}" type="sibTrans" cxnId="{D7A3F883-44A1-49D5-9483-EF7722454E60}">
      <dgm:prSet/>
      <dgm:spPr/>
      <dgm:t>
        <a:bodyPr/>
        <a:lstStyle/>
        <a:p>
          <a:endParaRPr lang="fi-FI"/>
        </a:p>
      </dgm:t>
    </dgm:pt>
    <dgm:pt modelId="{AC35C11A-5911-4732-AF0E-AEE211CD9AD7}">
      <dgm:prSet/>
      <dgm:spPr/>
      <dgm:t>
        <a:bodyPr/>
        <a:lstStyle/>
        <a:p>
          <a:r>
            <a:rPr lang="fi-FI" baseline="0"/>
            <a:t>Osittain puhjenneen pystyasentoisen alaviisaudenhampaan puhkeamista ennustettaessa tärkein tekijä on puhkeamiseen käytettävissä oleva tila.</a:t>
          </a:r>
          <a:endParaRPr lang="fi-FI"/>
        </a:p>
      </dgm:t>
    </dgm:pt>
    <dgm:pt modelId="{283A359C-FFE3-4EDF-B9B6-B8E428EA4479}" type="parTrans" cxnId="{170B9B4A-1A49-4E85-8467-7843C6D50857}">
      <dgm:prSet/>
      <dgm:spPr/>
      <dgm:t>
        <a:bodyPr/>
        <a:lstStyle/>
        <a:p>
          <a:endParaRPr lang="fi-FI"/>
        </a:p>
      </dgm:t>
    </dgm:pt>
    <dgm:pt modelId="{74B6C56F-0DA0-4268-AD41-0A3771493E87}" type="sibTrans" cxnId="{170B9B4A-1A49-4E85-8467-7843C6D50857}">
      <dgm:prSet/>
      <dgm:spPr/>
      <dgm:t>
        <a:bodyPr/>
        <a:lstStyle/>
        <a:p>
          <a:endParaRPr lang="fi-FI"/>
        </a:p>
      </dgm:t>
    </dgm:pt>
    <dgm:pt modelId="{A93DCF26-94ED-4698-BAD7-70E376A9E8A3}">
      <dgm:prSet/>
      <dgm:spPr/>
      <dgm:t>
        <a:bodyPr/>
        <a:lstStyle/>
        <a:p>
          <a:r>
            <a:rPr lang="fi-FI" baseline="0" dirty="0"/>
            <a:t>Alaviisaudenhampaan puhkeamista lähivuosina ennustavat </a:t>
          </a:r>
          <a:r>
            <a:rPr lang="fi-FI" baseline="0"/>
            <a:t>20-vuotiaalla havait</a:t>
          </a:r>
          <a:r>
            <a:rPr lang="fi-FI" baseline="0">
              <a:solidFill>
                <a:schemeClr val="bg1"/>
              </a:solidFill>
            </a:rPr>
            <a:t>tu</a:t>
          </a:r>
          <a:r>
            <a:rPr lang="fi-FI" baseline="0"/>
            <a:t> </a:t>
          </a:r>
          <a:endParaRPr lang="fi-FI" dirty="0"/>
        </a:p>
      </dgm:t>
    </dgm:pt>
    <dgm:pt modelId="{3B7099A8-9CBE-4E6E-89EA-B1BEB33978FD}" type="parTrans" cxnId="{59CDD5CF-A19B-4E8E-A0E8-588D73B7B1B6}">
      <dgm:prSet/>
      <dgm:spPr/>
      <dgm:t>
        <a:bodyPr/>
        <a:lstStyle/>
        <a:p>
          <a:endParaRPr lang="fi-FI"/>
        </a:p>
      </dgm:t>
    </dgm:pt>
    <dgm:pt modelId="{BD6251EA-FD09-42BA-9FBD-24F61ABDC48A}" type="sibTrans" cxnId="{59CDD5CF-A19B-4E8E-A0E8-588D73B7B1B6}">
      <dgm:prSet/>
      <dgm:spPr/>
      <dgm:t>
        <a:bodyPr/>
        <a:lstStyle/>
        <a:p>
          <a:endParaRPr lang="fi-FI"/>
        </a:p>
      </dgm:t>
    </dgm:pt>
    <dgm:pt modelId="{C8245BEB-9BA5-46B4-BB22-46DC99D75E23}">
      <dgm:prSet/>
      <dgm:spPr/>
      <dgm:t>
        <a:bodyPr/>
        <a:lstStyle/>
        <a:p>
          <a:r>
            <a:rPr lang="fi-FI"/>
            <a:t>hampaan pystyasento</a:t>
          </a:r>
        </a:p>
      </dgm:t>
    </dgm:pt>
    <dgm:pt modelId="{4E26202E-D7E2-4635-B5C8-4569FC012166}" type="parTrans" cxnId="{5942D0ED-BF05-4E38-BE37-039056FFD731}">
      <dgm:prSet/>
      <dgm:spPr/>
      <dgm:t>
        <a:bodyPr/>
        <a:lstStyle/>
        <a:p>
          <a:endParaRPr lang="fi-FI"/>
        </a:p>
      </dgm:t>
    </dgm:pt>
    <dgm:pt modelId="{B1973CDF-6980-4D67-9552-43C831ABA2A4}" type="sibTrans" cxnId="{5942D0ED-BF05-4E38-BE37-039056FFD731}">
      <dgm:prSet/>
      <dgm:spPr/>
      <dgm:t>
        <a:bodyPr/>
        <a:lstStyle/>
        <a:p>
          <a:endParaRPr lang="fi-FI"/>
        </a:p>
      </dgm:t>
    </dgm:pt>
    <dgm:pt modelId="{2A2B94D0-1E3F-4985-AC72-9F9461A907C7}">
      <dgm:prSet/>
      <dgm:spPr/>
      <dgm:t>
        <a:bodyPr/>
        <a:lstStyle/>
        <a:p>
          <a:r>
            <a:rPr lang="fi-FI"/>
            <a:t>sijainti samalla tasolla toisen poskihampaan kanssa</a:t>
          </a:r>
        </a:p>
      </dgm:t>
    </dgm:pt>
    <dgm:pt modelId="{2F325ED4-49E6-42A7-A59E-5FD47B646960}" type="parTrans" cxnId="{65D5FD80-4247-493A-99A9-5B0288107EE8}">
      <dgm:prSet/>
      <dgm:spPr/>
      <dgm:t>
        <a:bodyPr/>
        <a:lstStyle/>
        <a:p>
          <a:endParaRPr lang="fi-FI"/>
        </a:p>
      </dgm:t>
    </dgm:pt>
    <dgm:pt modelId="{DBB34F14-34C5-433F-B3F6-FFA7CAB5B4CC}" type="sibTrans" cxnId="{65D5FD80-4247-493A-99A9-5B0288107EE8}">
      <dgm:prSet/>
      <dgm:spPr/>
      <dgm:t>
        <a:bodyPr/>
        <a:lstStyle/>
        <a:p>
          <a:endParaRPr lang="fi-FI"/>
        </a:p>
      </dgm:t>
    </dgm:pt>
    <dgm:pt modelId="{4D136854-6F89-474A-9DEF-13DD8FFAD2E8}">
      <dgm:prSet/>
      <dgm:spPr/>
      <dgm:t>
        <a:bodyPr/>
        <a:lstStyle/>
        <a:p>
          <a:r>
            <a:rPr lang="fi-FI"/>
            <a:t>vain pehmytkudosta puhkeamisen esteenä</a:t>
          </a:r>
        </a:p>
      </dgm:t>
    </dgm:pt>
    <dgm:pt modelId="{7F0D0A3C-A7C7-40C0-8037-2E9C7E99D36F}" type="parTrans" cxnId="{E1A24B72-A5D0-4398-B91D-4063400010A2}">
      <dgm:prSet/>
      <dgm:spPr/>
      <dgm:t>
        <a:bodyPr/>
        <a:lstStyle/>
        <a:p>
          <a:endParaRPr lang="fi-FI"/>
        </a:p>
      </dgm:t>
    </dgm:pt>
    <dgm:pt modelId="{22CD6339-AA73-47CE-8A88-DE2B4E71BDDF}" type="sibTrans" cxnId="{E1A24B72-A5D0-4398-B91D-4063400010A2}">
      <dgm:prSet/>
      <dgm:spPr/>
      <dgm:t>
        <a:bodyPr/>
        <a:lstStyle/>
        <a:p>
          <a:endParaRPr lang="fi-FI"/>
        </a:p>
      </dgm:t>
    </dgm:pt>
    <dgm:pt modelId="{E8BA283A-EDFC-43FC-B2A3-A311C962848F}">
      <dgm:prSet/>
      <dgm:spPr/>
      <dgm:t>
        <a:bodyPr/>
        <a:lstStyle/>
        <a:p>
          <a:r>
            <a:rPr lang="fi-FI"/>
            <a:t>päättynyt juurenkehitys</a:t>
          </a:r>
        </a:p>
      </dgm:t>
    </dgm:pt>
    <dgm:pt modelId="{67069431-E604-4242-A45A-749C7C832661}" type="parTrans" cxnId="{251FA68D-87EF-4E39-91A9-A538133F8181}">
      <dgm:prSet/>
      <dgm:spPr/>
      <dgm:t>
        <a:bodyPr/>
        <a:lstStyle/>
        <a:p>
          <a:endParaRPr lang="fi-FI"/>
        </a:p>
      </dgm:t>
    </dgm:pt>
    <dgm:pt modelId="{6E1C32AE-61D3-4E7D-AB1C-DA92DF787572}" type="sibTrans" cxnId="{251FA68D-87EF-4E39-91A9-A538133F8181}">
      <dgm:prSet/>
      <dgm:spPr/>
      <dgm:t>
        <a:bodyPr/>
        <a:lstStyle/>
        <a:p>
          <a:endParaRPr lang="fi-FI"/>
        </a:p>
      </dgm:t>
    </dgm:pt>
    <dgm:pt modelId="{FF442ECA-7049-4033-86DB-33DB3D34C3C8}">
      <dgm:prSet/>
      <dgm:spPr/>
      <dgm:t>
        <a:bodyPr/>
        <a:lstStyle/>
        <a:p>
          <a:r>
            <a:rPr lang="fi-FI"/>
            <a:t>riittävä tila toisen poskihampaan ja alaleuanluun nousevan haaran välillä.</a:t>
          </a:r>
        </a:p>
      </dgm:t>
    </dgm:pt>
    <dgm:pt modelId="{2D128FF0-B17D-4BA1-9216-76F245620968}" type="parTrans" cxnId="{E7A38BA6-64C0-4714-8511-6B9147BD51D0}">
      <dgm:prSet/>
      <dgm:spPr/>
      <dgm:t>
        <a:bodyPr/>
        <a:lstStyle/>
        <a:p>
          <a:endParaRPr lang="fi-FI"/>
        </a:p>
      </dgm:t>
    </dgm:pt>
    <dgm:pt modelId="{EF851F1C-312C-4B42-B4F3-CCEA1C62B590}" type="sibTrans" cxnId="{E7A38BA6-64C0-4714-8511-6B9147BD51D0}">
      <dgm:prSet/>
      <dgm:spPr/>
      <dgm:t>
        <a:bodyPr/>
        <a:lstStyle/>
        <a:p>
          <a:endParaRPr lang="fi-FI"/>
        </a:p>
      </dgm:t>
    </dgm:pt>
    <dgm:pt modelId="{63E724AC-D9F2-4623-96BA-350060C9ABFF}" type="pres">
      <dgm:prSet presAssocID="{4FDB4782-95A2-4213-A732-17F5CEA1B7E9}" presName="linear" presStyleCnt="0">
        <dgm:presLayoutVars>
          <dgm:animLvl val="lvl"/>
          <dgm:resizeHandles val="exact"/>
        </dgm:presLayoutVars>
      </dgm:prSet>
      <dgm:spPr/>
    </dgm:pt>
    <dgm:pt modelId="{B158546C-B628-4F35-BE38-B40D2FFB8CFB}" type="pres">
      <dgm:prSet presAssocID="{161844EC-53F3-4C58-829C-9FAB5145E35C}" presName="parentText" presStyleLbl="node1" presStyleIdx="0" presStyleCnt="3" custScaleY="64948">
        <dgm:presLayoutVars>
          <dgm:chMax val="0"/>
          <dgm:bulletEnabled val="1"/>
        </dgm:presLayoutVars>
      </dgm:prSet>
      <dgm:spPr/>
    </dgm:pt>
    <dgm:pt modelId="{336B0DA8-8B92-468A-A2A9-9FCDF3670755}" type="pres">
      <dgm:prSet presAssocID="{15910CC8-193B-4ABC-B979-5757D6AEE02E}" presName="spacer" presStyleCnt="0"/>
      <dgm:spPr/>
    </dgm:pt>
    <dgm:pt modelId="{FC315406-0110-408D-A7D7-8CD52727F01B}" type="pres">
      <dgm:prSet presAssocID="{AC35C11A-5911-4732-AF0E-AEE211CD9AD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AE0C9BE-57CD-4E07-ABD0-BA12AD40D031}" type="pres">
      <dgm:prSet presAssocID="{74B6C56F-0DA0-4268-AD41-0A3771493E87}" presName="spacer" presStyleCnt="0"/>
      <dgm:spPr/>
    </dgm:pt>
    <dgm:pt modelId="{9A61AC4D-67F8-4272-B2D6-D7F463C8CF58}" type="pres">
      <dgm:prSet presAssocID="{A93DCF26-94ED-4698-BAD7-70E376A9E8A3}" presName="parentText" presStyleLbl="node1" presStyleIdx="2" presStyleCnt="3" custScaleY="65016">
        <dgm:presLayoutVars>
          <dgm:chMax val="0"/>
          <dgm:bulletEnabled val="1"/>
        </dgm:presLayoutVars>
      </dgm:prSet>
      <dgm:spPr/>
    </dgm:pt>
    <dgm:pt modelId="{8429747D-27C1-429B-9E94-DDF464CFAE0A}" type="pres">
      <dgm:prSet presAssocID="{A93DCF26-94ED-4698-BAD7-70E376A9E8A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0F1BC34-9DA9-4711-9F7F-43FD8BF33C68}" type="presOf" srcId="{4D136854-6F89-474A-9DEF-13DD8FFAD2E8}" destId="{8429747D-27C1-429B-9E94-DDF464CFAE0A}" srcOrd="0" destOrd="2" presId="urn:microsoft.com/office/officeart/2005/8/layout/vList2"/>
    <dgm:cxn modelId="{170B9B4A-1A49-4E85-8467-7843C6D50857}" srcId="{4FDB4782-95A2-4213-A732-17F5CEA1B7E9}" destId="{AC35C11A-5911-4732-AF0E-AEE211CD9AD7}" srcOrd="1" destOrd="0" parTransId="{283A359C-FFE3-4EDF-B9B6-B8E428EA4479}" sibTransId="{74B6C56F-0DA0-4268-AD41-0A3771493E87}"/>
    <dgm:cxn modelId="{E1A24B72-A5D0-4398-B91D-4063400010A2}" srcId="{A93DCF26-94ED-4698-BAD7-70E376A9E8A3}" destId="{4D136854-6F89-474A-9DEF-13DD8FFAD2E8}" srcOrd="2" destOrd="0" parTransId="{7F0D0A3C-A7C7-40C0-8037-2E9C7E99D36F}" sibTransId="{22CD6339-AA73-47CE-8A88-DE2B4E71BDDF}"/>
    <dgm:cxn modelId="{FA66A274-E7EF-4480-B664-E5B3781D390D}" type="presOf" srcId="{2A2B94D0-1E3F-4985-AC72-9F9461A907C7}" destId="{8429747D-27C1-429B-9E94-DDF464CFAE0A}" srcOrd="0" destOrd="1" presId="urn:microsoft.com/office/officeart/2005/8/layout/vList2"/>
    <dgm:cxn modelId="{FF5A6B77-79B1-47B0-AC95-15CD38A8D46F}" type="presOf" srcId="{FF442ECA-7049-4033-86DB-33DB3D34C3C8}" destId="{8429747D-27C1-429B-9E94-DDF464CFAE0A}" srcOrd="0" destOrd="4" presId="urn:microsoft.com/office/officeart/2005/8/layout/vList2"/>
    <dgm:cxn modelId="{83C5A377-6F48-47F8-8157-3325BB6D1491}" type="presOf" srcId="{C8245BEB-9BA5-46B4-BB22-46DC99D75E23}" destId="{8429747D-27C1-429B-9E94-DDF464CFAE0A}" srcOrd="0" destOrd="0" presId="urn:microsoft.com/office/officeart/2005/8/layout/vList2"/>
    <dgm:cxn modelId="{65D5FD80-4247-493A-99A9-5B0288107EE8}" srcId="{A93DCF26-94ED-4698-BAD7-70E376A9E8A3}" destId="{2A2B94D0-1E3F-4985-AC72-9F9461A907C7}" srcOrd="1" destOrd="0" parTransId="{2F325ED4-49E6-42A7-A59E-5FD47B646960}" sibTransId="{DBB34F14-34C5-433F-B3F6-FFA7CAB5B4CC}"/>
    <dgm:cxn modelId="{D7A3F883-44A1-49D5-9483-EF7722454E60}" srcId="{4FDB4782-95A2-4213-A732-17F5CEA1B7E9}" destId="{161844EC-53F3-4C58-829C-9FAB5145E35C}" srcOrd="0" destOrd="0" parTransId="{24B8DEB7-B6A4-4407-97A0-DF5BE5B89BF3}" sibTransId="{15910CC8-193B-4ABC-B979-5757D6AEE02E}"/>
    <dgm:cxn modelId="{569F0B8A-3191-4F37-861F-C9DAD29EECDE}" type="presOf" srcId="{AC35C11A-5911-4732-AF0E-AEE211CD9AD7}" destId="{FC315406-0110-408D-A7D7-8CD52727F01B}" srcOrd="0" destOrd="0" presId="urn:microsoft.com/office/officeart/2005/8/layout/vList2"/>
    <dgm:cxn modelId="{251FA68D-87EF-4E39-91A9-A538133F8181}" srcId="{A93DCF26-94ED-4698-BAD7-70E376A9E8A3}" destId="{E8BA283A-EDFC-43FC-B2A3-A311C962848F}" srcOrd="3" destOrd="0" parTransId="{67069431-E604-4242-A45A-749C7C832661}" sibTransId="{6E1C32AE-61D3-4E7D-AB1C-DA92DF787572}"/>
    <dgm:cxn modelId="{E7A38BA6-64C0-4714-8511-6B9147BD51D0}" srcId="{A93DCF26-94ED-4698-BAD7-70E376A9E8A3}" destId="{FF442ECA-7049-4033-86DB-33DB3D34C3C8}" srcOrd="4" destOrd="0" parTransId="{2D128FF0-B17D-4BA1-9216-76F245620968}" sibTransId="{EF851F1C-312C-4B42-B4F3-CCEA1C62B590}"/>
    <dgm:cxn modelId="{9BB910AF-54CE-4D12-AE49-DEF517009DD7}" type="presOf" srcId="{161844EC-53F3-4C58-829C-9FAB5145E35C}" destId="{B158546C-B628-4F35-BE38-B40D2FFB8CFB}" srcOrd="0" destOrd="0" presId="urn:microsoft.com/office/officeart/2005/8/layout/vList2"/>
    <dgm:cxn modelId="{D95F93B5-4E0D-4E64-B211-6D4F5E80D32E}" type="presOf" srcId="{A93DCF26-94ED-4698-BAD7-70E376A9E8A3}" destId="{9A61AC4D-67F8-4272-B2D6-D7F463C8CF58}" srcOrd="0" destOrd="0" presId="urn:microsoft.com/office/officeart/2005/8/layout/vList2"/>
    <dgm:cxn modelId="{59CDD5CF-A19B-4E8E-A0E8-588D73B7B1B6}" srcId="{4FDB4782-95A2-4213-A732-17F5CEA1B7E9}" destId="{A93DCF26-94ED-4698-BAD7-70E376A9E8A3}" srcOrd="2" destOrd="0" parTransId="{3B7099A8-9CBE-4E6E-89EA-B1BEB33978FD}" sibTransId="{BD6251EA-FD09-42BA-9FBD-24F61ABDC48A}"/>
    <dgm:cxn modelId="{EE2313DD-6EC9-4D6B-92DE-AAB8917B9E93}" type="presOf" srcId="{E8BA283A-EDFC-43FC-B2A3-A311C962848F}" destId="{8429747D-27C1-429B-9E94-DDF464CFAE0A}" srcOrd="0" destOrd="3" presId="urn:microsoft.com/office/officeart/2005/8/layout/vList2"/>
    <dgm:cxn modelId="{CBB081E7-39FF-4639-970A-68E4169F5432}" type="presOf" srcId="{4FDB4782-95A2-4213-A732-17F5CEA1B7E9}" destId="{63E724AC-D9F2-4623-96BA-350060C9ABFF}" srcOrd="0" destOrd="0" presId="urn:microsoft.com/office/officeart/2005/8/layout/vList2"/>
    <dgm:cxn modelId="{5942D0ED-BF05-4E38-BE37-039056FFD731}" srcId="{A93DCF26-94ED-4698-BAD7-70E376A9E8A3}" destId="{C8245BEB-9BA5-46B4-BB22-46DC99D75E23}" srcOrd="0" destOrd="0" parTransId="{4E26202E-D7E2-4635-B5C8-4569FC012166}" sibTransId="{B1973CDF-6980-4D67-9552-43C831ABA2A4}"/>
    <dgm:cxn modelId="{2414DAA2-F436-442A-94D7-07B55357B653}" type="presParOf" srcId="{63E724AC-D9F2-4623-96BA-350060C9ABFF}" destId="{B158546C-B628-4F35-BE38-B40D2FFB8CFB}" srcOrd="0" destOrd="0" presId="urn:microsoft.com/office/officeart/2005/8/layout/vList2"/>
    <dgm:cxn modelId="{AE6BF4AE-CC6D-4801-859A-24278F09CEE0}" type="presParOf" srcId="{63E724AC-D9F2-4623-96BA-350060C9ABFF}" destId="{336B0DA8-8B92-468A-A2A9-9FCDF3670755}" srcOrd="1" destOrd="0" presId="urn:microsoft.com/office/officeart/2005/8/layout/vList2"/>
    <dgm:cxn modelId="{26C8B814-7963-45ED-A9C8-0644F775A508}" type="presParOf" srcId="{63E724AC-D9F2-4623-96BA-350060C9ABFF}" destId="{FC315406-0110-408D-A7D7-8CD52727F01B}" srcOrd="2" destOrd="0" presId="urn:microsoft.com/office/officeart/2005/8/layout/vList2"/>
    <dgm:cxn modelId="{7D92C67B-4031-4567-9FBF-CF0D69D756C4}" type="presParOf" srcId="{63E724AC-D9F2-4623-96BA-350060C9ABFF}" destId="{0AE0C9BE-57CD-4E07-ABD0-BA12AD40D031}" srcOrd="3" destOrd="0" presId="urn:microsoft.com/office/officeart/2005/8/layout/vList2"/>
    <dgm:cxn modelId="{A74A25C6-FC2D-42CF-AF45-326BA3FEDA9E}" type="presParOf" srcId="{63E724AC-D9F2-4623-96BA-350060C9ABFF}" destId="{9A61AC4D-67F8-4272-B2D6-D7F463C8CF58}" srcOrd="4" destOrd="0" presId="urn:microsoft.com/office/officeart/2005/8/layout/vList2"/>
    <dgm:cxn modelId="{6BC5645F-4310-40C8-90FA-32D41F6B66C4}" type="presParOf" srcId="{63E724AC-D9F2-4623-96BA-350060C9ABFF}" destId="{8429747D-27C1-429B-9E94-DDF464CFAE0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4F7A99D-7054-4576-A356-ACF7DD6DF69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fi-FI"/>
        </a:p>
      </dgm:t>
    </dgm:pt>
    <dgm:pt modelId="{7B7D2FAB-DF14-4C67-B398-B6F87220F707}">
      <dgm:prSet/>
      <dgm:spPr/>
      <dgm:t>
        <a:bodyPr/>
        <a:lstStyle/>
        <a:p>
          <a:r>
            <a:rPr lang="fi-FI" baseline="0"/>
            <a:t>Kielihermovaurio on yleisin hampaanpoistoon liittyvä vakuutustapahtuma Suomessa.</a:t>
          </a:r>
          <a:endParaRPr lang="fi-FI"/>
        </a:p>
      </dgm:t>
    </dgm:pt>
    <dgm:pt modelId="{BF1A6099-57E5-45AA-BDB5-3D3644BB7730}" type="parTrans" cxnId="{98A400CA-32E0-468D-8B0B-109FCF1817E7}">
      <dgm:prSet/>
      <dgm:spPr/>
      <dgm:t>
        <a:bodyPr/>
        <a:lstStyle/>
        <a:p>
          <a:endParaRPr lang="fi-FI"/>
        </a:p>
      </dgm:t>
    </dgm:pt>
    <dgm:pt modelId="{3B6464F0-5BA0-44C6-815A-7AF20B00B3FD}" type="sibTrans" cxnId="{98A400CA-32E0-468D-8B0B-109FCF1817E7}">
      <dgm:prSet/>
      <dgm:spPr/>
      <dgm:t>
        <a:bodyPr/>
        <a:lstStyle/>
        <a:p>
          <a:endParaRPr lang="fi-FI"/>
        </a:p>
      </dgm:t>
    </dgm:pt>
    <dgm:pt modelId="{ED515C47-A2DD-47F8-8D30-647F8F53CA78}">
      <dgm:prSet/>
      <dgm:spPr/>
      <dgm:t>
        <a:bodyPr/>
        <a:lstStyle/>
        <a:p>
          <a:r>
            <a:rPr lang="fi-FI" baseline="0"/>
            <a:t>Vaurio voi syntyä johtopuudutuksen lisäksi seuraavista syistä:</a:t>
          </a:r>
          <a:endParaRPr lang="fi-FI"/>
        </a:p>
      </dgm:t>
    </dgm:pt>
    <dgm:pt modelId="{00FBA538-0B62-4379-86B7-2920C39FBFF3}" type="parTrans" cxnId="{A562E11B-A21E-45D2-A7DD-B137C61A6D66}">
      <dgm:prSet/>
      <dgm:spPr/>
      <dgm:t>
        <a:bodyPr/>
        <a:lstStyle/>
        <a:p>
          <a:endParaRPr lang="fi-FI"/>
        </a:p>
      </dgm:t>
    </dgm:pt>
    <dgm:pt modelId="{532B2586-7DFE-41ED-9372-A6ECFF825941}" type="sibTrans" cxnId="{A562E11B-A21E-45D2-A7DD-B137C61A6D66}">
      <dgm:prSet/>
      <dgm:spPr/>
      <dgm:t>
        <a:bodyPr/>
        <a:lstStyle/>
        <a:p>
          <a:endParaRPr lang="fi-FI"/>
        </a:p>
      </dgm:t>
    </dgm:pt>
    <dgm:pt modelId="{C69A880D-AD9D-41EF-9ACE-098555C68B7B}">
      <dgm:prSet custT="1"/>
      <dgm:spPr/>
      <dgm:t>
        <a:bodyPr/>
        <a:lstStyle/>
        <a:p>
          <a:r>
            <a:rPr lang="fi-FI" sz="1600"/>
            <a:t>Leikkausviilto tehdään liikaa kielen puolelle hampaan taakse.</a:t>
          </a:r>
        </a:p>
      </dgm:t>
    </dgm:pt>
    <dgm:pt modelId="{22597E37-BA72-42A0-8D42-8467C626A4CC}" type="parTrans" cxnId="{8132F606-A816-49C8-8236-6A319DAB9E23}">
      <dgm:prSet/>
      <dgm:spPr/>
      <dgm:t>
        <a:bodyPr/>
        <a:lstStyle/>
        <a:p>
          <a:endParaRPr lang="fi-FI"/>
        </a:p>
      </dgm:t>
    </dgm:pt>
    <dgm:pt modelId="{EEB845CB-48E8-4DEF-B558-5F9857184DB2}" type="sibTrans" cxnId="{8132F606-A816-49C8-8236-6A319DAB9E23}">
      <dgm:prSet/>
      <dgm:spPr/>
      <dgm:t>
        <a:bodyPr/>
        <a:lstStyle/>
        <a:p>
          <a:endParaRPr lang="fi-FI"/>
        </a:p>
      </dgm:t>
    </dgm:pt>
    <dgm:pt modelId="{D2EB399F-A3C9-487E-AE14-368B05815B5A}">
      <dgm:prSet custT="1"/>
      <dgm:spPr/>
      <dgm:t>
        <a:bodyPr/>
        <a:lstStyle/>
        <a:p>
          <a:r>
            <a:rPr lang="fi-FI" sz="1600"/>
            <a:t>Poiston aikana työskennellään kielen puolella.</a:t>
          </a:r>
        </a:p>
      </dgm:t>
    </dgm:pt>
    <dgm:pt modelId="{4A7FEBF6-12CA-4781-904C-31AEE7F79CF8}" type="parTrans" cxnId="{35958601-0BD8-4E3F-B1C8-6044BF9EB690}">
      <dgm:prSet/>
      <dgm:spPr/>
      <dgm:t>
        <a:bodyPr/>
        <a:lstStyle/>
        <a:p>
          <a:endParaRPr lang="fi-FI"/>
        </a:p>
      </dgm:t>
    </dgm:pt>
    <dgm:pt modelId="{D531E047-CCDF-4F57-AD0B-A6B3AFC8BB2C}" type="sibTrans" cxnId="{35958601-0BD8-4E3F-B1C8-6044BF9EB690}">
      <dgm:prSet/>
      <dgm:spPr/>
      <dgm:t>
        <a:bodyPr/>
        <a:lstStyle/>
        <a:p>
          <a:endParaRPr lang="fi-FI"/>
        </a:p>
      </dgm:t>
    </dgm:pt>
    <dgm:pt modelId="{92AD8491-EAD7-4EE0-93D7-AA9F5F905E65}">
      <dgm:prSet custT="1"/>
      <dgm:spPr/>
      <dgm:t>
        <a:bodyPr/>
        <a:lstStyle/>
        <a:p>
          <a:r>
            <a:rPr lang="fi-FI" sz="1600"/>
            <a:t>Poistovipu lipsahtaa kielen puolelle.</a:t>
          </a:r>
        </a:p>
      </dgm:t>
    </dgm:pt>
    <dgm:pt modelId="{827ECBBC-80DA-4018-A2F1-213663B0191A}" type="parTrans" cxnId="{A3D8BF21-7333-477D-9AE6-26DA2C4C2D8A}">
      <dgm:prSet/>
      <dgm:spPr/>
      <dgm:t>
        <a:bodyPr/>
        <a:lstStyle/>
        <a:p>
          <a:endParaRPr lang="fi-FI"/>
        </a:p>
      </dgm:t>
    </dgm:pt>
    <dgm:pt modelId="{12CEC801-298C-4B2E-83EF-537C74B530AC}" type="sibTrans" cxnId="{A3D8BF21-7333-477D-9AE6-26DA2C4C2D8A}">
      <dgm:prSet/>
      <dgm:spPr/>
      <dgm:t>
        <a:bodyPr/>
        <a:lstStyle/>
        <a:p>
          <a:endParaRPr lang="fi-FI"/>
        </a:p>
      </dgm:t>
    </dgm:pt>
    <dgm:pt modelId="{151CFD63-8CC0-4E84-A3E7-472873D62D96}">
      <dgm:prSet custT="1"/>
      <dgm:spPr/>
      <dgm:t>
        <a:bodyPr/>
        <a:lstStyle/>
        <a:p>
          <a:r>
            <a:rPr lang="fi-FI" sz="1600"/>
            <a:t>Luuta porataan hampaan takana tai kielen puolella.</a:t>
          </a:r>
        </a:p>
      </dgm:t>
    </dgm:pt>
    <dgm:pt modelId="{D625846B-7A36-4248-95DE-720BECA16E33}" type="parTrans" cxnId="{EEE9F372-7483-4F7E-AB2A-8FCC863A65E9}">
      <dgm:prSet/>
      <dgm:spPr/>
      <dgm:t>
        <a:bodyPr/>
        <a:lstStyle/>
        <a:p>
          <a:endParaRPr lang="fi-FI"/>
        </a:p>
      </dgm:t>
    </dgm:pt>
    <dgm:pt modelId="{E0121518-F57C-49F3-A447-DB392B8A9798}" type="sibTrans" cxnId="{EEE9F372-7483-4F7E-AB2A-8FCC863A65E9}">
      <dgm:prSet/>
      <dgm:spPr/>
      <dgm:t>
        <a:bodyPr/>
        <a:lstStyle/>
        <a:p>
          <a:endParaRPr lang="fi-FI"/>
        </a:p>
      </dgm:t>
    </dgm:pt>
    <dgm:pt modelId="{8CC3E646-0C5A-4454-9114-278B47BEF5C9}">
      <dgm:prSet custT="1"/>
      <dgm:spPr/>
      <dgm:t>
        <a:bodyPr/>
        <a:lstStyle/>
        <a:p>
          <a:r>
            <a:rPr lang="fi-FI" sz="1600"/>
            <a:t>Pora lävistää kielen puoleisen luun pinnan.</a:t>
          </a:r>
        </a:p>
      </dgm:t>
    </dgm:pt>
    <dgm:pt modelId="{18995F7E-A4D1-4742-8F75-DAA86331C618}" type="parTrans" cxnId="{38AC60E4-318B-4E9B-94C3-46C06ECBB168}">
      <dgm:prSet/>
      <dgm:spPr/>
      <dgm:t>
        <a:bodyPr/>
        <a:lstStyle/>
        <a:p>
          <a:endParaRPr lang="fi-FI"/>
        </a:p>
      </dgm:t>
    </dgm:pt>
    <dgm:pt modelId="{536E7A39-2A45-46DB-A10F-61660DB34F1A}" type="sibTrans" cxnId="{38AC60E4-318B-4E9B-94C3-46C06ECBB168}">
      <dgm:prSet/>
      <dgm:spPr/>
      <dgm:t>
        <a:bodyPr/>
        <a:lstStyle/>
        <a:p>
          <a:endParaRPr lang="fi-FI"/>
        </a:p>
      </dgm:t>
    </dgm:pt>
    <dgm:pt modelId="{B7510685-7288-40FD-87EE-ACD1033F1612}">
      <dgm:prSet custT="1"/>
      <dgm:spPr/>
      <dgm:t>
        <a:bodyPr/>
        <a:lstStyle/>
        <a:p>
          <a:r>
            <a:rPr lang="fi-FI" sz="1600"/>
            <a:t>Poistopihti puristaa ikenen päältä.</a:t>
          </a:r>
        </a:p>
      </dgm:t>
    </dgm:pt>
    <dgm:pt modelId="{24B71738-21E3-4D98-9AB5-38866377960D}" type="parTrans" cxnId="{BEB0056C-2925-495A-A0BD-4937A1E20406}">
      <dgm:prSet/>
      <dgm:spPr/>
      <dgm:t>
        <a:bodyPr/>
        <a:lstStyle/>
        <a:p>
          <a:endParaRPr lang="fi-FI"/>
        </a:p>
      </dgm:t>
    </dgm:pt>
    <dgm:pt modelId="{CBA113AF-8A8A-4138-8D1C-7ED9E1629AFD}" type="sibTrans" cxnId="{BEB0056C-2925-495A-A0BD-4937A1E20406}">
      <dgm:prSet/>
      <dgm:spPr/>
      <dgm:t>
        <a:bodyPr/>
        <a:lstStyle/>
        <a:p>
          <a:endParaRPr lang="fi-FI"/>
        </a:p>
      </dgm:t>
    </dgm:pt>
    <dgm:pt modelId="{DB657FB9-9A3F-4D00-AA1C-AA9463FD18CF}">
      <dgm:prSet custT="1"/>
      <dgm:spPr/>
      <dgm:t>
        <a:bodyPr/>
        <a:lstStyle/>
        <a:p>
          <a:r>
            <a:rPr lang="fi-FI" sz="1600"/>
            <a:t>Follikkelia poistetaan rajusti.</a:t>
          </a:r>
        </a:p>
      </dgm:t>
    </dgm:pt>
    <dgm:pt modelId="{6CDEBA44-D7D9-42D8-BE2D-901D70EA07FC}" type="parTrans" cxnId="{3F13CCA4-92F9-4665-8949-2CF2141640F9}">
      <dgm:prSet/>
      <dgm:spPr/>
      <dgm:t>
        <a:bodyPr/>
        <a:lstStyle/>
        <a:p>
          <a:endParaRPr lang="fi-FI"/>
        </a:p>
      </dgm:t>
    </dgm:pt>
    <dgm:pt modelId="{DB5DC472-7925-4D80-B131-66BB6884C8B1}" type="sibTrans" cxnId="{3F13CCA4-92F9-4665-8949-2CF2141640F9}">
      <dgm:prSet/>
      <dgm:spPr/>
      <dgm:t>
        <a:bodyPr/>
        <a:lstStyle/>
        <a:p>
          <a:endParaRPr lang="fi-FI"/>
        </a:p>
      </dgm:t>
    </dgm:pt>
    <dgm:pt modelId="{43AC3849-D55A-44E1-B3FD-CAB532A21D23}">
      <dgm:prSet custT="1"/>
      <dgm:spPr/>
      <dgm:t>
        <a:bodyPr/>
        <a:lstStyle/>
        <a:p>
          <a:r>
            <a:rPr lang="fi-FI" sz="1600"/>
            <a:t>Ompeluneula lävistää kielihermon tai ommel puristuu hermon ympärille.</a:t>
          </a:r>
        </a:p>
      </dgm:t>
    </dgm:pt>
    <dgm:pt modelId="{B66AE6CE-4C1B-496B-9B92-58081180C87F}" type="parTrans" cxnId="{DB1295A8-DB87-47A7-BD2B-EFAA1757069E}">
      <dgm:prSet/>
      <dgm:spPr/>
      <dgm:t>
        <a:bodyPr/>
        <a:lstStyle/>
        <a:p>
          <a:endParaRPr lang="fi-FI"/>
        </a:p>
      </dgm:t>
    </dgm:pt>
    <dgm:pt modelId="{7DB668EC-53BA-45C9-BA8E-BFD75D527627}" type="sibTrans" cxnId="{DB1295A8-DB87-47A7-BD2B-EFAA1757069E}">
      <dgm:prSet/>
      <dgm:spPr/>
      <dgm:t>
        <a:bodyPr/>
        <a:lstStyle/>
        <a:p>
          <a:endParaRPr lang="fi-FI"/>
        </a:p>
      </dgm:t>
    </dgm:pt>
    <dgm:pt modelId="{26751DDE-B265-40FE-B424-A4138C2651E7}" type="pres">
      <dgm:prSet presAssocID="{64F7A99D-7054-4576-A356-ACF7DD6DF693}" presName="linear" presStyleCnt="0">
        <dgm:presLayoutVars>
          <dgm:animLvl val="lvl"/>
          <dgm:resizeHandles val="exact"/>
        </dgm:presLayoutVars>
      </dgm:prSet>
      <dgm:spPr/>
    </dgm:pt>
    <dgm:pt modelId="{C9481CF1-70DA-45AE-BD83-7DED292A73BC}" type="pres">
      <dgm:prSet presAssocID="{7B7D2FAB-DF14-4C67-B398-B6F87220F70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D5984C9-F7F1-4DCA-9B3A-066C0A0EF80C}" type="pres">
      <dgm:prSet presAssocID="{3B6464F0-5BA0-44C6-815A-7AF20B00B3FD}" presName="spacer" presStyleCnt="0"/>
      <dgm:spPr/>
    </dgm:pt>
    <dgm:pt modelId="{E4CFDE03-17D6-4600-BBAD-37C6BEF3F8A0}" type="pres">
      <dgm:prSet presAssocID="{ED515C47-A2DD-47F8-8D30-647F8F53CA7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7D450D3-BE06-4E02-98A8-B8D0AB0E7864}" type="pres">
      <dgm:prSet presAssocID="{ED515C47-A2DD-47F8-8D30-647F8F53CA7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5958601-0BD8-4E3F-B1C8-6044BF9EB690}" srcId="{ED515C47-A2DD-47F8-8D30-647F8F53CA78}" destId="{D2EB399F-A3C9-487E-AE14-368B05815B5A}" srcOrd="1" destOrd="0" parTransId="{4A7FEBF6-12CA-4781-904C-31AEE7F79CF8}" sibTransId="{D531E047-CCDF-4F57-AD0B-A6B3AFC8BB2C}"/>
    <dgm:cxn modelId="{4D2EB401-74CC-49D6-AB77-F47E7DE058FA}" type="presOf" srcId="{92AD8491-EAD7-4EE0-93D7-AA9F5F905E65}" destId="{37D450D3-BE06-4E02-98A8-B8D0AB0E7864}" srcOrd="0" destOrd="2" presId="urn:microsoft.com/office/officeart/2005/8/layout/vList2"/>
    <dgm:cxn modelId="{8132F606-A816-49C8-8236-6A319DAB9E23}" srcId="{ED515C47-A2DD-47F8-8D30-647F8F53CA78}" destId="{C69A880D-AD9D-41EF-9ACE-098555C68B7B}" srcOrd="0" destOrd="0" parTransId="{22597E37-BA72-42A0-8D42-8467C626A4CC}" sibTransId="{EEB845CB-48E8-4DEF-B558-5F9857184DB2}"/>
    <dgm:cxn modelId="{64971B15-F63E-4E7B-A3FE-7780F17C1264}" type="presOf" srcId="{C69A880D-AD9D-41EF-9ACE-098555C68B7B}" destId="{37D450D3-BE06-4E02-98A8-B8D0AB0E7864}" srcOrd="0" destOrd="0" presId="urn:microsoft.com/office/officeart/2005/8/layout/vList2"/>
    <dgm:cxn modelId="{A562E11B-A21E-45D2-A7DD-B137C61A6D66}" srcId="{64F7A99D-7054-4576-A356-ACF7DD6DF693}" destId="{ED515C47-A2DD-47F8-8D30-647F8F53CA78}" srcOrd="1" destOrd="0" parTransId="{00FBA538-0B62-4379-86B7-2920C39FBFF3}" sibTransId="{532B2586-7DFE-41ED-9372-A6ECFF825941}"/>
    <dgm:cxn modelId="{CCDCA61C-C42E-4CA7-A8CF-A55A13F778AA}" type="presOf" srcId="{ED515C47-A2DD-47F8-8D30-647F8F53CA78}" destId="{E4CFDE03-17D6-4600-BBAD-37C6BEF3F8A0}" srcOrd="0" destOrd="0" presId="urn:microsoft.com/office/officeart/2005/8/layout/vList2"/>
    <dgm:cxn modelId="{A3D8BF21-7333-477D-9AE6-26DA2C4C2D8A}" srcId="{ED515C47-A2DD-47F8-8D30-647F8F53CA78}" destId="{92AD8491-EAD7-4EE0-93D7-AA9F5F905E65}" srcOrd="2" destOrd="0" parTransId="{827ECBBC-80DA-4018-A2F1-213663B0191A}" sibTransId="{12CEC801-298C-4B2E-83EF-537C74B530AC}"/>
    <dgm:cxn modelId="{AEE93D2B-001C-44CD-8C9C-DAF5DA9C6247}" type="presOf" srcId="{DB657FB9-9A3F-4D00-AA1C-AA9463FD18CF}" destId="{37D450D3-BE06-4E02-98A8-B8D0AB0E7864}" srcOrd="0" destOrd="6" presId="urn:microsoft.com/office/officeart/2005/8/layout/vList2"/>
    <dgm:cxn modelId="{AACBF15B-C25F-49B7-BBC4-8AD736F9BD34}" type="presOf" srcId="{8CC3E646-0C5A-4454-9114-278B47BEF5C9}" destId="{37D450D3-BE06-4E02-98A8-B8D0AB0E7864}" srcOrd="0" destOrd="4" presId="urn:microsoft.com/office/officeart/2005/8/layout/vList2"/>
    <dgm:cxn modelId="{8BEB4260-AA89-450F-946E-693BE1E5467D}" type="presOf" srcId="{B7510685-7288-40FD-87EE-ACD1033F1612}" destId="{37D450D3-BE06-4E02-98A8-B8D0AB0E7864}" srcOrd="0" destOrd="5" presId="urn:microsoft.com/office/officeart/2005/8/layout/vList2"/>
    <dgm:cxn modelId="{EA62BD6B-39FE-43D9-8EEE-83F0D6660D88}" type="presOf" srcId="{43AC3849-D55A-44E1-B3FD-CAB532A21D23}" destId="{37D450D3-BE06-4E02-98A8-B8D0AB0E7864}" srcOrd="0" destOrd="7" presId="urn:microsoft.com/office/officeart/2005/8/layout/vList2"/>
    <dgm:cxn modelId="{BEB0056C-2925-495A-A0BD-4937A1E20406}" srcId="{ED515C47-A2DD-47F8-8D30-647F8F53CA78}" destId="{B7510685-7288-40FD-87EE-ACD1033F1612}" srcOrd="5" destOrd="0" parTransId="{24B71738-21E3-4D98-9AB5-38866377960D}" sibTransId="{CBA113AF-8A8A-4138-8D1C-7ED9E1629AFD}"/>
    <dgm:cxn modelId="{EEE9F372-7483-4F7E-AB2A-8FCC863A65E9}" srcId="{ED515C47-A2DD-47F8-8D30-647F8F53CA78}" destId="{151CFD63-8CC0-4E84-A3E7-472873D62D96}" srcOrd="3" destOrd="0" parTransId="{D625846B-7A36-4248-95DE-720BECA16E33}" sibTransId="{E0121518-F57C-49F3-A447-DB392B8A9798}"/>
    <dgm:cxn modelId="{4156157D-21C9-4E6E-8D89-45A3C5BCB475}" type="presOf" srcId="{7B7D2FAB-DF14-4C67-B398-B6F87220F707}" destId="{C9481CF1-70DA-45AE-BD83-7DED292A73BC}" srcOrd="0" destOrd="0" presId="urn:microsoft.com/office/officeart/2005/8/layout/vList2"/>
    <dgm:cxn modelId="{028A9098-7F29-4578-A5C4-19AD67E39454}" type="presOf" srcId="{D2EB399F-A3C9-487E-AE14-368B05815B5A}" destId="{37D450D3-BE06-4E02-98A8-B8D0AB0E7864}" srcOrd="0" destOrd="1" presId="urn:microsoft.com/office/officeart/2005/8/layout/vList2"/>
    <dgm:cxn modelId="{3F13CCA4-92F9-4665-8949-2CF2141640F9}" srcId="{ED515C47-A2DD-47F8-8D30-647F8F53CA78}" destId="{DB657FB9-9A3F-4D00-AA1C-AA9463FD18CF}" srcOrd="6" destOrd="0" parTransId="{6CDEBA44-D7D9-42D8-BE2D-901D70EA07FC}" sibTransId="{DB5DC472-7925-4D80-B131-66BB6884C8B1}"/>
    <dgm:cxn modelId="{DB1295A8-DB87-47A7-BD2B-EFAA1757069E}" srcId="{ED515C47-A2DD-47F8-8D30-647F8F53CA78}" destId="{43AC3849-D55A-44E1-B3FD-CAB532A21D23}" srcOrd="7" destOrd="0" parTransId="{B66AE6CE-4C1B-496B-9B92-58081180C87F}" sibTransId="{7DB668EC-53BA-45C9-BA8E-BFD75D527627}"/>
    <dgm:cxn modelId="{788810B1-AA56-47C6-903A-DF0BF63C6C86}" type="presOf" srcId="{64F7A99D-7054-4576-A356-ACF7DD6DF693}" destId="{26751DDE-B265-40FE-B424-A4138C2651E7}" srcOrd="0" destOrd="0" presId="urn:microsoft.com/office/officeart/2005/8/layout/vList2"/>
    <dgm:cxn modelId="{283706B6-EE6F-483F-8886-787D445002C1}" type="presOf" srcId="{151CFD63-8CC0-4E84-A3E7-472873D62D96}" destId="{37D450D3-BE06-4E02-98A8-B8D0AB0E7864}" srcOrd="0" destOrd="3" presId="urn:microsoft.com/office/officeart/2005/8/layout/vList2"/>
    <dgm:cxn modelId="{98A400CA-32E0-468D-8B0B-109FCF1817E7}" srcId="{64F7A99D-7054-4576-A356-ACF7DD6DF693}" destId="{7B7D2FAB-DF14-4C67-B398-B6F87220F707}" srcOrd="0" destOrd="0" parTransId="{BF1A6099-57E5-45AA-BDB5-3D3644BB7730}" sibTransId="{3B6464F0-5BA0-44C6-815A-7AF20B00B3FD}"/>
    <dgm:cxn modelId="{38AC60E4-318B-4E9B-94C3-46C06ECBB168}" srcId="{ED515C47-A2DD-47F8-8D30-647F8F53CA78}" destId="{8CC3E646-0C5A-4454-9114-278B47BEF5C9}" srcOrd="4" destOrd="0" parTransId="{18995F7E-A4D1-4742-8F75-DAA86331C618}" sibTransId="{536E7A39-2A45-46DB-A10F-61660DB34F1A}"/>
    <dgm:cxn modelId="{F29B3FC6-B37D-4FFA-A40B-EEFFE219A031}" type="presParOf" srcId="{26751DDE-B265-40FE-B424-A4138C2651E7}" destId="{C9481CF1-70DA-45AE-BD83-7DED292A73BC}" srcOrd="0" destOrd="0" presId="urn:microsoft.com/office/officeart/2005/8/layout/vList2"/>
    <dgm:cxn modelId="{FAB8404A-10EC-497C-94F8-09C72D55E8C0}" type="presParOf" srcId="{26751DDE-B265-40FE-B424-A4138C2651E7}" destId="{9D5984C9-F7F1-4DCA-9B3A-066C0A0EF80C}" srcOrd="1" destOrd="0" presId="urn:microsoft.com/office/officeart/2005/8/layout/vList2"/>
    <dgm:cxn modelId="{ACE6D416-D908-4456-97F2-03E1F75700BB}" type="presParOf" srcId="{26751DDE-B265-40FE-B424-A4138C2651E7}" destId="{E4CFDE03-17D6-4600-BBAD-37C6BEF3F8A0}" srcOrd="2" destOrd="0" presId="urn:microsoft.com/office/officeart/2005/8/layout/vList2"/>
    <dgm:cxn modelId="{D525942B-939F-4B36-8D93-7C228E2BBC64}" type="presParOf" srcId="{26751DDE-B265-40FE-B424-A4138C2651E7}" destId="{37D450D3-BE06-4E02-98A8-B8D0AB0E786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495FB60-C31A-44A2-9865-088CA7A36F60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1355C500-1FAD-4FF8-8F00-40DA9707AEA5}">
      <dgm:prSet custT="1"/>
      <dgm:spPr/>
      <dgm:t>
        <a:bodyPr/>
        <a:lstStyle/>
        <a:p>
          <a:r>
            <a:rPr lang="fi-FI" sz="2300" baseline="0"/>
            <a:t>Alaleuan murtumalle altistavia tekijöitä ovat miessukupuoli, ikä, täysi hampaisto ja viisaudenhampaan sijaitseminen syvällä.</a:t>
          </a:r>
          <a:endParaRPr lang="fi-FI" sz="2300"/>
        </a:p>
      </dgm:t>
    </dgm:pt>
    <dgm:pt modelId="{B0500E79-5CB1-45FA-A8E8-82C304CEE95A}" type="parTrans" cxnId="{C2E46607-B30C-4621-B79D-9E5911CA1313}">
      <dgm:prSet/>
      <dgm:spPr/>
      <dgm:t>
        <a:bodyPr/>
        <a:lstStyle/>
        <a:p>
          <a:endParaRPr lang="fi-FI"/>
        </a:p>
      </dgm:t>
    </dgm:pt>
    <dgm:pt modelId="{8BBC72A9-1681-436D-9F9D-FE5A2EEBF427}" type="sibTrans" cxnId="{C2E46607-B30C-4621-B79D-9E5911CA1313}">
      <dgm:prSet/>
      <dgm:spPr/>
      <dgm:t>
        <a:bodyPr/>
        <a:lstStyle/>
        <a:p>
          <a:endParaRPr lang="fi-FI"/>
        </a:p>
      </dgm:t>
    </dgm:pt>
    <dgm:pt modelId="{5D92695E-3946-4952-8065-75E399431D60}">
      <dgm:prSet custT="1"/>
      <dgm:spPr/>
      <dgm:t>
        <a:bodyPr/>
        <a:lstStyle/>
        <a:p>
          <a:r>
            <a:rPr lang="fi-FI" sz="2300" baseline="0"/>
            <a:t>Riskipotilaiden murtuman ehkäisemiseksi </a:t>
          </a:r>
          <a:endParaRPr lang="fi-FI" sz="2300"/>
        </a:p>
      </dgm:t>
    </dgm:pt>
    <dgm:pt modelId="{E722DC72-95DA-4EF4-8DBD-ACCFF4FAA1A2}" type="parTrans" cxnId="{DF5E1B45-68AF-4029-89A0-DAAE38BCE312}">
      <dgm:prSet/>
      <dgm:spPr/>
      <dgm:t>
        <a:bodyPr/>
        <a:lstStyle/>
        <a:p>
          <a:endParaRPr lang="fi-FI"/>
        </a:p>
      </dgm:t>
    </dgm:pt>
    <dgm:pt modelId="{BCF27AA1-8F36-4DA6-AE8A-081B112B56EB}" type="sibTrans" cxnId="{DF5E1B45-68AF-4029-89A0-DAAE38BCE312}">
      <dgm:prSet/>
      <dgm:spPr/>
      <dgm:t>
        <a:bodyPr/>
        <a:lstStyle/>
        <a:p>
          <a:endParaRPr lang="fi-FI"/>
        </a:p>
      </dgm:t>
    </dgm:pt>
    <dgm:pt modelId="{ECBA6318-BDD2-4E03-B3B0-9EDFDA6DBA74}">
      <dgm:prSet custT="1"/>
      <dgm:spPr/>
      <dgm:t>
        <a:bodyPr/>
        <a:lstStyle/>
        <a:p>
          <a:r>
            <a:rPr lang="fi-FI" sz="1900">
              <a:solidFill>
                <a:schemeClr val="tx1"/>
              </a:solidFill>
            </a:rPr>
            <a:t>kiinnitetään huomiota alaleuan luun määrään poistettavan hampaan alueella</a:t>
          </a:r>
        </a:p>
      </dgm:t>
    </dgm:pt>
    <dgm:pt modelId="{DC01363E-9D88-4584-BDFE-C0CB2B8D1660}" type="parTrans" cxnId="{8907FCC8-4E91-4EE2-B09E-110D3D9AFAB6}">
      <dgm:prSet/>
      <dgm:spPr/>
      <dgm:t>
        <a:bodyPr/>
        <a:lstStyle/>
        <a:p>
          <a:endParaRPr lang="fi-FI"/>
        </a:p>
      </dgm:t>
    </dgm:pt>
    <dgm:pt modelId="{264A502F-CD41-46C2-AD3F-28039186EB84}" type="sibTrans" cxnId="{8907FCC8-4E91-4EE2-B09E-110D3D9AFAB6}">
      <dgm:prSet/>
      <dgm:spPr/>
      <dgm:t>
        <a:bodyPr/>
        <a:lstStyle/>
        <a:p>
          <a:endParaRPr lang="fi-FI"/>
        </a:p>
      </dgm:t>
    </dgm:pt>
    <dgm:pt modelId="{B05E07C7-BDB1-4AAB-89A6-BEB0380961E6}">
      <dgm:prSet custT="1"/>
      <dgm:spPr/>
      <dgm:t>
        <a:bodyPr/>
        <a:lstStyle/>
        <a:p>
          <a:r>
            <a:rPr lang="fi-FI" sz="1900" dirty="0">
              <a:solidFill>
                <a:schemeClr val="tx1"/>
              </a:solidFill>
            </a:rPr>
            <a:t>informoidaan potilasta alaleuan murtumariskistä</a:t>
          </a:r>
        </a:p>
      </dgm:t>
    </dgm:pt>
    <dgm:pt modelId="{3072ABA2-8DFC-4C30-B324-D2CE9043FEDC}" type="parTrans" cxnId="{0F7CF125-A998-4475-92A6-820AD05930A3}">
      <dgm:prSet/>
      <dgm:spPr/>
      <dgm:t>
        <a:bodyPr/>
        <a:lstStyle/>
        <a:p>
          <a:endParaRPr lang="fi-FI"/>
        </a:p>
      </dgm:t>
    </dgm:pt>
    <dgm:pt modelId="{E8E767F2-FA3A-448E-A441-50F3AF0C24F2}" type="sibTrans" cxnId="{0F7CF125-A998-4475-92A6-820AD05930A3}">
      <dgm:prSet/>
      <dgm:spPr/>
      <dgm:t>
        <a:bodyPr/>
        <a:lstStyle/>
        <a:p>
          <a:endParaRPr lang="fi-FI"/>
        </a:p>
      </dgm:t>
    </dgm:pt>
    <dgm:pt modelId="{00CB592A-D2D5-4254-A037-E16E30E17EB3}">
      <dgm:prSet custT="1"/>
      <dgm:spPr/>
      <dgm:t>
        <a:bodyPr/>
        <a:lstStyle/>
        <a:p>
          <a:r>
            <a:rPr lang="fi-FI" sz="1900" dirty="0">
              <a:solidFill>
                <a:schemeClr val="tx1"/>
              </a:solidFill>
            </a:rPr>
            <a:t>suositellaan pehmeää ruokavaliota ja maksimaalisen fyysisen rasituksen sekä kontaktilajien välttämistä 6 viikon </a:t>
          </a:r>
          <a:r>
            <a:rPr lang="fi-FI" sz="1900" dirty="0"/>
            <a:t>ajan poiston jälkeen.</a:t>
          </a:r>
        </a:p>
      </dgm:t>
    </dgm:pt>
    <dgm:pt modelId="{5CDEBB98-F6C1-410C-AEB3-731BA3AAC7CC}" type="parTrans" cxnId="{E099BC8F-62BD-4D7E-AA8C-1625F25DE96E}">
      <dgm:prSet/>
      <dgm:spPr/>
      <dgm:t>
        <a:bodyPr/>
        <a:lstStyle/>
        <a:p>
          <a:endParaRPr lang="fi-FI"/>
        </a:p>
      </dgm:t>
    </dgm:pt>
    <dgm:pt modelId="{A8B8473E-0673-4269-A26F-8D50EDF718AD}" type="sibTrans" cxnId="{E099BC8F-62BD-4D7E-AA8C-1625F25DE96E}">
      <dgm:prSet/>
      <dgm:spPr/>
      <dgm:t>
        <a:bodyPr/>
        <a:lstStyle/>
        <a:p>
          <a:endParaRPr lang="fi-FI"/>
        </a:p>
      </dgm:t>
    </dgm:pt>
    <dgm:pt modelId="{AB3F0952-D3F5-4C57-BA75-68E6850C06E1}" type="pres">
      <dgm:prSet presAssocID="{1495FB60-C31A-44A2-9865-088CA7A36F60}" presName="linear" presStyleCnt="0">
        <dgm:presLayoutVars>
          <dgm:animLvl val="lvl"/>
          <dgm:resizeHandles val="exact"/>
        </dgm:presLayoutVars>
      </dgm:prSet>
      <dgm:spPr/>
    </dgm:pt>
    <dgm:pt modelId="{A3BF59AF-55EC-4A3F-972A-18D2BC98B5EF}" type="pres">
      <dgm:prSet presAssocID="{1355C500-1FAD-4FF8-8F00-40DA9707AEA5}" presName="parentText" presStyleLbl="node1" presStyleIdx="0" presStyleCnt="2" custScaleY="98280">
        <dgm:presLayoutVars>
          <dgm:chMax val="0"/>
          <dgm:bulletEnabled val="1"/>
        </dgm:presLayoutVars>
      </dgm:prSet>
      <dgm:spPr/>
    </dgm:pt>
    <dgm:pt modelId="{823F8BAD-C4B7-41D3-B353-16125BC6C2C3}" type="pres">
      <dgm:prSet presAssocID="{8BBC72A9-1681-436D-9F9D-FE5A2EEBF427}" presName="spacer" presStyleCnt="0"/>
      <dgm:spPr/>
    </dgm:pt>
    <dgm:pt modelId="{8DD17C7F-6B09-4AC1-9BC4-9508527C9DDC}" type="pres">
      <dgm:prSet presAssocID="{5D92695E-3946-4952-8065-75E399431D60}" presName="parentText" presStyleLbl="node1" presStyleIdx="1" presStyleCnt="2" custScaleY="56706" custLinFactNeighborY="-4536">
        <dgm:presLayoutVars>
          <dgm:chMax val="0"/>
          <dgm:bulletEnabled val="1"/>
        </dgm:presLayoutVars>
      </dgm:prSet>
      <dgm:spPr/>
    </dgm:pt>
    <dgm:pt modelId="{8F91C443-0D91-4EDE-B19B-0D7CE8CE9BA3}" type="pres">
      <dgm:prSet presAssocID="{5D92695E-3946-4952-8065-75E399431D60}" presName="childText" presStyleLbl="revTx" presStyleIdx="0" presStyleCnt="1" custScaleY="113915">
        <dgm:presLayoutVars>
          <dgm:bulletEnabled val="1"/>
        </dgm:presLayoutVars>
      </dgm:prSet>
      <dgm:spPr/>
    </dgm:pt>
  </dgm:ptLst>
  <dgm:cxnLst>
    <dgm:cxn modelId="{C2E46607-B30C-4621-B79D-9E5911CA1313}" srcId="{1495FB60-C31A-44A2-9865-088CA7A36F60}" destId="{1355C500-1FAD-4FF8-8F00-40DA9707AEA5}" srcOrd="0" destOrd="0" parTransId="{B0500E79-5CB1-45FA-A8E8-82C304CEE95A}" sibTransId="{8BBC72A9-1681-436D-9F9D-FE5A2EEBF427}"/>
    <dgm:cxn modelId="{0F7CF125-A998-4475-92A6-820AD05930A3}" srcId="{5D92695E-3946-4952-8065-75E399431D60}" destId="{B05E07C7-BDB1-4AAB-89A6-BEB0380961E6}" srcOrd="1" destOrd="0" parTransId="{3072ABA2-8DFC-4C30-B324-D2CE9043FEDC}" sibTransId="{E8E767F2-FA3A-448E-A441-50F3AF0C24F2}"/>
    <dgm:cxn modelId="{49B64435-D891-44B7-A4F8-71E4879B6318}" type="presOf" srcId="{1355C500-1FAD-4FF8-8F00-40DA9707AEA5}" destId="{A3BF59AF-55EC-4A3F-972A-18D2BC98B5EF}" srcOrd="0" destOrd="0" presId="urn:microsoft.com/office/officeart/2005/8/layout/vList2"/>
    <dgm:cxn modelId="{D540423D-BC13-49F5-B8A9-A442EBFF6C5D}" type="presOf" srcId="{00CB592A-D2D5-4254-A037-E16E30E17EB3}" destId="{8F91C443-0D91-4EDE-B19B-0D7CE8CE9BA3}" srcOrd="0" destOrd="2" presId="urn:microsoft.com/office/officeart/2005/8/layout/vList2"/>
    <dgm:cxn modelId="{DF5E1B45-68AF-4029-89A0-DAAE38BCE312}" srcId="{1495FB60-C31A-44A2-9865-088CA7A36F60}" destId="{5D92695E-3946-4952-8065-75E399431D60}" srcOrd="1" destOrd="0" parTransId="{E722DC72-95DA-4EF4-8DBD-ACCFF4FAA1A2}" sibTransId="{BCF27AA1-8F36-4DA6-AE8A-081B112B56EB}"/>
    <dgm:cxn modelId="{5402A18F-AFA3-42AC-824E-58D3B564BA09}" type="presOf" srcId="{ECBA6318-BDD2-4E03-B3B0-9EDFDA6DBA74}" destId="{8F91C443-0D91-4EDE-B19B-0D7CE8CE9BA3}" srcOrd="0" destOrd="0" presId="urn:microsoft.com/office/officeart/2005/8/layout/vList2"/>
    <dgm:cxn modelId="{E099BC8F-62BD-4D7E-AA8C-1625F25DE96E}" srcId="{5D92695E-3946-4952-8065-75E399431D60}" destId="{00CB592A-D2D5-4254-A037-E16E30E17EB3}" srcOrd="2" destOrd="0" parTransId="{5CDEBB98-F6C1-410C-AEB3-731BA3AAC7CC}" sibTransId="{A8B8473E-0673-4269-A26F-8D50EDF718AD}"/>
    <dgm:cxn modelId="{5E123CC7-5501-45E5-A2AC-46B8AF3906DE}" type="presOf" srcId="{1495FB60-C31A-44A2-9865-088CA7A36F60}" destId="{AB3F0952-D3F5-4C57-BA75-68E6850C06E1}" srcOrd="0" destOrd="0" presId="urn:microsoft.com/office/officeart/2005/8/layout/vList2"/>
    <dgm:cxn modelId="{8907FCC8-4E91-4EE2-B09E-110D3D9AFAB6}" srcId="{5D92695E-3946-4952-8065-75E399431D60}" destId="{ECBA6318-BDD2-4E03-B3B0-9EDFDA6DBA74}" srcOrd="0" destOrd="0" parTransId="{DC01363E-9D88-4584-BDFE-C0CB2B8D1660}" sibTransId="{264A502F-CD41-46C2-AD3F-28039186EB84}"/>
    <dgm:cxn modelId="{162560DA-918F-4BC6-9053-EEDA71F41E62}" type="presOf" srcId="{5D92695E-3946-4952-8065-75E399431D60}" destId="{8DD17C7F-6B09-4AC1-9BC4-9508527C9DDC}" srcOrd="0" destOrd="0" presId="urn:microsoft.com/office/officeart/2005/8/layout/vList2"/>
    <dgm:cxn modelId="{EC707CE3-EFEE-4CC1-9B51-5015A5F666CE}" type="presOf" srcId="{B05E07C7-BDB1-4AAB-89A6-BEB0380961E6}" destId="{8F91C443-0D91-4EDE-B19B-0D7CE8CE9BA3}" srcOrd="0" destOrd="1" presId="urn:microsoft.com/office/officeart/2005/8/layout/vList2"/>
    <dgm:cxn modelId="{C7DE0E8F-44F4-4165-85E4-29F45F8FB14B}" type="presParOf" srcId="{AB3F0952-D3F5-4C57-BA75-68E6850C06E1}" destId="{A3BF59AF-55EC-4A3F-972A-18D2BC98B5EF}" srcOrd="0" destOrd="0" presId="urn:microsoft.com/office/officeart/2005/8/layout/vList2"/>
    <dgm:cxn modelId="{7C7600A7-B7D5-4DB0-8276-422061EE388F}" type="presParOf" srcId="{AB3F0952-D3F5-4C57-BA75-68E6850C06E1}" destId="{823F8BAD-C4B7-41D3-B353-16125BC6C2C3}" srcOrd="1" destOrd="0" presId="urn:microsoft.com/office/officeart/2005/8/layout/vList2"/>
    <dgm:cxn modelId="{386E2958-1037-4D05-837B-EEB1AED011BD}" type="presParOf" srcId="{AB3F0952-D3F5-4C57-BA75-68E6850C06E1}" destId="{8DD17C7F-6B09-4AC1-9BC4-9508527C9DDC}" srcOrd="2" destOrd="0" presId="urn:microsoft.com/office/officeart/2005/8/layout/vList2"/>
    <dgm:cxn modelId="{9227E6BB-4BCB-4E08-9C1F-C73E7F6555EE}" type="presParOf" srcId="{AB3F0952-D3F5-4C57-BA75-68E6850C06E1}" destId="{8F91C443-0D91-4EDE-B19B-0D7CE8CE9BA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7A602CF-2896-48FC-BCFB-0BE4E449F24F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8227ECD1-8F27-4428-9E11-237081B1305D}">
      <dgm:prSet custT="1"/>
      <dgm:spPr/>
      <dgm:t>
        <a:bodyPr/>
        <a:lstStyle/>
        <a:p>
          <a:r>
            <a:rPr lang="fi-FI" sz="2050" baseline="0"/>
            <a:t>Poskiontelon läheisyys on arvioitava röntgenkuvasta ennen poistoa, ja koko toimenpide on suunniteltava sen mukaan.</a:t>
          </a:r>
          <a:endParaRPr lang="fi-FI" sz="2050"/>
        </a:p>
      </dgm:t>
    </dgm:pt>
    <dgm:pt modelId="{89026A57-3C34-4239-A697-3C3D0CF41B2F}" type="parTrans" cxnId="{454EE837-66F2-4261-9653-8859E3E4E040}">
      <dgm:prSet/>
      <dgm:spPr/>
      <dgm:t>
        <a:bodyPr/>
        <a:lstStyle/>
        <a:p>
          <a:endParaRPr lang="fi-FI"/>
        </a:p>
      </dgm:t>
    </dgm:pt>
    <dgm:pt modelId="{B4F4DC19-560F-482D-B05C-FCD005B27AAE}" type="sibTrans" cxnId="{454EE837-66F2-4261-9653-8859E3E4E040}">
      <dgm:prSet/>
      <dgm:spPr/>
      <dgm:t>
        <a:bodyPr/>
        <a:lstStyle/>
        <a:p>
          <a:endParaRPr lang="fi-FI"/>
        </a:p>
      </dgm:t>
    </dgm:pt>
    <dgm:pt modelId="{449D9009-0569-4015-8515-FB6B4409BDEF}">
      <dgm:prSet custT="1"/>
      <dgm:spPr/>
      <dgm:t>
        <a:bodyPr/>
        <a:lstStyle/>
        <a:p>
          <a:r>
            <a:rPr lang="fi-FI" sz="2050" baseline="0"/>
            <a:t>Yhteys poskionteloon on todennäköisin, kun juuri katkeaa poistossa, hammas on puhkeamaton ja potilas on iäkäs.</a:t>
          </a:r>
          <a:endParaRPr lang="fi-FI" sz="2050"/>
        </a:p>
      </dgm:t>
    </dgm:pt>
    <dgm:pt modelId="{05E12F8E-1D2E-405B-A528-5489D982CB33}" type="parTrans" cxnId="{95D86A34-7793-40A0-9E0F-BC9ECF2CE731}">
      <dgm:prSet/>
      <dgm:spPr/>
      <dgm:t>
        <a:bodyPr/>
        <a:lstStyle/>
        <a:p>
          <a:endParaRPr lang="fi-FI"/>
        </a:p>
      </dgm:t>
    </dgm:pt>
    <dgm:pt modelId="{EE40FCBA-901B-4EDA-84FD-91AB0C454128}" type="sibTrans" cxnId="{95D86A34-7793-40A0-9E0F-BC9ECF2CE731}">
      <dgm:prSet/>
      <dgm:spPr/>
      <dgm:t>
        <a:bodyPr/>
        <a:lstStyle/>
        <a:p>
          <a:endParaRPr lang="fi-FI"/>
        </a:p>
      </dgm:t>
    </dgm:pt>
    <dgm:pt modelId="{B41B02E4-4973-4911-842D-FFCFB08DEB64}">
      <dgm:prSet custT="1"/>
      <dgm:spPr/>
      <dgm:t>
        <a:bodyPr/>
        <a:lstStyle/>
        <a:p>
          <a:r>
            <a:rPr lang="fi-FI" sz="2050" baseline="0"/>
            <a:t>Aukon koon mukaan hoidoksi valitaan hyvä verihyytymä, ompeleet tai posken puolelta venytettävä kieleke sekä asianmukainen lääkitys, potilaan kotihoidon ohjaus ja paranemisen seuranta.</a:t>
          </a:r>
          <a:endParaRPr lang="fi-FI" sz="2050"/>
        </a:p>
      </dgm:t>
    </dgm:pt>
    <dgm:pt modelId="{4A25AD21-C9AB-4A13-AD10-03B085C9F6B0}" type="parTrans" cxnId="{4E665E15-601C-45B6-B893-9396EB33B480}">
      <dgm:prSet/>
      <dgm:spPr/>
      <dgm:t>
        <a:bodyPr/>
        <a:lstStyle/>
        <a:p>
          <a:endParaRPr lang="fi-FI"/>
        </a:p>
      </dgm:t>
    </dgm:pt>
    <dgm:pt modelId="{B230498D-A384-4FF8-BF40-F345C5042AE3}" type="sibTrans" cxnId="{4E665E15-601C-45B6-B893-9396EB33B480}">
      <dgm:prSet/>
      <dgm:spPr/>
      <dgm:t>
        <a:bodyPr/>
        <a:lstStyle/>
        <a:p>
          <a:endParaRPr lang="fi-FI"/>
        </a:p>
      </dgm:t>
    </dgm:pt>
    <dgm:pt modelId="{7EEA4DF2-CEFD-47EF-A1F5-20C4A3BD0781}" type="pres">
      <dgm:prSet presAssocID="{87A602CF-2896-48FC-BCFB-0BE4E449F24F}" presName="linear" presStyleCnt="0">
        <dgm:presLayoutVars>
          <dgm:animLvl val="lvl"/>
          <dgm:resizeHandles val="exact"/>
        </dgm:presLayoutVars>
      </dgm:prSet>
      <dgm:spPr/>
    </dgm:pt>
    <dgm:pt modelId="{3647FE09-95AE-452B-8CD2-9B6D7D33DAD5}" type="pres">
      <dgm:prSet presAssocID="{8227ECD1-8F27-4428-9E11-237081B1305D}" presName="parentText" presStyleLbl="node1" presStyleIdx="0" presStyleCnt="3" custScaleY="72576">
        <dgm:presLayoutVars>
          <dgm:chMax val="0"/>
          <dgm:bulletEnabled val="1"/>
        </dgm:presLayoutVars>
      </dgm:prSet>
      <dgm:spPr/>
    </dgm:pt>
    <dgm:pt modelId="{F28A8667-98BE-41B9-918E-3EB227209F77}" type="pres">
      <dgm:prSet presAssocID="{B4F4DC19-560F-482D-B05C-FCD005B27AAE}" presName="spacer" presStyleCnt="0"/>
      <dgm:spPr/>
    </dgm:pt>
    <dgm:pt modelId="{1214C20F-9989-4F50-B30B-62F16A8BD10C}" type="pres">
      <dgm:prSet presAssocID="{449D9009-0569-4015-8515-FB6B4409BDEF}" presName="parentText" presStyleLbl="node1" presStyleIdx="1" presStyleCnt="3" custScaleY="72619">
        <dgm:presLayoutVars>
          <dgm:chMax val="0"/>
          <dgm:bulletEnabled val="1"/>
        </dgm:presLayoutVars>
      </dgm:prSet>
      <dgm:spPr/>
    </dgm:pt>
    <dgm:pt modelId="{FBFFEC8B-BD49-41F5-BBCB-0A403354346A}" type="pres">
      <dgm:prSet presAssocID="{EE40FCBA-901B-4EDA-84FD-91AB0C454128}" presName="spacer" presStyleCnt="0"/>
      <dgm:spPr/>
    </dgm:pt>
    <dgm:pt modelId="{67816F68-5E3B-4369-B620-63BF576A24D9}" type="pres">
      <dgm:prSet presAssocID="{B41B02E4-4973-4911-842D-FFCFB08DEB6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E665E15-601C-45B6-B893-9396EB33B480}" srcId="{87A602CF-2896-48FC-BCFB-0BE4E449F24F}" destId="{B41B02E4-4973-4911-842D-FFCFB08DEB64}" srcOrd="2" destOrd="0" parTransId="{4A25AD21-C9AB-4A13-AD10-03B085C9F6B0}" sibTransId="{B230498D-A384-4FF8-BF40-F345C5042AE3}"/>
    <dgm:cxn modelId="{95D86A34-7793-40A0-9E0F-BC9ECF2CE731}" srcId="{87A602CF-2896-48FC-BCFB-0BE4E449F24F}" destId="{449D9009-0569-4015-8515-FB6B4409BDEF}" srcOrd="1" destOrd="0" parTransId="{05E12F8E-1D2E-405B-A528-5489D982CB33}" sibTransId="{EE40FCBA-901B-4EDA-84FD-91AB0C454128}"/>
    <dgm:cxn modelId="{454EE837-66F2-4261-9653-8859E3E4E040}" srcId="{87A602CF-2896-48FC-BCFB-0BE4E449F24F}" destId="{8227ECD1-8F27-4428-9E11-237081B1305D}" srcOrd="0" destOrd="0" parTransId="{89026A57-3C34-4239-A697-3C3D0CF41B2F}" sibTransId="{B4F4DC19-560F-482D-B05C-FCD005B27AAE}"/>
    <dgm:cxn modelId="{BFEA2865-B4BF-4A0A-BF28-3BFFE7C8553E}" type="presOf" srcId="{8227ECD1-8F27-4428-9E11-237081B1305D}" destId="{3647FE09-95AE-452B-8CD2-9B6D7D33DAD5}" srcOrd="0" destOrd="0" presId="urn:microsoft.com/office/officeart/2005/8/layout/vList2"/>
    <dgm:cxn modelId="{75BBBA85-3AA8-458A-83EE-D5494FFCCB45}" type="presOf" srcId="{B41B02E4-4973-4911-842D-FFCFB08DEB64}" destId="{67816F68-5E3B-4369-B620-63BF576A24D9}" srcOrd="0" destOrd="0" presId="urn:microsoft.com/office/officeart/2005/8/layout/vList2"/>
    <dgm:cxn modelId="{3C18A5D5-F4D0-43EC-B48D-090623306989}" type="presOf" srcId="{87A602CF-2896-48FC-BCFB-0BE4E449F24F}" destId="{7EEA4DF2-CEFD-47EF-A1F5-20C4A3BD0781}" srcOrd="0" destOrd="0" presId="urn:microsoft.com/office/officeart/2005/8/layout/vList2"/>
    <dgm:cxn modelId="{E83780EE-B5D6-42D8-A3B0-4225F071FCF1}" type="presOf" srcId="{449D9009-0569-4015-8515-FB6B4409BDEF}" destId="{1214C20F-9989-4F50-B30B-62F16A8BD10C}" srcOrd="0" destOrd="0" presId="urn:microsoft.com/office/officeart/2005/8/layout/vList2"/>
    <dgm:cxn modelId="{59D6C95C-3512-4047-B2F8-26949C09362A}" type="presParOf" srcId="{7EEA4DF2-CEFD-47EF-A1F5-20C4A3BD0781}" destId="{3647FE09-95AE-452B-8CD2-9B6D7D33DAD5}" srcOrd="0" destOrd="0" presId="urn:microsoft.com/office/officeart/2005/8/layout/vList2"/>
    <dgm:cxn modelId="{ECF062D5-4070-49E1-BECB-A7E8F22226E7}" type="presParOf" srcId="{7EEA4DF2-CEFD-47EF-A1F5-20C4A3BD0781}" destId="{F28A8667-98BE-41B9-918E-3EB227209F77}" srcOrd="1" destOrd="0" presId="urn:microsoft.com/office/officeart/2005/8/layout/vList2"/>
    <dgm:cxn modelId="{1924A306-5035-48FF-9632-AB95E601F1F1}" type="presParOf" srcId="{7EEA4DF2-CEFD-47EF-A1F5-20C4A3BD0781}" destId="{1214C20F-9989-4F50-B30B-62F16A8BD10C}" srcOrd="2" destOrd="0" presId="urn:microsoft.com/office/officeart/2005/8/layout/vList2"/>
    <dgm:cxn modelId="{8524779B-0102-4776-B36A-746E0B138ACF}" type="presParOf" srcId="{7EEA4DF2-CEFD-47EF-A1F5-20C4A3BD0781}" destId="{FBFFEC8B-BD49-41F5-BBCB-0A403354346A}" srcOrd="3" destOrd="0" presId="urn:microsoft.com/office/officeart/2005/8/layout/vList2"/>
    <dgm:cxn modelId="{40560F14-E20F-4BDA-91F1-82E130587790}" type="presParOf" srcId="{7EEA4DF2-CEFD-47EF-A1F5-20C4A3BD0781}" destId="{67816F68-5E3B-4369-B620-63BF576A24D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F75E71-0808-4687-9294-A109406118A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F322FBA-190D-4BB3-8889-3138DFA86A92}">
      <dgm:prSet custT="1"/>
      <dgm:spPr/>
      <dgm:t>
        <a:bodyPr/>
        <a:lstStyle/>
        <a:p>
          <a:r>
            <a:rPr lang="fi-FI" sz="1700" baseline="0"/>
            <a:t>Aiheet</a:t>
          </a:r>
          <a:endParaRPr lang="fi-FI" sz="1700"/>
        </a:p>
      </dgm:t>
    </dgm:pt>
    <dgm:pt modelId="{06985B9E-3335-4E6D-AEA0-9B5FF0C3F509}" type="parTrans" cxnId="{A358EE95-BF91-4763-ACED-31C3C7E22C6C}">
      <dgm:prSet/>
      <dgm:spPr/>
      <dgm:t>
        <a:bodyPr/>
        <a:lstStyle/>
        <a:p>
          <a:endParaRPr lang="fi-FI"/>
        </a:p>
      </dgm:t>
    </dgm:pt>
    <dgm:pt modelId="{EE7E8FC5-EB68-4088-A4DB-60854374E53F}" type="sibTrans" cxnId="{A358EE95-BF91-4763-ACED-31C3C7E22C6C}">
      <dgm:prSet/>
      <dgm:spPr/>
      <dgm:t>
        <a:bodyPr/>
        <a:lstStyle/>
        <a:p>
          <a:endParaRPr lang="fi-FI"/>
        </a:p>
      </dgm:t>
    </dgm:pt>
    <dgm:pt modelId="{E1FB166F-15D5-4264-928D-93B0510A1B85}">
      <dgm:prSet/>
      <dgm:spPr/>
      <dgm:t>
        <a:bodyPr/>
        <a:lstStyle/>
        <a:p>
          <a:r>
            <a:rPr lang="fi-FI"/>
            <a:t>viisaudenhampaan oireilu</a:t>
          </a:r>
          <a:endParaRPr lang="fi-FI" dirty="0">
            <a:solidFill>
              <a:srgbClr val="FF0000"/>
            </a:solidFill>
          </a:endParaRPr>
        </a:p>
      </dgm:t>
    </dgm:pt>
    <dgm:pt modelId="{6354E99D-7024-4667-ABCB-146778F5A90A}" type="parTrans" cxnId="{CE85B668-159B-4285-AE0E-B6172DF67E7B}">
      <dgm:prSet/>
      <dgm:spPr/>
      <dgm:t>
        <a:bodyPr/>
        <a:lstStyle/>
        <a:p>
          <a:endParaRPr lang="fi-FI"/>
        </a:p>
      </dgm:t>
    </dgm:pt>
    <dgm:pt modelId="{1CA56D82-ABF7-4C75-B587-1E642ABB9101}" type="sibTrans" cxnId="{CE85B668-159B-4285-AE0E-B6172DF67E7B}">
      <dgm:prSet/>
      <dgm:spPr/>
      <dgm:t>
        <a:bodyPr/>
        <a:lstStyle/>
        <a:p>
          <a:endParaRPr lang="fi-FI"/>
        </a:p>
      </dgm:t>
    </dgm:pt>
    <dgm:pt modelId="{8A377EF9-EF66-4B27-A22D-0866E1FE93BA}">
      <dgm:prSet/>
      <dgm:spPr/>
      <dgm:t>
        <a:bodyPr/>
        <a:lstStyle/>
        <a:p>
          <a:r>
            <a:rPr lang="fi-FI" dirty="0"/>
            <a:t>kliiniset tai röntgenologiset sairauden merkit</a:t>
          </a:r>
        </a:p>
      </dgm:t>
    </dgm:pt>
    <dgm:pt modelId="{3440C452-A488-4ABA-B1D4-3DDCC03CDB5A}" type="parTrans" cxnId="{7CC9692E-9B2D-416D-93AC-0872F65A29FC}">
      <dgm:prSet/>
      <dgm:spPr/>
      <dgm:t>
        <a:bodyPr/>
        <a:lstStyle/>
        <a:p>
          <a:endParaRPr lang="fi-FI"/>
        </a:p>
      </dgm:t>
    </dgm:pt>
    <dgm:pt modelId="{19B26F36-0D55-4F33-815E-FAD8158E7E81}" type="sibTrans" cxnId="{7CC9692E-9B2D-416D-93AC-0872F65A29FC}">
      <dgm:prSet/>
      <dgm:spPr/>
      <dgm:t>
        <a:bodyPr/>
        <a:lstStyle/>
        <a:p>
          <a:endParaRPr lang="fi-FI"/>
        </a:p>
      </dgm:t>
    </dgm:pt>
    <dgm:pt modelId="{4B3DCF12-8596-4E73-9E11-DCF26E031861}">
      <dgm:prSet/>
      <dgm:spPr/>
      <dgm:t>
        <a:bodyPr/>
        <a:lstStyle/>
        <a:p>
          <a:r>
            <a:rPr lang="fi-FI" dirty="0"/>
            <a:t>muu hampaistoon tai potilaan terveyteen liittyvä syy</a:t>
          </a:r>
        </a:p>
      </dgm:t>
    </dgm:pt>
    <dgm:pt modelId="{D73C2EAA-7838-430C-83A1-294796306660}" type="parTrans" cxnId="{3A30D7A0-1392-4209-80B4-BEA4A93DE0D8}">
      <dgm:prSet/>
      <dgm:spPr/>
      <dgm:t>
        <a:bodyPr/>
        <a:lstStyle/>
        <a:p>
          <a:endParaRPr lang="fi-FI"/>
        </a:p>
      </dgm:t>
    </dgm:pt>
    <dgm:pt modelId="{18FFA6B8-E9F3-4C4D-8908-63262F18A478}" type="sibTrans" cxnId="{3A30D7A0-1392-4209-80B4-BEA4A93DE0D8}">
      <dgm:prSet/>
      <dgm:spPr/>
      <dgm:t>
        <a:bodyPr/>
        <a:lstStyle/>
        <a:p>
          <a:endParaRPr lang="fi-FI"/>
        </a:p>
      </dgm:t>
    </dgm:pt>
    <dgm:pt modelId="{80EB4015-475D-40A8-A0D7-39BDDFDA27AE}">
      <dgm:prSet/>
      <dgm:spPr/>
      <dgm:t>
        <a:bodyPr/>
        <a:lstStyle/>
        <a:p>
          <a:r>
            <a:rPr lang="fi-FI"/>
            <a:t>ennakoiva poisto</a:t>
          </a:r>
        </a:p>
      </dgm:t>
    </dgm:pt>
    <dgm:pt modelId="{B6A0AC01-BDE5-42BB-BCBC-A8A9398D3305}" type="parTrans" cxnId="{512E2EC8-A4FC-40E2-8F57-AB7F65F0A63A}">
      <dgm:prSet/>
      <dgm:spPr/>
      <dgm:t>
        <a:bodyPr/>
        <a:lstStyle/>
        <a:p>
          <a:endParaRPr lang="fi-FI"/>
        </a:p>
      </dgm:t>
    </dgm:pt>
    <dgm:pt modelId="{331F7ACB-F1D9-4BDF-80FA-DDCA84F86A88}" type="sibTrans" cxnId="{512E2EC8-A4FC-40E2-8F57-AB7F65F0A63A}">
      <dgm:prSet/>
      <dgm:spPr/>
      <dgm:t>
        <a:bodyPr/>
        <a:lstStyle/>
        <a:p>
          <a:endParaRPr lang="fi-FI"/>
        </a:p>
      </dgm:t>
    </dgm:pt>
    <dgm:pt modelId="{70CF8D03-F2B2-46CD-8F9C-99C112436825}">
      <dgm:prSet custT="1"/>
      <dgm:spPr/>
      <dgm:t>
        <a:bodyPr/>
        <a:lstStyle/>
        <a:p>
          <a:r>
            <a:rPr lang="fi-FI" sz="1700" baseline="0"/>
            <a:t>Vasta-aiheet</a:t>
          </a:r>
          <a:endParaRPr lang="fi-FI" sz="1700"/>
        </a:p>
      </dgm:t>
    </dgm:pt>
    <dgm:pt modelId="{09E96364-3A15-4C4F-AB0E-2E62684C4EB4}" type="parTrans" cxnId="{005728C3-05F9-4B3A-8CB1-871F4A81F63D}">
      <dgm:prSet/>
      <dgm:spPr/>
      <dgm:t>
        <a:bodyPr/>
        <a:lstStyle/>
        <a:p>
          <a:endParaRPr lang="fi-FI"/>
        </a:p>
      </dgm:t>
    </dgm:pt>
    <dgm:pt modelId="{516039CA-49BD-4AA7-A6D4-DF2A1BC44CFB}" type="sibTrans" cxnId="{005728C3-05F9-4B3A-8CB1-871F4A81F63D}">
      <dgm:prSet/>
      <dgm:spPr/>
      <dgm:t>
        <a:bodyPr/>
        <a:lstStyle/>
        <a:p>
          <a:endParaRPr lang="fi-FI"/>
        </a:p>
      </dgm:t>
    </dgm:pt>
    <dgm:pt modelId="{96472B40-9759-4A18-8CF3-ADE83346B6F7}">
      <dgm:prSet/>
      <dgm:spPr/>
      <dgm:t>
        <a:bodyPr/>
        <a:lstStyle/>
        <a:p>
          <a:r>
            <a:rPr lang="fi-FI"/>
            <a:t>Viisaudenhammas on kokonaan luun peittämä, oireeton ja kliinisesti ja röntgenologisesti terve.</a:t>
          </a:r>
        </a:p>
      </dgm:t>
    </dgm:pt>
    <dgm:pt modelId="{0C220446-E96A-4799-8C53-1F6AE9A6061D}" type="parTrans" cxnId="{2F9A1F0C-5994-422C-8333-29C1E2368233}">
      <dgm:prSet/>
      <dgm:spPr/>
      <dgm:t>
        <a:bodyPr/>
        <a:lstStyle/>
        <a:p>
          <a:endParaRPr lang="fi-FI"/>
        </a:p>
      </dgm:t>
    </dgm:pt>
    <dgm:pt modelId="{852E870D-3648-4CD2-BA70-BBE072DA4F1A}" type="sibTrans" cxnId="{2F9A1F0C-5994-422C-8333-29C1E2368233}">
      <dgm:prSet/>
      <dgm:spPr/>
      <dgm:t>
        <a:bodyPr/>
        <a:lstStyle/>
        <a:p>
          <a:endParaRPr lang="fi-FI"/>
        </a:p>
      </dgm:t>
    </dgm:pt>
    <dgm:pt modelId="{5B6E4DE7-1936-4497-AC84-278DD1354A01}">
      <dgm:prSet/>
      <dgm:spPr/>
      <dgm:t>
        <a:bodyPr/>
        <a:lstStyle/>
        <a:p>
          <a:r>
            <a:rPr lang="fi-FI"/>
            <a:t>Poistosta aiheutuisi kohtuuton paikallinen tai yleisterveydellinen riski.</a:t>
          </a:r>
        </a:p>
      </dgm:t>
    </dgm:pt>
    <dgm:pt modelId="{53ABBB11-1E45-4803-9023-C8AD97848F47}" type="parTrans" cxnId="{6A40A9A1-415F-41AD-A194-8AB9C038654E}">
      <dgm:prSet/>
      <dgm:spPr/>
      <dgm:t>
        <a:bodyPr/>
        <a:lstStyle/>
        <a:p>
          <a:endParaRPr lang="fi-FI"/>
        </a:p>
      </dgm:t>
    </dgm:pt>
    <dgm:pt modelId="{87CFD539-4371-4155-A760-7F1D9950BBCD}" type="sibTrans" cxnId="{6A40A9A1-415F-41AD-A194-8AB9C038654E}">
      <dgm:prSet/>
      <dgm:spPr/>
      <dgm:t>
        <a:bodyPr/>
        <a:lstStyle/>
        <a:p>
          <a:endParaRPr lang="fi-FI"/>
        </a:p>
      </dgm:t>
    </dgm:pt>
    <dgm:pt modelId="{1BFFAFAB-6464-4087-BA84-8159E36BFB39}" type="pres">
      <dgm:prSet presAssocID="{F7F75E71-0808-4687-9294-A109406118A1}" presName="linear" presStyleCnt="0">
        <dgm:presLayoutVars>
          <dgm:dir/>
          <dgm:animLvl val="lvl"/>
          <dgm:resizeHandles val="exact"/>
        </dgm:presLayoutVars>
      </dgm:prSet>
      <dgm:spPr/>
    </dgm:pt>
    <dgm:pt modelId="{A3295C81-F9AB-414F-9519-36252A007909}" type="pres">
      <dgm:prSet presAssocID="{5F322FBA-190D-4BB3-8889-3138DFA86A92}" presName="parentLin" presStyleCnt="0"/>
      <dgm:spPr/>
    </dgm:pt>
    <dgm:pt modelId="{2A401B93-884E-4719-9780-48B2709DBCBD}" type="pres">
      <dgm:prSet presAssocID="{5F322FBA-190D-4BB3-8889-3138DFA86A92}" presName="parentLeftMargin" presStyleLbl="node1" presStyleIdx="0" presStyleCnt="2"/>
      <dgm:spPr/>
    </dgm:pt>
    <dgm:pt modelId="{6F6AB559-DCFF-4E62-9947-D93E5B73962E}" type="pres">
      <dgm:prSet presAssocID="{5F322FBA-190D-4BB3-8889-3138DFA86A9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CAE0AE-0865-4C0B-8CCE-190A100B431B}" type="pres">
      <dgm:prSet presAssocID="{5F322FBA-190D-4BB3-8889-3138DFA86A92}" presName="negativeSpace" presStyleCnt="0"/>
      <dgm:spPr/>
    </dgm:pt>
    <dgm:pt modelId="{1E988CC5-2C55-4706-BAB2-55A07AAD4F21}" type="pres">
      <dgm:prSet presAssocID="{5F322FBA-190D-4BB3-8889-3138DFA86A92}" presName="childText" presStyleLbl="conFgAcc1" presStyleIdx="0" presStyleCnt="2">
        <dgm:presLayoutVars>
          <dgm:bulletEnabled val="1"/>
        </dgm:presLayoutVars>
      </dgm:prSet>
      <dgm:spPr/>
    </dgm:pt>
    <dgm:pt modelId="{BBB77E75-398E-47B5-849A-EEADABEA1E5A}" type="pres">
      <dgm:prSet presAssocID="{EE7E8FC5-EB68-4088-A4DB-60854374E53F}" presName="spaceBetweenRectangles" presStyleCnt="0"/>
      <dgm:spPr/>
    </dgm:pt>
    <dgm:pt modelId="{70487FA7-667E-4EA8-8270-10B9AA6F4313}" type="pres">
      <dgm:prSet presAssocID="{70CF8D03-F2B2-46CD-8F9C-99C112436825}" presName="parentLin" presStyleCnt="0"/>
      <dgm:spPr/>
    </dgm:pt>
    <dgm:pt modelId="{236F5E28-BE04-45A4-94DD-9787886A0463}" type="pres">
      <dgm:prSet presAssocID="{70CF8D03-F2B2-46CD-8F9C-99C112436825}" presName="parentLeftMargin" presStyleLbl="node1" presStyleIdx="0" presStyleCnt="2"/>
      <dgm:spPr/>
    </dgm:pt>
    <dgm:pt modelId="{CD2B8836-7CAE-4A1C-ABBE-D3A8ED769D3F}" type="pres">
      <dgm:prSet presAssocID="{70CF8D03-F2B2-46CD-8F9C-99C11243682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D48A083-5D18-41DF-9509-4756074F7D41}" type="pres">
      <dgm:prSet presAssocID="{70CF8D03-F2B2-46CD-8F9C-99C112436825}" presName="negativeSpace" presStyleCnt="0"/>
      <dgm:spPr/>
    </dgm:pt>
    <dgm:pt modelId="{EEDF96F0-240E-4DB4-A7B4-6752BA933F67}" type="pres">
      <dgm:prSet presAssocID="{70CF8D03-F2B2-46CD-8F9C-99C11243682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7D2BB0B-C8B2-46C7-9716-2296C1DC6F62}" type="presOf" srcId="{70CF8D03-F2B2-46CD-8F9C-99C112436825}" destId="{236F5E28-BE04-45A4-94DD-9787886A0463}" srcOrd="0" destOrd="0" presId="urn:microsoft.com/office/officeart/2005/8/layout/list1"/>
    <dgm:cxn modelId="{2F9A1F0C-5994-422C-8333-29C1E2368233}" srcId="{70CF8D03-F2B2-46CD-8F9C-99C112436825}" destId="{96472B40-9759-4A18-8CF3-ADE83346B6F7}" srcOrd="0" destOrd="0" parTransId="{0C220446-E96A-4799-8C53-1F6AE9A6061D}" sibTransId="{852E870D-3648-4CD2-BA70-BBE072DA4F1A}"/>
    <dgm:cxn modelId="{2544C90C-8C0B-4E43-BB92-9DE42A73ADE6}" type="presOf" srcId="{5B6E4DE7-1936-4497-AC84-278DD1354A01}" destId="{EEDF96F0-240E-4DB4-A7B4-6752BA933F67}" srcOrd="0" destOrd="1" presId="urn:microsoft.com/office/officeart/2005/8/layout/list1"/>
    <dgm:cxn modelId="{AB4ADC19-2140-43E6-AB94-EBFA89DDCFD1}" type="presOf" srcId="{80EB4015-475D-40A8-A0D7-39BDDFDA27AE}" destId="{1E988CC5-2C55-4706-BAB2-55A07AAD4F21}" srcOrd="0" destOrd="3" presId="urn:microsoft.com/office/officeart/2005/8/layout/list1"/>
    <dgm:cxn modelId="{7CC9692E-9B2D-416D-93AC-0872F65A29FC}" srcId="{5F322FBA-190D-4BB3-8889-3138DFA86A92}" destId="{8A377EF9-EF66-4B27-A22D-0866E1FE93BA}" srcOrd="1" destOrd="0" parTransId="{3440C452-A488-4ABA-B1D4-3DDCC03CDB5A}" sibTransId="{19B26F36-0D55-4F33-815E-FAD8158E7E81}"/>
    <dgm:cxn modelId="{CE85B668-159B-4285-AE0E-B6172DF67E7B}" srcId="{5F322FBA-190D-4BB3-8889-3138DFA86A92}" destId="{E1FB166F-15D5-4264-928D-93B0510A1B85}" srcOrd="0" destOrd="0" parTransId="{6354E99D-7024-4667-ABCB-146778F5A90A}" sibTransId="{1CA56D82-ABF7-4C75-B587-1E642ABB9101}"/>
    <dgm:cxn modelId="{BC6D6557-C7D8-48C9-AD6D-8CA1E1979BDD}" type="presOf" srcId="{70CF8D03-F2B2-46CD-8F9C-99C112436825}" destId="{CD2B8836-7CAE-4A1C-ABBE-D3A8ED769D3F}" srcOrd="1" destOrd="0" presId="urn:microsoft.com/office/officeart/2005/8/layout/list1"/>
    <dgm:cxn modelId="{406A5E7A-7795-49D0-A7F1-AF8B91DC8E7B}" type="presOf" srcId="{F7F75E71-0808-4687-9294-A109406118A1}" destId="{1BFFAFAB-6464-4087-BA84-8159E36BFB39}" srcOrd="0" destOrd="0" presId="urn:microsoft.com/office/officeart/2005/8/layout/list1"/>
    <dgm:cxn modelId="{A358EE95-BF91-4763-ACED-31C3C7E22C6C}" srcId="{F7F75E71-0808-4687-9294-A109406118A1}" destId="{5F322FBA-190D-4BB3-8889-3138DFA86A92}" srcOrd="0" destOrd="0" parTransId="{06985B9E-3335-4E6D-AEA0-9B5FF0C3F509}" sibTransId="{EE7E8FC5-EB68-4088-A4DB-60854374E53F}"/>
    <dgm:cxn modelId="{3A30D7A0-1392-4209-80B4-BEA4A93DE0D8}" srcId="{5F322FBA-190D-4BB3-8889-3138DFA86A92}" destId="{4B3DCF12-8596-4E73-9E11-DCF26E031861}" srcOrd="2" destOrd="0" parTransId="{D73C2EAA-7838-430C-83A1-294796306660}" sibTransId="{18FFA6B8-E9F3-4C4D-8908-63262F18A478}"/>
    <dgm:cxn modelId="{6A40A9A1-415F-41AD-A194-8AB9C038654E}" srcId="{70CF8D03-F2B2-46CD-8F9C-99C112436825}" destId="{5B6E4DE7-1936-4497-AC84-278DD1354A01}" srcOrd="1" destOrd="0" parTransId="{53ABBB11-1E45-4803-9023-C8AD97848F47}" sibTransId="{87CFD539-4371-4155-A760-7F1D9950BBCD}"/>
    <dgm:cxn modelId="{C402E9A9-DB80-4863-A25A-87201D97F44F}" type="presOf" srcId="{96472B40-9759-4A18-8CF3-ADE83346B6F7}" destId="{EEDF96F0-240E-4DB4-A7B4-6752BA933F67}" srcOrd="0" destOrd="0" presId="urn:microsoft.com/office/officeart/2005/8/layout/list1"/>
    <dgm:cxn modelId="{28C091AF-B350-445C-9CC3-3764208E4B9D}" type="presOf" srcId="{5F322FBA-190D-4BB3-8889-3138DFA86A92}" destId="{6F6AB559-DCFF-4E62-9947-D93E5B73962E}" srcOrd="1" destOrd="0" presId="urn:microsoft.com/office/officeart/2005/8/layout/list1"/>
    <dgm:cxn modelId="{005728C3-05F9-4B3A-8CB1-871F4A81F63D}" srcId="{F7F75E71-0808-4687-9294-A109406118A1}" destId="{70CF8D03-F2B2-46CD-8F9C-99C112436825}" srcOrd="1" destOrd="0" parTransId="{09E96364-3A15-4C4F-AB0E-2E62684C4EB4}" sibTransId="{516039CA-49BD-4AA7-A6D4-DF2A1BC44CFB}"/>
    <dgm:cxn modelId="{512E2EC8-A4FC-40E2-8F57-AB7F65F0A63A}" srcId="{5F322FBA-190D-4BB3-8889-3138DFA86A92}" destId="{80EB4015-475D-40A8-A0D7-39BDDFDA27AE}" srcOrd="3" destOrd="0" parTransId="{B6A0AC01-BDE5-42BB-BCBC-A8A9398D3305}" sibTransId="{331F7ACB-F1D9-4BDF-80FA-DDCA84F86A88}"/>
    <dgm:cxn modelId="{726797CA-A53B-43E6-AB82-7A01E0494B99}" type="presOf" srcId="{8A377EF9-EF66-4B27-A22D-0866E1FE93BA}" destId="{1E988CC5-2C55-4706-BAB2-55A07AAD4F21}" srcOrd="0" destOrd="1" presId="urn:microsoft.com/office/officeart/2005/8/layout/list1"/>
    <dgm:cxn modelId="{6A1AB5D4-EF84-4AB4-9819-22DA0D18BB68}" type="presOf" srcId="{4B3DCF12-8596-4E73-9E11-DCF26E031861}" destId="{1E988CC5-2C55-4706-BAB2-55A07AAD4F21}" srcOrd="0" destOrd="2" presId="urn:microsoft.com/office/officeart/2005/8/layout/list1"/>
    <dgm:cxn modelId="{389665F7-3E74-4FE7-8C60-ABE675969345}" type="presOf" srcId="{5F322FBA-190D-4BB3-8889-3138DFA86A92}" destId="{2A401B93-884E-4719-9780-48B2709DBCBD}" srcOrd="0" destOrd="0" presId="urn:microsoft.com/office/officeart/2005/8/layout/list1"/>
    <dgm:cxn modelId="{B01317FC-FA98-4088-A22F-74058C69DAF5}" type="presOf" srcId="{E1FB166F-15D5-4264-928D-93B0510A1B85}" destId="{1E988CC5-2C55-4706-BAB2-55A07AAD4F21}" srcOrd="0" destOrd="0" presId="urn:microsoft.com/office/officeart/2005/8/layout/list1"/>
    <dgm:cxn modelId="{CF484446-EFDD-4ADE-B4CA-9857E748E141}" type="presParOf" srcId="{1BFFAFAB-6464-4087-BA84-8159E36BFB39}" destId="{A3295C81-F9AB-414F-9519-36252A007909}" srcOrd="0" destOrd="0" presId="urn:microsoft.com/office/officeart/2005/8/layout/list1"/>
    <dgm:cxn modelId="{E95A5FF8-CF14-4201-8862-BF6C0BB4D927}" type="presParOf" srcId="{A3295C81-F9AB-414F-9519-36252A007909}" destId="{2A401B93-884E-4719-9780-48B2709DBCBD}" srcOrd="0" destOrd="0" presId="urn:microsoft.com/office/officeart/2005/8/layout/list1"/>
    <dgm:cxn modelId="{02F505DA-E1B2-4461-B2A8-5A97D77B9065}" type="presParOf" srcId="{A3295C81-F9AB-414F-9519-36252A007909}" destId="{6F6AB559-DCFF-4E62-9947-D93E5B73962E}" srcOrd="1" destOrd="0" presId="urn:microsoft.com/office/officeart/2005/8/layout/list1"/>
    <dgm:cxn modelId="{6A54F5A4-1E2B-44F2-A10E-82079763C05C}" type="presParOf" srcId="{1BFFAFAB-6464-4087-BA84-8159E36BFB39}" destId="{08CAE0AE-0865-4C0B-8CCE-190A100B431B}" srcOrd="1" destOrd="0" presId="urn:microsoft.com/office/officeart/2005/8/layout/list1"/>
    <dgm:cxn modelId="{180CC70C-E3D6-43BF-97ED-BCBDD1EDA32E}" type="presParOf" srcId="{1BFFAFAB-6464-4087-BA84-8159E36BFB39}" destId="{1E988CC5-2C55-4706-BAB2-55A07AAD4F21}" srcOrd="2" destOrd="0" presId="urn:microsoft.com/office/officeart/2005/8/layout/list1"/>
    <dgm:cxn modelId="{B2544254-0844-4356-8974-8AA726EE0E61}" type="presParOf" srcId="{1BFFAFAB-6464-4087-BA84-8159E36BFB39}" destId="{BBB77E75-398E-47B5-849A-EEADABEA1E5A}" srcOrd="3" destOrd="0" presId="urn:microsoft.com/office/officeart/2005/8/layout/list1"/>
    <dgm:cxn modelId="{83A817E0-C80C-4A74-8D4C-BF3A7E325F20}" type="presParOf" srcId="{1BFFAFAB-6464-4087-BA84-8159E36BFB39}" destId="{70487FA7-667E-4EA8-8270-10B9AA6F4313}" srcOrd="4" destOrd="0" presId="urn:microsoft.com/office/officeart/2005/8/layout/list1"/>
    <dgm:cxn modelId="{F314FFCC-9A05-4194-8407-DB4CAF5C3F88}" type="presParOf" srcId="{70487FA7-667E-4EA8-8270-10B9AA6F4313}" destId="{236F5E28-BE04-45A4-94DD-9787886A0463}" srcOrd="0" destOrd="0" presId="urn:microsoft.com/office/officeart/2005/8/layout/list1"/>
    <dgm:cxn modelId="{B83975C2-5833-4CD4-B514-556FBE9174B9}" type="presParOf" srcId="{70487FA7-667E-4EA8-8270-10B9AA6F4313}" destId="{CD2B8836-7CAE-4A1C-ABBE-D3A8ED769D3F}" srcOrd="1" destOrd="0" presId="urn:microsoft.com/office/officeart/2005/8/layout/list1"/>
    <dgm:cxn modelId="{5BDAC6EB-11E8-40C8-B348-6B17FD5EBB22}" type="presParOf" srcId="{1BFFAFAB-6464-4087-BA84-8159E36BFB39}" destId="{AD48A083-5D18-41DF-9509-4756074F7D41}" srcOrd="5" destOrd="0" presId="urn:microsoft.com/office/officeart/2005/8/layout/list1"/>
    <dgm:cxn modelId="{9F15AE41-33A5-4192-BA2E-7249CB425B92}" type="presParOf" srcId="{1BFFAFAB-6464-4087-BA84-8159E36BFB39}" destId="{EEDF96F0-240E-4DB4-A7B4-6752BA933F6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1ACB7F-D6FD-4342-AA90-ADE8EFFEC76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i-FI"/>
        </a:p>
      </dgm:t>
    </dgm:pt>
    <dgm:pt modelId="{7C74B42F-8E2A-451B-8791-568F672BE61D}">
      <dgm:prSet custT="1"/>
      <dgm:spPr/>
      <dgm:t>
        <a:bodyPr/>
        <a:lstStyle/>
        <a:p>
          <a:r>
            <a:rPr lang="fi-FI" sz="2400" baseline="0"/>
            <a:t>Kielihermon vaurion välttämiseksi leikkausviilto on sijoitettava posken puoleiseen ikeneen.</a:t>
          </a:r>
          <a:endParaRPr lang="fi-FI" sz="2400"/>
        </a:p>
      </dgm:t>
    </dgm:pt>
    <dgm:pt modelId="{6D211F66-5B41-4C5B-9ED2-71D0B8108E41}" type="parTrans" cxnId="{1DF1C469-D15B-48A0-A030-231F7E6A65B7}">
      <dgm:prSet/>
      <dgm:spPr/>
      <dgm:t>
        <a:bodyPr/>
        <a:lstStyle/>
        <a:p>
          <a:endParaRPr lang="fi-FI"/>
        </a:p>
      </dgm:t>
    </dgm:pt>
    <dgm:pt modelId="{241A1FA2-403B-49B9-9DBC-C3704DCD3DF1}" type="sibTrans" cxnId="{1DF1C469-D15B-48A0-A030-231F7E6A65B7}">
      <dgm:prSet/>
      <dgm:spPr/>
      <dgm:t>
        <a:bodyPr/>
        <a:lstStyle/>
        <a:p>
          <a:endParaRPr lang="fi-FI"/>
        </a:p>
      </dgm:t>
    </dgm:pt>
    <dgm:pt modelId="{80F7ADB5-DD23-40F3-BE89-D63640C1B346}">
      <dgm:prSet/>
      <dgm:spPr/>
      <dgm:t>
        <a:bodyPr/>
        <a:lstStyle/>
        <a:p>
          <a:r>
            <a:rPr lang="fi-FI"/>
            <a:t>Toimenpiteet linguaalipuolen kudoksissa alaleuan viisaudenhampaan poistoleikkauksessa suurentavat kielihermon vaurioitumisen riskiä (A).</a:t>
          </a:r>
        </a:p>
      </dgm:t>
    </dgm:pt>
    <dgm:pt modelId="{0A546D26-BA85-4BE7-970D-987E91231139}" type="parTrans" cxnId="{82522BD2-CEEA-4DD1-B69C-CCEA7E586395}">
      <dgm:prSet/>
      <dgm:spPr/>
      <dgm:t>
        <a:bodyPr/>
        <a:lstStyle/>
        <a:p>
          <a:endParaRPr lang="fi-FI"/>
        </a:p>
      </dgm:t>
    </dgm:pt>
    <dgm:pt modelId="{D9844789-88A9-498E-B437-E49FA520B53B}" type="sibTrans" cxnId="{82522BD2-CEEA-4DD1-B69C-CCEA7E586395}">
      <dgm:prSet/>
      <dgm:spPr/>
      <dgm:t>
        <a:bodyPr/>
        <a:lstStyle/>
        <a:p>
          <a:endParaRPr lang="fi-FI"/>
        </a:p>
      </dgm:t>
    </dgm:pt>
    <dgm:pt modelId="{D8EC66F4-0311-4716-9A9A-7C8342F0DD34}">
      <dgm:prSet/>
      <dgm:spPr/>
      <dgm:t>
        <a:bodyPr/>
        <a:lstStyle/>
        <a:p>
          <a:r>
            <a:rPr lang="fi-FI"/>
            <a:t>Hyvin valikoiduissa tapauksissa, joissa hermovaurion riski on huomattava, vaikeasti sijaitsevan alaviisaudenhampaan pelkkä kruunun poisto (koronektomia) vähentää alemman hammaskuoppahermon (</a:t>
          </a:r>
          <a:r>
            <a:rPr lang="fi-FI" i="1"/>
            <a:t>n. alveolaris inferior</a:t>
          </a:r>
          <a:r>
            <a:rPr lang="fi-FI"/>
            <a:t>) vaurioita (A).</a:t>
          </a:r>
        </a:p>
      </dgm:t>
    </dgm:pt>
    <dgm:pt modelId="{58757E6C-01C7-44BF-BF1B-1206F72510D0}" type="parTrans" cxnId="{147711BC-CA23-4043-BD43-423449DCEA20}">
      <dgm:prSet/>
      <dgm:spPr/>
      <dgm:t>
        <a:bodyPr/>
        <a:lstStyle/>
        <a:p>
          <a:endParaRPr lang="fi-FI"/>
        </a:p>
      </dgm:t>
    </dgm:pt>
    <dgm:pt modelId="{087089EB-D79D-4CF2-8655-6104402119F9}" type="sibTrans" cxnId="{147711BC-CA23-4043-BD43-423449DCEA20}">
      <dgm:prSet/>
      <dgm:spPr/>
      <dgm:t>
        <a:bodyPr/>
        <a:lstStyle/>
        <a:p>
          <a:endParaRPr lang="fi-FI"/>
        </a:p>
      </dgm:t>
    </dgm:pt>
    <dgm:pt modelId="{D439ADEC-71F9-4B07-8D95-ED41BFD6E92D}" type="pres">
      <dgm:prSet presAssocID="{441ACB7F-D6FD-4342-AA90-ADE8EFFEC763}" presName="linear" presStyleCnt="0">
        <dgm:presLayoutVars>
          <dgm:animLvl val="lvl"/>
          <dgm:resizeHandles val="exact"/>
        </dgm:presLayoutVars>
      </dgm:prSet>
      <dgm:spPr/>
    </dgm:pt>
    <dgm:pt modelId="{FD5BBA3F-E7B8-444B-BED3-1A2A48DFF454}" type="pres">
      <dgm:prSet presAssocID="{7C74B42F-8E2A-451B-8791-568F672BE61D}" presName="parentText" presStyleLbl="node1" presStyleIdx="0" presStyleCnt="1" custScaleY="85996">
        <dgm:presLayoutVars>
          <dgm:chMax val="0"/>
          <dgm:bulletEnabled val="1"/>
        </dgm:presLayoutVars>
      </dgm:prSet>
      <dgm:spPr/>
    </dgm:pt>
    <dgm:pt modelId="{236D80E0-67B9-47C2-9C1E-473534D3B804}" type="pres">
      <dgm:prSet presAssocID="{7C74B42F-8E2A-451B-8791-568F672BE61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DF1C469-D15B-48A0-A030-231F7E6A65B7}" srcId="{441ACB7F-D6FD-4342-AA90-ADE8EFFEC763}" destId="{7C74B42F-8E2A-451B-8791-568F672BE61D}" srcOrd="0" destOrd="0" parTransId="{6D211F66-5B41-4C5B-9ED2-71D0B8108E41}" sibTransId="{241A1FA2-403B-49B9-9DBC-C3704DCD3DF1}"/>
    <dgm:cxn modelId="{C686F788-AD83-46DD-8F1C-7358DCF5854C}" type="presOf" srcId="{D8EC66F4-0311-4716-9A9A-7C8342F0DD34}" destId="{236D80E0-67B9-47C2-9C1E-473534D3B804}" srcOrd="0" destOrd="1" presId="urn:microsoft.com/office/officeart/2005/8/layout/vList2"/>
    <dgm:cxn modelId="{8064CC91-E544-455C-B407-9DD20A139363}" type="presOf" srcId="{441ACB7F-D6FD-4342-AA90-ADE8EFFEC763}" destId="{D439ADEC-71F9-4B07-8D95-ED41BFD6E92D}" srcOrd="0" destOrd="0" presId="urn:microsoft.com/office/officeart/2005/8/layout/vList2"/>
    <dgm:cxn modelId="{26F08395-25E3-4140-8343-71BE393B3933}" type="presOf" srcId="{80F7ADB5-DD23-40F3-BE89-D63640C1B346}" destId="{236D80E0-67B9-47C2-9C1E-473534D3B804}" srcOrd="0" destOrd="0" presId="urn:microsoft.com/office/officeart/2005/8/layout/vList2"/>
    <dgm:cxn modelId="{082F64A0-40AC-4DEA-8691-251E66C5E5A3}" type="presOf" srcId="{7C74B42F-8E2A-451B-8791-568F672BE61D}" destId="{FD5BBA3F-E7B8-444B-BED3-1A2A48DFF454}" srcOrd="0" destOrd="0" presId="urn:microsoft.com/office/officeart/2005/8/layout/vList2"/>
    <dgm:cxn modelId="{147711BC-CA23-4043-BD43-423449DCEA20}" srcId="{7C74B42F-8E2A-451B-8791-568F672BE61D}" destId="{D8EC66F4-0311-4716-9A9A-7C8342F0DD34}" srcOrd="1" destOrd="0" parTransId="{58757E6C-01C7-44BF-BF1B-1206F72510D0}" sibTransId="{087089EB-D79D-4CF2-8655-6104402119F9}"/>
    <dgm:cxn modelId="{82522BD2-CEEA-4DD1-B69C-CCEA7E586395}" srcId="{7C74B42F-8E2A-451B-8791-568F672BE61D}" destId="{80F7ADB5-DD23-40F3-BE89-D63640C1B346}" srcOrd="0" destOrd="0" parTransId="{0A546D26-BA85-4BE7-970D-987E91231139}" sibTransId="{D9844789-88A9-498E-B437-E49FA520B53B}"/>
    <dgm:cxn modelId="{D809FB0D-8E56-4E04-BD4B-8F10FD16D6A6}" type="presParOf" srcId="{D439ADEC-71F9-4B07-8D95-ED41BFD6E92D}" destId="{FD5BBA3F-E7B8-444B-BED3-1A2A48DFF454}" srcOrd="0" destOrd="0" presId="urn:microsoft.com/office/officeart/2005/8/layout/vList2"/>
    <dgm:cxn modelId="{162E21C4-274C-4C33-9EDE-67F1248AF827}" type="presParOf" srcId="{D439ADEC-71F9-4B07-8D95-ED41BFD6E92D}" destId="{236D80E0-67B9-47C2-9C1E-473534D3B80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BAAF95-7B50-4FA1-A37F-CFD7F3CA6C17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fi-FI"/>
        </a:p>
      </dgm:t>
    </dgm:pt>
    <dgm:pt modelId="{ADCB4EF9-DBDE-47E2-A3B9-E67B68D37265}">
      <dgm:prSet/>
      <dgm:spPr/>
      <dgm:t>
        <a:bodyPr/>
        <a:lstStyle/>
        <a:p>
          <a:r>
            <a:rPr lang="fi-FI" baseline="0"/>
            <a:t>Koronektomia on erityisen aiheellinen, jos hermo kulkee hampaan lävitse. Toimenpiteessä</a:t>
          </a:r>
          <a:endParaRPr lang="fi-FI"/>
        </a:p>
      </dgm:t>
    </dgm:pt>
    <dgm:pt modelId="{4B76FA1D-4C7B-4EE3-820A-673F73707F7F}" type="parTrans" cxnId="{B4FA5AEB-3F39-463B-A7F6-4D64B980675D}">
      <dgm:prSet/>
      <dgm:spPr/>
      <dgm:t>
        <a:bodyPr/>
        <a:lstStyle/>
        <a:p>
          <a:endParaRPr lang="fi-FI"/>
        </a:p>
      </dgm:t>
    </dgm:pt>
    <dgm:pt modelId="{A8777A30-7A32-4DAB-85FB-20824FAB9408}" type="sibTrans" cxnId="{B4FA5AEB-3F39-463B-A7F6-4D64B980675D}">
      <dgm:prSet/>
      <dgm:spPr/>
      <dgm:t>
        <a:bodyPr/>
        <a:lstStyle/>
        <a:p>
          <a:endParaRPr lang="fi-FI"/>
        </a:p>
      </dgm:t>
    </dgm:pt>
    <dgm:pt modelId="{04BAD418-C0FB-4B31-8E3F-4A14AFD03768}">
      <dgm:prSet custT="1"/>
      <dgm:spPr/>
      <dgm:t>
        <a:bodyPr/>
        <a:lstStyle/>
        <a:p>
          <a:r>
            <a:rPr lang="fi-FI" sz="1700"/>
            <a:t>kruunu katkaistaan poralla 3–4 mm kiillesementtirajan alapuolelta</a:t>
          </a:r>
        </a:p>
      </dgm:t>
    </dgm:pt>
    <dgm:pt modelId="{4BF38758-8DBB-40E1-9CEF-65753169EA3C}" type="parTrans" cxnId="{3D614BB7-4EFC-4F47-A04C-1F00572663F9}">
      <dgm:prSet/>
      <dgm:spPr/>
      <dgm:t>
        <a:bodyPr/>
        <a:lstStyle/>
        <a:p>
          <a:endParaRPr lang="fi-FI"/>
        </a:p>
      </dgm:t>
    </dgm:pt>
    <dgm:pt modelId="{32CB5462-6220-46D6-B016-6E1E62C4D235}" type="sibTrans" cxnId="{3D614BB7-4EFC-4F47-A04C-1F00572663F9}">
      <dgm:prSet/>
      <dgm:spPr/>
      <dgm:t>
        <a:bodyPr/>
        <a:lstStyle/>
        <a:p>
          <a:endParaRPr lang="fi-FI"/>
        </a:p>
      </dgm:t>
    </dgm:pt>
    <dgm:pt modelId="{71E4F1E4-229D-4A4A-B960-2DA249856653}">
      <dgm:prSet custT="1"/>
      <dgm:spPr/>
      <dgm:t>
        <a:bodyPr/>
        <a:lstStyle/>
        <a:p>
          <a:r>
            <a:rPr lang="fi-FI" sz="1700"/>
            <a:t>pulpakudosta ei poisteta jäännösjuuresta</a:t>
          </a:r>
        </a:p>
      </dgm:t>
    </dgm:pt>
    <dgm:pt modelId="{3EF26AA7-99C1-44F6-860F-84CE606C54C5}" type="parTrans" cxnId="{B810B633-3366-414B-A430-1A81542120D9}">
      <dgm:prSet/>
      <dgm:spPr/>
      <dgm:t>
        <a:bodyPr/>
        <a:lstStyle/>
        <a:p>
          <a:endParaRPr lang="fi-FI"/>
        </a:p>
      </dgm:t>
    </dgm:pt>
    <dgm:pt modelId="{BC74C3B5-AA99-4FBA-9D22-219E2DF85A51}" type="sibTrans" cxnId="{B810B633-3366-414B-A430-1A81542120D9}">
      <dgm:prSet/>
      <dgm:spPr/>
      <dgm:t>
        <a:bodyPr/>
        <a:lstStyle/>
        <a:p>
          <a:endParaRPr lang="fi-FI"/>
        </a:p>
      </dgm:t>
    </dgm:pt>
    <dgm:pt modelId="{FB604E5D-25AE-4493-8BDD-44BB2DEFE400}">
      <dgm:prSet custT="1"/>
      <dgm:spPr/>
      <dgm:t>
        <a:bodyPr/>
        <a:lstStyle/>
        <a:p>
          <a:r>
            <a:rPr lang="fi-FI" sz="1700"/>
            <a:t>jäännösjuuri lyhennetään tarvittaessa 3–4 mm luurajan alapuolelle</a:t>
          </a:r>
        </a:p>
      </dgm:t>
    </dgm:pt>
    <dgm:pt modelId="{A5900EF1-0B53-4D02-B54D-8C0BD80D3E70}" type="parTrans" cxnId="{B7D04726-FC46-4851-BE3B-1742E99D8223}">
      <dgm:prSet/>
      <dgm:spPr/>
      <dgm:t>
        <a:bodyPr/>
        <a:lstStyle/>
        <a:p>
          <a:endParaRPr lang="fi-FI"/>
        </a:p>
      </dgm:t>
    </dgm:pt>
    <dgm:pt modelId="{B92BDFEF-FBF9-46C7-A006-248E783E3A98}" type="sibTrans" cxnId="{B7D04726-FC46-4851-BE3B-1742E99D8223}">
      <dgm:prSet/>
      <dgm:spPr/>
      <dgm:t>
        <a:bodyPr/>
        <a:lstStyle/>
        <a:p>
          <a:endParaRPr lang="fi-FI"/>
        </a:p>
      </dgm:t>
    </dgm:pt>
    <dgm:pt modelId="{C1EB361F-3667-4BB3-BEB4-CFE7EA63E8FA}">
      <dgm:prSet custT="1"/>
      <dgm:spPr/>
      <dgm:t>
        <a:bodyPr/>
        <a:lstStyle/>
        <a:p>
          <a:r>
            <a:rPr lang="fi-FI" sz="1700"/>
            <a:t>paranemista seurataan kliinisesti ja röntgenologisesti.</a:t>
          </a:r>
        </a:p>
      </dgm:t>
    </dgm:pt>
    <dgm:pt modelId="{2911FDA0-EE66-4449-B969-79A95402BC63}" type="parTrans" cxnId="{C014E0F2-1634-49D6-8904-3F7C8EBD2189}">
      <dgm:prSet/>
      <dgm:spPr/>
      <dgm:t>
        <a:bodyPr/>
        <a:lstStyle/>
        <a:p>
          <a:endParaRPr lang="fi-FI"/>
        </a:p>
      </dgm:t>
    </dgm:pt>
    <dgm:pt modelId="{12618BDB-2B83-427E-9B30-758EDBB1DE16}" type="sibTrans" cxnId="{C014E0F2-1634-49D6-8904-3F7C8EBD2189}">
      <dgm:prSet/>
      <dgm:spPr/>
      <dgm:t>
        <a:bodyPr/>
        <a:lstStyle/>
        <a:p>
          <a:endParaRPr lang="fi-FI"/>
        </a:p>
      </dgm:t>
    </dgm:pt>
    <dgm:pt modelId="{0CAE99C6-262F-40F9-AA9E-FAE923B560C5}">
      <dgm:prSet/>
      <dgm:spPr/>
      <dgm:t>
        <a:bodyPr/>
        <a:lstStyle/>
        <a:p>
          <a:r>
            <a:rPr lang="fi-FI" baseline="0"/>
            <a:t>Kruunun katkaisussa on tärkeää, että poraus ulottuu lähes koko hampaan läpi muttei kuitenkaan kielenpuoleiseen luuhun asti. </a:t>
          </a:r>
          <a:endParaRPr lang="fi-FI"/>
        </a:p>
      </dgm:t>
    </dgm:pt>
    <dgm:pt modelId="{2E188FC2-653C-45BA-BB86-7CB91A23884D}" type="parTrans" cxnId="{4065189B-3718-40D3-BFF2-8ECE3F4E6107}">
      <dgm:prSet/>
      <dgm:spPr/>
      <dgm:t>
        <a:bodyPr/>
        <a:lstStyle/>
        <a:p>
          <a:endParaRPr lang="fi-FI"/>
        </a:p>
      </dgm:t>
    </dgm:pt>
    <dgm:pt modelId="{2DDDD392-9E27-499B-9F1C-81A63E0E259F}" type="sibTrans" cxnId="{4065189B-3718-40D3-BFF2-8ECE3F4E6107}">
      <dgm:prSet/>
      <dgm:spPr/>
      <dgm:t>
        <a:bodyPr/>
        <a:lstStyle/>
        <a:p>
          <a:endParaRPr lang="fi-FI"/>
        </a:p>
      </dgm:t>
    </dgm:pt>
    <dgm:pt modelId="{731776E1-B0A5-4974-B807-8E8711F51BE1}">
      <dgm:prSet custT="1"/>
      <dgm:spPr/>
      <dgm:t>
        <a:bodyPr/>
        <a:lstStyle/>
        <a:p>
          <a:r>
            <a:rPr lang="fi-FI" sz="1700"/>
            <a:t>Näin kruunua lohkaistaessa vältytään jäännösjuuren liikahdukselta ja minimoidaan kielihermon vaurioitumisriskiä.</a:t>
          </a:r>
        </a:p>
      </dgm:t>
    </dgm:pt>
    <dgm:pt modelId="{CC70AD36-7BDB-42AA-BAE6-857E904E9A60}" type="parTrans" cxnId="{5D30F006-4349-4CC4-BCFC-5E4F77E8D743}">
      <dgm:prSet/>
      <dgm:spPr/>
      <dgm:t>
        <a:bodyPr/>
        <a:lstStyle/>
        <a:p>
          <a:endParaRPr lang="fi-FI"/>
        </a:p>
      </dgm:t>
    </dgm:pt>
    <dgm:pt modelId="{C170C5F0-F7BB-4276-9770-BD11FD9BE724}" type="sibTrans" cxnId="{5D30F006-4349-4CC4-BCFC-5E4F77E8D743}">
      <dgm:prSet/>
      <dgm:spPr/>
      <dgm:t>
        <a:bodyPr/>
        <a:lstStyle/>
        <a:p>
          <a:endParaRPr lang="fi-FI"/>
        </a:p>
      </dgm:t>
    </dgm:pt>
    <dgm:pt modelId="{E64500FE-A5A6-47B7-A29E-046E341828ED}" type="pres">
      <dgm:prSet presAssocID="{A9BAAF95-7B50-4FA1-A37F-CFD7F3CA6C17}" presName="linear" presStyleCnt="0">
        <dgm:presLayoutVars>
          <dgm:animLvl val="lvl"/>
          <dgm:resizeHandles val="exact"/>
        </dgm:presLayoutVars>
      </dgm:prSet>
      <dgm:spPr/>
    </dgm:pt>
    <dgm:pt modelId="{CFD33823-A343-4993-83F4-FDA98E80BEB4}" type="pres">
      <dgm:prSet presAssocID="{ADCB4EF9-DBDE-47E2-A3B9-E67B68D3726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0D6C0E6-82FC-466C-86BC-29AA6EB9D3A8}" type="pres">
      <dgm:prSet presAssocID="{ADCB4EF9-DBDE-47E2-A3B9-E67B68D37265}" presName="childText" presStyleLbl="revTx" presStyleIdx="0" presStyleCnt="2">
        <dgm:presLayoutVars>
          <dgm:bulletEnabled val="1"/>
        </dgm:presLayoutVars>
      </dgm:prSet>
      <dgm:spPr/>
    </dgm:pt>
    <dgm:pt modelId="{BB8A36B0-8CC0-42F0-A3A7-4B81A1ADC379}" type="pres">
      <dgm:prSet presAssocID="{0CAE99C6-262F-40F9-AA9E-FAE923B560C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02E7153-5A81-44C8-BEA1-E203EAEA1376}" type="pres">
      <dgm:prSet presAssocID="{0CAE99C6-262F-40F9-AA9E-FAE923B560C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D230206-5C86-459A-B572-A735D49161ED}" type="presOf" srcId="{A9BAAF95-7B50-4FA1-A37F-CFD7F3CA6C17}" destId="{E64500FE-A5A6-47B7-A29E-046E341828ED}" srcOrd="0" destOrd="0" presId="urn:microsoft.com/office/officeart/2005/8/layout/vList2"/>
    <dgm:cxn modelId="{5D30F006-4349-4CC4-BCFC-5E4F77E8D743}" srcId="{0CAE99C6-262F-40F9-AA9E-FAE923B560C5}" destId="{731776E1-B0A5-4974-B807-8E8711F51BE1}" srcOrd="0" destOrd="0" parTransId="{CC70AD36-7BDB-42AA-BAE6-857E904E9A60}" sibTransId="{C170C5F0-F7BB-4276-9770-BD11FD9BE724}"/>
    <dgm:cxn modelId="{37F7AE1E-791D-4D33-A453-E33EBE4C574F}" type="presOf" srcId="{0CAE99C6-262F-40F9-AA9E-FAE923B560C5}" destId="{BB8A36B0-8CC0-42F0-A3A7-4B81A1ADC379}" srcOrd="0" destOrd="0" presId="urn:microsoft.com/office/officeart/2005/8/layout/vList2"/>
    <dgm:cxn modelId="{B7D04726-FC46-4851-BE3B-1742E99D8223}" srcId="{ADCB4EF9-DBDE-47E2-A3B9-E67B68D37265}" destId="{FB604E5D-25AE-4493-8BDD-44BB2DEFE400}" srcOrd="2" destOrd="0" parTransId="{A5900EF1-0B53-4D02-B54D-8C0BD80D3E70}" sibTransId="{B92BDFEF-FBF9-46C7-A006-248E783E3A98}"/>
    <dgm:cxn modelId="{B810B633-3366-414B-A430-1A81542120D9}" srcId="{ADCB4EF9-DBDE-47E2-A3B9-E67B68D37265}" destId="{71E4F1E4-229D-4A4A-B960-2DA249856653}" srcOrd="1" destOrd="0" parTransId="{3EF26AA7-99C1-44F6-860F-84CE606C54C5}" sibTransId="{BC74C3B5-AA99-4FBA-9D22-219E2DF85A51}"/>
    <dgm:cxn modelId="{48AB2749-9C12-4E80-9459-2B4878E1EF4D}" type="presOf" srcId="{04BAD418-C0FB-4B31-8E3F-4A14AFD03768}" destId="{50D6C0E6-82FC-466C-86BC-29AA6EB9D3A8}" srcOrd="0" destOrd="0" presId="urn:microsoft.com/office/officeart/2005/8/layout/vList2"/>
    <dgm:cxn modelId="{48D85A6B-705D-4890-9D4B-43096C9153A6}" type="presOf" srcId="{ADCB4EF9-DBDE-47E2-A3B9-E67B68D37265}" destId="{CFD33823-A343-4993-83F4-FDA98E80BEB4}" srcOrd="0" destOrd="0" presId="urn:microsoft.com/office/officeart/2005/8/layout/vList2"/>
    <dgm:cxn modelId="{63B6264D-ADF0-4EE8-9D99-265511F2B5C5}" type="presOf" srcId="{FB604E5D-25AE-4493-8BDD-44BB2DEFE400}" destId="{50D6C0E6-82FC-466C-86BC-29AA6EB9D3A8}" srcOrd="0" destOrd="2" presId="urn:microsoft.com/office/officeart/2005/8/layout/vList2"/>
    <dgm:cxn modelId="{4065189B-3718-40D3-BFF2-8ECE3F4E6107}" srcId="{A9BAAF95-7B50-4FA1-A37F-CFD7F3CA6C17}" destId="{0CAE99C6-262F-40F9-AA9E-FAE923B560C5}" srcOrd="1" destOrd="0" parTransId="{2E188FC2-653C-45BA-BB86-7CB91A23884D}" sibTransId="{2DDDD392-9E27-499B-9F1C-81A63E0E259F}"/>
    <dgm:cxn modelId="{2E776EAC-FA29-4B5B-80DB-68CA1A921671}" type="presOf" srcId="{C1EB361F-3667-4BB3-BEB4-CFE7EA63E8FA}" destId="{50D6C0E6-82FC-466C-86BC-29AA6EB9D3A8}" srcOrd="0" destOrd="3" presId="urn:microsoft.com/office/officeart/2005/8/layout/vList2"/>
    <dgm:cxn modelId="{0C7350AC-95EB-4EC1-BE45-558EECB4DFB3}" type="presOf" srcId="{71E4F1E4-229D-4A4A-B960-2DA249856653}" destId="{50D6C0E6-82FC-466C-86BC-29AA6EB9D3A8}" srcOrd="0" destOrd="1" presId="urn:microsoft.com/office/officeart/2005/8/layout/vList2"/>
    <dgm:cxn modelId="{3D614BB7-4EFC-4F47-A04C-1F00572663F9}" srcId="{ADCB4EF9-DBDE-47E2-A3B9-E67B68D37265}" destId="{04BAD418-C0FB-4B31-8E3F-4A14AFD03768}" srcOrd="0" destOrd="0" parTransId="{4BF38758-8DBB-40E1-9CEF-65753169EA3C}" sibTransId="{32CB5462-6220-46D6-B016-6E1E62C4D235}"/>
    <dgm:cxn modelId="{140498B8-DDC1-4EEE-95E9-056A63A26B13}" type="presOf" srcId="{731776E1-B0A5-4974-B807-8E8711F51BE1}" destId="{802E7153-5A81-44C8-BEA1-E203EAEA1376}" srcOrd="0" destOrd="0" presId="urn:microsoft.com/office/officeart/2005/8/layout/vList2"/>
    <dgm:cxn modelId="{B4FA5AEB-3F39-463B-A7F6-4D64B980675D}" srcId="{A9BAAF95-7B50-4FA1-A37F-CFD7F3CA6C17}" destId="{ADCB4EF9-DBDE-47E2-A3B9-E67B68D37265}" srcOrd="0" destOrd="0" parTransId="{4B76FA1D-4C7B-4EE3-820A-673F73707F7F}" sibTransId="{A8777A30-7A32-4DAB-85FB-20824FAB9408}"/>
    <dgm:cxn modelId="{C014E0F2-1634-49D6-8904-3F7C8EBD2189}" srcId="{ADCB4EF9-DBDE-47E2-A3B9-E67B68D37265}" destId="{C1EB361F-3667-4BB3-BEB4-CFE7EA63E8FA}" srcOrd="3" destOrd="0" parTransId="{2911FDA0-EE66-4449-B969-79A95402BC63}" sibTransId="{12618BDB-2B83-427E-9B30-758EDBB1DE16}"/>
    <dgm:cxn modelId="{91D00098-A169-44A7-9CE3-219B5D981AE2}" type="presParOf" srcId="{E64500FE-A5A6-47B7-A29E-046E341828ED}" destId="{CFD33823-A343-4993-83F4-FDA98E80BEB4}" srcOrd="0" destOrd="0" presId="urn:microsoft.com/office/officeart/2005/8/layout/vList2"/>
    <dgm:cxn modelId="{1B15C114-481A-4DEF-A260-D3C8770F1991}" type="presParOf" srcId="{E64500FE-A5A6-47B7-A29E-046E341828ED}" destId="{50D6C0E6-82FC-466C-86BC-29AA6EB9D3A8}" srcOrd="1" destOrd="0" presId="urn:microsoft.com/office/officeart/2005/8/layout/vList2"/>
    <dgm:cxn modelId="{F8493443-B715-486C-8F16-75287C6AF63D}" type="presParOf" srcId="{E64500FE-A5A6-47B7-A29E-046E341828ED}" destId="{BB8A36B0-8CC0-42F0-A3A7-4B81A1ADC379}" srcOrd="2" destOrd="0" presId="urn:microsoft.com/office/officeart/2005/8/layout/vList2"/>
    <dgm:cxn modelId="{928A051B-7158-46DD-AFCC-4A2023AF8417}" type="presParOf" srcId="{E64500FE-A5A6-47B7-A29E-046E341828ED}" destId="{802E7153-5A81-44C8-BEA1-E203EAEA137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2D989D-0624-419A-857D-218F12D588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5E7DF42-7DB1-49B0-9721-1C7389D5B05C}">
      <dgm:prSet/>
      <dgm:spPr/>
      <dgm:t>
        <a:bodyPr/>
        <a:lstStyle/>
        <a:p>
          <a:r>
            <a:rPr lang="fi-FI" baseline="0" dirty="0"/>
            <a:t>Potilaalle annetaan suulliset ja kirjalliset jälkihoito-ohjeet ja toimenpideyksikön yhteystiedot sekä tieto siitä, mihin hän voi ottaa yhteyttä virka-ajan ulkopuolella.</a:t>
          </a:r>
          <a:endParaRPr lang="fi-FI" dirty="0"/>
        </a:p>
      </dgm:t>
    </dgm:pt>
    <dgm:pt modelId="{A381C4D2-70BA-4E76-A916-6A83B5D967CA}" type="parTrans" cxnId="{0D2FD328-A36A-41A9-A038-C5DB510F0AC5}">
      <dgm:prSet/>
      <dgm:spPr/>
      <dgm:t>
        <a:bodyPr/>
        <a:lstStyle/>
        <a:p>
          <a:endParaRPr lang="fi-FI"/>
        </a:p>
      </dgm:t>
    </dgm:pt>
    <dgm:pt modelId="{662500E2-FD5C-4A48-B5A8-3DCCB6F191A5}" type="sibTrans" cxnId="{0D2FD328-A36A-41A9-A038-C5DB510F0AC5}">
      <dgm:prSet/>
      <dgm:spPr/>
      <dgm:t>
        <a:bodyPr/>
        <a:lstStyle/>
        <a:p>
          <a:endParaRPr lang="fi-FI"/>
        </a:p>
      </dgm:t>
    </dgm:pt>
    <dgm:pt modelId="{A81B6420-DD62-47F2-8A26-F318485843D2}">
      <dgm:prSet custT="1"/>
      <dgm:spPr/>
      <dgm:t>
        <a:bodyPr/>
        <a:lstStyle/>
        <a:p>
          <a:r>
            <a:rPr lang="fi-FI" sz="1600" dirty="0"/>
            <a:t>Jälkihoito-ohjeet löytyvät suosituksesta, ks. </a:t>
          </a:r>
          <a:r>
            <a:rPr lang="fi-FI" sz="1600" dirty="0">
              <a:solidFill>
                <a:schemeClr val="tx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täältä</a:t>
          </a:r>
          <a:endParaRPr lang="fi-FI" sz="1600" dirty="0">
            <a:solidFill>
              <a:schemeClr val="tx2"/>
            </a:solidFill>
          </a:endParaRPr>
        </a:p>
      </dgm:t>
    </dgm:pt>
    <dgm:pt modelId="{42E0AFAC-ED69-4D38-80CB-7C73F56CF2F4}" type="parTrans" cxnId="{0F803584-C881-47A2-94F2-2EDEEC6AB8EB}">
      <dgm:prSet/>
      <dgm:spPr/>
      <dgm:t>
        <a:bodyPr/>
        <a:lstStyle/>
        <a:p>
          <a:endParaRPr lang="fi-FI"/>
        </a:p>
      </dgm:t>
    </dgm:pt>
    <dgm:pt modelId="{A8F5B9F6-CA4A-484A-B874-D7FD2C60ECD8}" type="sibTrans" cxnId="{0F803584-C881-47A2-94F2-2EDEEC6AB8EB}">
      <dgm:prSet/>
      <dgm:spPr/>
      <dgm:t>
        <a:bodyPr/>
        <a:lstStyle/>
        <a:p>
          <a:endParaRPr lang="fi-FI"/>
        </a:p>
      </dgm:t>
    </dgm:pt>
    <dgm:pt modelId="{2A623CF5-9C8B-4444-99CA-25973FCCE577}">
      <dgm:prSet/>
      <dgm:spPr/>
      <dgm:t>
        <a:bodyPr/>
        <a:lstStyle/>
        <a:p>
          <a:r>
            <a:rPr lang="fi-FI" baseline="0" dirty="0"/>
            <a:t>Potilas voi nopeuttaa toipumistaan merkittävästi omahoidolla viisaudenhampaan poiston jälkeen.</a:t>
          </a:r>
          <a:endParaRPr lang="fi-FI" dirty="0"/>
        </a:p>
      </dgm:t>
    </dgm:pt>
    <dgm:pt modelId="{5CD9AD8A-1D7E-434A-A8AF-C480E54F9B51}" type="parTrans" cxnId="{407BA084-F83B-4E4E-A787-4C503FB7FF76}">
      <dgm:prSet/>
      <dgm:spPr/>
      <dgm:t>
        <a:bodyPr/>
        <a:lstStyle/>
        <a:p>
          <a:endParaRPr lang="fi-FI"/>
        </a:p>
      </dgm:t>
    </dgm:pt>
    <dgm:pt modelId="{BB055AF8-FA93-497F-B930-7CED0E07EFD0}" type="sibTrans" cxnId="{407BA084-F83B-4E4E-A787-4C503FB7FF76}">
      <dgm:prSet/>
      <dgm:spPr/>
      <dgm:t>
        <a:bodyPr/>
        <a:lstStyle/>
        <a:p>
          <a:endParaRPr lang="fi-FI"/>
        </a:p>
      </dgm:t>
    </dgm:pt>
    <dgm:pt modelId="{7C11EAFD-E0D5-490F-9DD0-11B1D0B6531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b="0" i="0" dirty="0"/>
            <a:t>Päivystyskäyntiin tai yhteydenottoon on poiston jälkeen aihetta, jos verenvuoto ei tyrehdy noudatetuista jälkihoito-ohjeista </a:t>
          </a:r>
          <a:r>
            <a:rPr lang="fi-FI" b="0" i="0" dirty="0">
              <a:solidFill>
                <a:schemeClr val="bg1"/>
              </a:solidFill>
            </a:rPr>
            <a:t>huolimatta tai</a:t>
          </a:r>
          <a:endParaRPr lang="fi-FI" dirty="0">
            <a:solidFill>
              <a:schemeClr val="bg1"/>
            </a:solidFill>
          </a:endParaRPr>
        </a:p>
      </dgm:t>
    </dgm:pt>
    <dgm:pt modelId="{4AC95BC0-396F-4568-887B-FDDC8D424CDD}" type="parTrans" cxnId="{F1B25A8B-A72E-467E-8E58-45910DAF4145}">
      <dgm:prSet/>
      <dgm:spPr/>
      <dgm:t>
        <a:bodyPr/>
        <a:lstStyle/>
        <a:p>
          <a:endParaRPr lang="fi-FI"/>
        </a:p>
      </dgm:t>
    </dgm:pt>
    <dgm:pt modelId="{65F181DC-B46F-45AF-81FD-E1125B5965B1}" type="sibTrans" cxnId="{F1B25A8B-A72E-467E-8E58-45910DAF4145}">
      <dgm:prSet/>
      <dgm:spPr/>
      <dgm:t>
        <a:bodyPr/>
        <a:lstStyle/>
        <a:p>
          <a:endParaRPr lang="fi-FI"/>
        </a:p>
      </dgm:t>
    </dgm:pt>
    <dgm:pt modelId="{3D6028F6-60EC-4232-B66E-E86A01CE07A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600" b="0" i="0"/>
            <a:t>kipu yltyy ohjeistetuista kipulääkkeistä huolimatta sietämättömäksi</a:t>
          </a:r>
        </a:p>
      </dgm:t>
    </dgm:pt>
    <dgm:pt modelId="{3A8CED31-3D28-48EC-B114-3F01CF5E067E}" type="parTrans" cxnId="{D8F5D939-3C90-4DE2-9018-9B618E00EC3D}">
      <dgm:prSet/>
      <dgm:spPr/>
      <dgm:t>
        <a:bodyPr/>
        <a:lstStyle/>
        <a:p>
          <a:endParaRPr lang="fi-FI"/>
        </a:p>
      </dgm:t>
    </dgm:pt>
    <dgm:pt modelId="{41CC6350-3636-4500-9DD9-C71937F1AC6C}" type="sibTrans" cxnId="{D8F5D939-3C90-4DE2-9018-9B618E00EC3D}">
      <dgm:prSet/>
      <dgm:spPr/>
      <dgm:t>
        <a:bodyPr/>
        <a:lstStyle/>
        <a:p>
          <a:endParaRPr lang="fi-FI"/>
        </a:p>
      </dgm:t>
    </dgm:pt>
    <dgm:pt modelId="{21D91629-3238-49A8-9BB9-83A7FF0A265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600" b="0" i="0" dirty="0"/>
            <a:t>kuume nousee hyvin korkeaksi tai yli 38 °C:n kuume jatkuu useita tunteja</a:t>
          </a:r>
        </a:p>
      </dgm:t>
    </dgm:pt>
    <dgm:pt modelId="{BE1DC0EC-9027-4F36-A3F0-0D35DDF35EEE}" type="parTrans" cxnId="{11971CF1-0ECA-4DE8-8574-F3E4C9BC3F9F}">
      <dgm:prSet/>
      <dgm:spPr/>
      <dgm:t>
        <a:bodyPr/>
        <a:lstStyle/>
        <a:p>
          <a:endParaRPr lang="fi-FI"/>
        </a:p>
      </dgm:t>
    </dgm:pt>
    <dgm:pt modelId="{D925F4F6-53E6-4DB4-B155-CCBCFC61A14F}" type="sibTrans" cxnId="{11971CF1-0ECA-4DE8-8574-F3E4C9BC3F9F}">
      <dgm:prSet/>
      <dgm:spPr/>
      <dgm:t>
        <a:bodyPr/>
        <a:lstStyle/>
        <a:p>
          <a:endParaRPr lang="fi-FI"/>
        </a:p>
      </dgm:t>
    </dgm:pt>
    <dgm:pt modelId="{141FE876-8655-496E-82DB-A48ADC02CAE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600" b="0" i="0"/>
            <a:t>yleisvointi heikkenee</a:t>
          </a:r>
          <a:endParaRPr lang="fi-FI" sz="1600" b="0" i="0" strike="sngStrike" dirty="0">
            <a:solidFill>
              <a:srgbClr val="FF0000"/>
            </a:solidFill>
          </a:endParaRPr>
        </a:p>
      </dgm:t>
    </dgm:pt>
    <dgm:pt modelId="{EDBD1AF8-5FDE-4AE3-8741-6FEB04E5B3C1}" type="parTrans" cxnId="{A8EB434E-4139-4D55-B005-4E696104EC3C}">
      <dgm:prSet/>
      <dgm:spPr/>
      <dgm:t>
        <a:bodyPr/>
        <a:lstStyle/>
        <a:p>
          <a:endParaRPr lang="fi-FI"/>
        </a:p>
      </dgm:t>
    </dgm:pt>
    <dgm:pt modelId="{D4E6A6B2-0DF5-42F7-977D-4192C974FFC3}" type="sibTrans" cxnId="{A8EB434E-4139-4D55-B005-4E696104EC3C}">
      <dgm:prSet/>
      <dgm:spPr/>
      <dgm:t>
        <a:bodyPr/>
        <a:lstStyle/>
        <a:p>
          <a:endParaRPr lang="fi-FI"/>
        </a:p>
      </dgm:t>
    </dgm:pt>
    <dgm:pt modelId="{AC9D7E4C-D6CA-43C3-843A-5C67ACE7C60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600" b="0" i="0"/>
            <a:t>käytettävistä lääkkeistä tulee haittareaktioita.</a:t>
          </a:r>
          <a:endParaRPr lang="fi-FI" sz="1600" b="0" i="0" strike="sngStrike" dirty="0">
            <a:solidFill>
              <a:srgbClr val="FF0000"/>
            </a:solidFill>
          </a:endParaRPr>
        </a:p>
      </dgm:t>
    </dgm:pt>
    <dgm:pt modelId="{8824570C-A2DE-4DA5-9C37-F39FBB2F69B5}" type="parTrans" cxnId="{BE26F836-86BD-483E-B339-8C559B87527B}">
      <dgm:prSet/>
      <dgm:spPr/>
      <dgm:t>
        <a:bodyPr/>
        <a:lstStyle/>
        <a:p>
          <a:endParaRPr lang="fi-FI"/>
        </a:p>
      </dgm:t>
    </dgm:pt>
    <dgm:pt modelId="{CE566857-67D1-4EC7-8A82-F3A2DCB994CB}" type="sibTrans" cxnId="{BE26F836-86BD-483E-B339-8C559B87527B}">
      <dgm:prSet/>
      <dgm:spPr/>
      <dgm:t>
        <a:bodyPr/>
        <a:lstStyle/>
        <a:p>
          <a:endParaRPr lang="fi-FI"/>
        </a:p>
      </dgm:t>
    </dgm:pt>
    <dgm:pt modelId="{6EBE7FBB-E030-4592-9AAA-41C6C08546E3}" type="pres">
      <dgm:prSet presAssocID="{A72D989D-0624-419A-857D-218F12D5883E}" presName="linear" presStyleCnt="0">
        <dgm:presLayoutVars>
          <dgm:animLvl val="lvl"/>
          <dgm:resizeHandles val="exact"/>
        </dgm:presLayoutVars>
      </dgm:prSet>
      <dgm:spPr/>
    </dgm:pt>
    <dgm:pt modelId="{BAB696B7-3C86-4FB6-902C-B331B5508C9A}" type="pres">
      <dgm:prSet presAssocID="{F5E7DF42-7DB1-49B0-9721-1C7389D5B05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CC79683-E615-4295-8FA5-A1132AA49E38}" type="pres">
      <dgm:prSet presAssocID="{F5E7DF42-7DB1-49B0-9721-1C7389D5B05C}" presName="childText" presStyleLbl="revTx" presStyleIdx="0" presStyleCnt="2">
        <dgm:presLayoutVars>
          <dgm:bulletEnabled val="1"/>
        </dgm:presLayoutVars>
      </dgm:prSet>
      <dgm:spPr/>
    </dgm:pt>
    <dgm:pt modelId="{3115B7A2-66CE-4E7D-A3B9-02F13ABF5790}" type="pres">
      <dgm:prSet presAssocID="{2A623CF5-9C8B-4444-99CA-25973FCCE57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B2B2BBD-52AB-4A2B-A06F-A2E3257105B8}" type="pres">
      <dgm:prSet presAssocID="{BB055AF8-FA93-497F-B930-7CED0E07EFD0}" presName="spacer" presStyleCnt="0"/>
      <dgm:spPr/>
    </dgm:pt>
    <dgm:pt modelId="{61A4B039-0EEF-468D-9DCD-5C98AD34ADE9}" type="pres">
      <dgm:prSet presAssocID="{7C11EAFD-E0D5-490F-9DD0-11B1D0B6531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AA8E5BF-8C81-48F8-882D-54DC10975B8E}" type="pres">
      <dgm:prSet presAssocID="{7C11EAFD-E0D5-490F-9DD0-11B1D0B6531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91A201D-8765-447D-94DA-0EC95F23D5D1}" type="presOf" srcId="{3D6028F6-60EC-4232-B66E-E86A01CE07A4}" destId="{4AA8E5BF-8C81-48F8-882D-54DC10975B8E}" srcOrd="0" destOrd="0" presId="urn:microsoft.com/office/officeart/2005/8/layout/vList2"/>
    <dgm:cxn modelId="{0D2FD328-A36A-41A9-A038-C5DB510F0AC5}" srcId="{A72D989D-0624-419A-857D-218F12D5883E}" destId="{F5E7DF42-7DB1-49B0-9721-1C7389D5B05C}" srcOrd="0" destOrd="0" parTransId="{A381C4D2-70BA-4E76-A916-6A83B5D967CA}" sibTransId="{662500E2-FD5C-4A48-B5A8-3DCCB6F191A5}"/>
    <dgm:cxn modelId="{4167D22B-13A2-46A5-B144-C8AAA7BEA481}" type="presOf" srcId="{AC9D7E4C-D6CA-43C3-843A-5C67ACE7C608}" destId="{4AA8E5BF-8C81-48F8-882D-54DC10975B8E}" srcOrd="0" destOrd="3" presId="urn:microsoft.com/office/officeart/2005/8/layout/vList2"/>
    <dgm:cxn modelId="{BE26F836-86BD-483E-B339-8C559B87527B}" srcId="{7C11EAFD-E0D5-490F-9DD0-11B1D0B6531D}" destId="{AC9D7E4C-D6CA-43C3-843A-5C67ACE7C608}" srcOrd="3" destOrd="0" parTransId="{8824570C-A2DE-4DA5-9C37-F39FBB2F69B5}" sibTransId="{CE566857-67D1-4EC7-8A82-F3A2DCB994CB}"/>
    <dgm:cxn modelId="{D8F5D939-3C90-4DE2-9018-9B618E00EC3D}" srcId="{7C11EAFD-E0D5-490F-9DD0-11B1D0B6531D}" destId="{3D6028F6-60EC-4232-B66E-E86A01CE07A4}" srcOrd="0" destOrd="0" parTransId="{3A8CED31-3D28-48EC-B114-3F01CF5E067E}" sibTransId="{41CC6350-3636-4500-9DD9-C71937F1AC6C}"/>
    <dgm:cxn modelId="{7490DA45-8409-4552-83E8-6AAA73E6B9B8}" type="presOf" srcId="{2A623CF5-9C8B-4444-99CA-25973FCCE577}" destId="{3115B7A2-66CE-4E7D-A3B9-02F13ABF5790}" srcOrd="0" destOrd="0" presId="urn:microsoft.com/office/officeart/2005/8/layout/vList2"/>
    <dgm:cxn modelId="{A8EB434E-4139-4D55-B005-4E696104EC3C}" srcId="{7C11EAFD-E0D5-490F-9DD0-11B1D0B6531D}" destId="{141FE876-8655-496E-82DB-A48ADC02CAE2}" srcOrd="2" destOrd="0" parTransId="{EDBD1AF8-5FDE-4AE3-8741-6FEB04E5B3C1}" sibTransId="{D4E6A6B2-0DF5-42F7-977D-4192C974FFC3}"/>
    <dgm:cxn modelId="{0F803584-C881-47A2-94F2-2EDEEC6AB8EB}" srcId="{F5E7DF42-7DB1-49B0-9721-1C7389D5B05C}" destId="{A81B6420-DD62-47F2-8A26-F318485843D2}" srcOrd="0" destOrd="0" parTransId="{42E0AFAC-ED69-4D38-80CB-7C73F56CF2F4}" sibTransId="{A8F5B9F6-CA4A-484A-B874-D7FD2C60ECD8}"/>
    <dgm:cxn modelId="{407BA084-F83B-4E4E-A787-4C503FB7FF76}" srcId="{A72D989D-0624-419A-857D-218F12D5883E}" destId="{2A623CF5-9C8B-4444-99CA-25973FCCE577}" srcOrd="1" destOrd="0" parTransId="{5CD9AD8A-1D7E-434A-A8AF-C480E54F9B51}" sibTransId="{BB055AF8-FA93-497F-B930-7CED0E07EFD0}"/>
    <dgm:cxn modelId="{6D5D8C85-8E2D-4050-8B2A-EF3CA967C81C}" type="presOf" srcId="{21D91629-3238-49A8-9BB9-83A7FF0A2652}" destId="{4AA8E5BF-8C81-48F8-882D-54DC10975B8E}" srcOrd="0" destOrd="1" presId="urn:microsoft.com/office/officeart/2005/8/layout/vList2"/>
    <dgm:cxn modelId="{F1B25A8B-A72E-467E-8E58-45910DAF4145}" srcId="{A72D989D-0624-419A-857D-218F12D5883E}" destId="{7C11EAFD-E0D5-490F-9DD0-11B1D0B6531D}" srcOrd="2" destOrd="0" parTransId="{4AC95BC0-396F-4568-887B-FDDC8D424CDD}" sibTransId="{65F181DC-B46F-45AF-81FD-E1125B5965B1}"/>
    <dgm:cxn modelId="{E38C99A3-D021-4126-9E02-5B4BB1B85896}" type="presOf" srcId="{7C11EAFD-E0D5-490F-9DD0-11B1D0B6531D}" destId="{61A4B039-0EEF-468D-9DCD-5C98AD34ADE9}" srcOrd="0" destOrd="0" presId="urn:microsoft.com/office/officeart/2005/8/layout/vList2"/>
    <dgm:cxn modelId="{50882CB6-0889-46C9-AC95-A134E242513E}" type="presOf" srcId="{141FE876-8655-496E-82DB-A48ADC02CAE2}" destId="{4AA8E5BF-8C81-48F8-882D-54DC10975B8E}" srcOrd="0" destOrd="2" presId="urn:microsoft.com/office/officeart/2005/8/layout/vList2"/>
    <dgm:cxn modelId="{88D5A9CB-F6DD-41D0-850E-FEF63EE26276}" type="presOf" srcId="{A72D989D-0624-419A-857D-218F12D5883E}" destId="{6EBE7FBB-E030-4592-9AAA-41C6C08546E3}" srcOrd="0" destOrd="0" presId="urn:microsoft.com/office/officeart/2005/8/layout/vList2"/>
    <dgm:cxn modelId="{B81418CE-93F9-424C-929D-0B654161DAA4}" type="presOf" srcId="{F5E7DF42-7DB1-49B0-9721-1C7389D5B05C}" destId="{BAB696B7-3C86-4FB6-902C-B331B5508C9A}" srcOrd="0" destOrd="0" presId="urn:microsoft.com/office/officeart/2005/8/layout/vList2"/>
    <dgm:cxn modelId="{EAF933E1-85CA-4BEB-A602-1F738464FD7B}" type="presOf" srcId="{A81B6420-DD62-47F2-8A26-F318485843D2}" destId="{FCC79683-E615-4295-8FA5-A1132AA49E38}" srcOrd="0" destOrd="0" presId="urn:microsoft.com/office/officeart/2005/8/layout/vList2"/>
    <dgm:cxn modelId="{11971CF1-0ECA-4DE8-8574-F3E4C9BC3F9F}" srcId="{7C11EAFD-E0D5-490F-9DD0-11B1D0B6531D}" destId="{21D91629-3238-49A8-9BB9-83A7FF0A2652}" srcOrd="1" destOrd="0" parTransId="{BE1DC0EC-9027-4F36-A3F0-0D35DDF35EEE}" sibTransId="{D925F4F6-53E6-4DB4-B155-CCBCFC61A14F}"/>
    <dgm:cxn modelId="{5CDC301A-B14B-4900-A95A-AFC773CCB08E}" type="presParOf" srcId="{6EBE7FBB-E030-4592-9AAA-41C6C08546E3}" destId="{BAB696B7-3C86-4FB6-902C-B331B5508C9A}" srcOrd="0" destOrd="0" presId="urn:microsoft.com/office/officeart/2005/8/layout/vList2"/>
    <dgm:cxn modelId="{7C3B5105-CD39-46EE-A25E-2DD1F79D3AB7}" type="presParOf" srcId="{6EBE7FBB-E030-4592-9AAA-41C6C08546E3}" destId="{FCC79683-E615-4295-8FA5-A1132AA49E38}" srcOrd="1" destOrd="0" presId="urn:microsoft.com/office/officeart/2005/8/layout/vList2"/>
    <dgm:cxn modelId="{E8B80728-8701-49FD-A98C-A5D00F67DFE4}" type="presParOf" srcId="{6EBE7FBB-E030-4592-9AAA-41C6C08546E3}" destId="{3115B7A2-66CE-4E7D-A3B9-02F13ABF5790}" srcOrd="2" destOrd="0" presId="urn:microsoft.com/office/officeart/2005/8/layout/vList2"/>
    <dgm:cxn modelId="{33C18592-2D73-45D6-AF5E-3CCE88FB2CF0}" type="presParOf" srcId="{6EBE7FBB-E030-4592-9AAA-41C6C08546E3}" destId="{6B2B2BBD-52AB-4A2B-A06F-A2E3257105B8}" srcOrd="3" destOrd="0" presId="urn:microsoft.com/office/officeart/2005/8/layout/vList2"/>
    <dgm:cxn modelId="{E33C4492-283D-42A0-BD27-2DA75613C0D3}" type="presParOf" srcId="{6EBE7FBB-E030-4592-9AAA-41C6C08546E3}" destId="{61A4B039-0EEF-468D-9DCD-5C98AD34ADE9}" srcOrd="4" destOrd="0" presId="urn:microsoft.com/office/officeart/2005/8/layout/vList2"/>
    <dgm:cxn modelId="{CC2AA29A-8439-459D-813D-7223DA4D823F}" type="presParOf" srcId="{6EBE7FBB-E030-4592-9AAA-41C6C08546E3}" destId="{4AA8E5BF-8C81-48F8-882D-54DC10975B8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A5FFBD-BB2B-42AE-AE1B-3469B8BB2F1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6424B15-CC49-47F8-8C7F-65191388FB0F}">
      <dgm:prSet custT="1"/>
      <dgm:spPr/>
      <dgm:t>
        <a:bodyPr/>
        <a:lstStyle/>
        <a:p>
          <a:r>
            <a:rPr lang="fi-FI" sz="1600" baseline="0">
              <a:solidFill>
                <a:schemeClr val="tx2"/>
              </a:solidFill>
            </a:rPr>
            <a:t>Sideharso-kompression</a:t>
          </a:r>
          <a:r>
            <a:rPr lang="fi-FI" sz="1600" baseline="0"/>
            <a:t> ja </a:t>
          </a:r>
          <a:r>
            <a:rPr lang="fi-FI" sz="1600" baseline="0">
              <a:solidFill>
                <a:schemeClr val="tx2"/>
              </a:solidFill>
            </a:rPr>
            <a:t>kylmähauteen</a:t>
          </a:r>
          <a:r>
            <a:rPr lang="fi-FI" sz="1600" baseline="0"/>
            <a:t> käyttö</a:t>
          </a:r>
          <a:endParaRPr lang="fi-FI" sz="1600"/>
        </a:p>
      </dgm:t>
    </dgm:pt>
    <dgm:pt modelId="{69C2CE45-77FE-4E44-8E99-BD93AB84FE19}" type="parTrans" cxnId="{1475F4A9-405E-40CC-B2F5-EF8DA1FD2CFB}">
      <dgm:prSet/>
      <dgm:spPr/>
      <dgm:t>
        <a:bodyPr/>
        <a:lstStyle/>
        <a:p>
          <a:endParaRPr lang="fi-FI"/>
        </a:p>
      </dgm:t>
    </dgm:pt>
    <dgm:pt modelId="{EAEC7372-C751-49C6-95D0-BB8635377C55}" type="sibTrans" cxnId="{1475F4A9-405E-40CC-B2F5-EF8DA1FD2CFB}">
      <dgm:prSet/>
      <dgm:spPr/>
      <dgm:t>
        <a:bodyPr/>
        <a:lstStyle/>
        <a:p>
          <a:endParaRPr lang="fi-FI"/>
        </a:p>
      </dgm:t>
    </dgm:pt>
    <dgm:pt modelId="{ABA84D4A-A775-4B32-8B0C-48FAFB85CF35}">
      <dgm:prSet custT="1"/>
      <dgm:spPr/>
      <dgm:t>
        <a:bodyPr/>
        <a:lstStyle/>
        <a:p>
          <a:r>
            <a:rPr lang="fi-FI" sz="1600" baseline="0"/>
            <a:t>Haavan </a:t>
          </a:r>
          <a:r>
            <a:rPr lang="fi-FI" sz="1600" baseline="0">
              <a:solidFill>
                <a:schemeClr val="tx2"/>
              </a:solidFill>
            </a:rPr>
            <a:t>varominen</a:t>
          </a:r>
          <a:endParaRPr lang="fi-FI" sz="1600">
            <a:solidFill>
              <a:schemeClr val="tx2"/>
            </a:solidFill>
          </a:endParaRPr>
        </a:p>
      </dgm:t>
    </dgm:pt>
    <dgm:pt modelId="{DFFABE2F-FF9B-4ACD-91AD-69088144A19C}" type="parTrans" cxnId="{50C34D93-5068-421D-936A-9FE24EC4C8AC}">
      <dgm:prSet/>
      <dgm:spPr/>
      <dgm:t>
        <a:bodyPr/>
        <a:lstStyle/>
        <a:p>
          <a:endParaRPr lang="fi-FI"/>
        </a:p>
      </dgm:t>
    </dgm:pt>
    <dgm:pt modelId="{14135322-041A-45E4-8050-241195A34DBD}" type="sibTrans" cxnId="{50C34D93-5068-421D-936A-9FE24EC4C8AC}">
      <dgm:prSet/>
      <dgm:spPr/>
      <dgm:t>
        <a:bodyPr/>
        <a:lstStyle/>
        <a:p>
          <a:endParaRPr lang="fi-FI"/>
        </a:p>
      </dgm:t>
    </dgm:pt>
    <dgm:pt modelId="{FA5298F1-85BB-4ED4-9DF4-4B19CD80B2B8}">
      <dgm:prSet custT="1"/>
      <dgm:spPr/>
      <dgm:t>
        <a:bodyPr/>
        <a:lstStyle/>
        <a:p>
          <a:r>
            <a:rPr lang="fi-FI" sz="1600" baseline="0">
              <a:solidFill>
                <a:schemeClr val="tx2"/>
              </a:solidFill>
            </a:rPr>
            <a:t>Viileä</a:t>
          </a:r>
          <a:r>
            <a:rPr lang="fi-FI" sz="1600" baseline="0"/>
            <a:t> ruokavalio</a:t>
          </a:r>
          <a:endParaRPr lang="fi-FI" sz="1600"/>
        </a:p>
      </dgm:t>
    </dgm:pt>
    <dgm:pt modelId="{9F9602F4-60B2-43B6-89EC-B1E49E74BF24}" type="parTrans" cxnId="{549BB89C-926C-4687-A8D5-6862ED9499E8}">
      <dgm:prSet/>
      <dgm:spPr/>
      <dgm:t>
        <a:bodyPr/>
        <a:lstStyle/>
        <a:p>
          <a:endParaRPr lang="fi-FI"/>
        </a:p>
      </dgm:t>
    </dgm:pt>
    <dgm:pt modelId="{5AA1BCB6-909A-40FE-8495-4B8345CBD2C7}" type="sibTrans" cxnId="{549BB89C-926C-4687-A8D5-6862ED9499E8}">
      <dgm:prSet/>
      <dgm:spPr/>
      <dgm:t>
        <a:bodyPr/>
        <a:lstStyle/>
        <a:p>
          <a:endParaRPr lang="fi-FI"/>
        </a:p>
      </dgm:t>
    </dgm:pt>
    <dgm:pt modelId="{5A295DD9-6551-4A0C-B48F-9B0D05D0DD14}">
      <dgm:prSet custT="1"/>
      <dgm:spPr/>
      <dgm:t>
        <a:bodyPr/>
        <a:lstStyle/>
        <a:p>
          <a:r>
            <a:rPr lang="fi-FI" sz="1600" baseline="0">
              <a:solidFill>
                <a:schemeClr val="tx2"/>
              </a:solidFill>
            </a:rPr>
            <a:t>Urheilun </a:t>
          </a:r>
          <a:r>
            <a:rPr lang="fi-FI" sz="1600" baseline="0">
              <a:solidFill>
                <a:schemeClr val="tx1"/>
              </a:solidFill>
            </a:rPr>
            <a:t>ja</a:t>
          </a:r>
          <a:r>
            <a:rPr lang="fi-FI" sz="1600" baseline="0">
              <a:solidFill>
                <a:schemeClr val="tx2"/>
              </a:solidFill>
            </a:rPr>
            <a:t> tupakoinnin </a:t>
          </a:r>
          <a:r>
            <a:rPr lang="fi-FI" sz="1600" baseline="0"/>
            <a:t>välttäminen</a:t>
          </a:r>
          <a:endParaRPr lang="fi-FI" sz="1600"/>
        </a:p>
      </dgm:t>
    </dgm:pt>
    <dgm:pt modelId="{102D8264-87A6-46A3-914F-8522E0556433}" type="parTrans" cxnId="{57F9F6D8-738C-4760-96C1-6ED179F885A5}">
      <dgm:prSet/>
      <dgm:spPr/>
      <dgm:t>
        <a:bodyPr/>
        <a:lstStyle/>
        <a:p>
          <a:endParaRPr lang="fi-FI"/>
        </a:p>
      </dgm:t>
    </dgm:pt>
    <dgm:pt modelId="{24D3206F-F02A-4A18-9893-0E07952F73EF}" type="sibTrans" cxnId="{57F9F6D8-738C-4760-96C1-6ED179F885A5}">
      <dgm:prSet/>
      <dgm:spPr/>
      <dgm:t>
        <a:bodyPr/>
        <a:lstStyle/>
        <a:p>
          <a:endParaRPr lang="fi-FI"/>
        </a:p>
      </dgm:t>
    </dgm:pt>
    <dgm:pt modelId="{1868DAA6-F987-4A1E-9FE6-5EFBBF333F80}">
      <dgm:prSet custT="1"/>
      <dgm:spPr/>
      <dgm:t>
        <a:bodyPr/>
        <a:lstStyle/>
        <a:p>
          <a:r>
            <a:rPr lang="fi-FI" sz="1600" baseline="0">
              <a:solidFill>
                <a:schemeClr val="tx2"/>
              </a:solidFill>
            </a:rPr>
            <a:t>Tulehduskipu-lääkkeen</a:t>
          </a:r>
          <a:r>
            <a:rPr lang="fi-FI" sz="1600" baseline="0"/>
            <a:t> ja mahdollisesti määrätyn </a:t>
          </a:r>
          <a:r>
            <a:rPr lang="fi-FI" sz="1600" baseline="0">
              <a:solidFill>
                <a:schemeClr val="tx2"/>
              </a:solidFill>
            </a:rPr>
            <a:t>mikrobilääkkeen </a:t>
          </a:r>
          <a:r>
            <a:rPr lang="fi-FI" sz="1600" baseline="0"/>
            <a:t>käyttö.</a:t>
          </a:r>
          <a:endParaRPr lang="fi-FI" sz="1600"/>
        </a:p>
      </dgm:t>
    </dgm:pt>
    <dgm:pt modelId="{F2EBD304-2877-4DE7-9F92-6168AF49F5BD}" type="parTrans" cxnId="{A5FB9C74-BF60-4823-BEBA-3D928DCF538E}">
      <dgm:prSet/>
      <dgm:spPr/>
      <dgm:t>
        <a:bodyPr/>
        <a:lstStyle/>
        <a:p>
          <a:endParaRPr lang="fi-FI"/>
        </a:p>
      </dgm:t>
    </dgm:pt>
    <dgm:pt modelId="{A8FEF6B4-A60E-47CD-A81F-01E2C27B3744}" type="sibTrans" cxnId="{A5FB9C74-BF60-4823-BEBA-3D928DCF538E}">
      <dgm:prSet/>
      <dgm:spPr/>
      <dgm:t>
        <a:bodyPr/>
        <a:lstStyle/>
        <a:p>
          <a:endParaRPr lang="fi-FI"/>
        </a:p>
      </dgm:t>
    </dgm:pt>
    <dgm:pt modelId="{5190DB89-ECF6-46EA-B742-C54FF319E99A}">
      <dgm:prSet custT="1"/>
      <dgm:spPr/>
      <dgm:t>
        <a:bodyPr/>
        <a:lstStyle/>
        <a:p>
          <a:r>
            <a:rPr lang="fi-FI" sz="1600" baseline="0">
              <a:solidFill>
                <a:schemeClr val="tx2"/>
              </a:solidFill>
            </a:rPr>
            <a:t>Klooriheksidiini-valmisteen</a:t>
          </a:r>
          <a:r>
            <a:rPr lang="fi-FI" sz="1600" baseline="0"/>
            <a:t> paikallinen käyttö</a:t>
          </a:r>
          <a:endParaRPr lang="fi-FI" sz="1600"/>
        </a:p>
      </dgm:t>
    </dgm:pt>
    <dgm:pt modelId="{E15A0716-6E39-472C-8AF0-E88983F13A2B}" type="sibTrans" cxnId="{FA99B58D-EDAF-418D-B4A5-A09A64FB5BB7}">
      <dgm:prSet/>
      <dgm:spPr/>
      <dgm:t>
        <a:bodyPr/>
        <a:lstStyle/>
        <a:p>
          <a:endParaRPr lang="fi-FI"/>
        </a:p>
      </dgm:t>
    </dgm:pt>
    <dgm:pt modelId="{6AC586BD-5C73-4CAD-8153-2A4EAD0054ED}" type="parTrans" cxnId="{FA99B58D-EDAF-418D-B4A5-A09A64FB5BB7}">
      <dgm:prSet/>
      <dgm:spPr/>
      <dgm:t>
        <a:bodyPr/>
        <a:lstStyle/>
        <a:p>
          <a:endParaRPr lang="fi-FI"/>
        </a:p>
      </dgm:t>
    </dgm:pt>
    <dgm:pt modelId="{101373A9-CC12-4BD7-8D5A-4D773D3D8872}" type="pres">
      <dgm:prSet presAssocID="{A4A5FFBD-BB2B-42AE-AE1B-3469B8BB2F1F}" presName="compositeShape" presStyleCnt="0">
        <dgm:presLayoutVars>
          <dgm:chMax val="7"/>
          <dgm:dir/>
          <dgm:resizeHandles val="exact"/>
        </dgm:presLayoutVars>
      </dgm:prSet>
      <dgm:spPr/>
    </dgm:pt>
    <dgm:pt modelId="{0BFAE803-311B-4A50-A267-0384B02C21FA}" type="pres">
      <dgm:prSet presAssocID="{E6424B15-CC49-47F8-8C7F-65191388FB0F}" presName="circ1" presStyleLbl="vennNode1" presStyleIdx="0" presStyleCnt="6"/>
      <dgm:spPr/>
    </dgm:pt>
    <dgm:pt modelId="{4D399ED9-2B4F-469D-BDC2-80CBF621D38C}" type="pres">
      <dgm:prSet presAssocID="{E6424B15-CC49-47F8-8C7F-65191388FB0F}" presName="circ1Tx" presStyleLbl="revTx" presStyleIdx="0" presStyleCnt="0" custScaleX="110963">
        <dgm:presLayoutVars>
          <dgm:chMax val="0"/>
          <dgm:chPref val="0"/>
          <dgm:bulletEnabled val="1"/>
        </dgm:presLayoutVars>
      </dgm:prSet>
      <dgm:spPr/>
    </dgm:pt>
    <dgm:pt modelId="{9FA41C48-240E-4539-B4AF-E4F3A7081196}" type="pres">
      <dgm:prSet presAssocID="{ABA84D4A-A775-4B32-8B0C-48FAFB85CF35}" presName="circ2" presStyleLbl="vennNode1" presStyleIdx="1" presStyleCnt="6"/>
      <dgm:spPr/>
    </dgm:pt>
    <dgm:pt modelId="{8BFC4B90-752A-412D-9D00-9DF217FD3F1B}" type="pres">
      <dgm:prSet presAssocID="{ABA84D4A-A775-4B32-8B0C-48FAFB85CF35}" presName="circ2Tx" presStyleLbl="revTx" presStyleIdx="0" presStyleCnt="0" custScaleX="110963">
        <dgm:presLayoutVars>
          <dgm:chMax val="0"/>
          <dgm:chPref val="0"/>
          <dgm:bulletEnabled val="1"/>
        </dgm:presLayoutVars>
      </dgm:prSet>
      <dgm:spPr/>
    </dgm:pt>
    <dgm:pt modelId="{6B0427FE-0BF6-4CCB-B562-DB88617CE65F}" type="pres">
      <dgm:prSet presAssocID="{FA5298F1-85BB-4ED4-9DF4-4B19CD80B2B8}" presName="circ3" presStyleLbl="vennNode1" presStyleIdx="2" presStyleCnt="6"/>
      <dgm:spPr/>
    </dgm:pt>
    <dgm:pt modelId="{37BD7260-4715-4172-8DAA-572783DCCD1A}" type="pres">
      <dgm:prSet presAssocID="{FA5298F1-85BB-4ED4-9DF4-4B19CD80B2B8}" presName="circ3Tx" presStyleLbl="revTx" presStyleIdx="0" presStyleCnt="0" custScaleX="110963">
        <dgm:presLayoutVars>
          <dgm:chMax val="0"/>
          <dgm:chPref val="0"/>
          <dgm:bulletEnabled val="1"/>
        </dgm:presLayoutVars>
      </dgm:prSet>
      <dgm:spPr/>
    </dgm:pt>
    <dgm:pt modelId="{236D4CE4-F820-4208-A8E7-011A7523AB32}" type="pres">
      <dgm:prSet presAssocID="{5A295DD9-6551-4A0C-B48F-9B0D05D0DD14}" presName="circ4" presStyleLbl="vennNode1" presStyleIdx="3" presStyleCnt="6"/>
      <dgm:spPr/>
    </dgm:pt>
    <dgm:pt modelId="{96DF2BDC-78BD-4334-A5AE-0418293304EB}" type="pres">
      <dgm:prSet presAssocID="{5A295DD9-6551-4A0C-B48F-9B0D05D0DD14}" presName="circ4Tx" presStyleLbl="revTx" presStyleIdx="0" presStyleCnt="0" custScaleX="110963">
        <dgm:presLayoutVars>
          <dgm:chMax val="0"/>
          <dgm:chPref val="0"/>
          <dgm:bulletEnabled val="1"/>
        </dgm:presLayoutVars>
      </dgm:prSet>
      <dgm:spPr/>
    </dgm:pt>
    <dgm:pt modelId="{126BD9E7-9E03-4FE0-AE2D-4105261AB262}" type="pres">
      <dgm:prSet presAssocID="{5190DB89-ECF6-46EA-B742-C54FF319E99A}" presName="circ5" presStyleLbl="vennNode1" presStyleIdx="4" presStyleCnt="6"/>
      <dgm:spPr/>
    </dgm:pt>
    <dgm:pt modelId="{79FFDAFB-ADD6-4AA8-A185-7BEB2666E000}" type="pres">
      <dgm:prSet presAssocID="{5190DB89-ECF6-46EA-B742-C54FF319E99A}" presName="circ5Tx" presStyleLbl="revTx" presStyleIdx="0" presStyleCnt="0" custScaleX="110963" custLinFactNeighborX="5876" custLinFactNeighborY="17361">
        <dgm:presLayoutVars>
          <dgm:chMax val="0"/>
          <dgm:chPref val="0"/>
          <dgm:bulletEnabled val="1"/>
        </dgm:presLayoutVars>
      </dgm:prSet>
      <dgm:spPr/>
    </dgm:pt>
    <dgm:pt modelId="{79E37F21-247A-498C-9C61-ED2DCDE939AB}" type="pres">
      <dgm:prSet presAssocID="{1868DAA6-F987-4A1E-9FE6-5EFBBF333F80}" presName="circ6" presStyleLbl="vennNode1" presStyleIdx="5" presStyleCnt="6"/>
      <dgm:spPr/>
    </dgm:pt>
    <dgm:pt modelId="{B4E6653F-157B-4002-8BC0-1DCDF3CC8610}" type="pres">
      <dgm:prSet presAssocID="{1868DAA6-F987-4A1E-9FE6-5EFBBF333F80}" presName="circ6Tx" presStyleLbl="revTx" presStyleIdx="0" presStyleCnt="0" custScaleX="110963">
        <dgm:presLayoutVars>
          <dgm:chMax val="0"/>
          <dgm:chPref val="0"/>
          <dgm:bulletEnabled val="1"/>
        </dgm:presLayoutVars>
      </dgm:prSet>
      <dgm:spPr/>
    </dgm:pt>
  </dgm:ptLst>
  <dgm:cxnLst>
    <dgm:cxn modelId="{4BEE5918-7582-429C-905A-CB5E0BAAD82A}" type="presOf" srcId="{ABA84D4A-A775-4B32-8B0C-48FAFB85CF35}" destId="{8BFC4B90-752A-412D-9D00-9DF217FD3F1B}" srcOrd="0" destOrd="0" presId="urn:microsoft.com/office/officeart/2005/8/layout/venn1"/>
    <dgm:cxn modelId="{A5FB9C74-BF60-4823-BEBA-3D928DCF538E}" srcId="{A4A5FFBD-BB2B-42AE-AE1B-3469B8BB2F1F}" destId="{1868DAA6-F987-4A1E-9FE6-5EFBBF333F80}" srcOrd="5" destOrd="0" parTransId="{F2EBD304-2877-4DE7-9F92-6168AF49F5BD}" sibTransId="{A8FEF6B4-A60E-47CD-A81F-01E2C27B3744}"/>
    <dgm:cxn modelId="{72BCBF8A-C064-4447-8DA2-3C78A8C710B8}" type="presOf" srcId="{E6424B15-CC49-47F8-8C7F-65191388FB0F}" destId="{4D399ED9-2B4F-469D-BDC2-80CBF621D38C}" srcOrd="0" destOrd="0" presId="urn:microsoft.com/office/officeart/2005/8/layout/venn1"/>
    <dgm:cxn modelId="{FA99B58D-EDAF-418D-B4A5-A09A64FB5BB7}" srcId="{A4A5FFBD-BB2B-42AE-AE1B-3469B8BB2F1F}" destId="{5190DB89-ECF6-46EA-B742-C54FF319E99A}" srcOrd="4" destOrd="0" parTransId="{6AC586BD-5C73-4CAD-8153-2A4EAD0054ED}" sibTransId="{E15A0716-6E39-472C-8AF0-E88983F13A2B}"/>
    <dgm:cxn modelId="{FF55D88D-2C89-4639-A4D8-05A387B58864}" type="presOf" srcId="{1868DAA6-F987-4A1E-9FE6-5EFBBF333F80}" destId="{B4E6653F-157B-4002-8BC0-1DCDF3CC8610}" srcOrd="0" destOrd="0" presId="urn:microsoft.com/office/officeart/2005/8/layout/venn1"/>
    <dgm:cxn modelId="{50C34D93-5068-421D-936A-9FE24EC4C8AC}" srcId="{A4A5FFBD-BB2B-42AE-AE1B-3469B8BB2F1F}" destId="{ABA84D4A-A775-4B32-8B0C-48FAFB85CF35}" srcOrd="1" destOrd="0" parTransId="{DFFABE2F-FF9B-4ACD-91AD-69088144A19C}" sibTransId="{14135322-041A-45E4-8050-241195A34DBD}"/>
    <dgm:cxn modelId="{549BB89C-926C-4687-A8D5-6862ED9499E8}" srcId="{A4A5FFBD-BB2B-42AE-AE1B-3469B8BB2F1F}" destId="{FA5298F1-85BB-4ED4-9DF4-4B19CD80B2B8}" srcOrd="2" destOrd="0" parTransId="{9F9602F4-60B2-43B6-89EC-B1E49E74BF24}" sibTransId="{5AA1BCB6-909A-40FE-8495-4B8345CBD2C7}"/>
    <dgm:cxn modelId="{1475F4A9-405E-40CC-B2F5-EF8DA1FD2CFB}" srcId="{A4A5FFBD-BB2B-42AE-AE1B-3469B8BB2F1F}" destId="{E6424B15-CC49-47F8-8C7F-65191388FB0F}" srcOrd="0" destOrd="0" parTransId="{69C2CE45-77FE-4E44-8E99-BD93AB84FE19}" sibTransId="{EAEC7372-C751-49C6-95D0-BB8635377C55}"/>
    <dgm:cxn modelId="{1FFFCFB4-0F41-4B20-9B77-7DB58557EB3E}" type="presOf" srcId="{5A295DD9-6551-4A0C-B48F-9B0D05D0DD14}" destId="{96DF2BDC-78BD-4334-A5AE-0418293304EB}" srcOrd="0" destOrd="0" presId="urn:microsoft.com/office/officeart/2005/8/layout/venn1"/>
    <dgm:cxn modelId="{E8DAC7D6-728E-4855-BF7F-168A1FC2A632}" type="presOf" srcId="{5190DB89-ECF6-46EA-B742-C54FF319E99A}" destId="{79FFDAFB-ADD6-4AA8-A185-7BEB2666E000}" srcOrd="0" destOrd="0" presId="urn:microsoft.com/office/officeart/2005/8/layout/venn1"/>
    <dgm:cxn modelId="{57F9F6D8-738C-4760-96C1-6ED179F885A5}" srcId="{A4A5FFBD-BB2B-42AE-AE1B-3469B8BB2F1F}" destId="{5A295DD9-6551-4A0C-B48F-9B0D05D0DD14}" srcOrd="3" destOrd="0" parTransId="{102D8264-87A6-46A3-914F-8522E0556433}" sibTransId="{24D3206F-F02A-4A18-9893-0E07952F73EF}"/>
    <dgm:cxn modelId="{18EBB1DC-5268-414F-9DC5-6DB8506611D3}" type="presOf" srcId="{FA5298F1-85BB-4ED4-9DF4-4B19CD80B2B8}" destId="{37BD7260-4715-4172-8DAA-572783DCCD1A}" srcOrd="0" destOrd="0" presId="urn:microsoft.com/office/officeart/2005/8/layout/venn1"/>
    <dgm:cxn modelId="{2C7594FF-E7FF-4DEA-8C61-C931D037FD98}" type="presOf" srcId="{A4A5FFBD-BB2B-42AE-AE1B-3469B8BB2F1F}" destId="{101373A9-CC12-4BD7-8D5A-4D773D3D8872}" srcOrd="0" destOrd="0" presId="urn:microsoft.com/office/officeart/2005/8/layout/venn1"/>
    <dgm:cxn modelId="{F4A9A67D-718C-4D55-98FB-23DF796E1BB9}" type="presParOf" srcId="{101373A9-CC12-4BD7-8D5A-4D773D3D8872}" destId="{0BFAE803-311B-4A50-A267-0384B02C21FA}" srcOrd="0" destOrd="0" presId="urn:microsoft.com/office/officeart/2005/8/layout/venn1"/>
    <dgm:cxn modelId="{1E8BA6EA-20A3-435A-9B05-4DF148347046}" type="presParOf" srcId="{101373A9-CC12-4BD7-8D5A-4D773D3D8872}" destId="{4D399ED9-2B4F-469D-BDC2-80CBF621D38C}" srcOrd="1" destOrd="0" presId="urn:microsoft.com/office/officeart/2005/8/layout/venn1"/>
    <dgm:cxn modelId="{3717CB68-0A2B-4C65-B0E6-B2CA1308A97D}" type="presParOf" srcId="{101373A9-CC12-4BD7-8D5A-4D773D3D8872}" destId="{9FA41C48-240E-4539-B4AF-E4F3A7081196}" srcOrd="2" destOrd="0" presId="urn:microsoft.com/office/officeart/2005/8/layout/venn1"/>
    <dgm:cxn modelId="{5A09B07F-4C1A-4730-959A-3DEBB1018EDA}" type="presParOf" srcId="{101373A9-CC12-4BD7-8D5A-4D773D3D8872}" destId="{8BFC4B90-752A-412D-9D00-9DF217FD3F1B}" srcOrd="3" destOrd="0" presId="urn:microsoft.com/office/officeart/2005/8/layout/venn1"/>
    <dgm:cxn modelId="{4D4828B9-AAE7-4999-AF10-EC28F80147A8}" type="presParOf" srcId="{101373A9-CC12-4BD7-8D5A-4D773D3D8872}" destId="{6B0427FE-0BF6-4CCB-B562-DB88617CE65F}" srcOrd="4" destOrd="0" presId="urn:microsoft.com/office/officeart/2005/8/layout/venn1"/>
    <dgm:cxn modelId="{29DB3BF4-67A6-448F-9B93-9AC7F29F66AE}" type="presParOf" srcId="{101373A9-CC12-4BD7-8D5A-4D773D3D8872}" destId="{37BD7260-4715-4172-8DAA-572783DCCD1A}" srcOrd="5" destOrd="0" presId="urn:microsoft.com/office/officeart/2005/8/layout/venn1"/>
    <dgm:cxn modelId="{15F0F3D9-612D-418A-97BE-37D2F419AFE7}" type="presParOf" srcId="{101373A9-CC12-4BD7-8D5A-4D773D3D8872}" destId="{236D4CE4-F820-4208-A8E7-011A7523AB32}" srcOrd="6" destOrd="0" presId="urn:microsoft.com/office/officeart/2005/8/layout/venn1"/>
    <dgm:cxn modelId="{24A6ADEB-C7C8-4F31-A201-01E7D955A421}" type="presParOf" srcId="{101373A9-CC12-4BD7-8D5A-4D773D3D8872}" destId="{96DF2BDC-78BD-4334-A5AE-0418293304EB}" srcOrd="7" destOrd="0" presId="urn:microsoft.com/office/officeart/2005/8/layout/venn1"/>
    <dgm:cxn modelId="{E02F35B3-78C0-4E3A-A7AB-DFE9F3863EBF}" type="presParOf" srcId="{101373A9-CC12-4BD7-8D5A-4D773D3D8872}" destId="{126BD9E7-9E03-4FE0-AE2D-4105261AB262}" srcOrd="8" destOrd="0" presId="urn:microsoft.com/office/officeart/2005/8/layout/venn1"/>
    <dgm:cxn modelId="{445E590E-F405-4415-B9F3-BCDABDAC01B6}" type="presParOf" srcId="{101373A9-CC12-4BD7-8D5A-4D773D3D8872}" destId="{79FFDAFB-ADD6-4AA8-A185-7BEB2666E000}" srcOrd="9" destOrd="0" presId="urn:microsoft.com/office/officeart/2005/8/layout/venn1"/>
    <dgm:cxn modelId="{1E0F2AD7-D69D-4E0B-AFD7-2C2614E8AE7C}" type="presParOf" srcId="{101373A9-CC12-4BD7-8D5A-4D773D3D8872}" destId="{79E37F21-247A-498C-9C61-ED2DCDE939AB}" srcOrd="10" destOrd="0" presId="urn:microsoft.com/office/officeart/2005/8/layout/venn1"/>
    <dgm:cxn modelId="{B6197AA3-7556-48A8-B801-6D464E281EC2}" type="presParOf" srcId="{101373A9-CC12-4BD7-8D5A-4D773D3D8872}" destId="{B4E6653F-157B-4002-8BC0-1DCDF3CC8610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D4162D-F733-4F76-8DBA-FBC2B9CC089C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14E1EDF8-CCB5-46C9-87EF-E59A5117BE36}">
      <dgm:prSet/>
      <dgm:spPr/>
      <dgm:t>
        <a:bodyPr/>
        <a:lstStyle/>
        <a:p>
          <a:r>
            <a:rPr lang="fi-FI" baseline="0"/>
            <a:t>Naissukupuoli, tupakointi, huono suuhygienia ja traumaattinen toimenpide altistavat alveoliitille eli hammaskuopan tulehdukselle.</a:t>
          </a:r>
          <a:endParaRPr lang="fi-FI"/>
        </a:p>
      </dgm:t>
    </dgm:pt>
    <dgm:pt modelId="{F2659E08-F632-4F19-9D0F-C28E1B9ECB87}" type="parTrans" cxnId="{E738F4C4-EC56-441D-8AF1-6F81E618CF99}">
      <dgm:prSet/>
      <dgm:spPr/>
      <dgm:t>
        <a:bodyPr/>
        <a:lstStyle/>
        <a:p>
          <a:endParaRPr lang="fi-FI"/>
        </a:p>
      </dgm:t>
    </dgm:pt>
    <dgm:pt modelId="{EDE0E22B-EC79-4056-AC98-FFB279CBE3D3}" type="sibTrans" cxnId="{E738F4C4-EC56-441D-8AF1-6F81E618CF99}">
      <dgm:prSet/>
      <dgm:spPr/>
      <dgm:t>
        <a:bodyPr/>
        <a:lstStyle/>
        <a:p>
          <a:endParaRPr lang="fi-FI"/>
        </a:p>
      </dgm:t>
    </dgm:pt>
    <dgm:pt modelId="{1AB860FA-648C-4A91-800E-ACC47397C92F}">
      <dgm:prSet/>
      <dgm:spPr/>
      <dgm:t>
        <a:bodyPr/>
        <a:lstStyle/>
        <a:p>
          <a:r>
            <a:rPr lang="fi-FI" baseline="0"/>
            <a:t>Yleiseen hoitolinjaan kuuluvat poistokuopan puhdistus puudutuksessa, keittosuolaliuoshuuhtelu ja poistokuopan verestys hyytymän aikaansaamiseksi.</a:t>
          </a:r>
          <a:endParaRPr lang="fi-FI"/>
        </a:p>
      </dgm:t>
    </dgm:pt>
    <dgm:pt modelId="{EE2BE83C-EDC0-4D7D-9C9E-FF36E69824BA}" type="parTrans" cxnId="{AA5FD7B4-768D-4D65-A449-B8E367B5E3B5}">
      <dgm:prSet/>
      <dgm:spPr/>
      <dgm:t>
        <a:bodyPr/>
        <a:lstStyle/>
        <a:p>
          <a:endParaRPr lang="fi-FI"/>
        </a:p>
      </dgm:t>
    </dgm:pt>
    <dgm:pt modelId="{34C02AF2-88EC-4E52-B31A-7BC6285FAE4F}" type="sibTrans" cxnId="{AA5FD7B4-768D-4D65-A449-B8E367B5E3B5}">
      <dgm:prSet/>
      <dgm:spPr/>
      <dgm:t>
        <a:bodyPr/>
        <a:lstStyle/>
        <a:p>
          <a:endParaRPr lang="fi-FI"/>
        </a:p>
      </dgm:t>
    </dgm:pt>
    <dgm:pt modelId="{A1DEA390-FAF1-4230-9402-9C3E8EE3BB5F}">
      <dgm:prSet/>
      <dgm:spPr/>
      <dgm:t>
        <a:bodyPr/>
        <a:lstStyle/>
        <a:p>
          <a:r>
            <a:rPr lang="fi-FI" baseline="0"/>
            <a:t>Alveoliittia voidaan ehkäistä </a:t>
          </a:r>
          <a:endParaRPr lang="fi-FI"/>
        </a:p>
      </dgm:t>
    </dgm:pt>
    <dgm:pt modelId="{0D1CEB8B-FFA7-49CE-92F8-E79158A2587D}" type="parTrans" cxnId="{693D86CC-0325-43F4-8DB9-123E391E388B}">
      <dgm:prSet/>
      <dgm:spPr/>
      <dgm:t>
        <a:bodyPr/>
        <a:lstStyle/>
        <a:p>
          <a:endParaRPr lang="fi-FI"/>
        </a:p>
      </dgm:t>
    </dgm:pt>
    <dgm:pt modelId="{546F6C73-608E-4F7C-B9EE-3ACEE55A9E8E}" type="sibTrans" cxnId="{693D86CC-0325-43F4-8DB9-123E391E388B}">
      <dgm:prSet/>
      <dgm:spPr/>
      <dgm:t>
        <a:bodyPr/>
        <a:lstStyle/>
        <a:p>
          <a:endParaRPr lang="fi-FI"/>
        </a:p>
      </dgm:t>
    </dgm:pt>
    <dgm:pt modelId="{6780D5AF-F924-4E4F-9A0B-34F575E2AAC3}">
      <dgm:prSet custT="1"/>
      <dgm:spPr/>
      <dgm:t>
        <a:bodyPr/>
        <a:lstStyle/>
        <a:p>
          <a:r>
            <a:rPr lang="fi-FI" sz="1700"/>
            <a:t>mikrobilääkkeillä (A) ja kloorheksidiinipurskuttelulla ennen leikkausta ja muutaman päivän ajan sen jälkeen tai </a:t>
          </a:r>
        </a:p>
      </dgm:t>
    </dgm:pt>
    <dgm:pt modelId="{DC84D823-1921-43F7-BE13-25333A1E9600}" type="parTrans" cxnId="{80095100-97A3-43A8-B416-2655F490B7E9}">
      <dgm:prSet/>
      <dgm:spPr/>
      <dgm:t>
        <a:bodyPr/>
        <a:lstStyle/>
        <a:p>
          <a:endParaRPr lang="fi-FI"/>
        </a:p>
      </dgm:t>
    </dgm:pt>
    <dgm:pt modelId="{53452DAC-A817-4A9F-BA04-E585B3B807F4}" type="sibTrans" cxnId="{80095100-97A3-43A8-B416-2655F490B7E9}">
      <dgm:prSet/>
      <dgm:spPr/>
      <dgm:t>
        <a:bodyPr/>
        <a:lstStyle/>
        <a:p>
          <a:endParaRPr lang="fi-FI"/>
        </a:p>
      </dgm:t>
    </dgm:pt>
    <dgm:pt modelId="{CFF5330E-03A3-4BAA-907A-F0D999E1A888}">
      <dgm:prSet custT="1"/>
      <dgm:spPr/>
      <dgm:t>
        <a:bodyPr/>
        <a:lstStyle/>
        <a:p>
          <a:r>
            <a:rPr lang="fi-FI" sz="1700"/>
            <a:t>käyttämällä poiston jälkeen paikallisesti klooriheksidiinigeeliä, josta on osoitettu olevan hyötyä myös kerta-annoksena. </a:t>
          </a:r>
        </a:p>
      </dgm:t>
    </dgm:pt>
    <dgm:pt modelId="{9885D30E-73F9-4191-B846-AE48F8FD3E22}" type="parTrans" cxnId="{0756855C-3819-4AFC-B126-3AA544061217}">
      <dgm:prSet/>
      <dgm:spPr/>
      <dgm:t>
        <a:bodyPr/>
        <a:lstStyle/>
        <a:p>
          <a:endParaRPr lang="fi-FI"/>
        </a:p>
      </dgm:t>
    </dgm:pt>
    <dgm:pt modelId="{A6D2DC13-CF62-40BB-9917-67BCF7F1EB41}" type="sibTrans" cxnId="{0756855C-3819-4AFC-B126-3AA544061217}">
      <dgm:prSet/>
      <dgm:spPr/>
      <dgm:t>
        <a:bodyPr/>
        <a:lstStyle/>
        <a:p>
          <a:endParaRPr lang="fi-FI"/>
        </a:p>
      </dgm:t>
    </dgm:pt>
    <dgm:pt modelId="{E8BA6589-5905-4C60-9BBF-6B2B31E5DCD6}" type="pres">
      <dgm:prSet presAssocID="{51D4162D-F733-4F76-8DBA-FBC2B9CC089C}" presName="linear" presStyleCnt="0">
        <dgm:presLayoutVars>
          <dgm:animLvl val="lvl"/>
          <dgm:resizeHandles val="exact"/>
        </dgm:presLayoutVars>
      </dgm:prSet>
      <dgm:spPr/>
    </dgm:pt>
    <dgm:pt modelId="{CAC9DD3B-7E82-4875-8F74-FCEA91F18DCF}" type="pres">
      <dgm:prSet presAssocID="{14E1EDF8-CCB5-46C9-87EF-E59A5117BE3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20046F-30E1-484C-85F8-BF66D67BC674}" type="pres">
      <dgm:prSet presAssocID="{EDE0E22B-EC79-4056-AC98-FFB279CBE3D3}" presName="spacer" presStyleCnt="0"/>
      <dgm:spPr/>
    </dgm:pt>
    <dgm:pt modelId="{C54A12C3-9247-45D0-9D3C-B85FBFD9B410}" type="pres">
      <dgm:prSet presAssocID="{1AB860FA-648C-4A91-800E-ACC47397C92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D1C3E7E-EF47-469D-8A7B-B6ABE890BA9B}" type="pres">
      <dgm:prSet presAssocID="{34C02AF2-88EC-4E52-B31A-7BC6285FAE4F}" presName="spacer" presStyleCnt="0"/>
      <dgm:spPr/>
    </dgm:pt>
    <dgm:pt modelId="{8D60B380-D980-429D-88E0-9BF4F3B589DA}" type="pres">
      <dgm:prSet presAssocID="{A1DEA390-FAF1-4230-9402-9C3E8EE3BB5F}" presName="parentText" presStyleLbl="node1" presStyleIdx="2" presStyleCnt="3" custScaleY="63556">
        <dgm:presLayoutVars>
          <dgm:chMax val="0"/>
          <dgm:bulletEnabled val="1"/>
        </dgm:presLayoutVars>
      </dgm:prSet>
      <dgm:spPr/>
    </dgm:pt>
    <dgm:pt modelId="{FC5F5571-4A9E-4762-9229-54FA8348DC13}" type="pres">
      <dgm:prSet presAssocID="{A1DEA390-FAF1-4230-9402-9C3E8EE3BB5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0095100-97A3-43A8-B416-2655F490B7E9}" srcId="{A1DEA390-FAF1-4230-9402-9C3E8EE3BB5F}" destId="{6780D5AF-F924-4E4F-9A0B-34F575E2AAC3}" srcOrd="0" destOrd="0" parTransId="{DC84D823-1921-43F7-BE13-25333A1E9600}" sibTransId="{53452DAC-A817-4A9F-BA04-E585B3B807F4}"/>
    <dgm:cxn modelId="{A22FBE1F-0DA1-4F01-9F01-3D47C6B0731C}" type="presOf" srcId="{A1DEA390-FAF1-4230-9402-9C3E8EE3BB5F}" destId="{8D60B380-D980-429D-88E0-9BF4F3B589DA}" srcOrd="0" destOrd="0" presId="urn:microsoft.com/office/officeart/2005/8/layout/vList2"/>
    <dgm:cxn modelId="{1CCF2838-DCFC-4326-8B1A-92F74D1C6CA4}" type="presOf" srcId="{14E1EDF8-CCB5-46C9-87EF-E59A5117BE36}" destId="{CAC9DD3B-7E82-4875-8F74-FCEA91F18DCF}" srcOrd="0" destOrd="0" presId="urn:microsoft.com/office/officeart/2005/8/layout/vList2"/>
    <dgm:cxn modelId="{0756855C-3819-4AFC-B126-3AA544061217}" srcId="{A1DEA390-FAF1-4230-9402-9C3E8EE3BB5F}" destId="{CFF5330E-03A3-4BAA-907A-F0D999E1A888}" srcOrd="1" destOrd="0" parTransId="{9885D30E-73F9-4191-B846-AE48F8FD3E22}" sibTransId="{A6D2DC13-CF62-40BB-9917-67BCF7F1EB41}"/>
    <dgm:cxn modelId="{1AF88286-2B4F-4C9E-9E0B-FF54AA128FF2}" type="presOf" srcId="{51D4162D-F733-4F76-8DBA-FBC2B9CC089C}" destId="{E8BA6589-5905-4C60-9BBF-6B2B31E5DCD6}" srcOrd="0" destOrd="0" presId="urn:microsoft.com/office/officeart/2005/8/layout/vList2"/>
    <dgm:cxn modelId="{DE0C5DAD-17CC-4F04-B813-A753DC0DACCA}" type="presOf" srcId="{CFF5330E-03A3-4BAA-907A-F0D999E1A888}" destId="{FC5F5571-4A9E-4762-9229-54FA8348DC13}" srcOrd="0" destOrd="1" presId="urn:microsoft.com/office/officeart/2005/8/layout/vList2"/>
    <dgm:cxn modelId="{AA5FD7B4-768D-4D65-A449-B8E367B5E3B5}" srcId="{51D4162D-F733-4F76-8DBA-FBC2B9CC089C}" destId="{1AB860FA-648C-4A91-800E-ACC47397C92F}" srcOrd="1" destOrd="0" parTransId="{EE2BE83C-EDC0-4D7D-9C9E-FF36E69824BA}" sibTransId="{34C02AF2-88EC-4E52-B31A-7BC6285FAE4F}"/>
    <dgm:cxn modelId="{7AA581B6-24A7-4DDD-87B9-F2D4C47FA57F}" type="presOf" srcId="{6780D5AF-F924-4E4F-9A0B-34F575E2AAC3}" destId="{FC5F5571-4A9E-4762-9229-54FA8348DC13}" srcOrd="0" destOrd="0" presId="urn:microsoft.com/office/officeart/2005/8/layout/vList2"/>
    <dgm:cxn modelId="{017B4FC1-FE75-45AC-B5F8-82872678DB18}" type="presOf" srcId="{1AB860FA-648C-4A91-800E-ACC47397C92F}" destId="{C54A12C3-9247-45D0-9D3C-B85FBFD9B410}" srcOrd="0" destOrd="0" presId="urn:microsoft.com/office/officeart/2005/8/layout/vList2"/>
    <dgm:cxn modelId="{E738F4C4-EC56-441D-8AF1-6F81E618CF99}" srcId="{51D4162D-F733-4F76-8DBA-FBC2B9CC089C}" destId="{14E1EDF8-CCB5-46C9-87EF-E59A5117BE36}" srcOrd="0" destOrd="0" parTransId="{F2659E08-F632-4F19-9D0F-C28E1B9ECB87}" sibTransId="{EDE0E22B-EC79-4056-AC98-FFB279CBE3D3}"/>
    <dgm:cxn modelId="{693D86CC-0325-43F4-8DB9-123E391E388B}" srcId="{51D4162D-F733-4F76-8DBA-FBC2B9CC089C}" destId="{A1DEA390-FAF1-4230-9402-9C3E8EE3BB5F}" srcOrd="2" destOrd="0" parTransId="{0D1CEB8B-FFA7-49CE-92F8-E79158A2587D}" sibTransId="{546F6C73-608E-4F7C-B9EE-3ACEE55A9E8E}"/>
    <dgm:cxn modelId="{7A362461-B960-4330-9884-FA63B84391F7}" type="presParOf" srcId="{E8BA6589-5905-4C60-9BBF-6B2B31E5DCD6}" destId="{CAC9DD3B-7E82-4875-8F74-FCEA91F18DCF}" srcOrd="0" destOrd="0" presId="urn:microsoft.com/office/officeart/2005/8/layout/vList2"/>
    <dgm:cxn modelId="{2CD64DDF-687E-4AAD-88BE-D38D3131B992}" type="presParOf" srcId="{E8BA6589-5905-4C60-9BBF-6B2B31E5DCD6}" destId="{6E20046F-30E1-484C-85F8-BF66D67BC674}" srcOrd="1" destOrd="0" presId="urn:microsoft.com/office/officeart/2005/8/layout/vList2"/>
    <dgm:cxn modelId="{4BDA01EA-1F3D-440E-9384-6A69244FD084}" type="presParOf" srcId="{E8BA6589-5905-4C60-9BBF-6B2B31E5DCD6}" destId="{C54A12C3-9247-45D0-9D3C-B85FBFD9B410}" srcOrd="2" destOrd="0" presId="urn:microsoft.com/office/officeart/2005/8/layout/vList2"/>
    <dgm:cxn modelId="{7491567F-4DF4-4DCF-AC0A-D04969A743FE}" type="presParOf" srcId="{E8BA6589-5905-4C60-9BBF-6B2B31E5DCD6}" destId="{0D1C3E7E-EF47-469D-8A7B-B6ABE890BA9B}" srcOrd="3" destOrd="0" presId="urn:microsoft.com/office/officeart/2005/8/layout/vList2"/>
    <dgm:cxn modelId="{82E6F49C-F18E-45BC-A85E-AAB74B223ED4}" type="presParOf" srcId="{E8BA6589-5905-4C60-9BBF-6B2B31E5DCD6}" destId="{8D60B380-D980-429D-88E0-9BF4F3B589DA}" srcOrd="4" destOrd="0" presId="urn:microsoft.com/office/officeart/2005/8/layout/vList2"/>
    <dgm:cxn modelId="{BE97AD48-1BCB-499A-B42A-2EB08A41769B}" type="presParOf" srcId="{E8BA6589-5905-4C60-9BBF-6B2B31E5DCD6}" destId="{FC5F5571-4A9E-4762-9229-54FA8348DC1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99263B-78A6-4F6C-A04E-D426BFEDE4F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B5735FE9-BDAF-4127-8D25-6E327D1404E9}">
      <dgm:prSet/>
      <dgm:spPr/>
      <dgm:t>
        <a:bodyPr/>
        <a:lstStyle/>
        <a:p>
          <a:r>
            <a:rPr lang="fi-FI" baseline="0" dirty="0">
              <a:solidFill>
                <a:schemeClr val="bg1"/>
              </a:solidFill>
            </a:rPr>
            <a:t>Yksisäikeinen kielihermo saattaa vaurioitua helpommin alaleuan johtopuudutuksessa kuin monisäikeinen alempi hammaskuoppahermo</a:t>
          </a:r>
          <a:r>
            <a:rPr lang="fi-FI" baseline="0" dirty="0"/>
            <a:t>.</a:t>
          </a:r>
          <a:endParaRPr lang="fi-FI" dirty="0"/>
        </a:p>
      </dgm:t>
    </dgm:pt>
    <dgm:pt modelId="{9BC4AE53-1436-41C1-A4C2-36B3C3C365BB}" type="parTrans" cxnId="{C228661B-5C74-4569-A834-2B23A30D4FD0}">
      <dgm:prSet/>
      <dgm:spPr/>
      <dgm:t>
        <a:bodyPr/>
        <a:lstStyle/>
        <a:p>
          <a:endParaRPr lang="fi-FI"/>
        </a:p>
      </dgm:t>
    </dgm:pt>
    <dgm:pt modelId="{3AA9B642-9547-4481-A6D5-5D570B9D3D93}" type="sibTrans" cxnId="{C228661B-5C74-4569-A834-2B23A30D4FD0}">
      <dgm:prSet/>
      <dgm:spPr/>
      <dgm:t>
        <a:bodyPr/>
        <a:lstStyle/>
        <a:p>
          <a:endParaRPr lang="fi-FI"/>
        </a:p>
      </dgm:t>
    </dgm:pt>
    <dgm:pt modelId="{336BC164-319D-4048-A2F5-4DBC1B517BC1}">
      <dgm:prSet/>
      <dgm:spPr/>
      <dgm:t>
        <a:bodyPr/>
        <a:lstStyle/>
        <a:p>
          <a:r>
            <a:rPr lang="fi-FI" baseline="0"/>
            <a:t>Vaurion ehkäisemiseksi on kiinnitettävä huomiota</a:t>
          </a:r>
          <a:endParaRPr lang="fi-FI"/>
        </a:p>
      </dgm:t>
    </dgm:pt>
    <dgm:pt modelId="{28A9158F-8FAE-4F4B-9C29-3B458F91BC8C}" type="parTrans" cxnId="{72EEC3D3-09AE-4639-9BB6-D0118E93AB29}">
      <dgm:prSet/>
      <dgm:spPr/>
      <dgm:t>
        <a:bodyPr/>
        <a:lstStyle/>
        <a:p>
          <a:endParaRPr lang="fi-FI"/>
        </a:p>
      </dgm:t>
    </dgm:pt>
    <dgm:pt modelId="{8D663ECA-82ED-4DC7-BF68-300EF166FC4C}" type="sibTrans" cxnId="{72EEC3D3-09AE-4639-9BB6-D0118E93AB29}">
      <dgm:prSet/>
      <dgm:spPr/>
      <dgm:t>
        <a:bodyPr/>
        <a:lstStyle/>
        <a:p>
          <a:endParaRPr lang="fi-FI"/>
        </a:p>
      </dgm:t>
    </dgm:pt>
    <dgm:pt modelId="{6EC308ED-AB22-42B1-9F6F-C1A614789BFE}">
      <dgm:prSet custT="1"/>
      <dgm:spPr/>
      <dgm:t>
        <a:bodyPr/>
        <a:lstStyle/>
        <a:p>
          <a:r>
            <a:rPr lang="fi-FI" sz="2000"/>
            <a:t>oikeaan puudutustekniikkaan</a:t>
          </a:r>
        </a:p>
      </dgm:t>
    </dgm:pt>
    <dgm:pt modelId="{435159F8-A606-4DA3-ACC7-A6F619731735}" type="parTrans" cxnId="{B99A55C3-4B1D-4C39-ADB1-68A05E849897}">
      <dgm:prSet/>
      <dgm:spPr/>
      <dgm:t>
        <a:bodyPr/>
        <a:lstStyle/>
        <a:p>
          <a:endParaRPr lang="fi-FI"/>
        </a:p>
      </dgm:t>
    </dgm:pt>
    <dgm:pt modelId="{6CA9175A-7AEE-4AF6-988D-1045F7AFFBE4}" type="sibTrans" cxnId="{B99A55C3-4B1D-4C39-ADB1-68A05E849897}">
      <dgm:prSet/>
      <dgm:spPr/>
      <dgm:t>
        <a:bodyPr/>
        <a:lstStyle/>
        <a:p>
          <a:endParaRPr lang="fi-FI"/>
        </a:p>
      </dgm:t>
    </dgm:pt>
    <dgm:pt modelId="{FEEB1817-6F57-4153-829B-A87AC2E36451}">
      <dgm:prSet custT="1"/>
      <dgm:spPr/>
      <dgm:t>
        <a:bodyPr/>
        <a:lstStyle/>
        <a:p>
          <a:r>
            <a:rPr lang="fi-FI" sz="2000"/>
            <a:t>neulan kärjen eheyteen</a:t>
          </a:r>
        </a:p>
      </dgm:t>
    </dgm:pt>
    <dgm:pt modelId="{BC8C0790-09AA-4AB7-8A02-C665D7300151}" type="parTrans" cxnId="{0AB6CAF5-033A-46E1-AF91-29C006673512}">
      <dgm:prSet/>
      <dgm:spPr/>
      <dgm:t>
        <a:bodyPr/>
        <a:lstStyle/>
        <a:p>
          <a:endParaRPr lang="fi-FI"/>
        </a:p>
      </dgm:t>
    </dgm:pt>
    <dgm:pt modelId="{A9E213DE-1FB1-4B5D-A278-28639F3C1DEE}" type="sibTrans" cxnId="{0AB6CAF5-033A-46E1-AF91-29C006673512}">
      <dgm:prSet/>
      <dgm:spPr/>
      <dgm:t>
        <a:bodyPr/>
        <a:lstStyle/>
        <a:p>
          <a:endParaRPr lang="fi-FI"/>
        </a:p>
      </dgm:t>
    </dgm:pt>
    <dgm:pt modelId="{8ACCE836-1297-405B-ACC4-9584D5753796}">
      <dgm:prSet custT="1"/>
      <dgm:spPr/>
      <dgm:t>
        <a:bodyPr/>
        <a:lstStyle/>
        <a:p>
          <a:r>
            <a:rPr lang="fi-FI" sz="2000"/>
            <a:t>määrätietoiseen puudutusneulan viemiseen kohteeseensa.</a:t>
          </a:r>
        </a:p>
      </dgm:t>
    </dgm:pt>
    <dgm:pt modelId="{273720A1-0332-4AE7-B3BE-72B3BF7528AA}" type="parTrans" cxnId="{AFC35F86-CF8C-48B9-908A-351569470567}">
      <dgm:prSet/>
      <dgm:spPr/>
      <dgm:t>
        <a:bodyPr/>
        <a:lstStyle/>
        <a:p>
          <a:endParaRPr lang="fi-FI"/>
        </a:p>
      </dgm:t>
    </dgm:pt>
    <dgm:pt modelId="{0F217BA2-950E-49F0-B49E-075B36384F6E}" type="sibTrans" cxnId="{AFC35F86-CF8C-48B9-908A-351569470567}">
      <dgm:prSet/>
      <dgm:spPr/>
      <dgm:t>
        <a:bodyPr/>
        <a:lstStyle/>
        <a:p>
          <a:endParaRPr lang="fi-FI"/>
        </a:p>
      </dgm:t>
    </dgm:pt>
    <dgm:pt modelId="{D9A4B9C7-30CD-4512-BAEE-F2A3280988C9}" type="pres">
      <dgm:prSet presAssocID="{7399263B-78A6-4F6C-A04E-D426BFEDE4F6}" presName="linear" presStyleCnt="0">
        <dgm:presLayoutVars>
          <dgm:animLvl val="lvl"/>
          <dgm:resizeHandles val="exact"/>
        </dgm:presLayoutVars>
      </dgm:prSet>
      <dgm:spPr/>
    </dgm:pt>
    <dgm:pt modelId="{175CD123-CB22-4B9D-B46B-EF2F92F1DB66}" type="pres">
      <dgm:prSet presAssocID="{B5735FE9-BDAF-4127-8D25-6E327D1404E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F0122F2-9CCB-404D-ABF6-6B400249E061}" type="pres">
      <dgm:prSet presAssocID="{3AA9B642-9547-4481-A6D5-5D570B9D3D93}" presName="spacer" presStyleCnt="0"/>
      <dgm:spPr/>
    </dgm:pt>
    <dgm:pt modelId="{6FF8DC93-002E-4392-A0CA-053B046C2388}" type="pres">
      <dgm:prSet presAssocID="{336BC164-319D-4048-A2F5-4DBC1B517BC1}" presName="parentText" presStyleLbl="node1" presStyleIdx="1" presStyleCnt="2" custScaleY="64975">
        <dgm:presLayoutVars>
          <dgm:chMax val="0"/>
          <dgm:bulletEnabled val="1"/>
        </dgm:presLayoutVars>
      </dgm:prSet>
      <dgm:spPr/>
    </dgm:pt>
    <dgm:pt modelId="{A94A82F7-C415-4EFA-82B7-D9B12FCB37DD}" type="pres">
      <dgm:prSet presAssocID="{336BC164-319D-4048-A2F5-4DBC1B517BC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A3BDC02-9C48-4F6A-9050-F4635D5B1D1C}" type="presOf" srcId="{FEEB1817-6F57-4153-829B-A87AC2E36451}" destId="{A94A82F7-C415-4EFA-82B7-D9B12FCB37DD}" srcOrd="0" destOrd="1" presId="urn:microsoft.com/office/officeart/2005/8/layout/vList2"/>
    <dgm:cxn modelId="{C228661B-5C74-4569-A834-2B23A30D4FD0}" srcId="{7399263B-78A6-4F6C-A04E-D426BFEDE4F6}" destId="{B5735FE9-BDAF-4127-8D25-6E327D1404E9}" srcOrd="0" destOrd="0" parTransId="{9BC4AE53-1436-41C1-A4C2-36B3C3C365BB}" sibTransId="{3AA9B642-9547-4481-A6D5-5D570B9D3D93}"/>
    <dgm:cxn modelId="{AFC35F86-CF8C-48B9-908A-351569470567}" srcId="{336BC164-319D-4048-A2F5-4DBC1B517BC1}" destId="{8ACCE836-1297-405B-ACC4-9584D5753796}" srcOrd="2" destOrd="0" parTransId="{273720A1-0332-4AE7-B3BE-72B3BF7528AA}" sibTransId="{0F217BA2-950E-49F0-B49E-075B36384F6E}"/>
    <dgm:cxn modelId="{9488D6A6-6B8B-4E76-B32B-53CF6C88E55A}" type="presOf" srcId="{336BC164-319D-4048-A2F5-4DBC1B517BC1}" destId="{6FF8DC93-002E-4392-A0CA-053B046C2388}" srcOrd="0" destOrd="0" presId="urn:microsoft.com/office/officeart/2005/8/layout/vList2"/>
    <dgm:cxn modelId="{709FA7B3-94D9-42B6-8AD8-9C103D41C41B}" type="presOf" srcId="{8ACCE836-1297-405B-ACC4-9584D5753796}" destId="{A94A82F7-C415-4EFA-82B7-D9B12FCB37DD}" srcOrd="0" destOrd="2" presId="urn:microsoft.com/office/officeart/2005/8/layout/vList2"/>
    <dgm:cxn modelId="{B99A55C3-4B1D-4C39-ADB1-68A05E849897}" srcId="{336BC164-319D-4048-A2F5-4DBC1B517BC1}" destId="{6EC308ED-AB22-42B1-9F6F-C1A614789BFE}" srcOrd="0" destOrd="0" parTransId="{435159F8-A606-4DA3-ACC7-A6F619731735}" sibTransId="{6CA9175A-7AEE-4AF6-988D-1045F7AFFBE4}"/>
    <dgm:cxn modelId="{72EEC3D3-09AE-4639-9BB6-D0118E93AB29}" srcId="{7399263B-78A6-4F6C-A04E-D426BFEDE4F6}" destId="{336BC164-319D-4048-A2F5-4DBC1B517BC1}" srcOrd="1" destOrd="0" parTransId="{28A9158F-8FAE-4F4B-9C29-3B458F91BC8C}" sibTransId="{8D663ECA-82ED-4DC7-BF68-300EF166FC4C}"/>
    <dgm:cxn modelId="{84E2ABDA-D434-44CD-B220-733868AD1EE3}" type="presOf" srcId="{6EC308ED-AB22-42B1-9F6F-C1A614789BFE}" destId="{A94A82F7-C415-4EFA-82B7-D9B12FCB37DD}" srcOrd="0" destOrd="0" presId="urn:microsoft.com/office/officeart/2005/8/layout/vList2"/>
    <dgm:cxn modelId="{33D1B3E6-30DE-4ECB-BCC7-D60FECE39B7B}" type="presOf" srcId="{7399263B-78A6-4F6C-A04E-D426BFEDE4F6}" destId="{D9A4B9C7-30CD-4512-BAEE-F2A3280988C9}" srcOrd="0" destOrd="0" presId="urn:microsoft.com/office/officeart/2005/8/layout/vList2"/>
    <dgm:cxn modelId="{80AA75E9-E665-4A0E-A2AB-8ED9FA197B26}" type="presOf" srcId="{B5735FE9-BDAF-4127-8D25-6E327D1404E9}" destId="{175CD123-CB22-4B9D-B46B-EF2F92F1DB66}" srcOrd="0" destOrd="0" presId="urn:microsoft.com/office/officeart/2005/8/layout/vList2"/>
    <dgm:cxn modelId="{0AB6CAF5-033A-46E1-AF91-29C006673512}" srcId="{336BC164-319D-4048-A2F5-4DBC1B517BC1}" destId="{FEEB1817-6F57-4153-829B-A87AC2E36451}" srcOrd="1" destOrd="0" parTransId="{BC8C0790-09AA-4AB7-8A02-C665D7300151}" sibTransId="{A9E213DE-1FB1-4B5D-A278-28639F3C1DEE}"/>
    <dgm:cxn modelId="{29E3C157-38AC-4EFF-AD79-A146C366F736}" type="presParOf" srcId="{D9A4B9C7-30CD-4512-BAEE-F2A3280988C9}" destId="{175CD123-CB22-4B9D-B46B-EF2F92F1DB66}" srcOrd="0" destOrd="0" presId="urn:microsoft.com/office/officeart/2005/8/layout/vList2"/>
    <dgm:cxn modelId="{9205B09B-A301-416D-8FD2-F11B33103821}" type="presParOf" srcId="{D9A4B9C7-30CD-4512-BAEE-F2A3280988C9}" destId="{EF0122F2-9CCB-404D-ABF6-6B400249E061}" srcOrd="1" destOrd="0" presId="urn:microsoft.com/office/officeart/2005/8/layout/vList2"/>
    <dgm:cxn modelId="{5EB441DB-690C-4029-9D87-75E5983411D4}" type="presParOf" srcId="{D9A4B9C7-30CD-4512-BAEE-F2A3280988C9}" destId="{6FF8DC93-002E-4392-A0CA-053B046C2388}" srcOrd="2" destOrd="0" presId="urn:microsoft.com/office/officeart/2005/8/layout/vList2"/>
    <dgm:cxn modelId="{701514B6-19EE-49FD-B99C-AD2D0D8AECD7}" type="presParOf" srcId="{D9A4B9C7-30CD-4512-BAEE-F2A3280988C9}" destId="{A94A82F7-C415-4EFA-82B7-D9B12FCB37D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5DC9209-340F-429D-90A3-87C7010F40DB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CD775C5A-3D0D-42FE-8961-208902B1771F}">
      <dgm:prSet/>
      <dgm:spPr/>
      <dgm:t>
        <a:bodyPr/>
        <a:lstStyle/>
        <a:p>
          <a:r>
            <a:rPr lang="fi-FI" baseline="0"/>
            <a:t>Kun panoraamatomografiassa juuri kuvautuu kokonaan hermokanavan päälle, KKTT:llä selvitettynä tärkeimmät hermovauriota ennustavat merkit ovat hermokanavan kapeneminen sekä hermon ja juuren kontakti.</a:t>
          </a:r>
          <a:endParaRPr lang="fi-FI"/>
        </a:p>
      </dgm:t>
    </dgm:pt>
    <dgm:pt modelId="{FB01365D-AD54-499D-9746-FD3AF0BC74F3}" type="parTrans" cxnId="{2E37D9E7-7B65-4867-A464-11B8097E435B}">
      <dgm:prSet/>
      <dgm:spPr/>
      <dgm:t>
        <a:bodyPr/>
        <a:lstStyle/>
        <a:p>
          <a:endParaRPr lang="fi-FI"/>
        </a:p>
      </dgm:t>
    </dgm:pt>
    <dgm:pt modelId="{C122CE40-5F8D-4A4A-8A8F-07BD6C083787}" type="sibTrans" cxnId="{2E37D9E7-7B65-4867-A464-11B8097E435B}">
      <dgm:prSet/>
      <dgm:spPr/>
      <dgm:t>
        <a:bodyPr/>
        <a:lstStyle/>
        <a:p>
          <a:endParaRPr lang="fi-FI"/>
        </a:p>
      </dgm:t>
    </dgm:pt>
    <dgm:pt modelId="{A98F1CFA-6D9D-4F70-9CC3-1761EDB871D3}">
      <dgm:prSet/>
      <dgm:spPr/>
      <dgm:t>
        <a:bodyPr/>
        <a:lstStyle/>
        <a:p>
          <a:r>
            <a:rPr lang="fi-FI" baseline="0" dirty="0"/>
            <a:t>Hermovaurion ehkäisemiseksi on arvioitava poiston vaikeusaste ja hermokanavan kulku etukäteen ja valittava vaatimustason mukainen hoitopaikka.</a:t>
          </a:r>
          <a:endParaRPr lang="fi-FI" dirty="0"/>
        </a:p>
      </dgm:t>
    </dgm:pt>
    <dgm:pt modelId="{B1C4E92C-DADE-4ACD-9C80-E2865637590E}" type="parTrans" cxnId="{CC6973D4-FDA0-4DC6-8A08-FC08B27AA58C}">
      <dgm:prSet/>
      <dgm:spPr/>
      <dgm:t>
        <a:bodyPr/>
        <a:lstStyle/>
        <a:p>
          <a:endParaRPr lang="fi-FI"/>
        </a:p>
      </dgm:t>
    </dgm:pt>
    <dgm:pt modelId="{3392A21E-80DD-4EB6-B548-625A7AAC7ED5}" type="sibTrans" cxnId="{CC6973D4-FDA0-4DC6-8A08-FC08B27AA58C}">
      <dgm:prSet/>
      <dgm:spPr/>
      <dgm:t>
        <a:bodyPr/>
        <a:lstStyle/>
        <a:p>
          <a:endParaRPr lang="fi-FI"/>
        </a:p>
      </dgm:t>
    </dgm:pt>
    <dgm:pt modelId="{2530BC49-5E34-49A3-BD3D-056C151A541E}">
      <dgm:prSet/>
      <dgm:spPr/>
      <dgm:t>
        <a:bodyPr/>
        <a:lstStyle/>
        <a:p>
          <a:r>
            <a:rPr lang="fi-FI" baseline="0"/>
            <a:t>Hammas tulee tarvittaessa poistaa osissa. Lisäksi on vältettävä liiallista vääntövoimaa hampaan poistossa ja harkittava pelkän kruunun poistamista.</a:t>
          </a:r>
          <a:endParaRPr lang="fi-FI"/>
        </a:p>
      </dgm:t>
    </dgm:pt>
    <dgm:pt modelId="{96796836-81B4-49A2-898B-E48056F3DAF9}" type="parTrans" cxnId="{7818C1C5-00AA-4AC1-856F-3F5E5308791B}">
      <dgm:prSet/>
      <dgm:spPr/>
      <dgm:t>
        <a:bodyPr/>
        <a:lstStyle/>
        <a:p>
          <a:endParaRPr lang="fi-FI"/>
        </a:p>
      </dgm:t>
    </dgm:pt>
    <dgm:pt modelId="{143EE6F3-5EC1-4336-AC6C-D72AF967C285}" type="sibTrans" cxnId="{7818C1C5-00AA-4AC1-856F-3F5E5308791B}">
      <dgm:prSet/>
      <dgm:spPr/>
      <dgm:t>
        <a:bodyPr/>
        <a:lstStyle/>
        <a:p>
          <a:endParaRPr lang="fi-FI"/>
        </a:p>
      </dgm:t>
    </dgm:pt>
    <dgm:pt modelId="{4553E116-8BED-42A0-9E64-084CBBC39D33}" type="pres">
      <dgm:prSet presAssocID="{65DC9209-340F-429D-90A3-87C7010F40DB}" presName="linear" presStyleCnt="0">
        <dgm:presLayoutVars>
          <dgm:animLvl val="lvl"/>
          <dgm:resizeHandles val="exact"/>
        </dgm:presLayoutVars>
      </dgm:prSet>
      <dgm:spPr/>
    </dgm:pt>
    <dgm:pt modelId="{8CDC5D45-45A7-4D77-87EB-5A1A2C40F0BA}" type="pres">
      <dgm:prSet presAssocID="{CD775C5A-3D0D-42FE-8961-208902B177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697A444-DB76-4F35-8449-3540623EA248}" type="pres">
      <dgm:prSet presAssocID="{C122CE40-5F8D-4A4A-8A8F-07BD6C083787}" presName="spacer" presStyleCnt="0"/>
      <dgm:spPr/>
    </dgm:pt>
    <dgm:pt modelId="{F56331C2-4315-4552-AAA3-AC76AB530107}" type="pres">
      <dgm:prSet presAssocID="{A98F1CFA-6D9D-4F70-9CC3-1761EDB871D3}" presName="parentText" presStyleLbl="node1" presStyleIdx="1" presStyleCnt="3" custScaleY="78622">
        <dgm:presLayoutVars>
          <dgm:chMax val="0"/>
          <dgm:bulletEnabled val="1"/>
        </dgm:presLayoutVars>
      </dgm:prSet>
      <dgm:spPr/>
    </dgm:pt>
    <dgm:pt modelId="{9D8D4536-E96B-421B-9F30-68B7DC9585DD}" type="pres">
      <dgm:prSet presAssocID="{3392A21E-80DD-4EB6-B548-625A7AAC7ED5}" presName="spacer" presStyleCnt="0"/>
      <dgm:spPr/>
    </dgm:pt>
    <dgm:pt modelId="{8EC97E12-4B9F-4C50-A4D4-A28C2EBD7CED}" type="pres">
      <dgm:prSet presAssocID="{2530BC49-5E34-49A3-BD3D-056C151A541E}" presName="parentText" presStyleLbl="node1" presStyleIdx="2" presStyleCnt="3" custScaleY="77829">
        <dgm:presLayoutVars>
          <dgm:chMax val="0"/>
          <dgm:bulletEnabled val="1"/>
        </dgm:presLayoutVars>
      </dgm:prSet>
      <dgm:spPr/>
    </dgm:pt>
  </dgm:ptLst>
  <dgm:cxnLst>
    <dgm:cxn modelId="{6B64053B-C0B9-40D5-9118-FC183F480B95}" type="presOf" srcId="{65DC9209-340F-429D-90A3-87C7010F40DB}" destId="{4553E116-8BED-42A0-9E64-084CBBC39D33}" srcOrd="0" destOrd="0" presId="urn:microsoft.com/office/officeart/2005/8/layout/vList2"/>
    <dgm:cxn modelId="{AAF014B4-6B07-4846-B7BC-187B16785825}" type="presOf" srcId="{A98F1CFA-6D9D-4F70-9CC3-1761EDB871D3}" destId="{F56331C2-4315-4552-AAA3-AC76AB530107}" srcOrd="0" destOrd="0" presId="urn:microsoft.com/office/officeart/2005/8/layout/vList2"/>
    <dgm:cxn modelId="{7818C1C5-00AA-4AC1-856F-3F5E5308791B}" srcId="{65DC9209-340F-429D-90A3-87C7010F40DB}" destId="{2530BC49-5E34-49A3-BD3D-056C151A541E}" srcOrd="2" destOrd="0" parTransId="{96796836-81B4-49A2-898B-E48056F3DAF9}" sibTransId="{143EE6F3-5EC1-4336-AC6C-D72AF967C285}"/>
    <dgm:cxn modelId="{999D84D0-0FC7-42A8-B1C3-BAF9CB3D5F5B}" type="presOf" srcId="{2530BC49-5E34-49A3-BD3D-056C151A541E}" destId="{8EC97E12-4B9F-4C50-A4D4-A28C2EBD7CED}" srcOrd="0" destOrd="0" presId="urn:microsoft.com/office/officeart/2005/8/layout/vList2"/>
    <dgm:cxn modelId="{CC6973D4-FDA0-4DC6-8A08-FC08B27AA58C}" srcId="{65DC9209-340F-429D-90A3-87C7010F40DB}" destId="{A98F1CFA-6D9D-4F70-9CC3-1761EDB871D3}" srcOrd="1" destOrd="0" parTransId="{B1C4E92C-DADE-4ACD-9C80-E2865637590E}" sibTransId="{3392A21E-80DD-4EB6-B548-625A7AAC7ED5}"/>
    <dgm:cxn modelId="{2E37D9E7-7B65-4867-A464-11B8097E435B}" srcId="{65DC9209-340F-429D-90A3-87C7010F40DB}" destId="{CD775C5A-3D0D-42FE-8961-208902B1771F}" srcOrd="0" destOrd="0" parTransId="{FB01365D-AD54-499D-9746-FD3AF0BC74F3}" sibTransId="{C122CE40-5F8D-4A4A-8A8F-07BD6C083787}"/>
    <dgm:cxn modelId="{27240DEE-7700-4E1E-A35C-F5D1DED01D12}" type="presOf" srcId="{CD775C5A-3D0D-42FE-8961-208902B1771F}" destId="{8CDC5D45-45A7-4D77-87EB-5A1A2C40F0BA}" srcOrd="0" destOrd="0" presId="urn:microsoft.com/office/officeart/2005/8/layout/vList2"/>
    <dgm:cxn modelId="{780B57D1-127D-415E-BC6D-5DF277E62B22}" type="presParOf" srcId="{4553E116-8BED-42A0-9E64-084CBBC39D33}" destId="{8CDC5D45-45A7-4D77-87EB-5A1A2C40F0BA}" srcOrd="0" destOrd="0" presId="urn:microsoft.com/office/officeart/2005/8/layout/vList2"/>
    <dgm:cxn modelId="{691D1FEC-724C-4409-BBC7-0045C102AF58}" type="presParOf" srcId="{4553E116-8BED-42A0-9E64-084CBBC39D33}" destId="{2697A444-DB76-4F35-8449-3540623EA248}" srcOrd="1" destOrd="0" presId="urn:microsoft.com/office/officeart/2005/8/layout/vList2"/>
    <dgm:cxn modelId="{11F6CF78-703F-4773-80E4-49B934EE8622}" type="presParOf" srcId="{4553E116-8BED-42A0-9E64-084CBBC39D33}" destId="{F56331C2-4315-4552-AAA3-AC76AB530107}" srcOrd="2" destOrd="0" presId="urn:microsoft.com/office/officeart/2005/8/layout/vList2"/>
    <dgm:cxn modelId="{0B9DD066-3223-42C8-BECA-F70B66B9B870}" type="presParOf" srcId="{4553E116-8BED-42A0-9E64-084CBBC39D33}" destId="{9D8D4536-E96B-421B-9F30-68B7DC9585DD}" srcOrd="3" destOrd="0" presId="urn:microsoft.com/office/officeart/2005/8/layout/vList2"/>
    <dgm:cxn modelId="{A08A1753-F7D2-4F83-8EEB-32DB1C4D4972}" type="presParOf" srcId="{4553E116-8BED-42A0-9E64-084CBBC39D33}" destId="{8EC97E12-4B9F-4C50-A4D4-A28C2EBD7CE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8546C-B628-4F35-BE38-B40D2FFB8CFB}">
      <dsp:nvSpPr>
        <dsp:cNvPr id="0" name=""/>
        <dsp:cNvSpPr/>
      </dsp:nvSpPr>
      <dsp:spPr>
        <a:xfrm>
          <a:off x="0" y="86172"/>
          <a:ext cx="7886700" cy="516013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/>
            <a:t>Viisaudenhampaan puhkeaminen ei edisty enää 26. ikävuoden jälkeen.</a:t>
          </a:r>
          <a:endParaRPr lang="fi-FI" sz="1800" kern="1200"/>
        </a:p>
      </dsp:txBody>
      <dsp:txXfrm>
        <a:off x="25190" y="111362"/>
        <a:ext cx="7836320" cy="465633"/>
      </dsp:txXfrm>
    </dsp:sp>
    <dsp:sp modelId="{FC315406-0110-408D-A7D7-8CD52727F01B}">
      <dsp:nvSpPr>
        <dsp:cNvPr id="0" name=""/>
        <dsp:cNvSpPr/>
      </dsp:nvSpPr>
      <dsp:spPr>
        <a:xfrm>
          <a:off x="0" y="659786"/>
          <a:ext cx="7886700" cy="794503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/>
            <a:t>Osittain puhjenneen pystyasentoisen alaviisaudenhampaan puhkeamista ennustettaessa tärkein tekijä on puhkeamiseen käytettävissä oleva tila.</a:t>
          </a:r>
          <a:endParaRPr lang="fi-FI" sz="1800" kern="1200"/>
        </a:p>
      </dsp:txBody>
      <dsp:txXfrm>
        <a:off x="38784" y="698570"/>
        <a:ext cx="7809132" cy="716935"/>
      </dsp:txXfrm>
    </dsp:sp>
    <dsp:sp modelId="{9A61AC4D-67F8-4272-B2D6-D7F463C8CF58}">
      <dsp:nvSpPr>
        <dsp:cNvPr id="0" name=""/>
        <dsp:cNvSpPr/>
      </dsp:nvSpPr>
      <dsp:spPr>
        <a:xfrm>
          <a:off x="0" y="1511889"/>
          <a:ext cx="7886700" cy="516554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 dirty="0"/>
            <a:t>Alaviisaudenhampaan puhkeamista lähivuosina ennustavat </a:t>
          </a:r>
          <a:r>
            <a:rPr lang="fi-FI" sz="1800" kern="1200" baseline="0"/>
            <a:t>20-vuotiaalla havait</a:t>
          </a:r>
          <a:r>
            <a:rPr lang="fi-FI" sz="1800" kern="1200" baseline="0">
              <a:solidFill>
                <a:schemeClr val="bg1"/>
              </a:solidFill>
            </a:rPr>
            <a:t>tu</a:t>
          </a:r>
          <a:r>
            <a:rPr lang="fi-FI" sz="1800" kern="1200" baseline="0"/>
            <a:t> </a:t>
          </a:r>
          <a:endParaRPr lang="fi-FI" sz="1800" kern="1200" dirty="0"/>
        </a:p>
      </dsp:txBody>
      <dsp:txXfrm>
        <a:off x="25216" y="1537105"/>
        <a:ext cx="7836268" cy="466122"/>
      </dsp:txXfrm>
    </dsp:sp>
    <dsp:sp modelId="{8429747D-27C1-429B-9E94-DDF464CFAE0A}">
      <dsp:nvSpPr>
        <dsp:cNvPr id="0" name=""/>
        <dsp:cNvSpPr/>
      </dsp:nvSpPr>
      <dsp:spPr>
        <a:xfrm>
          <a:off x="0" y="2028443"/>
          <a:ext cx="7886700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400" kern="1200"/>
            <a:t>hampaan pystyasento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400" kern="1200"/>
            <a:t>sijainti samalla tasolla toisen poskihampaan kanssa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400" kern="1200"/>
            <a:t>vain pehmytkudosta puhkeamisen esteenä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400" kern="1200"/>
            <a:t>päättynyt juurenkehitys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400" kern="1200"/>
            <a:t>riittävä tila toisen poskihampaan ja alaleuanluun nousevan haaran välillä.</a:t>
          </a:r>
        </a:p>
      </dsp:txBody>
      <dsp:txXfrm>
        <a:off x="0" y="2028443"/>
        <a:ext cx="7886700" cy="13662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81CF1-70DA-45AE-BD83-7DED292A73BC}">
      <dsp:nvSpPr>
        <dsp:cNvPr id="0" name=""/>
        <dsp:cNvSpPr/>
      </dsp:nvSpPr>
      <dsp:spPr>
        <a:xfrm>
          <a:off x="0" y="55189"/>
          <a:ext cx="8107387" cy="43173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/>
            <a:t>Kielihermovaurio on yleisin hampaanpoistoon liittyvä vakuutustapahtuma Suomessa.</a:t>
          </a:r>
          <a:endParaRPr lang="fi-FI" sz="1800" kern="1200"/>
        </a:p>
      </dsp:txBody>
      <dsp:txXfrm>
        <a:off x="21075" y="76264"/>
        <a:ext cx="8065237" cy="389580"/>
      </dsp:txXfrm>
    </dsp:sp>
    <dsp:sp modelId="{E4CFDE03-17D6-4600-BBAD-37C6BEF3F8A0}">
      <dsp:nvSpPr>
        <dsp:cNvPr id="0" name=""/>
        <dsp:cNvSpPr/>
      </dsp:nvSpPr>
      <dsp:spPr>
        <a:xfrm>
          <a:off x="0" y="538759"/>
          <a:ext cx="8107387" cy="43173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/>
            <a:t>Vaurio voi syntyä johtopuudutuksen lisäksi seuraavista syistä:</a:t>
          </a:r>
          <a:endParaRPr lang="fi-FI" sz="1800" kern="1200"/>
        </a:p>
      </dsp:txBody>
      <dsp:txXfrm>
        <a:off x="21075" y="559834"/>
        <a:ext cx="8065237" cy="389580"/>
      </dsp:txXfrm>
    </dsp:sp>
    <dsp:sp modelId="{37D450D3-BE06-4E02-98A8-B8D0AB0E7864}">
      <dsp:nvSpPr>
        <dsp:cNvPr id="0" name=""/>
        <dsp:cNvSpPr/>
      </dsp:nvSpPr>
      <dsp:spPr>
        <a:xfrm>
          <a:off x="0" y="970489"/>
          <a:ext cx="8107387" cy="219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41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/>
            <a:t>Leikkausviilto tehdään liikaa kielen puolelle hampaan taakse.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/>
            <a:t>Poiston aikana työskennellään kielen puolella.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/>
            <a:t>Poistovipu lipsahtaa kielen puolelle.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/>
            <a:t>Luuta porataan hampaan takana tai kielen puolella.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/>
            <a:t>Pora lävistää kielen puoleisen luun pinnan.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/>
            <a:t>Poistopihti puristaa ikenen päältä.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/>
            <a:t>Follikkelia poistetaan rajusti.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/>
            <a:t>Ompeluneula lävistää kielihermon tai ommel puristuu hermon ympärille.</a:t>
          </a:r>
        </a:p>
      </dsp:txBody>
      <dsp:txXfrm>
        <a:off x="0" y="970489"/>
        <a:ext cx="8107387" cy="21983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F59AF-55EC-4A3F-972A-18D2BC98B5EF}">
      <dsp:nvSpPr>
        <dsp:cNvPr id="0" name=""/>
        <dsp:cNvSpPr/>
      </dsp:nvSpPr>
      <dsp:spPr>
        <a:xfrm>
          <a:off x="0" y="14359"/>
          <a:ext cx="8163659" cy="938298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baseline="0"/>
            <a:t>Alaleuan murtumalle altistavia tekijöitä ovat miessukupuoli, ikä, täysi hampaisto ja viisaudenhampaan sijaitseminen syvällä.</a:t>
          </a:r>
          <a:endParaRPr lang="fi-FI" sz="2300" kern="1200"/>
        </a:p>
      </dsp:txBody>
      <dsp:txXfrm>
        <a:off x="45804" y="60163"/>
        <a:ext cx="8072051" cy="846690"/>
      </dsp:txXfrm>
    </dsp:sp>
    <dsp:sp modelId="{8DD17C7F-6B09-4AC1-9BC4-9508527C9DDC}">
      <dsp:nvSpPr>
        <dsp:cNvPr id="0" name=""/>
        <dsp:cNvSpPr/>
      </dsp:nvSpPr>
      <dsp:spPr>
        <a:xfrm>
          <a:off x="0" y="1043272"/>
          <a:ext cx="8163659" cy="541383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baseline="0"/>
            <a:t>Riskipotilaiden murtuman ehkäisemiseksi </a:t>
          </a:r>
          <a:endParaRPr lang="fi-FI" sz="2300" kern="1200"/>
        </a:p>
      </dsp:txBody>
      <dsp:txXfrm>
        <a:off x="26428" y="1069700"/>
        <a:ext cx="8110803" cy="488527"/>
      </dsp:txXfrm>
    </dsp:sp>
    <dsp:sp modelId="{8F91C443-0D91-4EDE-B19B-0D7CE8CE9BA3}">
      <dsp:nvSpPr>
        <dsp:cNvPr id="0" name=""/>
        <dsp:cNvSpPr/>
      </dsp:nvSpPr>
      <dsp:spPr>
        <a:xfrm>
          <a:off x="0" y="1640922"/>
          <a:ext cx="8163659" cy="141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196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>
              <a:solidFill>
                <a:schemeClr val="tx1"/>
              </a:solidFill>
            </a:rPr>
            <a:t>kiinnitetään huomiota alaleuan luun määrään poistettavan hampaan alueella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 dirty="0">
              <a:solidFill>
                <a:schemeClr val="tx1"/>
              </a:solidFill>
            </a:rPr>
            <a:t>informoidaan potilasta alaleuan murtumariskistä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 dirty="0">
              <a:solidFill>
                <a:schemeClr val="tx1"/>
              </a:solidFill>
            </a:rPr>
            <a:t>suositellaan pehmeää ruokavaliota ja maksimaalisen fyysisen rasituksen sekä kontaktilajien välttämistä 6 viikon </a:t>
          </a:r>
          <a:r>
            <a:rPr lang="fi-FI" sz="1900" kern="1200" dirty="0"/>
            <a:t>ajan poiston jälkeen.</a:t>
          </a:r>
        </a:p>
      </dsp:txBody>
      <dsp:txXfrm>
        <a:off x="0" y="1640922"/>
        <a:ext cx="8163659" cy="14130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7FE09-95AE-452B-8CD2-9B6D7D33DAD5}">
      <dsp:nvSpPr>
        <dsp:cNvPr id="0" name=""/>
        <dsp:cNvSpPr/>
      </dsp:nvSpPr>
      <dsp:spPr>
        <a:xfrm>
          <a:off x="0" y="23061"/>
          <a:ext cx="7886700" cy="82079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112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50" kern="1200" baseline="0"/>
            <a:t>Poskiontelon läheisyys on arvioitava röntgenkuvasta ennen poistoa, ja koko toimenpide on suunniteltava sen mukaan.</a:t>
          </a:r>
          <a:endParaRPr lang="fi-FI" sz="2050" kern="1200"/>
        </a:p>
      </dsp:txBody>
      <dsp:txXfrm>
        <a:off x="40068" y="63129"/>
        <a:ext cx="7806564" cy="740663"/>
      </dsp:txXfrm>
    </dsp:sp>
    <dsp:sp modelId="{1214C20F-9989-4F50-B30B-62F16A8BD10C}">
      <dsp:nvSpPr>
        <dsp:cNvPr id="0" name=""/>
        <dsp:cNvSpPr/>
      </dsp:nvSpPr>
      <dsp:spPr>
        <a:xfrm>
          <a:off x="0" y="898580"/>
          <a:ext cx="7886700" cy="821285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112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50" kern="1200" baseline="0"/>
            <a:t>Yhteys poskionteloon on todennäköisin, kun juuri katkeaa poistossa, hammas on puhkeamaton ja potilas on iäkäs.</a:t>
          </a:r>
          <a:endParaRPr lang="fi-FI" sz="2050" kern="1200"/>
        </a:p>
      </dsp:txBody>
      <dsp:txXfrm>
        <a:off x="40092" y="938672"/>
        <a:ext cx="7806516" cy="741101"/>
      </dsp:txXfrm>
    </dsp:sp>
    <dsp:sp modelId="{67816F68-5E3B-4369-B620-63BF576A24D9}">
      <dsp:nvSpPr>
        <dsp:cNvPr id="0" name=""/>
        <dsp:cNvSpPr/>
      </dsp:nvSpPr>
      <dsp:spPr>
        <a:xfrm>
          <a:off x="0" y="1774586"/>
          <a:ext cx="7886700" cy="1130951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112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50" kern="1200" baseline="0"/>
            <a:t>Aukon koon mukaan hoidoksi valitaan hyvä verihyytymä, ompeleet tai posken puolelta venytettävä kieleke sekä asianmukainen lääkitys, potilaan kotihoidon ohjaus ja paranemisen seuranta.</a:t>
          </a:r>
          <a:endParaRPr lang="fi-FI" sz="2050" kern="1200"/>
        </a:p>
      </dsp:txBody>
      <dsp:txXfrm>
        <a:off x="55208" y="1829794"/>
        <a:ext cx="7776284" cy="10205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88CC5-2C55-4706-BAB2-55A07AAD4F21}">
      <dsp:nvSpPr>
        <dsp:cNvPr id="0" name=""/>
        <dsp:cNvSpPr/>
      </dsp:nvSpPr>
      <dsp:spPr>
        <a:xfrm>
          <a:off x="0" y="265168"/>
          <a:ext cx="7008603" cy="137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945" tIns="312420" rIns="54394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/>
            <a:t>viisaudenhampaan oireilu</a:t>
          </a:r>
          <a:endParaRPr lang="fi-FI" sz="1500" kern="1200" dirty="0">
            <a:solidFill>
              <a:srgbClr val="FF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kliiniset tai röntgenologiset sairauden merkit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muu hampaistoon tai potilaan terveyteen liittyvä syy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/>
            <a:t>ennakoiva poisto</a:t>
          </a:r>
        </a:p>
      </dsp:txBody>
      <dsp:txXfrm>
        <a:off x="0" y="265168"/>
        <a:ext cx="7008603" cy="1370250"/>
      </dsp:txXfrm>
    </dsp:sp>
    <dsp:sp modelId="{6F6AB559-DCFF-4E62-9947-D93E5B73962E}">
      <dsp:nvSpPr>
        <dsp:cNvPr id="0" name=""/>
        <dsp:cNvSpPr/>
      </dsp:nvSpPr>
      <dsp:spPr>
        <a:xfrm>
          <a:off x="350430" y="43768"/>
          <a:ext cx="490602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36" tIns="0" rIns="18543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baseline="0"/>
            <a:t>Aiheet</a:t>
          </a:r>
          <a:endParaRPr lang="fi-FI" sz="1700" kern="1200"/>
        </a:p>
      </dsp:txBody>
      <dsp:txXfrm>
        <a:off x="372046" y="65384"/>
        <a:ext cx="4862790" cy="399568"/>
      </dsp:txXfrm>
    </dsp:sp>
    <dsp:sp modelId="{EEDF96F0-240E-4DB4-A7B4-6752BA933F67}">
      <dsp:nvSpPr>
        <dsp:cNvPr id="0" name=""/>
        <dsp:cNvSpPr/>
      </dsp:nvSpPr>
      <dsp:spPr>
        <a:xfrm>
          <a:off x="0" y="1937819"/>
          <a:ext cx="7008603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945" tIns="312420" rIns="54394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/>
            <a:t>Viisaudenhammas on kokonaan luun peittämä, oireeton ja kliinisesti ja röntgenologisesti terve.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/>
            <a:t>Poistosta aiheutuisi kohtuuton paikallinen tai yleisterveydellinen riski.</a:t>
          </a:r>
        </a:p>
      </dsp:txBody>
      <dsp:txXfrm>
        <a:off x="0" y="1937819"/>
        <a:ext cx="7008603" cy="1086750"/>
      </dsp:txXfrm>
    </dsp:sp>
    <dsp:sp modelId="{CD2B8836-7CAE-4A1C-ABBE-D3A8ED769D3F}">
      <dsp:nvSpPr>
        <dsp:cNvPr id="0" name=""/>
        <dsp:cNvSpPr/>
      </dsp:nvSpPr>
      <dsp:spPr>
        <a:xfrm>
          <a:off x="350430" y="1716419"/>
          <a:ext cx="490602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36" tIns="0" rIns="18543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baseline="0"/>
            <a:t>Vasta-aiheet</a:t>
          </a:r>
          <a:endParaRPr lang="fi-FI" sz="1700" kern="1200"/>
        </a:p>
      </dsp:txBody>
      <dsp:txXfrm>
        <a:off x="372046" y="1738035"/>
        <a:ext cx="4862790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BBA3F-E7B8-444B-BED3-1A2A48DFF454}">
      <dsp:nvSpPr>
        <dsp:cNvPr id="0" name=""/>
        <dsp:cNvSpPr/>
      </dsp:nvSpPr>
      <dsp:spPr>
        <a:xfrm>
          <a:off x="0" y="181800"/>
          <a:ext cx="7886700" cy="8240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baseline="0"/>
            <a:t>Kielihermon vaurion välttämiseksi leikkausviilto on sijoitettava posken puoleiseen ikeneen.</a:t>
          </a:r>
          <a:endParaRPr lang="fi-FI" sz="2400" kern="1200"/>
        </a:p>
      </dsp:txBody>
      <dsp:txXfrm>
        <a:off x="40226" y="222026"/>
        <a:ext cx="7806248" cy="743587"/>
      </dsp:txXfrm>
    </dsp:sp>
    <dsp:sp modelId="{236D80E0-67B9-47C2-9C1E-473534D3B804}">
      <dsp:nvSpPr>
        <dsp:cNvPr id="0" name=""/>
        <dsp:cNvSpPr/>
      </dsp:nvSpPr>
      <dsp:spPr>
        <a:xfrm>
          <a:off x="0" y="1005839"/>
          <a:ext cx="7886700" cy="182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/>
            <a:t>Toimenpiteet linguaalipuolen kudoksissa alaleuan viisaudenhampaan poistoleikkauksessa suurentavat kielihermon vaurioitumisen riskiä (A).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/>
            <a:t>Hyvin valikoiduissa tapauksissa, joissa hermovaurion riski on huomattava, vaikeasti sijaitsevan alaviisaudenhampaan pelkkä kruunun poisto (koronektomia) vähentää alemman hammaskuoppahermon (</a:t>
          </a:r>
          <a:r>
            <a:rPr lang="fi-FI" sz="2000" i="1" kern="1200"/>
            <a:t>n. alveolaris inferior</a:t>
          </a:r>
          <a:r>
            <a:rPr lang="fi-FI" sz="2000" kern="1200"/>
            <a:t>) vaurioita (A).</a:t>
          </a:r>
        </a:p>
      </dsp:txBody>
      <dsp:txXfrm>
        <a:off x="0" y="1005839"/>
        <a:ext cx="7886700" cy="1829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33823-A343-4993-83F4-FDA98E80BEB4}">
      <dsp:nvSpPr>
        <dsp:cNvPr id="0" name=""/>
        <dsp:cNvSpPr/>
      </dsp:nvSpPr>
      <dsp:spPr>
        <a:xfrm>
          <a:off x="0" y="17346"/>
          <a:ext cx="7886700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/>
            <a:t>Koronektomia on erityisen aiheellinen, jos hermo kulkee hampaan lävitse. Toimenpiteessä</a:t>
          </a:r>
          <a:endParaRPr lang="fi-FI" sz="2000" kern="1200"/>
        </a:p>
      </dsp:txBody>
      <dsp:txXfrm>
        <a:off x="38838" y="56184"/>
        <a:ext cx="7809024" cy="717924"/>
      </dsp:txXfrm>
    </dsp:sp>
    <dsp:sp modelId="{50D6C0E6-82FC-466C-86BC-29AA6EB9D3A8}">
      <dsp:nvSpPr>
        <dsp:cNvPr id="0" name=""/>
        <dsp:cNvSpPr/>
      </dsp:nvSpPr>
      <dsp:spPr>
        <a:xfrm>
          <a:off x="0" y="812946"/>
          <a:ext cx="7886700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/>
            <a:t>kruunu katkaistaan poralla 3–4 mm kiillesementtirajan alapuolelta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/>
            <a:t>pulpakudosta ei poisteta jäännösjuuresta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/>
            <a:t>jäännösjuuri lyhennetään tarvittaessa 3–4 mm luurajan alapuolelle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/>
            <a:t>paranemista seurataan kliinisesti ja röntgenologisesti.</a:t>
          </a:r>
        </a:p>
      </dsp:txBody>
      <dsp:txXfrm>
        <a:off x="0" y="812946"/>
        <a:ext cx="7886700" cy="1159200"/>
      </dsp:txXfrm>
    </dsp:sp>
    <dsp:sp modelId="{BB8A36B0-8CC0-42F0-A3A7-4B81A1ADC379}">
      <dsp:nvSpPr>
        <dsp:cNvPr id="0" name=""/>
        <dsp:cNvSpPr/>
      </dsp:nvSpPr>
      <dsp:spPr>
        <a:xfrm>
          <a:off x="0" y="1972146"/>
          <a:ext cx="7886700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/>
            <a:t>Kruunun katkaisussa on tärkeää, että poraus ulottuu lähes koko hampaan läpi muttei kuitenkaan kielenpuoleiseen luuhun asti. </a:t>
          </a:r>
          <a:endParaRPr lang="fi-FI" sz="2000" kern="1200"/>
        </a:p>
      </dsp:txBody>
      <dsp:txXfrm>
        <a:off x="38838" y="2010984"/>
        <a:ext cx="7809024" cy="717924"/>
      </dsp:txXfrm>
    </dsp:sp>
    <dsp:sp modelId="{802E7153-5A81-44C8-BEA1-E203EAEA1376}">
      <dsp:nvSpPr>
        <dsp:cNvPr id="0" name=""/>
        <dsp:cNvSpPr/>
      </dsp:nvSpPr>
      <dsp:spPr>
        <a:xfrm>
          <a:off x="0" y="2767746"/>
          <a:ext cx="7886700" cy="52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/>
            <a:t>Näin kruunua lohkaistaessa vältytään jäännösjuuren liikahdukselta ja minimoidaan kielihermon vaurioitumisriskiä.</a:t>
          </a:r>
        </a:p>
      </dsp:txBody>
      <dsp:txXfrm>
        <a:off x="0" y="2767746"/>
        <a:ext cx="7886700" cy="5278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696B7-3C86-4FB6-902C-B331B5508C9A}">
      <dsp:nvSpPr>
        <dsp:cNvPr id="0" name=""/>
        <dsp:cNvSpPr/>
      </dsp:nvSpPr>
      <dsp:spPr>
        <a:xfrm>
          <a:off x="0" y="51678"/>
          <a:ext cx="7886700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baseline="0" dirty="0"/>
            <a:t>Potilaalle annetaan suulliset ja kirjalliset jälkihoito-ohjeet ja toimenpideyksikön yhteystiedot sekä tieto siitä, mihin hän voi ottaa yhteyttä virka-ajan ulkopuolella.</a:t>
          </a:r>
          <a:endParaRPr lang="fi-FI" sz="1700" kern="1200" dirty="0"/>
        </a:p>
      </dsp:txBody>
      <dsp:txXfrm>
        <a:off x="33012" y="84690"/>
        <a:ext cx="7820676" cy="610236"/>
      </dsp:txXfrm>
    </dsp:sp>
    <dsp:sp modelId="{FCC79683-E615-4295-8FA5-A1132AA49E38}">
      <dsp:nvSpPr>
        <dsp:cNvPr id="0" name=""/>
        <dsp:cNvSpPr/>
      </dsp:nvSpPr>
      <dsp:spPr>
        <a:xfrm>
          <a:off x="0" y="727938"/>
          <a:ext cx="78867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Jälkihoito-ohjeet löytyvät suosituksesta, ks. </a:t>
          </a:r>
          <a:r>
            <a:rPr lang="fi-FI" sz="1600" kern="1200" dirty="0">
              <a:solidFill>
                <a:schemeClr val="tx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täältä</a:t>
          </a:r>
          <a:endParaRPr lang="fi-FI" sz="1600" kern="1200" dirty="0">
            <a:solidFill>
              <a:schemeClr val="tx2"/>
            </a:solidFill>
          </a:endParaRPr>
        </a:p>
      </dsp:txBody>
      <dsp:txXfrm>
        <a:off x="0" y="727938"/>
        <a:ext cx="7886700" cy="281520"/>
      </dsp:txXfrm>
    </dsp:sp>
    <dsp:sp modelId="{3115B7A2-66CE-4E7D-A3B9-02F13ABF5790}">
      <dsp:nvSpPr>
        <dsp:cNvPr id="0" name=""/>
        <dsp:cNvSpPr/>
      </dsp:nvSpPr>
      <dsp:spPr>
        <a:xfrm>
          <a:off x="0" y="1009458"/>
          <a:ext cx="7886700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baseline="0" dirty="0"/>
            <a:t>Potilas voi nopeuttaa toipumistaan merkittävästi omahoidolla viisaudenhampaan poiston jälkeen.</a:t>
          </a:r>
          <a:endParaRPr lang="fi-FI" sz="1700" kern="1200" dirty="0"/>
        </a:p>
      </dsp:txBody>
      <dsp:txXfrm>
        <a:off x="33012" y="1042470"/>
        <a:ext cx="7820676" cy="610236"/>
      </dsp:txXfrm>
    </dsp:sp>
    <dsp:sp modelId="{61A4B039-0EEF-468D-9DCD-5C98AD34ADE9}">
      <dsp:nvSpPr>
        <dsp:cNvPr id="0" name=""/>
        <dsp:cNvSpPr/>
      </dsp:nvSpPr>
      <dsp:spPr>
        <a:xfrm>
          <a:off x="0" y="1734678"/>
          <a:ext cx="7886700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700" b="0" i="0" kern="1200" dirty="0"/>
            <a:t>Päivystyskäyntiin tai yhteydenottoon on poiston jälkeen aihetta, jos verenvuoto ei tyrehdy noudatetuista jälkihoito-ohjeista </a:t>
          </a:r>
          <a:r>
            <a:rPr lang="fi-FI" sz="1700" b="0" i="0" kern="1200" dirty="0">
              <a:solidFill>
                <a:schemeClr val="bg1"/>
              </a:solidFill>
            </a:rPr>
            <a:t>huolimatta tai</a:t>
          </a:r>
          <a:endParaRPr lang="fi-FI" sz="1700" kern="1200" dirty="0">
            <a:solidFill>
              <a:schemeClr val="bg1"/>
            </a:solidFill>
          </a:endParaRPr>
        </a:p>
      </dsp:txBody>
      <dsp:txXfrm>
        <a:off x="33012" y="1767690"/>
        <a:ext cx="7820676" cy="610236"/>
      </dsp:txXfrm>
    </dsp:sp>
    <dsp:sp modelId="{4AA8E5BF-8C81-48F8-882D-54DC10975B8E}">
      <dsp:nvSpPr>
        <dsp:cNvPr id="0" name=""/>
        <dsp:cNvSpPr/>
      </dsp:nvSpPr>
      <dsp:spPr>
        <a:xfrm>
          <a:off x="0" y="2410938"/>
          <a:ext cx="7886700" cy="1090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i-FI" sz="1600" b="0" i="0" kern="1200"/>
            <a:t>kipu yltyy ohjeistetuista kipulääkkeistä huolimatta sietämättömäksi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i-FI" sz="1600" b="0" i="0" kern="1200" dirty="0"/>
            <a:t>kuume nousee hyvin korkeaksi tai yli 38 °C:n kuume jatkuu useita tunteja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i-FI" sz="1600" b="0" i="0" kern="1200"/>
            <a:t>yleisvointi heikkenee</a:t>
          </a:r>
          <a:endParaRPr lang="fi-FI" sz="1600" b="0" i="0" strike="sngStrike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i-FI" sz="1600" b="0" i="0" kern="1200"/>
            <a:t>käytettävistä lääkkeistä tulee haittareaktioita.</a:t>
          </a:r>
          <a:endParaRPr lang="fi-FI" sz="1600" b="0" i="0" strike="sngStrike" kern="1200" dirty="0">
            <a:solidFill>
              <a:srgbClr val="FF0000"/>
            </a:solidFill>
          </a:endParaRPr>
        </a:p>
      </dsp:txBody>
      <dsp:txXfrm>
        <a:off x="0" y="2410938"/>
        <a:ext cx="7886700" cy="10908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AE803-311B-4A50-A267-0384B02C21FA}">
      <dsp:nvSpPr>
        <dsp:cNvPr id="0" name=""/>
        <dsp:cNvSpPr/>
      </dsp:nvSpPr>
      <dsp:spPr>
        <a:xfrm>
          <a:off x="2875993" y="801283"/>
          <a:ext cx="1073483" cy="10734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D399ED9-2B4F-469D-BDC2-80CBF621D38C}">
      <dsp:nvSpPr>
        <dsp:cNvPr id="0" name=""/>
        <dsp:cNvSpPr/>
      </dsp:nvSpPr>
      <dsp:spPr>
        <a:xfrm>
          <a:off x="2668254" y="0"/>
          <a:ext cx="1488962" cy="7309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baseline="0">
              <a:solidFill>
                <a:schemeClr val="tx2"/>
              </a:solidFill>
            </a:rPr>
            <a:t>Sideharso-kompression</a:t>
          </a:r>
          <a:r>
            <a:rPr lang="fi-FI" sz="1600" kern="1200" baseline="0"/>
            <a:t> ja </a:t>
          </a:r>
          <a:r>
            <a:rPr lang="fi-FI" sz="1600" kern="1200" baseline="0">
              <a:solidFill>
                <a:schemeClr val="tx2"/>
              </a:solidFill>
            </a:rPr>
            <a:t>kylmähauteen</a:t>
          </a:r>
          <a:r>
            <a:rPr lang="fi-FI" sz="1600" kern="1200" baseline="0"/>
            <a:t> käyttö</a:t>
          </a:r>
          <a:endParaRPr lang="fi-FI" sz="1600" kern="1200"/>
        </a:p>
      </dsp:txBody>
      <dsp:txXfrm>
        <a:off x="2668254" y="0"/>
        <a:ext cx="1488962" cy="730971"/>
      </dsp:txXfrm>
    </dsp:sp>
    <dsp:sp modelId="{9FA41C48-240E-4539-B4AF-E4F3A7081196}">
      <dsp:nvSpPr>
        <dsp:cNvPr id="0" name=""/>
        <dsp:cNvSpPr/>
      </dsp:nvSpPr>
      <dsp:spPr>
        <a:xfrm>
          <a:off x="3224428" y="1002475"/>
          <a:ext cx="1073483" cy="10734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BFC4B90-752A-412D-9D00-9DF217FD3F1B}">
      <dsp:nvSpPr>
        <dsp:cNvPr id="0" name=""/>
        <dsp:cNvSpPr/>
      </dsp:nvSpPr>
      <dsp:spPr>
        <a:xfrm>
          <a:off x="4307824" y="696163"/>
          <a:ext cx="1411039" cy="80058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baseline="0"/>
            <a:t>Haavan </a:t>
          </a:r>
          <a:r>
            <a:rPr lang="fi-FI" sz="1600" kern="1200" baseline="0">
              <a:solidFill>
                <a:schemeClr val="tx2"/>
              </a:solidFill>
            </a:rPr>
            <a:t>varominen</a:t>
          </a:r>
          <a:endParaRPr lang="fi-FI" sz="1600" kern="1200">
            <a:solidFill>
              <a:schemeClr val="tx2"/>
            </a:solidFill>
          </a:endParaRPr>
        </a:p>
      </dsp:txBody>
      <dsp:txXfrm>
        <a:off x="4307824" y="696163"/>
        <a:ext cx="1411039" cy="800587"/>
      </dsp:txXfrm>
    </dsp:sp>
    <dsp:sp modelId="{6B0427FE-0BF6-4CCB-B562-DB88617CE65F}">
      <dsp:nvSpPr>
        <dsp:cNvPr id="0" name=""/>
        <dsp:cNvSpPr/>
      </dsp:nvSpPr>
      <dsp:spPr>
        <a:xfrm>
          <a:off x="3224428" y="1404857"/>
          <a:ext cx="1073483" cy="10734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7BD7260-4715-4172-8DAA-572783DCCD1A}">
      <dsp:nvSpPr>
        <dsp:cNvPr id="0" name=""/>
        <dsp:cNvSpPr/>
      </dsp:nvSpPr>
      <dsp:spPr>
        <a:xfrm>
          <a:off x="4307824" y="1890083"/>
          <a:ext cx="1411039" cy="8945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baseline="0">
              <a:solidFill>
                <a:schemeClr val="tx2"/>
              </a:solidFill>
            </a:rPr>
            <a:t>Viileä</a:t>
          </a:r>
          <a:r>
            <a:rPr lang="fi-FI" sz="1600" kern="1200" baseline="0"/>
            <a:t> ruokavalio</a:t>
          </a:r>
          <a:endParaRPr lang="fi-FI" sz="1600" kern="1200"/>
        </a:p>
      </dsp:txBody>
      <dsp:txXfrm>
        <a:off x="4307824" y="1890083"/>
        <a:ext cx="1411039" cy="894569"/>
      </dsp:txXfrm>
    </dsp:sp>
    <dsp:sp modelId="{236D4CE4-F820-4208-A8E7-011A7523AB32}">
      <dsp:nvSpPr>
        <dsp:cNvPr id="0" name=""/>
        <dsp:cNvSpPr/>
      </dsp:nvSpPr>
      <dsp:spPr>
        <a:xfrm>
          <a:off x="2875993" y="1606396"/>
          <a:ext cx="1073483" cy="10734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6DF2BDC-78BD-4334-A5AE-0418293304EB}">
      <dsp:nvSpPr>
        <dsp:cNvPr id="0" name=""/>
        <dsp:cNvSpPr/>
      </dsp:nvSpPr>
      <dsp:spPr>
        <a:xfrm>
          <a:off x="2668254" y="2749844"/>
          <a:ext cx="1488962" cy="7309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baseline="0">
              <a:solidFill>
                <a:schemeClr val="tx2"/>
              </a:solidFill>
            </a:rPr>
            <a:t>Urheilun </a:t>
          </a:r>
          <a:r>
            <a:rPr lang="fi-FI" sz="1600" kern="1200" baseline="0">
              <a:solidFill>
                <a:schemeClr val="tx1"/>
              </a:solidFill>
            </a:rPr>
            <a:t>ja</a:t>
          </a:r>
          <a:r>
            <a:rPr lang="fi-FI" sz="1600" kern="1200" baseline="0">
              <a:solidFill>
                <a:schemeClr val="tx2"/>
              </a:solidFill>
            </a:rPr>
            <a:t> tupakoinnin </a:t>
          </a:r>
          <a:r>
            <a:rPr lang="fi-FI" sz="1600" kern="1200" baseline="0"/>
            <a:t>välttäminen</a:t>
          </a:r>
          <a:endParaRPr lang="fi-FI" sz="1600" kern="1200"/>
        </a:p>
      </dsp:txBody>
      <dsp:txXfrm>
        <a:off x="2668254" y="2749844"/>
        <a:ext cx="1488962" cy="730971"/>
      </dsp:txXfrm>
    </dsp:sp>
    <dsp:sp modelId="{126BD9E7-9E03-4FE0-AE2D-4105261AB262}">
      <dsp:nvSpPr>
        <dsp:cNvPr id="0" name=""/>
        <dsp:cNvSpPr/>
      </dsp:nvSpPr>
      <dsp:spPr>
        <a:xfrm>
          <a:off x="2527558" y="1404857"/>
          <a:ext cx="1073483" cy="10734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9FFDAFB-ADD6-4AA8-A185-7BEB2666E000}">
      <dsp:nvSpPr>
        <dsp:cNvPr id="0" name=""/>
        <dsp:cNvSpPr/>
      </dsp:nvSpPr>
      <dsp:spPr>
        <a:xfrm>
          <a:off x="1181327" y="2045389"/>
          <a:ext cx="1411039" cy="8945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baseline="0">
              <a:solidFill>
                <a:schemeClr val="tx2"/>
              </a:solidFill>
            </a:rPr>
            <a:t>Klooriheksidiini-valmisteen</a:t>
          </a:r>
          <a:r>
            <a:rPr lang="fi-FI" sz="1600" kern="1200" baseline="0"/>
            <a:t> paikallinen käyttö</a:t>
          </a:r>
          <a:endParaRPr lang="fi-FI" sz="1600" kern="1200"/>
        </a:p>
      </dsp:txBody>
      <dsp:txXfrm>
        <a:off x="1181327" y="2045389"/>
        <a:ext cx="1411039" cy="894569"/>
      </dsp:txXfrm>
    </dsp:sp>
    <dsp:sp modelId="{79E37F21-247A-498C-9C61-ED2DCDE939AB}">
      <dsp:nvSpPr>
        <dsp:cNvPr id="0" name=""/>
        <dsp:cNvSpPr/>
      </dsp:nvSpPr>
      <dsp:spPr>
        <a:xfrm>
          <a:off x="2527558" y="1002475"/>
          <a:ext cx="1073483" cy="10734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4E6653F-157B-4002-8BC0-1DCDF3CC8610}">
      <dsp:nvSpPr>
        <dsp:cNvPr id="0" name=""/>
        <dsp:cNvSpPr/>
      </dsp:nvSpPr>
      <dsp:spPr>
        <a:xfrm>
          <a:off x="1106606" y="696163"/>
          <a:ext cx="1411039" cy="8945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baseline="0">
              <a:solidFill>
                <a:schemeClr val="tx2"/>
              </a:solidFill>
            </a:rPr>
            <a:t>Tulehduskipu-lääkkeen</a:t>
          </a:r>
          <a:r>
            <a:rPr lang="fi-FI" sz="1600" kern="1200" baseline="0"/>
            <a:t> ja mahdollisesti määrätyn </a:t>
          </a:r>
          <a:r>
            <a:rPr lang="fi-FI" sz="1600" kern="1200" baseline="0">
              <a:solidFill>
                <a:schemeClr val="tx2"/>
              </a:solidFill>
            </a:rPr>
            <a:t>mikrobilääkkeen </a:t>
          </a:r>
          <a:r>
            <a:rPr lang="fi-FI" sz="1600" kern="1200" baseline="0"/>
            <a:t>käyttö.</a:t>
          </a:r>
          <a:endParaRPr lang="fi-FI" sz="1600" kern="1200"/>
        </a:p>
      </dsp:txBody>
      <dsp:txXfrm>
        <a:off x="1106606" y="696163"/>
        <a:ext cx="1411039" cy="8945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9DD3B-7E82-4875-8F74-FCEA91F18DCF}">
      <dsp:nvSpPr>
        <dsp:cNvPr id="0" name=""/>
        <dsp:cNvSpPr/>
      </dsp:nvSpPr>
      <dsp:spPr>
        <a:xfrm>
          <a:off x="0" y="214029"/>
          <a:ext cx="7886700" cy="7160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/>
            <a:t>Naissukupuoli, tupakointi, huono suuhygienia ja traumaattinen toimenpide altistavat alveoliitille eli hammaskuopan tulehdukselle.</a:t>
          </a:r>
          <a:endParaRPr lang="fi-FI" sz="1800" kern="1200"/>
        </a:p>
      </dsp:txBody>
      <dsp:txXfrm>
        <a:off x="34954" y="248983"/>
        <a:ext cx="7816792" cy="646132"/>
      </dsp:txXfrm>
    </dsp:sp>
    <dsp:sp modelId="{C54A12C3-9247-45D0-9D3C-B85FBFD9B410}">
      <dsp:nvSpPr>
        <dsp:cNvPr id="0" name=""/>
        <dsp:cNvSpPr/>
      </dsp:nvSpPr>
      <dsp:spPr>
        <a:xfrm>
          <a:off x="0" y="981909"/>
          <a:ext cx="7886700" cy="716040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/>
            <a:t>Yleiseen hoitolinjaan kuuluvat poistokuopan puhdistus puudutuksessa, keittosuolaliuoshuuhtelu ja poistokuopan verestys hyytymän aikaansaamiseksi.</a:t>
          </a:r>
          <a:endParaRPr lang="fi-FI" sz="1800" kern="1200"/>
        </a:p>
      </dsp:txBody>
      <dsp:txXfrm>
        <a:off x="34954" y="1016863"/>
        <a:ext cx="7816792" cy="646132"/>
      </dsp:txXfrm>
    </dsp:sp>
    <dsp:sp modelId="{8D60B380-D980-429D-88E0-9BF4F3B589DA}">
      <dsp:nvSpPr>
        <dsp:cNvPr id="0" name=""/>
        <dsp:cNvSpPr/>
      </dsp:nvSpPr>
      <dsp:spPr>
        <a:xfrm>
          <a:off x="0" y="1749789"/>
          <a:ext cx="7886700" cy="455086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/>
            <a:t>Alveoliittia voidaan ehkäistä </a:t>
          </a:r>
          <a:endParaRPr lang="fi-FI" sz="1800" kern="1200"/>
        </a:p>
      </dsp:txBody>
      <dsp:txXfrm>
        <a:off x="22215" y="1772004"/>
        <a:ext cx="7842270" cy="410656"/>
      </dsp:txXfrm>
    </dsp:sp>
    <dsp:sp modelId="{FC5F5571-4A9E-4762-9229-54FA8348DC13}">
      <dsp:nvSpPr>
        <dsp:cNvPr id="0" name=""/>
        <dsp:cNvSpPr/>
      </dsp:nvSpPr>
      <dsp:spPr>
        <a:xfrm>
          <a:off x="0" y="2204876"/>
          <a:ext cx="7886700" cy="1061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/>
            <a:t>mikrobilääkkeillä (A) ja kloorheksidiinipurskuttelulla ennen leikkausta ja muutaman päivän ajan sen jälkeen tai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/>
            <a:t>käyttämällä poiston jälkeen paikallisesti klooriheksidiinigeeliä, josta on osoitettu olevan hyötyä myös kerta-annoksena. </a:t>
          </a:r>
        </a:p>
      </dsp:txBody>
      <dsp:txXfrm>
        <a:off x="0" y="2204876"/>
        <a:ext cx="7886700" cy="10619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CD123-CB22-4B9D-B46B-EF2F92F1DB66}">
      <dsp:nvSpPr>
        <dsp:cNvPr id="0" name=""/>
        <dsp:cNvSpPr/>
      </dsp:nvSpPr>
      <dsp:spPr>
        <a:xfrm>
          <a:off x="0" y="110300"/>
          <a:ext cx="7886700" cy="7956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chemeClr val="bg1"/>
              </a:solidFill>
            </a:rPr>
            <a:t>Yksisäikeinen kielihermo saattaa vaurioitua helpommin alaleuan johtopuudutuksessa kuin monisäikeinen alempi hammaskuoppahermo</a:t>
          </a:r>
          <a:r>
            <a:rPr lang="fi-FI" sz="2000" kern="1200" baseline="0" dirty="0"/>
            <a:t>.</a:t>
          </a:r>
          <a:endParaRPr lang="fi-FI" sz="2000" kern="1200" dirty="0"/>
        </a:p>
      </dsp:txBody>
      <dsp:txXfrm>
        <a:off x="38838" y="149138"/>
        <a:ext cx="7809024" cy="717924"/>
      </dsp:txXfrm>
    </dsp:sp>
    <dsp:sp modelId="{6FF8DC93-002E-4392-A0CA-053B046C2388}">
      <dsp:nvSpPr>
        <dsp:cNvPr id="0" name=""/>
        <dsp:cNvSpPr/>
      </dsp:nvSpPr>
      <dsp:spPr>
        <a:xfrm>
          <a:off x="0" y="963500"/>
          <a:ext cx="7886700" cy="516941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/>
            <a:t>Vaurion ehkäisemiseksi on kiinnitettävä huomiota</a:t>
          </a:r>
          <a:endParaRPr lang="fi-FI" sz="2000" kern="1200"/>
        </a:p>
      </dsp:txBody>
      <dsp:txXfrm>
        <a:off x="25235" y="988735"/>
        <a:ext cx="7836230" cy="466471"/>
      </dsp:txXfrm>
    </dsp:sp>
    <dsp:sp modelId="{A94A82F7-C415-4EFA-82B7-D9B12FCB37DD}">
      <dsp:nvSpPr>
        <dsp:cNvPr id="0" name=""/>
        <dsp:cNvSpPr/>
      </dsp:nvSpPr>
      <dsp:spPr>
        <a:xfrm>
          <a:off x="0" y="1480441"/>
          <a:ext cx="7886700" cy="101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/>
            <a:t>oikeaan puudutustekniikkaan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/>
            <a:t>neulan kärjen eheyteen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/>
            <a:t>määrätietoiseen puudutusneulan viemiseen kohteeseensa.</a:t>
          </a:r>
        </a:p>
      </dsp:txBody>
      <dsp:txXfrm>
        <a:off x="0" y="1480441"/>
        <a:ext cx="7886700" cy="10143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C5D45-45A7-4D77-87EB-5A1A2C40F0BA}">
      <dsp:nvSpPr>
        <dsp:cNvPr id="0" name=""/>
        <dsp:cNvSpPr/>
      </dsp:nvSpPr>
      <dsp:spPr>
        <a:xfrm>
          <a:off x="0" y="66344"/>
          <a:ext cx="7886700" cy="10998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/>
            <a:t>Kun panoraamatomografiassa juuri kuvautuu kokonaan hermokanavan päälle, KKTT:llä selvitettynä tärkeimmät hermovauriota ennustavat merkit ovat hermokanavan kapeneminen sekä hermon ja juuren kontakti.</a:t>
          </a:r>
          <a:endParaRPr lang="fi-FI" sz="1800" kern="1200"/>
        </a:p>
      </dsp:txBody>
      <dsp:txXfrm>
        <a:off x="53688" y="120032"/>
        <a:ext cx="7779324" cy="992424"/>
      </dsp:txXfrm>
    </dsp:sp>
    <dsp:sp modelId="{F56331C2-4315-4552-AAA3-AC76AB530107}">
      <dsp:nvSpPr>
        <dsp:cNvPr id="0" name=""/>
        <dsp:cNvSpPr/>
      </dsp:nvSpPr>
      <dsp:spPr>
        <a:xfrm>
          <a:off x="0" y="1223744"/>
          <a:ext cx="7886700" cy="864684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 dirty="0"/>
            <a:t>Hermovaurion ehkäisemiseksi on arvioitava poiston vaikeusaste ja hermokanavan kulku etukäteen ja valittava vaatimustason mukainen hoitopaikka.</a:t>
          </a:r>
          <a:endParaRPr lang="fi-FI" sz="1800" kern="1200" dirty="0"/>
        </a:p>
      </dsp:txBody>
      <dsp:txXfrm>
        <a:off x="42210" y="1265954"/>
        <a:ext cx="7802280" cy="780264"/>
      </dsp:txXfrm>
    </dsp:sp>
    <dsp:sp modelId="{8EC97E12-4B9F-4C50-A4D4-A28C2EBD7CED}">
      <dsp:nvSpPr>
        <dsp:cNvPr id="0" name=""/>
        <dsp:cNvSpPr/>
      </dsp:nvSpPr>
      <dsp:spPr>
        <a:xfrm>
          <a:off x="0" y="2146029"/>
          <a:ext cx="7886700" cy="855963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/>
            <a:t>Hammas tulee tarvittaessa poistaa osissa. Lisäksi on vältettävä liiallista vääntövoimaa hampaan poistossa ja harkittava pelkän kruunun poistamista.</a:t>
          </a:r>
          <a:endParaRPr lang="fi-FI" sz="1800" kern="1200"/>
        </a:p>
      </dsp:txBody>
      <dsp:txXfrm>
        <a:off x="41785" y="2187814"/>
        <a:ext cx="7803130" cy="772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042038B-27FB-4774-8A6D-4D9D30040E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2392B1-56E1-4018-8159-5A0CDEC24C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5B500-49FB-49A7-9251-3F67CED5FED3}" type="datetimeFigureOut">
              <a:rPr lang="fi-FI" smtClean="0"/>
              <a:t>15.4.2020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3B423B4-4015-4CCE-A3FA-4A16FA5E3C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AD1048-3BCF-45B1-9A11-8162C5561F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199AC-F955-49C8-80E7-12FB688E411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298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EB6D9-301B-401C-975F-AFA06621AC1B}" type="datetimeFigureOut">
              <a:rPr lang="fi-FI" smtClean="0"/>
              <a:t>15.4.2020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210F-B7CC-4DF8-8DFC-5BF871EC1D7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438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212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1707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34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214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859" y="1377696"/>
            <a:ext cx="8216147" cy="1092972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293" y="2635260"/>
            <a:ext cx="6206949" cy="11564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5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14" y="656007"/>
            <a:ext cx="8248650" cy="51080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50" y="1166813"/>
            <a:ext cx="8248650" cy="308014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77291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o kuos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97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931" y="584197"/>
            <a:ext cx="2799839" cy="435518"/>
          </a:xfrm>
          <a:prstGeom prst="rect">
            <a:avLst/>
          </a:prstGeom>
        </p:spPr>
        <p:txBody>
          <a:bodyPr anchor="t"/>
          <a:lstStyle>
            <a:lvl1pPr algn="l">
              <a:defRPr sz="1800" b="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0851" y="661987"/>
            <a:ext cx="5340349" cy="3586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dirty="0"/>
              <a:t>Lisää kuva napsauttamalla kuvaketta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2931" y="916407"/>
            <a:ext cx="2799838" cy="3331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Lucida Sans"/>
                <a:cs typeface="Lucida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41083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077" y="4358386"/>
            <a:ext cx="1688400" cy="493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Drag logo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433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ja tekstiä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441324" y="652463"/>
            <a:ext cx="8143876" cy="19827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077" y="4358386"/>
            <a:ext cx="1688400" cy="493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Drag logo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408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ogoll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on paikkamerkki 1">
            <a:extLst>
              <a:ext uri="{FF2B5EF4-FFF2-40B4-BE49-F238E27FC236}">
                <a16:creationId xmlns:a16="http://schemas.microsoft.com/office/drawing/2014/main" id="{4F480ECB-EBED-4B40-B0B1-3521EDD0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560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>
              <a:defRPr sz="3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0C32E2C6-A369-45CC-9ED9-1BEB39F6FB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7886700" cy="34808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19270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0204" y="4286897"/>
            <a:ext cx="4209297" cy="332498"/>
          </a:xfrm>
          <a:prstGeom prst="rect">
            <a:avLst/>
          </a:prstGeom>
        </p:spPr>
        <p:txBody>
          <a:bodyPr/>
          <a:lstStyle>
            <a:lvl1pPr algn="l">
              <a:defRPr sz="2000" cap="none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2904" y="4552720"/>
            <a:ext cx="4196597" cy="2891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9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9A8886D-80F9-44E7-B673-EBF4E951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848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2AFEE84-EA40-4758-92B2-578143A6D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8032"/>
            <a:ext cx="7886700" cy="357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27657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5296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nix02801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rveysportti.fi/xmedia/hoi/hoi50074a.pd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/>
              <a:t>Viisaudenhammas</a:t>
            </a:r>
            <a:endParaRPr lang="fi-FI" dirty="0"/>
          </a:p>
        </p:txBody>
      </p:sp>
      <p:sp>
        <p:nvSpPr>
          <p:cNvPr id="9219" name="Subtitle 8"/>
          <p:cNvSpPr>
            <a:spLocks noGrp="1"/>
          </p:cNvSpPr>
          <p:nvPr>
            <p:ph type="subTitle" idx="1"/>
          </p:nvPr>
        </p:nvSpPr>
        <p:spPr bwMode="auto">
          <a:xfrm>
            <a:off x="359293" y="2635259"/>
            <a:ext cx="7900787" cy="78080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err="1">
                <a:latin typeface="Lucida Sans" charset="0"/>
                <a:ea typeface="ＭＳ Ｐゴシック" charset="0"/>
                <a:cs typeface="Lucida Sans" charset="0"/>
              </a:rPr>
              <a:t>Julkaistu</a:t>
            </a:r>
            <a:r>
              <a:rPr lang="en-US" sz="2000">
                <a:latin typeface="Lucida Sans" charset="0"/>
                <a:ea typeface="ＭＳ Ｐゴシック" charset="0"/>
                <a:cs typeface="Lucida Sans" charset="0"/>
              </a:rPr>
              <a:t> 15.4.2020</a:t>
            </a:r>
            <a:endParaRPr lang="en-US" sz="2000" dirty="0">
              <a:solidFill>
                <a:srgbClr val="FF0000"/>
              </a:solidFill>
              <a:latin typeface="Lucida Sans" charset="0"/>
              <a:ea typeface="ＭＳ Ｐゴシック" charset="0"/>
              <a:cs typeface="Lucida Sans" charset="0"/>
            </a:endParaRPr>
          </a:p>
          <a:p>
            <a:r>
              <a:rPr lang="en-US" sz="2000" err="1">
                <a:latin typeface="Lucida Sans" charset="0"/>
                <a:ea typeface="ＭＳ Ｐゴシック" charset="0"/>
                <a:cs typeface="Lucida Sans" charset="0"/>
              </a:rPr>
              <a:t>Perustuu</a:t>
            </a:r>
            <a:r>
              <a:rPr lang="en-US" sz="2000">
                <a:latin typeface="Lucida Sans" charset="0"/>
                <a:ea typeface="ＭＳ Ｐゴシック" charset="0"/>
                <a:cs typeface="Lucida Sans" charset="0"/>
              </a:rPr>
              <a:t> 12.3.2020 julkaistuun </a:t>
            </a:r>
            <a:r>
              <a:rPr lang="en-US" sz="2000" dirty="0">
                <a:latin typeface="Lucida Sans" charset="0"/>
                <a:ea typeface="ＭＳ Ｐゴシック" charset="0"/>
                <a:cs typeface="Lucida Sans" charset="0"/>
              </a:rPr>
              <a:t>Käypä </a:t>
            </a:r>
            <a:r>
              <a:rPr lang="en-US" sz="2000">
                <a:latin typeface="Lucida Sans" charset="0"/>
                <a:ea typeface="ＭＳ Ｐゴシック" charset="0"/>
                <a:cs typeface="Lucida Sans" charset="0"/>
              </a:rPr>
              <a:t>hoito -suositukseen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4514C5-CDA0-4CC4-B647-FF0255894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Alveoliitti ja jälki-infektio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7B5328-5A3B-4519-90CB-CEA9269BC22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/>
              <a:t>Alveoliitti:</a:t>
            </a:r>
          </a:p>
          <a:p>
            <a:pPr lvl="1"/>
            <a:r>
              <a:rPr lang="fi-FI" sz="1800"/>
              <a:t>Alveoliitilla tarkoitetaan hammaskuopan tulehdusta, joka ilmenee tyypillisesti noin 3 vuorokauden kuluttua hampaan poistosta. Tila on hyvin kivulias. </a:t>
            </a:r>
          </a:p>
          <a:p>
            <a:pPr lvl="1"/>
            <a:r>
              <a:rPr lang="fi-FI" sz="1800"/>
              <a:t>Poistokuopassa ei ole verihyytymää, ja luun pinta on paljaana.</a:t>
            </a:r>
          </a:p>
          <a:p>
            <a:pPr lvl="1"/>
            <a:r>
              <a:rPr lang="fi-FI" sz="1800"/>
              <a:t>Tavanomaiset infektion merkit (kuume, turvotus, punoitus) puuttuvat.</a:t>
            </a:r>
          </a:p>
          <a:p>
            <a:r>
              <a:rPr lang="fi-FI" sz="2000"/>
              <a:t>Jälki-infektio:</a:t>
            </a:r>
          </a:p>
          <a:p>
            <a:pPr lvl="1"/>
            <a:r>
              <a:rPr lang="fi-FI" sz="1800"/>
              <a:t>Leikkausalueelle ilmaantuu vaihtelevalla viiveellä (päivien tai jopa useiden viikkojen kuluttua) turvotusta, kipua ja märkävuotoa. Myös iholle voi syntyä fisteliaukko.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495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558CC9-0306-47FB-8872-2F1824805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8515350" cy="492443"/>
          </a:xfrm>
        </p:spPr>
        <p:txBody>
          <a:bodyPr/>
          <a:lstStyle/>
          <a:p>
            <a:r>
              <a:rPr lang="fi-FI" sz="2600"/>
              <a:t>Viisaudenhampaiden puhkeaminen ja hoidon tarve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6056C277-DBED-4890-87EA-9A9F7C4D8AA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i-FI" sz="2000"/>
              <a:t>Viisaudenhampaat puhkeavat suomalaisilla yleensä 19–20 vuoden iässä.</a:t>
            </a:r>
          </a:p>
          <a:p>
            <a:pPr lvl="1"/>
            <a:r>
              <a:rPr lang="fi-FI" sz="1800"/>
              <a:t>Puhkeaminen ei edisty enää yli 25 vuoden iässä.</a:t>
            </a:r>
          </a:p>
          <a:p>
            <a:pPr lvl="1"/>
            <a:r>
              <a:rPr lang="fi-FI" sz="1800"/>
              <a:t>90 %:lla 20-vuotiaista on ainakin yksi puhkeamaton tai osittain puhjennut viisaudenhammas.</a:t>
            </a:r>
          </a:p>
          <a:p>
            <a:pPr lvl="1"/>
            <a:r>
              <a:rPr lang="fi-FI" sz="1800"/>
              <a:t>64 %:lla 20-vuotiaista on 4 viisaudenhammasta.</a:t>
            </a:r>
          </a:p>
          <a:p>
            <a:pPr lvl="1"/>
            <a:r>
              <a:rPr lang="fi-FI" sz="1800"/>
              <a:t>2 %:lta puuttuvat synnynnäisesti kaikki 4 viisaudenhammasta.</a:t>
            </a:r>
          </a:p>
          <a:p>
            <a:pPr lvl="0"/>
            <a:r>
              <a:rPr lang="fi-FI" sz="2000"/>
              <a:t>Vuonna 2002 Suomessa ainakin yhden viisaudenhampaan poistoa tarvitsi 68 % 20-vuotiaista.</a:t>
            </a:r>
          </a:p>
          <a:p>
            <a:pPr lvl="1"/>
            <a:r>
              <a:rPr lang="fi-FI" sz="1800"/>
              <a:t>Kaikkiaan 67 %:lta on poistettu ainakin yksi viisaudenhammas ennen 32 vuoden ikää.</a:t>
            </a:r>
          </a:p>
        </p:txBody>
      </p:sp>
    </p:spTree>
    <p:extLst>
      <p:ext uri="{BB962C8B-B14F-4D97-AF65-F5344CB8AC3E}">
        <p14:creationId xmlns:p14="http://schemas.microsoft.com/office/powerpoint/2010/main" val="3742201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84BD30-0EBD-4D46-9238-D8C8DD6C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Perikoroniitti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B9343F-CF44-49B0-B22C-3A5F4AA2EB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49" y="822960"/>
            <a:ext cx="8104225" cy="3480816"/>
          </a:xfrm>
        </p:spPr>
        <p:txBody>
          <a:bodyPr/>
          <a:lstStyle/>
          <a:p>
            <a:r>
              <a:rPr lang="fi-FI" sz="1900"/>
              <a:t>Perikoroniitilla tarkoitetaan hampaan kruunua ympäröivän pehmytkudoksen tulehdusta.</a:t>
            </a:r>
          </a:p>
          <a:p>
            <a:r>
              <a:rPr lang="fi-FI" sz="1900"/>
              <a:t>Vähintään </a:t>
            </a:r>
            <a:r>
              <a:rPr lang="fi-FI" sz="1900" dirty="0"/>
              <a:t>95 % </a:t>
            </a:r>
            <a:r>
              <a:rPr lang="fi-FI" sz="1900" dirty="0" err="1"/>
              <a:t>perikoroniiteista</a:t>
            </a:r>
            <a:r>
              <a:rPr lang="fi-FI" sz="1900" dirty="0"/>
              <a:t> liittyy alaviisaudenhampaaseen.</a:t>
            </a:r>
          </a:p>
          <a:p>
            <a:r>
              <a:rPr lang="fi-FI" sz="1900" dirty="0"/>
              <a:t>Perikoroniitille ja sen </a:t>
            </a:r>
            <a:r>
              <a:rPr lang="fi-FI" sz="1900" dirty="0" err="1"/>
              <a:t>akutisoitumiselle</a:t>
            </a:r>
            <a:r>
              <a:rPr lang="fi-FI" sz="1900" dirty="0"/>
              <a:t> altistavat </a:t>
            </a:r>
          </a:p>
          <a:p>
            <a:pPr lvl="1"/>
            <a:r>
              <a:rPr lang="fi-FI" sz="1700" dirty="0"/>
              <a:t>20–25 vuoden ikä</a:t>
            </a:r>
          </a:p>
          <a:p>
            <a:pPr lvl="1"/>
            <a:r>
              <a:rPr lang="fi-FI" sz="1700" dirty="0"/>
              <a:t>alaviisaudenhampaan osittainen puhkeaminen</a:t>
            </a:r>
          </a:p>
          <a:p>
            <a:pPr lvl="1"/>
            <a:r>
              <a:rPr lang="fi-FI" sz="1700" dirty="0"/>
              <a:t>alaviisaudenhampaan sijainti lähellä purentatasoa </a:t>
            </a:r>
          </a:p>
          <a:p>
            <a:pPr lvl="1"/>
            <a:r>
              <a:rPr lang="fi-FI" sz="1700" dirty="0"/>
              <a:t>hampaan pystysuora tai taaksepäin kallistunut asento </a:t>
            </a:r>
          </a:p>
          <a:p>
            <a:pPr lvl="1"/>
            <a:r>
              <a:rPr lang="fi-FI" sz="1700" dirty="0"/>
              <a:t>vastapurijan aiheuttama mekaaninen trauma</a:t>
            </a:r>
          </a:p>
          <a:p>
            <a:pPr lvl="1"/>
            <a:r>
              <a:rPr lang="fi-FI" sz="1700" dirty="0"/>
              <a:t>ylähengitystieinfektiot</a:t>
            </a:r>
          </a:p>
          <a:p>
            <a:pPr lvl="1"/>
            <a:r>
              <a:rPr lang="fi-FI" sz="1700" dirty="0"/>
              <a:t>stressi ja väsymys.</a:t>
            </a:r>
          </a:p>
        </p:txBody>
      </p:sp>
    </p:spTree>
    <p:extLst>
      <p:ext uri="{BB962C8B-B14F-4D97-AF65-F5344CB8AC3E}">
        <p14:creationId xmlns:p14="http://schemas.microsoft.com/office/powerpoint/2010/main" val="344875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E5AFF5-D100-4E8F-946A-3E197849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Puhkeamisen ennustaminen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7A50DBC4-0DB0-4BF0-8D28-49461AE5BF6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91215137"/>
              </p:ext>
            </p:extLst>
          </p:nvPr>
        </p:nvGraphicFramePr>
        <p:xfrm>
          <a:off x="628650" y="822960"/>
          <a:ext cx="7886700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080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FEB9E5-E693-4F69-810E-CC5D95AC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Kliininen tutkimus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9EB99C-70E5-45EA-96AB-84669F0A4F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7886700" cy="1076178"/>
          </a:xfrm>
        </p:spPr>
        <p:txBody>
          <a:bodyPr/>
          <a:lstStyle/>
          <a:p>
            <a:r>
              <a:rPr lang="fi-FI" sz="2000"/>
              <a:t>Kun potilas hakeutuu hoitoon viisaudenhammasvaivan takia, kaikki 4 viisaudenhammasta tutkitaan, vaikka potilas valittaisi vain yhtä.</a:t>
            </a:r>
          </a:p>
        </p:txBody>
      </p:sp>
      <p:pic>
        <p:nvPicPr>
          <p:cNvPr id="7" name="Kuva 6" descr="Kuva, joka sisältää kohteen ruoka, pari, lautanen, pitäminen&#10;&#10;Kuvaus luotu automaattisesti">
            <a:extLst>
              <a:ext uri="{FF2B5EF4-FFF2-40B4-BE49-F238E27FC236}">
                <a16:creationId xmlns:a16="http://schemas.microsoft.com/office/drawing/2014/main" id="{8DFFD463-70D2-4593-ADF8-3224C3F68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970" y="1828801"/>
            <a:ext cx="3602736" cy="239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4C8425E6-8753-408D-BA1D-ED4D18023560}"/>
              </a:ext>
            </a:extLst>
          </p:cNvPr>
          <p:cNvSpPr txBox="1"/>
          <p:nvPr/>
        </p:nvSpPr>
        <p:spPr>
          <a:xfrm>
            <a:off x="5047632" y="4224528"/>
            <a:ext cx="1721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>
                <a:solidFill>
                  <a:schemeClr val="tx1">
                    <a:lumMod val="50000"/>
                    <a:lumOff val="50000"/>
                  </a:schemeClr>
                </a:solidFill>
                <a:latin typeface="Lucida Sans" panose="020B0602030504020204" pitchFamily="34" charset="0"/>
              </a:rPr>
              <a:t>Kuva: Hanna Thorén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504FCDEC-692A-4FFD-B675-0CD102CD83A1}"/>
              </a:ext>
            </a:extLst>
          </p:cNvPr>
          <p:cNvSpPr txBox="1">
            <a:spLocks/>
          </p:cNvSpPr>
          <p:nvPr/>
        </p:nvSpPr>
        <p:spPr>
          <a:xfrm>
            <a:off x="628650" y="1812621"/>
            <a:ext cx="4499610" cy="2411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 baseline="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/>
              <a:t>Ientaskumittarilla tunnustellaan viisaudenhampaan ja viereisen hampaan välisen ienkudoksen tila ja taskun syvyys.</a:t>
            </a:r>
          </a:p>
          <a:p>
            <a:r>
              <a:rPr lang="fi-FI" sz="2000"/>
              <a:t>Lisäksi tunnustellaan piilossa olevan viisaudenhampaan yhteyttä suuonteloon. </a:t>
            </a:r>
          </a:p>
        </p:txBody>
      </p:sp>
    </p:spTree>
    <p:extLst>
      <p:ext uri="{BB962C8B-B14F-4D97-AF65-F5344CB8AC3E}">
        <p14:creationId xmlns:p14="http://schemas.microsoft.com/office/powerpoint/2010/main" val="4198937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438B53-5C9F-49D9-8222-725A3699A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84775"/>
          </a:xfrm>
        </p:spPr>
        <p:txBody>
          <a:bodyPr/>
          <a:lstStyle/>
          <a:p>
            <a:r>
              <a:rPr lang="fi-FI" sz="3200"/>
              <a:t>Panoraamatomografiakuvaus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46292D-94A1-45F3-A1E8-E37FE3EF6C5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1900"/>
              <a:t>Panoraamatomografiakuvaus on ensisijainen ja hyvä perustutkimus alaviisaudenhampaan juuren ja hermokanavan suhteen arvioimiseksi, erityisesti sulkemaan pois juuren ja hermokanavan läheisen kontaktin (A).</a:t>
            </a:r>
          </a:p>
          <a:p>
            <a:r>
              <a:rPr lang="fi-FI" sz="1900"/>
              <a:t>Viisaudenhampaan ja hermokanavan kontaktiin viittaavat löydökset panoraamatomografiassa</a:t>
            </a:r>
          </a:p>
          <a:p>
            <a:pPr lvl="1"/>
            <a:r>
              <a:rPr lang="fi-FI" sz="1800"/>
              <a:t>hermokanava kaartuu juurten kohdalla</a:t>
            </a:r>
          </a:p>
          <a:p>
            <a:pPr lvl="1"/>
            <a:r>
              <a:rPr lang="fi-FI" sz="1800"/>
              <a:t>juuriosa on tummunut</a:t>
            </a:r>
          </a:p>
          <a:p>
            <a:pPr lvl="1"/>
            <a:r>
              <a:rPr lang="fi-FI" sz="1800"/>
              <a:t>hermokanavan ääriviivat ovat hävinneet hampaan kohdalla.</a:t>
            </a:r>
          </a:p>
          <a:p>
            <a:r>
              <a:rPr lang="fi-FI" sz="1900"/>
              <a:t>Kaikkien viisaudenhampaiden kokonaisarviota varten panoraamaröntgenkuva on suositeltavin.</a:t>
            </a:r>
          </a:p>
          <a:p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349563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51503B-A152-4EE7-90DF-52AD8DE9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3998"/>
          </a:xfrm>
        </p:spPr>
        <p:txBody>
          <a:bodyPr/>
          <a:lstStyle/>
          <a:p>
            <a:r>
              <a:rPr lang="fi-FI"/>
              <a:t>Lisätutkimusten tarve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3E409E-E7BB-4F2B-B562-3297F91A65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31648"/>
            <a:ext cx="5889633" cy="3050431"/>
          </a:xfrm>
        </p:spPr>
        <p:txBody>
          <a:bodyPr/>
          <a:lstStyle/>
          <a:p>
            <a:r>
              <a:rPr lang="fi-FI" sz="2000"/>
              <a:t>Tarvittaessa voidaan tehdä lisätutkimuksia hermokanavan ja juuren suhteesta.</a:t>
            </a:r>
          </a:p>
          <a:p>
            <a:r>
              <a:rPr lang="fi-FI" sz="2000"/>
              <a:t>Hermovaurion mahdollisuus on kasvanut viisaudenhampaan poiston yhteydessä seuraavissa tapauksissa: </a:t>
            </a:r>
          </a:p>
          <a:p>
            <a:pPr lvl="1"/>
            <a:r>
              <a:rPr lang="fi-FI" sz="1800" b="1"/>
              <a:t>A)</a:t>
            </a:r>
            <a:r>
              <a:rPr lang="fi-FI" sz="1800"/>
              <a:t> Hermokanava on taipunut juurten kärkien kuvautuessa sen päälle.</a:t>
            </a:r>
          </a:p>
          <a:p>
            <a:pPr lvl="1"/>
            <a:r>
              <a:rPr lang="fi-FI" sz="1800" b="1"/>
              <a:t>B)</a:t>
            </a:r>
            <a:r>
              <a:rPr lang="fi-FI" sz="1800"/>
              <a:t> Juuri on tummunut hermokanavan päällä. </a:t>
            </a:r>
          </a:p>
          <a:p>
            <a:pPr lvl="1"/>
            <a:r>
              <a:rPr lang="fi-FI" sz="1800" b="1"/>
              <a:t>C)</a:t>
            </a:r>
            <a:r>
              <a:rPr lang="fi-FI" sz="1800"/>
              <a:t> Hermokanavan ääriviivat ovat hävinneet hampaan kohdalla.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6E682EF-BD9E-4532-94FE-D56916DB3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330" y="785640"/>
            <a:ext cx="1964918" cy="4060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88B56A75-4E3C-4BF3-AA1A-F25429FE852A}"/>
              </a:ext>
            </a:extLst>
          </p:cNvPr>
          <p:cNvSpPr/>
          <p:nvPr/>
        </p:nvSpPr>
        <p:spPr>
          <a:xfrm>
            <a:off x="6321992" y="175324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/>
              <a:t>A</a:t>
            </a:r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D2BA5E49-4C8D-4C29-8F14-3E48226DCBD5}"/>
              </a:ext>
            </a:extLst>
          </p:cNvPr>
          <p:cNvSpPr/>
          <p:nvPr/>
        </p:nvSpPr>
        <p:spPr>
          <a:xfrm>
            <a:off x="6321992" y="321973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/>
              <a:t>B</a:t>
            </a:r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1154C4D2-2787-4E85-87F1-3941DFF89168}"/>
              </a:ext>
            </a:extLst>
          </p:cNvPr>
          <p:cNvSpPr/>
          <p:nvPr/>
        </p:nvSpPr>
        <p:spPr>
          <a:xfrm>
            <a:off x="6321992" y="455934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/>
              <a:t>C</a:t>
            </a:r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4E1B028-1B3D-4256-A514-BC9892C597C0}"/>
              </a:ext>
            </a:extLst>
          </p:cNvPr>
          <p:cNvSpPr txBox="1"/>
          <p:nvPr/>
        </p:nvSpPr>
        <p:spPr>
          <a:xfrm>
            <a:off x="6707571" y="4851679"/>
            <a:ext cx="1635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>
                <a:solidFill>
                  <a:schemeClr val="tx1">
                    <a:lumMod val="50000"/>
                    <a:lumOff val="50000"/>
                  </a:schemeClr>
                </a:solidFill>
                <a:latin typeface="Lucida Sans" panose="020B0602030504020204" pitchFamily="34" charset="0"/>
              </a:rPr>
              <a:t>Kuvat: Mika Mattila</a:t>
            </a:r>
            <a:endParaRPr lang="fi-FI" sz="1200">
              <a:solidFill>
                <a:schemeClr val="tx1">
                  <a:lumMod val="50000"/>
                  <a:lumOff val="50000"/>
                </a:schemeClr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235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A6111D-F87D-466C-841F-81843E5DE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Kartiokeilatietokonetomografia (KKTT)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071E44-4C9A-46AE-9585-BACB5E96007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Käytettävissä olevista kuvantamismenetelmistä </a:t>
            </a:r>
            <a:r>
              <a:rPr lang="fi-FI" sz="2000" dirty="0" err="1"/>
              <a:t>KKTT:llä</a:t>
            </a:r>
            <a:r>
              <a:rPr lang="fi-FI" sz="2000" dirty="0"/>
              <a:t> voidaan tarkimmin selvittää hermokanavan ja alaviisaudenhampaan juurten suhde, kun panoraama-tomografiakuvassa rakenteet kuvautuvat päällekkäin tai ovat toistensa välittömässä läheisyydessä (A).</a:t>
            </a:r>
          </a:p>
          <a:p>
            <a:r>
              <a:rPr lang="fi-FI" sz="2000" dirty="0"/>
              <a:t>Tutkimuksen sädeannos riippuu käytettävästä </a:t>
            </a:r>
            <a:r>
              <a:rPr lang="fi-FI" sz="2000"/>
              <a:t>laitteesta,</a:t>
            </a:r>
            <a:r>
              <a:rPr lang="fi-FI" sz="2000" strike="sngStrike"/>
              <a:t> </a:t>
            </a:r>
            <a:r>
              <a:rPr lang="fi-FI" sz="2000" dirty="0"/>
              <a:t>kuvattavan alueen laajuudesta ja käytetystä resoluutiosta.</a:t>
            </a:r>
          </a:p>
          <a:p>
            <a:r>
              <a:rPr lang="fi-FI" sz="2000" dirty="0"/>
              <a:t>Toimenpidevastuussa oleva hammaslääkäri harkitsee ja tarvittaessa konsultoi, tarvitaanko lisätutkimuksena KKTT.</a:t>
            </a:r>
          </a:p>
        </p:txBody>
      </p:sp>
    </p:spTree>
    <p:extLst>
      <p:ext uri="{BB962C8B-B14F-4D97-AF65-F5344CB8AC3E}">
        <p14:creationId xmlns:p14="http://schemas.microsoft.com/office/powerpoint/2010/main" val="2823007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854B47-3145-4367-B8E3-3AE55FDAC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/>
              <a:t>Viisaudenhampaan poiston aiheet ja vasta-aiheet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B35E1C49-F068-438E-82B5-98E55E0CEA3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9316081"/>
              </p:ext>
            </p:extLst>
          </p:nvPr>
        </p:nvGraphicFramePr>
        <p:xfrm>
          <a:off x="628650" y="1235438"/>
          <a:ext cx="7008603" cy="306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1232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48DE41-C5A1-4B6E-ACB9-55715ADD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Ennakoiva poisto 1(2)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3AA9C2-2547-4744-979E-4AB21518446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/>
              <a:t>Ennakoivalla poistolla tarkoitetaan toimenpidettä, jossa oireeton viisaudenhammas poistetaan etukäteen odotettavissa olevien ongelmien ehkäisemiseksi.</a:t>
            </a:r>
          </a:p>
          <a:p>
            <a:r>
              <a:rPr lang="fi-FI" sz="2000"/>
              <a:t>Akuutteja ongelmia, joista tavallisin on perikoroniitti, voidaan 20–25-vuotiailla vähentää poistamalla ennakoivasti (A) sellaiset alaviisaudenhampaat, jotka</a:t>
            </a:r>
          </a:p>
          <a:p>
            <a:pPr lvl="1"/>
            <a:r>
              <a:rPr lang="fi-FI" sz="1800"/>
              <a:t>ovat osittain puhjenneita ja joilla on laajentunut kruunufollikkeli (A)</a:t>
            </a:r>
          </a:p>
          <a:p>
            <a:pPr lvl="1"/>
            <a:r>
              <a:rPr lang="fi-FI" sz="1800"/>
              <a:t>sijaitsevat lähellä purentatasoa ja ovat pystysuoria tai taaksepäin kallistuneita (A).</a:t>
            </a:r>
          </a:p>
        </p:txBody>
      </p:sp>
    </p:spTree>
    <p:extLst>
      <p:ext uri="{BB962C8B-B14F-4D97-AF65-F5344CB8AC3E}">
        <p14:creationId xmlns:p14="http://schemas.microsoft.com/office/powerpoint/2010/main" val="154910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8492B5-8DCC-475B-B0AD-73D1BEC2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461665"/>
          </a:xfrm>
        </p:spPr>
        <p:txBody>
          <a:bodyPr/>
          <a:lstStyle/>
          <a:p>
            <a:r>
              <a:rPr lang="fi-FI" sz="2400" dirty="0"/>
              <a:t>Näytön varmuusaste Käypä hoito -suosituksissa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CCF02105-79B9-48AA-A464-29E0DBF141D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18123211"/>
              </p:ext>
            </p:extLst>
          </p:nvPr>
        </p:nvGraphicFramePr>
        <p:xfrm>
          <a:off x="628650" y="822325"/>
          <a:ext cx="7886700" cy="3266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90422">
                  <a:extLst>
                    <a:ext uri="{9D8B030D-6E8A-4147-A177-3AD203B41FA5}">
                      <a16:colId xmlns:a16="http://schemas.microsoft.com/office/drawing/2014/main" val="69717820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984627652"/>
                    </a:ext>
                  </a:extLst>
                </a:gridCol>
                <a:gridCol w="4821174">
                  <a:extLst>
                    <a:ext uri="{9D8B030D-6E8A-4147-A177-3AD203B41FA5}">
                      <a16:colId xmlns:a16="http://schemas.microsoft.com/office/drawing/2014/main" val="3580641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Koodi</a:t>
                      </a:r>
                      <a:endParaRPr lang="fi-FI" sz="16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Näytön aste</a:t>
                      </a:r>
                      <a:endParaRPr lang="fi-FI" sz="16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Selitys</a:t>
                      </a:r>
                      <a:endParaRPr lang="fi-FI" sz="16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59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A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Vahva </a:t>
                      </a:r>
                    </a:p>
                    <a:p>
                      <a:r>
                        <a:rPr lang="fi-FI" sz="1400" dirty="0"/>
                        <a:t>tutkimusnäyttö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Useita menetelmällisesti tasokkaita</a:t>
                      </a:r>
                      <a:r>
                        <a:rPr lang="fi-FI" sz="1400" baseline="30000" dirty="0"/>
                        <a:t>1</a:t>
                      </a:r>
                      <a:r>
                        <a:rPr lang="fi-FI" sz="1400" dirty="0"/>
                        <a:t> tutkimuksia, joiden tulokset samansuuntaiset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94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B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Kohtalainen </a:t>
                      </a:r>
                    </a:p>
                    <a:p>
                      <a:r>
                        <a:rPr lang="fi-FI" sz="1400" dirty="0"/>
                        <a:t>tutkimusnäyttö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Ainakin yksi menetelmällisesti tasokas tutkimus tai useita kelvollisia</a:t>
                      </a:r>
                      <a:r>
                        <a:rPr lang="fi-FI" sz="1400" baseline="30000" dirty="0"/>
                        <a:t>2</a:t>
                      </a:r>
                      <a:r>
                        <a:rPr lang="fi-FI" sz="1400" dirty="0"/>
                        <a:t> tutkimuksia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499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C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Niukka</a:t>
                      </a:r>
                    </a:p>
                    <a:p>
                      <a:r>
                        <a:rPr lang="fi-FI" sz="1400" dirty="0"/>
                        <a:t>tutkimusnäyttö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Ainakin yksi kelvollinen tieteellinen</a:t>
                      </a:r>
                      <a:r>
                        <a:rPr lang="fi-FI" sz="1400" baseline="0" dirty="0"/>
                        <a:t> tutkimus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20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D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Ei </a:t>
                      </a:r>
                    </a:p>
                    <a:p>
                      <a:r>
                        <a:rPr lang="fi-FI" sz="1400" dirty="0"/>
                        <a:t>tutkimusnäyttöä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Asiantuntijoiden tulkinta (paras arvio) tiedosta, joka ei täytä tutkimukseen</a:t>
                      </a:r>
                      <a:r>
                        <a:rPr lang="fi-FI" sz="1400" baseline="0" dirty="0"/>
                        <a:t> perustuvia näytön vaatimuksia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16396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fi-FI" sz="1200" baseline="30000" dirty="0"/>
                        <a:t>1 </a:t>
                      </a:r>
                      <a:r>
                        <a:rPr lang="fi-FI" sz="1200" dirty="0"/>
                        <a:t>Menetelmällisesti</a:t>
                      </a:r>
                      <a:r>
                        <a:rPr lang="fi-FI" sz="1200" baseline="0" dirty="0"/>
                        <a:t> tasokas = vahva tutkimusasetelma (kontrolloitu koeasetelma tai hyvä epidemiologinen tutkimus); tutkittu väestö ja käytetty menetelmä soveltuvat  perustaksi hoitosuosituksen kannanottoihin.</a:t>
                      </a:r>
                    </a:p>
                    <a:p>
                      <a:r>
                        <a:rPr lang="fi-FI" sz="1200" baseline="30000" dirty="0"/>
                        <a:t>2 </a:t>
                      </a:r>
                      <a:r>
                        <a:rPr lang="fi-FI" sz="1200" baseline="0" dirty="0"/>
                        <a:t>Kelvollinen = täyttää vähimmäisvaatimukset tieteellisten menetelmien osalta; tutkittu väestö ja käytetty menetelmä soveltuvat perustaksi hoitosuosituksen kannanottoihin.</a:t>
                      </a:r>
                      <a:endParaRPr lang="fi-FI" sz="1200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336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67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CCAAD4-E793-4B03-9F73-6DA01776A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Ennakoiva poisto 2(2)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EBC0E9-7F71-4B0A-8FE5-AD5B945085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49" y="822960"/>
            <a:ext cx="8008913" cy="3480816"/>
          </a:xfrm>
        </p:spPr>
        <p:txBody>
          <a:bodyPr/>
          <a:lstStyle/>
          <a:p>
            <a:r>
              <a:rPr lang="fi-FI" sz="1900"/>
              <a:t>Osittain puhjenneiden, vaakasuorassa asennossa olevien tai huomattavasti eteenpäin kallistuneiden alaviisaudenhampaiden poistojen jälkeisiä luutaskuja voidaan ehkäistä poistamalla ennakoivasti kyseiset hampaat ennen 25 vuoden ikää (A).</a:t>
            </a:r>
          </a:p>
          <a:p>
            <a:r>
              <a:rPr lang="fi-FI" sz="1900"/>
              <a:t>Viisaudenhampaat ovat alttiita reikiintymään heti puhkeamisensa jälkeen. Viereisten poskihampaiden kariesvauriot lisäävät myös viisaudenhampaiden reikiintymistä.</a:t>
            </a:r>
          </a:p>
          <a:p>
            <a:r>
              <a:rPr lang="fi-FI" sz="1900"/>
              <a:t>Toisen alaposkihampaan takapinnan karies on merkitsevästi yleisempää, jos sen takana on osittain tai kokonaan puhjennut ja eteenpäin kallistunut viisaudenhammas (B).</a:t>
            </a:r>
          </a:p>
        </p:txBody>
      </p:sp>
    </p:spTree>
    <p:extLst>
      <p:ext uri="{BB962C8B-B14F-4D97-AF65-F5344CB8AC3E}">
        <p14:creationId xmlns:p14="http://schemas.microsoft.com/office/powerpoint/2010/main" val="187724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D4468F-3560-4434-B588-54061F8E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Perikoroniitin akuuttihoito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33A043-E2DC-4A2D-99F3-1A78B950EF9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ts val="2200"/>
              </a:lnSpc>
            </a:pPr>
            <a:r>
              <a:rPr lang="fi-FI" sz="2000"/>
              <a:t>Ensisijainen hoito on tulehtuneen hampaan poisto.</a:t>
            </a:r>
          </a:p>
          <a:p>
            <a:pPr lvl="1"/>
            <a:r>
              <a:rPr lang="fi-FI" sz="1800"/>
              <a:t>Mikrobilääkeprofylaksin tarve arvioidaan, ks. diat </a:t>
            </a:r>
            <a:r>
              <a:rPr lang="fi-FI" sz="1800">
                <a:solidFill>
                  <a:schemeClr val="tx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</a:t>
            </a:r>
            <a:r>
              <a:rPr lang="fi-FI" sz="1800"/>
              <a:t> ja </a:t>
            </a:r>
            <a:r>
              <a:rPr lang="fi-FI" sz="1800">
                <a:solidFill>
                  <a:schemeClr val="tx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31</a:t>
            </a:r>
            <a:r>
              <a:rPr lang="fi-FI" sz="1800"/>
              <a:t>.</a:t>
            </a:r>
          </a:p>
          <a:p>
            <a:pPr>
              <a:lnSpc>
                <a:spcPts val="2200"/>
              </a:lnSpc>
            </a:pPr>
            <a:r>
              <a:rPr lang="fi-FI" sz="2000"/>
              <a:t>Toissijaisena hoitona on perikoroniittisen alueen mekaaninen puhdistus ja käsittely klooriheksidiini-valmisteella. </a:t>
            </a:r>
          </a:p>
          <a:p>
            <a:pPr>
              <a:lnSpc>
                <a:spcPts val="2200"/>
              </a:lnSpc>
            </a:pPr>
            <a:r>
              <a:rPr lang="fi-FI" sz="2000"/>
              <a:t>Mahdollinen märkäpesäke avataan ja kanavoidaan.</a:t>
            </a:r>
          </a:p>
          <a:p>
            <a:pPr>
              <a:lnSpc>
                <a:spcPts val="2200"/>
              </a:lnSpc>
            </a:pPr>
            <a:r>
              <a:rPr lang="fi-FI" sz="2000"/>
              <a:t>Jos paikallishoidon lisäksi tarvitaan systeemistä mikrobilääkitystä, yleensä 3–5 vuorokauden hoito riittää.</a:t>
            </a:r>
          </a:p>
          <a:p>
            <a:pPr>
              <a:lnSpc>
                <a:spcPts val="2200"/>
              </a:lnSpc>
            </a:pPr>
            <a:r>
              <a:rPr lang="fi-FI" sz="2000"/>
              <a:t>Omahoitoon kuuluvat suuhygienian yleinen parantaminen, paikalliset klooriheksidiinivalmisteet 3–7 vuorokauden ajan ja tupakkainterventio. </a:t>
            </a:r>
          </a:p>
          <a:p>
            <a:pPr>
              <a:lnSpc>
                <a:spcPts val="2200"/>
              </a:lnSpc>
            </a:pPr>
            <a:r>
              <a:rPr lang="fi-FI" sz="20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95785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234F74-71C9-45F7-A8AA-69255B6B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Hampaanpoiston tekniikasta 1(2)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019DE9-3EAE-4A19-9497-DA8B5B0F1AD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dirty="0"/>
              <a:t>Toimenpiteen vaativuus ja välineistön asianmukaisuus tulee arvioida ennen toimenpidettä.</a:t>
            </a:r>
          </a:p>
          <a:p>
            <a:r>
              <a:rPr lang="fi-FI" dirty="0"/>
              <a:t>Toimenpide pyritään tekemään mahdollisimman </a:t>
            </a:r>
            <a:r>
              <a:rPr lang="fi-FI" dirty="0" err="1"/>
              <a:t>atraumaattisesti</a:t>
            </a:r>
            <a:r>
              <a:rPr lang="fi-FI" dirty="0"/>
              <a:t>, ympäröiviä kudoksia säästävästi.</a:t>
            </a:r>
          </a:p>
          <a:p>
            <a:r>
              <a:rPr lang="fi-FI" dirty="0"/>
              <a:t>Jos viisaudenhammas pitää poistaa leikkaamalla, leikkausviilto tulee tehdä siten, että alueelle saadaan riittävä näkyvyys. </a:t>
            </a:r>
          </a:p>
          <a:p>
            <a:pPr lvl="1"/>
            <a:r>
              <a:rPr lang="fi-FI" dirty="0"/>
              <a:t>ks. video </a:t>
            </a:r>
            <a:r>
              <a:rPr lang="fi-FI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Viisaudenhampaan leikkauksellinen poisto</a:t>
            </a:r>
            <a:endParaRPr lang="fi-F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81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3E1BA4-938F-4880-8ADC-260ED0E1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Hampaanpoiston tekniikasta 2(2)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321E96-1C8D-4AF5-A458-6598E48869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3787885" cy="3480816"/>
          </a:xfrm>
        </p:spPr>
        <p:txBody>
          <a:bodyPr/>
          <a:lstStyle/>
          <a:p>
            <a:r>
              <a:rPr lang="fi-FI" sz="2000"/>
              <a:t>Alaviisaudenhampaan leikkausviilto voidaan tehdä hampaan sijainnin ja asennon mukaan</a:t>
            </a:r>
          </a:p>
          <a:p>
            <a:pPr lvl="1"/>
            <a:r>
              <a:rPr lang="fi-FI" sz="1800"/>
              <a:t>kulmaviiltona (kuva A)</a:t>
            </a:r>
          </a:p>
          <a:p>
            <a:pPr lvl="1"/>
            <a:r>
              <a:rPr lang="fi-FI" sz="1800"/>
              <a:t>modifioituna kulmaviiltona (kuva B)</a:t>
            </a:r>
          </a:p>
          <a:p>
            <a:pPr lvl="1"/>
            <a:r>
              <a:rPr lang="fi-FI" sz="1800"/>
              <a:t>kirjekuoriviiltona (kuva C) </a:t>
            </a:r>
          </a:p>
          <a:p>
            <a:pPr lvl="1"/>
            <a:r>
              <a:rPr lang="fi-FI" sz="1800"/>
              <a:t>trapetsiviiltona (kuva D).</a:t>
            </a:r>
          </a:p>
        </p:txBody>
      </p:sp>
      <p:pic>
        <p:nvPicPr>
          <p:cNvPr id="5" name="Kuva 4" descr="Kuva, joka sisältää kohteen ruoho, vihreä, ruoka, istuminen&#10;&#10;Kuvaus luotu automaattisesti">
            <a:extLst>
              <a:ext uri="{FF2B5EF4-FFF2-40B4-BE49-F238E27FC236}">
                <a16:creationId xmlns:a16="http://schemas.microsoft.com/office/drawing/2014/main" id="{85D5CC2E-636C-440C-8B3F-822CB1532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743" y="885644"/>
            <a:ext cx="1884830" cy="1900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uva 6" descr="Kuva, joka sisältää kohteen ruoho, vihreä, ruoka, istuminen&#10;&#10;Kuvaus luotu automaattisesti">
            <a:extLst>
              <a:ext uri="{FF2B5EF4-FFF2-40B4-BE49-F238E27FC236}">
                <a16:creationId xmlns:a16="http://schemas.microsoft.com/office/drawing/2014/main" id="{2941F4EE-2C27-4ED0-BB62-41E96F06BA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3"/>
          <a:stretch/>
        </p:blipFill>
        <p:spPr>
          <a:xfrm>
            <a:off x="6768748" y="885644"/>
            <a:ext cx="1884830" cy="1900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uva 8" descr="Kuva, joka sisältää kohteen ruoho, vihreä, ruoka, pitäminen&#10;&#10;Kuvaus luotu automaattisesti">
            <a:extLst>
              <a:ext uri="{FF2B5EF4-FFF2-40B4-BE49-F238E27FC236}">
                <a16:creationId xmlns:a16="http://schemas.microsoft.com/office/drawing/2014/main" id="{32272B20-85F1-4485-A3DE-3B55B0506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743" y="2910380"/>
            <a:ext cx="1884830" cy="192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Kuva 10" descr="Kuva, joka sisältää kohteen vihreä, ruoho, istuminen, ruoka&#10;&#10;Kuvaus luotu automaattisesti">
            <a:extLst>
              <a:ext uri="{FF2B5EF4-FFF2-40B4-BE49-F238E27FC236}">
                <a16:creationId xmlns:a16="http://schemas.microsoft.com/office/drawing/2014/main" id="{18449143-91CF-4314-9DD3-10692E4BC4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5"/>
          <a:stretch/>
        </p:blipFill>
        <p:spPr>
          <a:xfrm>
            <a:off x="6768748" y="2910380"/>
            <a:ext cx="1884830" cy="192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469DA058-6EA0-4E85-9B2C-51EC09FB7064}"/>
              </a:ext>
            </a:extLst>
          </p:cNvPr>
          <p:cNvSpPr txBox="1"/>
          <p:nvPr/>
        </p:nvSpPr>
        <p:spPr>
          <a:xfrm>
            <a:off x="4519864" y="4849248"/>
            <a:ext cx="3390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>
                <a:solidFill>
                  <a:schemeClr val="tx1">
                    <a:lumMod val="50000"/>
                    <a:lumOff val="50000"/>
                  </a:schemeClr>
                </a:solidFill>
                <a:latin typeface="Lucida Sans" panose="020B0602030504020204" pitchFamily="34" charset="0"/>
              </a:rPr>
              <a:t>Kuvat: Irja Ventä, piirrokset: Juho Pöllänen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9613234C-E883-421A-8209-A2D11806C119}"/>
              </a:ext>
            </a:extLst>
          </p:cNvPr>
          <p:cNvSpPr/>
          <p:nvPr/>
        </p:nvSpPr>
        <p:spPr>
          <a:xfrm>
            <a:off x="6441274" y="241711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/>
              <a:t>A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4A14BC30-B726-4BE1-B7D3-B8299F61F791}"/>
              </a:ext>
            </a:extLst>
          </p:cNvPr>
          <p:cNvSpPr/>
          <p:nvPr/>
        </p:nvSpPr>
        <p:spPr>
          <a:xfrm>
            <a:off x="8653578" y="241711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/>
              <a:t>B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3D8213B0-95A6-4E30-9472-38D4CE7AEEEC}"/>
              </a:ext>
            </a:extLst>
          </p:cNvPr>
          <p:cNvSpPr/>
          <p:nvPr/>
        </p:nvSpPr>
        <p:spPr>
          <a:xfrm>
            <a:off x="6434862" y="444775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/>
              <a:t>C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F5952216-CF78-4A84-AB00-E4DD974D8A29}"/>
              </a:ext>
            </a:extLst>
          </p:cNvPr>
          <p:cNvSpPr/>
          <p:nvPr/>
        </p:nvSpPr>
        <p:spPr>
          <a:xfrm>
            <a:off x="8640754" y="444775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99122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3523FA-E046-4A4C-A9C6-894D6A220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Jäännöstaskun ehkäisy ja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AF0ECD-0B99-4ED6-9EF3-2C1848933B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8233996" cy="3480816"/>
          </a:xfrm>
        </p:spPr>
        <p:txBody>
          <a:bodyPr/>
          <a:lstStyle/>
          <a:p>
            <a:r>
              <a:rPr lang="fi-FI" sz="1900" dirty="0"/>
              <a:t>Toisen poskihampaan juuren takapinnan puhdistus poiston yhteydessä saattaa vähentää jäännöstaskun muodostumista, kun alueella on jo havaittavissa tulehduksellista kiinnityskudoskatoa</a:t>
            </a:r>
            <a:r>
              <a:rPr lang="fi-FI" sz="1900" dirty="0">
                <a:solidFill>
                  <a:srgbClr val="FF0000"/>
                </a:solidFill>
              </a:rPr>
              <a:t>.</a:t>
            </a:r>
          </a:p>
          <a:p>
            <a:r>
              <a:rPr lang="fi-FI" sz="1900" dirty="0"/>
              <a:t>Etenkin yli 25-vuotialla bakteeripeitteiden, hammaskiven ja </a:t>
            </a:r>
            <a:r>
              <a:rPr lang="fi-FI" sz="1900" dirty="0" err="1"/>
              <a:t>tuleh-duskudoksen</a:t>
            </a:r>
            <a:r>
              <a:rPr lang="fi-FI" sz="1900" dirty="0"/>
              <a:t> poisto alueelta leikkauksen yhteydessä on tärkeää.</a:t>
            </a:r>
          </a:p>
          <a:p>
            <a:r>
              <a:rPr lang="fi-FI" sz="1900" dirty="0"/>
              <a:t>Erityistapauksissa voidaan käyttää kudosohjaustekniikoita (luukorvikkeet ja kalvot).</a:t>
            </a:r>
          </a:p>
          <a:p>
            <a:r>
              <a:rPr lang="fi-FI" sz="1900" dirty="0"/>
              <a:t>Erityistapauksia voivat olla:</a:t>
            </a:r>
          </a:p>
          <a:p>
            <a:pPr lvl="1"/>
            <a:r>
              <a:rPr lang="fi-FI" sz="1700" dirty="0"/>
              <a:t>potilaan yli 26 vuoden ikä</a:t>
            </a:r>
          </a:p>
          <a:p>
            <a:pPr lvl="1"/>
            <a:r>
              <a:rPr lang="fi-FI" sz="1700" dirty="0"/>
              <a:t>alueella oleva syvä patologinen tasku (&gt; 7 mm)</a:t>
            </a:r>
          </a:p>
          <a:p>
            <a:pPr lvl="1"/>
            <a:r>
              <a:rPr lang="fi-FI" sz="1700" dirty="0"/>
              <a:t>viisaudenhampaan vaakasuora tai eteenpäin kallistunut asento.</a:t>
            </a:r>
          </a:p>
          <a:p>
            <a:endParaRPr lang="fi-FI" sz="1900" dirty="0"/>
          </a:p>
        </p:txBody>
      </p:sp>
    </p:spTree>
    <p:extLst>
      <p:ext uri="{BB962C8B-B14F-4D97-AF65-F5344CB8AC3E}">
        <p14:creationId xmlns:p14="http://schemas.microsoft.com/office/powerpoint/2010/main" val="2575272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1C7C09-DF1A-4708-B7CE-FE93B002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Hermovaurion välttäminen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C19AAEB-49A6-4858-8439-E86C12BED2F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13277555"/>
              </p:ext>
            </p:extLst>
          </p:nvPr>
        </p:nvGraphicFramePr>
        <p:xfrm>
          <a:off x="628650" y="822960"/>
          <a:ext cx="7886700" cy="301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9012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D4EE75-8B79-417A-8409-B212D485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Koronektomia (pelkkä kruunun poisto)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71E37D5A-90D7-4D39-B4A2-E6EF341C3E2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165558766"/>
              </p:ext>
            </p:extLst>
          </p:nvPr>
        </p:nvGraphicFramePr>
        <p:xfrm>
          <a:off x="628650" y="907365"/>
          <a:ext cx="7886700" cy="331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1602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93E8C-8D82-4E84-BDB8-47893581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Haavan ompelu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EF34EE-9DE9-417C-8DEF-95C0ECBFC8F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/>
              <a:t>Alaviisaudenhampaan poistohaavaa ommeltaessa on muistettava kielihermon kulku.</a:t>
            </a:r>
          </a:p>
          <a:p>
            <a:r>
              <a:rPr lang="fi-FI" sz="2000"/>
              <a:t>Osittain puhjennutta viisaudenhammasta poistettaessa on huomattava asettaa läppä takaisin ompelua varten siten, että toisen poskihampaan taakse jää kiinnittynyttä ientä.</a:t>
            </a:r>
          </a:p>
          <a:p>
            <a:r>
              <a:rPr lang="fi-FI" sz="2000"/>
              <a:t>Modifioitu kulmaviilto mahdollistaa hyvän haavasulun, joka parantaa haavan ja pehmytkudosten paranemisedellytyksiä.</a:t>
            </a:r>
          </a:p>
        </p:txBody>
      </p:sp>
    </p:spTree>
    <p:extLst>
      <p:ext uri="{BB962C8B-B14F-4D97-AF65-F5344CB8AC3E}">
        <p14:creationId xmlns:p14="http://schemas.microsoft.com/office/powerpoint/2010/main" val="2501388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D4EE75-8B79-417A-8409-B212D485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Lääkehoito: kipulääkitys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4CD8A3-DFA0-4D11-8C28-1CB0B76B58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/>
              <a:t>Särkylääkkeiden käyttö on viisaudenhammasleikkauksissa useimmiten välttämätöntä.</a:t>
            </a:r>
          </a:p>
          <a:p>
            <a:pPr lvl="1"/>
            <a:r>
              <a:rPr lang="fi-FI" sz="1800"/>
              <a:t>Tavanomaiset tulehduskipulääkkeet lievittävät normaaliannoksina hyvin kipua leikkauksen jälkeen (A).</a:t>
            </a:r>
          </a:p>
          <a:p>
            <a:pPr lvl="1"/>
            <a:r>
              <a:rPr lang="fi-FI" sz="1800"/>
              <a:t>Jos ibuprofeenille ei ole vasta-aiheita, sitä suositellaan ensivaiheen postoperatiivisen kivun hoitoon.</a:t>
            </a:r>
          </a:p>
          <a:p>
            <a:pPr lvl="2"/>
            <a:r>
              <a:rPr lang="fi-FI" sz="1600"/>
              <a:t>Ibuprofeeni on viisaudenhammaskirurgiassa parasetamolia tehokkaampi ensivaiheen postoperatiivisen kivun hoidossa (A).</a:t>
            </a:r>
          </a:p>
          <a:p>
            <a:pPr lvl="1"/>
            <a:r>
              <a:rPr lang="fi-FI" sz="1800"/>
              <a:t>Tulehduskipulääkkeen ja parasetamolin yhdistelmällä voidaan saavuttaa tehokkaampi leikkauksen jälkeinen kivun lievitys kuin yhdellä särkylääkkeellä.</a:t>
            </a:r>
          </a:p>
        </p:txBody>
      </p:sp>
    </p:spTree>
    <p:extLst>
      <p:ext uri="{BB962C8B-B14F-4D97-AF65-F5344CB8AC3E}">
        <p14:creationId xmlns:p14="http://schemas.microsoft.com/office/powerpoint/2010/main" val="2043111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A5BAA1-BBC3-4043-AEED-C601D28C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Lääkehoito: klooriheksidiini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D2574F-A298-42C1-96B7-CA67B987B2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/>
              <a:t>Purskuttelu klooriheksidiinillä ennen leikkausta ja noin viikon ajan sen jälkeen pienentää viisaudenhammas-leikkauksen jälkeisen hammaskuopan tulehduksen ilmaantuvuutta (A).</a:t>
            </a:r>
          </a:p>
          <a:p>
            <a:r>
              <a:rPr lang="fi-FI" sz="2000"/>
              <a:t>Vähintään yhtä hyvä teho on saavutettu, kun on käytetty klooriheksidiinigeeliä paikallisesti ja vain toimenpiteen yhteydessä.</a:t>
            </a:r>
          </a:p>
        </p:txBody>
      </p:sp>
    </p:spTree>
    <p:extLst>
      <p:ext uri="{BB962C8B-B14F-4D97-AF65-F5344CB8AC3E}">
        <p14:creationId xmlns:p14="http://schemas.microsoft.com/office/powerpoint/2010/main" val="298659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73CDCB-C9A9-4B57-989C-D916D98F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Luentomateriaalin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00A49D-905E-428D-B059-B16826946B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z="2000" dirty="0"/>
              <a:t>Käypä hoito -suositusten luentomateriaalit on laadittu tukemaan suosituksen käyttöönottoa. </a:t>
            </a:r>
          </a:p>
          <a:p>
            <a:pPr>
              <a:defRPr/>
            </a:pPr>
            <a:r>
              <a:rPr lang="fi-FI" sz="2000" dirty="0"/>
              <a:t>Ne ovat vapaasti käytettävissä terveydenhuollon, julkishallinnon ja oppilaitosten koulutuksissa ja apuna ammattilaisten arjessa.</a:t>
            </a:r>
          </a:p>
          <a:p>
            <a:pPr>
              <a:defRPr/>
            </a:pPr>
            <a:r>
              <a:rPr lang="fi-FI" sz="2000" dirty="0"/>
              <a:t>Käyvän hoidon tuottamat aineistot ovat kaikille avoimia ja maksuttomia.</a:t>
            </a:r>
          </a:p>
          <a:p>
            <a:pPr>
              <a:defRPr/>
            </a:pPr>
            <a:r>
              <a:rPr lang="fi-FI" sz="2000" dirty="0"/>
              <a:t>Esityksen sisältöä ei saa muuttaa. </a:t>
            </a:r>
          </a:p>
          <a:p>
            <a:pPr lvl="1">
              <a:lnSpc>
                <a:spcPts val="2000"/>
              </a:lnSpc>
              <a:spcBef>
                <a:spcPts val="600"/>
              </a:spcBef>
              <a:defRPr/>
            </a:pPr>
            <a:r>
              <a:rPr lang="fi-FI" sz="1800" dirty="0">
                <a:latin typeface="Lucida Sans"/>
              </a:rPr>
              <a:t>Jos esitykseen sisällytetään muuta materiaalia, Käypä hoito </a:t>
            </a:r>
            <a:br>
              <a:rPr lang="fi-FI" sz="1800" dirty="0">
                <a:latin typeface="Lucida Sans"/>
              </a:rPr>
            </a:br>
            <a:r>
              <a:rPr lang="fi-FI" sz="1800" dirty="0">
                <a:latin typeface="Lucida Sans"/>
              </a:rPr>
              <a:t>-esityspohjaa ei saa käyttää lisätyssä materiaalissa.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2113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B0FC4-677C-4541-B6BB-2177D87E5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Lääkehoito: mikrobilääkitys 1(2)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F13933AA-8E24-4833-8BBF-2E3FEE2FE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49" y="822960"/>
            <a:ext cx="8177725" cy="3480816"/>
          </a:xfrm>
        </p:spPr>
        <p:txBody>
          <a:bodyPr/>
          <a:lstStyle/>
          <a:p>
            <a:pPr lvl="0"/>
            <a:r>
              <a:rPr lang="fi-FI" sz="2000" baseline="0"/>
              <a:t>Terveillä, nuorilla potilailla mikrobilääkeprofylaksin käyttö ei ole tarpeen infektoitumattoman viisaudenhampaan tavanomaisessa poistossa tai sellaisessa leikkauksellisessa poistossa, jossa tulehduskomplikaation riski on arviolta pieni.</a:t>
            </a:r>
          </a:p>
          <a:p>
            <a:pPr lvl="0"/>
            <a:r>
              <a:rPr lang="fi-FI" sz="2000"/>
              <a:t>Mikrobilääkkeiden käyttö rajataan tilanteisiin, joissa toimenpidealueella on märkäinen infektio, toimenpide on vaikea tai potilaan paranemiskyky on heikentynyt. </a:t>
            </a:r>
          </a:p>
        </p:txBody>
      </p:sp>
    </p:spTree>
    <p:extLst>
      <p:ext uri="{BB962C8B-B14F-4D97-AF65-F5344CB8AC3E}">
        <p14:creationId xmlns:p14="http://schemas.microsoft.com/office/powerpoint/2010/main" val="636412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676682-AF25-4425-A2B7-C33E4AE39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Lääkehoito: mikrobilääkitys 2(2)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37BEB4-2F3C-45D0-99D9-93A13F881DE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8233996" cy="3480816"/>
          </a:xfrm>
        </p:spPr>
        <p:txBody>
          <a:bodyPr/>
          <a:lstStyle/>
          <a:p>
            <a:r>
              <a:rPr lang="fi-FI" sz="1900" dirty="0"/>
              <a:t>Jos mikrobilääkitystä tarvitaan, se annetaan toimenpidettä edeltävästi </a:t>
            </a:r>
            <a:r>
              <a:rPr lang="fi-FI" sz="1900" dirty="0" err="1"/>
              <a:t>kertaannosprofylaksina</a:t>
            </a:r>
            <a:r>
              <a:rPr lang="fi-FI" sz="1900" dirty="0"/>
              <a:t>, ja vain tarvittaessa sitä jatketaan toimenpiteen jälkeen.</a:t>
            </a:r>
          </a:p>
          <a:p>
            <a:r>
              <a:rPr lang="fi-FI" sz="1900" dirty="0"/>
              <a:t>Kerta-annosprofylaksi annetaan suurena annoksena hyvin imeytyvää mikrobilääkettä noin 60 minuuttia (30–90 min) ennen toimenpidettä, jotta toimenpidealueelle saadaan suuri lääkepitoisuus toimenpiteen alkuun mennessä.</a:t>
            </a:r>
          </a:p>
          <a:p>
            <a:r>
              <a:rPr lang="fi-FI" sz="1900" dirty="0"/>
              <a:t>Ensisijaiset mikrobilääkevaihtoehdot kerta-annosprofylaksiin ovat</a:t>
            </a:r>
          </a:p>
          <a:p>
            <a:pPr lvl="1"/>
            <a:r>
              <a:rPr lang="fi-FI" sz="1800" dirty="0"/>
              <a:t>amoksisilliini 2 g</a:t>
            </a:r>
          </a:p>
          <a:p>
            <a:pPr lvl="1"/>
            <a:r>
              <a:rPr lang="fi-FI" sz="1800" dirty="0" err="1"/>
              <a:t>kefaleksiini</a:t>
            </a:r>
            <a:r>
              <a:rPr lang="fi-FI" sz="1800" dirty="0"/>
              <a:t> 1,5 g (penisilliiniallergia, ei anafylaktista reaktiota)</a:t>
            </a:r>
          </a:p>
          <a:p>
            <a:pPr lvl="1"/>
            <a:r>
              <a:rPr lang="fi-FI" sz="1800" dirty="0"/>
              <a:t>klindamysiini 600 mg (anafylaktinen reaktio penisilliinille).</a:t>
            </a:r>
          </a:p>
        </p:txBody>
      </p:sp>
    </p:spTree>
    <p:extLst>
      <p:ext uri="{BB962C8B-B14F-4D97-AF65-F5344CB8AC3E}">
        <p14:creationId xmlns:p14="http://schemas.microsoft.com/office/powerpoint/2010/main" val="4035689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4366BD-1791-4A7B-8557-9F1F9DD6B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Leikkauksen jälkihoito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57F095C1-CA17-4A38-82B5-382CB517B0D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34776988"/>
              </p:ext>
            </p:extLst>
          </p:nvPr>
        </p:nvGraphicFramePr>
        <p:xfrm>
          <a:off x="628650" y="822960"/>
          <a:ext cx="7886700" cy="3553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1881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7C28B-7328-404E-98AD-8D6411FD3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3998"/>
          </a:xfrm>
        </p:spPr>
        <p:txBody>
          <a:bodyPr/>
          <a:lstStyle/>
          <a:p>
            <a:r>
              <a:rPr lang="fi-FI"/>
              <a:t>Jälkihoitoon kuuluvia asioita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0D4FFD2-2A20-4349-8CDF-8AA26189D64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8489050"/>
              </p:ext>
            </p:extLst>
          </p:nvPr>
        </p:nvGraphicFramePr>
        <p:xfrm>
          <a:off x="1159264" y="932229"/>
          <a:ext cx="6825471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4710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2379F5-8F5F-49C3-AB4A-26E30ACA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Komplikaatiot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DA46E7-5A38-42CB-9A5A-3DC54BA1743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/>
              <a:t>Leikkauksenjälkeisten ongelmien yleisyys 20–30-vuotiailla oli suomalaisessa aineistossa 9,1 % .</a:t>
            </a:r>
          </a:p>
          <a:p>
            <a:r>
              <a:rPr lang="fi-FI" sz="2000"/>
              <a:t>Yhdysvaltalaisessa aineistossa leikkauksen jälkeisiä ongelmia esiintyi 16 %:lla. Yleisimmät ongelmat olivat</a:t>
            </a:r>
          </a:p>
          <a:p>
            <a:pPr lvl="1"/>
            <a:r>
              <a:rPr lang="fi-FI" sz="1800"/>
              <a:t>hammaskuopan tulehdus (7 %)</a:t>
            </a:r>
          </a:p>
          <a:p>
            <a:pPr lvl="1"/>
            <a:r>
              <a:rPr lang="fi-FI" sz="1800"/>
              <a:t>hermovaurio (2 %)</a:t>
            </a:r>
          </a:p>
          <a:p>
            <a:pPr lvl="1"/>
            <a:r>
              <a:rPr lang="fi-FI" sz="1800"/>
              <a:t>suun avaamisvaikeus (1 %)</a:t>
            </a:r>
          </a:p>
          <a:p>
            <a:pPr lvl="1"/>
            <a:r>
              <a:rPr lang="fi-FI" sz="1800"/>
              <a:t>jälkitulehdus (1 %).</a:t>
            </a:r>
          </a:p>
          <a:p>
            <a:r>
              <a:rPr lang="fi-FI" sz="2000"/>
              <a:t>Tupakointi lisää poistojen jälkeisiä komplikaatioita ja hidastaa haavan paranemista.</a:t>
            </a:r>
          </a:p>
        </p:txBody>
      </p:sp>
    </p:spTree>
    <p:extLst>
      <p:ext uri="{BB962C8B-B14F-4D97-AF65-F5344CB8AC3E}">
        <p14:creationId xmlns:p14="http://schemas.microsoft.com/office/powerpoint/2010/main" val="3355181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BC8199-19B0-4D7C-AA23-45C1A0FCB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Alveoliitti (K10.3)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8301DAF1-DEB3-482D-9A5E-5474BD2FEBF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36423723"/>
              </p:ext>
            </p:extLst>
          </p:nvPr>
        </p:nvGraphicFramePr>
        <p:xfrm>
          <a:off x="628650" y="822960"/>
          <a:ext cx="7886700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9637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ABF3B3-21C8-4708-A464-B1309D51C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 dirty="0"/>
              <a:t>Alaleuan johtopuudutuksesta aiheutuva hermovaurio (T80.8)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6AF831B-41A7-40E4-9F7E-826191DAEF8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01646159"/>
              </p:ext>
            </p:extLst>
          </p:nvPr>
        </p:nvGraphicFramePr>
        <p:xfrm>
          <a:off x="628650" y="1235439"/>
          <a:ext cx="7886700" cy="260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5008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1851A2-FB24-4788-953C-D6F75C09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/>
              <a:t>Alemman hammaskuoppahermon vaurio (T81.2) alaviisaudenhampaan poistossa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2F147C2F-9EA6-4E28-871E-6FC422011F2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308244099"/>
              </p:ext>
            </p:extLst>
          </p:nvPr>
        </p:nvGraphicFramePr>
        <p:xfrm>
          <a:off x="628650" y="1235438"/>
          <a:ext cx="7886700" cy="306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2345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5AE513-5DF1-4D2C-84B8-CBA8F9B5F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/>
              <a:t>Kielihermon vaurio (T81.2) alaviisaudenhampaan poistossa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032DB6F8-58FC-4A37-A27E-5BCD6D774DB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59156475"/>
              </p:ext>
            </p:extLst>
          </p:nvPr>
        </p:nvGraphicFramePr>
        <p:xfrm>
          <a:off x="628649" y="1235438"/>
          <a:ext cx="8107387" cy="322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3010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937B8D-666B-4B98-B1C2-07B6379C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/>
              <a:t>Kielihermon kulku viisaudenhampaan kielenpuoleisessa ikenessä</a:t>
            </a:r>
          </a:p>
        </p:txBody>
      </p:sp>
      <p:pic>
        <p:nvPicPr>
          <p:cNvPr id="5" name="Sisällö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3BCBC7F-46ED-4717-A894-58179F45BF8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958289" y="1330835"/>
            <a:ext cx="3227422" cy="2764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1657F126-BE60-4DDC-8A2D-D4E49B5A0B1E}"/>
              </a:ext>
            </a:extLst>
          </p:cNvPr>
          <p:cNvSpPr txBox="1"/>
          <p:nvPr/>
        </p:nvSpPr>
        <p:spPr>
          <a:xfrm>
            <a:off x="2900779" y="4213339"/>
            <a:ext cx="5737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i="1">
                <a:solidFill>
                  <a:schemeClr val="tx1">
                    <a:lumMod val="50000"/>
                    <a:lumOff val="50000"/>
                  </a:schemeClr>
                </a:solidFill>
                <a:latin typeface="Lucida Sans" panose="020B0602030504020204" pitchFamily="34" charset="0"/>
              </a:rPr>
              <a:t>Alkuperäinen kuva: Ventä I, Lindqvist C. Viisaudenhampaiden poistoihin liittyvät potilasvahingot. Suomen Hammaslääkärilehti 1994;19:1100-4</a:t>
            </a:r>
          </a:p>
        </p:txBody>
      </p:sp>
    </p:spTree>
    <p:extLst>
      <p:ext uri="{BB962C8B-B14F-4D97-AF65-F5344CB8AC3E}">
        <p14:creationId xmlns:p14="http://schemas.microsoft.com/office/powerpoint/2010/main" val="400028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52774-F588-4C9F-8331-32CD5FC63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Keskeistä 1(2)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C3235F-4619-435E-BEDB-49281D1BF1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i-FI" sz="1800"/>
              <a:t>Keskeisimpiä viisaudenhampaisiin liittyviä ongelmia Suomessa ovat viisaudenhampaan osittainen puhkeaminen ja siihen liittyvät tulehdukset.</a:t>
            </a:r>
          </a:p>
          <a:p>
            <a:pPr lvl="0"/>
            <a:r>
              <a:rPr lang="fi-FI" sz="1800"/>
              <a:t>Eniten hoidon tarvetta viisaudenhampaat aiheuttavat nuorille aikuisille.</a:t>
            </a:r>
          </a:p>
          <a:p>
            <a:pPr lvl="0"/>
            <a:r>
              <a:rPr lang="fi-FI" sz="1800"/>
              <a:t>Osittain puhjenneet viisaudenhampaat, jotka eivät asentonsa vuoksi pääse puhkeamaan kunnollisesti, suositellaan poistettaviksi 25. ikävuoteen mennessä.</a:t>
            </a:r>
          </a:p>
          <a:p>
            <a:pPr lvl="0"/>
            <a:r>
              <a:rPr lang="fi-FI" sz="1800"/>
              <a:t>Viisaudenhampailla ei ole yhteyttä alaetuhampaiden ahtautumiseen.</a:t>
            </a:r>
          </a:p>
          <a:p>
            <a:pPr lvl="0"/>
            <a:r>
              <a:rPr lang="fi-FI" sz="1800"/>
              <a:t>Viisaudenhampaita poistettaessa on oltava käytettävissä laadukas röntgenkuva.</a:t>
            </a:r>
          </a:p>
        </p:txBody>
      </p:sp>
    </p:spTree>
    <p:extLst>
      <p:ext uri="{BB962C8B-B14F-4D97-AF65-F5344CB8AC3E}">
        <p14:creationId xmlns:p14="http://schemas.microsoft.com/office/powerpoint/2010/main" val="247543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6C7F6C-44FF-4C7A-A086-219416B4E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/>
              <a:t>Alaleuan murtuma (T81.8) alaviisaudenhampaan poistossa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A5D9DDC0-CC5A-4C54-888E-EED266FC667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41035229"/>
              </p:ext>
            </p:extLst>
          </p:nvPr>
        </p:nvGraphicFramePr>
        <p:xfrm>
          <a:off x="628649" y="1235438"/>
          <a:ext cx="8163659" cy="306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4798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88914E-9550-49A3-8D01-1FA572421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/>
              <a:t>Yhteys poskionteloon (T81.8) yläviisaudenhampaan poiston yhteydessä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3CFA710E-492F-43B0-8554-066E5D0219C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234954092"/>
              </p:ext>
            </p:extLst>
          </p:nvPr>
        </p:nvGraphicFramePr>
        <p:xfrm>
          <a:off x="628650" y="1235438"/>
          <a:ext cx="7886700" cy="292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223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4D6CF9-37E3-4B7B-8D31-497A43B4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Työnjako 1(2)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4A4C16-D843-4062-8B2B-6EF7750E2D4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/>
              <a:t>Poiston vaikeusasteen mukaisesti on kiinnitettävä huomiota työnjakoon ja oikeaan hoitopaikkaan.</a:t>
            </a:r>
          </a:p>
          <a:p>
            <a:r>
              <a:rPr lang="fi-FI" sz="2000"/>
              <a:t>Suomessa peruskoulutetut hammaslääkärit poistavat suurimman osan viisaudenhampaista.</a:t>
            </a:r>
          </a:p>
          <a:p>
            <a:r>
              <a:rPr lang="fi-FI" sz="2000"/>
              <a:t>Toimenpiteen tekijän pitkä kokemus vähentää viisaudenhammaskirurgian komplikaatioita.</a:t>
            </a:r>
          </a:p>
          <a:p>
            <a:r>
              <a:rPr lang="fi-FI" sz="2000"/>
              <a:t>Hammaslääkärin tulisi vaurioiden ehkäisemiseksi pidättäytyä hermokanavan kanssa sivuavien tai päällekkäin kuvautuvien viisaudenhampaiden poistoista, jos hänen kirurginen osaamisensa ja kokemuksensa ovat vähäiset.</a:t>
            </a:r>
          </a:p>
        </p:txBody>
      </p:sp>
    </p:spTree>
    <p:extLst>
      <p:ext uri="{BB962C8B-B14F-4D97-AF65-F5344CB8AC3E}">
        <p14:creationId xmlns:p14="http://schemas.microsoft.com/office/powerpoint/2010/main" val="864489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A25CBE-A39A-4145-8D04-08D9B309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Työnjako 2(2)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B978A9-CBAF-4662-8B79-B1C33F3AD31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/>
              <a:t>Suomen terveydenhuoltojärjestelmässä suositellaan, että puhkeamattomien tai osittain puhjenneiden viisaudenhampaiden poistot tehtäisiin erikoissairaan-hoitona sairaalaoloissa, jos</a:t>
            </a:r>
          </a:p>
          <a:p>
            <a:pPr lvl="1"/>
            <a:r>
              <a:rPr lang="fi-FI" sz="1800"/>
              <a:t>hampaaseen liittyvä tulehdus on johtanut vaikeaan paikalliseen tai yleiseen komplikaatioon</a:t>
            </a:r>
          </a:p>
          <a:p>
            <a:pPr lvl="1"/>
            <a:r>
              <a:rPr lang="fi-FI" sz="1800"/>
              <a:t>potilaan terveydentila edellyttää toimenpiteen tekemistä sairaalassa</a:t>
            </a:r>
          </a:p>
          <a:p>
            <a:pPr lvl="1"/>
            <a:r>
              <a:rPr lang="fi-FI" sz="1800"/>
              <a:t>kyseessä on vaikea, erityisosaamista edellyttävä toimenpide.</a:t>
            </a:r>
          </a:p>
          <a:p>
            <a:r>
              <a:rPr lang="fi-FI" sz="2000"/>
              <a:t>Muissa tapauksissa toimenpide pystytään useimmiten tekemään perusterveydenhuollossa.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0217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48E81D-9EF1-4707-A2B3-A0355191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8308672" cy="769441"/>
          </a:xfrm>
        </p:spPr>
        <p:txBody>
          <a:bodyPr/>
          <a:lstStyle/>
          <a:p>
            <a:r>
              <a:rPr lang="fi-FI" sz="2200"/>
              <a:t>Suomalaisen Lääkäriseuran Duodecimin ja Suomen Hammaslääkäriseura Apollonia ry:n asettama työryhmä</a:t>
            </a:r>
            <a:endParaRPr lang="fi-FI" sz="2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0A8DEB-86F8-4C0C-AC89-C615EFF648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141476"/>
            <a:ext cx="7886700" cy="3186027"/>
          </a:xfrm>
        </p:spPr>
        <p:txBody>
          <a:bodyPr/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b="1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Puheenjohtaja</a:t>
            </a:r>
            <a:r>
              <a:rPr lang="fi-FI" altLang="fi-FI" sz="140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: </a:t>
            </a:r>
            <a:endParaRPr lang="fi-FI" altLang="fi-FI" sz="1400" dirty="0">
              <a:solidFill>
                <a:prstClr val="black"/>
              </a:solidFill>
              <a:ea typeface="Lucida Sans" panose="020B0602030504020204" pitchFamily="34" charset="0"/>
              <a:cs typeface="Lucida Sans" panose="020B0602030504020204" pitchFamily="34" charset="0"/>
            </a:endParaRPr>
          </a:p>
          <a:p>
            <a:pPr marL="0" indent="0">
              <a:buNone/>
            </a:pPr>
            <a:r>
              <a:rPr lang="fi-FI" sz="1400"/>
              <a:t>Hanna Thorén, professori, leukakirurgian erikoislääkäri, ylilääkäri; Turun yliopisto ja TYKS</a:t>
            </a:r>
          </a:p>
          <a:p>
            <a:pPr marL="0" indent="0">
              <a:buNone/>
            </a:pPr>
            <a:r>
              <a:rPr lang="fi-FI" sz="1400" b="1"/>
              <a:t>Jäsenet</a:t>
            </a:r>
            <a:r>
              <a:rPr lang="fi-FI" sz="1400" b="1" dirty="0"/>
              <a:t>:</a:t>
            </a:r>
            <a:endParaRPr lang="fi-FI" sz="1400" dirty="0"/>
          </a:p>
          <a:p>
            <a:pPr marL="0" indent="0">
              <a:buNone/>
            </a:pPr>
            <a:r>
              <a:rPr lang="fi-FI" sz="1400"/>
              <a:t>Marja Pöllänen, HLT, dosentti, parodontologian erikoishammaslääkäri; Suomalainen Lääkäriseura Duodecim, Käypä hoito -toimittaja</a:t>
            </a:r>
          </a:p>
          <a:p>
            <a:pPr marL="0" indent="0">
              <a:buNone/>
            </a:pPr>
            <a:r>
              <a:rPr lang="fi-FI" sz="1400"/>
              <a:t>Jari Kellokoski, professori, suu- ja leukakirurgian erikoishammaslääkäri, ylihammaslääkäri Itä-Suomen yliopisto, Kuopion yliopistollinen sairaala ja Keski-Suomen keskussairaala</a:t>
            </a:r>
          </a:p>
          <a:p>
            <a:pPr marL="0" indent="0">
              <a:buNone/>
            </a:pPr>
            <a:r>
              <a:rPr lang="fi-FI" sz="1400"/>
              <a:t>Tuula Palotie, HLT, dosentti, oikomishoidon erikoishammaslääkäri; Helsingin yliopiston lääketieteellinen tiedekunta, suu- ja leukasairauksien osasto, HYKS Pää- ja kaulakeskus, suu- ja leukasairauksien linja</a:t>
            </a:r>
          </a:p>
          <a:p>
            <a:pPr marL="0" indent="0">
              <a:buNone/>
            </a:pPr>
            <a:endParaRPr lang="fi-FI" sz="14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8C017A3-E83D-499A-9A01-95E86B28F9F9}"/>
              </a:ext>
            </a:extLst>
          </p:cNvPr>
          <p:cNvSpPr txBox="1"/>
          <p:nvPr/>
        </p:nvSpPr>
        <p:spPr>
          <a:xfrm>
            <a:off x="5680448" y="4288099"/>
            <a:ext cx="14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>
                <a:latin typeface="Lucida Sans" panose="020B0602030504020204" pitchFamily="34" charset="0"/>
              </a:rPr>
              <a:t>Huom. Jatkuu </a:t>
            </a:r>
          </a:p>
        </p:txBody>
      </p: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3B5E4226-9BAE-4FEB-8285-2E7201F12249}"/>
              </a:ext>
            </a:extLst>
          </p:cNvPr>
          <p:cNvCxnSpPr>
            <a:cxnSpLocks/>
          </p:cNvCxnSpPr>
          <p:nvPr/>
        </p:nvCxnSpPr>
        <p:spPr>
          <a:xfrm>
            <a:off x="7042190" y="4441987"/>
            <a:ext cx="431506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8621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0A8DEB-86F8-4C0C-AC89-C615EFF648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263603"/>
            <a:ext cx="7886700" cy="4072467"/>
          </a:xfrm>
        </p:spPr>
        <p:txBody>
          <a:bodyPr/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b="1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Jäsenet </a:t>
            </a: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(</a:t>
            </a:r>
            <a:r>
              <a:rPr lang="fi-FI" altLang="fi-FI" sz="1400" i="1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jatkoa edellisestä)</a:t>
            </a: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:</a:t>
            </a:r>
          </a:p>
          <a:p>
            <a:pPr marL="0" indent="0">
              <a:buNone/>
            </a:pPr>
            <a:r>
              <a:rPr lang="fi-FI" sz="1400" dirty="0"/>
              <a:t>Annina Sipola, HLT, suuradiologian erikoishammaslääkäri; Oulun yliopiston suun terveyden tutkimusyksikkö, OYS Kuvantaminen</a:t>
            </a:r>
          </a:p>
          <a:p>
            <a:pPr marL="0" indent="0">
              <a:buNone/>
            </a:pPr>
            <a:r>
              <a:rPr lang="fi-FI" sz="1400" dirty="0"/>
              <a:t>Johanna </a:t>
            </a:r>
            <a:r>
              <a:rPr lang="fi-FI" sz="1400" dirty="0" err="1"/>
              <a:t>Snäll</a:t>
            </a:r>
            <a:r>
              <a:rPr lang="fi-FI" sz="1400" dirty="0"/>
              <a:t>, dosentti, leukakirurgian erikoislääkäri, osastonylilääkäri; Helsingin yliopiston lääketieteellinen tiedekunta, suu- ja leukasairauksien osasto, HYKS Pää- ja kaulakeskus, suu- ja leukasairauksien linja</a:t>
            </a:r>
          </a:p>
          <a:p>
            <a:pPr marL="0" indent="0">
              <a:buNone/>
            </a:pPr>
            <a:r>
              <a:rPr lang="fi-FI" sz="1400" dirty="0"/>
              <a:t>Hanna Välimaa, LT, suun mikrobiologian erikoishammaslääkäri, kliinisen mikrobiologian erikoislääkäri; Helsingin yliopiston lääketieteellinen tiedekunta, virologian osasto, HYKS Pää- ja kaulakeskus, suu- ja leukasairauksien linja</a:t>
            </a:r>
          </a:p>
          <a:p>
            <a:pPr marL="0" indent="0">
              <a:buNone/>
            </a:pPr>
            <a:endParaRPr lang="fi-FI" sz="1400" dirty="0"/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endParaRPr lang="fi-FI" altLang="fi-FI" sz="1400" dirty="0">
              <a:solidFill>
                <a:prstClr val="black"/>
              </a:solidFill>
              <a:ea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66E76E7-6298-438A-87CD-EED372F393D5}"/>
              </a:ext>
            </a:extLst>
          </p:cNvPr>
          <p:cNvSpPr txBox="1"/>
          <p:nvPr/>
        </p:nvSpPr>
        <p:spPr>
          <a:xfrm>
            <a:off x="628650" y="3756143"/>
            <a:ext cx="8066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altLang="fi-FI" sz="1300" dirty="0">
                <a:latin typeface="Lucida Sans" panose="020B0602030504020204" pitchFamily="34" charset="0"/>
                <a:cs typeface="Times New Roman" panose="02020603050405020304" pitchFamily="18" charset="0"/>
              </a:rPr>
              <a:t>Alkuperäisen luentomateriaalin on laatinut Irja </a:t>
            </a:r>
            <a:r>
              <a:rPr lang="fi-FI" altLang="fi-FI" sz="1300" dirty="0" err="1">
                <a:latin typeface="Lucida Sans" panose="020B0602030504020204" pitchFamily="34" charset="0"/>
                <a:cs typeface="Times New Roman" panose="02020603050405020304" pitchFamily="18" charset="0"/>
              </a:rPr>
              <a:t>Ventä</a:t>
            </a:r>
            <a:r>
              <a:rPr lang="fi-FI" altLang="fi-FI" sz="1300" dirty="0">
                <a:latin typeface="Lucida Sans" panose="020B0602030504020204" pitchFamily="34" charset="0"/>
                <a:cs typeface="Times New Roman" panose="02020603050405020304" pitchFamily="18" charset="0"/>
              </a:rPr>
              <a:t> ja sen </a:t>
            </a:r>
            <a:r>
              <a:rPr lang="fi-FI" altLang="fi-FI" sz="1300">
                <a:latin typeface="Lucida Sans" panose="020B0602030504020204" pitchFamily="34" charset="0"/>
                <a:cs typeface="Times New Roman" panose="02020603050405020304" pitchFamily="18" charset="0"/>
              </a:rPr>
              <a:t>on päivittänyt Tiina </a:t>
            </a:r>
            <a:r>
              <a:rPr lang="fi-FI" altLang="fi-FI" sz="1300" dirty="0">
                <a:latin typeface="Lucida Sans" panose="020B0602030504020204" pitchFamily="34" charset="0"/>
                <a:cs typeface="Times New Roman" panose="02020603050405020304" pitchFamily="18" charset="0"/>
              </a:rPr>
              <a:t>Tala, Käypä hoito. Asiasisällön ovat tarkistaneet Hanna </a:t>
            </a:r>
            <a:r>
              <a:rPr lang="fi-FI" altLang="fi-FI" sz="1300" dirty="0" err="1">
                <a:latin typeface="Lucida Sans" panose="020B0602030504020204" pitchFamily="34" charset="0"/>
                <a:cs typeface="Times New Roman" panose="02020603050405020304" pitchFamily="18" charset="0"/>
              </a:rPr>
              <a:t>Thorén</a:t>
            </a:r>
            <a:r>
              <a:rPr lang="fi-FI" altLang="fi-FI" sz="1300" dirty="0">
                <a:latin typeface="Lucida Sans" panose="020B0602030504020204" pitchFamily="34" charset="0"/>
                <a:cs typeface="Times New Roman" panose="02020603050405020304" pitchFamily="18" charset="0"/>
              </a:rPr>
              <a:t> ja Marja Pöllänen. </a:t>
            </a:r>
            <a:endParaRPr lang="fi-FI" sz="1300" dirty="0"/>
          </a:p>
        </p:txBody>
      </p:sp>
    </p:spTree>
    <p:extLst>
      <p:ext uri="{BB962C8B-B14F-4D97-AF65-F5344CB8AC3E}">
        <p14:creationId xmlns:p14="http://schemas.microsoft.com/office/powerpoint/2010/main" val="196746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62EA4A-26C7-4094-965D-DB69425E5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Keskeistä 2(2)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24EA35-5EC1-4716-8AF0-09D42323980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1800" dirty="0"/>
              <a:t>Viisaudenhampaiden asennon ja sijainnin huolellisella tutkimuksella sekä tarvittaessa tarkennuskuvauksilla ja niiden mukaisilla hoitopäätöksillä voidaan vähentää jälkiongelmia, kuten hermovaurioita.</a:t>
            </a:r>
          </a:p>
          <a:p>
            <a:r>
              <a:rPr lang="fi-FI" sz="1800" dirty="0"/>
              <a:t>Riskit, joita viisaudenhampaan poisto aiheuttaa poistoaluetta ympäröiville kudoksille, on arvioitava etukäteen.</a:t>
            </a:r>
          </a:p>
          <a:p>
            <a:r>
              <a:rPr lang="fi-FI" sz="1800" dirty="0"/>
              <a:t>Viisaudenhammaskirurgian yhteydessä ei suositella rutiininomaista mikrobilääkeprofylaksia, vaan sen käyttö pitää kohdentaa potilaisiin ja toimenpiteisiin, joissa tulehdus-komplikaatioiden riski on kliinisesti perustellusti suurentunut.</a:t>
            </a:r>
          </a:p>
          <a:p>
            <a:r>
              <a:rPr lang="fi-FI" sz="1800" dirty="0"/>
              <a:t>Poiston vaikeusasteen mukaisesti on kiinnitettävä huomiota työnjakoon ja oikeaan hoitopaikkaan.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428963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298F22-2D4E-4B68-A598-89CB9DE59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uutta päivityksessä?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B92B85-DBB9-4E29-A85C-62083EB4B23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Suosituksessa ovat mukana nyt viisaudenhammasvaivojen akuuttihoidon uudet toimintaohjeet. </a:t>
            </a:r>
          </a:p>
          <a:p>
            <a:r>
              <a:rPr lang="fi-FI" sz="2000" dirty="0"/>
              <a:t>Toimintaohjeet koskevat viisaudenhampaisiin liittyvää hampaan kruunua ympäröivän pehmytkudoksen tulehdusta (perikoroniitti) ja hammaskuopan tulehdusta (</a:t>
            </a:r>
            <a:r>
              <a:rPr lang="fi-FI" sz="2000" dirty="0" err="1"/>
              <a:t>alveoliitti</a:t>
            </a:r>
            <a:r>
              <a:rPr lang="fi-FI" sz="2000" dirty="0"/>
              <a:t>).</a:t>
            </a:r>
          </a:p>
          <a:p>
            <a:r>
              <a:rPr lang="fi-FI" sz="2000" dirty="0"/>
              <a:t>Suosituksesta löytyy uudet, potilaalle tulostettavat </a:t>
            </a:r>
            <a:r>
              <a:rPr lang="fi-FI" sz="20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jälkihoito-ohjeet</a:t>
            </a:r>
            <a:r>
              <a:rPr lang="fi-FI" sz="2000" dirty="0"/>
              <a:t>, joihin täytetään toimenpideyksikön yhteystiedot.</a:t>
            </a:r>
          </a:p>
        </p:txBody>
      </p:sp>
    </p:spTree>
    <p:extLst>
      <p:ext uri="{BB962C8B-B14F-4D97-AF65-F5344CB8AC3E}">
        <p14:creationId xmlns:p14="http://schemas.microsoft.com/office/powerpoint/2010/main" val="266121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74F555-8D2C-4AC7-A2C5-3CAD3B6C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Määritelmät 1(2)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E9874F-51A3-4668-A2CB-DDADE02B38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49" y="822960"/>
            <a:ext cx="5828421" cy="3608363"/>
          </a:xfrm>
        </p:spPr>
        <p:txBody>
          <a:bodyPr/>
          <a:lstStyle/>
          <a:p>
            <a:r>
              <a:rPr lang="fi-FI" sz="1800"/>
              <a:t>Täysin puhjennut viisaudenhammas (kuva A):</a:t>
            </a:r>
          </a:p>
          <a:p>
            <a:pPr lvl="1"/>
            <a:r>
              <a:rPr lang="fi-FI" sz="1600"/>
              <a:t>Kruunu on kokonaan näkyvissä. Hammas on purennassa ja sijaitsee purentatasossa, ja ympäröivä ien on kiinnittynyttä ienkudosta.</a:t>
            </a:r>
          </a:p>
          <a:p>
            <a:r>
              <a:rPr lang="fi-FI" sz="1800"/>
              <a:t>Osittain puhjennut viisaudenhammas (kuva B):</a:t>
            </a:r>
          </a:p>
          <a:p>
            <a:pPr lvl="1"/>
            <a:r>
              <a:rPr lang="fi-FI" sz="1600"/>
              <a:t>Viisaudenhammas on osittain näkyvissä tai limakalvon peittämä, mutta ientaskumittarilla tunnusteltaessa sillä on yhteys suuonteloon viereisen hampaan ientaskusta.</a:t>
            </a:r>
          </a:p>
          <a:p>
            <a:r>
              <a:rPr lang="fi-FI" sz="1800"/>
              <a:t>Puhkeamaton viisaudenhammas (kuva C):</a:t>
            </a:r>
          </a:p>
          <a:p>
            <a:pPr lvl="1"/>
            <a:r>
              <a:rPr lang="fi-FI" sz="1600"/>
              <a:t>Hammas ei ole näkyvissä, eikä se ole ientaskumittarilla tunnusteltavissa viereisen hampaan ientaskusta.</a:t>
            </a:r>
          </a:p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E0BB251-619C-41B9-B6F7-798C0FAF2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50" y="461461"/>
            <a:ext cx="1776927" cy="1275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7C0E8DF-804F-4716-B5A0-7EB3D9C15E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50" y="1865161"/>
            <a:ext cx="1690732" cy="1275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A920D46-91E1-4810-BB45-A2F8DF80A2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50" y="3274613"/>
            <a:ext cx="1559769" cy="1379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AF201DDF-C1D2-426F-AD94-5EDD2F445D5C}"/>
              </a:ext>
            </a:extLst>
          </p:cNvPr>
          <p:cNvSpPr/>
          <p:nvPr/>
        </p:nvSpPr>
        <p:spPr>
          <a:xfrm>
            <a:off x="8574380" y="136717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/>
              <a:t>A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F54AA7B4-F446-46C0-A898-4318E1E6C73F}"/>
              </a:ext>
            </a:extLst>
          </p:cNvPr>
          <p:cNvSpPr/>
          <p:nvPr/>
        </p:nvSpPr>
        <p:spPr>
          <a:xfrm>
            <a:off x="8502277" y="277131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/>
              <a:t>B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DD719B1-3088-4A27-9CCA-DEFA17DD2DA8}"/>
              </a:ext>
            </a:extLst>
          </p:cNvPr>
          <p:cNvSpPr/>
          <p:nvPr/>
        </p:nvSpPr>
        <p:spPr>
          <a:xfrm>
            <a:off x="8404580" y="428491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/>
              <a:t>C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A829E89-2E87-4CBB-92ED-F337DA0E40FB}"/>
              </a:ext>
            </a:extLst>
          </p:cNvPr>
          <p:cNvSpPr txBox="1"/>
          <p:nvPr/>
        </p:nvSpPr>
        <p:spPr>
          <a:xfrm>
            <a:off x="6647041" y="4766965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>
                <a:solidFill>
                  <a:schemeClr val="tx1">
                    <a:lumMod val="50000"/>
                    <a:lumOff val="50000"/>
                  </a:schemeClr>
                </a:solidFill>
                <a:latin typeface="Lucida Sans" panose="020B0602030504020204" pitchFamily="34" charset="0"/>
              </a:rPr>
              <a:t>Piirroskuvat: Irja Ventä</a:t>
            </a:r>
          </a:p>
        </p:txBody>
      </p:sp>
    </p:spTree>
    <p:extLst>
      <p:ext uri="{BB962C8B-B14F-4D97-AF65-F5344CB8AC3E}">
        <p14:creationId xmlns:p14="http://schemas.microsoft.com/office/powerpoint/2010/main" val="162736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74F555-8D2C-4AC7-A2C5-3CAD3B6C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Määritelmät 2(2)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E9874F-51A3-4668-A2CB-DDADE02B38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7886700" cy="3480816"/>
          </a:xfrm>
        </p:spPr>
        <p:txBody>
          <a:bodyPr/>
          <a:lstStyle/>
          <a:p>
            <a:r>
              <a:rPr lang="fi-FI" sz="2000"/>
              <a:t>Retinoitunut hammas (K01.0):</a:t>
            </a:r>
          </a:p>
          <a:p>
            <a:pPr lvl="1"/>
            <a:r>
              <a:rPr lang="fi-FI" sz="1800"/>
              <a:t>Hammas ei ole puhjennut, vaikka sen normaali puhkeamisikä on jo ohi (noin yli 25 vuoden iässä).</a:t>
            </a:r>
          </a:p>
          <a:p>
            <a:r>
              <a:rPr lang="fi-FI" sz="2000"/>
              <a:t>Impaktoitunut hammas (K01.1):</a:t>
            </a:r>
          </a:p>
          <a:p>
            <a:pPr lvl="1"/>
            <a:r>
              <a:rPr lang="fi-FI" sz="1800"/>
              <a:t>Hammas on kiilautunut toista hammasta tai luuta vasten niin, että sen täydellinen puhkeaminen on estynyt.</a:t>
            </a:r>
          </a:p>
          <a:p>
            <a:pPr lvl="1"/>
            <a:r>
              <a:rPr lang="fi-FI" sz="1800"/>
              <a:t>Hammas on osittain puhjennut tai puhkeamaton.</a:t>
            </a:r>
          </a:p>
        </p:txBody>
      </p:sp>
    </p:spTree>
    <p:extLst>
      <p:ext uri="{BB962C8B-B14F-4D97-AF65-F5344CB8AC3E}">
        <p14:creationId xmlns:p14="http://schemas.microsoft.com/office/powerpoint/2010/main" val="85258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AD62DA-FDC9-4946-8452-31D42A9C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Hermojen suomenkieliset nimet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8A11DF-8450-4CA8-89BD-7D94908A4D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i="1"/>
              <a:t>Nervus mandibularis </a:t>
            </a:r>
            <a:r>
              <a:rPr lang="fi-FI" sz="2000"/>
              <a:t>eli alaleukahermo</a:t>
            </a:r>
          </a:p>
          <a:p>
            <a:r>
              <a:rPr lang="fi-FI" sz="2000"/>
              <a:t>Alaleukahermon viisaudenhampaan läheisyydessä sijaitsevia haaroja ovat:</a:t>
            </a:r>
          </a:p>
          <a:p>
            <a:pPr lvl="1"/>
            <a:r>
              <a:rPr lang="fi-FI" sz="1800" i="1"/>
              <a:t>nervus alveolaris inferior</a:t>
            </a:r>
            <a:r>
              <a:rPr lang="fi-FI" sz="1800"/>
              <a:t> eli alempi hammaskuoppahermo</a:t>
            </a:r>
          </a:p>
          <a:p>
            <a:pPr lvl="1"/>
            <a:r>
              <a:rPr lang="fi-FI" sz="1800" i="1"/>
              <a:t>nervus buccalis</a:t>
            </a:r>
            <a:r>
              <a:rPr lang="fi-FI" sz="1800"/>
              <a:t> eli poskihermo</a:t>
            </a:r>
          </a:p>
          <a:p>
            <a:pPr lvl="1"/>
            <a:r>
              <a:rPr lang="fi-FI" sz="1800" i="1"/>
              <a:t>nervus lingualis</a:t>
            </a:r>
            <a:r>
              <a:rPr lang="fi-FI" sz="1800"/>
              <a:t> eli kielihermo.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5166007"/>
      </p:ext>
    </p:extLst>
  </p:cSld>
  <p:clrMapOvr>
    <a:masterClrMapping/>
  </p:clrMapOvr>
</p:sld>
</file>

<file path=ppt/theme/theme1.xml><?xml version="1.0" encoding="utf-8"?>
<a:theme xmlns:a="http://schemas.openxmlformats.org/drawingml/2006/main" name="Pohja A">
  <a:themeElements>
    <a:clrScheme name="Duodecim Seura">
      <a:dk1>
        <a:sysClr val="windowText" lastClr="000000"/>
      </a:dk1>
      <a:lt1>
        <a:sysClr val="window" lastClr="FFFFFF"/>
      </a:lt1>
      <a:dk2>
        <a:srgbClr val="094592"/>
      </a:dk2>
      <a:lt2>
        <a:srgbClr val="DEDEDB"/>
      </a:lt2>
      <a:accent1>
        <a:srgbClr val="094592"/>
      </a:accent1>
      <a:accent2>
        <a:srgbClr val="117C9F"/>
      </a:accent2>
      <a:accent3>
        <a:srgbClr val="B7DFEB"/>
      </a:accent3>
      <a:accent4>
        <a:srgbClr val="06275C"/>
      </a:accent4>
      <a:accent5>
        <a:srgbClr val="436CAF"/>
      </a:accent5>
      <a:accent6>
        <a:srgbClr val="DEDEDB"/>
      </a:accent6>
      <a:hlink>
        <a:srgbClr val="094592"/>
      </a:hlink>
      <a:folHlink>
        <a:srgbClr val="06275C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H luentomateriaali LEVEÄ.pptx" id="{D7F24C4E-83CF-4183-9E79-8191088E87DC}" vid="{CF52C160-4324-4A71-9613-7EBB5A358CA7}"/>
    </a:ext>
  </a:extLst>
</a:theme>
</file>

<file path=ppt/theme/theme2.xml><?xml version="1.0" encoding="utf-8"?>
<a:theme xmlns:a="http://schemas.openxmlformats.org/drawingml/2006/main" name="Pohja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H luentomateriaali LEVEÄ.pptx" id="{D7F24C4E-83CF-4183-9E79-8191088E87DC}" vid="{2D5AEDB2-BF7B-49A2-801E-65315783FB3E}"/>
    </a:ext>
  </a:extLst>
</a:theme>
</file>

<file path=ppt/theme/theme3.xml><?xml version="1.0" encoding="utf-8"?>
<a:theme xmlns:a="http://schemas.openxmlformats.org/drawingml/2006/main" name="Pohja 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H luentomateriaali LEVEÄ.pptx" id="{D7F24C4E-83CF-4183-9E79-8191088E87DC}" vid="{7EE64C3B-C870-431A-91F5-805884FDEAD6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KH luentomateriaali LEVEÄ</Template>
  <TotalTime>0</TotalTime>
  <Words>2643</Words>
  <Application>Microsoft Office PowerPoint</Application>
  <PresentationFormat>Näytössä katseltava esitys (16:9)</PresentationFormat>
  <Paragraphs>305</Paragraphs>
  <Slides>45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45</vt:i4>
      </vt:variant>
    </vt:vector>
  </HeadingPairs>
  <TitlesOfParts>
    <vt:vector size="52" baseType="lpstr">
      <vt:lpstr>Arial</vt:lpstr>
      <vt:lpstr>Calibri</vt:lpstr>
      <vt:lpstr>Lucida Sans</vt:lpstr>
      <vt:lpstr>Lucida Sans Unicode</vt:lpstr>
      <vt:lpstr>Pohja A</vt:lpstr>
      <vt:lpstr>Pohja B</vt:lpstr>
      <vt:lpstr>Pohja C</vt:lpstr>
      <vt:lpstr>Viisaudenhammas</vt:lpstr>
      <vt:lpstr>Näytön varmuusaste Käypä hoito -suosituksissa</vt:lpstr>
      <vt:lpstr>Luentomateriaalin käyttö</vt:lpstr>
      <vt:lpstr>Keskeistä 1(2)</vt:lpstr>
      <vt:lpstr>Keskeistä 2(2)</vt:lpstr>
      <vt:lpstr>Mitä uutta päivityksessä?</vt:lpstr>
      <vt:lpstr>Määritelmät 1(2)</vt:lpstr>
      <vt:lpstr>Määritelmät 2(2)</vt:lpstr>
      <vt:lpstr>Hermojen suomenkieliset nimet</vt:lpstr>
      <vt:lpstr>Alveoliitti ja jälki-infektio</vt:lpstr>
      <vt:lpstr>Viisaudenhampaiden puhkeaminen ja hoidon tarve</vt:lpstr>
      <vt:lpstr>Perikoroniitti</vt:lpstr>
      <vt:lpstr>Puhkeamisen ennustaminen</vt:lpstr>
      <vt:lpstr>Kliininen tutkimus</vt:lpstr>
      <vt:lpstr>Panoraamatomografiakuvaus</vt:lpstr>
      <vt:lpstr>Lisätutkimusten tarve</vt:lpstr>
      <vt:lpstr>Kartiokeilatietokonetomografia (KKTT)</vt:lpstr>
      <vt:lpstr>Viisaudenhampaan poiston aiheet ja vasta-aiheet</vt:lpstr>
      <vt:lpstr>Ennakoiva poisto 1(2)</vt:lpstr>
      <vt:lpstr>Ennakoiva poisto 2(2)</vt:lpstr>
      <vt:lpstr>Perikoroniitin akuuttihoito</vt:lpstr>
      <vt:lpstr>Hampaanpoiston tekniikasta 1(2)</vt:lpstr>
      <vt:lpstr>Hampaanpoiston tekniikasta 2(2)</vt:lpstr>
      <vt:lpstr>Jäännöstaskun ehkäisy ja hoito</vt:lpstr>
      <vt:lpstr>Hermovaurion välttäminen</vt:lpstr>
      <vt:lpstr>Koronektomia (pelkkä kruunun poisto)</vt:lpstr>
      <vt:lpstr>Haavan ompelu</vt:lpstr>
      <vt:lpstr>Lääkehoito: kipulääkitys</vt:lpstr>
      <vt:lpstr>Lääkehoito: klooriheksidiini</vt:lpstr>
      <vt:lpstr>Lääkehoito: mikrobilääkitys 1(2)</vt:lpstr>
      <vt:lpstr>Lääkehoito: mikrobilääkitys 2(2)</vt:lpstr>
      <vt:lpstr>Leikkauksen jälkihoito</vt:lpstr>
      <vt:lpstr>Jälkihoitoon kuuluvia asioita</vt:lpstr>
      <vt:lpstr>Komplikaatiot</vt:lpstr>
      <vt:lpstr>Alveoliitti (K10.3)</vt:lpstr>
      <vt:lpstr>Alaleuan johtopuudutuksesta aiheutuva hermovaurio (T80.8)</vt:lpstr>
      <vt:lpstr>Alemman hammaskuoppahermon vaurio (T81.2) alaviisaudenhampaan poistossa</vt:lpstr>
      <vt:lpstr>Kielihermon vaurio (T81.2) alaviisaudenhampaan poistossa</vt:lpstr>
      <vt:lpstr>Kielihermon kulku viisaudenhampaan kielenpuoleisessa ikenessä</vt:lpstr>
      <vt:lpstr>Alaleuan murtuma (T81.8) alaviisaudenhampaan poistossa</vt:lpstr>
      <vt:lpstr>Yhteys poskionteloon (T81.8) yläviisaudenhampaan poiston yhteydessä</vt:lpstr>
      <vt:lpstr>Työnjako 1(2)</vt:lpstr>
      <vt:lpstr>Työnjako 2(2)</vt:lpstr>
      <vt:lpstr>Suomalaisen Lääkäriseuran Duodecimin ja Suomen Hammaslääkäriseura Apollonia ry:n asettama työryhmä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2020-04-15T12:49:27Z</dcterms:created>
  <dcterms:modified xsi:type="dcterms:W3CDTF">2020-04-15T12:58:12Z</dcterms:modified>
</cp:coreProperties>
</file>