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36" r:id="rId2"/>
    <p:sldMasterId id="2147483708" r:id="rId3"/>
  </p:sldMasterIdLst>
  <p:notesMasterIdLst>
    <p:notesMasterId r:id="rId46"/>
  </p:notesMasterIdLst>
  <p:handoutMasterIdLst>
    <p:handoutMasterId r:id="rId47"/>
  </p:handoutMasterIdLst>
  <p:sldIdLst>
    <p:sldId id="256" r:id="rId4"/>
    <p:sldId id="312" r:id="rId5"/>
    <p:sldId id="281" r:id="rId6"/>
    <p:sldId id="311" r:id="rId7"/>
    <p:sldId id="353" r:id="rId8"/>
    <p:sldId id="314" r:id="rId9"/>
    <p:sldId id="315" r:id="rId10"/>
    <p:sldId id="317" r:id="rId11"/>
    <p:sldId id="316" r:id="rId12"/>
    <p:sldId id="323" r:id="rId13"/>
    <p:sldId id="318" r:id="rId14"/>
    <p:sldId id="319" r:id="rId15"/>
    <p:sldId id="320" r:id="rId16"/>
    <p:sldId id="321" r:id="rId17"/>
    <p:sldId id="322" r:id="rId18"/>
    <p:sldId id="326" r:id="rId19"/>
    <p:sldId id="327" r:id="rId20"/>
    <p:sldId id="332" r:id="rId21"/>
    <p:sldId id="328" r:id="rId22"/>
    <p:sldId id="329" r:id="rId23"/>
    <p:sldId id="330" r:id="rId24"/>
    <p:sldId id="333" r:id="rId25"/>
    <p:sldId id="334" r:id="rId26"/>
    <p:sldId id="339" r:id="rId27"/>
    <p:sldId id="335" r:id="rId28"/>
    <p:sldId id="340" r:id="rId29"/>
    <p:sldId id="336" r:id="rId30"/>
    <p:sldId id="337" r:id="rId31"/>
    <p:sldId id="341" r:id="rId32"/>
    <p:sldId id="342" r:id="rId33"/>
    <p:sldId id="331" r:id="rId34"/>
    <p:sldId id="338" r:id="rId35"/>
    <p:sldId id="343" r:id="rId36"/>
    <p:sldId id="344" r:id="rId37"/>
    <p:sldId id="346" r:id="rId38"/>
    <p:sldId id="347" r:id="rId39"/>
    <p:sldId id="348" r:id="rId40"/>
    <p:sldId id="351" r:id="rId41"/>
    <p:sldId id="352" r:id="rId42"/>
    <p:sldId id="349" r:id="rId43"/>
    <p:sldId id="350" r:id="rId44"/>
    <p:sldId id="304" r:id="rId4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0">
          <p15:clr>
            <a:srgbClr val="A4A3A4"/>
          </p15:clr>
        </p15:guide>
        <p15:guide id="2" pos="2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Tekijä" initials="A" lastIdx="2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DA432A"/>
    <a:srgbClr val="FFFFFF"/>
    <a:srgbClr val="000000"/>
    <a:srgbClr val="005296"/>
    <a:srgbClr val="CB0C10"/>
    <a:srgbClr val="003399"/>
    <a:srgbClr val="CBE6B8"/>
    <a:srgbClr val="475AA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8" autoAdjust="0"/>
    <p:restoredTop sz="81771" autoAdjust="0"/>
  </p:normalViewPr>
  <p:slideViewPr>
    <p:cSldViewPr snapToGrid="0" snapToObjects="1" showGuides="1">
      <p:cViewPr varScale="1">
        <p:scale>
          <a:sx n="140" d="100"/>
          <a:sy n="140" d="100"/>
        </p:scale>
        <p:origin x="768" y="120"/>
      </p:cViewPr>
      <p:guideLst>
        <p:guide orient="horz" pos="410"/>
        <p:guide pos="2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64"/>
    </p:cViewPr>
  </p:sorterViewPr>
  <p:notesViewPr>
    <p:cSldViewPr snapToGrid="0" snapToObjects="1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aypahoito.fi/nix02141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aypahoito.fi/nix0214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01E7C-B106-4D1D-B9C4-BEBAFBE80F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0FB87B0A-C798-412B-AD96-FC21D7EF7186}">
      <dgm:prSet/>
      <dgm:spPr/>
      <dgm:t>
        <a:bodyPr/>
        <a:lstStyle/>
        <a:p>
          <a:r>
            <a:rPr lang="fi-FI" baseline="0" dirty="0"/>
            <a:t>Kuituvalo (FOTI)</a:t>
          </a:r>
          <a:endParaRPr lang="fi-FI" dirty="0"/>
        </a:p>
      </dgm:t>
    </dgm:pt>
    <dgm:pt modelId="{9A967E7E-435F-4395-BE4D-418AF0046511}" type="parTrans" cxnId="{767E683A-85C3-4F64-B341-342707461A99}">
      <dgm:prSet/>
      <dgm:spPr/>
      <dgm:t>
        <a:bodyPr/>
        <a:lstStyle/>
        <a:p>
          <a:endParaRPr lang="fi-FI"/>
        </a:p>
      </dgm:t>
    </dgm:pt>
    <dgm:pt modelId="{38B8053F-BD4F-4F75-B317-01CD86135787}" type="sibTrans" cxnId="{767E683A-85C3-4F64-B341-342707461A99}">
      <dgm:prSet/>
      <dgm:spPr/>
      <dgm:t>
        <a:bodyPr/>
        <a:lstStyle/>
        <a:p>
          <a:endParaRPr lang="fi-FI"/>
        </a:p>
      </dgm:t>
    </dgm:pt>
    <dgm:pt modelId="{41A777BF-2864-4F29-9819-EF3DF4E06B8F}">
      <dgm:prSet/>
      <dgm:spPr/>
      <dgm:t>
        <a:bodyPr/>
        <a:lstStyle/>
        <a:p>
          <a:r>
            <a:rPr lang="fi-FI" baseline="0" dirty="0"/>
            <a:t>saattaa olla hyödyllinen apuväline etenkin pysyvien hampaiden vaurioiden havaitsemisessa </a:t>
          </a:r>
          <a:r>
            <a:rPr lang="fi-FI" b="1" baseline="0" dirty="0">
              <a:solidFill>
                <a:schemeClr val="tx2"/>
              </a:solidFill>
            </a:rPr>
            <a:t>C</a:t>
          </a:r>
          <a:r>
            <a:rPr lang="fi-FI" baseline="0" dirty="0"/>
            <a:t>.</a:t>
          </a:r>
          <a:endParaRPr lang="fi-FI" dirty="0"/>
        </a:p>
      </dgm:t>
    </dgm:pt>
    <dgm:pt modelId="{F95E8336-BC2C-42FC-B123-ABC063C48667}" type="parTrans" cxnId="{7E45797E-42E7-44C5-81EF-43505B79DF3D}">
      <dgm:prSet/>
      <dgm:spPr/>
      <dgm:t>
        <a:bodyPr/>
        <a:lstStyle/>
        <a:p>
          <a:endParaRPr lang="fi-FI"/>
        </a:p>
      </dgm:t>
    </dgm:pt>
    <dgm:pt modelId="{CCB5F9AA-4D47-4460-90F9-F76FC18BD230}" type="sibTrans" cxnId="{7E45797E-42E7-44C5-81EF-43505B79DF3D}">
      <dgm:prSet/>
      <dgm:spPr/>
      <dgm:t>
        <a:bodyPr/>
        <a:lstStyle/>
        <a:p>
          <a:endParaRPr lang="fi-FI"/>
        </a:p>
      </dgm:t>
    </dgm:pt>
    <dgm:pt modelId="{BFC3B207-8CF7-4E48-A806-DF86CE449B71}">
      <dgm:prSet/>
      <dgm:spPr/>
      <dgm:t>
        <a:bodyPr/>
        <a:lstStyle/>
        <a:p>
          <a:r>
            <a:rPr lang="fi-FI" dirty="0"/>
            <a:t>on helppokäyttöinen ja edullinen sekä yleensä yhdistettävissä tai yhdistettynä hammashoitoyksikköön.</a:t>
          </a:r>
        </a:p>
      </dgm:t>
    </dgm:pt>
    <dgm:pt modelId="{4EACC8AD-7FEC-4FDC-B0FD-44BFBADF63D1}" type="parTrans" cxnId="{6A99820F-42EE-4194-AAB2-62AC0F06D2C7}">
      <dgm:prSet/>
      <dgm:spPr/>
      <dgm:t>
        <a:bodyPr/>
        <a:lstStyle/>
        <a:p>
          <a:endParaRPr lang="fi-FI"/>
        </a:p>
      </dgm:t>
    </dgm:pt>
    <dgm:pt modelId="{0161B0F1-6ED0-44E7-9731-89992B53CF7C}" type="sibTrans" cxnId="{6A99820F-42EE-4194-AAB2-62AC0F06D2C7}">
      <dgm:prSet/>
      <dgm:spPr/>
      <dgm:t>
        <a:bodyPr/>
        <a:lstStyle/>
        <a:p>
          <a:endParaRPr lang="fi-FI"/>
        </a:p>
      </dgm:t>
    </dgm:pt>
    <dgm:pt modelId="{3058E931-3454-4F31-9C4B-A47E347E536D}">
      <dgm:prSet/>
      <dgm:spPr/>
      <dgm:t>
        <a:bodyPr/>
        <a:lstStyle/>
        <a:p>
          <a:r>
            <a:rPr lang="fi-FI" baseline="0" dirty="0"/>
            <a:t>Bitewing-kuvaus (röntgenkuvaus) </a:t>
          </a:r>
          <a:endParaRPr lang="fi-FI" dirty="0"/>
        </a:p>
      </dgm:t>
    </dgm:pt>
    <dgm:pt modelId="{2AC952CA-F4F9-4FB3-9D12-ED52B7CD72D7}" type="parTrans" cxnId="{90F80B15-B799-4A94-95BB-2FD095732BE3}">
      <dgm:prSet/>
      <dgm:spPr/>
      <dgm:t>
        <a:bodyPr/>
        <a:lstStyle/>
        <a:p>
          <a:endParaRPr lang="fi-FI"/>
        </a:p>
      </dgm:t>
    </dgm:pt>
    <dgm:pt modelId="{0A62EE2D-934E-44C8-A6E9-101EB115C33D}" type="sibTrans" cxnId="{90F80B15-B799-4A94-95BB-2FD095732BE3}">
      <dgm:prSet/>
      <dgm:spPr/>
      <dgm:t>
        <a:bodyPr/>
        <a:lstStyle/>
        <a:p>
          <a:endParaRPr lang="fi-FI"/>
        </a:p>
      </dgm:t>
    </dgm:pt>
    <dgm:pt modelId="{F62CF219-89A8-42D9-9555-7375AB69C6A2}">
      <dgm:prSet/>
      <dgm:spPr/>
      <dgm:t>
        <a:bodyPr/>
        <a:lstStyle/>
        <a:p>
          <a:r>
            <a:rPr lang="fi-FI" baseline="0" dirty="0"/>
            <a:t>auttaa havaitsemaan erityisesti sivualueen hampaiden välipintojen dentiinikariesvaurioita sekä pysyvissä </a:t>
          </a:r>
          <a:r>
            <a:rPr lang="fi-FI" b="1" baseline="0" dirty="0">
              <a:solidFill>
                <a:schemeClr val="tx2"/>
              </a:solidFill>
            </a:rPr>
            <a:t>A</a:t>
          </a:r>
          <a:r>
            <a:rPr lang="fi-FI" baseline="0" dirty="0"/>
            <a:t> että maitohampaissa </a:t>
          </a:r>
          <a:r>
            <a:rPr lang="fi-FI" b="1" baseline="0" dirty="0">
              <a:solidFill>
                <a:schemeClr val="tx2"/>
              </a:solidFill>
            </a:rPr>
            <a:t>C</a:t>
          </a:r>
          <a:r>
            <a:rPr lang="fi-FI" baseline="0" dirty="0"/>
            <a:t>.</a:t>
          </a:r>
          <a:endParaRPr lang="fi-FI" dirty="0"/>
        </a:p>
      </dgm:t>
    </dgm:pt>
    <dgm:pt modelId="{FFE36C1E-17D2-4DD0-98D6-32F49689CCCB}" type="parTrans" cxnId="{860676CF-0AAB-445D-8616-959A80BBCB16}">
      <dgm:prSet/>
      <dgm:spPr/>
      <dgm:t>
        <a:bodyPr/>
        <a:lstStyle/>
        <a:p>
          <a:endParaRPr lang="fi-FI"/>
        </a:p>
      </dgm:t>
    </dgm:pt>
    <dgm:pt modelId="{C178E32B-CCA7-4AFC-A327-AFFCCAD48099}" type="sibTrans" cxnId="{860676CF-0AAB-445D-8616-959A80BBCB16}">
      <dgm:prSet/>
      <dgm:spPr/>
      <dgm:t>
        <a:bodyPr/>
        <a:lstStyle/>
        <a:p>
          <a:endParaRPr lang="fi-FI"/>
        </a:p>
      </dgm:t>
    </dgm:pt>
    <dgm:pt modelId="{2EAE74C9-7B65-4C2F-ADFB-436CD8022085}">
      <dgm:prSet/>
      <dgm:spPr/>
      <dgm:t>
        <a:bodyPr/>
        <a:lstStyle/>
        <a:p>
          <a:r>
            <a:rPr lang="fi-FI" dirty="0"/>
            <a:t>Bitewing-kuvien ottaminen on aiheellista varsinkin lapsilla ja nuorilla, jos näönvaraisessa tutkimuksessa löytyy yksikin kiilteen läpäissyt vaurio.</a:t>
          </a:r>
        </a:p>
      </dgm:t>
    </dgm:pt>
    <dgm:pt modelId="{2113709A-34FC-4F17-8E81-2D2B8AF399FC}" type="parTrans" cxnId="{2A8AF907-666D-405E-9E8E-BBD5C067215A}">
      <dgm:prSet/>
      <dgm:spPr/>
      <dgm:t>
        <a:bodyPr/>
        <a:lstStyle/>
        <a:p>
          <a:endParaRPr lang="fi-FI"/>
        </a:p>
      </dgm:t>
    </dgm:pt>
    <dgm:pt modelId="{0BB13A8E-3C33-473F-BC19-3C819B7D9FCF}" type="sibTrans" cxnId="{2A8AF907-666D-405E-9E8E-BBD5C067215A}">
      <dgm:prSet/>
      <dgm:spPr/>
      <dgm:t>
        <a:bodyPr/>
        <a:lstStyle/>
        <a:p>
          <a:endParaRPr lang="fi-FI"/>
        </a:p>
      </dgm:t>
    </dgm:pt>
    <dgm:pt modelId="{6CAB855F-0D49-4DF5-9CC7-6EBB54DECB1A}" type="pres">
      <dgm:prSet presAssocID="{82901E7C-B106-4D1D-B9C4-BEBAFBE80F69}" presName="linear" presStyleCnt="0">
        <dgm:presLayoutVars>
          <dgm:animLvl val="lvl"/>
          <dgm:resizeHandles val="exact"/>
        </dgm:presLayoutVars>
      </dgm:prSet>
      <dgm:spPr/>
    </dgm:pt>
    <dgm:pt modelId="{A06EF1D9-AF8E-4582-915B-2E5EC4982092}" type="pres">
      <dgm:prSet presAssocID="{0FB87B0A-C798-412B-AD96-FC21D7EF718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1E1E023-1785-41BA-AB45-2FCAA7B901AB}" type="pres">
      <dgm:prSet presAssocID="{0FB87B0A-C798-412B-AD96-FC21D7EF7186}" presName="childText" presStyleLbl="revTx" presStyleIdx="0" presStyleCnt="2">
        <dgm:presLayoutVars>
          <dgm:bulletEnabled val="1"/>
        </dgm:presLayoutVars>
      </dgm:prSet>
      <dgm:spPr/>
    </dgm:pt>
    <dgm:pt modelId="{30F16DC9-368A-4656-8BCF-72A66DC6F850}" type="pres">
      <dgm:prSet presAssocID="{3058E931-3454-4F31-9C4B-A47E347E536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DDE3352-F386-4E8F-B5F7-CEF971ED0415}" type="pres">
      <dgm:prSet presAssocID="{3058E931-3454-4F31-9C4B-A47E347E536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A8AF907-666D-405E-9E8E-BBD5C067215A}" srcId="{3058E931-3454-4F31-9C4B-A47E347E536D}" destId="{2EAE74C9-7B65-4C2F-ADFB-436CD8022085}" srcOrd="1" destOrd="0" parTransId="{2113709A-34FC-4F17-8E81-2D2B8AF399FC}" sibTransId="{0BB13A8E-3C33-473F-BC19-3C819B7D9FCF}"/>
    <dgm:cxn modelId="{6A99820F-42EE-4194-AAB2-62AC0F06D2C7}" srcId="{0FB87B0A-C798-412B-AD96-FC21D7EF7186}" destId="{BFC3B207-8CF7-4E48-A806-DF86CE449B71}" srcOrd="1" destOrd="0" parTransId="{4EACC8AD-7FEC-4FDC-B0FD-44BFBADF63D1}" sibTransId="{0161B0F1-6ED0-44E7-9731-89992B53CF7C}"/>
    <dgm:cxn modelId="{90F80B15-B799-4A94-95BB-2FD095732BE3}" srcId="{82901E7C-B106-4D1D-B9C4-BEBAFBE80F69}" destId="{3058E931-3454-4F31-9C4B-A47E347E536D}" srcOrd="1" destOrd="0" parTransId="{2AC952CA-F4F9-4FB3-9D12-ED52B7CD72D7}" sibTransId="{0A62EE2D-934E-44C8-A6E9-101EB115C33D}"/>
    <dgm:cxn modelId="{767E683A-85C3-4F64-B341-342707461A99}" srcId="{82901E7C-B106-4D1D-B9C4-BEBAFBE80F69}" destId="{0FB87B0A-C798-412B-AD96-FC21D7EF7186}" srcOrd="0" destOrd="0" parTransId="{9A967E7E-435F-4395-BE4D-418AF0046511}" sibTransId="{38B8053F-BD4F-4F75-B317-01CD86135787}"/>
    <dgm:cxn modelId="{FE7F5650-CB64-4C37-97C1-218DF4F88C0A}" type="presOf" srcId="{BFC3B207-8CF7-4E48-A806-DF86CE449B71}" destId="{81E1E023-1785-41BA-AB45-2FCAA7B901AB}" srcOrd="0" destOrd="1" presId="urn:microsoft.com/office/officeart/2005/8/layout/vList2"/>
    <dgm:cxn modelId="{7E45797E-42E7-44C5-81EF-43505B79DF3D}" srcId="{0FB87B0A-C798-412B-AD96-FC21D7EF7186}" destId="{41A777BF-2864-4F29-9819-EF3DF4E06B8F}" srcOrd="0" destOrd="0" parTransId="{F95E8336-BC2C-42FC-B123-ABC063C48667}" sibTransId="{CCB5F9AA-4D47-4460-90F9-F76FC18BD230}"/>
    <dgm:cxn modelId="{D8DB1784-9651-4EBF-913B-41C8A9A53C95}" type="presOf" srcId="{82901E7C-B106-4D1D-B9C4-BEBAFBE80F69}" destId="{6CAB855F-0D49-4DF5-9CC7-6EBB54DECB1A}" srcOrd="0" destOrd="0" presId="urn:microsoft.com/office/officeart/2005/8/layout/vList2"/>
    <dgm:cxn modelId="{A70D498B-4BC7-428E-B013-55D82731A2AF}" type="presOf" srcId="{0FB87B0A-C798-412B-AD96-FC21D7EF7186}" destId="{A06EF1D9-AF8E-4582-915B-2E5EC4982092}" srcOrd="0" destOrd="0" presId="urn:microsoft.com/office/officeart/2005/8/layout/vList2"/>
    <dgm:cxn modelId="{6B7DF991-C55E-435A-BADA-6B6F068275B2}" type="presOf" srcId="{3058E931-3454-4F31-9C4B-A47E347E536D}" destId="{30F16DC9-368A-4656-8BCF-72A66DC6F850}" srcOrd="0" destOrd="0" presId="urn:microsoft.com/office/officeart/2005/8/layout/vList2"/>
    <dgm:cxn modelId="{90A5B3A1-8B60-4186-9851-7CD8E0A25FA7}" type="presOf" srcId="{2EAE74C9-7B65-4C2F-ADFB-436CD8022085}" destId="{EDDE3352-F386-4E8F-B5F7-CEF971ED0415}" srcOrd="0" destOrd="1" presId="urn:microsoft.com/office/officeart/2005/8/layout/vList2"/>
    <dgm:cxn modelId="{C583E7BF-C0A3-49E4-ADB8-1A5F4BABD13B}" type="presOf" srcId="{F62CF219-89A8-42D9-9555-7375AB69C6A2}" destId="{EDDE3352-F386-4E8F-B5F7-CEF971ED0415}" srcOrd="0" destOrd="0" presId="urn:microsoft.com/office/officeart/2005/8/layout/vList2"/>
    <dgm:cxn modelId="{860676CF-0AAB-445D-8616-959A80BBCB16}" srcId="{3058E931-3454-4F31-9C4B-A47E347E536D}" destId="{F62CF219-89A8-42D9-9555-7375AB69C6A2}" srcOrd="0" destOrd="0" parTransId="{FFE36C1E-17D2-4DD0-98D6-32F49689CCCB}" sibTransId="{C178E32B-CCA7-4AFC-A327-AFFCCAD48099}"/>
    <dgm:cxn modelId="{6E32E8F3-F138-4C95-AD17-9956F1FDD6BF}" type="presOf" srcId="{41A777BF-2864-4F29-9819-EF3DF4E06B8F}" destId="{81E1E023-1785-41BA-AB45-2FCAA7B901AB}" srcOrd="0" destOrd="0" presId="urn:microsoft.com/office/officeart/2005/8/layout/vList2"/>
    <dgm:cxn modelId="{986FCCD0-8B3A-4EB2-9C52-8BE5BAFF5866}" type="presParOf" srcId="{6CAB855F-0D49-4DF5-9CC7-6EBB54DECB1A}" destId="{A06EF1D9-AF8E-4582-915B-2E5EC4982092}" srcOrd="0" destOrd="0" presId="urn:microsoft.com/office/officeart/2005/8/layout/vList2"/>
    <dgm:cxn modelId="{610DA8C0-EC73-4566-9DAE-0E9DB267910A}" type="presParOf" srcId="{6CAB855F-0D49-4DF5-9CC7-6EBB54DECB1A}" destId="{81E1E023-1785-41BA-AB45-2FCAA7B901AB}" srcOrd="1" destOrd="0" presId="urn:microsoft.com/office/officeart/2005/8/layout/vList2"/>
    <dgm:cxn modelId="{A86AE40F-7913-442D-8E6D-AAD3682CEB9D}" type="presParOf" srcId="{6CAB855F-0D49-4DF5-9CC7-6EBB54DECB1A}" destId="{30F16DC9-368A-4656-8BCF-72A66DC6F850}" srcOrd="2" destOrd="0" presId="urn:microsoft.com/office/officeart/2005/8/layout/vList2"/>
    <dgm:cxn modelId="{6B96B312-C74C-4CE3-AD6A-FC9EA7519CB8}" type="presParOf" srcId="{6CAB855F-0D49-4DF5-9CC7-6EBB54DECB1A}" destId="{EDDE3352-F386-4E8F-B5F7-CEF971ED041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B0E8AC-6D39-4B82-96E5-7B97C08EB67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5A7A526-3EB0-4CB2-BEE5-C85ADA1DF511}">
      <dgm:prSet custT="1"/>
      <dgm:spPr/>
      <dgm:t>
        <a:bodyPr/>
        <a:lstStyle/>
        <a:p>
          <a:r>
            <a:rPr lang="fi-FI" sz="1500" baseline="0" dirty="0"/>
            <a:t>Kasvavien ja paljon liikkuvien nuorten tulee saada tarvitsemansa energia aterioista ja terveellisistä välipaloista.</a:t>
          </a:r>
          <a:endParaRPr lang="fi-FI" sz="1500" dirty="0"/>
        </a:p>
      </dgm:t>
    </dgm:pt>
    <dgm:pt modelId="{956862C9-E5D9-4F82-9DF8-5DCA91262CC0}" type="parTrans" cxnId="{1B95724B-63A8-4C50-A0AC-414CCF1576FB}">
      <dgm:prSet/>
      <dgm:spPr/>
      <dgm:t>
        <a:bodyPr/>
        <a:lstStyle/>
        <a:p>
          <a:endParaRPr lang="fi-FI"/>
        </a:p>
      </dgm:t>
    </dgm:pt>
    <dgm:pt modelId="{C4D9F01D-C2F1-4B6C-BF23-371806E1BB74}" type="sibTrans" cxnId="{1B95724B-63A8-4C50-A0AC-414CCF1576FB}">
      <dgm:prSet/>
      <dgm:spPr/>
      <dgm:t>
        <a:bodyPr/>
        <a:lstStyle/>
        <a:p>
          <a:endParaRPr lang="fi-FI"/>
        </a:p>
      </dgm:t>
    </dgm:pt>
    <dgm:pt modelId="{2280027A-BD06-40F5-A956-794DCCEAC444}">
      <dgm:prSet custT="1"/>
      <dgm:spPr/>
      <dgm:t>
        <a:bodyPr/>
        <a:lstStyle/>
        <a:p>
          <a:r>
            <a:rPr lang="fi-FI" sz="1500" baseline="0" dirty="0"/>
            <a:t>Terveydelle sekä hampaille haitalliset sokeriset juomat ja välipalat pitää korvata terveellisillä.</a:t>
          </a:r>
          <a:endParaRPr lang="fi-FI" sz="1500" dirty="0"/>
        </a:p>
      </dgm:t>
    </dgm:pt>
    <dgm:pt modelId="{B228FCFA-2BC2-4902-B98C-E6C9FDBFA1B9}" type="parTrans" cxnId="{BFD5AA89-E364-48C0-8AA9-A6143B4E54AE}">
      <dgm:prSet/>
      <dgm:spPr/>
      <dgm:t>
        <a:bodyPr/>
        <a:lstStyle/>
        <a:p>
          <a:endParaRPr lang="fi-FI"/>
        </a:p>
      </dgm:t>
    </dgm:pt>
    <dgm:pt modelId="{4BEDF176-5AF8-4CAA-83C8-6E4B59C696E2}" type="sibTrans" cxnId="{BFD5AA89-E364-48C0-8AA9-A6143B4E54AE}">
      <dgm:prSet/>
      <dgm:spPr/>
      <dgm:t>
        <a:bodyPr/>
        <a:lstStyle/>
        <a:p>
          <a:endParaRPr lang="fi-FI"/>
        </a:p>
      </dgm:t>
    </dgm:pt>
    <dgm:pt modelId="{06BE56CE-4B5B-4931-BD5A-2618B47ED9C4}">
      <dgm:prSet custT="1"/>
      <dgm:spPr/>
      <dgm:t>
        <a:bodyPr/>
        <a:lstStyle/>
        <a:p>
          <a:r>
            <a:rPr lang="fi-FI" sz="1500" baseline="0" dirty="0"/>
            <a:t>Kouluissa ja harrastepaikoissa tulee turvata mahdollisuus juoda hanavettä janojuomana.</a:t>
          </a:r>
          <a:endParaRPr lang="fi-FI" sz="1500" dirty="0"/>
        </a:p>
      </dgm:t>
    </dgm:pt>
    <dgm:pt modelId="{AD36B99A-9292-46C0-B918-63E7B2B48B18}" type="parTrans" cxnId="{80B2DB2C-119A-40AC-81D7-1D32B696DEB6}">
      <dgm:prSet/>
      <dgm:spPr/>
      <dgm:t>
        <a:bodyPr/>
        <a:lstStyle/>
        <a:p>
          <a:endParaRPr lang="fi-FI"/>
        </a:p>
      </dgm:t>
    </dgm:pt>
    <dgm:pt modelId="{29C6E34E-E43E-45A2-B9D7-9FD3EA713BD9}" type="sibTrans" cxnId="{80B2DB2C-119A-40AC-81D7-1D32B696DEB6}">
      <dgm:prSet/>
      <dgm:spPr/>
      <dgm:t>
        <a:bodyPr/>
        <a:lstStyle/>
        <a:p>
          <a:endParaRPr lang="fi-FI"/>
        </a:p>
      </dgm:t>
    </dgm:pt>
    <dgm:pt modelId="{4ACD316F-38FF-48C2-AD75-917327E8A3ED}">
      <dgm:prSet custT="1"/>
      <dgm:spPr/>
      <dgm:t>
        <a:bodyPr/>
        <a:lstStyle/>
        <a:p>
          <a:r>
            <a:rPr lang="fi-FI" sz="1500" baseline="0" dirty="0"/>
            <a:t>Makeiset, virvotusjuomat ja energiajuomat eivät kuulu terveelliseen ruokaympäristöön.</a:t>
          </a:r>
          <a:endParaRPr lang="fi-FI" sz="1500" dirty="0"/>
        </a:p>
      </dgm:t>
    </dgm:pt>
    <dgm:pt modelId="{A69D0C90-2DDB-404E-96E7-EEF0E211AD56}" type="parTrans" cxnId="{02201322-9438-4368-9873-7548CA53EEA8}">
      <dgm:prSet/>
      <dgm:spPr/>
      <dgm:t>
        <a:bodyPr/>
        <a:lstStyle/>
        <a:p>
          <a:endParaRPr lang="fi-FI"/>
        </a:p>
      </dgm:t>
    </dgm:pt>
    <dgm:pt modelId="{92C928C0-7DCA-46D3-A4DB-0A8B1B68D083}" type="sibTrans" cxnId="{02201322-9438-4368-9873-7548CA53EEA8}">
      <dgm:prSet/>
      <dgm:spPr/>
      <dgm:t>
        <a:bodyPr/>
        <a:lstStyle/>
        <a:p>
          <a:endParaRPr lang="fi-FI"/>
        </a:p>
      </dgm:t>
    </dgm:pt>
    <dgm:pt modelId="{B0A6ED06-95DC-4377-A338-063C6DC8BC0C}">
      <dgm:prSet custT="1"/>
      <dgm:spPr/>
      <dgm:t>
        <a:bodyPr/>
        <a:lstStyle/>
        <a:p>
          <a:r>
            <a:rPr lang="fi-FI" sz="1500" baseline="0" dirty="0"/>
            <a:t>Ksylitolituotteiden käyttö on suositeltavaa </a:t>
          </a:r>
          <a:r>
            <a:rPr lang="fi-FI" sz="1500" b="1" baseline="0" dirty="0"/>
            <a:t>B</a:t>
          </a:r>
          <a:r>
            <a:rPr lang="fi-FI" sz="1500" baseline="0" dirty="0"/>
            <a:t>.</a:t>
          </a:r>
          <a:endParaRPr lang="fi-FI" sz="1500" dirty="0"/>
        </a:p>
      </dgm:t>
    </dgm:pt>
    <dgm:pt modelId="{22E03866-531F-44D7-9692-0CBFFD4B9E7D}" type="parTrans" cxnId="{E8A291BF-0821-49AA-8E22-3816C325F799}">
      <dgm:prSet/>
      <dgm:spPr/>
      <dgm:t>
        <a:bodyPr/>
        <a:lstStyle/>
        <a:p>
          <a:endParaRPr lang="fi-FI"/>
        </a:p>
      </dgm:t>
    </dgm:pt>
    <dgm:pt modelId="{0A46DD8D-3726-4D7D-8AFC-B2EDE7FC1B30}" type="sibTrans" cxnId="{E8A291BF-0821-49AA-8E22-3816C325F799}">
      <dgm:prSet/>
      <dgm:spPr/>
      <dgm:t>
        <a:bodyPr/>
        <a:lstStyle/>
        <a:p>
          <a:endParaRPr lang="fi-FI"/>
        </a:p>
      </dgm:t>
    </dgm:pt>
    <dgm:pt modelId="{D30FE702-1625-49ED-9B7C-BEC2520AE730}">
      <dgm:prSet custT="1"/>
      <dgm:spPr/>
      <dgm:t>
        <a:bodyPr/>
        <a:lstStyle/>
        <a:p>
          <a:r>
            <a:rPr lang="fi-FI" sz="1500" baseline="0" dirty="0"/>
            <a:t>Koulujen opetusohjelmaan pitäisi sisältyä suuhygieniaopetusta.</a:t>
          </a:r>
          <a:endParaRPr lang="fi-FI" sz="1500" dirty="0"/>
        </a:p>
      </dgm:t>
    </dgm:pt>
    <dgm:pt modelId="{C06E59D5-3F5F-4538-8BD1-B8788E1A61F3}" type="parTrans" cxnId="{1D0ED2A0-3561-48CF-8E61-C6F9EE16D064}">
      <dgm:prSet/>
      <dgm:spPr/>
      <dgm:t>
        <a:bodyPr/>
        <a:lstStyle/>
        <a:p>
          <a:endParaRPr lang="fi-FI"/>
        </a:p>
      </dgm:t>
    </dgm:pt>
    <dgm:pt modelId="{C600E8E2-0EEC-4F1E-A3E3-7B9CD8E803C4}" type="sibTrans" cxnId="{1D0ED2A0-3561-48CF-8E61-C6F9EE16D064}">
      <dgm:prSet/>
      <dgm:spPr/>
      <dgm:t>
        <a:bodyPr/>
        <a:lstStyle/>
        <a:p>
          <a:endParaRPr lang="fi-FI"/>
        </a:p>
      </dgm:t>
    </dgm:pt>
    <dgm:pt modelId="{9C6995CC-A11B-44D7-959B-6FBAB2BF447E}" type="pres">
      <dgm:prSet presAssocID="{1EB0E8AC-6D39-4B82-96E5-7B97C08EB671}" presName="Name0" presStyleCnt="0">
        <dgm:presLayoutVars>
          <dgm:chMax val="7"/>
          <dgm:chPref val="7"/>
          <dgm:dir/>
        </dgm:presLayoutVars>
      </dgm:prSet>
      <dgm:spPr/>
    </dgm:pt>
    <dgm:pt modelId="{099E9DDD-B35C-4374-A4D0-DDF6A0732363}" type="pres">
      <dgm:prSet presAssocID="{1EB0E8AC-6D39-4B82-96E5-7B97C08EB671}" presName="Name1" presStyleCnt="0"/>
      <dgm:spPr/>
    </dgm:pt>
    <dgm:pt modelId="{D16A5B81-D219-4D52-B72C-C9B17681DE42}" type="pres">
      <dgm:prSet presAssocID="{1EB0E8AC-6D39-4B82-96E5-7B97C08EB671}" presName="cycle" presStyleCnt="0"/>
      <dgm:spPr/>
    </dgm:pt>
    <dgm:pt modelId="{C8199C39-54AE-4C7C-835E-866E6A281C55}" type="pres">
      <dgm:prSet presAssocID="{1EB0E8AC-6D39-4B82-96E5-7B97C08EB671}" presName="srcNode" presStyleLbl="node1" presStyleIdx="0" presStyleCnt="6"/>
      <dgm:spPr/>
    </dgm:pt>
    <dgm:pt modelId="{134A2B97-15CE-4B9C-95AF-BCC3AC3EED0E}" type="pres">
      <dgm:prSet presAssocID="{1EB0E8AC-6D39-4B82-96E5-7B97C08EB671}" presName="conn" presStyleLbl="parChTrans1D2" presStyleIdx="0" presStyleCnt="1"/>
      <dgm:spPr/>
    </dgm:pt>
    <dgm:pt modelId="{D57766FA-FC47-44C8-BD27-C26BE2082374}" type="pres">
      <dgm:prSet presAssocID="{1EB0E8AC-6D39-4B82-96E5-7B97C08EB671}" presName="extraNode" presStyleLbl="node1" presStyleIdx="0" presStyleCnt="6"/>
      <dgm:spPr/>
    </dgm:pt>
    <dgm:pt modelId="{3925CD04-9EC8-48D5-BE4A-BFA7EEF5CDA1}" type="pres">
      <dgm:prSet presAssocID="{1EB0E8AC-6D39-4B82-96E5-7B97C08EB671}" presName="dstNode" presStyleLbl="node1" presStyleIdx="0" presStyleCnt="6"/>
      <dgm:spPr/>
    </dgm:pt>
    <dgm:pt modelId="{6F3632B3-9BA2-4012-96DC-DA0A4E7EFCFD}" type="pres">
      <dgm:prSet presAssocID="{A5A7A526-3EB0-4CB2-BEE5-C85ADA1DF511}" presName="text_1" presStyleLbl="node1" presStyleIdx="0" presStyleCnt="6" custScaleY="137594">
        <dgm:presLayoutVars>
          <dgm:bulletEnabled val="1"/>
        </dgm:presLayoutVars>
      </dgm:prSet>
      <dgm:spPr>
        <a:prstGeom prst="roundRect">
          <a:avLst/>
        </a:prstGeom>
      </dgm:spPr>
    </dgm:pt>
    <dgm:pt modelId="{9ED319A7-88EC-42D8-A1B1-E2CC5F13BD9C}" type="pres">
      <dgm:prSet presAssocID="{A5A7A526-3EB0-4CB2-BEE5-C85ADA1DF511}" presName="accent_1" presStyleCnt="0"/>
      <dgm:spPr/>
    </dgm:pt>
    <dgm:pt modelId="{8F36E678-4311-4927-84FE-D826838A4A1D}" type="pres">
      <dgm:prSet presAssocID="{A5A7A526-3EB0-4CB2-BEE5-C85ADA1DF511}" presName="accentRepeatNode" presStyleLbl="solidFgAcc1" presStyleIdx="0" presStyleCnt="6"/>
      <dgm:spPr/>
    </dgm:pt>
    <dgm:pt modelId="{79944FB8-D0C3-418F-8FB7-F8499377EFC2}" type="pres">
      <dgm:prSet presAssocID="{2280027A-BD06-40F5-A956-794DCCEAC444}" presName="text_2" presStyleLbl="node1" presStyleIdx="1" presStyleCnt="6" custScaleY="137594">
        <dgm:presLayoutVars>
          <dgm:bulletEnabled val="1"/>
        </dgm:presLayoutVars>
      </dgm:prSet>
      <dgm:spPr>
        <a:prstGeom prst="roundRect">
          <a:avLst/>
        </a:prstGeom>
      </dgm:spPr>
    </dgm:pt>
    <dgm:pt modelId="{0068D5C9-594D-4047-B0B5-066E95FF9358}" type="pres">
      <dgm:prSet presAssocID="{2280027A-BD06-40F5-A956-794DCCEAC444}" presName="accent_2" presStyleCnt="0"/>
      <dgm:spPr/>
    </dgm:pt>
    <dgm:pt modelId="{25652FA7-070A-493D-8696-CFA7E28F6A19}" type="pres">
      <dgm:prSet presAssocID="{2280027A-BD06-40F5-A956-794DCCEAC444}" presName="accentRepeatNode" presStyleLbl="solidFgAcc1" presStyleIdx="1" presStyleCnt="6"/>
      <dgm:spPr/>
    </dgm:pt>
    <dgm:pt modelId="{A57BB274-865B-4FF1-98B0-58E2510F9933}" type="pres">
      <dgm:prSet presAssocID="{06BE56CE-4B5B-4931-BD5A-2618B47ED9C4}" presName="text_3" presStyleLbl="node1" presStyleIdx="2" presStyleCnt="6" custScaleY="137594">
        <dgm:presLayoutVars>
          <dgm:bulletEnabled val="1"/>
        </dgm:presLayoutVars>
      </dgm:prSet>
      <dgm:spPr>
        <a:prstGeom prst="roundRect">
          <a:avLst/>
        </a:prstGeom>
      </dgm:spPr>
    </dgm:pt>
    <dgm:pt modelId="{2113DDC0-D655-47D4-999C-AD1B490E2D5E}" type="pres">
      <dgm:prSet presAssocID="{06BE56CE-4B5B-4931-BD5A-2618B47ED9C4}" presName="accent_3" presStyleCnt="0"/>
      <dgm:spPr/>
    </dgm:pt>
    <dgm:pt modelId="{3315FF88-3951-4F24-9AE7-76B2DB899236}" type="pres">
      <dgm:prSet presAssocID="{06BE56CE-4B5B-4931-BD5A-2618B47ED9C4}" presName="accentRepeatNode" presStyleLbl="solidFgAcc1" presStyleIdx="2" presStyleCnt="6"/>
      <dgm:spPr/>
    </dgm:pt>
    <dgm:pt modelId="{E8DB47D1-B958-48C9-8978-18E9844D9F9D}" type="pres">
      <dgm:prSet presAssocID="{4ACD316F-38FF-48C2-AD75-917327E8A3ED}" presName="text_4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7F9703AD-2BBC-475A-BB3E-914BF7BD3976}" type="pres">
      <dgm:prSet presAssocID="{4ACD316F-38FF-48C2-AD75-917327E8A3ED}" presName="accent_4" presStyleCnt="0"/>
      <dgm:spPr/>
    </dgm:pt>
    <dgm:pt modelId="{3147EA1A-2A7C-4E69-A4AB-00C9A96763A9}" type="pres">
      <dgm:prSet presAssocID="{4ACD316F-38FF-48C2-AD75-917327E8A3ED}" presName="accentRepeatNode" presStyleLbl="solidFgAcc1" presStyleIdx="3" presStyleCnt="6"/>
      <dgm:spPr/>
    </dgm:pt>
    <dgm:pt modelId="{44DD93AC-1478-48F4-BD39-54ECA1FEAE9F}" type="pres">
      <dgm:prSet presAssocID="{B0A6ED06-95DC-4377-A338-063C6DC8BC0C}" presName="text_5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9384E329-AE7C-47A3-9685-8D34471EABCA}" type="pres">
      <dgm:prSet presAssocID="{B0A6ED06-95DC-4377-A338-063C6DC8BC0C}" presName="accent_5" presStyleCnt="0"/>
      <dgm:spPr/>
    </dgm:pt>
    <dgm:pt modelId="{9DA56B96-A26A-4CF6-86C7-A28035A9F1F2}" type="pres">
      <dgm:prSet presAssocID="{B0A6ED06-95DC-4377-A338-063C6DC8BC0C}" presName="accentRepeatNode" presStyleLbl="solidFgAcc1" presStyleIdx="4" presStyleCnt="6"/>
      <dgm:spPr/>
    </dgm:pt>
    <dgm:pt modelId="{A4077EC7-096A-4470-8D2F-13527689FEFD}" type="pres">
      <dgm:prSet presAssocID="{D30FE702-1625-49ED-9B7C-BEC2520AE730}" presName="text_6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14A8A748-50E8-4FCD-85BF-895586DAC89F}" type="pres">
      <dgm:prSet presAssocID="{D30FE702-1625-49ED-9B7C-BEC2520AE730}" presName="accent_6" presStyleCnt="0"/>
      <dgm:spPr/>
    </dgm:pt>
    <dgm:pt modelId="{F2BD29BF-798C-44C0-B4E4-BFB55199F68A}" type="pres">
      <dgm:prSet presAssocID="{D30FE702-1625-49ED-9B7C-BEC2520AE730}" presName="accentRepeatNode" presStyleLbl="solidFgAcc1" presStyleIdx="5" presStyleCnt="6"/>
      <dgm:spPr/>
    </dgm:pt>
  </dgm:ptLst>
  <dgm:cxnLst>
    <dgm:cxn modelId="{3F21CA0A-5ED4-49F9-88C0-1815897EA1AB}" type="presOf" srcId="{2280027A-BD06-40F5-A956-794DCCEAC444}" destId="{79944FB8-D0C3-418F-8FB7-F8499377EFC2}" srcOrd="0" destOrd="0" presId="urn:microsoft.com/office/officeart/2008/layout/VerticalCurvedList"/>
    <dgm:cxn modelId="{02201322-9438-4368-9873-7548CA53EEA8}" srcId="{1EB0E8AC-6D39-4B82-96E5-7B97C08EB671}" destId="{4ACD316F-38FF-48C2-AD75-917327E8A3ED}" srcOrd="3" destOrd="0" parTransId="{A69D0C90-2DDB-404E-96E7-EEF0E211AD56}" sibTransId="{92C928C0-7DCA-46D3-A4DB-0A8B1B68D083}"/>
    <dgm:cxn modelId="{80B2DB2C-119A-40AC-81D7-1D32B696DEB6}" srcId="{1EB0E8AC-6D39-4B82-96E5-7B97C08EB671}" destId="{06BE56CE-4B5B-4931-BD5A-2618B47ED9C4}" srcOrd="2" destOrd="0" parTransId="{AD36B99A-9292-46C0-B918-63E7B2B48B18}" sibTransId="{29C6E34E-E43E-45A2-B9D7-9FD3EA713BD9}"/>
    <dgm:cxn modelId="{D2296332-F1E8-4141-8113-EAA9B46B80FF}" type="presOf" srcId="{B0A6ED06-95DC-4377-A338-063C6DC8BC0C}" destId="{44DD93AC-1478-48F4-BD39-54ECA1FEAE9F}" srcOrd="0" destOrd="0" presId="urn:microsoft.com/office/officeart/2008/layout/VerticalCurvedList"/>
    <dgm:cxn modelId="{4E8F3143-BD3C-47FC-817C-3C540470E2A7}" type="presOf" srcId="{C4D9F01D-C2F1-4B6C-BF23-371806E1BB74}" destId="{134A2B97-15CE-4B9C-95AF-BCC3AC3EED0E}" srcOrd="0" destOrd="0" presId="urn:microsoft.com/office/officeart/2008/layout/VerticalCurvedList"/>
    <dgm:cxn modelId="{1B95724B-63A8-4C50-A0AC-414CCF1576FB}" srcId="{1EB0E8AC-6D39-4B82-96E5-7B97C08EB671}" destId="{A5A7A526-3EB0-4CB2-BEE5-C85ADA1DF511}" srcOrd="0" destOrd="0" parTransId="{956862C9-E5D9-4F82-9DF8-5DCA91262CC0}" sibTransId="{C4D9F01D-C2F1-4B6C-BF23-371806E1BB74}"/>
    <dgm:cxn modelId="{2B99307F-ED9E-4E91-8975-FE32719A7111}" type="presOf" srcId="{A5A7A526-3EB0-4CB2-BEE5-C85ADA1DF511}" destId="{6F3632B3-9BA2-4012-96DC-DA0A4E7EFCFD}" srcOrd="0" destOrd="0" presId="urn:microsoft.com/office/officeart/2008/layout/VerticalCurvedList"/>
    <dgm:cxn modelId="{BFD5AA89-E364-48C0-8AA9-A6143B4E54AE}" srcId="{1EB0E8AC-6D39-4B82-96E5-7B97C08EB671}" destId="{2280027A-BD06-40F5-A956-794DCCEAC444}" srcOrd="1" destOrd="0" parTransId="{B228FCFA-2BC2-4902-B98C-E6C9FDBFA1B9}" sibTransId="{4BEDF176-5AF8-4CAA-83C8-6E4B59C696E2}"/>
    <dgm:cxn modelId="{2196C69B-0007-40A9-AC76-E4536D133AD1}" type="presOf" srcId="{1EB0E8AC-6D39-4B82-96E5-7B97C08EB671}" destId="{9C6995CC-A11B-44D7-959B-6FBAB2BF447E}" srcOrd="0" destOrd="0" presId="urn:microsoft.com/office/officeart/2008/layout/VerticalCurvedList"/>
    <dgm:cxn modelId="{CC6A789D-9F14-41FF-B001-DBDAF7B08480}" type="presOf" srcId="{06BE56CE-4B5B-4931-BD5A-2618B47ED9C4}" destId="{A57BB274-865B-4FF1-98B0-58E2510F9933}" srcOrd="0" destOrd="0" presId="urn:microsoft.com/office/officeart/2008/layout/VerticalCurvedList"/>
    <dgm:cxn modelId="{1D0ED2A0-3561-48CF-8E61-C6F9EE16D064}" srcId="{1EB0E8AC-6D39-4B82-96E5-7B97C08EB671}" destId="{D30FE702-1625-49ED-9B7C-BEC2520AE730}" srcOrd="5" destOrd="0" parTransId="{C06E59D5-3F5F-4538-8BD1-B8788E1A61F3}" sibTransId="{C600E8E2-0EEC-4F1E-A3E3-7B9CD8E803C4}"/>
    <dgm:cxn modelId="{E8A291BF-0821-49AA-8E22-3816C325F799}" srcId="{1EB0E8AC-6D39-4B82-96E5-7B97C08EB671}" destId="{B0A6ED06-95DC-4377-A338-063C6DC8BC0C}" srcOrd="4" destOrd="0" parTransId="{22E03866-531F-44D7-9692-0CBFFD4B9E7D}" sibTransId="{0A46DD8D-3726-4D7D-8AFC-B2EDE7FC1B30}"/>
    <dgm:cxn modelId="{57BD84E5-D8FF-47D5-8114-7838E3CF178D}" type="presOf" srcId="{D30FE702-1625-49ED-9B7C-BEC2520AE730}" destId="{A4077EC7-096A-4470-8D2F-13527689FEFD}" srcOrd="0" destOrd="0" presId="urn:microsoft.com/office/officeart/2008/layout/VerticalCurvedList"/>
    <dgm:cxn modelId="{6C739FE6-AC4A-4668-BEBC-D194A14D6F9B}" type="presOf" srcId="{4ACD316F-38FF-48C2-AD75-917327E8A3ED}" destId="{E8DB47D1-B958-48C9-8978-18E9844D9F9D}" srcOrd="0" destOrd="0" presId="urn:microsoft.com/office/officeart/2008/layout/VerticalCurvedList"/>
    <dgm:cxn modelId="{6A26E90F-1654-46A2-8E6F-96A9F2BA59DC}" type="presParOf" srcId="{9C6995CC-A11B-44D7-959B-6FBAB2BF447E}" destId="{099E9DDD-B35C-4374-A4D0-DDF6A0732363}" srcOrd="0" destOrd="0" presId="urn:microsoft.com/office/officeart/2008/layout/VerticalCurvedList"/>
    <dgm:cxn modelId="{009B0994-F8AA-408D-BD5C-BA2DE68FFD66}" type="presParOf" srcId="{099E9DDD-B35C-4374-A4D0-DDF6A0732363}" destId="{D16A5B81-D219-4D52-B72C-C9B17681DE42}" srcOrd="0" destOrd="0" presId="urn:microsoft.com/office/officeart/2008/layout/VerticalCurvedList"/>
    <dgm:cxn modelId="{72192925-EF3B-4C70-BCC0-ED378B11C069}" type="presParOf" srcId="{D16A5B81-D219-4D52-B72C-C9B17681DE42}" destId="{C8199C39-54AE-4C7C-835E-866E6A281C55}" srcOrd="0" destOrd="0" presId="urn:microsoft.com/office/officeart/2008/layout/VerticalCurvedList"/>
    <dgm:cxn modelId="{CFDD5774-698E-4FAC-B306-719F3F6153EE}" type="presParOf" srcId="{D16A5B81-D219-4D52-B72C-C9B17681DE42}" destId="{134A2B97-15CE-4B9C-95AF-BCC3AC3EED0E}" srcOrd="1" destOrd="0" presId="urn:microsoft.com/office/officeart/2008/layout/VerticalCurvedList"/>
    <dgm:cxn modelId="{924A5324-C57F-4DD7-8E6B-87367F96DF51}" type="presParOf" srcId="{D16A5B81-D219-4D52-B72C-C9B17681DE42}" destId="{D57766FA-FC47-44C8-BD27-C26BE2082374}" srcOrd="2" destOrd="0" presId="urn:microsoft.com/office/officeart/2008/layout/VerticalCurvedList"/>
    <dgm:cxn modelId="{5A131E7C-40ED-4A4F-8B5C-F1B19A3BA7BD}" type="presParOf" srcId="{D16A5B81-D219-4D52-B72C-C9B17681DE42}" destId="{3925CD04-9EC8-48D5-BE4A-BFA7EEF5CDA1}" srcOrd="3" destOrd="0" presId="urn:microsoft.com/office/officeart/2008/layout/VerticalCurvedList"/>
    <dgm:cxn modelId="{A52807A3-9931-4A5D-9825-89C86CCD2189}" type="presParOf" srcId="{099E9DDD-B35C-4374-A4D0-DDF6A0732363}" destId="{6F3632B3-9BA2-4012-96DC-DA0A4E7EFCFD}" srcOrd="1" destOrd="0" presId="urn:microsoft.com/office/officeart/2008/layout/VerticalCurvedList"/>
    <dgm:cxn modelId="{DF776E57-DB5C-4213-B4F9-A0815A5C5B02}" type="presParOf" srcId="{099E9DDD-B35C-4374-A4D0-DDF6A0732363}" destId="{9ED319A7-88EC-42D8-A1B1-E2CC5F13BD9C}" srcOrd="2" destOrd="0" presId="urn:microsoft.com/office/officeart/2008/layout/VerticalCurvedList"/>
    <dgm:cxn modelId="{0A678EFA-3AA3-4AA5-B657-23FC7C240E6D}" type="presParOf" srcId="{9ED319A7-88EC-42D8-A1B1-E2CC5F13BD9C}" destId="{8F36E678-4311-4927-84FE-D826838A4A1D}" srcOrd="0" destOrd="0" presId="urn:microsoft.com/office/officeart/2008/layout/VerticalCurvedList"/>
    <dgm:cxn modelId="{80E2074D-5E91-4DF5-A3A6-284899D353EE}" type="presParOf" srcId="{099E9DDD-B35C-4374-A4D0-DDF6A0732363}" destId="{79944FB8-D0C3-418F-8FB7-F8499377EFC2}" srcOrd="3" destOrd="0" presId="urn:microsoft.com/office/officeart/2008/layout/VerticalCurvedList"/>
    <dgm:cxn modelId="{E7634353-B3BE-43D8-B72E-230C469987EF}" type="presParOf" srcId="{099E9DDD-B35C-4374-A4D0-DDF6A0732363}" destId="{0068D5C9-594D-4047-B0B5-066E95FF9358}" srcOrd="4" destOrd="0" presId="urn:microsoft.com/office/officeart/2008/layout/VerticalCurvedList"/>
    <dgm:cxn modelId="{B3B668FB-DE44-4199-8A74-3887A12D8BAD}" type="presParOf" srcId="{0068D5C9-594D-4047-B0B5-066E95FF9358}" destId="{25652FA7-070A-493D-8696-CFA7E28F6A19}" srcOrd="0" destOrd="0" presId="urn:microsoft.com/office/officeart/2008/layout/VerticalCurvedList"/>
    <dgm:cxn modelId="{33825160-637B-4438-8692-5813C94C4FA4}" type="presParOf" srcId="{099E9DDD-B35C-4374-A4D0-DDF6A0732363}" destId="{A57BB274-865B-4FF1-98B0-58E2510F9933}" srcOrd="5" destOrd="0" presId="urn:microsoft.com/office/officeart/2008/layout/VerticalCurvedList"/>
    <dgm:cxn modelId="{3B415BE7-C4CE-47C1-93D3-FFECB48F2278}" type="presParOf" srcId="{099E9DDD-B35C-4374-A4D0-DDF6A0732363}" destId="{2113DDC0-D655-47D4-999C-AD1B490E2D5E}" srcOrd="6" destOrd="0" presId="urn:microsoft.com/office/officeart/2008/layout/VerticalCurvedList"/>
    <dgm:cxn modelId="{78F4BC2D-CAAA-40AD-9F0D-CEDFD7E2AF00}" type="presParOf" srcId="{2113DDC0-D655-47D4-999C-AD1B490E2D5E}" destId="{3315FF88-3951-4F24-9AE7-76B2DB899236}" srcOrd="0" destOrd="0" presId="urn:microsoft.com/office/officeart/2008/layout/VerticalCurvedList"/>
    <dgm:cxn modelId="{88DCE004-A6C7-48B2-9039-07C7E8407244}" type="presParOf" srcId="{099E9DDD-B35C-4374-A4D0-DDF6A0732363}" destId="{E8DB47D1-B958-48C9-8978-18E9844D9F9D}" srcOrd="7" destOrd="0" presId="urn:microsoft.com/office/officeart/2008/layout/VerticalCurvedList"/>
    <dgm:cxn modelId="{7899F7A8-B273-467E-AB1D-B4D2A5E4EAB5}" type="presParOf" srcId="{099E9DDD-B35C-4374-A4D0-DDF6A0732363}" destId="{7F9703AD-2BBC-475A-BB3E-914BF7BD3976}" srcOrd="8" destOrd="0" presId="urn:microsoft.com/office/officeart/2008/layout/VerticalCurvedList"/>
    <dgm:cxn modelId="{DB2A77B3-B248-4E91-AD88-223DD6893F24}" type="presParOf" srcId="{7F9703AD-2BBC-475A-BB3E-914BF7BD3976}" destId="{3147EA1A-2A7C-4E69-A4AB-00C9A96763A9}" srcOrd="0" destOrd="0" presId="urn:microsoft.com/office/officeart/2008/layout/VerticalCurvedList"/>
    <dgm:cxn modelId="{D8195583-C4D6-4B76-9CF8-CF1EBD95832D}" type="presParOf" srcId="{099E9DDD-B35C-4374-A4D0-DDF6A0732363}" destId="{44DD93AC-1478-48F4-BD39-54ECA1FEAE9F}" srcOrd="9" destOrd="0" presId="urn:microsoft.com/office/officeart/2008/layout/VerticalCurvedList"/>
    <dgm:cxn modelId="{431577C7-E46A-43F0-A1DD-2ABD8F3188A6}" type="presParOf" srcId="{099E9DDD-B35C-4374-A4D0-DDF6A0732363}" destId="{9384E329-AE7C-47A3-9685-8D34471EABCA}" srcOrd="10" destOrd="0" presId="urn:microsoft.com/office/officeart/2008/layout/VerticalCurvedList"/>
    <dgm:cxn modelId="{1E17851D-A809-4D2A-AFDB-84D0EA0ABDBC}" type="presParOf" srcId="{9384E329-AE7C-47A3-9685-8D34471EABCA}" destId="{9DA56B96-A26A-4CF6-86C7-A28035A9F1F2}" srcOrd="0" destOrd="0" presId="urn:microsoft.com/office/officeart/2008/layout/VerticalCurvedList"/>
    <dgm:cxn modelId="{98345140-C75A-4497-BD3E-7B35A597E86D}" type="presParOf" srcId="{099E9DDD-B35C-4374-A4D0-DDF6A0732363}" destId="{A4077EC7-096A-4470-8D2F-13527689FEFD}" srcOrd="11" destOrd="0" presId="urn:microsoft.com/office/officeart/2008/layout/VerticalCurvedList"/>
    <dgm:cxn modelId="{EF680819-3E2D-4127-A498-A3F0C0B4F4D4}" type="presParOf" srcId="{099E9DDD-B35C-4374-A4D0-DDF6A0732363}" destId="{14A8A748-50E8-4FCD-85BF-895586DAC89F}" srcOrd="12" destOrd="0" presId="urn:microsoft.com/office/officeart/2008/layout/VerticalCurvedList"/>
    <dgm:cxn modelId="{6FD612F4-4584-4791-A2F1-622B7A5769DD}" type="presParOf" srcId="{14A8A748-50E8-4FCD-85BF-895586DAC89F}" destId="{F2BD29BF-798C-44C0-B4E4-BFB55199F6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DCAF8A-5B78-4D52-9D50-F122B00D6B7A}" type="doc">
      <dgm:prSet loTypeId="urn:microsoft.com/office/officeart/2005/8/layout/venn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B5824197-8947-4429-84D2-C5B403C69995}">
      <dgm:prSet/>
      <dgm:spPr/>
      <dgm:t>
        <a:bodyPr/>
        <a:lstStyle/>
        <a:p>
          <a:r>
            <a:rPr lang="fi-FI" sz="1800" b="0" i="0" baseline="0" dirty="0"/>
            <a:t>Kaikenikäisillä tulee olla mahdollisuus</a:t>
          </a:r>
          <a:endParaRPr lang="fi-FI" sz="1800" dirty="0"/>
        </a:p>
      </dgm:t>
    </dgm:pt>
    <dgm:pt modelId="{BDD70081-FB47-4F1C-B058-A5F9F4ACBBC2}" type="parTrans" cxnId="{749AAE54-DC63-43B4-9A42-FB51D2D626FB}">
      <dgm:prSet/>
      <dgm:spPr/>
      <dgm:t>
        <a:bodyPr/>
        <a:lstStyle/>
        <a:p>
          <a:endParaRPr lang="fi-FI"/>
        </a:p>
      </dgm:t>
    </dgm:pt>
    <dgm:pt modelId="{5362485C-BD06-4F51-984F-42F47968859C}" type="sibTrans" cxnId="{749AAE54-DC63-43B4-9A42-FB51D2D626FB}">
      <dgm:prSet/>
      <dgm:spPr/>
      <dgm:t>
        <a:bodyPr/>
        <a:lstStyle/>
        <a:p>
          <a:endParaRPr lang="fi-FI"/>
        </a:p>
      </dgm:t>
    </dgm:pt>
    <dgm:pt modelId="{968F845D-5466-4F4B-B80C-1CFE6381E3CF}">
      <dgm:prSet custT="1"/>
      <dgm:spPr/>
      <dgm:t>
        <a:bodyPr/>
        <a:lstStyle/>
        <a:p>
          <a:r>
            <a:rPr lang="fi-FI" sz="1500" b="0" i="0" dirty="0"/>
            <a:t>elää turvallisessa ympäristössä</a:t>
          </a:r>
          <a:endParaRPr lang="fi-FI" sz="1500" dirty="0"/>
        </a:p>
      </dgm:t>
    </dgm:pt>
    <dgm:pt modelId="{82D93DD4-072A-45D7-A65E-2FE9748DA375}" type="parTrans" cxnId="{58CACF83-3299-4721-A276-F26F8E181CB4}">
      <dgm:prSet/>
      <dgm:spPr/>
      <dgm:t>
        <a:bodyPr/>
        <a:lstStyle/>
        <a:p>
          <a:endParaRPr lang="fi-FI"/>
        </a:p>
      </dgm:t>
    </dgm:pt>
    <dgm:pt modelId="{69CEAB30-C511-48DC-B545-8D6F83B8634D}" type="sibTrans" cxnId="{58CACF83-3299-4721-A276-F26F8E181CB4}">
      <dgm:prSet/>
      <dgm:spPr/>
      <dgm:t>
        <a:bodyPr/>
        <a:lstStyle/>
        <a:p>
          <a:endParaRPr lang="fi-FI"/>
        </a:p>
      </dgm:t>
    </dgm:pt>
    <dgm:pt modelId="{CD7A5EC0-3B49-42AD-BED2-B5A9EE9ECAA9}">
      <dgm:prSet custT="1"/>
      <dgm:spPr/>
      <dgm:t>
        <a:bodyPr/>
        <a:lstStyle/>
        <a:p>
          <a:r>
            <a:rPr lang="fi-FI" sz="1500" b="0" i="0" dirty="0"/>
            <a:t>tehdä terveellisiä valintoja </a:t>
          </a:r>
          <a:endParaRPr lang="fi-FI" sz="1500" dirty="0"/>
        </a:p>
      </dgm:t>
    </dgm:pt>
    <dgm:pt modelId="{52676BD0-3476-4C07-8392-099799751165}" type="parTrans" cxnId="{978418B6-8174-4A2B-895F-8C6260D41B8C}">
      <dgm:prSet/>
      <dgm:spPr/>
      <dgm:t>
        <a:bodyPr/>
        <a:lstStyle/>
        <a:p>
          <a:endParaRPr lang="fi-FI"/>
        </a:p>
      </dgm:t>
    </dgm:pt>
    <dgm:pt modelId="{3768581F-F000-44B2-9CFB-7B87C188D237}" type="sibTrans" cxnId="{978418B6-8174-4A2B-895F-8C6260D41B8C}">
      <dgm:prSet/>
      <dgm:spPr/>
      <dgm:t>
        <a:bodyPr/>
        <a:lstStyle/>
        <a:p>
          <a:endParaRPr lang="fi-FI"/>
        </a:p>
      </dgm:t>
    </dgm:pt>
    <dgm:pt modelId="{3C40D88A-A58E-42D5-BE7C-F3C1B035A017}">
      <dgm:prSet custT="1"/>
      <dgm:spPr/>
      <dgm:t>
        <a:bodyPr/>
        <a:lstStyle/>
        <a:p>
          <a:r>
            <a:rPr lang="fi-FI" sz="1500" b="0" i="0" dirty="0"/>
            <a:t>saada yhteisöltä hyvän terveys-käyttäytymisen malleja.</a:t>
          </a:r>
          <a:endParaRPr lang="fi-FI" sz="1500" dirty="0"/>
        </a:p>
      </dgm:t>
    </dgm:pt>
    <dgm:pt modelId="{29D6D17B-8EC1-4A5C-B593-C7B23C2F3266}" type="parTrans" cxnId="{91B247C9-1AB0-4556-8950-1A6AE6FE15D5}">
      <dgm:prSet/>
      <dgm:spPr/>
      <dgm:t>
        <a:bodyPr/>
        <a:lstStyle/>
        <a:p>
          <a:endParaRPr lang="fi-FI"/>
        </a:p>
      </dgm:t>
    </dgm:pt>
    <dgm:pt modelId="{1308EE50-62ED-4C7D-A43C-0EC24C107C0F}" type="sibTrans" cxnId="{91B247C9-1AB0-4556-8950-1A6AE6FE15D5}">
      <dgm:prSet/>
      <dgm:spPr/>
      <dgm:t>
        <a:bodyPr/>
        <a:lstStyle/>
        <a:p>
          <a:endParaRPr lang="fi-FI"/>
        </a:p>
      </dgm:t>
    </dgm:pt>
    <dgm:pt modelId="{364A8FE5-F5C2-4897-A666-D705159CF528}">
      <dgm:prSet/>
      <dgm:spPr/>
      <dgm:t>
        <a:bodyPr/>
        <a:lstStyle/>
        <a:p>
          <a:r>
            <a:rPr lang="fi-FI" b="0" i="0" baseline="0" dirty="0"/>
            <a:t>Ympäristö ei saa altistaa hampaille haitallisille tottumuksille, esimerkiksi napostelulle. </a:t>
          </a:r>
          <a:endParaRPr lang="fi-FI" dirty="0"/>
        </a:p>
      </dgm:t>
    </dgm:pt>
    <dgm:pt modelId="{1BBD033E-4167-4D7E-8629-9B2E66673D69}" type="parTrans" cxnId="{F1EDD167-FA99-4143-AC34-4B6922BC717E}">
      <dgm:prSet/>
      <dgm:spPr/>
      <dgm:t>
        <a:bodyPr/>
        <a:lstStyle/>
        <a:p>
          <a:endParaRPr lang="fi-FI"/>
        </a:p>
      </dgm:t>
    </dgm:pt>
    <dgm:pt modelId="{FC105D29-E5FD-48C2-93FA-27E8530B1B4F}" type="sibTrans" cxnId="{F1EDD167-FA99-4143-AC34-4B6922BC717E}">
      <dgm:prSet/>
      <dgm:spPr/>
      <dgm:t>
        <a:bodyPr/>
        <a:lstStyle/>
        <a:p>
          <a:endParaRPr lang="fi-FI"/>
        </a:p>
      </dgm:t>
    </dgm:pt>
    <dgm:pt modelId="{B6C21FE4-EEA5-4935-8882-2EE8E28401F0}">
      <dgm:prSet/>
      <dgm:spPr/>
      <dgm:t>
        <a:bodyPr/>
        <a:lstStyle/>
        <a:p>
          <a:r>
            <a:rPr lang="fi-FI" b="1" i="0" baseline="0" dirty="0"/>
            <a:t>Elinympäristön terveellisyyden kohentaminen </a:t>
          </a:r>
          <a:r>
            <a:rPr lang="fi-FI" b="0" i="0" baseline="0" dirty="0"/>
            <a:t>vaatii hallinnon sektorirajat ylittävää yhteistyötä eri toimijoiden kesken. </a:t>
          </a:r>
          <a:endParaRPr lang="fi-FI" dirty="0"/>
        </a:p>
      </dgm:t>
    </dgm:pt>
    <dgm:pt modelId="{D455A0A7-DBA0-4EF9-98AC-23224F7CF0EF}" type="parTrans" cxnId="{D43D9B8F-1BBD-4746-A528-718DA72A5C83}">
      <dgm:prSet/>
      <dgm:spPr/>
      <dgm:t>
        <a:bodyPr/>
        <a:lstStyle/>
        <a:p>
          <a:endParaRPr lang="fi-FI"/>
        </a:p>
      </dgm:t>
    </dgm:pt>
    <dgm:pt modelId="{5512F9E8-E43B-4196-99FF-13E047DCE91A}" type="sibTrans" cxnId="{D43D9B8F-1BBD-4746-A528-718DA72A5C83}">
      <dgm:prSet/>
      <dgm:spPr/>
      <dgm:t>
        <a:bodyPr/>
        <a:lstStyle/>
        <a:p>
          <a:endParaRPr lang="fi-FI"/>
        </a:p>
      </dgm:t>
    </dgm:pt>
    <dgm:pt modelId="{A592A4B5-2404-42D6-AC0E-9AC3EB68988D}" type="pres">
      <dgm:prSet presAssocID="{34DCAF8A-5B78-4D52-9D50-F122B00D6B7A}" presName="Name0" presStyleCnt="0">
        <dgm:presLayoutVars>
          <dgm:dir/>
          <dgm:resizeHandles val="exact"/>
        </dgm:presLayoutVars>
      </dgm:prSet>
      <dgm:spPr/>
    </dgm:pt>
    <dgm:pt modelId="{D6721AB2-944A-420B-8C5E-6F74FE0CF740}" type="pres">
      <dgm:prSet presAssocID="{B5824197-8947-4429-84D2-C5B403C69995}" presName="Name5" presStyleLbl="vennNode1" presStyleIdx="0" presStyleCnt="3">
        <dgm:presLayoutVars>
          <dgm:bulletEnabled val="1"/>
        </dgm:presLayoutVars>
      </dgm:prSet>
      <dgm:spPr/>
    </dgm:pt>
    <dgm:pt modelId="{6D1B4EDA-193B-44FE-9F77-55000705E62B}" type="pres">
      <dgm:prSet presAssocID="{5362485C-BD06-4F51-984F-42F47968859C}" presName="space" presStyleCnt="0"/>
      <dgm:spPr/>
    </dgm:pt>
    <dgm:pt modelId="{71C7CBCF-E949-48BA-91F7-4CA64D14EA09}" type="pres">
      <dgm:prSet presAssocID="{364A8FE5-F5C2-4897-A666-D705159CF528}" presName="Name5" presStyleLbl="vennNode1" presStyleIdx="1" presStyleCnt="3">
        <dgm:presLayoutVars>
          <dgm:bulletEnabled val="1"/>
        </dgm:presLayoutVars>
      </dgm:prSet>
      <dgm:spPr/>
    </dgm:pt>
    <dgm:pt modelId="{0EDC5313-4D36-4A44-B594-02BE37037975}" type="pres">
      <dgm:prSet presAssocID="{FC105D29-E5FD-48C2-93FA-27E8530B1B4F}" presName="space" presStyleCnt="0"/>
      <dgm:spPr/>
    </dgm:pt>
    <dgm:pt modelId="{1AEF68CC-E046-4629-B293-6A58EC2B7225}" type="pres">
      <dgm:prSet presAssocID="{B6C21FE4-EEA5-4935-8882-2EE8E28401F0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7A2D2A18-E39F-43AA-909F-99CA1C6741BA}" type="presOf" srcId="{B5824197-8947-4429-84D2-C5B403C69995}" destId="{D6721AB2-944A-420B-8C5E-6F74FE0CF740}" srcOrd="0" destOrd="0" presId="urn:microsoft.com/office/officeart/2005/8/layout/venn3"/>
    <dgm:cxn modelId="{702DAC5F-D668-4D26-B5F8-6D40EC6937CD}" type="presOf" srcId="{364A8FE5-F5C2-4897-A666-D705159CF528}" destId="{71C7CBCF-E949-48BA-91F7-4CA64D14EA09}" srcOrd="0" destOrd="0" presId="urn:microsoft.com/office/officeart/2005/8/layout/venn3"/>
    <dgm:cxn modelId="{FE869062-EA81-421D-87D1-DEC9224527B0}" type="presOf" srcId="{CD7A5EC0-3B49-42AD-BED2-B5A9EE9ECAA9}" destId="{D6721AB2-944A-420B-8C5E-6F74FE0CF740}" srcOrd="0" destOrd="2" presId="urn:microsoft.com/office/officeart/2005/8/layout/venn3"/>
    <dgm:cxn modelId="{F1EDD167-FA99-4143-AC34-4B6922BC717E}" srcId="{34DCAF8A-5B78-4D52-9D50-F122B00D6B7A}" destId="{364A8FE5-F5C2-4897-A666-D705159CF528}" srcOrd="1" destOrd="0" parTransId="{1BBD033E-4167-4D7E-8629-9B2E66673D69}" sibTransId="{FC105D29-E5FD-48C2-93FA-27E8530B1B4F}"/>
    <dgm:cxn modelId="{749AAE54-DC63-43B4-9A42-FB51D2D626FB}" srcId="{34DCAF8A-5B78-4D52-9D50-F122B00D6B7A}" destId="{B5824197-8947-4429-84D2-C5B403C69995}" srcOrd="0" destOrd="0" parTransId="{BDD70081-FB47-4F1C-B058-A5F9F4ACBBC2}" sibTransId="{5362485C-BD06-4F51-984F-42F47968859C}"/>
    <dgm:cxn modelId="{BCD8F279-C313-47DF-BAF1-DA07EF10E4CB}" type="presOf" srcId="{3C40D88A-A58E-42D5-BE7C-F3C1B035A017}" destId="{D6721AB2-944A-420B-8C5E-6F74FE0CF740}" srcOrd="0" destOrd="3" presId="urn:microsoft.com/office/officeart/2005/8/layout/venn3"/>
    <dgm:cxn modelId="{58CACF83-3299-4721-A276-F26F8E181CB4}" srcId="{B5824197-8947-4429-84D2-C5B403C69995}" destId="{968F845D-5466-4F4B-B80C-1CFE6381E3CF}" srcOrd="0" destOrd="0" parTransId="{82D93DD4-072A-45D7-A65E-2FE9748DA375}" sibTransId="{69CEAB30-C511-48DC-B545-8D6F83B8634D}"/>
    <dgm:cxn modelId="{0097E889-DB6F-420B-8D4A-77AED5B8F223}" type="presOf" srcId="{34DCAF8A-5B78-4D52-9D50-F122B00D6B7A}" destId="{A592A4B5-2404-42D6-AC0E-9AC3EB68988D}" srcOrd="0" destOrd="0" presId="urn:microsoft.com/office/officeart/2005/8/layout/venn3"/>
    <dgm:cxn modelId="{D43D9B8F-1BBD-4746-A528-718DA72A5C83}" srcId="{34DCAF8A-5B78-4D52-9D50-F122B00D6B7A}" destId="{B6C21FE4-EEA5-4935-8882-2EE8E28401F0}" srcOrd="2" destOrd="0" parTransId="{D455A0A7-DBA0-4EF9-98AC-23224F7CF0EF}" sibTransId="{5512F9E8-E43B-4196-99FF-13E047DCE91A}"/>
    <dgm:cxn modelId="{978418B6-8174-4A2B-895F-8C6260D41B8C}" srcId="{B5824197-8947-4429-84D2-C5B403C69995}" destId="{CD7A5EC0-3B49-42AD-BED2-B5A9EE9ECAA9}" srcOrd="1" destOrd="0" parTransId="{52676BD0-3476-4C07-8392-099799751165}" sibTransId="{3768581F-F000-44B2-9CFB-7B87C188D237}"/>
    <dgm:cxn modelId="{91B247C9-1AB0-4556-8950-1A6AE6FE15D5}" srcId="{B5824197-8947-4429-84D2-C5B403C69995}" destId="{3C40D88A-A58E-42D5-BE7C-F3C1B035A017}" srcOrd="2" destOrd="0" parTransId="{29D6D17B-8EC1-4A5C-B593-C7B23C2F3266}" sibTransId="{1308EE50-62ED-4C7D-A43C-0EC24C107C0F}"/>
    <dgm:cxn modelId="{D7FC93D1-2EB2-4451-8ED5-8596B7DEE810}" type="presOf" srcId="{968F845D-5466-4F4B-B80C-1CFE6381E3CF}" destId="{D6721AB2-944A-420B-8C5E-6F74FE0CF740}" srcOrd="0" destOrd="1" presId="urn:microsoft.com/office/officeart/2005/8/layout/venn3"/>
    <dgm:cxn modelId="{A9AB9AF3-1D73-4FD1-A049-3C6A72C350F8}" type="presOf" srcId="{B6C21FE4-EEA5-4935-8882-2EE8E28401F0}" destId="{1AEF68CC-E046-4629-B293-6A58EC2B7225}" srcOrd="0" destOrd="0" presId="urn:microsoft.com/office/officeart/2005/8/layout/venn3"/>
    <dgm:cxn modelId="{9A8691FD-D984-4794-8099-495E387D5C31}" type="presParOf" srcId="{A592A4B5-2404-42D6-AC0E-9AC3EB68988D}" destId="{D6721AB2-944A-420B-8C5E-6F74FE0CF740}" srcOrd="0" destOrd="0" presId="urn:microsoft.com/office/officeart/2005/8/layout/venn3"/>
    <dgm:cxn modelId="{9E447264-7E38-4B3C-8099-CD8DBF64057D}" type="presParOf" srcId="{A592A4B5-2404-42D6-AC0E-9AC3EB68988D}" destId="{6D1B4EDA-193B-44FE-9F77-55000705E62B}" srcOrd="1" destOrd="0" presId="urn:microsoft.com/office/officeart/2005/8/layout/venn3"/>
    <dgm:cxn modelId="{2F9FCE2D-DFED-4E31-AE9A-6847C86D01D4}" type="presParOf" srcId="{A592A4B5-2404-42D6-AC0E-9AC3EB68988D}" destId="{71C7CBCF-E949-48BA-91F7-4CA64D14EA09}" srcOrd="2" destOrd="0" presId="urn:microsoft.com/office/officeart/2005/8/layout/venn3"/>
    <dgm:cxn modelId="{F2B4AB3A-F25B-4098-8E39-1DFB951E5B4D}" type="presParOf" srcId="{A592A4B5-2404-42D6-AC0E-9AC3EB68988D}" destId="{0EDC5313-4D36-4A44-B594-02BE37037975}" srcOrd="3" destOrd="0" presId="urn:microsoft.com/office/officeart/2005/8/layout/venn3"/>
    <dgm:cxn modelId="{61B79252-0834-47A8-B797-B678EAD0859F}" type="presParOf" srcId="{A592A4B5-2404-42D6-AC0E-9AC3EB68988D}" destId="{1AEF68CC-E046-4629-B293-6A58EC2B722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A644F-4B79-4DF9-BAC8-15252C6190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3397C7F-5863-4748-8E23-7B526205720E}">
      <dgm:prSet/>
      <dgm:spPr/>
      <dgm:t>
        <a:bodyPr/>
        <a:lstStyle/>
        <a:p>
          <a:r>
            <a:rPr lang="fi-FI" baseline="0" dirty="0"/>
            <a:t>Digitaalinen kuituvalo (NIR-LT) </a:t>
          </a:r>
          <a:endParaRPr lang="fi-FI" dirty="0"/>
        </a:p>
      </dgm:t>
    </dgm:pt>
    <dgm:pt modelId="{F8494F39-0AD2-4451-BF5A-2FD75C21E360}" type="parTrans" cxnId="{E85BA37D-C221-45A9-B3C5-79ED104FA7E5}">
      <dgm:prSet/>
      <dgm:spPr/>
      <dgm:t>
        <a:bodyPr/>
        <a:lstStyle/>
        <a:p>
          <a:endParaRPr lang="fi-FI"/>
        </a:p>
      </dgm:t>
    </dgm:pt>
    <dgm:pt modelId="{136A5A53-2118-4348-95E6-935FF993F514}" type="sibTrans" cxnId="{E85BA37D-C221-45A9-B3C5-79ED104FA7E5}">
      <dgm:prSet/>
      <dgm:spPr/>
      <dgm:t>
        <a:bodyPr/>
        <a:lstStyle/>
        <a:p>
          <a:endParaRPr lang="fi-FI"/>
        </a:p>
      </dgm:t>
    </dgm:pt>
    <dgm:pt modelId="{8E23EE2B-E382-4EA6-8753-0CC9A80136BE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ilmeisesti helpottaa kariesvaurioiden havainnointia näönvaraisen tutkimuksen lisänä </a:t>
          </a:r>
          <a:r>
            <a:rPr lang="fi-FI" b="1" dirty="0">
              <a:solidFill>
                <a:schemeClr val="tx2"/>
              </a:solidFill>
            </a:rPr>
            <a:t>B</a:t>
          </a:r>
          <a:r>
            <a:rPr lang="fi-FI" dirty="0">
              <a:solidFill>
                <a:schemeClr val="tx1"/>
              </a:solidFill>
            </a:rPr>
            <a:t>.</a:t>
          </a:r>
        </a:p>
      </dgm:t>
    </dgm:pt>
    <dgm:pt modelId="{2BFAABC3-90F2-481F-BF87-52F00C7863C9}" type="parTrans" cxnId="{AEA1ADF9-5B2F-4BBA-B4FE-E241BE71CDDD}">
      <dgm:prSet/>
      <dgm:spPr/>
      <dgm:t>
        <a:bodyPr/>
        <a:lstStyle/>
        <a:p>
          <a:endParaRPr lang="fi-FI"/>
        </a:p>
      </dgm:t>
    </dgm:pt>
    <dgm:pt modelId="{56162FAA-8B77-4138-B5C5-5AF48940387A}" type="sibTrans" cxnId="{AEA1ADF9-5B2F-4BBA-B4FE-E241BE71CDDD}">
      <dgm:prSet/>
      <dgm:spPr/>
      <dgm:t>
        <a:bodyPr/>
        <a:lstStyle/>
        <a:p>
          <a:endParaRPr lang="fi-FI"/>
        </a:p>
      </dgm:t>
    </dgm:pt>
    <dgm:pt modelId="{A5170D4A-2A5E-4902-9AA6-FB676DCF32DB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sopii erityisesti hammasvälien kiille- ja dentiinivaurioiden tutkimiseen tietokoneen näytöltä </a:t>
          </a:r>
          <a:r>
            <a:rPr lang="fi-FI">
              <a:solidFill>
                <a:schemeClr val="tx1"/>
              </a:solidFill>
            </a:rPr>
            <a:t>ja kuvan </a:t>
          </a:r>
          <a:r>
            <a:rPr lang="fi-FI" dirty="0">
              <a:solidFill>
                <a:schemeClr val="tx1"/>
              </a:solidFill>
            </a:rPr>
            <a:t>tallentamiseen tietokoneen </a:t>
          </a:r>
          <a:r>
            <a:rPr lang="fi-FI">
              <a:solidFill>
                <a:schemeClr val="tx1"/>
              </a:solidFill>
            </a:rPr>
            <a:t>muistiin kuituvalon </a:t>
          </a:r>
          <a:r>
            <a:rPr lang="fi-FI" dirty="0">
              <a:solidFill>
                <a:schemeClr val="tx1"/>
              </a:solidFill>
            </a:rPr>
            <a:t>valaisemasta hampaasta</a:t>
          </a:r>
        </a:p>
      </dgm:t>
    </dgm:pt>
    <dgm:pt modelId="{DEA1404B-D1AC-4E95-B899-3AFB7236B6BA}" type="parTrans" cxnId="{86FFD027-781F-47C0-BF64-E297F37A413A}">
      <dgm:prSet/>
      <dgm:spPr/>
      <dgm:t>
        <a:bodyPr/>
        <a:lstStyle/>
        <a:p>
          <a:endParaRPr lang="fi-FI"/>
        </a:p>
      </dgm:t>
    </dgm:pt>
    <dgm:pt modelId="{D2D2598E-86C8-4D22-8694-C0AAF460F691}" type="sibTrans" cxnId="{86FFD027-781F-47C0-BF64-E297F37A413A}">
      <dgm:prSet/>
      <dgm:spPr/>
      <dgm:t>
        <a:bodyPr/>
        <a:lstStyle/>
        <a:p>
          <a:endParaRPr lang="fi-FI"/>
        </a:p>
      </dgm:t>
    </dgm:pt>
    <dgm:pt modelId="{840EC893-5736-4522-8B16-8051F4D739CC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ei aiheuta potilaalle säderasitusta</a:t>
          </a:r>
        </a:p>
      </dgm:t>
    </dgm:pt>
    <dgm:pt modelId="{2A5CF0EB-DD22-4FCF-81D2-AEE643ADFC68}" type="parTrans" cxnId="{674B4C65-AFE9-4AFA-A348-343DC355EAA5}">
      <dgm:prSet/>
      <dgm:spPr/>
      <dgm:t>
        <a:bodyPr/>
        <a:lstStyle/>
        <a:p>
          <a:endParaRPr lang="fi-FI"/>
        </a:p>
      </dgm:t>
    </dgm:pt>
    <dgm:pt modelId="{D5AC5570-7432-4525-9969-554FCFD2A775}" type="sibTrans" cxnId="{674B4C65-AFE9-4AFA-A348-343DC355EAA5}">
      <dgm:prSet/>
      <dgm:spPr/>
      <dgm:t>
        <a:bodyPr/>
        <a:lstStyle/>
        <a:p>
          <a:endParaRPr lang="fi-FI"/>
        </a:p>
      </dgm:t>
    </dgm:pt>
    <dgm:pt modelId="{9664AE1A-A75E-4F0A-BFB7-C68E9B0ACC85}">
      <dgm:prSet/>
      <dgm:spPr/>
      <dgm:t>
        <a:bodyPr/>
        <a:lstStyle/>
        <a:p>
          <a:r>
            <a:rPr lang="fi-FI">
              <a:solidFill>
                <a:schemeClr val="tx1"/>
              </a:solidFill>
            </a:rPr>
            <a:t>edellyttää </a:t>
          </a:r>
          <a:r>
            <a:rPr lang="fi-FI" dirty="0">
              <a:solidFill>
                <a:schemeClr val="tx1"/>
              </a:solidFill>
            </a:rPr>
            <a:t>käytön opettelua ja toistaiseksi erillisen tietokoneen.</a:t>
          </a:r>
        </a:p>
      </dgm:t>
    </dgm:pt>
    <dgm:pt modelId="{76AA07CA-097A-4FEA-A6E3-EF9DB2F0756C}" type="parTrans" cxnId="{C4D55200-1F12-4B89-812D-E24EFA1F2E77}">
      <dgm:prSet/>
      <dgm:spPr/>
      <dgm:t>
        <a:bodyPr/>
        <a:lstStyle/>
        <a:p>
          <a:endParaRPr lang="fi-FI"/>
        </a:p>
      </dgm:t>
    </dgm:pt>
    <dgm:pt modelId="{D694E543-3523-402A-8A33-D88A24737EB6}" type="sibTrans" cxnId="{C4D55200-1F12-4B89-812D-E24EFA1F2E77}">
      <dgm:prSet/>
      <dgm:spPr/>
      <dgm:t>
        <a:bodyPr/>
        <a:lstStyle/>
        <a:p>
          <a:endParaRPr lang="fi-FI"/>
        </a:p>
      </dgm:t>
    </dgm:pt>
    <dgm:pt modelId="{CB9B29BB-FA83-4F88-B195-248F9E13AE97}">
      <dgm:prSet/>
      <dgm:spPr/>
      <dgm:t>
        <a:bodyPr/>
        <a:lstStyle/>
        <a:p>
          <a:r>
            <a:rPr lang="fi-FI" baseline="0" dirty="0"/>
            <a:t>Laserfluoresenssi</a:t>
          </a:r>
          <a:endParaRPr lang="fi-FI" dirty="0"/>
        </a:p>
      </dgm:t>
    </dgm:pt>
    <dgm:pt modelId="{3DEFC88F-A58D-48ED-B333-80A1BDB107CE}" type="parTrans" cxnId="{623BABEA-0B59-45CC-81AB-C9A8D79CC7A3}">
      <dgm:prSet/>
      <dgm:spPr/>
      <dgm:t>
        <a:bodyPr/>
        <a:lstStyle/>
        <a:p>
          <a:endParaRPr lang="fi-FI"/>
        </a:p>
      </dgm:t>
    </dgm:pt>
    <dgm:pt modelId="{CB85A4C4-AC30-42B0-886A-F20BA55FCF14}" type="sibTrans" cxnId="{623BABEA-0B59-45CC-81AB-C9A8D79CC7A3}">
      <dgm:prSet/>
      <dgm:spPr/>
      <dgm:t>
        <a:bodyPr/>
        <a:lstStyle/>
        <a:p>
          <a:endParaRPr lang="fi-FI"/>
        </a:p>
      </dgm:t>
    </dgm:pt>
    <dgm:pt modelId="{2D4967E1-1428-4AC2-832E-FAF7FD330075}">
      <dgm:prSet/>
      <dgm:spPr/>
      <dgm:t>
        <a:bodyPr/>
        <a:lstStyle/>
        <a:p>
          <a:r>
            <a:rPr lang="fi-FI" dirty="0"/>
            <a:t>saattaa olla käyttökelpoinen alkavien kariesvaurioiden etenemisen ja pysäytyshoidon onnistumisen seurantaan </a:t>
          </a:r>
          <a:r>
            <a:rPr lang="fi-FI" b="1" dirty="0">
              <a:solidFill>
                <a:schemeClr val="tx2"/>
              </a:solidFill>
            </a:rPr>
            <a:t>B</a:t>
          </a:r>
          <a:r>
            <a:rPr lang="fi-FI" dirty="0"/>
            <a:t>.</a:t>
          </a:r>
        </a:p>
      </dgm:t>
    </dgm:pt>
    <dgm:pt modelId="{CD49CF5D-C118-4FC0-98F2-F8C92A0F228A}" type="parTrans" cxnId="{91B8CD36-374C-4F22-9FF3-B523C324179A}">
      <dgm:prSet/>
      <dgm:spPr/>
      <dgm:t>
        <a:bodyPr/>
        <a:lstStyle/>
        <a:p>
          <a:endParaRPr lang="fi-FI"/>
        </a:p>
      </dgm:t>
    </dgm:pt>
    <dgm:pt modelId="{3429319F-9E5F-460B-B07F-A903A64F49F8}" type="sibTrans" cxnId="{91B8CD36-374C-4F22-9FF3-B523C324179A}">
      <dgm:prSet/>
      <dgm:spPr/>
      <dgm:t>
        <a:bodyPr/>
        <a:lstStyle/>
        <a:p>
          <a:endParaRPr lang="fi-FI"/>
        </a:p>
      </dgm:t>
    </dgm:pt>
    <dgm:pt modelId="{AD36E125-F413-4507-8B8F-73E090326AAA}">
      <dgm:prSet/>
      <dgm:spPr/>
      <dgm:t>
        <a:bodyPr/>
        <a:lstStyle/>
        <a:p>
          <a:r>
            <a:rPr lang="fi-FI" dirty="0"/>
            <a:t>Väärien positiivisten löydösten takia korjaavan hoidon päätöksiä ei tule tehdä yksinomaan laserfluoresenssiarvojen perusteella.</a:t>
          </a:r>
        </a:p>
      </dgm:t>
    </dgm:pt>
    <dgm:pt modelId="{E15F3F35-825D-4768-B8D3-F97CD49D52A0}" type="parTrans" cxnId="{2F3A6B50-D500-4415-A913-B4C7E9AD9273}">
      <dgm:prSet/>
      <dgm:spPr/>
      <dgm:t>
        <a:bodyPr/>
        <a:lstStyle/>
        <a:p>
          <a:endParaRPr lang="fi-FI"/>
        </a:p>
      </dgm:t>
    </dgm:pt>
    <dgm:pt modelId="{16A4D600-5EB5-4A09-97ED-5DF47836B562}" type="sibTrans" cxnId="{2F3A6B50-D500-4415-A913-B4C7E9AD9273}">
      <dgm:prSet/>
      <dgm:spPr/>
      <dgm:t>
        <a:bodyPr/>
        <a:lstStyle/>
        <a:p>
          <a:endParaRPr lang="fi-FI"/>
        </a:p>
      </dgm:t>
    </dgm:pt>
    <dgm:pt modelId="{C458A51D-14AB-4F6C-9A1B-0E418B546213}" type="pres">
      <dgm:prSet presAssocID="{461A644F-4B79-4DF9-BAC8-15252C6190E6}" presName="linear" presStyleCnt="0">
        <dgm:presLayoutVars>
          <dgm:animLvl val="lvl"/>
          <dgm:resizeHandles val="exact"/>
        </dgm:presLayoutVars>
      </dgm:prSet>
      <dgm:spPr/>
    </dgm:pt>
    <dgm:pt modelId="{4A099BD7-4EB2-440E-A32A-C9B9BF48DB2B}" type="pres">
      <dgm:prSet presAssocID="{03397C7F-5863-4748-8E23-7B52620572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FD9FC60-AEF7-4F29-B163-6CF6C5A2A911}" type="pres">
      <dgm:prSet presAssocID="{03397C7F-5863-4748-8E23-7B526205720E}" presName="childText" presStyleLbl="revTx" presStyleIdx="0" presStyleCnt="2">
        <dgm:presLayoutVars>
          <dgm:bulletEnabled val="1"/>
        </dgm:presLayoutVars>
      </dgm:prSet>
      <dgm:spPr/>
    </dgm:pt>
    <dgm:pt modelId="{1ECBEA2A-17D3-4AAF-92D2-E73A81D5218F}" type="pres">
      <dgm:prSet presAssocID="{CB9B29BB-FA83-4F88-B195-248F9E13AE9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A1F5B14-1D9D-4958-9EB1-59A14FB7A54C}" type="pres">
      <dgm:prSet presAssocID="{CB9B29BB-FA83-4F88-B195-248F9E13AE9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4D55200-1F12-4B89-812D-E24EFA1F2E77}" srcId="{03397C7F-5863-4748-8E23-7B526205720E}" destId="{9664AE1A-A75E-4F0A-BFB7-C68E9B0ACC85}" srcOrd="3" destOrd="0" parTransId="{76AA07CA-097A-4FEA-A6E3-EF9DB2F0756C}" sibTransId="{D694E543-3523-402A-8A33-D88A24737EB6}"/>
    <dgm:cxn modelId="{C7359D18-7CC0-4C35-95E7-AB040D25719B}" type="presOf" srcId="{8E23EE2B-E382-4EA6-8753-0CC9A80136BE}" destId="{FFD9FC60-AEF7-4F29-B163-6CF6C5A2A911}" srcOrd="0" destOrd="0" presId="urn:microsoft.com/office/officeart/2005/8/layout/vList2"/>
    <dgm:cxn modelId="{F9F47121-E9E8-49E2-87F4-B0ABDC147877}" type="presOf" srcId="{03397C7F-5863-4748-8E23-7B526205720E}" destId="{4A099BD7-4EB2-440E-A32A-C9B9BF48DB2B}" srcOrd="0" destOrd="0" presId="urn:microsoft.com/office/officeart/2005/8/layout/vList2"/>
    <dgm:cxn modelId="{86FFD027-781F-47C0-BF64-E297F37A413A}" srcId="{03397C7F-5863-4748-8E23-7B526205720E}" destId="{A5170D4A-2A5E-4902-9AA6-FB676DCF32DB}" srcOrd="1" destOrd="0" parTransId="{DEA1404B-D1AC-4E95-B899-3AFB7236B6BA}" sibTransId="{D2D2598E-86C8-4D22-8694-C0AAF460F691}"/>
    <dgm:cxn modelId="{91B8CD36-374C-4F22-9FF3-B523C324179A}" srcId="{CB9B29BB-FA83-4F88-B195-248F9E13AE97}" destId="{2D4967E1-1428-4AC2-832E-FAF7FD330075}" srcOrd="0" destOrd="0" parTransId="{CD49CF5D-C118-4FC0-98F2-F8C92A0F228A}" sibTransId="{3429319F-9E5F-460B-B07F-A903A64F49F8}"/>
    <dgm:cxn modelId="{E2266560-8277-44D8-8C79-4215F667B6EC}" type="presOf" srcId="{CB9B29BB-FA83-4F88-B195-248F9E13AE97}" destId="{1ECBEA2A-17D3-4AAF-92D2-E73A81D5218F}" srcOrd="0" destOrd="0" presId="urn:microsoft.com/office/officeart/2005/8/layout/vList2"/>
    <dgm:cxn modelId="{674B4C65-AFE9-4AFA-A348-343DC355EAA5}" srcId="{03397C7F-5863-4748-8E23-7B526205720E}" destId="{840EC893-5736-4522-8B16-8051F4D739CC}" srcOrd="2" destOrd="0" parTransId="{2A5CF0EB-DD22-4FCF-81D2-AEE643ADFC68}" sibTransId="{D5AC5570-7432-4525-9969-554FCFD2A775}"/>
    <dgm:cxn modelId="{2F3A6B50-D500-4415-A913-B4C7E9AD9273}" srcId="{CB9B29BB-FA83-4F88-B195-248F9E13AE97}" destId="{AD36E125-F413-4507-8B8F-73E090326AAA}" srcOrd="1" destOrd="0" parTransId="{E15F3F35-825D-4768-B8D3-F97CD49D52A0}" sibTransId="{16A4D600-5EB5-4A09-97ED-5DF47836B562}"/>
    <dgm:cxn modelId="{53FB3D77-71BA-43B9-B405-E0B2523926FB}" type="presOf" srcId="{AD36E125-F413-4507-8B8F-73E090326AAA}" destId="{2A1F5B14-1D9D-4958-9EB1-59A14FB7A54C}" srcOrd="0" destOrd="1" presId="urn:microsoft.com/office/officeart/2005/8/layout/vList2"/>
    <dgm:cxn modelId="{E85BA37D-C221-45A9-B3C5-79ED104FA7E5}" srcId="{461A644F-4B79-4DF9-BAC8-15252C6190E6}" destId="{03397C7F-5863-4748-8E23-7B526205720E}" srcOrd="0" destOrd="0" parTransId="{F8494F39-0AD2-4451-BF5A-2FD75C21E360}" sibTransId="{136A5A53-2118-4348-95E6-935FF993F514}"/>
    <dgm:cxn modelId="{3852138D-3472-4487-B53C-5E691370B8DC}" type="presOf" srcId="{461A644F-4B79-4DF9-BAC8-15252C6190E6}" destId="{C458A51D-14AB-4F6C-9A1B-0E418B546213}" srcOrd="0" destOrd="0" presId="urn:microsoft.com/office/officeart/2005/8/layout/vList2"/>
    <dgm:cxn modelId="{9285C2AF-034A-4A62-A077-BFE1C1B19D80}" type="presOf" srcId="{9664AE1A-A75E-4F0A-BFB7-C68E9B0ACC85}" destId="{FFD9FC60-AEF7-4F29-B163-6CF6C5A2A911}" srcOrd="0" destOrd="3" presId="urn:microsoft.com/office/officeart/2005/8/layout/vList2"/>
    <dgm:cxn modelId="{4E1006C6-17E0-4E34-A1EE-101E3052170C}" type="presOf" srcId="{A5170D4A-2A5E-4902-9AA6-FB676DCF32DB}" destId="{FFD9FC60-AEF7-4F29-B163-6CF6C5A2A911}" srcOrd="0" destOrd="1" presId="urn:microsoft.com/office/officeart/2005/8/layout/vList2"/>
    <dgm:cxn modelId="{CA018FE3-7622-4E89-9FF4-96B608BF4437}" type="presOf" srcId="{840EC893-5736-4522-8B16-8051F4D739CC}" destId="{FFD9FC60-AEF7-4F29-B163-6CF6C5A2A911}" srcOrd="0" destOrd="2" presId="urn:microsoft.com/office/officeart/2005/8/layout/vList2"/>
    <dgm:cxn modelId="{C50908E6-E4FF-48CC-9E95-C121DEB99E79}" type="presOf" srcId="{2D4967E1-1428-4AC2-832E-FAF7FD330075}" destId="{2A1F5B14-1D9D-4958-9EB1-59A14FB7A54C}" srcOrd="0" destOrd="0" presId="urn:microsoft.com/office/officeart/2005/8/layout/vList2"/>
    <dgm:cxn modelId="{623BABEA-0B59-45CC-81AB-C9A8D79CC7A3}" srcId="{461A644F-4B79-4DF9-BAC8-15252C6190E6}" destId="{CB9B29BB-FA83-4F88-B195-248F9E13AE97}" srcOrd="1" destOrd="0" parTransId="{3DEFC88F-A58D-48ED-B333-80A1BDB107CE}" sibTransId="{CB85A4C4-AC30-42B0-886A-F20BA55FCF14}"/>
    <dgm:cxn modelId="{AEA1ADF9-5B2F-4BBA-B4FE-E241BE71CDDD}" srcId="{03397C7F-5863-4748-8E23-7B526205720E}" destId="{8E23EE2B-E382-4EA6-8753-0CC9A80136BE}" srcOrd="0" destOrd="0" parTransId="{2BFAABC3-90F2-481F-BF87-52F00C7863C9}" sibTransId="{56162FAA-8B77-4138-B5C5-5AF48940387A}"/>
    <dgm:cxn modelId="{B2CE9117-B96A-4E73-A788-B8D7F26E9C13}" type="presParOf" srcId="{C458A51D-14AB-4F6C-9A1B-0E418B546213}" destId="{4A099BD7-4EB2-440E-A32A-C9B9BF48DB2B}" srcOrd="0" destOrd="0" presId="urn:microsoft.com/office/officeart/2005/8/layout/vList2"/>
    <dgm:cxn modelId="{9838C7A1-D713-4964-884E-F9843570818A}" type="presParOf" srcId="{C458A51D-14AB-4F6C-9A1B-0E418B546213}" destId="{FFD9FC60-AEF7-4F29-B163-6CF6C5A2A911}" srcOrd="1" destOrd="0" presId="urn:microsoft.com/office/officeart/2005/8/layout/vList2"/>
    <dgm:cxn modelId="{044FA040-2654-4853-9653-BADD03BA62FA}" type="presParOf" srcId="{C458A51D-14AB-4F6C-9A1B-0E418B546213}" destId="{1ECBEA2A-17D3-4AAF-92D2-E73A81D5218F}" srcOrd="2" destOrd="0" presId="urn:microsoft.com/office/officeart/2005/8/layout/vList2"/>
    <dgm:cxn modelId="{668251F9-DAA7-4EE6-9A7C-3178C1F87BE9}" type="presParOf" srcId="{C458A51D-14AB-4F6C-9A1B-0E418B546213}" destId="{2A1F5B14-1D9D-4958-9EB1-59A14FB7A54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5915B9-93DD-4113-B0A0-76B5A6F15368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i-FI"/>
        </a:p>
      </dgm:t>
    </dgm:pt>
    <dgm:pt modelId="{BD5D382C-5DFB-418B-9CEB-367AC25C5C0D}">
      <dgm:prSet custT="1"/>
      <dgm:spPr/>
      <dgm:t>
        <a:bodyPr/>
        <a:lstStyle/>
        <a:p>
          <a:r>
            <a:rPr lang="fi-FI" sz="2600" baseline="0" dirty="0"/>
            <a:t>Karieksen hallintaan kaikilla </a:t>
          </a:r>
          <a:r>
            <a:rPr lang="fi-FI" sz="2600" baseline="0" dirty="0">
              <a:solidFill>
                <a:schemeClr val="bg1"/>
              </a:solidFill>
            </a:rPr>
            <a:t>kuuluvat seuraavat:</a:t>
          </a:r>
          <a:endParaRPr lang="fi-FI" sz="2600" dirty="0">
            <a:solidFill>
              <a:schemeClr val="bg1"/>
            </a:solidFill>
          </a:endParaRPr>
        </a:p>
      </dgm:t>
    </dgm:pt>
    <dgm:pt modelId="{58B92E0F-3E99-4DC1-BEFE-57EC444E8AC5}" type="parTrans" cxnId="{417996C6-533F-4550-B683-D35D9D36BC10}">
      <dgm:prSet/>
      <dgm:spPr/>
      <dgm:t>
        <a:bodyPr/>
        <a:lstStyle/>
        <a:p>
          <a:endParaRPr lang="fi-FI"/>
        </a:p>
      </dgm:t>
    </dgm:pt>
    <dgm:pt modelId="{46BD68BE-53B8-488F-B8CF-F051FF733403}" type="sibTrans" cxnId="{417996C6-533F-4550-B683-D35D9D36BC10}">
      <dgm:prSet/>
      <dgm:spPr/>
      <dgm:t>
        <a:bodyPr/>
        <a:lstStyle/>
        <a:p>
          <a:endParaRPr lang="fi-FI"/>
        </a:p>
      </dgm:t>
    </dgm:pt>
    <dgm:pt modelId="{58535581-55B4-424C-9DF9-885136B30E55}">
      <dgm:prSet custT="1"/>
      <dgm:spPr/>
      <dgm:t>
        <a:bodyPr/>
        <a:lstStyle/>
        <a:p>
          <a:r>
            <a:rPr lang="fi-FI" sz="2000" kern="1200" dirty="0"/>
            <a:t>hampaiden huolellinen harjaus fluorihammastahnaa käyttäen kahdesti päivässä </a:t>
          </a:r>
          <a:r>
            <a:rPr lang="fi-FI" sz="2000" b="1" kern="1200" dirty="0">
              <a:solidFill>
                <a:schemeClr val="tx2"/>
              </a:solidFill>
            </a:rPr>
            <a:t>A</a:t>
          </a:r>
          <a:r>
            <a:rPr lang="fi-FI" sz="2000" kern="1200" dirty="0"/>
            <a:t>, </a:t>
          </a:r>
          <a:r>
            <a:rPr lang="fi-FI" sz="20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A</a:t>
          </a:r>
          <a:r>
            <a:rPr lang="fi-FI" sz="2000" kern="1200" dirty="0"/>
            <a:t> ja hammasvälien puhdistus yläkouluikäisestä alkaen</a:t>
          </a:r>
        </a:p>
      </dgm:t>
    </dgm:pt>
    <dgm:pt modelId="{8D77B2DB-682C-4D9F-BB82-CB798353C882}" type="parTrans" cxnId="{A04E440E-BBD4-4FD4-B4B3-98F4D31920D7}">
      <dgm:prSet/>
      <dgm:spPr/>
      <dgm:t>
        <a:bodyPr/>
        <a:lstStyle/>
        <a:p>
          <a:endParaRPr lang="fi-FI"/>
        </a:p>
      </dgm:t>
    </dgm:pt>
    <dgm:pt modelId="{FBEF5941-B4CD-4EEE-90C9-C06A311E317A}" type="sibTrans" cxnId="{A04E440E-BBD4-4FD4-B4B3-98F4D31920D7}">
      <dgm:prSet/>
      <dgm:spPr/>
      <dgm:t>
        <a:bodyPr/>
        <a:lstStyle/>
        <a:p>
          <a:endParaRPr lang="fi-FI"/>
        </a:p>
      </dgm:t>
    </dgm:pt>
    <dgm:pt modelId="{E33B702D-2477-4662-ABB6-84DCB2543938}">
      <dgm:prSet custT="1"/>
      <dgm:spPr/>
      <dgm:t>
        <a:bodyPr/>
        <a:lstStyle/>
        <a:p>
          <a:r>
            <a:rPr lang="fi-FI" sz="2000" kern="1200" dirty="0"/>
            <a:t>ateriarytmi, johon kuuluvat säännölliset ja terveelliset ateriat ja välipalat </a:t>
          </a:r>
          <a:r>
            <a:rPr lang="fi-FI" sz="20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B</a:t>
          </a:r>
        </a:p>
      </dgm:t>
    </dgm:pt>
    <dgm:pt modelId="{53A61C3B-AE39-4C5F-BE8D-2833F7A45A37}" type="parTrans" cxnId="{DB91A4CB-400A-4C7D-A130-FC7CB0E8B2C3}">
      <dgm:prSet/>
      <dgm:spPr/>
      <dgm:t>
        <a:bodyPr/>
        <a:lstStyle/>
        <a:p>
          <a:endParaRPr lang="fi-FI"/>
        </a:p>
      </dgm:t>
    </dgm:pt>
    <dgm:pt modelId="{A666CEB7-9131-4370-A44D-219178FFD2DB}" type="sibTrans" cxnId="{DB91A4CB-400A-4C7D-A130-FC7CB0E8B2C3}">
      <dgm:prSet/>
      <dgm:spPr/>
      <dgm:t>
        <a:bodyPr/>
        <a:lstStyle/>
        <a:p>
          <a:endParaRPr lang="fi-FI"/>
        </a:p>
      </dgm:t>
    </dgm:pt>
    <dgm:pt modelId="{F0DCB633-52C3-456F-9980-9E8486AEA408}">
      <dgm:prSet custT="1"/>
      <dgm:spPr/>
      <dgm:t>
        <a:bodyPr/>
        <a:lstStyle/>
        <a:p>
          <a:r>
            <a:rPr lang="fi-FI" sz="2000" kern="1200" dirty="0"/>
            <a:t>napostelun, sokeroitujen juomien ja makeisten runsaan ja usein toistuvan käytön rajoittaminen </a:t>
          </a:r>
          <a:r>
            <a:rPr lang="fi-FI" sz="20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A</a:t>
          </a:r>
          <a:r>
            <a:rPr lang="fi-FI" sz="2000" kern="1200" dirty="0"/>
            <a:t>, </a:t>
          </a:r>
          <a:r>
            <a:rPr lang="fi-FI" sz="20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A</a:t>
          </a:r>
        </a:p>
      </dgm:t>
    </dgm:pt>
    <dgm:pt modelId="{D263B531-F9AC-4E12-9715-116FAE01379C}" type="parTrans" cxnId="{78DEECC3-310C-45DA-AE8C-BF94F16FC69E}">
      <dgm:prSet/>
      <dgm:spPr/>
      <dgm:t>
        <a:bodyPr/>
        <a:lstStyle/>
        <a:p>
          <a:endParaRPr lang="fi-FI"/>
        </a:p>
      </dgm:t>
    </dgm:pt>
    <dgm:pt modelId="{2FA87D6A-1035-46E6-9BAF-FAEBFAFD3A70}" type="sibTrans" cxnId="{78DEECC3-310C-45DA-AE8C-BF94F16FC69E}">
      <dgm:prSet/>
      <dgm:spPr/>
      <dgm:t>
        <a:bodyPr/>
        <a:lstStyle/>
        <a:p>
          <a:endParaRPr lang="fi-FI"/>
        </a:p>
      </dgm:t>
    </dgm:pt>
    <dgm:pt modelId="{69720196-A247-46B6-8619-BFBD6D9B2A7C}">
      <dgm:prSet custT="1"/>
      <dgm:spPr/>
      <dgm:t>
        <a:bodyPr/>
        <a:lstStyle/>
        <a:p>
          <a:r>
            <a:rPr lang="fi-FI" sz="2000" kern="1200" dirty="0"/>
            <a:t>veden käyttäminen janojuomana.</a:t>
          </a:r>
        </a:p>
      </dgm:t>
    </dgm:pt>
    <dgm:pt modelId="{229B2E5C-B5C7-40E3-B42F-FBB4361121A3}" type="parTrans" cxnId="{6F146730-19D3-443C-934F-2AEE28A3F9FA}">
      <dgm:prSet/>
      <dgm:spPr/>
      <dgm:t>
        <a:bodyPr/>
        <a:lstStyle/>
        <a:p>
          <a:endParaRPr lang="fi-FI"/>
        </a:p>
      </dgm:t>
    </dgm:pt>
    <dgm:pt modelId="{AE4F324E-3EBA-4209-91C5-F0A52AE90A69}" type="sibTrans" cxnId="{6F146730-19D3-443C-934F-2AEE28A3F9FA}">
      <dgm:prSet/>
      <dgm:spPr/>
      <dgm:t>
        <a:bodyPr/>
        <a:lstStyle/>
        <a:p>
          <a:endParaRPr lang="fi-FI"/>
        </a:p>
      </dgm:t>
    </dgm:pt>
    <dgm:pt modelId="{C43BBA05-D045-45E5-B195-A59EB4122A5C}" type="pres">
      <dgm:prSet presAssocID="{015915B9-93DD-4113-B0A0-76B5A6F15368}" presName="linear" presStyleCnt="0">
        <dgm:presLayoutVars>
          <dgm:animLvl val="lvl"/>
          <dgm:resizeHandles val="exact"/>
        </dgm:presLayoutVars>
      </dgm:prSet>
      <dgm:spPr/>
    </dgm:pt>
    <dgm:pt modelId="{CA829FE7-B3D2-4728-8C81-C5E88B33E3DF}" type="pres">
      <dgm:prSet presAssocID="{BD5D382C-5DFB-418B-9CEB-367AC25C5C0D}" presName="parentText" presStyleLbl="node1" presStyleIdx="0" presStyleCnt="1" custScaleY="51901">
        <dgm:presLayoutVars>
          <dgm:chMax val="0"/>
          <dgm:bulletEnabled val="1"/>
        </dgm:presLayoutVars>
      </dgm:prSet>
      <dgm:spPr/>
    </dgm:pt>
    <dgm:pt modelId="{39E87301-926E-4D32-B798-C4C10C7329F4}" type="pres">
      <dgm:prSet presAssocID="{BD5D382C-5DFB-418B-9CEB-367AC25C5C0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04E440E-BBD4-4FD4-B4B3-98F4D31920D7}" srcId="{BD5D382C-5DFB-418B-9CEB-367AC25C5C0D}" destId="{58535581-55B4-424C-9DF9-885136B30E55}" srcOrd="0" destOrd="0" parTransId="{8D77B2DB-682C-4D9F-BB82-CB798353C882}" sibTransId="{FBEF5941-B4CD-4EEE-90C9-C06A311E317A}"/>
    <dgm:cxn modelId="{1C841B0F-DE29-4C4D-8BB3-06B6E1B377FF}" type="presOf" srcId="{015915B9-93DD-4113-B0A0-76B5A6F15368}" destId="{C43BBA05-D045-45E5-B195-A59EB4122A5C}" srcOrd="0" destOrd="0" presId="urn:microsoft.com/office/officeart/2005/8/layout/vList2"/>
    <dgm:cxn modelId="{47C48114-1230-4ABB-AC09-7516ADD8DB77}" type="presOf" srcId="{58535581-55B4-424C-9DF9-885136B30E55}" destId="{39E87301-926E-4D32-B798-C4C10C7329F4}" srcOrd="0" destOrd="0" presId="urn:microsoft.com/office/officeart/2005/8/layout/vList2"/>
    <dgm:cxn modelId="{AC8F5E19-B317-4772-A6D7-2997CA3E01C9}" type="presOf" srcId="{F0DCB633-52C3-456F-9980-9E8486AEA408}" destId="{39E87301-926E-4D32-B798-C4C10C7329F4}" srcOrd="0" destOrd="2" presId="urn:microsoft.com/office/officeart/2005/8/layout/vList2"/>
    <dgm:cxn modelId="{6F146730-19D3-443C-934F-2AEE28A3F9FA}" srcId="{BD5D382C-5DFB-418B-9CEB-367AC25C5C0D}" destId="{69720196-A247-46B6-8619-BFBD6D9B2A7C}" srcOrd="3" destOrd="0" parTransId="{229B2E5C-B5C7-40E3-B42F-FBB4361121A3}" sibTransId="{AE4F324E-3EBA-4209-91C5-F0A52AE90A69}"/>
    <dgm:cxn modelId="{1E6F9A48-961D-4143-B895-91BF9BED394C}" type="presOf" srcId="{E33B702D-2477-4662-ABB6-84DCB2543938}" destId="{39E87301-926E-4D32-B798-C4C10C7329F4}" srcOrd="0" destOrd="1" presId="urn:microsoft.com/office/officeart/2005/8/layout/vList2"/>
    <dgm:cxn modelId="{2922A381-4081-4136-AE0C-D2A361471B57}" type="presOf" srcId="{BD5D382C-5DFB-418B-9CEB-367AC25C5C0D}" destId="{CA829FE7-B3D2-4728-8C81-C5E88B33E3DF}" srcOrd="0" destOrd="0" presId="urn:microsoft.com/office/officeart/2005/8/layout/vList2"/>
    <dgm:cxn modelId="{DA2468BF-CB5F-4416-9B70-DF12397A87B0}" type="presOf" srcId="{69720196-A247-46B6-8619-BFBD6D9B2A7C}" destId="{39E87301-926E-4D32-B798-C4C10C7329F4}" srcOrd="0" destOrd="3" presId="urn:microsoft.com/office/officeart/2005/8/layout/vList2"/>
    <dgm:cxn modelId="{78DEECC3-310C-45DA-AE8C-BF94F16FC69E}" srcId="{BD5D382C-5DFB-418B-9CEB-367AC25C5C0D}" destId="{F0DCB633-52C3-456F-9980-9E8486AEA408}" srcOrd="2" destOrd="0" parTransId="{D263B531-F9AC-4E12-9715-116FAE01379C}" sibTransId="{2FA87D6A-1035-46E6-9BAF-FAEBFAFD3A70}"/>
    <dgm:cxn modelId="{417996C6-533F-4550-B683-D35D9D36BC10}" srcId="{015915B9-93DD-4113-B0A0-76B5A6F15368}" destId="{BD5D382C-5DFB-418B-9CEB-367AC25C5C0D}" srcOrd="0" destOrd="0" parTransId="{58B92E0F-3E99-4DC1-BEFE-57EC444E8AC5}" sibTransId="{46BD68BE-53B8-488F-B8CF-F051FF733403}"/>
    <dgm:cxn modelId="{DB91A4CB-400A-4C7D-A130-FC7CB0E8B2C3}" srcId="{BD5D382C-5DFB-418B-9CEB-367AC25C5C0D}" destId="{E33B702D-2477-4662-ABB6-84DCB2543938}" srcOrd="1" destOrd="0" parTransId="{53A61C3B-AE39-4C5F-BE8D-2833F7A45A37}" sibTransId="{A666CEB7-9131-4370-A44D-219178FFD2DB}"/>
    <dgm:cxn modelId="{ACCA4FEB-E827-4B89-A19F-8B8EDC807707}" type="presParOf" srcId="{C43BBA05-D045-45E5-B195-A59EB4122A5C}" destId="{CA829FE7-B3D2-4728-8C81-C5E88B33E3DF}" srcOrd="0" destOrd="0" presId="urn:microsoft.com/office/officeart/2005/8/layout/vList2"/>
    <dgm:cxn modelId="{4D41C1CF-2B7C-4614-BC0A-E83101533545}" type="presParOf" srcId="{C43BBA05-D045-45E5-B195-A59EB4122A5C}" destId="{39E87301-926E-4D32-B798-C4C10C7329F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5C48A6-F238-4376-A842-0A1A4F449D5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60016E9-7599-4E7A-8F75-D2FD38F67576}">
      <dgm:prSet custT="1"/>
      <dgm:spPr/>
      <dgm:t>
        <a:bodyPr/>
        <a:lstStyle/>
        <a:p>
          <a:r>
            <a:rPr lang="fi-FI" sz="1500" baseline="0" dirty="0"/>
            <a:t>Kaikkien pitää harjata hampaansa kaksi kertaa päivässä (joko itse tai avustettuna) fluorihammastahnaa käyttäen </a:t>
          </a:r>
          <a:r>
            <a:rPr lang="fi-FI" sz="1500" b="1" baseline="0" dirty="0">
              <a:solidFill>
                <a:schemeClr val="bg1"/>
              </a:solidFill>
            </a:rPr>
            <a:t>A</a:t>
          </a:r>
          <a:r>
            <a:rPr lang="fi-FI" sz="1500" baseline="0" dirty="0"/>
            <a:t>.</a:t>
          </a:r>
          <a:endParaRPr lang="fi-FI" sz="1500" dirty="0"/>
        </a:p>
      </dgm:t>
    </dgm:pt>
    <dgm:pt modelId="{9E87D4BE-487A-448F-B513-9F7FB3824E3F}" type="parTrans" cxnId="{11AA3110-EC30-4067-BEF5-3B0AF14560FB}">
      <dgm:prSet/>
      <dgm:spPr/>
      <dgm:t>
        <a:bodyPr/>
        <a:lstStyle/>
        <a:p>
          <a:endParaRPr lang="fi-FI"/>
        </a:p>
      </dgm:t>
    </dgm:pt>
    <dgm:pt modelId="{A3B605AF-A386-40AB-9472-86B965332FA3}" type="sibTrans" cxnId="{11AA3110-EC30-4067-BEF5-3B0AF14560FB}">
      <dgm:prSet/>
      <dgm:spPr/>
      <dgm:t>
        <a:bodyPr/>
        <a:lstStyle/>
        <a:p>
          <a:endParaRPr lang="fi-FI"/>
        </a:p>
      </dgm:t>
    </dgm:pt>
    <dgm:pt modelId="{720E84C1-FFBF-4E71-9ABD-49C5D06F377F}">
      <dgm:prSet custT="1"/>
      <dgm:spPr/>
      <dgm:t>
        <a:bodyPr/>
        <a:lstStyle/>
        <a:p>
          <a:r>
            <a:rPr lang="fi-FI" sz="1500" baseline="0" dirty="0"/>
            <a:t>Harjauksen jälkeen suun voi huuhdella pienellä vesimäärällä.</a:t>
          </a:r>
          <a:endParaRPr lang="fi-FI" sz="1500" dirty="0"/>
        </a:p>
      </dgm:t>
    </dgm:pt>
    <dgm:pt modelId="{2F17BE04-9BB7-481A-BF9F-405FDE85E92C}" type="parTrans" cxnId="{B427AF87-11C2-4E13-BDDD-5FB0C888EF2C}">
      <dgm:prSet/>
      <dgm:spPr/>
      <dgm:t>
        <a:bodyPr/>
        <a:lstStyle/>
        <a:p>
          <a:endParaRPr lang="fi-FI"/>
        </a:p>
      </dgm:t>
    </dgm:pt>
    <dgm:pt modelId="{D4D0B8DF-F099-426E-AA68-B324AEA7BEDF}" type="sibTrans" cxnId="{B427AF87-11C2-4E13-BDDD-5FB0C888EF2C}">
      <dgm:prSet/>
      <dgm:spPr/>
      <dgm:t>
        <a:bodyPr/>
        <a:lstStyle/>
        <a:p>
          <a:endParaRPr lang="fi-FI"/>
        </a:p>
      </dgm:t>
    </dgm:pt>
    <dgm:pt modelId="{47F3A7BB-7B07-4669-B559-DEA3BC450A70}">
      <dgm:prSet custT="1"/>
      <dgm:spPr/>
      <dgm:t>
        <a:bodyPr/>
        <a:lstStyle/>
        <a:p>
          <a:r>
            <a:rPr lang="fi-FI" sz="1500" baseline="0" dirty="0"/>
            <a:t>Fluorittomien hammastahnojen käyttöä ei suositella.</a:t>
          </a:r>
          <a:endParaRPr lang="fi-FI" sz="1500" dirty="0"/>
        </a:p>
      </dgm:t>
    </dgm:pt>
    <dgm:pt modelId="{45495F95-0FF8-4473-B2FF-99B117932D06}" type="parTrans" cxnId="{E8A25008-A193-4F62-8DFE-ADDD080B4129}">
      <dgm:prSet/>
      <dgm:spPr/>
      <dgm:t>
        <a:bodyPr/>
        <a:lstStyle/>
        <a:p>
          <a:endParaRPr lang="fi-FI"/>
        </a:p>
      </dgm:t>
    </dgm:pt>
    <dgm:pt modelId="{4ED8A51D-CC33-45A1-AB7C-782A2BA0056C}" type="sibTrans" cxnId="{E8A25008-A193-4F62-8DFE-ADDD080B4129}">
      <dgm:prSet/>
      <dgm:spPr/>
      <dgm:t>
        <a:bodyPr/>
        <a:lstStyle/>
        <a:p>
          <a:endParaRPr lang="fi-FI"/>
        </a:p>
      </dgm:t>
    </dgm:pt>
    <dgm:pt modelId="{054D57A0-A023-43FD-ACD9-A5BF307E8507}">
      <dgm:prSet custT="1"/>
      <dgm:spPr/>
      <dgm:t>
        <a:bodyPr/>
        <a:lstStyle/>
        <a:p>
          <a:r>
            <a:rPr lang="fi-FI" sz="1500" baseline="0" dirty="0"/>
            <a:t>Fluorihammastahnan käyttö aloitetaan, kun lapsen ensimmäiset hampaat puhkeavat.</a:t>
          </a:r>
          <a:endParaRPr lang="fi-FI" sz="1500" dirty="0"/>
        </a:p>
      </dgm:t>
    </dgm:pt>
    <dgm:pt modelId="{CB1720F6-17B0-452D-9E31-B06A835A551C}" type="parTrans" cxnId="{50AA8A17-8632-499C-AD7A-BA70ECDD8685}">
      <dgm:prSet/>
      <dgm:spPr/>
      <dgm:t>
        <a:bodyPr/>
        <a:lstStyle/>
        <a:p>
          <a:endParaRPr lang="fi-FI"/>
        </a:p>
      </dgm:t>
    </dgm:pt>
    <dgm:pt modelId="{04E8EB73-A4E1-4E76-908D-48A8AB410BC1}" type="sibTrans" cxnId="{50AA8A17-8632-499C-AD7A-BA70ECDD8685}">
      <dgm:prSet/>
      <dgm:spPr/>
      <dgm:t>
        <a:bodyPr/>
        <a:lstStyle/>
        <a:p>
          <a:endParaRPr lang="fi-FI"/>
        </a:p>
      </dgm:t>
    </dgm:pt>
    <dgm:pt modelId="{5DCD3706-A50E-40FA-943C-80850DBFB57D}">
      <dgm:prSet custT="1"/>
      <dgm:spPr/>
      <dgm:t>
        <a:bodyPr/>
        <a:lstStyle/>
        <a:p>
          <a:r>
            <a:rPr lang="fi-FI" sz="1500" baseline="0" dirty="0"/>
            <a:t>Alle </a:t>
          </a:r>
          <a:r>
            <a:rPr lang="fi-FI" sz="1500" baseline="0" dirty="0">
              <a:solidFill>
                <a:schemeClr val="bg1"/>
              </a:solidFill>
            </a:rPr>
            <a:t>kouluikäisillä fluorihammastahnan </a:t>
          </a:r>
          <a:r>
            <a:rPr lang="fi-FI" sz="1500" baseline="0" dirty="0"/>
            <a:t>annostelua tulee valvoa hammasfluoroosin ehkäisemiseksi.</a:t>
          </a:r>
          <a:endParaRPr lang="fi-FI" sz="1500" dirty="0"/>
        </a:p>
      </dgm:t>
    </dgm:pt>
    <dgm:pt modelId="{20B93D78-F079-4549-8AEA-7F5C28C543C5}" type="parTrans" cxnId="{08AC1B78-6FEF-4974-BD23-2DD29801E028}">
      <dgm:prSet/>
      <dgm:spPr/>
      <dgm:t>
        <a:bodyPr/>
        <a:lstStyle/>
        <a:p>
          <a:endParaRPr lang="fi-FI"/>
        </a:p>
      </dgm:t>
    </dgm:pt>
    <dgm:pt modelId="{FECC3010-5E11-4F44-92F3-2CAE3F13DAF2}" type="sibTrans" cxnId="{08AC1B78-6FEF-4974-BD23-2DD29801E028}">
      <dgm:prSet/>
      <dgm:spPr/>
      <dgm:t>
        <a:bodyPr/>
        <a:lstStyle/>
        <a:p>
          <a:endParaRPr lang="fi-FI"/>
        </a:p>
      </dgm:t>
    </dgm:pt>
    <dgm:pt modelId="{CDE2B4C6-0104-4B9C-8549-7381CBA3A9F3}" type="pres">
      <dgm:prSet presAssocID="{855C48A6-F238-4376-A842-0A1A4F449D5E}" presName="Name0" presStyleCnt="0">
        <dgm:presLayoutVars>
          <dgm:chMax val="7"/>
          <dgm:chPref val="7"/>
          <dgm:dir/>
        </dgm:presLayoutVars>
      </dgm:prSet>
      <dgm:spPr/>
    </dgm:pt>
    <dgm:pt modelId="{10CDD69B-56A8-453E-8CDE-F9EAB70D66D6}" type="pres">
      <dgm:prSet presAssocID="{855C48A6-F238-4376-A842-0A1A4F449D5E}" presName="Name1" presStyleCnt="0"/>
      <dgm:spPr/>
    </dgm:pt>
    <dgm:pt modelId="{C399FFC0-0C49-4931-AE5A-AD7B132C14FB}" type="pres">
      <dgm:prSet presAssocID="{855C48A6-F238-4376-A842-0A1A4F449D5E}" presName="cycle" presStyleCnt="0"/>
      <dgm:spPr/>
    </dgm:pt>
    <dgm:pt modelId="{3F01AB67-53BF-48CB-A6E8-B44B82620B7A}" type="pres">
      <dgm:prSet presAssocID="{855C48A6-F238-4376-A842-0A1A4F449D5E}" presName="srcNode" presStyleLbl="node1" presStyleIdx="0" presStyleCnt="5"/>
      <dgm:spPr/>
    </dgm:pt>
    <dgm:pt modelId="{820D6C1F-A336-43FC-900B-FF9135E4EEC6}" type="pres">
      <dgm:prSet presAssocID="{855C48A6-F238-4376-A842-0A1A4F449D5E}" presName="conn" presStyleLbl="parChTrans1D2" presStyleIdx="0" presStyleCnt="1"/>
      <dgm:spPr/>
    </dgm:pt>
    <dgm:pt modelId="{533F069B-7D7E-4830-99F8-B59713A1DD79}" type="pres">
      <dgm:prSet presAssocID="{855C48A6-F238-4376-A842-0A1A4F449D5E}" presName="extraNode" presStyleLbl="node1" presStyleIdx="0" presStyleCnt="5"/>
      <dgm:spPr/>
    </dgm:pt>
    <dgm:pt modelId="{BB3C6972-012E-4876-8F2C-7384D8144E7B}" type="pres">
      <dgm:prSet presAssocID="{855C48A6-F238-4376-A842-0A1A4F449D5E}" presName="dstNode" presStyleLbl="node1" presStyleIdx="0" presStyleCnt="5"/>
      <dgm:spPr/>
    </dgm:pt>
    <dgm:pt modelId="{1A06B357-C4B8-423F-8334-7FAB9D064CF7}" type="pres">
      <dgm:prSet presAssocID="{060016E9-7599-4E7A-8F75-D2FD38F67576}" presName="text_1" presStyleLbl="node1" presStyleIdx="0" presStyleCnt="5" custScaleY="114262">
        <dgm:presLayoutVars>
          <dgm:bulletEnabled val="1"/>
        </dgm:presLayoutVars>
      </dgm:prSet>
      <dgm:spPr>
        <a:prstGeom prst="roundRect">
          <a:avLst/>
        </a:prstGeom>
      </dgm:spPr>
    </dgm:pt>
    <dgm:pt modelId="{1DE06FEC-78DC-4545-B0D9-83F4DE3375B2}" type="pres">
      <dgm:prSet presAssocID="{060016E9-7599-4E7A-8F75-D2FD38F67576}" presName="accent_1" presStyleCnt="0"/>
      <dgm:spPr/>
    </dgm:pt>
    <dgm:pt modelId="{7FFEDC49-81FD-4308-A323-F4116F572C32}" type="pres">
      <dgm:prSet presAssocID="{060016E9-7599-4E7A-8F75-D2FD38F67576}" presName="accentRepeatNode" presStyleLbl="solidFgAcc1" presStyleIdx="0" presStyleCnt="5"/>
      <dgm:spPr/>
    </dgm:pt>
    <dgm:pt modelId="{9BC5A352-3598-41F6-8F38-CC0732B49432}" type="pres">
      <dgm:prSet presAssocID="{720E84C1-FFBF-4E71-9ABD-49C5D06F377F}" presName="text_2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6949F680-9089-48F3-BB6F-84B672DCCB64}" type="pres">
      <dgm:prSet presAssocID="{720E84C1-FFBF-4E71-9ABD-49C5D06F377F}" presName="accent_2" presStyleCnt="0"/>
      <dgm:spPr/>
    </dgm:pt>
    <dgm:pt modelId="{0EF62736-1882-40B9-BEB7-4171AD0DC4E0}" type="pres">
      <dgm:prSet presAssocID="{720E84C1-FFBF-4E71-9ABD-49C5D06F377F}" presName="accentRepeatNode" presStyleLbl="solidFgAcc1" presStyleIdx="1" presStyleCnt="5"/>
      <dgm:spPr/>
    </dgm:pt>
    <dgm:pt modelId="{86D29FA8-768C-4085-9E13-541FB33B7A46}" type="pres">
      <dgm:prSet presAssocID="{47F3A7BB-7B07-4669-B559-DEA3BC450A70}" presName="text_3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5E60A220-17C4-4771-9705-407B308B2D4A}" type="pres">
      <dgm:prSet presAssocID="{47F3A7BB-7B07-4669-B559-DEA3BC450A70}" presName="accent_3" presStyleCnt="0"/>
      <dgm:spPr/>
    </dgm:pt>
    <dgm:pt modelId="{73A7345F-2C12-4A65-AAA8-7F1D9728C40F}" type="pres">
      <dgm:prSet presAssocID="{47F3A7BB-7B07-4669-B559-DEA3BC450A70}" presName="accentRepeatNode" presStyleLbl="solidFgAcc1" presStyleIdx="2" presStyleCnt="5"/>
      <dgm:spPr/>
    </dgm:pt>
    <dgm:pt modelId="{AE09CAE3-A0ED-4112-BEC8-3CE086FFE726}" type="pres">
      <dgm:prSet presAssocID="{054D57A0-A023-43FD-ACD9-A5BF307E8507}" presName="text_4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2563B2A4-B810-48DE-8F64-F2CBB06A9546}" type="pres">
      <dgm:prSet presAssocID="{054D57A0-A023-43FD-ACD9-A5BF307E8507}" presName="accent_4" presStyleCnt="0"/>
      <dgm:spPr/>
    </dgm:pt>
    <dgm:pt modelId="{65BB10E4-A6DE-4F4E-B064-88E22705C420}" type="pres">
      <dgm:prSet presAssocID="{054D57A0-A023-43FD-ACD9-A5BF307E8507}" presName="accentRepeatNode" presStyleLbl="solidFgAcc1" presStyleIdx="3" presStyleCnt="5"/>
      <dgm:spPr/>
    </dgm:pt>
    <dgm:pt modelId="{DAC56931-41A8-4B4E-8C70-74895B47CB3D}" type="pres">
      <dgm:prSet presAssocID="{5DCD3706-A50E-40FA-943C-80850DBFB57D}" presName="text_5" presStyleLbl="node1" presStyleIdx="4" presStyleCnt="5" custScaleY="118819">
        <dgm:presLayoutVars>
          <dgm:bulletEnabled val="1"/>
        </dgm:presLayoutVars>
      </dgm:prSet>
      <dgm:spPr>
        <a:prstGeom prst="roundRect">
          <a:avLst/>
        </a:prstGeom>
      </dgm:spPr>
    </dgm:pt>
    <dgm:pt modelId="{A513D024-6E17-4A4E-A63D-7B9445310261}" type="pres">
      <dgm:prSet presAssocID="{5DCD3706-A50E-40FA-943C-80850DBFB57D}" presName="accent_5" presStyleCnt="0"/>
      <dgm:spPr/>
    </dgm:pt>
    <dgm:pt modelId="{584A627B-8463-4557-B0E6-F2F78AC9BFA3}" type="pres">
      <dgm:prSet presAssocID="{5DCD3706-A50E-40FA-943C-80850DBFB57D}" presName="accentRepeatNode" presStyleLbl="solidFgAcc1" presStyleIdx="4" presStyleCnt="5"/>
      <dgm:spPr/>
    </dgm:pt>
  </dgm:ptLst>
  <dgm:cxnLst>
    <dgm:cxn modelId="{E8A25008-A193-4F62-8DFE-ADDD080B4129}" srcId="{855C48A6-F238-4376-A842-0A1A4F449D5E}" destId="{47F3A7BB-7B07-4669-B559-DEA3BC450A70}" srcOrd="2" destOrd="0" parTransId="{45495F95-0FF8-4473-B2FF-99B117932D06}" sibTransId="{4ED8A51D-CC33-45A1-AB7C-782A2BA0056C}"/>
    <dgm:cxn modelId="{11AA3110-EC30-4067-BEF5-3B0AF14560FB}" srcId="{855C48A6-F238-4376-A842-0A1A4F449D5E}" destId="{060016E9-7599-4E7A-8F75-D2FD38F67576}" srcOrd="0" destOrd="0" parTransId="{9E87D4BE-487A-448F-B513-9F7FB3824E3F}" sibTransId="{A3B605AF-A386-40AB-9472-86B965332FA3}"/>
    <dgm:cxn modelId="{50AA8A17-8632-499C-AD7A-BA70ECDD8685}" srcId="{855C48A6-F238-4376-A842-0A1A4F449D5E}" destId="{054D57A0-A023-43FD-ACD9-A5BF307E8507}" srcOrd="3" destOrd="0" parTransId="{CB1720F6-17B0-452D-9E31-B06A835A551C}" sibTransId="{04E8EB73-A4E1-4E76-908D-48A8AB410BC1}"/>
    <dgm:cxn modelId="{A4E6351E-AC4B-422F-8F6E-714B7C68735E}" type="presOf" srcId="{A3B605AF-A386-40AB-9472-86B965332FA3}" destId="{820D6C1F-A336-43FC-900B-FF9135E4EEC6}" srcOrd="0" destOrd="0" presId="urn:microsoft.com/office/officeart/2008/layout/VerticalCurvedList"/>
    <dgm:cxn modelId="{83472436-0782-4B3B-8D0B-70A086204155}" type="presOf" srcId="{720E84C1-FFBF-4E71-9ABD-49C5D06F377F}" destId="{9BC5A352-3598-41F6-8F38-CC0732B49432}" srcOrd="0" destOrd="0" presId="urn:microsoft.com/office/officeart/2008/layout/VerticalCurvedList"/>
    <dgm:cxn modelId="{08AC1B78-6FEF-4974-BD23-2DD29801E028}" srcId="{855C48A6-F238-4376-A842-0A1A4F449D5E}" destId="{5DCD3706-A50E-40FA-943C-80850DBFB57D}" srcOrd="4" destOrd="0" parTransId="{20B93D78-F079-4549-8AEA-7F5C28C543C5}" sibTransId="{FECC3010-5E11-4F44-92F3-2CAE3F13DAF2}"/>
    <dgm:cxn modelId="{54DD2778-5CDC-48DE-8F66-5BB183A3A556}" type="presOf" srcId="{47F3A7BB-7B07-4669-B559-DEA3BC450A70}" destId="{86D29FA8-768C-4085-9E13-541FB33B7A46}" srcOrd="0" destOrd="0" presId="urn:microsoft.com/office/officeart/2008/layout/VerticalCurvedList"/>
    <dgm:cxn modelId="{B427AF87-11C2-4E13-BDDD-5FB0C888EF2C}" srcId="{855C48A6-F238-4376-A842-0A1A4F449D5E}" destId="{720E84C1-FFBF-4E71-9ABD-49C5D06F377F}" srcOrd="1" destOrd="0" parTransId="{2F17BE04-9BB7-481A-BF9F-405FDE85E92C}" sibTransId="{D4D0B8DF-F099-426E-AA68-B324AEA7BEDF}"/>
    <dgm:cxn modelId="{6DC5EAC7-1431-47F4-8B1E-AC0D273D3C76}" type="presOf" srcId="{5DCD3706-A50E-40FA-943C-80850DBFB57D}" destId="{DAC56931-41A8-4B4E-8C70-74895B47CB3D}" srcOrd="0" destOrd="0" presId="urn:microsoft.com/office/officeart/2008/layout/VerticalCurvedList"/>
    <dgm:cxn modelId="{58941CC8-2E13-4C81-BFC5-7C6F90CC8E84}" type="presOf" srcId="{855C48A6-F238-4376-A842-0A1A4F449D5E}" destId="{CDE2B4C6-0104-4B9C-8549-7381CBA3A9F3}" srcOrd="0" destOrd="0" presId="urn:microsoft.com/office/officeart/2008/layout/VerticalCurvedList"/>
    <dgm:cxn modelId="{94C831D2-075A-47BC-BADB-05AFFF123A35}" type="presOf" srcId="{060016E9-7599-4E7A-8F75-D2FD38F67576}" destId="{1A06B357-C4B8-423F-8334-7FAB9D064CF7}" srcOrd="0" destOrd="0" presId="urn:microsoft.com/office/officeart/2008/layout/VerticalCurvedList"/>
    <dgm:cxn modelId="{4BD7F7E6-E5EF-4679-B7B7-2B8721EC5BAE}" type="presOf" srcId="{054D57A0-A023-43FD-ACD9-A5BF307E8507}" destId="{AE09CAE3-A0ED-4112-BEC8-3CE086FFE726}" srcOrd="0" destOrd="0" presId="urn:microsoft.com/office/officeart/2008/layout/VerticalCurvedList"/>
    <dgm:cxn modelId="{FBA05D3B-75E3-4CA3-B9D5-671B9F079173}" type="presParOf" srcId="{CDE2B4C6-0104-4B9C-8549-7381CBA3A9F3}" destId="{10CDD69B-56A8-453E-8CDE-F9EAB70D66D6}" srcOrd="0" destOrd="0" presId="urn:microsoft.com/office/officeart/2008/layout/VerticalCurvedList"/>
    <dgm:cxn modelId="{C5CCCF8F-3DB9-4D55-850E-6728451B4698}" type="presParOf" srcId="{10CDD69B-56A8-453E-8CDE-F9EAB70D66D6}" destId="{C399FFC0-0C49-4931-AE5A-AD7B132C14FB}" srcOrd="0" destOrd="0" presId="urn:microsoft.com/office/officeart/2008/layout/VerticalCurvedList"/>
    <dgm:cxn modelId="{875BE5E2-9D1B-40A3-90AA-5B700D745D06}" type="presParOf" srcId="{C399FFC0-0C49-4931-AE5A-AD7B132C14FB}" destId="{3F01AB67-53BF-48CB-A6E8-B44B82620B7A}" srcOrd="0" destOrd="0" presId="urn:microsoft.com/office/officeart/2008/layout/VerticalCurvedList"/>
    <dgm:cxn modelId="{0F631616-B22B-47F2-B1AD-99CA0E24C677}" type="presParOf" srcId="{C399FFC0-0C49-4931-AE5A-AD7B132C14FB}" destId="{820D6C1F-A336-43FC-900B-FF9135E4EEC6}" srcOrd="1" destOrd="0" presId="urn:microsoft.com/office/officeart/2008/layout/VerticalCurvedList"/>
    <dgm:cxn modelId="{C637734C-4704-4741-AC1C-22CAA3CED22E}" type="presParOf" srcId="{C399FFC0-0C49-4931-AE5A-AD7B132C14FB}" destId="{533F069B-7D7E-4830-99F8-B59713A1DD79}" srcOrd="2" destOrd="0" presId="urn:microsoft.com/office/officeart/2008/layout/VerticalCurvedList"/>
    <dgm:cxn modelId="{922DB61C-F6ED-45B3-A6BF-CEA4538315ED}" type="presParOf" srcId="{C399FFC0-0C49-4931-AE5A-AD7B132C14FB}" destId="{BB3C6972-012E-4876-8F2C-7384D8144E7B}" srcOrd="3" destOrd="0" presId="urn:microsoft.com/office/officeart/2008/layout/VerticalCurvedList"/>
    <dgm:cxn modelId="{C3D20B9F-509D-4456-B0FF-7FEEA7C70AC6}" type="presParOf" srcId="{10CDD69B-56A8-453E-8CDE-F9EAB70D66D6}" destId="{1A06B357-C4B8-423F-8334-7FAB9D064CF7}" srcOrd="1" destOrd="0" presId="urn:microsoft.com/office/officeart/2008/layout/VerticalCurvedList"/>
    <dgm:cxn modelId="{9676D0F8-CEF9-4CE5-B01F-E5B348BEB03D}" type="presParOf" srcId="{10CDD69B-56A8-453E-8CDE-F9EAB70D66D6}" destId="{1DE06FEC-78DC-4545-B0D9-83F4DE3375B2}" srcOrd="2" destOrd="0" presId="urn:microsoft.com/office/officeart/2008/layout/VerticalCurvedList"/>
    <dgm:cxn modelId="{599310D8-79BF-4015-B871-2E05B2B3C01F}" type="presParOf" srcId="{1DE06FEC-78DC-4545-B0D9-83F4DE3375B2}" destId="{7FFEDC49-81FD-4308-A323-F4116F572C32}" srcOrd="0" destOrd="0" presId="urn:microsoft.com/office/officeart/2008/layout/VerticalCurvedList"/>
    <dgm:cxn modelId="{F458FF52-BD05-4E53-97BF-97A4C4569FC3}" type="presParOf" srcId="{10CDD69B-56A8-453E-8CDE-F9EAB70D66D6}" destId="{9BC5A352-3598-41F6-8F38-CC0732B49432}" srcOrd="3" destOrd="0" presId="urn:microsoft.com/office/officeart/2008/layout/VerticalCurvedList"/>
    <dgm:cxn modelId="{BE178900-4C39-4A56-A6AC-E852F635FB90}" type="presParOf" srcId="{10CDD69B-56A8-453E-8CDE-F9EAB70D66D6}" destId="{6949F680-9089-48F3-BB6F-84B672DCCB64}" srcOrd="4" destOrd="0" presId="urn:microsoft.com/office/officeart/2008/layout/VerticalCurvedList"/>
    <dgm:cxn modelId="{C68F841B-19B8-40CD-9759-D0DF9E6F0623}" type="presParOf" srcId="{6949F680-9089-48F3-BB6F-84B672DCCB64}" destId="{0EF62736-1882-40B9-BEB7-4171AD0DC4E0}" srcOrd="0" destOrd="0" presId="urn:microsoft.com/office/officeart/2008/layout/VerticalCurvedList"/>
    <dgm:cxn modelId="{42387930-D35B-452C-A679-451D3084E703}" type="presParOf" srcId="{10CDD69B-56A8-453E-8CDE-F9EAB70D66D6}" destId="{86D29FA8-768C-4085-9E13-541FB33B7A46}" srcOrd="5" destOrd="0" presId="urn:microsoft.com/office/officeart/2008/layout/VerticalCurvedList"/>
    <dgm:cxn modelId="{0A8EF19A-0501-431C-8062-2BF130FAE3E2}" type="presParOf" srcId="{10CDD69B-56A8-453E-8CDE-F9EAB70D66D6}" destId="{5E60A220-17C4-4771-9705-407B308B2D4A}" srcOrd="6" destOrd="0" presId="urn:microsoft.com/office/officeart/2008/layout/VerticalCurvedList"/>
    <dgm:cxn modelId="{960021A6-8798-41BF-8BDC-CEFCBFE9B588}" type="presParOf" srcId="{5E60A220-17C4-4771-9705-407B308B2D4A}" destId="{73A7345F-2C12-4A65-AAA8-7F1D9728C40F}" srcOrd="0" destOrd="0" presId="urn:microsoft.com/office/officeart/2008/layout/VerticalCurvedList"/>
    <dgm:cxn modelId="{4E8E16FB-00B1-45D5-AC69-FC5224F98C4B}" type="presParOf" srcId="{10CDD69B-56A8-453E-8CDE-F9EAB70D66D6}" destId="{AE09CAE3-A0ED-4112-BEC8-3CE086FFE726}" srcOrd="7" destOrd="0" presId="urn:microsoft.com/office/officeart/2008/layout/VerticalCurvedList"/>
    <dgm:cxn modelId="{44DFC0F8-7735-4272-B5E7-89A031BF331D}" type="presParOf" srcId="{10CDD69B-56A8-453E-8CDE-F9EAB70D66D6}" destId="{2563B2A4-B810-48DE-8F64-F2CBB06A9546}" srcOrd="8" destOrd="0" presId="urn:microsoft.com/office/officeart/2008/layout/VerticalCurvedList"/>
    <dgm:cxn modelId="{ED02550B-0FA3-4403-8332-D55BE2A63153}" type="presParOf" srcId="{2563B2A4-B810-48DE-8F64-F2CBB06A9546}" destId="{65BB10E4-A6DE-4F4E-B064-88E22705C420}" srcOrd="0" destOrd="0" presId="urn:microsoft.com/office/officeart/2008/layout/VerticalCurvedList"/>
    <dgm:cxn modelId="{7A530BB0-49AB-486D-B58B-BC4511294D70}" type="presParOf" srcId="{10CDD69B-56A8-453E-8CDE-F9EAB70D66D6}" destId="{DAC56931-41A8-4B4E-8C70-74895B47CB3D}" srcOrd="9" destOrd="0" presId="urn:microsoft.com/office/officeart/2008/layout/VerticalCurvedList"/>
    <dgm:cxn modelId="{E89915A3-90C6-449C-B80D-F125C0B44A97}" type="presParOf" srcId="{10CDD69B-56A8-453E-8CDE-F9EAB70D66D6}" destId="{A513D024-6E17-4A4E-A63D-7B9445310261}" srcOrd="10" destOrd="0" presId="urn:microsoft.com/office/officeart/2008/layout/VerticalCurvedList"/>
    <dgm:cxn modelId="{480609F6-C126-459C-9BC0-5DB4190B259F}" type="presParOf" srcId="{A513D024-6E17-4A4E-A63D-7B9445310261}" destId="{584A627B-8463-4557-B0E6-F2F78AC9BF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96A525-1777-4702-A686-2A689CB289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3C462DF-F5DA-499B-AC39-82A627323D41}">
      <dgm:prSet custT="1"/>
      <dgm:spPr/>
      <dgm:t>
        <a:bodyPr/>
        <a:lstStyle/>
        <a:p>
          <a:r>
            <a:rPr lang="fi-FI" sz="1500" baseline="0" dirty="0"/>
            <a:t>Janojuomaksi suositellaan tavallista vesijohtovettä. </a:t>
          </a:r>
          <a:br>
            <a:rPr lang="fi-FI" sz="1500" baseline="0" dirty="0"/>
          </a:br>
          <a:r>
            <a:rPr lang="fi-FI" sz="1500" baseline="0" dirty="0"/>
            <a:t>Myös maustamaton hiilihapollinen tai -hapoton pullovesi käy.</a:t>
          </a:r>
          <a:endParaRPr lang="fi-FI" sz="1500" dirty="0"/>
        </a:p>
      </dgm:t>
    </dgm:pt>
    <dgm:pt modelId="{2487FA6B-8680-4A37-AFFB-34A614D98F80}" type="parTrans" cxnId="{1F1FA031-3FA5-4EFB-812D-A8718D05BCDF}">
      <dgm:prSet/>
      <dgm:spPr/>
      <dgm:t>
        <a:bodyPr/>
        <a:lstStyle/>
        <a:p>
          <a:endParaRPr lang="fi-FI" sz="1400"/>
        </a:p>
      </dgm:t>
    </dgm:pt>
    <dgm:pt modelId="{E6D574A8-900B-4306-A069-669A4CC0AA17}" type="sibTrans" cxnId="{1F1FA031-3FA5-4EFB-812D-A8718D05BCDF}">
      <dgm:prSet/>
      <dgm:spPr/>
      <dgm:t>
        <a:bodyPr/>
        <a:lstStyle/>
        <a:p>
          <a:endParaRPr lang="fi-FI" sz="1400"/>
        </a:p>
      </dgm:t>
    </dgm:pt>
    <dgm:pt modelId="{B844138D-C9E7-4DF5-A2CB-0D576EE6FCC1}">
      <dgm:prSet custT="1"/>
      <dgm:spPr/>
      <dgm:t>
        <a:bodyPr/>
        <a:lstStyle/>
        <a:p>
          <a:r>
            <a:rPr lang="fi-FI" sz="1500" baseline="0" dirty="0"/>
            <a:t>Veden käyttöön janojuomana kannattaa totutella jo varhain.</a:t>
          </a:r>
          <a:endParaRPr lang="fi-FI" sz="1500" dirty="0"/>
        </a:p>
      </dgm:t>
    </dgm:pt>
    <dgm:pt modelId="{7FED06AD-C476-400F-A796-414963859A94}" type="parTrans" cxnId="{F8CCF3C5-F7FB-4461-9E19-D5028AA23FA4}">
      <dgm:prSet/>
      <dgm:spPr/>
      <dgm:t>
        <a:bodyPr/>
        <a:lstStyle/>
        <a:p>
          <a:endParaRPr lang="fi-FI" sz="1400"/>
        </a:p>
      </dgm:t>
    </dgm:pt>
    <dgm:pt modelId="{C2BCA403-CE6E-4E8E-B310-EA01C72F567F}" type="sibTrans" cxnId="{F8CCF3C5-F7FB-4461-9E19-D5028AA23FA4}">
      <dgm:prSet/>
      <dgm:spPr/>
      <dgm:t>
        <a:bodyPr/>
        <a:lstStyle/>
        <a:p>
          <a:endParaRPr lang="fi-FI" sz="1400"/>
        </a:p>
      </dgm:t>
    </dgm:pt>
    <dgm:pt modelId="{22DF6793-D082-470D-952D-A1E1B6184A9B}">
      <dgm:prSet custT="1"/>
      <dgm:spPr/>
      <dgm:t>
        <a:bodyPr/>
        <a:lstStyle/>
        <a:p>
          <a:r>
            <a:rPr lang="fi-FI" sz="1500" baseline="0" dirty="0"/>
            <a:t>Maustettuihin vesiin tulee suhtautua varauksellisesti, sillä ne saattavat sisältää hampaita syövyttäviä happoja tai sokeria.</a:t>
          </a:r>
          <a:endParaRPr lang="fi-FI" sz="1500" dirty="0"/>
        </a:p>
      </dgm:t>
    </dgm:pt>
    <dgm:pt modelId="{B2CB1221-ABC1-4ACF-A095-7C235C34BED4}" type="parTrans" cxnId="{A3E96914-F017-4447-A994-40A1C54DC50B}">
      <dgm:prSet/>
      <dgm:spPr/>
      <dgm:t>
        <a:bodyPr/>
        <a:lstStyle/>
        <a:p>
          <a:endParaRPr lang="fi-FI" sz="1400"/>
        </a:p>
      </dgm:t>
    </dgm:pt>
    <dgm:pt modelId="{AECACE66-D9FA-437D-A4A1-5715A6B1528A}" type="sibTrans" cxnId="{A3E96914-F017-4447-A994-40A1C54DC50B}">
      <dgm:prSet/>
      <dgm:spPr/>
      <dgm:t>
        <a:bodyPr/>
        <a:lstStyle/>
        <a:p>
          <a:endParaRPr lang="fi-FI" sz="1400"/>
        </a:p>
      </dgm:t>
    </dgm:pt>
    <dgm:pt modelId="{A71CA7A0-167A-4222-9ED9-40EC66405EEB}">
      <dgm:prSet custT="1"/>
      <dgm:spPr/>
      <dgm:t>
        <a:bodyPr/>
        <a:lstStyle/>
        <a:p>
          <a:r>
            <a:rPr lang="fi-FI" sz="1500" baseline="0" dirty="0"/>
            <a:t>Juomien sisältämät sokerit (myös fruktoosi) lisäävät hampaiden reikiintymistä.</a:t>
          </a:r>
          <a:endParaRPr lang="fi-FI" sz="1500" dirty="0"/>
        </a:p>
      </dgm:t>
    </dgm:pt>
    <dgm:pt modelId="{E582BB48-D41E-4D67-9F00-F612697DC1E6}" type="parTrans" cxnId="{D2013380-925F-442F-8B70-138195CD9A94}">
      <dgm:prSet/>
      <dgm:spPr/>
      <dgm:t>
        <a:bodyPr/>
        <a:lstStyle/>
        <a:p>
          <a:endParaRPr lang="fi-FI" sz="1400"/>
        </a:p>
      </dgm:t>
    </dgm:pt>
    <dgm:pt modelId="{60831236-F13F-41FA-997A-0732ED0E311B}" type="sibTrans" cxnId="{D2013380-925F-442F-8B70-138195CD9A94}">
      <dgm:prSet/>
      <dgm:spPr/>
      <dgm:t>
        <a:bodyPr/>
        <a:lstStyle/>
        <a:p>
          <a:endParaRPr lang="fi-FI" sz="1400"/>
        </a:p>
      </dgm:t>
    </dgm:pt>
    <dgm:pt modelId="{9E37D5EC-5576-4ACA-9ABA-7314B095E3CD}">
      <dgm:prSet custT="1"/>
      <dgm:spPr/>
      <dgm:t>
        <a:bodyPr/>
        <a:lstStyle/>
        <a:p>
          <a:r>
            <a:rPr lang="fi-FI" sz="1500" baseline="0" dirty="0"/>
            <a:t>Sokeria sisältävät tai happamat juomat ovat hampaille haitallisia </a:t>
          </a:r>
          <a:r>
            <a:rPr lang="fi-FI" sz="1500" b="1" baseline="0" dirty="0"/>
            <a:t>A</a:t>
          </a:r>
          <a:r>
            <a:rPr lang="fi-FI" sz="1500" baseline="0" dirty="0"/>
            <a:t>.</a:t>
          </a:r>
          <a:endParaRPr lang="fi-FI" sz="1500" dirty="0"/>
        </a:p>
      </dgm:t>
    </dgm:pt>
    <dgm:pt modelId="{ED62DE1F-F689-4063-8D0D-0A7748EED771}" type="parTrans" cxnId="{063CF739-AFE3-4A3C-BCF4-15169BD45532}">
      <dgm:prSet/>
      <dgm:spPr/>
      <dgm:t>
        <a:bodyPr/>
        <a:lstStyle/>
        <a:p>
          <a:endParaRPr lang="fi-FI" sz="1400"/>
        </a:p>
      </dgm:t>
    </dgm:pt>
    <dgm:pt modelId="{6C5DFFE9-7D0D-42E4-9EF6-4D451EB63F7A}" type="sibTrans" cxnId="{063CF739-AFE3-4A3C-BCF4-15169BD45532}">
      <dgm:prSet/>
      <dgm:spPr/>
      <dgm:t>
        <a:bodyPr/>
        <a:lstStyle/>
        <a:p>
          <a:endParaRPr lang="fi-FI" sz="1400"/>
        </a:p>
      </dgm:t>
    </dgm:pt>
    <dgm:pt modelId="{5D175365-3BBF-4D04-9CE7-42DA7D5364EE}">
      <dgm:prSet custT="1"/>
      <dgm:spPr/>
      <dgm:t>
        <a:bodyPr/>
        <a:lstStyle/>
        <a:p>
          <a:r>
            <a:rPr lang="fi-FI" sz="1500" baseline="0" dirty="0"/>
            <a:t>Hapan juoma voi usein nautittuna syövyttää hampaiden pintoja eli aiheuttaa hammaseroosiota, sisältääpä se sokeria tai ei.</a:t>
          </a:r>
          <a:endParaRPr lang="fi-FI" sz="1500" dirty="0"/>
        </a:p>
      </dgm:t>
    </dgm:pt>
    <dgm:pt modelId="{2EB9506B-8853-4919-80D6-42FEDD326227}" type="parTrans" cxnId="{62B36859-A696-41C8-BC41-707C2D99EBE8}">
      <dgm:prSet/>
      <dgm:spPr/>
      <dgm:t>
        <a:bodyPr/>
        <a:lstStyle/>
        <a:p>
          <a:endParaRPr lang="fi-FI" sz="1400"/>
        </a:p>
      </dgm:t>
    </dgm:pt>
    <dgm:pt modelId="{E15BF89F-333E-4FC5-AF4E-6A931FFD5A96}" type="sibTrans" cxnId="{62B36859-A696-41C8-BC41-707C2D99EBE8}">
      <dgm:prSet/>
      <dgm:spPr/>
      <dgm:t>
        <a:bodyPr/>
        <a:lstStyle/>
        <a:p>
          <a:endParaRPr lang="fi-FI" sz="1400"/>
        </a:p>
      </dgm:t>
    </dgm:pt>
    <dgm:pt modelId="{2DFDB920-ACAB-4E12-BAF8-A0190178684B}" type="pres">
      <dgm:prSet presAssocID="{4496A525-1777-4702-A686-2A689CB28904}" presName="Name0" presStyleCnt="0">
        <dgm:presLayoutVars>
          <dgm:chMax val="7"/>
          <dgm:chPref val="7"/>
          <dgm:dir/>
        </dgm:presLayoutVars>
      </dgm:prSet>
      <dgm:spPr/>
    </dgm:pt>
    <dgm:pt modelId="{C5351D70-343A-4DB3-B5D4-DE55594C239E}" type="pres">
      <dgm:prSet presAssocID="{4496A525-1777-4702-A686-2A689CB28904}" presName="Name1" presStyleCnt="0"/>
      <dgm:spPr/>
    </dgm:pt>
    <dgm:pt modelId="{5522024B-6DFC-44D6-8E33-CE1339F073C5}" type="pres">
      <dgm:prSet presAssocID="{4496A525-1777-4702-A686-2A689CB28904}" presName="cycle" presStyleCnt="0"/>
      <dgm:spPr/>
    </dgm:pt>
    <dgm:pt modelId="{50721636-E92B-4C64-8B15-739A75E9CA3D}" type="pres">
      <dgm:prSet presAssocID="{4496A525-1777-4702-A686-2A689CB28904}" presName="srcNode" presStyleLbl="node1" presStyleIdx="0" presStyleCnt="6"/>
      <dgm:spPr/>
    </dgm:pt>
    <dgm:pt modelId="{82EB68ED-F1FF-4166-9DAE-A74490704879}" type="pres">
      <dgm:prSet presAssocID="{4496A525-1777-4702-A686-2A689CB28904}" presName="conn" presStyleLbl="parChTrans1D2" presStyleIdx="0" presStyleCnt="1"/>
      <dgm:spPr/>
    </dgm:pt>
    <dgm:pt modelId="{702557CD-9A3F-4ACE-8DB8-4DD662EC1665}" type="pres">
      <dgm:prSet presAssocID="{4496A525-1777-4702-A686-2A689CB28904}" presName="extraNode" presStyleLbl="node1" presStyleIdx="0" presStyleCnt="6"/>
      <dgm:spPr/>
    </dgm:pt>
    <dgm:pt modelId="{A74D25FE-DECD-42D5-8B18-B3831751C728}" type="pres">
      <dgm:prSet presAssocID="{4496A525-1777-4702-A686-2A689CB28904}" presName="dstNode" presStyleLbl="node1" presStyleIdx="0" presStyleCnt="6"/>
      <dgm:spPr/>
    </dgm:pt>
    <dgm:pt modelId="{7D48D7A2-E0AB-4121-BC7F-F327F9482D42}" type="pres">
      <dgm:prSet presAssocID="{A3C462DF-F5DA-499B-AC39-82A627323D41}" presName="text_1" presStyleLbl="node1" presStyleIdx="0" presStyleCnt="6" custScaleY="122827">
        <dgm:presLayoutVars>
          <dgm:bulletEnabled val="1"/>
        </dgm:presLayoutVars>
      </dgm:prSet>
      <dgm:spPr>
        <a:prstGeom prst="roundRect">
          <a:avLst/>
        </a:prstGeom>
      </dgm:spPr>
    </dgm:pt>
    <dgm:pt modelId="{96F33F1C-AB69-4A7E-B853-5CEA5C86EC30}" type="pres">
      <dgm:prSet presAssocID="{A3C462DF-F5DA-499B-AC39-82A627323D41}" presName="accent_1" presStyleCnt="0"/>
      <dgm:spPr/>
    </dgm:pt>
    <dgm:pt modelId="{9D61DD2E-2205-4074-AA33-8707D9C7824C}" type="pres">
      <dgm:prSet presAssocID="{A3C462DF-F5DA-499B-AC39-82A627323D41}" presName="accentRepeatNode" presStyleLbl="solidFgAcc1" presStyleIdx="0" presStyleCnt="6"/>
      <dgm:spPr/>
    </dgm:pt>
    <dgm:pt modelId="{C70319DA-AE5C-4440-9BF4-DC4A87859249}" type="pres">
      <dgm:prSet presAssocID="{B844138D-C9E7-4DF5-A2CB-0D576EE6FCC1}" presName="text_2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4D037D64-83C2-4622-853D-66FA1153C442}" type="pres">
      <dgm:prSet presAssocID="{B844138D-C9E7-4DF5-A2CB-0D576EE6FCC1}" presName="accent_2" presStyleCnt="0"/>
      <dgm:spPr/>
    </dgm:pt>
    <dgm:pt modelId="{081EAF5B-D682-4C08-B427-125FBE25460D}" type="pres">
      <dgm:prSet presAssocID="{B844138D-C9E7-4DF5-A2CB-0D576EE6FCC1}" presName="accentRepeatNode" presStyleLbl="solidFgAcc1" presStyleIdx="1" presStyleCnt="6"/>
      <dgm:spPr/>
    </dgm:pt>
    <dgm:pt modelId="{19752F89-0A69-449A-9D04-4C7102240325}" type="pres">
      <dgm:prSet presAssocID="{22DF6793-D082-470D-952D-A1E1B6184A9B}" presName="text_3" presStyleLbl="node1" presStyleIdx="2" presStyleCnt="6" custScaleY="122827">
        <dgm:presLayoutVars>
          <dgm:bulletEnabled val="1"/>
        </dgm:presLayoutVars>
      </dgm:prSet>
      <dgm:spPr>
        <a:prstGeom prst="roundRect">
          <a:avLst/>
        </a:prstGeom>
      </dgm:spPr>
    </dgm:pt>
    <dgm:pt modelId="{BE33918E-A20B-4BF4-8395-D1C842344245}" type="pres">
      <dgm:prSet presAssocID="{22DF6793-D082-470D-952D-A1E1B6184A9B}" presName="accent_3" presStyleCnt="0"/>
      <dgm:spPr/>
    </dgm:pt>
    <dgm:pt modelId="{B44DF3AF-7292-4303-B894-079833ED206C}" type="pres">
      <dgm:prSet presAssocID="{22DF6793-D082-470D-952D-A1E1B6184A9B}" presName="accentRepeatNode" presStyleLbl="solidFgAcc1" presStyleIdx="2" presStyleCnt="6"/>
      <dgm:spPr/>
    </dgm:pt>
    <dgm:pt modelId="{D5BCF4B3-9221-4898-8A02-56A2D1FD97E0}" type="pres">
      <dgm:prSet presAssocID="{A71CA7A0-167A-4222-9ED9-40EC66405EEB}" presName="text_4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2C76A522-E2FF-448C-881C-F0353261ACA7}" type="pres">
      <dgm:prSet presAssocID="{A71CA7A0-167A-4222-9ED9-40EC66405EEB}" presName="accent_4" presStyleCnt="0"/>
      <dgm:spPr/>
    </dgm:pt>
    <dgm:pt modelId="{59847F45-BA85-4C8F-8054-6DB27D51EF46}" type="pres">
      <dgm:prSet presAssocID="{A71CA7A0-167A-4222-9ED9-40EC66405EEB}" presName="accentRepeatNode" presStyleLbl="solidFgAcc1" presStyleIdx="3" presStyleCnt="6"/>
      <dgm:spPr/>
    </dgm:pt>
    <dgm:pt modelId="{C4DADB26-5503-473F-B9E2-548BDA397B56}" type="pres">
      <dgm:prSet presAssocID="{9E37D5EC-5576-4ACA-9ABA-7314B095E3CD}" presName="text_5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E8D95AE0-D33E-4F0D-9F53-9BC34F621812}" type="pres">
      <dgm:prSet presAssocID="{9E37D5EC-5576-4ACA-9ABA-7314B095E3CD}" presName="accent_5" presStyleCnt="0"/>
      <dgm:spPr/>
    </dgm:pt>
    <dgm:pt modelId="{BC2D9205-9141-4185-8C85-8451E795055F}" type="pres">
      <dgm:prSet presAssocID="{9E37D5EC-5576-4ACA-9ABA-7314B095E3CD}" presName="accentRepeatNode" presStyleLbl="solidFgAcc1" presStyleIdx="4" presStyleCnt="6"/>
      <dgm:spPr/>
    </dgm:pt>
    <dgm:pt modelId="{7D75BEAF-7EA4-46E6-8ABC-5606F9514227}" type="pres">
      <dgm:prSet presAssocID="{5D175365-3BBF-4D04-9CE7-42DA7D5364EE}" presName="text_6" presStyleLbl="node1" presStyleIdx="5" presStyleCnt="6" custScaleY="122827">
        <dgm:presLayoutVars>
          <dgm:bulletEnabled val="1"/>
        </dgm:presLayoutVars>
      </dgm:prSet>
      <dgm:spPr>
        <a:prstGeom prst="roundRect">
          <a:avLst/>
        </a:prstGeom>
      </dgm:spPr>
    </dgm:pt>
    <dgm:pt modelId="{3FF750AB-1EC4-4DDF-9887-CD308FDC4086}" type="pres">
      <dgm:prSet presAssocID="{5D175365-3BBF-4D04-9CE7-42DA7D5364EE}" presName="accent_6" presStyleCnt="0"/>
      <dgm:spPr/>
    </dgm:pt>
    <dgm:pt modelId="{F6AD10FE-8136-4A41-8DE0-4DC5382C8EC9}" type="pres">
      <dgm:prSet presAssocID="{5D175365-3BBF-4D04-9CE7-42DA7D5364EE}" presName="accentRepeatNode" presStyleLbl="solidFgAcc1" presStyleIdx="5" presStyleCnt="6"/>
      <dgm:spPr/>
    </dgm:pt>
  </dgm:ptLst>
  <dgm:cxnLst>
    <dgm:cxn modelId="{DFCD4606-A604-4CD4-90BC-F925A6662672}" type="presOf" srcId="{A71CA7A0-167A-4222-9ED9-40EC66405EEB}" destId="{D5BCF4B3-9221-4898-8A02-56A2D1FD97E0}" srcOrd="0" destOrd="0" presId="urn:microsoft.com/office/officeart/2008/layout/VerticalCurvedList"/>
    <dgm:cxn modelId="{A3E96914-F017-4447-A994-40A1C54DC50B}" srcId="{4496A525-1777-4702-A686-2A689CB28904}" destId="{22DF6793-D082-470D-952D-A1E1B6184A9B}" srcOrd="2" destOrd="0" parTransId="{B2CB1221-ABC1-4ACF-A095-7C235C34BED4}" sibTransId="{AECACE66-D9FA-437D-A4A1-5715A6B1528A}"/>
    <dgm:cxn modelId="{80FDA61F-50E4-4D19-9D04-35D7EF82615F}" type="presOf" srcId="{B844138D-C9E7-4DF5-A2CB-0D576EE6FCC1}" destId="{C70319DA-AE5C-4440-9BF4-DC4A87859249}" srcOrd="0" destOrd="0" presId="urn:microsoft.com/office/officeart/2008/layout/VerticalCurvedList"/>
    <dgm:cxn modelId="{1F1FA031-3FA5-4EFB-812D-A8718D05BCDF}" srcId="{4496A525-1777-4702-A686-2A689CB28904}" destId="{A3C462DF-F5DA-499B-AC39-82A627323D41}" srcOrd="0" destOrd="0" parTransId="{2487FA6B-8680-4A37-AFFB-34A614D98F80}" sibTransId="{E6D574A8-900B-4306-A069-669A4CC0AA17}"/>
    <dgm:cxn modelId="{063CF739-AFE3-4A3C-BCF4-15169BD45532}" srcId="{4496A525-1777-4702-A686-2A689CB28904}" destId="{9E37D5EC-5576-4ACA-9ABA-7314B095E3CD}" srcOrd="4" destOrd="0" parTransId="{ED62DE1F-F689-4063-8D0D-0A7748EED771}" sibTransId="{6C5DFFE9-7D0D-42E4-9EF6-4D451EB63F7A}"/>
    <dgm:cxn modelId="{ACE7293F-1AA7-45F1-A6CF-1CE2CD66B9CD}" type="presOf" srcId="{A3C462DF-F5DA-499B-AC39-82A627323D41}" destId="{7D48D7A2-E0AB-4121-BC7F-F327F9482D42}" srcOrd="0" destOrd="0" presId="urn:microsoft.com/office/officeart/2008/layout/VerticalCurvedList"/>
    <dgm:cxn modelId="{0119C560-FAC2-4E12-96A2-B250CB13D854}" type="presOf" srcId="{22DF6793-D082-470D-952D-A1E1B6184A9B}" destId="{19752F89-0A69-449A-9D04-4C7102240325}" srcOrd="0" destOrd="0" presId="urn:microsoft.com/office/officeart/2008/layout/VerticalCurvedList"/>
    <dgm:cxn modelId="{AA9AFB62-A553-46EC-9326-13A4B904D0B3}" type="presOf" srcId="{E6D574A8-900B-4306-A069-669A4CC0AA17}" destId="{82EB68ED-F1FF-4166-9DAE-A74490704879}" srcOrd="0" destOrd="0" presId="urn:microsoft.com/office/officeart/2008/layout/VerticalCurvedList"/>
    <dgm:cxn modelId="{8329E443-0DE7-4F96-B4A4-2A045CCD6099}" type="presOf" srcId="{4496A525-1777-4702-A686-2A689CB28904}" destId="{2DFDB920-ACAB-4E12-BAF8-A0190178684B}" srcOrd="0" destOrd="0" presId="urn:microsoft.com/office/officeart/2008/layout/VerticalCurvedList"/>
    <dgm:cxn modelId="{62B36859-A696-41C8-BC41-707C2D99EBE8}" srcId="{4496A525-1777-4702-A686-2A689CB28904}" destId="{5D175365-3BBF-4D04-9CE7-42DA7D5364EE}" srcOrd="5" destOrd="0" parTransId="{2EB9506B-8853-4919-80D6-42FEDD326227}" sibTransId="{E15BF89F-333E-4FC5-AF4E-6A931FFD5A96}"/>
    <dgm:cxn modelId="{D2013380-925F-442F-8B70-138195CD9A94}" srcId="{4496A525-1777-4702-A686-2A689CB28904}" destId="{A71CA7A0-167A-4222-9ED9-40EC66405EEB}" srcOrd="3" destOrd="0" parTransId="{E582BB48-D41E-4D67-9F00-F612697DC1E6}" sibTransId="{60831236-F13F-41FA-997A-0732ED0E311B}"/>
    <dgm:cxn modelId="{E1C0E488-EB58-44F9-8354-D270109E3779}" type="presOf" srcId="{5D175365-3BBF-4D04-9CE7-42DA7D5364EE}" destId="{7D75BEAF-7EA4-46E6-8ABC-5606F9514227}" srcOrd="0" destOrd="0" presId="urn:microsoft.com/office/officeart/2008/layout/VerticalCurvedList"/>
    <dgm:cxn modelId="{F8CCF3C5-F7FB-4461-9E19-D5028AA23FA4}" srcId="{4496A525-1777-4702-A686-2A689CB28904}" destId="{B844138D-C9E7-4DF5-A2CB-0D576EE6FCC1}" srcOrd="1" destOrd="0" parTransId="{7FED06AD-C476-400F-A796-414963859A94}" sibTransId="{C2BCA403-CE6E-4E8E-B310-EA01C72F567F}"/>
    <dgm:cxn modelId="{0CF2F1F6-0DF1-493C-87DF-10DE439493AA}" type="presOf" srcId="{9E37D5EC-5576-4ACA-9ABA-7314B095E3CD}" destId="{C4DADB26-5503-473F-B9E2-548BDA397B56}" srcOrd="0" destOrd="0" presId="urn:microsoft.com/office/officeart/2008/layout/VerticalCurvedList"/>
    <dgm:cxn modelId="{F1554730-36FC-408D-906D-CFCF453F1E56}" type="presParOf" srcId="{2DFDB920-ACAB-4E12-BAF8-A0190178684B}" destId="{C5351D70-343A-4DB3-B5D4-DE55594C239E}" srcOrd="0" destOrd="0" presId="urn:microsoft.com/office/officeart/2008/layout/VerticalCurvedList"/>
    <dgm:cxn modelId="{4CA8A5FA-1E2E-4B96-A24E-5133F6C85A2F}" type="presParOf" srcId="{C5351D70-343A-4DB3-B5D4-DE55594C239E}" destId="{5522024B-6DFC-44D6-8E33-CE1339F073C5}" srcOrd="0" destOrd="0" presId="urn:microsoft.com/office/officeart/2008/layout/VerticalCurvedList"/>
    <dgm:cxn modelId="{C0448657-034A-4BB5-9BBE-09D3AD148C12}" type="presParOf" srcId="{5522024B-6DFC-44D6-8E33-CE1339F073C5}" destId="{50721636-E92B-4C64-8B15-739A75E9CA3D}" srcOrd="0" destOrd="0" presId="urn:microsoft.com/office/officeart/2008/layout/VerticalCurvedList"/>
    <dgm:cxn modelId="{9807DA1A-0008-476C-B261-499CA9A070AE}" type="presParOf" srcId="{5522024B-6DFC-44D6-8E33-CE1339F073C5}" destId="{82EB68ED-F1FF-4166-9DAE-A74490704879}" srcOrd="1" destOrd="0" presId="urn:microsoft.com/office/officeart/2008/layout/VerticalCurvedList"/>
    <dgm:cxn modelId="{503CB138-4351-4A24-BECE-5CB07F9A2A46}" type="presParOf" srcId="{5522024B-6DFC-44D6-8E33-CE1339F073C5}" destId="{702557CD-9A3F-4ACE-8DB8-4DD662EC1665}" srcOrd="2" destOrd="0" presId="urn:microsoft.com/office/officeart/2008/layout/VerticalCurvedList"/>
    <dgm:cxn modelId="{40432CC7-AEA1-4870-B575-65F8571AD61D}" type="presParOf" srcId="{5522024B-6DFC-44D6-8E33-CE1339F073C5}" destId="{A74D25FE-DECD-42D5-8B18-B3831751C728}" srcOrd="3" destOrd="0" presId="urn:microsoft.com/office/officeart/2008/layout/VerticalCurvedList"/>
    <dgm:cxn modelId="{3CA4AF6F-06C5-4305-AA24-64B650D9A2AA}" type="presParOf" srcId="{C5351D70-343A-4DB3-B5D4-DE55594C239E}" destId="{7D48D7A2-E0AB-4121-BC7F-F327F9482D42}" srcOrd="1" destOrd="0" presId="urn:microsoft.com/office/officeart/2008/layout/VerticalCurvedList"/>
    <dgm:cxn modelId="{854017D2-F512-4EAD-851D-3411867936EB}" type="presParOf" srcId="{C5351D70-343A-4DB3-B5D4-DE55594C239E}" destId="{96F33F1C-AB69-4A7E-B853-5CEA5C86EC30}" srcOrd="2" destOrd="0" presId="urn:microsoft.com/office/officeart/2008/layout/VerticalCurvedList"/>
    <dgm:cxn modelId="{E3E55E82-55FD-45F2-9630-73CC8B86268B}" type="presParOf" srcId="{96F33F1C-AB69-4A7E-B853-5CEA5C86EC30}" destId="{9D61DD2E-2205-4074-AA33-8707D9C7824C}" srcOrd="0" destOrd="0" presId="urn:microsoft.com/office/officeart/2008/layout/VerticalCurvedList"/>
    <dgm:cxn modelId="{D9772735-0102-4FE7-A8FF-26289B0835B2}" type="presParOf" srcId="{C5351D70-343A-4DB3-B5D4-DE55594C239E}" destId="{C70319DA-AE5C-4440-9BF4-DC4A87859249}" srcOrd="3" destOrd="0" presId="urn:microsoft.com/office/officeart/2008/layout/VerticalCurvedList"/>
    <dgm:cxn modelId="{21072513-29B0-4DA4-B2C5-B2BA3375AF2A}" type="presParOf" srcId="{C5351D70-343A-4DB3-B5D4-DE55594C239E}" destId="{4D037D64-83C2-4622-853D-66FA1153C442}" srcOrd="4" destOrd="0" presId="urn:microsoft.com/office/officeart/2008/layout/VerticalCurvedList"/>
    <dgm:cxn modelId="{2861DA8E-5745-406D-A738-3CF982A38296}" type="presParOf" srcId="{4D037D64-83C2-4622-853D-66FA1153C442}" destId="{081EAF5B-D682-4C08-B427-125FBE25460D}" srcOrd="0" destOrd="0" presId="urn:microsoft.com/office/officeart/2008/layout/VerticalCurvedList"/>
    <dgm:cxn modelId="{A2ADABFF-AAF8-407A-AAF8-4BFE748B50B6}" type="presParOf" srcId="{C5351D70-343A-4DB3-B5D4-DE55594C239E}" destId="{19752F89-0A69-449A-9D04-4C7102240325}" srcOrd="5" destOrd="0" presId="urn:microsoft.com/office/officeart/2008/layout/VerticalCurvedList"/>
    <dgm:cxn modelId="{2B33B400-94E1-417D-B743-5D2FA55A7134}" type="presParOf" srcId="{C5351D70-343A-4DB3-B5D4-DE55594C239E}" destId="{BE33918E-A20B-4BF4-8395-D1C842344245}" srcOrd="6" destOrd="0" presId="urn:microsoft.com/office/officeart/2008/layout/VerticalCurvedList"/>
    <dgm:cxn modelId="{9F4C2A87-4849-42C6-948F-1160E2D20910}" type="presParOf" srcId="{BE33918E-A20B-4BF4-8395-D1C842344245}" destId="{B44DF3AF-7292-4303-B894-079833ED206C}" srcOrd="0" destOrd="0" presId="urn:microsoft.com/office/officeart/2008/layout/VerticalCurvedList"/>
    <dgm:cxn modelId="{2962E6D0-F8A8-4D5F-9F16-7DA01995D5D5}" type="presParOf" srcId="{C5351D70-343A-4DB3-B5D4-DE55594C239E}" destId="{D5BCF4B3-9221-4898-8A02-56A2D1FD97E0}" srcOrd="7" destOrd="0" presId="urn:microsoft.com/office/officeart/2008/layout/VerticalCurvedList"/>
    <dgm:cxn modelId="{7CCB1B28-9ECF-4E6C-A087-32653E237266}" type="presParOf" srcId="{C5351D70-343A-4DB3-B5D4-DE55594C239E}" destId="{2C76A522-E2FF-448C-881C-F0353261ACA7}" srcOrd="8" destOrd="0" presId="urn:microsoft.com/office/officeart/2008/layout/VerticalCurvedList"/>
    <dgm:cxn modelId="{6932B549-A030-46B9-A5C2-6FCE3FE7843B}" type="presParOf" srcId="{2C76A522-E2FF-448C-881C-F0353261ACA7}" destId="{59847F45-BA85-4C8F-8054-6DB27D51EF46}" srcOrd="0" destOrd="0" presId="urn:microsoft.com/office/officeart/2008/layout/VerticalCurvedList"/>
    <dgm:cxn modelId="{43885358-3126-42AA-A4CD-A6335F6EB0A8}" type="presParOf" srcId="{C5351D70-343A-4DB3-B5D4-DE55594C239E}" destId="{C4DADB26-5503-473F-B9E2-548BDA397B56}" srcOrd="9" destOrd="0" presId="urn:microsoft.com/office/officeart/2008/layout/VerticalCurvedList"/>
    <dgm:cxn modelId="{6FECDD05-7EE7-430D-974C-5F4F88CBD475}" type="presParOf" srcId="{C5351D70-343A-4DB3-B5D4-DE55594C239E}" destId="{E8D95AE0-D33E-4F0D-9F53-9BC34F621812}" srcOrd="10" destOrd="0" presId="urn:microsoft.com/office/officeart/2008/layout/VerticalCurvedList"/>
    <dgm:cxn modelId="{453BDE13-A3A3-4307-BFD5-437193223FCC}" type="presParOf" srcId="{E8D95AE0-D33E-4F0D-9F53-9BC34F621812}" destId="{BC2D9205-9141-4185-8C85-8451E795055F}" srcOrd="0" destOrd="0" presId="urn:microsoft.com/office/officeart/2008/layout/VerticalCurvedList"/>
    <dgm:cxn modelId="{CE78F7CF-7934-46AD-B08B-E4B115EB3A9D}" type="presParOf" srcId="{C5351D70-343A-4DB3-B5D4-DE55594C239E}" destId="{7D75BEAF-7EA4-46E6-8ABC-5606F9514227}" srcOrd="11" destOrd="0" presId="urn:microsoft.com/office/officeart/2008/layout/VerticalCurvedList"/>
    <dgm:cxn modelId="{86054705-7DE8-4082-9B5F-E5AE0E0BE12D}" type="presParOf" srcId="{C5351D70-343A-4DB3-B5D4-DE55594C239E}" destId="{3FF750AB-1EC4-4DDF-9887-CD308FDC4086}" srcOrd="12" destOrd="0" presId="urn:microsoft.com/office/officeart/2008/layout/VerticalCurvedList"/>
    <dgm:cxn modelId="{9A9489FF-3F9D-4D01-B924-9C4706D20906}" type="presParOf" srcId="{3FF750AB-1EC4-4DDF-9887-CD308FDC4086}" destId="{F6AD10FE-8136-4A41-8DE0-4DC5382C8E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CEB830-3354-464F-A7A5-908C6CBB613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ECCB5605-D23F-4F49-8851-0E2A594B86AE}">
      <dgm:prSet/>
      <dgm:spPr/>
      <dgm:t>
        <a:bodyPr/>
        <a:lstStyle/>
        <a:p>
          <a:r>
            <a:rPr lang="fi-FI" baseline="0" dirty="0"/>
            <a:t>Potilaan omahoidon tehostamiseen voivat kuulua</a:t>
          </a:r>
          <a:endParaRPr lang="fi-FI" dirty="0"/>
        </a:p>
      </dgm:t>
    </dgm:pt>
    <dgm:pt modelId="{51CBAB12-CA51-4BFA-89BC-9A33C7E1A325}" type="parTrans" cxnId="{06B5ADA0-5209-46D3-84CE-FE0D84FC3960}">
      <dgm:prSet/>
      <dgm:spPr/>
      <dgm:t>
        <a:bodyPr/>
        <a:lstStyle/>
        <a:p>
          <a:endParaRPr lang="fi-FI"/>
        </a:p>
      </dgm:t>
    </dgm:pt>
    <dgm:pt modelId="{A7C99710-5297-4F53-A440-51316D937D96}" type="sibTrans" cxnId="{06B5ADA0-5209-46D3-84CE-FE0D84FC3960}">
      <dgm:prSet/>
      <dgm:spPr/>
      <dgm:t>
        <a:bodyPr/>
        <a:lstStyle/>
        <a:p>
          <a:endParaRPr lang="fi-FI"/>
        </a:p>
      </dgm:t>
    </dgm:pt>
    <dgm:pt modelId="{C8E90758-B54A-4760-B823-907A73FDAC63}">
      <dgm:prSet custT="1"/>
      <dgm:spPr/>
      <dgm:t>
        <a:bodyPr/>
        <a:lstStyle/>
        <a:p>
          <a:r>
            <a:rPr lang="fi-FI" sz="1600" kern="1200" dirty="0"/>
            <a:t>hampaiden puhdistamisen tehostaminen siten, että kiinnitetään erityistä huomiota kohtiin, joissa on jäännösplakkia tai alkavia, eteneviä kariesvauriota </a:t>
          </a:r>
          <a:r>
            <a:rPr lang="fi-FI" sz="1600" b="1" kern="1200" dirty="0">
              <a:solidFill>
                <a:schemeClr val="tx2"/>
              </a:solidFill>
            </a:rPr>
            <a:t>C</a:t>
          </a:r>
          <a:r>
            <a:rPr lang="fi-FI" sz="1600" kern="1200" dirty="0"/>
            <a:t>, </a:t>
          </a:r>
          <a:r>
            <a:rPr lang="fi-FI" sz="1600" b="1" kern="1200" dirty="0">
              <a:solidFill>
                <a:schemeClr val="tx2"/>
              </a:solidFill>
              <a:latin typeface="Calibri"/>
              <a:ea typeface="+mn-ea"/>
              <a:cs typeface="+mn-cs"/>
            </a:rPr>
            <a:t>A</a:t>
          </a:r>
          <a:r>
            <a:rPr lang="fi-FI" sz="1600" kern="1200" dirty="0"/>
            <a:t> </a:t>
          </a:r>
        </a:p>
      </dgm:t>
    </dgm:pt>
    <dgm:pt modelId="{CAD11519-8529-46C7-BE91-245459F5CBA7}" type="parTrans" cxnId="{224552CF-C03D-4AE5-B0BD-9909851AED3E}">
      <dgm:prSet/>
      <dgm:spPr/>
      <dgm:t>
        <a:bodyPr/>
        <a:lstStyle/>
        <a:p>
          <a:endParaRPr lang="fi-FI"/>
        </a:p>
      </dgm:t>
    </dgm:pt>
    <dgm:pt modelId="{7BD5EC2B-702A-489D-A454-DC213B6E0745}" type="sibTrans" cxnId="{224552CF-C03D-4AE5-B0BD-9909851AED3E}">
      <dgm:prSet/>
      <dgm:spPr/>
      <dgm:t>
        <a:bodyPr/>
        <a:lstStyle/>
        <a:p>
          <a:endParaRPr lang="fi-FI"/>
        </a:p>
      </dgm:t>
    </dgm:pt>
    <dgm:pt modelId="{182A3CCA-C216-49DD-8714-CBD361DBE46A}">
      <dgm:prSet custT="1"/>
      <dgm:spPr/>
      <dgm:t>
        <a:bodyPr/>
        <a:lstStyle/>
        <a:p>
          <a:r>
            <a:rPr lang="fi-FI" sz="1600" kern="1200" dirty="0"/>
            <a:t>puhkeavien hampaiden puhdistamisen tehostaminen</a:t>
          </a:r>
        </a:p>
      </dgm:t>
    </dgm:pt>
    <dgm:pt modelId="{3CFB2901-031D-4DE6-9ED9-75C8620FC9BB}" type="parTrans" cxnId="{0B9684A0-AEB7-496A-9588-FA8C82645ACD}">
      <dgm:prSet/>
      <dgm:spPr/>
      <dgm:t>
        <a:bodyPr/>
        <a:lstStyle/>
        <a:p>
          <a:endParaRPr lang="fi-FI"/>
        </a:p>
      </dgm:t>
    </dgm:pt>
    <dgm:pt modelId="{3FF2E81A-184B-48B4-96CC-DC0CEEB8801D}" type="sibTrans" cxnId="{0B9684A0-AEB7-496A-9588-FA8C82645ACD}">
      <dgm:prSet/>
      <dgm:spPr/>
      <dgm:t>
        <a:bodyPr/>
        <a:lstStyle/>
        <a:p>
          <a:endParaRPr lang="fi-FI"/>
        </a:p>
      </dgm:t>
    </dgm:pt>
    <dgm:pt modelId="{FB1589F7-FC12-492E-BA87-27A21AF2BA9F}">
      <dgm:prSet custT="1"/>
      <dgm:spPr/>
      <dgm:t>
        <a:bodyPr/>
        <a:lstStyle/>
        <a:p>
          <a:r>
            <a:rPr lang="fi-FI" sz="1600" kern="1200" dirty="0"/>
            <a:t>ruokavalion muokkaaminen hampaille terveelliseksi esimerkiksi ruokapäiväkirjan avulla</a:t>
          </a:r>
        </a:p>
      </dgm:t>
    </dgm:pt>
    <dgm:pt modelId="{4D5F46E0-7868-44A1-AC22-8C6B190FFA1D}" type="parTrans" cxnId="{DA18A9C6-B819-4755-8A53-010C0DD05BCD}">
      <dgm:prSet/>
      <dgm:spPr/>
      <dgm:t>
        <a:bodyPr/>
        <a:lstStyle/>
        <a:p>
          <a:endParaRPr lang="fi-FI"/>
        </a:p>
      </dgm:t>
    </dgm:pt>
    <dgm:pt modelId="{26FD8E70-BEB9-4555-A74F-5AB3E8859F59}" type="sibTrans" cxnId="{DA18A9C6-B819-4755-8A53-010C0DD05BCD}">
      <dgm:prSet/>
      <dgm:spPr/>
      <dgm:t>
        <a:bodyPr/>
        <a:lstStyle/>
        <a:p>
          <a:endParaRPr lang="fi-FI"/>
        </a:p>
      </dgm:t>
    </dgm:pt>
    <dgm:pt modelId="{CE04B9C4-FAE6-4B8F-843A-3992CA9D3D98}">
      <dgm:prSet custT="1"/>
      <dgm:spPr/>
      <dgm:t>
        <a:bodyPr/>
        <a:lstStyle/>
        <a:p>
          <a:r>
            <a:rPr lang="fi-FI" sz="1600" kern="1200" dirty="0"/>
            <a:t>ksylitolituotteiden käyttö ainakin kolmen ruokailukerran päätteeksi </a:t>
          </a:r>
          <a:br>
            <a:rPr lang="fi-FI" sz="1600" kern="1200" dirty="0"/>
          </a:br>
          <a:r>
            <a:rPr lang="fi-FI" sz="1600" kern="1200" dirty="0"/>
            <a:t>(yhteensä ≥ 5 </a:t>
          </a:r>
          <a:r>
            <a:rPr lang="fi-FI" sz="1600" kern="1200" dirty="0">
              <a:solidFill>
                <a:schemeClr val="tx1"/>
              </a:solidFill>
            </a:rPr>
            <a:t>g/pv</a:t>
          </a:r>
          <a:r>
            <a:rPr lang="fi-FI" sz="1600" kern="1200" dirty="0"/>
            <a:t>) </a:t>
          </a:r>
          <a:r>
            <a:rPr lang="fi-FI" sz="1600" b="1" kern="1200" dirty="0">
              <a:solidFill>
                <a:schemeClr val="tx2"/>
              </a:solidFill>
              <a:latin typeface="Calibri"/>
              <a:ea typeface="+mn-ea"/>
              <a:cs typeface="+mn-cs"/>
            </a:rPr>
            <a:t>B</a:t>
          </a:r>
        </a:p>
      </dgm:t>
    </dgm:pt>
    <dgm:pt modelId="{4648D85B-25BA-437E-B16F-D1C8A9619352}" type="parTrans" cxnId="{7E1D6C77-2907-47C2-9A66-2685ABF8F8D5}">
      <dgm:prSet/>
      <dgm:spPr/>
      <dgm:t>
        <a:bodyPr/>
        <a:lstStyle/>
        <a:p>
          <a:endParaRPr lang="fi-FI"/>
        </a:p>
      </dgm:t>
    </dgm:pt>
    <dgm:pt modelId="{B0CB7C74-E5EF-45C2-B000-598222B5470A}" type="sibTrans" cxnId="{7E1D6C77-2907-47C2-9A66-2685ABF8F8D5}">
      <dgm:prSet/>
      <dgm:spPr/>
      <dgm:t>
        <a:bodyPr/>
        <a:lstStyle/>
        <a:p>
          <a:endParaRPr lang="fi-FI"/>
        </a:p>
      </dgm:t>
    </dgm:pt>
    <dgm:pt modelId="{A0974098-4F39-4E4A-B424-13AEE9315D29}">
      <dgm:prSet custT="1"/>
      <dgm:spPr/>
      <dgm:t>
        <a:bodyPr/>
        <a:lstStyle/>
        <a:p>
          <a:r>
            <a:rPr lang="fi-FI" sz="1600" kern="1200" dirty="0">
              <a:solidFill>
                <a:schemeClr val="tx1"/>
              </a:solidFill>
            </a:rPr>
            <a:t>lisäfluoridi omahoitoon yksilöllisen suunnitelman mukaan esimerkiksi suurentamalla hammas- tahnan käyttömäärää tai -tiheyttä tai ottamalla käyttöön fluoritabletit, -huuhteet</a:t>
          </a:r>
          <a:br>
            <a:rPr lang="fi-FI" sz="1600" kern="1200" dirty="0">
              <a:solidFill>
                <a:schemeClr val="tx1"/>
              </a:solidFill>
            </a:rPr>
          </a:br>
          <a:r>
            <a:rPr lang="fi-FI" sz="1600" kern="1200" dirty="0">
              <a:solidFill>
                <a:schemeClr val="tx1"/>
              </a:solidFill>
            </a:rPr>
            <a:t>tai -geeli.</a:t>
          </a:r>
        </a:p>
      </dgm:t>
    </dgm:pt>
    <dgm:pt modelId="{2FE5B30A-7479-4923-BB59-36AED78263C2}" type="parTrans" cxnId="{0FD22D4D-CAE2-44E7-85D6-66D783A18D97}">
      <dgm:prSet/>
      <dgm:spPr/>
      <dgm:t>
        <a:bodyPr/>
        <a:lstStyle/>
        <a:p>
          <a:endParaRPr lang="fi-FI"/>
        </a:p>
      </dgm:t>
    </dgm:pt>
    <dgm:pt modelId="{3D6516EF-6EC0-4322-8A30-05BB20A4457D}" type="sibTrans" cxnId="{0FD22D4D-CAE2-44E7-85D6-66D783A18D97}">
      <dgm:prSet/>
      <dgm:spPr/>
      <dgm:t>
        <a:bodyPr/>
        <a:lstStyle/>
        <a:p>
          <a:endParaRPr lang="fi-FI"/>
        </a:p>
      </dgm:t>
    </dgm:pt>
    <dgm:pt modelId="{CA0009DA-F744-418F-82D1-EF2531E892A1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i-FI" sz="1500" kern="1200" dirty="0"/>
            <a:t> Hoito toteutetaan hammaslääkärin tai suuhygienistin valvonnassa, eikä potilaalla tule samaan aikaan olla käytössä muita fluoria sisältäviä tuotteita. </a:t>
          </a:r>
          <a:endParaRPr lang="fi-FI" sz="1500" kern="1200" dirty="0">
            <a:solidFill>
              <a:schemeClr val="tx1"/>
            </a:solidFill>
          </a:endParaRPr>
        </a:p>
      </dgm:t>
    </dgm:pt>
    <dgm:pt modelId="{D25D6685-4AEE-4D65-AF83-E772BC75C6E9}" type="parTrans" cxnId="{24EE130A-E6D0-444D-895E-588CB61D3523}">
      <dgm:prSet/>
      <dgm:spPr/>
      <dgm:t>
        <a:bodyPr/>
        <a:lstStyle/>
        <a:p>
          <a:endParaRPr lang="fi-FI"/>
        </a:p>
      </dgm:t>
    </dgm:pt>
    <dgm:pt modelId="{B92E31ED-525C-4397-9261-EDED7CBF7549}" type="sibTrans" cxnId="{24EE130A-E6D0-444D-895E-588CB61D3523}">
      <dgm:prSet/>
      <dgm:spPr/>
      <dgm:t>
        <a:bodyPr/>
        <a:lstStyle/>
        <a:p>
          <a:endParaRPr lang="fi-FI"/>
        </a:p>
      </dgm:t>
    </dgm:pt>
    <dgm:pt modelId="{8D445900-EED9-4ADB-8210-4E4422EB76EC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i-FI" sz="1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Hammaslääkäri, lääkäri, sairaanhoitaja tai suuhygienisti voi ohjata 16 vuotta täyttäneen käyttämään 5 000 ppm:n fluorihammastahnaa päivittäisessä omahoidossa. </a:t>
          </a:r>
        </a:p>
      </dgm:t>
    </dgm:pt>
    <dgm:pt modelId="{49001512-BD0E-4FEE-BD18-1408A2801C07}" type="parTrans" cxnId="{ED717F70-AD4C-46ED-B01E-AC0F2ECC833A}">
      <dgm:prSet/>
      <dgm:spPr/>
      <dgm:t>
        <a:bodyPr/>
        <a:lstStyle/>
        <a:p>
          <a:endParaRPr lang="fi-FI"/>
        </a:p>
      </dgm:t>
    </dgm:pt>
    <dgm:pt modelId="{C14A86B8-0434-4EE8-AC58-4091539AE2BF}" type="sibTrans" cxnId="{ED717F70-AD4C-46ED-B01E-AC0F2ECC833A}">
      <dgm:prSet/>
      <dgm:spPr/>
      <dgm:t>
        <a:bodyPr/>
        <a:lstStyle/>
        <a:p>
          <a:endParaRPr lang="fi-FI"/>
        </a:p>
      </dgm:t>
    </dgm:pt>
    <dgm:pt modelId="{F6DA6277-6ECA-4C46-BC31-F37CACE100F3}" type="pres">
      <dgm:prSet presAssocID="{F4CEB830-3354-464F-A7A5-908C6CBB6134}" presName="linear" presStyleCnt="0">
        <dgm:presLayoutVars>
          <dgm:animLvl val="lvl"/>
          <dgm:resizeHandles val="exact"/>
        </dgm:presLayoutVars>
      </dgm:prSet>
      <dgm:spPr/>
    </dgm:pt>
    <dgm:pt modelId="{DB8AF57D-02A9-43F1-9B54-BD71B24A2699}" type="pres">
      <dgm:prSet presAssocID="{ECCB5605-D23F-4F49-8851-0E2A594B86AE}" presName="parentText" presStyleLbl="node1" presStyleIdx="0" presStyleCnt="1" custScaleY="32556">
        <dgm:presLayoutVars>
          <dgm:chMax val="0"/>
          <dgm:bulletEnabled val="1"/>
        </dgm:presLayoutVars>
      </dgm:prSet>
      <dgm:spPr/>
    </dgm:pt>
    <dgm:pt modelId="{5D41C68D-80B6-4295-AD03-3F195CC05DAF}" type="pres">
      <dgm:prSet presAssocID="{ECCB5605-D23F-4F49-8851-0E2A594B86AE}" presName="childText" presStyleLbl="revTx" presStyleIdx="0" presStyleCnt="1" custLinFactNeighborX="0" custLinFactNeighborY="6328">
        <dgm:presLayoutVars>
          <dgm:bulletEnabled val="1"/>
        </dgm:presLayoutVars>
      </dgm:prSet>
      <dgm:spPr/>
    </dgm:pt>
  </dgm:ptLst>
  <dgm:cxnLst>
    <dgm:cxn modelId="{24EE130A-E6D0-444D-895E-588CB61D3523}" srcId="{A0974098-4F39-4E4A-B424-13AEE9315D29}" destId="{CA0009DA-F744-418F-82D1-EF2531E892A1}" srcOrd="1" destOrd="0" parTransId="{D25D6685-4AEE-4D65-AF83-E772BC75C6E9}" sibTransId="{B92E31ED-525C-4397-9261-EDED7CBF7549}"/>
    <dgm:cxn modelId="{BFD4FC0E-744B-49D0-A5E9-33E526830450}" type="presOf" srcId="{8D445900-EED9-4ADB-8210-4E4422EB76EC}" destId="{5D41C68D-80B6-4295-AD03-3F195CC05DAF}" srcOrd="0" destOrd="5" presId="urn:microsoft.com/office/officeart/2005/8/layout/vList2"/>
    <dgm:cxn modelId="{F08CC110-61B1-4FB0-AB09-EE5021E10888}" type="presOf" srcId="{CE04B9C4-FAE6-4B8F-843A-3992CA9D3D98}" destId="{5D41C68D-80B6-4295-AD03-3F195CC05DAF}" srcOrd="0" destOrd="3" presId="urn:microsoft.com/office/officeart/2005/8/layout/vList2"/>
    <dgm:cxn modelId="{F1F61425-EABB-4837-A65B-140D64A0CB51}" type="presOf" srcId="{C8E90758-B54A-4760-B823-907A73FDAC63}" destId="{5D41C68D-80B6-4295-AD03-3F195CC05DAF}" srcOrd="0" destOrd="0" presId="urn:microsoft.com/office/officeart/2005/8/layout/vList2"/>
    <dgm:cxn modelId="{F1DF4933-D287-4FA7-840B-9560DC7994D6}" type="presOf" srcId="{A0974098-4F39-4E4A-B424-13AEE9315D29}" destId="{5D41C68D-80B6-4295-AD03-3F195CC05DAF}" srcOrd="0" destOrd="4" presId="urn:microsoft.com/office/officeart/2005/8/layout/vList2"/>
    <dgm:cxn modelId="{9C07393C-4E25-474E-BCC7-153E65CB7B23}" type="presOf" srcId="{F4CEB830-3354-464F-A7A5-908C6CBB6134}" destId="{F6DA6277-6ECA-4C46-BC31-F37CACE100F3}" srcOrd="0" destOrd="0" presId="urn:microsoft.com/office/officeart/2005/8/layout/vList2"/>
    <dgm:cxn modelId="{70948264-F81B-4081-88ED-B84B735CD6E2}" type="presOf" srcId="{182A3CCA-C216-49DD-8714-CBD361DBE46A}" destId="{5D41C68D-80B6-4295-AD03-3F195CC05DAF}" srcOrd="0" destOrd="1" presId="urn:microsoft.com/office/officeart/2005/8/layout/vList2"/>
    <dgm:cxn modelId="{5D61BE67-4392-4242-ACB0-1A86B17298E8}" type="presOf" srcId="{CA0009DA-F744-418F-82D1-EF2531E892A1}" destId="{5D41C68D-80B6-4295-AD03-3F195CC05DAF}" srcOrd="0" destOrd="6" presId="urn:microsoft.com/office/officeart/2005/8/layout/vList2"/>
    <dgm:cxn modelId="{0FD22D4D-CAE2-44E7-85D6-66D783A18D97}" srcId="{ECCB5605-D23F-4F49-8851-0E2A594B86AE}" destId="{A0974098-4F39-4E4A-B424-13AEE9315D29}" srcOrd="4" destOrd="0" parTransId="{2FE5B30A-7479-4923-BB59-36AED78263C2}" sibTransId="{3D6516EF-6EC0-4322-8A30-05BB20A4457D}"/>
    <dgm:cxn modelId="{ED717F70-AD4C-46ED-B01E-AC0F2ECC833A}" srcId="{A0974098-4F39-4E4A-B424-13AEE9315D29}" destId="{8D445900-EED9-4ADB-8210-4E4422EB76EC}" srcOrd="0" destOrd="0" parTransId="{49001512-BD0E-4FEE-BD18-1408A2801C07}" sibTransId="{C14A86B8-0434-4EE8-AC58-4091539AE2BF}"/>
    <dgm:cxn modelId="{70559B55-59EB-43B3-AEDD-EB87F8B74287}" type="presOf" srcId="{FB1589F7-FC12-492E-BA87-27A21AF2BA9F}" destId="{5D41C68D-80B6-4295-AD03-3F195CC05DAF}" srcOrd="0" destOrd="2" presId="urn:microsoft.com/office/officeart/2005/8/layout/vList2"/>
    <dgm:cxn modelId="{7E1D6C77-2907-47C2-9A66-2685ABF8F8D5}" srcId="{ECCB5605-D23F-4F49-8851-0E2A594B86AE}" destId="{CE04B9C4-FAE6-4B8F-843A-3992CA9D3D98}" srcOrd="3" destOrd="0" parTransId="{4648D85B-25BA-437E-B16F-D1C8A9619352}" sibTransId="{B0CB7C74-E5EF-45C2-B000-598222B5470A}"/>
    <dgm:cxn modelId="{0B9684A0-AEB7-496A-9588-FA8C82645ACD}" srcId="{ECCB5605-D23F-4F49-8851-0E2A594B86AE}" destId="{182A3CCA-C216-49DD-8714-CBD361DBE46A}" srcOrd="1" destOrd="0" parTransId="{3CFB2901-031D-4DE6-9ED9-75C8620FC9BB}" sibTransId="{3FF2E81A-184B-48B4-96CC-DC0CEEB8801D}"/>
    <dgm:cxn modelId="{06B5ADA0-5209-46D3-84CE-FE0D84FC3960}" srcId="{F4CEB830-3354-464F-A7A5-908C6CBB6134}" destId="{ECCB5605-D23F-4F49-8851-0E2A594B86AE}" srcOrd="0" destOrd="0" parTransId="{51CBAB12-CA51-4BFA-89BC-9A33C7E1A325}" sibTransId="{A7C99710-5297-4F53-A440-51316D937D96}"/>
    <dgm:cxn modelId="{DA18A9C6-B819-4755-8A53-010C0DD05BCD}" srcId="{ECCB5605-D23F-4F49-8851-0E2A594B86AE}" destId="{FB1589F7-FC12-492E-BA87-27A21AF2BA9F}" srcOrd="2" destOrd="0" parTransId="{4D5F46E0-7868-44A1-AC22-8C6B190FFA1D}" sibTransId="{26FD8E70-BEB9-4555-A74F-5AB3E8859F59}"/>
    <dgm:cxn modelId="{224552CF-C03D-4AE5-B0BD-9909851AED3E}" srcId="{ECCB5605-D23F-4F49-8851-0E2A594B86AE}" destId="{C8E90758-B54A-4760-B823-907A73FDAC63}" srcOrd="0" destOrd="0" parTransId="{CAD11519-8529-46C7-BE91-245459F5CBA7}" sibTransId="{7BD5EC2B-702A-489D-A454-DC213B6E0745}"/>
    <dgm:cxn modelId="{64063BEF-F927-48D8-A165-3686E0CABC31}" type="presOf" srcId="{ECCB5605-D23F-4F49-8851-0E2A594B86AE}" destId="{DB8AF57D-02A9-43F1-9B54-BD71B24A2699}" srcOrd="0" destOrd="0" presId="urn:microsoft.com/office/officeart/2005/8/layout/vList2"/>
    <dgm:cxn modelId="{0184E92B-073F-44AC-97E7-AE7ABDB24AA3}" type="presParOf" srcId="{F6DA6277-6ECA-4C46-BC31-F37CACE100F3}" destId="{DB8AF57D-02A9-43F1-9B54-BD71B24A2699}" srcOrd="0" destOrd="0" presId="urn:microsoft.com/office/officeart/2005/8/layout/vList2"/>
    <dgm:cxn modelId="{86FD558A-B76F-4B40-9AA5-7070B33CA322}" type="presParOf" srcId="{F6DA6277-6ECA-4C46-BC31-F37CACE100F3}" destId="{5D41C68D-80B6-4295-AD03-3F195CC05DA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0B55B9-4F31-4FFA-A0FC-3463268D70D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0CD73417-EA99-4B8D-AE45-0D355AC85458}">
      <dgm:prSet/>
      <dgm:spPr/>
      <dgm:t>
        <a:bodyPr/>
        <a:lstStyle/>
        <a:p>
          <a:r>
            <a:rPr lang="fi-FI" baseline="0" dirty="0"/>
            <a:t>Vastaanotolla tehtäviä alkavien vaurioiden </a:t>
          </a:r>
          <a:r>
            <a:rPr lang="fi-FI" baseline="0"/>
            <a:t>pysäytystoimenpiteitä </a:t>
          </a:r>
          <a:br>
            <a:rPr lang="fi-FI" baseline="0"/>
          </a:br>
          <a:r>
            <a:rPr lang="fi-FI" baseline="0"/>
            <a:t>voivat </a:t>
          </a:r>
          <a:r>
            <a:rPr lang="fi-FI" baseline="0" dirty="0"/>
            <a:t>olla</a:t>
          </a:r>
          <a:endParaRPr lang="fi-FI" dirty="0"/>
        </a:p>
      </dgm:t>
    </dgm:pt>
    <dgm:pt modelId="{27956010-5D4B-40C9-B938-4220797FDEFC}" type="parTrans" cxnId="{C5E26EE7-49C6-499C-8BB9-CAE102CA2DAA}">
      <dgm:prSet/>
      <dgm:spPr/>
      <dgm:t>
        <a:bodyPr/>
        <a:lstStyle/>
        <a:p>
          <a:endParaRPr lang="fi-FI"/>
        </a:p>
      </dgm:t>
    </dgm:pt>
    <dgm:pt modelId="{AE9F8992-15E7-40FA-86EC-E7585E43FEEA}" type="sibTrans" cxnId="{C5E26EE7-49C6-499C-8BB9-CAE102CA2DAA}">
      <dgm:prSet/>
      <dgm:spPr/>
      <dgm:t>
        <a:bodyPr/>
        <a:lstStyle/>
        <a:p>
          <a:endParaRPr lang="fi-FI"/>
        </a:p>
      </dgm:t>
    </dgm:pt>
    <dgm:pt modelId="{007E51E6-9C8B-4D42-A541-67AE271A4320}">
      <dgm:prSet/>
      <dgm:spPr/>
      <dgm:t>
        <a:bodyPr/>
        <a:lstStyle/>
        <a:p>
          <a:r>
            <a:rPr lang="fi-FI" dirty="0"/>
            <a:t>paikalliset fluorikäsittelyt </a:t>
          </a:r>
          <a:r>
            <a:rPr lang="fi-FI" b="1" dirty="0">
              <a:solidFill>
                <a:schemeClr val="tx2"/>
              </a:solidFill>
            </a:rPr>
            <a:t>B</a:t>
          </a:r>
          <a:endParaRPr lang="fi-FI" dirty="0">
            <a:solidFill>
              <a:schemeClr val="tx2"/>
            </a:solidFill>
          </a:endParaRPr>
        </a:p>
      </dgm:t>
    </dgm:pt>
    <dgm:pt modelId="{17F4F317-D170-4C3B-A41E-C936B348785C}" type="parTrans" cxnId="{C9419D0F-1868-4AF7-9B7D-D9FC03B6F60B}">
      <dgm:prSet/>
      <dgm:spPr/>
      <dgm:t>
        <a:bodyPr/>
        <a:lstStyle/>
        <a:p>
          <a:endParaRPr lang="fi-FI"/>
        </a:p>
      </dgm:t>
    </dgm:pt>
    <dgm:pt modelId="{9F723431-1713-4637-AC2A-623236613921}" type="sibTrans" cxnId="{C9419D0F-1868-4AF7-9B7D-D9FC03B6F60B}">
      <dgm:prSet/>
      <dgm:spPr/>
      <dgm:t>
        <a:bodyPr/>
        <a:lstStyle/>
        <a:p>
          <a:endParaRPr lang="fi-FI"/>
        </a:p>
      </dgm:t>
    </dgm:pt>
    <dgm:pt modelId="{8910BA7C-EFE2-4C7B-9066-580BD6B3A7FA}">
      <dgm:prSet/>
      <dgm:spPr/>
      <dgm:t>
        <a:bodyPr/>
        <a:lstStyle/>
        <a:p>
          <a:r>
            <a:rPr lang="fi-FI" dirty="0"/>
            <a:t>pysyvien poskihampaiden pinnoittaminen </a:t>
          </a:r>
          <a:r>
            <a:rPr lang="fi-FI" b="1" dirty="0">
              <a:solidFill>
                <a:schemeClr val="tx2"/>
              </a:solidFill>
            </a:rPr>
            <a:t>A</a:t>
          </a:r>
          <a:endParaRPr lang="fi-FI" dirty="0">
            <a:solidFill>
              <a:schemeClr val="tx2"/>
            </a:solidFill>
          </a:endParaRPr>
        </a:p>
      </dgm:t>
    </dgm:pt>
    <dgm:pt modelId="{60737F78-82BE-44F8-9860-4C1149ACB679}" type="parTrans" cxnId="{F7C43332-B912-4FAD-9794-FBE345AD49E0}">
      <dgm:prSet/>
      <dgm:spPr/>
      <dgm:t>
        <a:bodyPr/>
        <a:lstStyle/>
        <a:p>
          <a:endParaRPr lang="fi-FI"/>
        </a:p>
      </dgm:t>
    </dgm:pt>
    <dgm:pt modelId="{70CF50A0-A606-48B2-A3D9-D80A341C9A33}" type="sibTrans" cxnId="{F7C43332-B912-4FAD-9794-FBE345AD49E0}">
      <dgm:prSet/>
      <dgm:spPr/>
      <dgm:t>
        <a:bodyPr/>
        <a:lstStyle/>
        <a:p>
          <a:endParaRPr lang="fi-FI"/>
        </a:p>
      </dgm:t>
    </dgm:pt>
    <dgm:pt modelId="{6223F07F-4ECD-4BA4-9370-C3D34B8E7FC8}">
      <dgm:prSet/>
      <dgm:spPr/>
      <dgm:t>
        <a:bodyPr/>
        <a:lstStyle/>
        <a:p>
          <a:r>
            <a:rPr lang="fi-FI" dirty="0"/>
            <a:t>hammasvälien alkavien vaurioiden pysäyttäminen resiini-infiltraatiolla </a:t>
          </a:r>
          <a:r>
            <a:rPr lang="fi-FI" b="1" dirty="0">
              <a:solidFill>
                <a:schemeClr val="tx2"/>
              </a:solidFill>
            </a:rPr>
            <a:t>B</a:t>
          </a:r>
          <a:r>
            <a:rPr lang="fi-FI" dirty="0"/>
            <a:t>.</a:t>
          </a:r>
        </a:p>
      </dgm:t>
    </dgm:pt>
    <dgm:pt modelId="{7C413009-0197-4689-B235-30E3348E7017}" type="parTrans" cxnId="{1868AF71-7AFE-4C60-8211-455732CA32BA}">
      <dgm:prSet/>
      <dgm:spPr/>
      <dgm:t>
        <a:bodyPr/>
        <a:lstStyle/>
        <a:p>
          <a:endParaRPr lang="fi-FI"/>
        </a:p>
      </dgm:t>
    </dgm:pt>
    <dgm:pt modelId="{373CF371-0069-46FF-8933-9ECC5EB0A976}" type="sibTrans" cxnId="{1868AF71-7AFE-4C60-8211-455732CA32BA}">
      <dgm:prSet/>
      <dgm:spPr/>
      <dgm:t>
        <a:bodyPr/>
        <a:lstStyle/>
        <a:p>
          <a:endParaRPr lang="fi-FI"/>
        </a:p>
      </dgm:t>
    </dgm:pt>
    <dgm:pt modelId="{2EBC25F3-FD3B-4DB7-A318-EB95C3E09D23}">
      <dgm:prSet/>
      <dgm:spPr>
        <a:solidFill>
          <a:schemeClr val="accent1"/>
        </a:solidFill>
      </dgm:spPr>
      <dgm:t>
        <a:bodyPr/>
        <a:lstStyle/>
        <a:p>
          <a:r>
            <a:rPr lang="fi-FI" baseline="0" dirty="0"/>
            <a:t>Hoitotulokset </a:t>
          </a:r>
          <a:r>
            <a:rPr lang="fi-FI" baseline="0" dirty="0">
              <a:solidFill>
                <a:schemeClr val="bg1"/>
              </a:solidFill>
            </a:rPr>
            <a:t>arvioidaan, ja jatkosuunnitelma </a:t>
          </a:r>
          <a:r>
            <a:rPr lang="fi-FI" baseline="0" dirty="0"/>
            <a:t>tehdään 3–6 kuukauden kuluttua.</a:t>
          </a:r>
          <a:endParaRPr lang="fi-FI" dirty="0"/>
        </a:p>
      </dgm:t>
    </dgm:pt>
    <dgm:pt modelId="{3C8D838E-604A-4C95-8964-38EB09B046EF}" type="parTrans" cxnId="{402B5602-3F27-42E4-B88F-451E12016234}">
      <dgm:prSet/>
      <dgm:spPr/>
      <dgm:t>
        <a:bodyPr/>
        <a:lstStyle/>
        <a:p>
          <a:endParaRPr lang="fi-FI"/>
        </a:p>
      </dgm:t>
    </dgm:pt>
    <dgm:pt modelId="{3C611451-6C8F-4654-96FE-84A52B1FEAB0}" type="sibTrans" cxnId="{402B5602-3F27-42E4-B88F-451E12016234}">
      <dgm:prSet/>
      <dgm:spPr/>
      <dgm:t>
        <a:bodyPr/>
        <a:lstStyle/>
        <a:p>
          <a:endParaRPr lang="fi-FI"/>
        </a:p>
      </dgm:t>
    </dgm:pt>
    <dgm:pt modelId="{516DC38D-63C6-4097-95E6-BC07B73BB699}" type="pres">
      <dgm:prSet presAssocID="{050B55B9-4F31-4FFA-A0FC-3463268D70D1}" presName="linear" presStyleCnt="0">
        <dgm:presLayoutVars>
          <dgm:animLvl val="lvl"/>
          <dgm:resizeHandles val="exact"/>
        </dgm:presLayoutVars>
      </dgm:prSet>
      <dgm:spPr/>
    </dgm:pt>
    <dgm:pt modelId="{CBBD5B95-B822-4EAB-83A1-754303ADA2CE}" type="pres">
      <dgm:prSet presAssocID="{0CD73417-EA99-4B8D-AE45-0D355AC8545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B99788-581B-45D7-911D-25D78F57D381}" type="pres">
      <dgm:prSet presAssocID="{0CD73417-EA99-4B8D-AE45-0D355AC85458}" presName="childText" presStyleLbl="revTx" presStyleIdx="0" presStyleCnt="1">
        <dgm:presLayoutVars>
          <dgm:bulletEnabled val="1"/>
        </dgm:presLayoutVars>
      </dgm:prSet>
      <dgm:spPr/>
    </dgm:pt>
    <dgm:pt modelId="{C689F3EE-3AB1-4692-8DDE-B9A7307E8D36}" type="pres">
      <dgm:prSet presAssocID="{2EBC25F3-FD3B-4DB7-A318-EB95C3E09D2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02B5602-3F27-42E4-B88F-451E12016234}" srcId="{050B55B9-4F31-4FFA-A0FC-3463268D70D1}" destId="{2EBC25F3-FD3B-4DB7-A318-EB95C3E09D23}" srcOrd="1" destOrd="0" parTransId="{3C8D838E-604A-4C95-8964-38EB09B046EF}" sibTransId="{3C611451-6C8F-4654-96FE-84A52B1FEAB0}"/>
    <dgm:cxn modelId="{C9419D0F-1868-4AF7-9B7D-D9FC03B6F60B}" srcId="{0CD73417-EA99-4B8D-AE45-0D355AC85458}" destId="{007E51E6-9C8B-4D42-A541-67AE271A4320}" srcOrd="0" destOrd="0" parTransId="{17F4F317-D170-4C3B-A41E-C936B348785C}" sibTransId="{9F723431-1713-4637-AC2A-623236613921}"/>
    <dgm:cxn modelId="{B2985A23-6F91-40D2-AF2B-A928BDCCA2DF}" type="presOf" srcId="{8910BA7C-EFE2-4C7B-9066-580BD6B3A7FA}" destId="{5FB99788-581B-45D7-911D-25D78F57D381}" srcOrd="0" destOrd="1" presId="urn:microsoft.com/office/officeart/2005/8/layout/vList2"/>
    <dgm:cxn modelId="{F7C43332-B912-4FAD-9794-FBE345AD49E0}" srcId="{0CD73417-EA99-4B8D-AE45-0D355AC85458}" destId="{8910BA7C-EFE2-4C7B-9066-580BD6B3A7FA}" srcOrd="1" destOrd="0" parTransId="{60737F78-82BE-44F8-9860-4C1149ACB679}" sibTransId="{70CF50A0-A606-48B2-A3D9-D80A341C9A33}"/>
    <dgm:cxn modelId="{1AC7ED5F-771A-4B37-BFE3-22D44EB4B4D2}" type="presOf" srcId="{050B55B9-4F31-4FFA-A0FC-3463268D70D1}" destId="{516DC38D-63C6-4097-95E6-BC07B73BB699}" srcOrd="0" destOrd="0" presId="urn:microsoft.com/office/officeart/2005/8/layout/vList2"/>
    <dgm:cxn modelId="{97CD026B-6528-47CD-AD91-7090016DE0F8}" type="presOf" srcId="{2EBC25F3-FD3B-4DB7-A318-EB95C3E09D23}" destId="{C689F3EE-3AB1-4692-8DDE-B9A7307E8D36}" srcOrd="0" destOrd="0" presId="urn:microsoft.com/office/officeart/2005/8/layout/vList2"/>
    <dgm:cxn modelId="{1868AF71-7AFE-4C60-8211-455732CA32BA}" srcId="{0CD73417-EA99-4B8D-AE45-0D355AC85458}" destId="{6223F07F-4ECD-4BA4-9370-C3D34B8E7FC8}" srcOrd="2" destOrd="0" parTransId="{7C413009-0197-4689-B235-30E3348E7017}" sibTransId="{373CF371-0069-46FF-8933-9ECC5EB0A976}"/>
    <dgm:cxn modelId="{AC5A487A-C45C-4D2E-BF58-A369A8357E1A}" type="presOf" srcId="{0CD73417-EA99-4B8D-AE45-0D355AC85458}" destId="{CBBD5B95-B822-4EAB-83A1-754303ADA2CE}" srcOrd="0" destOrd="0" presId="urn:microsoft.com/office/officeart/2005/8/layout/vList2"/>
    <dgm:cxn modelId="{19AB4F98-7BCF-4EDB-8D8B-F48217C70A75}" type="presOf" srcId="{007E51E6-9C8B-4D42-A541-67AE271A4320}" destId="{5FB99788-581B-45D7-911D-25D78F57D381}" srcOrd="0" destOrd="0" presId="urn:microsoft.com/office/officeart/2005/8/layout/vList2"/>
    <dgm:cxn modelId="{C5E26EE7-49C6-499C-8BB9-CAE102CA2DAA}" srcId="{050B55B9-4F31-4FFA-A0FC-3463268D70D1}" destId="{0CD73417-EA99-4B8D-AE45-0D355AC85458}" srcOrd="0" destOrd="0" parTransId="{27956010-5D4B-40C9-B938-4220797FDEFC}" sibTransId="{AE9F8992-15E7-40FA-86EC-E7585E43FEEA}"/>
    <dgm:cxn modelId="{059DDFEE-C211-40BF-94C0-3DFF0A4F75C3}" type="presOf" srcId="{6223F07F-4ECD-4BA4-9370-C3D34B8E7FC8}" destId="{5FB99788-581B-45D7-911D-25D78F57D381}" srcOrd="0" destOrd="2" presId="urn:microsoft.com/office/officeart/2005/8/layout/vList2"/>
    <dgm:cxn modelId="{46E7F348-6235-4CCD-85B3-0C7DD7613D33}" type="presParOf" srcId="{516DC38D-63C6-4097-95E6-BC07B73BB699}" destId="{CBBD5B95-B822-4EAB-83A1-754303ADA2CE}" srcOrd="0" destOrd="0" presId="urn:microsoft.com/office/officeart/2005/8/layout/vList2"/>
    <dgm:cxn modelId="{7E1939DF-2AE6-4ACF-8634-D3E025587DFF}" type="presParOf" srcId="{516DC38D-63C6-4097-95E6-BC07B73BB699}" destId="{5FB99788-581B-45D7-911D-25D78F57D381}" srcOrd="1" destOrd="0" presId="urn:microsoft.com/office/officeart/2005/8/layout/vList2"/>
    <dgm:cxn modelId="{1E122947-03B5-4E88-A5A2-016AEF1E56DD}" type="presParOf" srcId="{516DC38D-63C6-4097-95E6-BC07B73BB699}" destId="{C689F3EE-3AB1-4692-8DDE-B9A7307E8D3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02AA5A-634A-4888-8729-EAC83AD324F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2A5611F1-AF04-4DDB-B629-DAF5155852F4}">
      <dgm:prSet custT="1"/>
      <dgm:spPr/>
      <dgm:t>
        <a:bodyPr/>
        <a:lstStyle/>
        <a:p>
          <a:r>
            <a:rPr lang="fi-FI" sz="1500" baseline="0" dirty="0"/>
            <a:t>Yksilöllinen tarkastus- tai tutkimusväli määritetään jokaiselle potilaalle suun tutkimuksen yhteydessä tai viimeistään hoitojakson päätteeksi.</a:t>
          </a:r>
          <a:endParaRPr lang="fi-FI" sz="1500" dirty="0"/>
        </a:p>
      </dgm:t>
    </dgm:pt>
    <dgm:pt modelId="{708DF773-ED4A-4A26-BC54-FBDA544DF24F}" type="parTrans" cxnId="{C47A21CF-7BB1-466C-8C3E-26B3F959E4F5}">
      <dgm:prSet/>
      <dgm:spPr/>
      <dgm:t>
        <a:bodyPr/>
        <a:lstStyle/>
        <a:p>
          <a:endParaRPr lang="fi-FI"/>
        </a:p>
      </dgm:t>
    </dgm:pt>
    <dgm:pt modelId="{B668CD3E-11CE-4847-8E35-48D6E8839E5B}" type="sibTrans" cxnId="{C47A21CF-7BB1-466C-8C3E-26B3F959E4F5}">
      <dgm:prSet/>
      <dgm:spPr/>
      <dgm:t>
        <a:bodyPr/>
        <a:lstStyle/>
        <a:p>
          <a:endParaRPr lang="fi-FI"/>
        </a:p>
      </dgm:t>
    </dgm:pt>
    <dgm:pt modelId="{C4C52900-32FD-47F7-8E2C-7D01C1F89631}">
      <dgm:prSet/>
      <dgm:spPr/>
      <dgm:t>
        <a:bodyPr/>
        <a:lstStyle/>
        <a:p>
          <a:r>
            <a:rPr lang="fi-FI" baseline="0" dirty="0"/>
            <a:t>Seuraavan tarkastuksen tai tutkimuksen ajankohta sovitaan yhdessä potilaan kanssa ja kirjataan potilaskertomukseen.</a:t>
          </a:r>
          <a:endParaRPr lang="fi-FI" dirty="0"/>
        </a:p>
      </dgm:t>
    </dgm:pt>
    <dgm:pt modelId="{737BB5C4-141F-4B57-ACE6-AFDB57AF959B}" type="parTrans" cxnId="{40BF039D-0262-4B2A-B5B8-F11C326F1C40}">
      <dgm:prSet/>
      <dgm:spPr/>
      <dgm:t>
        <a:bodyPr/>
        <a:lstStyle/>
        <a:p>
          <a:endParaRPr lang="fi-FI"/>
        </a:p>
      </dgm:t>
    </dgm:pt>
    <dgm:pt modelId="{52399C5E-F376-452F-BBA5-3332C3B39540}" type="sibTrans" cxnId="{40BF039D-0262-4B2A-B5B8-F11C326F1C40}">
      <dgm:prSet/>
      <dgm:spPr/>
      <dgm:t>
        <a:bodyPr/>
        <a:lstStyle/>
        <a:p>
          <a:endParaRPr lang="fi-FI"/>
        </a:p>
      </dgm:t>
    </dgm:pt>
    <dgm:pt modelId="{CD2ACFA0-0735-43BC-AF25-2B785C3E2261}">
      <dgm:prSet custT="1"/>
      <dgm:spPr/>
      <dgm:t>
        <a:bodyPr/>
        <a:lstStyle/>
        <a:p>
          <a:r>
            <a:rPr lang="fi-FI" sz="1500" baseline="0" dirty="0"/>
            <a:t>Potilaalle korostetaan, että hoitojaksojen välillä hänen itsensä tulee huolehtia karieksen hallinnasta terveellisten elintapojen ja omahoidon avulla.</a:t>
          </a:r>
          <a:endParaRPr lang="fi-FI" sz="1500" dirty="0"/>
        </a:p>
      </dgm:t>
    </dgm:pt>
    <dgm:pt modelId="{95EDD291-070E-4AA1-83A2-9974848869B6}" type="parTrans" cxnId="{4FECFE68-8D68-4B0E-A1C4-F8DBF07FCBAB}">
      <dgm:prSet/>
      <dgm:spPr/>
      <dgm:t>
        <a:bodyPr/>
        <a:lstStyle/>
        <a:p>
          <a:endParaRPr lang="fi-FI"/>
        </a:p>
      </dgm:t>
    </dgm:pt>
    <dgm:pt modelId="{E5649044-B45B-42E1-B7D5-9A5ED776CEF2}" type="sibTrans" cxnId="{4FECFE68-8D68-4B0E-A1C4-F8DBF07FCBAB}">
      <dgm:prSet/>
      <dgm:spPr/>
      <dgm:t>
        <a:bodyPr/>
        <a:lstStyle/>
        <a:p>
          <a:endParaRPr lang="fi-FI"/>
        </a:p>
      </dgm:t>
    </dgm:pt>
    <dgm:pt modelId="{92921B95-8BD1-44A1-AE71-6760F10B86F7}" type="pres">
      <dgm:prSet presAssocID="{6E02AA5A-634A-4888-8729-EAC83AD324F0}" presName="Name0" presStyleCnt="0">
        <dgm:presLayoutVars>
          <dgm:dir/>
          <dgm:resizeHandles val="exact"/>
        </dgm:presLayoutVars>
      </dgm:prSet>
      <dgm:spPr/>
    </dgm:pt>
    <dgm:pt modelId="{112FBF45-DFD0-4DFB-BD2D-81DDEE6BE42B}" type="pres">
      <dgm:prSet presAssocID="{6E02AA5A-634A-4888-8729-EAC83AD324F0}" presName="arrow" presStyleLbl="bgShp" presStyleIdx="0" presStyleCnt="1"/>
      <dgm:spPr/>
    </dgm:pt>
    <dgm:pt modelId="{21FE1BCD-C8B5-47ED-8AC7-58FB551A35B2}" type="pres">
      <dgm:prSet presAssocID="{6E02AA5A-634A-4888-8729-EAC83AD324F0}" presName="points" presStyleCnt="0"/>
      <dgm:spPr/>
    </dgm:pt>
    <dgm:pt modelId="{502FDC84-8DC1-471E-BA9E-CE6D924FE33E}" type="pres">
      <dgm:prSet presAssocID="{2A5611F1-AF04-4DDB-B629-DAF5155852F4}" presName="compositeA" presStyleCnt="0"/>
      <dgm:spPr/>
    </dgm:pt>
    <dgm:pt modelId="{43B5B4C5-32A3-4D2A-A2CD-F6F0387A83DF}" type="pres">
      <dgm:prSet presAssocID="{2A5611F1-AF04-4DDB-B629-DAF5155852F4}" presName="textA" presStyleLbl="revTx" presStyleIdx="0" presStyleCnt="3">
        <dgm:presLayoutVars>
          <dgm:bulletEnabled val="1"/>
        </dgm:presLayoutVars>
      </dgm:prSet>
      <dgm:spPr/>
    </dgm:pt>
    <dgm:pt modelId="{9B79BF0D-4249-4BBD-9FC1-95C9FFF506D8}" type="pres">
      <dgm:prSet presAssocID="{2A5611F1-AF04-4DDB-B629-DAF5155852F4}" presName="circleA" presStyleLbl="node1" presStyleIdx="0" presStyleCnt="3"/>
      <dgm:spPr/>
    </dgm:pt>
    <dgm:pt modelId="{2F40BA0A-D069-4EDD-9123-BEA8112664AE}" type="pres">
      <dgm:prSet presAssocID="{2A5611F1-AF04-4DDB-B629-DAF5155852F4}" presName="spaceA" presStyleCnt="0"/>
      <dgm:spPr/>
    </dgm:pt>
    <dgm:pt modelId="{4742F769-1B3C-417E-B0E9-E78AAD9311F1}" type="pres">
      <dgm:prSet presAssocID="{B668CD3E-11CE-4847-8E35-48D6E8839E5B}" presName="space" presStyleCnt="0"/>
      <dgm:spPr/>
    </dgm:pt>
    <dgm:pt modelId="{8BC536C9-FBD7-44A8-B66F-6B53DEF950F2}" type="pres">
      <dgm:prSet presAssocID="{C4C52900-32FD-47F7-8E2C-7D01C1F89631}" presName="compositeB" presStyleCnt="0"/>
      <dgm:spPr/>
    </dgm:pt>
    <dgm:pt modelId="{0326CA0E-57BD-42FA-9D88-7E85BB957998}" type="pres">
      <dgm:prSet presAssocID="{C4C52900-32FD-47F7-8E2C-7D01C1F89631}" presName="textB" presStyleLbl="revTx" presStyleIdx="1" presStyleCnt="3">
        <dgm:presLayoutVars>
          <dgm:bulletEnabled val="1"/>
        </dgm:presLayoutVars>
      </dgm:prSet>
      <dgm:spPr/>
    </dgm:pt>
    <dgm:pt modelId="{987D2B31-C669-443D-A406-2A373BABEC14}" type="pres">
      <dgm:prSet presAssocID="{C4C52900-32FD-47F7-8E2C-7D01C1F89631}" presName="circleB" presStyleLbl="node1" presStyleIdx="1" presStyleCnt="3"/>
      <dgm:spPr/>
    </dgm:pt>
    <dgm:pt modelId="{6D4772A8-2FC8-439C-9308-386714888670}" type="pres">
      <dgm:prSet presAssocID="{C4C52900-32FD-47F7-8E2C-7D01C1F89631}" presName="spaceB" presStyleCnt="0"/>
      <dgm:spPr/>
    </dgm:pt>
    <dgm:pt modelId="{D0720F14-93A1-48CB-9E4C-8033B7FD67CB}" type="pres">
      <dgm:prSet presAssocID="{52399C5E-F376-452F-BBA5-3332C3B39540}" presName="space" presStyleCnt="0"/>
      <dgm:spPr/>
    </dgm:pt>
    <dgm:pt modelId="{4161C8F6-5F8C-406C-B435-82FA6CBA5EE4}" type="pres">
      <dgm:prSet presAssocID="{CD2ACFA0-0735-43BC-AF25-2B785C3E2261}" presName="compositeA" presStyleCnt="0"/>
      <dgm:spPr/>
    </dgm:pt>
    <dgm:pt modelId="{995FC8D0-3989-4041-918D-D1133FB1AAF3}" type="pres">
      <dgm:prSet presAssocID="{CD2ACFA0-0735-43BC-AF25-2B785C3E2261}" presName="textA" presStyleLbl="revTx" presStyleIdx="2" presStyleCnt="3">
        <dgm:presLayoutVars>
          <dgm:bulletEnabled val="1"/>
        </dgm:presLayoutVars>
      </dgm:prSet>
      <dgm:spPr/>
    </dgm:pt>
    <dgm:pt modelId="{D5E184E1-8982-4D1A-AD28-0CA95C1E6F88}" type="pres">
      <dgm:prSet presAssocID="{CD2ACFA0-0735-43BC-AF25-2B785C3E2261}" presName="circleA" presStyleLbl="node1" presStyleIdx="2" presStyleCnt="3"/>
      <dgm:spPr/>
    </dgm:pt>
    <dgm:pt modelId="{5802C035-2A4B-4C97-AC6F-5358BBD5F43B}" type="pres">
      <dgm:prSet presAssocID="{CD2ACFA0-0735-43BC-AF25-2B785C3E2261}" presName="spaceA" presStyleCnt="0"/>
      <dgm:spPr/>
    </dgm:pt>
  </dgm:ptLst>
  <dgm:cxnLst>
    <dgm:cxn modelId="{B35EFC2F-335A-4D24-B216-AC2B8FD69DCA}" type="presOf" srcId="{CD2ACFA0-0735-43BC-AF25-2B785C3E2261}" destId="{995FC8D0-3989-4041-918D-D1133FB1AAF3}" srcOrd="0" destOrd="0" presId="urn:microsoft.com/office/officeart/2005/8/layout/hProcess11"/>
    <dgm:cxn modelId="{DDE6B23D-6AA9-4CF0-8197-E5332F2927CD}" type="presOf" srcId="{2A5611F1-AF04-4DDB-B629-DAF5155852F4}" destId="{43B5B4C5-32A3-4D2A-A2CD-F6F0387A83DF}" srcOrd="0" destOrd="0" presId="urn:microsoft.com/office/officeart/2005/8/layout/hProcess11"/>
    <dgm:cxn modelId="{4FECFE68-8D68-4B0E-A1C4-F8DBF07FCBAB}" srcId="{6E02AA5A-634A-4888-8729-EAC83AD324F0}" destId="{CD2ACFA0-0735-43BC-AF25-2B785C3E2261}" srcOrd="2" destOrd="0" parTransId="{95EDD291-070E-4AA1-83A2-9974848869B6}" sibTransId="{E5649044-B45B-42E1-B7D5-9A5ED776CEF2}"/>
    <dgm:cxn modelId="{E73E5D8F-232C-4EC9-8F84-7BD4B779491B}" type="presOf" srcId="{C4C52900-32FD-47F7-8E2C-7D01C1F89631}" destId="{0326CA0E-57BD-42FA-9D88-7E85BB957998}" srcOrd="0" destOrd="0" presId="urn:microsoft.com/office/officeart/2005/8/layout/hProcess11"/>
    <dgm:cxn modelId="{40BF039D-0262-4B2A-B5B8-F11C326F1C40}" srcId="{6E02AA5A-634A-4888-8729-EAC83AD324F0}" destId="{C4C52900-32FD-47F7-8E2C-7D01C1F89631}" srcOrd="1" destOrd="0" parTransId="{737BB5C4-141F-4B57-ACE6-AFDB57AF959B}" sibTransId="{52399C5E-F376-452F-BBA5-3332C3B39540}"/>
    <dgm:cxn modelId="{C47A21CF-7BB1-466C-8C3E-26B3F959E4F5}" srcId="{6E02AA5A-634A-4888-8729-EAC83AD324F0}" destId="{2A5611F1-AF04-4DDB-B629-DAF5155852F4}" srcOrd="0" destOrd="0" parTransId="{708DF773-ED4A-4A26-BC54-FBDA544DF24F}" sibTransId="{B668CD3E-11CE-4847-8E35-48D6E8839E5B}"/>
    <dgm:cxn modelId="{3EEBF3CF-6829-4729-90AE-D081BE8C6654}" type="presOf" srcId="{6E02AA5A-634A-4888-8729-EAC83AD324F0}" destId="{92921B95-8BD1-44A1-AE71-6760F10B86F7}" srcOrd="0" destOrd="0" presId="urn:microsoft.com/office/officeart/2005/8/layout/hProcess11"/>
    <dgm:cxn modelId="{C1BEDE72-CCBC-4812-A977-9FFC2386DD85}" type="presParOf" srcId="{92921B95-8BD1-44A1-AE71-6760F10B86F7}" destId="{112FBF45-DFD0-4DFB-BD2D-81DDEE6BE42B}" srcOrd="0" destOrd="0" presId="urn:microsoft.com/office/officeart/2005/8/layout/hProcess11"/>
    <dgm:cxn modelId="{190E5A4A-96A4-4150-9DC4-F6880808099B}" type="presParOf" srcId="{92921B95-8BD1-44A1-AE71-6760F10B86F7}" destId="{21FE1BCD-C8B5-47ED-8AC7-58FB551A35B2}" srcOrd="1" destOrd="0" presId="urn:microsoft.com/office/officeart/2005/8/layout/hProcess11"/>
    <dgm:cxn modelId="{563EAA07-D51E-43AA-BFD4-537B24E7F861}" type="presParOf" srcId="{21FE1BCD-C8B5-47ED-8AC7-58FB551A35B2}" destId="{502FDC84-8DC1-471E-BA9E-CE6D924FE33E}" srcOrd="0" destOrd="0" presId="urn:microsoft.com/office/officeart/2005/8/layout/hProcess11"/>
    <dgm:cxn modelId="{E769B162-F694-4054-A76B-3542492CD3B7}" type="presParOf" srcId="{502FDC84-8DC1-471E-BA9E-CE6D924FE33E}" destId="{43B5B4C5-32A3-4D2A-A2CD-F6F0387A83DF}" srcOrd="0" destOrd="0" presId="urn:microsoft.com/office/officeart/2005/8/layout/hProcess11"/>
    <dgm:cxn modelId="{C34A8377-5926-4397-8493-687C80427B58}" type="presParOf" srcId="{502FDC84-8DC1-471E-BA9E-CE6D924FE33E}" destId="{9B79BF0D-4249-4BBD-9FC1-95C9FFF506D8}" srcOrd="1" destOrd="0" presId="urn:microsoft.com/office/officeart/2005/8/layout/hProcess11"/>
    <dgm:cxn modelId="{5EDC02EC-AE6B-445D-8BC6-39BF3BC23885}" type="presParOf" srcId="{502FDC84-8DC1-471E-BA9E-CE6D924FE33E}" destId="{2F40BA0A-D069-4EDD-9123-BEA8112664AE}" srcOrd="2" destOrd="0" presId="urn:microsoft.com/office/officeart/2005/8/layout/hProcess11"/>
    <dgm:cxn modelId="{CEBFD381-6317-4CAF-9CFB-27DE98BD6E8E}" type="presParOf" srcId="{21FE1BCD-C8B5-47ED-8AC7-58FB551A35B2}" destId="{4742F769-1B3C-417E-B0E9-E78AAD9311F1}" srcOrd="1" destOrd="0" presId="urn:microsoft.com/office/officeart/2005/8/layout/hProcess11"/>
    <dgm:cxn modelId="{0D22328E-49C2-4E97-A664-07F051069E63}" type="presParOf" srcId="{21FE1BCD-C8B5-47ED-8AC7-58FB551A35B2}" destId="{8BC536C9-FBD7-44A8-B66F-6B53DEF950F2}" srcOrd="2" destOrd="0" presId="urn:microsoft.com/office/officeart/2005/8/layout/hProcess11"/>
    <dgm:cxn modelId="{3976C8F5-8949-4106-B5D8-BF1D18CB9FD4}" type="presParOf" srcId="{8BC536C9-FBD7-44A8-B66F-6B53DEF950F2}" destId="{0326CA0E-57BD-42FA-9D88-7E85BB957998}" srcOrd="0" destOrd="0" presId="urn:microsoft.com/office/officeart/2005/8/layout/hProcess11"/>
    <dgm:cxn modelId="{192C79F9-CFF2-4ACE-B7A4-72481CCB69F7}" type="presParOf" srcId="{8BC536C9-FBD7-44A8-B66F-6B53DEF950F2}" destId="{987D2B31-C669-443D-A406-2A373BABEC14}" srcOrd="1" destOrd="0" presId="urn:microsoft.com/office/officeart/2005/8/layout/hProcess11"/>
    <dgm:cxn modelId="{AE22AD34-15D7-450B-93EA-839BAC60C6F7}" type="presParOf" srcId="{8BC536C9-FBD7-44A8-B66F-6B53DEF950F2}" destId="{6D4772A8-2FC8-439C-9308-386714888670}" srcOrd="2" destOrd="0" presId="urn:microsoft.com/office/officeart/2005/8/layout/hProcess11"/>
    <dgm:cxn modelId="{74B13755-18DC-47B4-BE51-47C1E1D738BF}" type="presParOf" srcId="{21FE1BCD-C8B5-47ED-8AC7-58FB551A35B2}" destId="{D0720F14-93A1-48CB-9E4C-8033B7FD67CB}" srcOrd="3" destOrd="0" presId="urn:microsoft.com/office/officeart/2005/8/layout/hProcess11"/>
    <dgm:cxn modelId="{7F1B01CC-F117-4CC4-B773-EA6E50572518}" type="presParOf" srcId="{21FE1BCD-C8B5-47ED-8AC7-58FB551A35B2}" destId="{4161C8F6-5F8C-406C-B435-82FA6CBA5EE4}" srcOrd="4" destOrd="0" presId="urn:microsoft.com/office/officeart/2005/8/layout/hProcess11"/>
    <dgm:cxn modelId="{35176738-477D-4883-B842-0BAD5B1B17CE}" type="presParOf" srcId="{4161C8F6-5F8C-406C-B435-82FA6CBA5EE4}" destId="{995FC8D0-3989-4041-918D-D1133FB1AAF3}" srcOrd="0" destOrd="0" presId="urn:microsoft.com/office/officeart/2005/8/layout/hProcess11"/>
    <dgm:cxn modelId="{9CAA2A43-36FC-4463-B764-7530CC5C19C2}" type="presParOf" srcId="{4161C8F6-5F8C-406C-B435-82FA6CBA5EE4}" destId="{D5E184E1-8982-4D1A-AD28-0CA95C1E6F88}" srcOrd="1" destOrd="0" presId="urn:microsoft.com/office/officeart/2005/8/layout/hProcess11"/>
    <dgm:cxn modelId="{64EFE52F-C902-424C-877C-249E862869B8}" type="presParOf" srcId="{4161C8F6-5F8C-406C-B435-82FA6CBA5EE4}" destId="{5802C035-2A4B-4C97-AC6F-5358BBD5F43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60C12D-93F0-458E-BE4A-35D261B444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D99EED3-AC2E-4803-87AA-6F098C042C69}">
      <dgm:prSet custT="1"/>
      <dgm:spPr/>
      <dgm:t>
        <a:bodyPr/>
        <a:lstStyle/>
        <a:p>
          <a:r>
            <a:rPr lang="fi-FI" sz="1500" baseline="0" dirty="0"/>
            <a:t>Säännöllinen ateriarytmi</a:t>
          </a:r>
          <a:endParaRPr lang="fi-FI" sz="1500" dirty="0"/>
        </a:p>
      </dgm:t>
    </dgm:pt>
    <dgm:pt modelId="{E8944740-7AC5-4CA3-BB7C-86C6D6C17D76}" type="parTrans" cxnId="{88A4A4C4-B937-448C-B2F4-5DC099623751}">
      <dgm:prSet/>
      <dgm:spPr/>
      <dgm:t>
        <a:bodyPr/>
        <a:lstStyle/>
        <a:p>
          <a:endParaRPr lang="fi-FI"/>
        </a:p>
      </dgm:t>
    </dgm:pt>
    <dgm:pt modelId="{83C0A4E6-FADD-4F18-837B-F2455EEBF765}" type="sibTrans" cxnId="{88A4A4C4-B937-448C-B2F4-5DC099623751}">
      <dgm:prSet/>
      <dgm:spPr/>
      <dgm:t>
        <a:bodyPr/>
        <a:lstStyle/>
        <a:p>
          <a:endParaRPr lang="fi-FI"/>
        </a:p>
      </dgm:t>
    </dgm:pt>
    <dgm:pt modelId="{9116514F-B98F-459B-A412-A5986095EEB9}">
      <dgm:prSet custT="1"/>
      <dgm:spPr/>
      <dgm:t>
        <a:bodyPr/>
        <a:lstStyle/>
        <a:p>
          <a:r>
            <a:rPr lang="fi-FI" sz="1500" baseline="0" dirty="0"/>
            <a:t>Veden käyttö janojuomana</a:t>
          </a:r>
          <a:endParaRPr lang="fi-FI" sz="1500" dirty="0"/>
        </a:p>
      </dgm:t>
    </dgm:pt>
    <dgm:pt modelId="{040A99A2-79A4-47A9-8E85-AE6EBD6A26BC}" type="parTrans" cxnId="{EC5BA0B4-7308-46B9-B50A-7565FAD24B52}">
      <dgm:prSet/>
      <dgm:spPr/>
      <dgm:t>
        <a:bodyPr/>
        <a:lstStyle/>
        <a:p>
          <a:endParaRPr lang="fi-FI"/>
        </a:p>
      </dgm:t>
    </dgm:pt>
    <dgm:pt modelId="{1B7A3E73-2C77-4051-B8C4-1B71B6C1D9CC}" type="sibTrans" cxnId="{EC5BA0B4-7308-46B9-B50A-7565FAD24B52}">
      <dgm:prSet/>
      <dgm:spPr/>
      <dgm:t>
        <a:bodyPr/>
        <a:lstStyle/>
        <a:p>
          <a:endParaRPr lang="fi-FI"/>
        </a:p>
      </dgm:t>
    </dgm:pt>
    <dgm:pt modelId="{FDAA8E00-B720-4582-B647-4C2CC84217D1}">
      <dgm:prSet custT="1"/>
      <dgm:spPr/>
      <dgm:t>
        <a:bodyPr/>
        <a:lstStyle/>
        <a:p>
          <a:r>
            <a:rPr lang="fi-FI" sz="1500" baseline="0" dirty="0"/>
            <a:t>Mehujen ja makeisten käytöstä luopuminen ja niiden korvaaminen terveellisillä vaihtoehdoilla</a:t>
          </a:r>
          <a:endParaRPr lang="fi-FI" sz="1500" dirty="0"/>
        </a:p>
      </dgm:t>
    </dgm:pt>
    <dgm:pt modelId="{991DE526-9111-44EA-95F7-F3002148FDD9}" type="parTrans" cxnId="{A7914CF1-6BE5-4B95-81C1-447E9909C980}">
      <dgm:prSet/>
      <dgm:spPr/>
      <dgm:t>
        <a:bodyPr/>
        <a:lstStyle/>
        <a:p>
          <a:endParaRPr lang="fi-FI"/>
        </a:p>
      </dgm:t>
    </dgm:pt>
    <dgm:pt modelId="{9D4E5843-34DE-46C6-B586-B1D6A884CF0E}" type="sibTrans" cxnId="{A7914CF1-6BE5-4B95-81C1-447E9909C980}">
      <dgm:prSet/>
      <dgm:spPr/>
      <dgm:t>
        <a:bodyPr/>
        <a:lstStyle/>
        <a:p>
          <a:endParaRPr lang="fi-FI"/>
        </a:p>
      </dgm:t>
    </dgm:pt>
    <dgm:pt modelId="{08F96B82-F30E-453F-92D6-CF95FED93D86}">
      <dgm:prSet custT="1"/>
      <dgm:spPr/>
      <dgm:t>
        <a:bodyPr/>
        <a:lstStyle/>
        <a:p>
          <a:r>
            <a:rPr lang="fi-FI" sz="1500" baseline="0" dirty="0"/>
            <a:t>Ohjattu hampaiden harjaus fluorihammastahnalla, ks. lisätietoa </a:t>
          </a:r>
          <a:r>
            <a:rPr lang="fi-FI" sz="1500" baseline="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täältä</a:t>
          </a:r>
          <a:endParaRPr lang="fi-FI" sz="1500" dirty="0"/>
        </a:p>
      </dgm:t>
    </dgm:pt>
    <dgm:pt modelId="{C44C7E31-820F-46F3-888C-6F77E326C225}" type="parTrans" cxnId="{59F41045-E155-4E37-99F3-42325F88FACE}">
      <dgm:prSet/>
      <dgm:spPr/>
      <dgm:t>
        <a:bodyPr/>
        <a:lstStyle/>
        <a:p>
          <a:endParaRPr lang="fi-FI"/>
        </a:p>
      </dgm:t>
    </dgm:pt>
    <dgm:pt modelId="{65E0C92C-4961-47E2-9DB6-1904BC61E590}" type="sibTrans" cxnId="{59F41045-E155-4E37-99F3-42325F88FACE}">
      <dgm:prSet/>
      <dgm:spPr/>
      <dgm:t>
        <a:bodyPr/>
        <a:lstStyle/>
        <a:p>
          <a:endParaRPr lang="fi-FI"/>
        </a:p>
      </dgm:t>
    </dgm:pt>
    <dgm:pt modelId="{9BFA7847-D38A-4830-BF43-0CA8EEA0AF15}">
      <dgm:prSet custT="1"/>
      <dgm:spPr/>
      <dgm:t>
        <a:bodyPr/>
        <a:lstStyle/>
        <a:p>
          <a:r>
            <a:rPr lang="fi-FI" sz="1500" baseline="0" dirty="0"/>
            <a:t>Ohjattu hampaiden harjaus esimerkiksi ruokailun jälkeen esikoulussa </a:t>
          </a:r>
          <a:endParaRPr lang="fi-FI" sz="1500" dirty="0"/>
        </a:p>
      </dgm:t>
    </dgm:pt>
    <dgm:pt modelId="{13E98402-0066-4C54-85CB-2513BE166643}" type="parTrans" cxnId="{ECA20BE4-20D2-44A5-811E-AB2585F26AA3}">
      <dgm:prSet/>
      <dgm:spPr/>
      <dgm:t>
        <a:bodyPr/>
        <a:lstStyle/>
        <a:p>
          <a:endParaRPr lang="fi-FI"/>
        </a:p>
      </dgm:t>
    </dgm:pt>
    <dgm:pt modelId="{B468FB91-B3EE-4855-BA83-996EEEC63BFA}" type="sibTrans" cxnId="{ECA20BE4-20D2-44A5-811E-AB2585F26AA3}">
      <dgm:prSet/>
      <dgm:spPr/>
      <dgm:t>
        <a:bodyPr/>
        <a:lstStyle/>
        <a:p>
          <a:endParaRPr lang="fi-FI"/>
        </a:p>
      </dgm:t>
    </dgm:pt>
    <dgm:pt modelId="{BA05C3E2-C06E-4B5C-B81A-2F194F55011B}">
      <dgm:prSet custT="1"/>
      <dgm:spPr/>
      <dgm:t>
        <a:bodyPr/>
        <a:lstStyle/>
        <a:p>
          <a:r>
            <a:rPr lang="fi-FI" sz="1500" baseline="0" dirty="0"/>
            <a:t>Ksylitolituotteiden ohjattu käyttö aterian tai välipalan jälkeen </a:t>
          </a:r>
          <a:r>
            <a:rPr lang="fi-FI" sz="1500" b="1" baseline="0" dirty="0"/>
            <a:t>B</a:t>
          </a:r>
          <a:endParaRPr lang="fi-FI" sz="1500" b="1" dirty="0"/>
        </a:p>
      </dgm:t>
    </dgm:pt>
    <dgm:pt modelId="{A864375E-D5B1-4BD4-BEEB-D38FCCA1AC26}" type="parTrans" cxnId="{571516E3-39AF-4BC9-8CF5-05FC19F54B10}">
      <dgm:prSet/>
      <dgm:spPr/>
      <dgm:t>
        <a:bodyPr/>
        <a:lstStyle/>
        <a:p>
          <a:endParaRPr lang="fi-FI"/>
        </a:p>
      </dgm:t>
    </dgm:pt>
    <dgm:pt modelId="{67921125-EC56-474E-9D65-7AAA334605FA}" type="sibTrans" cxnId="{571516E3-39AF-4BC9-8CF5-05FC19F54B10}">
      <dgm:prSet/>
      <dgm:spPr/>
      <dgm:t>
        <a:bodyPr/>
        <a:lstStyle/>
        <a:p>
          <a:endParaRPr lang="fi-FI"/>
        </a:p>
      </dgm:t>
    </dgm:pt>
    <dgm:pt modelId="{5E5B560A-50D1-4C35-A390-DF7236E36586}" type="pres">
      <dgm:prSet presAssocID="{0260C12D-93F0-458E-BE4A-35D261B44402}" presName="Name0" presStyleCnt="0">
        <dgm:presLayoutVars>
          <dgm:chMax val="7"/>
          <dgm:chPref val="7"/>
          <dgm:dir/>
        </dgm:presLayoutVars>
      </dgm:prSet>
      <dgm:spPr/>
    </dgm:pt>
    <dgm:pt modelId="{DC919F10-8718-409E-967B-010A1DF9739F}" type="pres">
      <dgm:prSet presAssocID="{0260C12D-93F0-458E-BE4A-35D261B44402}" presName="Name1" presStyleCnt="0"/>
      <dgm:spPr/>
    </dgm:pt>
    <dgm:pt modelId="{73944CFD-A4DE-4802-9520-FF4D4ACEBCE4}" type="pres">
      <dgm:prSet presAssocID="{0260C12D-93F0-458E-BE4A-35D261B44402}" presName="cycle" presStyleCnt="0"/>
      <dgm:spPr/>
    </dgm:pt>
    <dgm:pt modelId="{C07D2EE8-8525-482A-83C1-7AA32CA8B570}" type="pres">
      <dgm:prSet presAssocID="{0260C12D-93F0-458E-BE4A-35D261B44402}" presName="srcNode" presStyleLbl="node1" presStyleIdx="0" presStyleCnt="6"/>
      <dgm:spPr/>
    </dgm:pt>
    <dgm:pt modelId="{958C7527-F553-4A12-9609-AC56CF345364}" type="pres">
      <dgm:prSet presAssocID="{0260C12D-93F0-458E-BE4A-35D261B44402}" presName="conn" presStyleLbl="parChTrans1D2" presStyleIdx="0" presStyleCnt="1"/>
      <dgm:spPr/>
    </dgm:pt>
    <dgm:pt modelId="{A558C127-0E27-4141-84C7-59E611E07027}" type="pres">
      <dgm:prSet presAssocID="{0260C12D-93F0-458E-BE4A-35D261B44402}" presName="extraNode" presStyleLbl="node1" presStyleIdx="0" presStyleCnt="6"/>
      <dgm:spPr/>
    </dgm:pt>
    <dgm:pt modelId="{05CBC3B6-F299-48AD-B025-A89FF7A32BE8}" type="pres">
      <dgm:prSet presAssocID="{0260C12D-93F0-458E-BE4A-35D261B44402}" presName="dstNode" presStyleLbl="node1" presStyleIdx="0" presStyleCnt="6"/>
      <dgm:spPr/>
    </dgm:pt>
    <dgm:pt modelId="{767DB021-3EE2-4D9D-80D3-3EAF6B938E09}" type="pres">
      <dgm:prSet presAssocID="{9D99EED3-AC2E-4803-87AA-6F098C042C69}" presName="text_1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CA8F7A82-1754-4018-82A4-B2F73CB742F8}" type="pres">
      <dgm:prSet presAssocID="{9D99EED3-AC2E-4803-87AA-6F098C042C69}" presName="accent_1" presStyleCnt="0"/>
      <dgm:spPr/>
    </dgm:pt>
    <dgm:pt modelId="{BAD5B6B1-CF50-4D9E-A546-1E75CD174349}" type="pres">
      <dgm:prSet presAssocID="{9D99EED3-AC2E-4803-87AA-6F098C042C69}" presName="accentRepeatNode" presStyleLbl="solidFgAcc1" presStyleIdx="0" presStyleCnt="6"/>
      <dgm:spPr/>
    </dgm:pt>
    <dgm:pt modelId="{9D6E5F54-2B74-4554-9C92-E7CD9C8A3E17}" type="pres">
      <dgm:prSet presAssocID="{9116514F-B98F-459B-A412-A5986095EEB9}" presName="text_2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8431A012-2C8C-44D7-89E8-1B6B9F62174F}" type="pres">
      <dgm:prSet presAssocID="{9116514F-B98F-459B-A412-A5986095EEB9}" presName="accent_2" presStyleCnt="0"/>
      <dgm:spPr/>
    </dgm:pt>
    <dgm:pt modelId="{9BBF62FE-424E-447E-BB5D-B42668995A8D}" type="pres">
      <dgm:prSet presAssocID="{9116514F-B98F-459B-A412-A5986095EEB9}" presName="accentRepeatNode" presStyleLbl="solidFgAcc1" presStyleIdx="1" presStyleCnt="6"/>
      <dgm:spPr/>
    </dgm:pt>
    <dgm:pt modelId="{4E66BE41-3AD6-4C5C-B2E4-6AC0884CBF5F}" type="pres">
      <dgm:prSet presAssocID="{FDAA8E00-B720-4582-B647-4C2CC84217D1}" presName="text_3" presStyleLbl="node1" presStyleIdx="2" presStyleCnt="6" custScaleY="125966">
        <dgm:presLayoutVars>
          <dgm:bulletEnabled val="1"/>
        </dgm:presLayoutVars>
      </dgm:prSet>
      <dgm:spPr>
        <a:prstGeom prst="roundRect">
          <a:avLst/>
        </a:prstGeom>
      </dgm:spPr>
    </dgm:pt>
    <dgm:pt modelId="{628C42E8-6CD7-49A2-A59B-04F1453C630E}" type="pres">
      <dgm:prSet presAssocID="{FDAA8E00-B720-4582-B647-4C2CC84217D1}" presName="accent_3" presStyleCnt="0"/>
      <dgm:spPr/>
    </dgm:pt>
    <dgm:pt modelId="{C24DC40F-AEB0-4967-BF55-702189CF028D}" type="pres">
      <dgm:prSet presAssocID="{FDAA8E00-B720-4582-B647-4C2CC84217D1}" presName="accentRepeatNode" presStyleLbl="solidFgAcc1" presStyleIdx="2" presStyleCnt="6"/>
      <dgm:spPr/>
    </dgm:pt>
    <dgm:pt modelId="{BABF0789-E096-4EE0-A92F-3EB3EF516E50}" type="pres">
      <dgm:prSet presAssocID="{08F96B82-F30E-453F-92D6-CF95FED93D86}" presName="text_4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0EA95727-36E7-4CDE-90DC-EF52DAAAEBD2}" type="pres">
      <dgm:prSet presAssocID="{08F96B82-F30E-453F-92D6-CF95FED93D86}" presName="accent_4" presStyleCnt="0"/>
      <dgm:spPr/>
    </dgm:pt>
    <dgm:pt modelId="{E606E330-DAA4-4B83-8C63-34E685E5D010}" type="pres">
      <dgm:prSet presAssocID="{08F96B82-F30E-453F-92D6-CF95FED93D86}" presName="accentRepeatNode" presStyleLbl="solidFgAcc1" presStyleIdx="3" presStyleCnt="6"/>
      <dgm:spPr/>
    </dgm:pt>
    <dgm:pt modelId="{284CCD04-E94A-4B3C-9002-4BAB769DD437}" type="pres">
      <dgm:prSet presAssocID="{9BFA7847-D38A-4830-BF43-0CA8EEA0AF15}" presName="text_5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0ECCB3E0-AFAB-44AF-B78D-4B429C5E7084}" type="pres">
      <dgm:prSet presAssocID="{9BFA7847-D38A-4830-BF43-0CA8EEA0AF15}" presName="accent_5" presStyleCnt="0"/>
      <dgm:spPr/>
    </dgm:pt>
    <dgm:pt modelId="{A5442E51-FEAB-444B-9F16-88FEC7FF2101}" type="pres">
      <dgm:prSet presAssocID="{9BFA7847-D38A-4830-BF43-0CA8EEA0AF15}" presName="accentRepeatNode" presStyleLbl="solidFgAcc1" presStyleIdx="4" presStyleCnt="6"/>
      <dgm:spPr/>
    </dgm:pt>
    <dgm:pt modelId="{D8DBF83C-D7AB-4F1C-8CE4-AF06971DAB51}" type="pres">
      <dgm:prSet presAssocID="{BA05C3E2-C06E-4B5C-B81A-2F194F55011B}" presName="text_6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FCE723A9-E932-4D82-A213-2D8A63B20CD7}" type="pres">
      <dgm:prSet presAssocID="{BA05C3E2-C06E-4B5C-B81A-2F194F55011B}" presName="accent_6" presStyleCnt="0"/>
      <dgm:spPr/>
    </dgm:pt>
    <dgm:pt modelId="{BAC75802-6EBE-4AF6-BCF4-65288A370029}" type="pres">
      <dgm:prSet presAssocID="{BA05C3E2-C06E-4B5C-B81A-2F194F55011B}" presName="accentRepeatNode" presStyleLbl="solidFgAcc1" presStyleIdx="5" presStyleCnt="6"/>
      <dgm:spPr/>
    </dgm:pt>
  </dgm:ptLst>
  <dgm:cxnLst>
    <dgm:cxn modelId="{996B4231-0374-4A06-9609-DE31455F0AF3}" type="presOf" srcId="{9116514F-B98F-459B-A412-A5986095EEB9}" destId="{9D6E5F54-2B74-4554-9C92-E7CD9C8A3E17}" srcOrd="0" destOrd="0" presId="urn:microsoft.com/office/officeart/2008/layout/VerticalCurvedList"/>
    <dgm:cxn modelId="{07FA6C5D-099D-4008-BEDD-24FBEA446463}" type="presOf" srcId="{9BFA7847-D38A-4830-BF43-0CA8EEA0AF15}" destId="{284CCD04-E94A-4B3C-9002-4BAB769DD437}" srcOrd="0" destOrd="0" presId="urn:microsoft.com/office/officeart/2008/layout/VerticalCurvedList"/>
    <dgm:cxn modelId="{59F41045-E155-4E37-99F3-42325F88FACE}" srcId="{0260C12D-93F0-458E-BE4A-35D261B44402}" destId="{08F96B82-F30E-453F-92D6-CF95FED93D86}" srcOrd="3" destOrd="0" parTransId="{C44C7E31-820F-46F3-888C-6F77E326C225}" sibTransId="{65E0C92C-4961-47E2-9DB6-1904BC61E590}"/>
    <dgm:cxn modelId="{AD088D73-BFC9-4C41-B00E-229259F9A78E}" type="presOf" srcId="{0260C12D-93F0-458E-BE4A-35D261B44402}" destId="{5E5B560A-50D1-4C35-A390-DF7236E36586}" srcOrd="0" destOrd="0" presId="urn:microsoft.com/office/officeart/2008/layout/VerticalCurvedList"/>
    <dgm:cxn modelId="{85706399-1B84-4CF8-ABD6-A95D5E80D223}" type="presOf" srcId="{08F96B82-F30E-453F-92D6-CF95FED93D86}" destId="{BABF0789-E096-4EE0-A92F-3EB3EF516E50}" srcOrd="0" destOrd="0" presId="urn:microsoft.com/office/officeart/2008/layout/VerticalCurvedList"/>
    <dgm:cxn modelId="{EC5BA0B4-7308-46B9-B50A-7565FAD24B52}" srcId="{0260C12D-93F0-458E-BE4A-35D261B44402}" destId="{9116514F-B98F-459B-A412-A5986095EEB9}" srcOrd="1" destOrd="0" parTransId="{040A99A2-79A4-47A9-8E85-AE6EBD6A26BC}" sibTransId="{1B7A3E73-2C77-4051-B8C4-1B71B6C1D9CC}"/>
    <dgm:cxn modelId="{88A4A4C4-B937-448C-B2F4-5DC099623751}" srcId="{0260C12D-93F0-458E-BE4A-35D261B44402}" destId="{9D99EED3-AC2E-4803-87AA-6F098C042C69}" srcOrd="0" destOrd="0" parTransId="{E8944740-7AC5-4CA3-BB7C-86C6D6C17D76}" sibTransId="{83C0A4E6-FADD-4F18-837B-F2455EEBF765}"/>
    <dgm:cxn modelId="{B936FAC4-2F9A-4AC3-8605-E657BCEDA5C9}" type="presOf" srcId="{9D99EED3-AC2E-4803-87AA-6F098C042C69}" destId="{767DB021-3EE2-4D9D-80D3-3EAF6B938E09}" srcOrd="0" destOrd="0" presId="urn:microsoft.com/office/officeart/2008/layout/VerticalCurvedList"/>
    <dgm:cxn modelId="{355F65CE-2E8F-452D-9855-A494DF4DE683}" type="presOf" srcId="{BA05C3E2-C06E-4B5C-B81A-2F194F55011B}" destId="{D8DBF83C-D7AB-4F1C-8CE4-AF06971DAB51}" srcOrd="0" destOrd="0" presId="urn:microsoft.com/office/officeart/2008/layout/VerticalCurvedList"/>
    <dgm:cxn modelId="{07B061D3-6250-4F32-994D-23A89CF9BB7E}" type="presOf" srcId="{FDAA8E00-B720-4582-B647-4C2CC84217D1}" destId="{4E66BE41-3AD6-4C5C-B2E4-6AC0884CBF5F}" srcOrd="0" destOrd="0" presId="urn:microsoft.com/office/officeart/2008/layout/VerticalCurvedList"/>
    <dgm:cxn modelId="{571516E3-39AF-4BC9-8CF5-05FC19F54B10}" srcId="{0260C12D-93F0-458E-BE4A-35D261B44402}" destId="{BA05C3E2-C06E-4B5C-B81A-2F194F55011B}" srcOrd="5" destOrd="0" parTransId="{A864375E-D5B1-4BD4-BEEB-D38FCCA1AC26}" sibTransId="{67921125-EC56-474E-9D65-7AAA334605FA}"/>
    <dgm:cxn modelId="{ECA20BE4-20D2-44A5-811E-AB2585F26AA3}" srcId="{0260C12D-93F0-458E-BE4A-35D261B44402}" destId="{9BFA7847-D38A-4830-BF43-0CA8EEA0AF15}" srcOrd="4" destOrd="0" parTransId="{13E98402-0066-4C54-85CB-2513BE166643}" sibTransId="{B468FB91-B3EE-4855-BA83-996EEEC63BFA}"/>
    <dgm:cxn modelId="{A7914CF1-6BE5-4B95-81C1-447E9909C980}" srcId="{0260C12D-93F0-458E-BE4A-35D261B44402}" destId="{FDAA8E00-B720-4582-B647-4C2CC84217D1}" srcOrd="2" destOrd="0" parTransId="{991DE526-9111-44EA-95F7-F3002148FDD9}" sibTransId="{9D4E5843-34DE-46C6-B586-B1D6A884CF0E}"/>
    <dgm:cxn modelId="{67A99AF8-12CC-4A78-8F4D-3E336B12B6AC}" type="presOf" srcId="{83C0A4E6-FADD-4F18-837B-F2455EEBF765}" destId="{958C7527-F553-4A12-9609-AC56CF345364}" srcOrd="0" destOrd="0" presId="urn:microsoft.com/office/officeart/2008/layout/VerticalCurvedList"/>
    <dgm:cxn modelId="{579CC09B-D098-4A22-823C-A25EC7FE33AD}" type="presParOf" srcId="{5E5B560A-50D1-4C35-A390-DF7236E36586}" destId="{DC919F10-8718-409E-967B-010A1DF9739F}" srcOrd="0" destOrd="0" presId="urn:microsoft.com/office/officeart/2008/layout/VerticalCurvedList"/>
    <dgm:cxn modelId="{D1C49575-17F1-4424-903C-F573421076AF}" type="presParOf" srcId="{DC919F10-8718-409E-967B-010A1DF9739F}" destId="{73944CFD-A4DE-4802-9520-FF4D4ACEBCE4}" srcOrd="0" destOrd="0" presId="urn:microsoft.com/office/officeart/2008/layout/VerticalCurvedList"/>
    <dgm:cxn modelId="{E7415CAC-172F-484E-8883-8DEF60E781AE}" type="presParOf" srcId="{73944CFD-A4DE-4802-9520-FF4D4ACEBCE4}" destId="{C07D2EE8-8525-482A-83C1-7AA32CA8B570}" srcOrd="0" destOrd="0" presId="urn:microsoft.com/office/officeart/2008/layout/VerticalCurvedList"/>
    <dgm:cxn modelId="{14488FB9-51AF-453E-A6C5-D3C17D470035}" type="presParOf" srcId="{73944CFD-A4DE-4802-9520-FF4D4ACEBCE4}" destId="{958C7527-F553-4A12-9609-AC56CF345364}" srcOrd="1" destOrd="0" presId="urn:microsoft.com/office/officeart/2008/layout/VerticalCurvedList"/>
    <dgm:cxn modelId="{D1073B9D-9699-4093-AEB9-2618A697A8BB}" type="presParOf" srcId="{73944CFD-A4DE-4802-9520-FF4D4ACEBCE4}" destId="{A558C127-0E27-4141-84C7-59E611E07027}" srcOrd="2" destOrd="0" presId="urn:microsoft.com/office/officeart/2008/layout/VerticalCurvedList"/>
    <dgm:cxn modelId="{C7F55C8E-3AB7-43AC-B658-B10447018490}" type="presParOf" srcId="{73944CFD-A4DE-4802-9520-FF4D4ACEBCE4}" destId="{05CBC3B6-F299-48AD-B025-A89FF7A32BE8}" srcOrd="3" destOrd="0" presId="urn:microsoft.com/office/officeart/2008/layout/VerticalCurvedList"/>
    <dgm:cxn modelId="{6BF69206-9CDF-4E99-B861-C3438A97DBAF}" type="presParOf" srcId="{DC919F10-8718-409E-967B-010A1DF9739F}" destId="{767DB021-3EE2-4D9D-80D3-3EAF6B938E09}" srcOrd="1" destOrd="0" presId="urn:microsoft.com/office/officeart/2008/layout/VerticalCurvedList"/>
    <dgm:cxn modelId="{FE5ADFE9-DEBA-411A-A15D-3D170F261632}" type="presParOf" srcId="{DC919F10-8718-409E-967B-010A1DF9739F}" destId="{CA8F7A82-1754-4018-82A4-B2F73CB742F8}" srcOrd="2" destOrd="0" presId="urn:microsoft.com/office/officeart/2008/layout/VerticalCurvedList"/>
    <dgm:cxn modelId="{42D0785E-078D-4D6D-B96A-9A1DCD6913E8}" type="presParOf" srcId="{CA8F7A82-1754-4018-82A4-B2F73CB742F8}" destId="{BAD5B6B1-CF50-4D9E-A546-1E75CD174349}" srcOrd="0" destOrd="0" presId="urn:microsoft.com/office/officeart/2008/layout/VerticalCurvedList"/>
    <dgm:cxn modelId="{8E6B51EF-AE42-4CB6-A27B-79B7BB090882}" type="presParOf" srcId="{DC919F10-8718-409E-967B-010A1DF9739F}" destId="{9D6E5F54-2B74-4554-9C92-E7CD9C8A3E17}" srcOrd="3" destOrd="0" presId="urn:microsoft.com/office/officeart/2008/layout/VerticalCurvedList"/>
    <dgm:cxn modelId="{09C77DF9-1C05-465F-A240-AF5B512B457A}" type="presParOf" srcId="{DC919F10-8718-409E-967B-010A1DF9739F}" destId="{8431A012-2C8C-44D7-89E8-1B6B9F62174F}" srcOrd="4" destOrd="0" presId="urn:microsoft.com/office/officeart/2008/layout/VerticalCurvedList"/>
    <dgm:cxn modelId="{EBA76B43-5B00-4FC3-A0C1-B51CEB87D4AE}" type="presParOf" srcId="{8431A012-2C8C-44D7-89E8-1B6B9F62174F}" destId="{9BBF62FE-424E-447E-BB5D-B42668995A8D}" srcOrd="0" destOrd="0" presId="urn:microsoft.com/office/officeart/2008/layout/VerticalCurvedList"/>
    <dgm:cxn modelId="{10244E7B-88AE-489C-B082-CABA0E04DA82}" type="presParOf" srcId="{DC919F10-8718-409E-967B-010A1DF9739F}" destId="{4E66BE41-3AD6-4C5C-B2E4-6AC0884CBF5F}" srcOrd="5" destOrd="0" presId="urn:microsoft.com/office/officeart/2008/layout/VerticalCurvedList"/>
    <dgm:cxn modelId="{7C247D1A-BF4E-4F58-9D8E-D1A7CC58F4AF}" type="presParOf" srcId="{DC919F10-8718-409E-967B-010A1DF9739F}" destId="{628C42E8-6CD7-49A2-A59B-04F1453C630E}" srcOrd="6" destOrd="0" presId="urn:microsoft.com/office/officeart/2008/layout/VerticalCurvedList"/>
    <dgm:cxn modelId="{066C2F06-2130-40DA-905B-7EFB9B1A23DD}" type="presParOf" srcId="{628C42E8-6CD7-49A2-A59B-04F1453C630E}" destId="{C24DC40F-AEB0-4967-BF55-702189CF028D}" srcOrd="0" destOrd="0" presId="urn:microsoft.com/office/officeart/2008/layout/VerticalCurvedList"/>
    <dgm:cxn modelId="{36C7CF4E-473C-4178-9620-BD286DB934E4}" type="presParOf" srcId="{DC919F10-8718-409E-967B-010A1DF9739F}" destId="{BABF0789-E096-4EE0-A92F-3EB3EF516E50}" srcOrd="7" destOrd="0" presId="urn:microsoft.com/office/officeart/2008/layout/VerticalCurvedList"/>
    <dgm:cxn modelId="{EAEC4F00-C41A-466F-99FD-D1B29D1D8EBE}" type="presParOf" srcId="{DC919F10-8718-409E-967B-010A1DF9739F}" destId="{0EA95727-36E7-4CDE-90DC-EF52DAAAEBD2}" srcOrd="8" destOrd="0" presId="urn:microsoft.com/office/officeart/2008/layout/VerticalCurvedList"/>
    <dgm:cxn modelId="{E9D5C18F-1B96-4528-B109-6524133DE8A8}" type="presParOf" srcId="{0EA95727-36E7-4CDE-90DC-EF52DAAAEBD2}" destId="{E606E330-DAA4-4B83-8C63-34E685E5D010}" srcOrd="0" destOrd="0" presId="urn:microsoft.com/office/officeart/2008/layout/VerticalCurvedList"/>
    <dgm:cxn modelId="{EA8144F9-E0CA-45E1-A855-74F691BB997B}" type="presParOf" srcId="{DC919F10-8718-409E-967B-010A1DF9739F}" destId="{284CCD04-E94A-4B3C-9002-4BAB769DD437}" srcOrd="9" destOrd="0" presId="urn:microsoft.com/office/officeart/2008/layout/VerticalCurvedList"/>
    <dgm:cxn modelId="{8EDEDBA1-6970-4661-A8CB-FA078013D933}" type="presParOf" srcId="{DC919F10-8718-409E-967B-010A1DF9739F}" destId="{0ECCB3E0-AFAB-44AF-B78D-4B429C5E7084}" srcOrd="10" destOrd="0" presId="urn:microsoft.com/office/officeart/2008/layout/VerticalCurvedList"/>
    <dgm:cxn modelId="{068EFD0E-C366-4B0F-80BE-74EE944F8AAB}" type="presParOf" srcId="{0ECCB3E0-AFAB-44AF-B78D-4B429C5E7084}" destId="{A5442E51-FEAB-444B-9F16-88FEC7FF2101}" srcOrd="0" destOrd="0" presId="urn:microsoft.com/office/officeart/2008/layout/VerticalCurvedList"/>
    <dgm:cxn modelId="{5E7B23DD-0DF8-4A7C-B495-A41C12AAD9EC}" type="presParOf" srcId="{DC919F10-8718-409E-967B-010A1DF9739F}" destId="{D8DBF83C-D7AB-4F1C-8CE4-AF06971DAB51}" srcOrd="11" destOrd="0" presId="urn:microsoft.com/office/officeart/2008/layout/VerticalCurvedList"/>
    <dgm:cxn modelId="{12CE04C4-D5F0-44CC-9B43-1BD07E26E973}" type="presParOf" srcId="{DC919F10-8718-409E-967B-010A1DF9739F}" destId="{FCE723A9-E932-4D82-A213-2D8A63B20CD7}" srcOrd="12" destOrd="0" presId="urn:microsoft.com/office/officeart/2008/layout/VerticalCurvedList"/>
    <dgm:cxn modelId="{BD79AFE5-5ADE-46F2-9F75-B1F2E6063E23}" type="presParOf" srcId="{FCE723A9-E932-4D82-A213-2D8A63B20CD7}" destId="{BAC75802-6EBE-4AF6-BCF4-65288A3700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EF1D9-AF8E-4582-915B-2E5EC4982092}">
      <dsp:nvSpPr>
        <dsp:cNvPr id="0" name=""/>
        <dsp:cNvSpPr/>
      </dsp:nvSpPr>
      <dsp:spPr>
        <a:xfrm>
          <a:off x="0" y="30674"/>
          <a:ext cx="78867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baseline="0" dirty="0"/>
            <a:t>Kuituvalo (FOTI)</a:t>
          </a:r>
          <a:endParaRPr lang="fi-FI" sz="2100" kern="1200" dirty="0"/>
        </a:p>
      </dsp:txBody>
      <dsp:txXfrm>
        <a:off x="24588" y="55262"/>
        <a:ext cx="7837524" cy="454509"/>
      </dsp:txXfrm>
    </dsp:sp>
    <dsp:sp modelId="{81E1E023-1785-41BA-AB45-2FCAA7B901AB}">
      <dsp:nvSpPr>
        <dsp:cNvPr id="0" name=""/>
        <dsp:cNvSpPr/>
      </dsp:nvSpPr>
      <dsp:spPr>
        <a:xfrm>
          <a:off x="0" y="534359"/>
          <a:ext cx="7886700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baseline="0" dirty="0"/>
            <a:t>saattaa olla hyödyllinen apuväline etenkin pysyvien hampaiden vaurioiden havaitsemisessa </a:t>
          </a:r>
          <a:r>
            <a:rPr lang="fi-FI" sz="1600" b="1" kern="1200" baseline="0" dirty="0">
              <a:solidFill>
                <a:schemeClr val="tx2"/>
              </a:solidFill>
            </a:rPr>
            <a:t>C</a:t>
          </a:r>
          <a:r>
            <a:rPr lang="fi-FI" sz="1600" kern="1200" baseline="0" dirty="0"/>
            <a:t>.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on helppokäyttöinen ja edullinen sekä yleensä yhdistettävissä tai yhdistettynä hammashoitoyksikköön.</a:t>
          </a:r>
        </a:p>
      </dsp:txBody>
      <dsp:txXfrm>
        <a:off x="0" y="534359"/>
        <a:ext cx="7886700" cy="999809"/>
      </dsp:txXfrm>
    </dsp:sp>
    <dsp:sp modelId="{30F16DC9-368A-4656-8BCF-72A66DC6F850}">
      <dsp:nvSpPr>
        <dsp:cNvPr id="0" name=""/>
        <dsp:cNvSpPr/>
      </dsp:nvSpPr>
      <dsp:spPr>
        <a:xfrm>
          <a:off x="0" y="1534169"/>
          <a:ext cx="78867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baseline="0" dirty="0"/>
            <a:t>Bitewing-kuvaus (röntgenkuvaus) </a:t>
          </a:r>
          <a:endParaRPr lang="fi-FI" sz="2100" kern="1200" dirty="0"/>
        </a:p>
      </dsp:txBody>
      <dsp:txXfrm>
        <a:off x="24588" y="1558757"/>
        <a:ext cx="7837524" cy="454509"/>
      </dsp:txXfrm>
    </dsp:sp>
    <dsp:sp modelId="{EDDE3352-F386-4E8F-B5F7-CEF971ED0415}">
      <dsp:nvSpPr>
        <dsp:cNvPr id="0" name=""/>
        <dsp:cNvSpPr/>
      </dsp:nvSpPr>
      <dsp:spPr>
        <a:xfrm>
          <a:off x="0" y="2037854"/>
          <a:ext cx="7886700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baseline="0" dirty="0"/>
            <a:t>auttaa havaitsemaan erityisesti sivualueen hampaiden välipintojen dentiinikariesvaurioita sekä pysyvissä </a:t>
          </a:r>
          <a:r>
            <a:rPr lang="fi-FI" sz="1600" b="1" kern="1200" baseline="0" dirty="0">
              <a:solidFill>
                <a:schemeClr val="tx2"/>
              </a:solidFill>
            </a:rPr>
            <a:t>A</a:t>
          </a:r>
          <a:r>
            <a:rPr lang="fi-FI" sz="1600" kern="1200" baseline="0" dirty="0"/>
            <a:t> että maitohampaissa </a:t>
          </a:r>
          <a:r>
            <a:rPr lang="fi-FI" sz="1600" b="1" kern="1200" baseline="0" dirty="0">
              <a:solidFill>
                <a:schemeClr val="tx2"/>
              </a:solidFill>
            </a:rPr>
            <a:t>C</a:t>
          </a:r>
          <a:r>
            <a:rPr lang="fi-FI" sz="1600" kern="1200" baseline="0" dirty="0"/>
            <a:t>.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Bitewing-kuvien ottaminen on aiheellista varsinkin lapsilla ja nuorilla, jos näönvaraisessa tutkimuksessa löytyy yksikin kiilteen läpäissyt vaurio.</a:t>
          </a:r>
        </a:p>
      </dsp:txBody>
      <dsp:txXfrm>
        <a:off x="0" y="2037854"/>
        <a:ext cx="7886700" cy="9998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A2B97-15CE-4B9C-95AF-BCC3AC3EED0E}">
      <dsp:nvSpPr>
        <dsp:cNvPr id="0" name=""/>
        <dsp:cNvSpPr/>
      </dsp:nvSpPr>
      <dsp:spPr>
        <a:xfrm>
          <a:off x="-3934531" y="-604100"/>
          <a:ext cx="4689016" cy="4689016"/>
        </a:xfrm>
        <a:prstGeom prst="blockArc">
          <a:avLst>
            <a:gd name="adj1" fmla="val 18900000"/>
            <a:gd name="adj2" fmla="val 2700000"/>
            <a:gd name="adj3" fmla="val 46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632B3-9BA2-4012-96DC-DA0A4E7EFCFD}">
      <dsp:nvSpPr>
        <dsp:cNvPr id="0" name=""/>
        <dsp:cNvSpPr/>
      </dsp:nvSpPr>
      <dsp:spPr>
        <a:xfrm>
          <a:off x="282265" y="114416"/>
          <a:ext cx="7558460" cy="504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Kasvavien ja paljon liikkuvien nuorten tulee saada tarvitsemansa energia aterioista ja terveellisistä välipaloista.</a:t>
          </a:r>
          <a:endParaRPr lang="fi-FI" sz="1500" kern="1200" dirty="0"/>
        </a:p>
      </dsp:txBody>
      <dsp:txXfrm>
        <a:off x="306879" y="139030"/>
        <a:ext cx="7509232" cy="454999"/>
      </dsp:txXfrm>
    </dsp:sp>
    <dsp:sp modelId="{8F36E678-4311-4927-84FE-D826838A4A1D}">
      <dsp:nvSpPr>
        <dsp:cNvPr id="0" name=""/>
        <dsp:cNvSpPr/>
      </dsp:nvSpPr>
      <dsp:spPr>
        <a:xfrm>
          <a:off x="53227" y="137492"/>
          <a:ext cx="458075" cy="458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44FB8-D0C3-418F-8FB7-F8499377EFC2}">
      <dsp:nvSpPr>
        <dsp:cNvPr id="0" name=""/>
        <dsp:cNvSpPr/>
      </dsp:nvSpPr>
      <dsp:spPr>
        <a:xfrm>
          <a:off x="583703" y="664037"/>
          <a:ext cx="7257021" cy="504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Terveydelle sekä hampaille haitalliset sokeriset juomat ja välipalat pitää korvata terveellisillä.</a:t>
          </a:r>
          <a:endParaRPr lang="fi-FI" sz="1500" kern="1200" dirty="0"/>
        </a:p>
      </dsp:txBody>
      <dsp:txXfrm>
        <a:off x="608317" y="688651"/>
        <a:ext cx="7207793" cy="454999"/>
      </dsp:txXfrm>
    </dsp:sp>
    <dsp:sp modelId="{25652FA7-070A-493D-8696-CFA7E28F6A19}">
      <dsp:nvSpPr>
        <dsp:cNvPr id="0" name=""/>
        <dsp:cNvSpPr/>
      </dsp:nvSpPr>
      <dsp:spPr>
        <a:xfrm>
          <a:off x="354666" y="687113"/>
          <a:ext cx="458075" cy="458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BB274-865B-4FF1-98B0-58E2510F9933}">
      <dsp:nvSpPr>
        <dsp:cNvPr id="0" name=""/>
        <dsp:cNvSpPr/>
      </dsp:nvSpPr>
      <dsp:spPr>
        <a:xfrm>
          <a:off x="721544" y="1213657"/>
          <a:ext cx="7119181" cy="504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Kouluissa ja harrastepaikoissa tulee turvata mahdollisuus juoda hanavettä janojuomana.</a:t>
          </a:r>
          <a:endParaRPr lang="fi-FI" sz="1500" kern="1200" dirty="0"/>
        </a:p>
      </dsp:txBody>
      <dsp:txXfrm>
        <a:off x="746158" y="1238271"/>
        <a:ext cx="7069953" cy="454999"/>
      </dsp:txXfrm>
    </dsp:sp>
    <dsp:sp modelId="{3315FF88-3951-4F24-9AE7-76B2DB899236}">
      <dsp:nvSpPr>
        <dsp:cNvPr id="0" name=""/>
        <dsp:cNvSpPr/>
      </dsp:nvSpPr>
      <dsp:spPr>
        <a:xfrm>
          <a:off x="492506" y="1236733"/>
          <a:ext cx="458075" cy="458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B47D1-B958-48C9-8978-18E9844D9F9D}">
      <dsp:nvSpPr>
        <dsp:cNvPr id="0" name=""/>
        <dsp:cNvSpPr/>
      </dsp:nvSpPr>
      <dsp:spPr>
        <a:xfrm>
          <a:off x="721544" y="1831814"/>
          <a:ext cx="7119181" cy="366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Makeiset, virvotusjuomat ja energiajuomat eivät kuulu terveelliseen ruokaympäristöön.</a:t>
          </a:r>
          <a:endParaRPr lang="fi-FI" sz="1500" kern="1200" dirty="0"/>
        </a:p>
      </dsp:txBody>
      <dsp:txXfrm>
        <a:off x="739433" y="1849703"/>
        <a:ext cx="7083403" cy="330682"/>
      </dsp:txXfrm>
    </dsp:sp>
    <dsp:sp modelId="{3147EA1A-2A7C-4E69-A4AB-00C9A96763A9}">
      <dsp:nvSpPr>
        <dsp:cNvPr id="0" name=""/>
        <dsp:cNvSpPr/>
      </dsp:nvSpPr>
      <dsp:spPr>
        <a:xfrm>
          <a:off x="492506" y="1786006"/>
          <a:ext cx="458075" cy="458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D93AC-1478-48F4-BD39-54ECA1FEAE9F}">
      <dsp:nvSpPr>
        <dsp:cNvPr id="0" name=""/>
        <dsp:cNvSpPr/>
      </dsp:nvSpPr>
      <dsp:spPr>
        <a:xfrm>
          <a:off x="583703" y="2381435"/>
          <a:ext cx="7257021" cy="366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Ksylitolituotteiden käyttö on suositeltavaa </a:t>
          </a:r>
          <a:r>
            <a:rPr lang="fi-FI" sz="1500" b="1" kern="1200" baseline="0" dirty="0"/>
            <a:t>B</a:t>
          </a:r>
          <a:r>
            <a:rPr lang="fi-FI" sz="1500" kern="1200" baseline="0" dirty="0"/>
            <a:t>.</a:t>
          </a:r>
          <a:endParaRPr lang="fi-FI" sz="1500" kern="1200" dirty="0"/>
        </a:p>
      </dsp:txBody>
      <dsp:txXfrm>
        <a:off x="601592" y="2399324"/>
        <a:ext cx="7221243" cy="330682"/>
      </dsp:txXfrm>
    </dsp:sp>
    <dsp:sp modelId="{9DA56B96-A26A-4CF6-86C7-A28035A9F1F2}">
      <dsp:nvSpPr>
        <dsp:cNvPr id="0" name=""/>
        <dsp:cNvSpPr/>
      </dsp:nvSpPr>
      <dsp:spPr>
        <a:xfrm>
          <a:off x="354666" y="2335627"/>
          <a:ext cx="458075" cy="458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77EC7-096A-4470-8D2F-13527689FEFD}">
      <dsp:nvSpPr>
        <dsp:cNvPr id="0" name=""/>
        <dsp:cNvSpPr/>
      </dsp:nvSpPr>
      <dsp:spPr>
        <a:xfrm>
          <a:off x="282265" y="2931055"/>
          <a:ext cx="7558460" cy="366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Koulujen opetusohjelmaan pitäisi sisältyä suuhygieniaopetusta.</a:t>
          </a:r>
          <a:endParaRPr lang="fi-FI" sz="1500" kern="1200" dirty="0"/>
        </a:p>
      </dsp:txBody>
      <dsp:txXfrm>
        <a:off x="300154" y="2948944"/>
        <a:ext cx="7522682" cy="330682"/>
      </dsp:txXfrm>
    </dsp:sp>
    <dsp:sp modelId="{F2BD29BF-798C-44C0-B4E4-BFB55199F68A}">
      <dsp:nvSpPr>
        <dsp:cNvPr id="0" name=""/>
        <dsp:cNvSpPr/>
      </dsp:nvSpPr>
      <dsp:spPr>
        <a:xfrm>
          <a:off x="53227" y="2885248"/>
          <a:ext cx="458075" cy="458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21AB2-944A-420B-8C5E-6F74FE0CF740}">
      <dsp:nvSpPr>
        <dsp:cNvPr id="0" name=""/>
        <dsp:cNvSpPr/>
      </dsp:nvSpPr>
      <dsp:spPr>
        <a:xfrm>
          <a:off x="3465" y="226849"/>
          <a:ext cx="3030680" cy="3030680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6788" tIns="19050" rIns="166788" bIns="19050" numCol="1" spcCol="1270" anchor="ctr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i="0" kern="1200" baseline="0" dirty="0"/>
            <a:t>Kaikenikäisillä tulee olla mahdollisuus</a:t>
          </a:r>
          <a:endParaRPr lang="fi-FI" sz="18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b="0" i="0" kern="1200" dirty="0"/>
            <a:t>elää turvallisessa ympäristössä</a:t>
          </a:r>
          <a:endParaRPr lang="fi-F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b="0" i="0" kern="1200" dirty="0"/>
            <a:t>tehdä terveellisiä valintoja </a:t>
          </a:r>
          <a:endParaRPr lang="fi-FI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b="0" i="0" kern="1200" dirty="0"/>
            <a:t>saada yhteisöltä hyvän terveys-käyttäytymisen malleja.</a:t>
          </a:r>
          <a:endParaRPr lang="fi-FI" sz="1500" kern="1200" dirty="0"/>
        </a:p>
      </dsp:txBody>
      <dsp:txXfrm>
        <a:off x="447298" y="670682"/>
        <a:ext cx="2143014" cy="2143014"/>
      </dsp:txXfrm>
    </dsp:sp>
    <dsp:sp modelId="{71C7CBCF-E949-48BA-91F7-4CA64D14EA09}">
      <dsp:nvSpPr>
        <dsp:cNvPr id="0" name=""/>
        <dsp:cNvSpPr/>
      </dsp:nvSpPr>
      <dsp:spPr>
        <a:xfrm>
          <a:off x="2428009" y="226849"/>
          <a:ext cx="3030680" cy="3030680"/>
        </a:xfrm>
        <a:prstGeom prst="ellipse">
          <a:avLst/>
        </a:prstGeom>
        <a:solidFill>
          <a:schemeClr val="accent1">
            <a:shade val="80000"/>
            <a:alpha val="5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6788" tIns="22860" rIns="166788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i="0" kern="1200" baseline="0" dirty="0"/>
            <a:t>Ympäristö ei saa altistaa hampaille haitallisille tottumuksille, esimerkiksi napostelulle. </a:t>
          </a:r>
          <a:endParaRPr lang="fi-FI" sz="1800" kern="1200" dirty="0"/>
        </a:p>
      </dsp:txBody>
      <dsp:txXfrm>
        <a:off x="2871842" y="670682"/>
        <a:ext cx="2143014" cy="2143014"/>
      </dsp:txXfrm>
    </dsp:sp>
    <dsp:sp modelId="{1AEF68CC-E046-4629-B293-6A58EC2B7225}">
      <dsp:nvSpPr>
        <dsp:cNvPr id="0" name=""/>
        <dsp:cNvSpPr/>
      </dsp:nvSpPr>
      <dsp:spPr>
        <a:xfrm>
          <a:off x="4852554" y="226849"/>
          <a:ext cx="3030680" cy="3030680"/>
        </a:xfrm>
        <a:prstGeom prst="ellipse">
          <a:avLst/>
        </a:prstGeom>
        <a:solidFill>
          <a:schemeClr val="accent1">
            <a:shade val="80000"/>
            <a:alpha val="5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6788" tIns="22860" rIns="166788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i="0" kern="1200" baseline="0" dirty="0"/>
            <a:t>Elinympäristön terveellisyyden kohentaminen </a:t>
          </a:r>
          <a:r>
            <a:rPr lang="fi-FI" sz="1800" b="0" i="0" kern="1200" baseline="0" dirty="0"/>
            <a:t>vaatii hallinnon sektorirajat ylittävää yhteistyötä eri toimijoiden kesken. </a:t>
          </a:r>
          <a:endParaRPr lang="fi-FI" sz="1800" kern="1200" dirty="0"/>
        </a:p>
      </dsp:txBody>
      <dsp:txXfrm>
        <a:off x="5296387" y="670682"/>
        <a:ext cx="2143014" cy="2143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99BD7-4EB2-440E-A32A-C9B9BF48DB2B}">
      <dsp:nvSpPr>
        <dsp:cNvPr id="0" name=""/>
        <dsp:cNvSpPr/>
      </dsp:nvSpPr>
      <dsp:spPr>
        <a:xfrm>
          <a:off x="0" y="25518"/>
          <a:ext cx="802005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Digitaalinen kuituvalo (NIR-LT) </a:t>
          </a:r>
          <a:endParaRPr lang="fi-FI" sz="1900" kern="1200" dirty="0"/>
        </a:p>
      </dsp:txBody>
      <dsp:txXfrm>
        <a:off x="22246" y="47764"/>
        <a:ext cx="7975558" cy="411223"/>
      </dsp:txXfrm>
    </dsp:sp>
    <dsp:sp modelId="{FFD9FC60-AEF7-4F29-B163-6CF6C5A2A911}">
      <dsp:nvSpPr>
        <dsp:cNvPr id="0" name=""/>
        <dsp:cNvSpPr/>
      </dsp:nvSpPr>
      <dsp:spPr>
        <a:xfrm>
          <a:off x="0" y="481233"/>
          <a:ext cx="8020050" cy="123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63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>
              <a:solidFill>
                <a:schemeClr val="tx1"/>
              </a:solidFill>
            </a:rPr>
            <a:t>ilmeisesti helpottaa kariesvaurioiden havainnointia näönvaraisen tutkimuksen lisänä </a:t>
          </a:r>
          <a:r>
            <a:rPr lang="fi-FI" sz="1500" b="1" kern="1200" dirty="0">
              <a:solidFill>
                <a:schemeClr val="tx2"/>
              </a:solidFill>
            </a:rPr>
            <a:t>B</a:t>
          </a:r>
          <a:r>
            <a:rPr lang="fi-FI" sz="1500" kern="1200" dirty="0">
              <a:solidFill>
                <a:schemeClr val="tx1"/>
              </a:solidFill>
            </a:rPr>
            <a:t>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>
              <a:solidFill>
                <a:schemeClr val="tx1"/>
              </a:solidFill>
            </a:rPr>
            <a:t>sopii erityisesti hammasvälien kiille- ja dentiinivaurioiden tutkimiseen tietokoneen näytöltä </a:t>
          </a:r>
          <a:r>
            <a:rPr lang="fi-FI" sz="1500" kern="1200">
              <a:solidFill>
                <a:schemeClr val="tx1"/>
              </a:solidFill>
            </a:rPr>
            <a:t>ja kuvan </a:t>
          </a:r>
          <a:r>
            <a:rPr lang="fi-FI" sz="1500" kern="1200" dirty="0">
              <a:solidFill>
                <a:schemeClr val="tx1"/>
              </a:solidFill>
            </a:rPr>
            <a:t>tallentamiseen tietokoneen </a:t>
          </a:r>
          <a:r>
            <a:rPr lang="fi-FI" sz="1500" kern="1200">
              <a:solidFill>
                <a:schemeClr val="tx1"/>
              </a:solidFill>
            </a:rPr>
            <a:t>muistiin kuituvalon </a:t>
          </a:r>
          <a:r>
            <a:rPr lang="fi-FI" sz="1500" kern="1200" dirty="0">
              <a:solidFill>
                <a:schemeClr val="tx1"/>
              </a:solidFill>
            </a:rPr>
            <a:t>valaisemasta hampaasta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>
              <a:solidFill>
                <a:schemeClr val="tx1"/>
              </a:solidFill>
            </a:rPr>
            <a:t>ei aiheuta potilaalle säderasitusta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>
              <a:solidFill>
                <a:schemeClr val="tx1"/>
              </a:solidFill>
            </a:rPr>
            <a:t>edellyttää </a:t>
          </a:r>
          <a:r>
            <a:rPr lang="fi-FI" sz="1500" kern="1200" dirty="0">
              <a:solidFill>
                <a:schemeClr val="tx1"/>
              </a:solidFill>
            </a:rPr>
            <a:t>käytön opettelua ja toistaiseksi erillisen tietokoneen.</a:t>
          </a:r>
        </a:p>
      </dsp:txBody>
      <dsp:txXfrm>
        <a:off x="0" y="481233"/>
        <a:ext cx="8020050" cy="1238895"/>
      </dsp:txXfrm>
    </dsp:sp>
    <dsp:sp modelId="{1ECBEA2A-17D3-4AAF-92D2-E73A81D5218F}">
      <dsp:nvSpPr>
        <dsp:cNvPr id="0" name=""/>
        <dsp:cNvSpPr/>
      </dsp:nvSpPr>
      <dsp:spPr>
        <a:xfrm>
          <a:off x="0" y="1720128"/>
          <a:ext cx="802005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Laserfluoresenssi</a:t>
          </a:r>
          <a:endParaRPr lang="fi-FI" sz="1900" kern="1200" dirty="0"/>
        </a:p>
      </dsp:txBody>
      <dsp:txXfrm>
        <a:off x="22246" y="1742374"/>
        <a:ext cx="7975558" cy="411223"/>
      </dsp:txXfrm>
    </dsp:sp>
    <dsp:sp modelId="{2A1F5B14-1D9D-4958-9EB1-59A14FB7A54C}">
      <dsp:nvSpPr>
        <dsp:cNvPr id="0" name=""/>
        <dsp:cNvSpPr/>
      </dsp:nvSpPr>
      <dsp:spPr>
        <a:xfrm>
          <a:off x="0" y="2175843"/>
          <a:ext cx="802005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63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saattaa olla käyttökelpoinen alkavien kariesvaurioiden etenemisen ja pysäytyshoidon onnistumisen seurantaan </a:t>
          </a:r>
          <a:r>
            <a:rPr lang="fi-FI" sz="1500" b="1" kern="1200" dirty="0">
              <a:solidFill>
                <a:schemeClr val="tx2"/>
              </a:solidFill>
            </a:rPr>
            <a:t>B</a:t>
          </a:r>
          <a:r>
            <a:rPr lang="fi-FI" sz="1500" kern="1200" dirty="0"/>
            <a:t>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Väärien positiivisten löydösten takia korjaavan hoidon päätöksiä ei tule tehdä yksinomaan laserfluoresenssiarvojen perusteella.</a:t>
          </a:r>
        </a:p>
      </dsp:txBody>
      <dsp:txXfrm>
        <a:off x="0" y="2175843"/>
        <a:ext cx="8020050" cy="943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29FE7-B3D2-4728-8C81-C5E88B33E3DF}">
      <dsp:nvSpPr>
        <dsp:cNvPr id="0" name=""/>
        <dsp:cNvSpPr/>
      </dsp:nvSpPr>
      <dsp:spPr>
        <a:xfrm>
          <a:off x="0" y="77378"/>
          <a:ext cx="6966329" cy="63153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baseline="0" dirty="0"/>
            <a:t>Karieksen hallintaan kaikilla </a:t>
          </a:r>
          <a:r>
            <a:rPr lang="fi-FI" sz="2600" kern="1200" baseline="0" dirty="0">
              <a:solidFill>
                <a:schemeClr val="bg1"/>
              </a:solidFill>
            </a:rPr>
            <a:t>kuuluvat seuraavat:</a:t>
          </a:r>
          <a:endParaRPr lang="fi-FI" sz="2600" kern="1200" dirty="0">
            <a:solidFill>
              <a:schemeClr val="bg1"/>
            </a:solidFill>
          </a:endParaRPr>
        </a:p>
      </dsp:txBody>
      <dsp:txXfrm>
        <a:off x="30829" y="108207"/>
        <a:ext cx="6904671" cy="569873"/>
      </dsp:txXfrm>
    </dsp:sp>
    <dsp:sp modelId="{39E87301-926E-4D32-B798-C4C10C7329F4}">
      <dsp:nvSpPr>
        <dsp:cNvPr id="0" name=""/>
        <dsp:cNvSpPr/>
      </dsp:nvSpPr>
      <dsp:spPr>
        <a:xfrm>
          <a:off x="0" y="708909"/>
          <a:ext cx="6966329" cy="248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18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hampaiden huolellinen harjaus fluorihammastahnaa käyttäen kahdesti päivässä </a:t>
          </a:r>
          <a:r>
            <a:rPr lang="fi-FI" sz="2000" b="1" kern="1200" dirty="0">
              <a:solidFill>
                <a:schemeClr val="tx2"/>
              </a:solidFill>
            </a:rPr>
            <a:t>A</a:t>
          </a:r>
          <a:r>
            <a:rPr lang="fi-FI" sz="2000" kern="1200" dirty="0"/>
            <a:t>, </a:t>
          </a:r>
          <a:r>
            <a:rPr lang="fi-FI" sz="20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A</a:t>
          </a:r>
          <a:r>
            <a:rPr lang="fi-FI" sz="2000" kern="1200" dirty="0"/>
            <a:t> ja hammasvälien puhdistus yläkouluikäisestä alkaen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ateriarytmi, johon kuuluvat säännölliset ja terveelliset ateriat ja välipalat </a:t>
          </a:r>
          <a:r>
            <a:rPr lang="fi-FI" sz="20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napostelun, sokeroitujen juomien ja makeisten runsaan ja usein toistuvan käytön rajoittaminen </a:t>
          </a:r>
          <a:r>
            <a:rPr lang="fi-FI" sz="20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A</a:t>
          </a:r>
          <a:r>
            <a:rPr lang="fi-FI" sz="2000" kern="1200" dirty="0"/>
            <a:t>, </a:t>
          </a:r>
          <a:r>
            <a:rPr lang="fi-FI" sz="20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veden käyttäminen janojuomana.</a:t>
          </a:r>
        </a:p>
      </dsp:txBody>
      <dsp:txXfrm>
        <a:off x="0" y="708909"/>
        <a:ext cx="6966329" cy="2489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D6C1F-A336-43FC-900B-FF9135E4EEC6}">
      <dsp:nvSpPr>
        <dsp:cNvPr id="0" name=""/>
        <dsp:cNvSpPr/>
      </dsp:nvSpPr>
      <dsp:spPr>
        <a:xfrm>
          <a:off x="-3934531" y="-604100"/>
          <a:ext cx="4689016" cy="4689016"/>
        </a:xfrm>
        <a:prstGeom prst="blockArc">
          <a:avLst>
            <a:gd name="adj1" fmla="val 18900000"/>
            <a:gd name="adj2" fmla="val 2700000"/>
            <a:gd name="adj3" fmla="val 46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6B357-C4B8-423F-8334-7FAB9D064CF7}">
      <dsp:nvSpPr>
        <dsp:cNvPr id="0" name=""/>
        <dsp:cNvSpPr/>
      </dsp:nvSpPr>
      <dsp:spPr>
        <a:xfrm>
          <a:off x="330648" y="186444"/>
          <a:ext cx="7384642" cy="497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47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Kaikkien pitää harjata hampaansa kaksi kertaa päivässä (joko itse tai avustettuna) fluorihammastahnaa käyttäen </a:t>
          </a:r>
          <a:r>
            <a:rPr lang="fi-FI" sz="1500" b="1" kern="1200" baseline="0" dirty="0">
              <a:solidFill>
                <a:schemeClr val="bg1"/>
              </a:solidFill>
            </a:rPr>
            <a:t>A</a:t>
          </a:r>
          <a:r>
            <a:rPr lang="fi-FI" sz="1500" kern="1200" baseline="0" dirty="0"/>
            <a:t>.</a:t>
          </a:r>
          <a:endParaRPr lang="fi-FI" sz="1500" kern="1200" dirty="0"/>
        </a:p>
      </dsp:txBody>
      <dsp:txXfrm>
        <a:off x="354925" y="210721"/>
        <a:ext cx="7336088" cy="448761"/>
      </dsp:txXfrm>
    </dsp:sp>
    <dsp:sp modelId="{7FFEDC49-81FD-4308-A323-F4116F572C32}">
      <dsp:nvSpPr>
        <dsp:cNvPr id="0" name=""/>
        <dsp:cNvSpPr/>
      </dsp:nvSpPr>
      <dsp:spPr>
        <a:xfrm>
          <a:off x="58622" y="163076"/>
          <a:ext cx="544051" cy="544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5A352-3598-41F6-8F38-CC0732B49432}">
      <dsp:nvSpPr>
        <dsp:cNvPr id="0" name=""/>
        <dsp:cNvSpPr/>
      </dsp:nvSpPr>
      <dsp:spPr>
        <a:xfrm>
          <a:off x="642529" y="870134"/>
          <a:ext cx="7072761" cy="435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47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Harjauksen jälkeen suun voi huuhdella pienellä vesimäärällä.</a:t>
          </a:r>
          <a:endParaRPr lang="fi-FI" sz="1500" kern="1200" dirty="0"/>
        </a:p>
      </dsp:txBody>
      <dsp:txXfrm>
        <a:off x="663776" y="891381"/>
        <a:ext cx="7030267" cy="392747"/>
      </dsp:txXfrm>
    </dsp:sp>
    <dsp:sp modelId="{0EF62736-1882-40B9-BEB7-4171AD0DC4E0}">
      <dsp:nvSpPr>
        <dsp:cNvPr id="0" name=""/>
        <dsp:cNvSpPr/>
      </dsp:nvSpPr>
      <dsp:spPr>
        <a:xfrm>
          <a:off x="370503" y="815729"/>
          <a:ext cx="544051" cy="544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29FA8-768C-4085-9E13-541FB33B7A46}">
      <dsp:nvSpPr>
        <dsp:cNvPr id="0" name=""/>
        <dsp:cNvSpPr/>
      </dsp:nvSpPr>
      <dsp:spPr>
        <a:xfrm>
          <a:off x="738252" y="1522787"/>
          <a:ext cx="6977039" cy="435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47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Fluorittomien hammastahnojen käyttöä ei suositella.</a:t>
          </a:r>
          <a:endParaRPr lang="fi-FI" sz="1500" kern="1200" dirty="0"/>
        </a:p>
      </dsp:txBody>
      <dsp:txXfrm>
        <a:off x="759499" y="1544034"/>
        <a:ext cx="6934545" cy="392747"/>
      </dsp:txXfrm>
    </dsp:sp>
    <dsp:sp modelId="{73A7345F-2C12-4A65-AAA8-7F1D9728C40F}">
      <dsp:nvSpPr>
        <dsp:cNvPr id="0" name=""/>
        <dsp:cNvSpPr/>
      </dsp:nvSpPr>
      <dsp:spPr>
        <a:xfrm>
          <a:off x="466226" y="1468382"/>
          <a:ext cx="544051" cy="544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9CAE3-A0ED-4112-BEC8-3CE086FFE726}">
      <dsp:nvSpPr>
        <dsp:cNvPr id="0" name=""/>
        <dsp:cNvSpPr/>
      </dsp:nvSpPr>
      <dsp:spPr>
        <a:xfrm>
          <a:off x="642529" y="2175440"/>
          <a:ext cx="7072761" cy="435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47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Fluorihammastahnan käyttö aloitetaan, kun lapsen ensimmäiset hampaat puhkeavat.</a:t>
          </a:r>
          <a:endParaRPr lang="fi-FI" sz="1500" kern="1200" dirty="0"/>
        </a:p>
      </dsp:txBody>
      <dsp:txXfrm>
        <a:off x="663776" y="2196687"/>
        <a:ext cx="7030267" cy="392747"/>
      </dsp:txXfrm>
    </dsp:sp>
    <dsp:sp modelId="{65BB10E4-A6DE-4F4E-B064-88E22705C420}">
      <dsp:nvSpPr>
        <dsp:cNvPr id="0" name=""/>
        <dsp:cNvSpPr/>
      </dsp:nvSpPr>
      <dsp:spPr>
        <a:xfrm>
          <a:off x="370503" y="2121035"/>
          <a:ext cx="544051" cy="544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56931-41A8-4B4E-8C70-74895B47CB3D}">
      <dsp:nvSpPr>
        <dsp:cNvPr id="0" name=""/>
        <dsp:cNvSpPr/>
      </dsp:nvSpPr>
      <dsp:spPr>
        <a:xfrm>
          <a:off x="330648" y="2787139"/>
          <a:ext cx="7384642" cy="517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47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Alle </a:t>
          </a:r>
          <a:r>
            <a:rPr lang="fi-FI" sz="1500" kern="1200" baseline="0" dirty="0">
              <a:solidFill>
                <a:schemeClr val="bg1"/>
              </a:solidFill>
            </a:rPr>
            <a:t>kouluikäisillä fluorihammastahnan </a:t>
          </a:r>
          <a:r>
            <a:rPr lang="fi-FI" sz="1500" kern="1200" baseline="0" dirty="0"/>
            <a:t>annostelua tulee valvoa hammasfluoroosin ehkäisemiseksi.</a:t>
          </a:r>
          <a:endParaRPr lang="fi-FI" sz="1500" kern="1200" dirty="0"/>
        </a:p>
      </dsp:txBody>
      <dsp:txXfrm>
        <a:off x="355893" y="2812384"/>
        <a:ext cx="7334152" cy="466659"/>
      </dsp:txXfrm>
    </dsp:sp>
    <dsp:sp modelId="{584A627B-8463-4557-B0E6-F2F78AC9BFA3}">
      <dsp:nvSpPr>
        <dsp:cNvPr id="0" name=""/>
        <dsp:cNvSpPr/>
      </dsp:nvSpPr>
      <dsp:spPr>
        <a:xfrm>
          <a:off x="58622" y="2773688"/>
          <a:ext cx="544051" cy="544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B68ED-F1FF-4166-9DAE-A74490704879}">
      <dsp:nvSpPr>
        <dsp:cNvPr id="0" name=""/>
        <dsp:cNvSpPr/>
      </dsp:nvSpPr>
      <dsp:spPr>
        <a:xfrm>
          <a:off x="-3934531" y="-604100"/>
          <a:ext cx="4689016" cy="4689016"/>
        </a:xfrm>
        <a:prstGeom prst="blockArc">
          <a:avLst>
            <a:gd name="adj1" fmla="val 18900000"/>
            <a:gd name="adj2" fmla="val 2700000"/>
            <a:gd name="adj3" fmla="val 46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8D7A2-E0AB-4121-BC7F-F327F9482D42}">
      <dsp:nvSpPr>
        <dsp:cNvPr id="0" name=""/>
        <dsp:cNvSpPr/>
      </dsp:nvSpPr>
      <dsp:spPr>
        <a:xfrm>
          <a:off x="282265" y="141473"/>
          <a:ext cx="6975826" cy="450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Janojuomaksi suositellaan tavallista vesijohtovettä. </a:t>
          </a:r>
          <a:br>
            <a:rPr lang="fi-FI" sz="1500" kern="1200" baseline="0" dirty="0"/>
          </a:br>
          <a:r>
            <a:rPr lang="fi-FI" sz="1500" kern="1200" baseline="0" dirty="0"/>
            <a:t>Myös maustamaton hiilihapollinen tai -hapoton pullovesi käy.</a:t>
          </a:r>
          <a:endParaRPr lang="fi-FI" sz="1500" kern="1200" dirty="0"/>
        </a:p>
      </dsp:txBody>
      <dsp:txXfrm>
        <a:off x="304238" y="163446"/>
        <a:ext cx="6931880" cy="406166"/>
      </dsp:txXfrm>
    </dsp:sp>
    <dsp:sp modelId="{9D61DD2E-2205-4074-AA33-8707D9C7824C}">
      <dsp:nvSpPr>
        <dsp:cNvPr id="0" name=""/>
        <dsp:cNvSpPr/>
      </dsp:nvSpPr>
      <dsp:spPr>
        <a:xfrm>
          <a:off x="53227" y="137492"/>
          <a:ext cx="458075" cy="458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319DA-AE5C-4440-9BF4-DC4A87859249}">
      <dsp:nvSpPr>
        <dsp:cNvPr id="0" name=""/>
        <dsp:cNvSpPr/>
      </dsp:nvSpPr>
      <dsp:spPr>
        <a:xfrm>
          <a:off x="583703" y="732920"/>
          <a:ext cx="6674387" cy="366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Veden käyttöön janojuomana kannattaa totutella jo varhain.</a:t>
          </a:r>
          <a:endParaRPr lang="fi-FI" sz="1500" kern="1200" dirty="0"/>
        </a:p>
      </dsp:txBody>
      <dsp:txXfrm>
        <a:off x="601592" y="750809"/>
        <a:ext cx="6638609" cy="330682"/>
      </dsp:txXfrm>
    </dsp:sp>
    <dsp:sp modelId="{081EAF5B-D682-4C08-B427-125FBE25460D}">
      <dsp:nvSpPr>
        <dsp:cNvPr id="0" name=""/>
        <dsp:cNvSpPr/>
      </dsp:nvSpPr>
      <dsp:spPr>
        <a:xfrm>
          <a:off x="354666" y="687113"/>
          <a:ext cx="458075" cy="458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52F89-0A69-449A-9D04-4C7102240325}">
      <dsp:nvSpPr>
        <dsp:cNvPr id="0" name=""/>
        <dsp:cNvSpPr/>
      </dsp:nvSpPr>
      <dsp:spPr>
        <a:xfrm>
          <a:off x="721544" y="1240715"/>
          <a:ext cx="6536547" cy="450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Maustettuihin vesiin tulee suhtautua varauksellisesti, sillä ne saattavat sisältää hampaita syövyttäviä happoja tai sokeria.</a:t>
          </a:r>
          <a:endParaRPr lang="fi-FI" sz="1500" kern="1200" dirty="0"/>
        </a:p>
      </dsp:txBody>
      <dsp:txXfrm>
        <a:off x="743517" y="1262688"/>
        <a:ext cx="6492601" cy="406166"/>
      </dsp:txXfrm>
    </dsp:sp>
    <dsp:sp modelId="{B44DF3AF-7292-4303-B894-079833ED206C}">
      <dsp:nvSpPr>
        <dsp:cNvPr id="0" name=""/>
        <dsp:cNvSpPr/>
      </dsp:nvSpPr>
      <dsp:spPr>
        <a:xfrm>
          <a:off x="492506" y="1236733"/>
          <a:ext cx="458075" cy="458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CF4B3-9221-4898-8A02-56A2D1FD97E0}">
      <dsp:nvSpPr>
        <dsp:cNvPr id="0" name=""/>
        <dsp:cNvSpPr/>
      </dsp:nvSpPr>
      <dsp:spPr>
        <a:xfrm>
          <a:off x="721544" y="1831814"/>
          <a:ext cx="6536547" cy="366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Juomien sisältämät sokerit (myös fruktoosi) lisäävät hampaiden reikiintymistä.</a:t>
          </a:r>
          <a:endParaRPr lang="fi-FI" sz="1500" kern="1200" dirty="0"/>
        </a:p>
      </dsp:txBody>
      <dsp:txXfrm>
        <a:off x="739433" y="1849703"/>
        <a:ext cx="6500769" cy="330682"/>
      </dsp:txXfrm>
    </dsp:sp>
    <dsp:sp modelId="{59847F45-BA85-4C8F-8054-6DB27D51EF46}">
      <dsp:nvSpPr>
        <dsp:cNvPr id="0" name=""/>
        <dsp:cNvSpPr/>
      </dsp:nvSpPr>
      <dsp:spPr>
        <a:xfrm>
          <a:off x="492506" y="1786006"/>
          <a:ext cx="458075" cy="458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ADB26-5503-473F-B9E2-548BDA397B56}">
      <dsp:nvSpPr>
        <dsp:cNvPr id="0" name=""/>
        <dsp:cNvSpPr/>
      </dsp:nvSpPr>
      <dsp:spPr>
        <a:xfrm>
          <a:off x="583703" y="2381435"/>
          <a:ext cx="6674387" cy="366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Sokeria sisältävät tai happamat juomat ovat hampaille haitallisia </a:t>
          </a:r>
          <a:r>
            <a:rPr lang="fi-FI" sz="1500" b="1" kern="1200" baseline="0" dirty="0"/>
            <a:t>A</a:t>
          </a:r>
          <a:r>
            <a:rPr lang="fi-FI" sz="1500" kern="1200" baseline="0" dirty="0"/>
            <a:t>.</a:t>
          </a:r>
          <a:endParaRPr lang="fi-FI" sz="1500" kern="1200" dirty="0"/>
        </a:p>
      </dsp:txBody>
      <dsp:txXfrm>
        <a:off x="601592" y="2399324"/>
        <a:ext cx="6638609" cy="330682"/>
      </dsp:txXfrm>
    </dsp:sp>
    <dsp:sp modelId="{BC2D9205-9141-4185-8C85-8451E795055F}">
      <dsp:nvSpPr>
        <dsp:cNvPr id="0" name=""/>
        <dsp:cNvSpPr/>
      </dsp:nvSpPr>
      <dsp:spPr>
        <a:xfrm>
          <a:off x="354666" y="2335627"/>
          <a:ext cx="458075" cy="458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5BEAF-7EA4-46E6-8ABC-5606F9514227}">
      <dsp:nvSpPr>
        <dsp:cNvPr id="0" name=""/>
        <dsp:cNvSpPr/>
      </dsp:nvSpPr>
      <dsp:spPr>
        <a:xfrm>
          <a:off x="282265" y="2889229"/>
          <a:ext cx="6975826" cy="450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Hapan juoma voi usein nautittuna syövyttää hampaiden pintoja eli aiheuttaa hammaseroosiota, sisältääpä se sokeria tai ei.</a:t>
          </a:r>
          <a:endParaRPr lang="fi-FI" sz="1500" kern="1200" dirty="0"/>
        </a:p>
      </dsp:txBody>
      <dsp:txXfrm>
        <a:off x="304238" y="2911202"/>
        <a:ext cx="6931880" cy="406166"/>
      </dsp:txXfrm>
    </dsp:sp>
    <dsp:sp modelId="{F6AD10FE-8136-4A41-8DE0-4DC5382C8EC9}">
      <dsp:nvSpPr>
        <dsp:cNvPr id="0" name=""/>
        <dsp:cNvSpPr/>
      </dsp:nvSpPr>
      <dsp:spPr>
        <a:xfrm>
          <a:off x="53227" y="2885248"/>
          <a:ext cx="458075" cy="458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AF57D-02A9-43F1-9B54-BD71B24A2699}">
      <dsp:nvSpPr>
        <dsp:cNvPr id="0" name=""/>
        <dsp:cNvSpPr/>
      </dsp:nvSpPr>
      <dsp:spPr>
        <a:xfrm>
          <a:off x="0" y="1043"/>
          <a:ext cx="8259318" cy="49212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Potilaan omahoidon tehostamiseen voivat kuulua</a:t>
          </a:r>
          <a:endParaRPr lang="fi-FI" sz="2000" kern="1200" dirty="0"/>
        </a:p>
      </dsp:txBody>
      <dsp:txXfrm>
        <a:off x="24024" y="25067"/>
        <a:ext cx="8211270" cy="444081"/>
      </dsp:txXfrm>
    </dsp:sp>
    <dsp:sp modelId="{5D41C68D-80B6-4295-AD03-3F195CC05DAF}">
      <dsp:nvSpPr>
        <dsp:cNvPr id="0" name=""/>
        <dsp:cNvSpPr/>
      </dsp:nvSpPr>
      <dsp:spPr>
        <a:xfrm>
          <a:off x="0" y="494217"/>
          <a:ext cx="8259318" cy="3225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23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hampaiden puhdistamisen tehostaminen siten, että kiinnitetään erityistä huomiota kohtiin, joissa on jäännösplakkia tai alkavia, eteneviä kariesvauriota </a:t>
          </a:r>
          <a:r>
            <a:rPr lang="fi-FI" sz="1600" b="1" kern="1200" dirty="0">
              <a:solidFill>
                <a:schemeClr val="tx2"/>
              </a:solidFill>
            </a:rPr>
            <a:t>C</a:t>
          </a:r>
          <a:r>
            <a:rPr lang="fi-FI" sz="1600" kern="1200" dirty="0"/>
            <a:t>, </a:t>
          </a:r>
          <a:r>
            <a:rPr lang="fi-FI" sz="1600" b="1" kern="1200" dirty="0">
              <a:solidFill>
                <a:schemeClr val="tx2"/>
              </a:solidFill>
              <a:latin typeface="Calibri"/>
              <a:ea typeface="+mn-ea"/>
              <a:cs typeface="+mn-cs"/>
            </a:rPr>
            <a:t>A</a:t>
          </a:r>
          <a:r>
            <a:rPr lang="fi-FI" sz="1600" kern="1200" dirty="0"/>
            <a:t> 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puhkeavien hampaiden puhdistamisen tehostaminen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ruokavalion muokkaaminen hampaille terveelliseksi esimerkiksi ruokapäiväkirjan avulla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ksylitolituotteiden käyttö ainakin kolmen ruokailukerran päätteeksi </a:t>
          </a:r>
          <a:br>
            <a:rPr lang="fi-FI" sz="1600" kern="1200" dirty="0"/>
          </a:br>
          <a:r>
            <a:rPr lang="fi-FI" sz="1600" kern="1200" dirty="0"/>
            <a:t>(yhteensä ≥ 5 </a:t>
          </a:r>
          <a:r>
            <a:rPr lang="fi-FI" sz="1600" kern="1200" dirty="0">
              <a:solidFill>
                <a:schemeClr val="tx1"/>
              </a:solidFill>
            </a:rPr>
            <a:t>g/pv</a:t>
          </a:r>
          <a:r>
            <a:rPr lang="fi-FI" sz="1600" kern="1200" dirty="0"/>
            <a:t>) </a:t>
          </a:r>
          <a:r>
            <a:rPr lang="fi-FI" sz="1600" b="1" kern="1200" dirty="0">
              <a:solidFill>
                <a:schemeClr val="tx2"/>
              </a:solidFill>
              <a:latin typeface="Calibri"/>
              <a:ea typeface="+mn-ea"/>
              <a:cs typeface="+mn-cs"/>
            </a:rPr>
            <a:t>B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>
              <a:solidFill>
                <a:schemeClr val="tx1"/>
              </a:solidFill>
            </a:rPr>
            <a:t>lisäfluoridi omahoitoon yksilöllisen suunnitelman mukaan esimerkiksi suurentamalla hammas- tahnan käyttömäärää tai -tiheyttä tai ottamalla käyttöön fluoritabletit, -huuhteet</a:t>
          </a:r>
          <a:br>
            <a:rPr lang="fi-FI" sz="1600" kern="1200" dirty="0">
              <a:solidFill>
                <a:schemeClr val="tx1"/>
              </a:solidFill>
            </a:rPr>
          </a:br>
          <a:r>
            <a:rPr lang="fi-FI" sz="1600" kern="1200" dirty="0">
              <a:solidFill>
                <a:schemeClr val="tx1"/>
              </a:solidFill>
            </a:rPr>
            <a:t>tai -geeli.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fi-FI" sz="1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Hammaslääkäri, lääkäri, sairaanhoitaja tai suuhygienisti voi ohjata 16 vuotta täyttäneen käyttämään 5 000 ppm:n fluorihammastahnaa päivittäisessä omahoidossa.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fi-FI" sz="1500" kern="1200" dirty="0"/>
            <a:t> Hoito toteutetaan hammaslääkärin tai suuhygienistin valvonnassa, eikä potilaalla tule samaan aikaan olla käytössä muita fluoria sisältäviä tuotteita. </a:t>
          </a:r>
          <a:endParaRPr lang="fi-FI" sz="1500" kern="1200" dirty="0">
            <a:solidFill>
              <a:schemeClr val="tx1"/>
            </a:solidFill>
          </a:endParaRPr>
        </a:p>
      </dsp:txBody>
      <dsp:txXfrm>
        <a:off x="0" y="494217"/>
        <a:ext cx="8259318" cy="32250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D5B95-B822-4EAB-83A1-754303ADA2CE}">
      <dsp:nvSpPr>
        <dsp:cNvPr id="0" name=""/>
        <dsp:cNvSpPr/>
      </dsp:nvSpPr>
      <dsp:spPr>
        <a:xfrm>
          <a:off x="0" y="1725"/>
          <a:ext cx="7886700" cy="7956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Vastaanotolla tehtäviä alkavien vaurioiden </a:t>
          </a:r>
          <a:r>
            <a:rPr lang="fi-FI" sz="2000" kern="1200" baseline="0"/>
            <a:t>pysäytystoimenpiteitä </a:t>
          </a:r>
          <a:br>
            <a:rPr lang="fi-FI" sz="2000" kern="1200" baseline="0"/>
          </a:br>
          <a:r>
            <a:rPr lang="fi-FI" sz="2000" kern="1200" baseline="0"/>
            <a:t>voivat </a:t>
          </a:r>
          <a:r>
            <a:rPr lang="fi-FI" sz="2000" kern="1200" baseline="0" dirty="0"/>
            <a:t>olla</a:t>
          </a:r>
          <a:endParaRPr lang="fi-FI" sz="2000" kern="1200" dirty="0"/>
        </a:p>
      </dsp:txBody>
      <dsp:txXfrm>
        <a:off x="38838" y="40563"/>
        <a:ext cx="7809024" cy="717924"/>
      </dsp:txXfrm>
    </dsp:sp>
    <dsp:sp modelId="{5FB99788-581B-45D7-911D-25D78F57D381}">
      <dsp:nvSpPr>
        <dsp:cNvPr id="0" name=""/>
        <dsp:cNvSpPr/>
      </dsp:nvSpPr>
      <dsp:spPr>
        <a:xfrm>
          <a:off x="0" y="797325"/>
          <a:ext cx="78867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paikalliset fluorikäsittelyt </a:t>
          </a:r>
          <a:r>
            <a:rPr lang="fi-FI" sz="1600" b="1" kern="1200" dirty="0">
              <a:solidFill>
                <a:schemeClr val="tx2"/>
              </a:solidFill>
            </a:rPr>
            <a:t>B</a:t>
          </a:r>
          <a:endParaRPr lang="fi-FI" sz="1600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pysyvien poskihampaiden pinnoittaminen </a:t>
          </a:r>
          <a:r>
            <a:rPr lang="fi-FI" sz="1600" b="1" kern="1200" dirty="0">
              <a:solidFill>
                <a:schemeClr val="tx2"/>
              </a:solidFill>
            </a:rPr>
            <a:t>A</a:t>
          </a:r>
          <a:endParaRPr lang="fi-FI" sz="1600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hammasvälien alkavien vaurioiden pysäyttäminen resiini-infiltraatiolla </a:t>
          </a:r>
          <a:r>
            <a:rPr lang="fi-FI" sz="1600" b="1" kern="1200" dirty="0">
              <a:solidFill>
                <a:schemeClr val="tx2"/>
              </a:solidFill>
            </a:rPr>
            <a:t>B</a:t>
          </a:r>
          <a:r>
            <a:rPr lang="fi-FI" sz="1600" kern="1200" dirty="0"/>
            <a:t>.</a:t>
          </a:r>
        </a:p>
      </dsp:txBody>
      <dsp:txXfrm>
        <a:off x="0" y="797325"/>
        <a:ext cx="7886700" cy="828000"/>
      </dsp:txXfrm>
    </dsp:sp>
    <dsp:sp modelId="{C689F3EE-3AB1-4692-8DDE-B9A7307E8D36}">
      <dsp:nvSpPr>
        <dsp:cNvPr id="0" name=""/>
        <dsp:cNvSpPr/>
      </dsp:nvSpPr>
      <dsp:spPr>
        <a:xfrm>
          <a:off x="0" y="1625325"/>
          <a:ext cx="7886700" cy="7956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Hoitotulokset </a:t>
          </a:r>
          <a:r>
            <a:rPr lang="fi-FI" sz="2000" kern="1200" baseline="0" dirty="0">
              <a:solidFill>
                <a:schemeClr val="bg1"/>
              </a:solidFill>
            </a:rPr>
            <a:t>arvioidaan, ja jatkosuunnitelma </a:t>
          </a:r>
          <a:r>
            <a:rPr lang="fi-FI" sz="2000" kern="1200" baseline="0" dirty="0"/>
            <a:t>tehdään 3–6 kuukauden kuluttua.</a:t>
          </a:r>
          <a:endParaRPr lang="fi-FI" sz="2000" kern="1200" dirty="0"/>
        </a:p>
      </dsp:txBody>
      <dsp:txXfrm>
        <a:off x="38838" y="1664163"/>
        <a:ext cx="7809024" cy="7179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BF45-DFD0-4DFB-BD2D-81DDEE6BE42B}">
      <dsp:nvSpPr>
        <dsp:cNvPr id="0" name=""/>
        <dsp:cNvSpPr/>
      </dsp:nvSpPr>
      <dsp:spPr>
        <a:xfrm>
          <a:off x="0" y="1044244"/>
          <a:ext cx="7886700" cy="139232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5B4C5-32A3-4D2A-A2CD-F6F0387A83DF}">
      <dsp:nvSpPr>
        <dsp:cNvPr id="0" name=""/>
        <dsp:cNvSpPr/>
      </dsp:nvSpPr>
      <dsp:spPr>
        <a:xfrm>
          <a:off x="3465" y="0"/>
          <a:ext cx="2287451" cy="1392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Yksilöllinen tarkastus- tai tutkimusväli määritetään jokaiselle potilaalle suun tutkimuksen yhteydessä tai viimeistään hoitojakson päätteeksi.</a:t>
          </a:r>
          <a:endParaRPr lang="fi-FI" sz="1500" kern="1200" dirty="0"/>
        </a:p>
      </dsp:txBody>
      <dsp:txXfrm>
        <a:off x="3465" y="0"/>
        <a:ext cx="2287451" cy="1392326"/>
      </dsp:txXfrm>
    </dsp:sp>
    <dsp:sp modelId="{9B79BF0D-4249-4BBD-9FC1-95C9FFF506D8}">
      <dsp:nvSpPr>
        <dsp:cNvPr id="0" name=""/>
        <dsp:cNvSpPr/>
      </dsp:nvSpPr>
      <dsp:spPr>
        <a:xfrm>
          <a:off x="973150" y="1566367"/>
          <a:ext cx="348081" cy="348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6CA0E-57BD-42FA-9D88-7E85BB957998}">
      <dsp:nvSpPr>
        <dsp:cNvPr id="0" name=""/>
        <dsp:cNvSpPr/>
      </dsp:nvSpPr>
      <dsp:spPr>
        <a:xfrm>
          <a:off x="2405289" y="2088489"/>
          <a:ext cx="2287451" cy="1392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Seuraavan tarkastuksen tai tutkimuksen ajankohta sovitaan yhdessä potilaan kanssa ja kirjataan potilaskertomukseen.</a:t>
          </a:r>
          <a:endParaRPr lang="fi-FI" sz="1500" kern="1200" dirty="0"/>
        </a:p>
      </dsp:txBody>
      <dsp:txXfrm>
        <a:off x="2405289" y="2088489"/>
        <a:ext cx="2287451" cy="1392326"/>
      </dsp:txXfrm>
    </dsp:sp>
    <dsp:sp modelId="{987D2B31-C669-443D-A406-2A373BABEC14}">
      <dsp:nvSpPr>
        <dsp:cNvPr id="0" name=""/>
        <dsp:cNvSpPr/>
      </dsp:nvSpPr>
      <dsp:spPr>
        <a:xfrm>
          <a:off x="3374974" y="1566367"/>
          <a:ext cx="348081" cy="348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FC8D0-3989-4041-918D-D1133FB1AAF3}">
      <dsp:nvSpPr>
        <dsp:cNvPr id="0" name=""/>
        <dsp:cNvSpPr/>
      </dsp:nvSpPr>
      <dsp:spPr>
        <a:xfrm>
          <a:off x="4807113" y="0"/>
          <a:ext cx="2287451" cy="1392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Potilaalle korostetaan, että hoitojaksojen välillä hänen itsensä tulee huolehtia karieksen hallinnasta terveellisten elintapojen ja omahoidon avulla.</a:t>
          </a:r>
          <a:endParaRPr lang="fi-FI" sz="1500" kern="1200" dirty="0"/>
        </a:p>
      </dsp:txBody>
      <dsp:txXfrm>
        <a:off x="4807113" y="0"/>
        <a:ext cx="2287451" cy="1392326"/>
      </dsp:txXfrm>
    </dsp:sp>
    <dsp:sp modelId="{D5E184E1-8982-4D1A-AD28-0CA95C1E6F88}">
      <dsp:nvSpPr>
        <dsp:cNvPr id="0" name=""/>
        <dsp:cNvSpPr/>
      </dsp:nvSpPr>
      <dsp:spPr>
        <a:xfrm>
          <a:off x="5776797" y="1566367"/>
          <a:ext cx="348081" cy="348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C7527-F553-4A12-9609-AC56CF345364}">
      <dsp:nvSpPr>
        <dsp:cNvPr id="0" name=""/>
        <dsp:cNvSpPr/>
      </dsp:nvSpPr>
      <dsp:spPr>
        <a:xfrm>
          <a:off x="-3934531" y="-604100"/>
          <a:ext cx="4689016" cy="4689016"/>
        </a:xfrm>
        <a:prstGeom prst="blockArc">
          <a:avLst>
            <a:gd name="adj1" fmla="val 18900000"/>
            <a:gd name="adj2" fmla="val 2700000"/>
            <a:gd name="adj3" fmla="val 46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DB021-3EE2-4D9D-80D3-3EAF6B938E09}">
      <dsp:nvSpPr>
        <dsp:cNvPr id="0" name=""/>
        <dsp:cNvSpPr/>
      </dsp:nvSpPr>
      <dsp:spPr>
        <a:xfrm>
          <a:off x="282265" y="183299"/>
          <a:ext cx="6465186" cy="366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Säännöllinen ateriarytmi</a:t>
          </a:r>
          <a:endParaRPr lang="fi-FI" sz="1500" kern="1200" dirty="0"/>
        </a:p>
      </dsp:txBody>
      <dsp:txXfrm>
        <a:off x="300154" y="201188"/>
        <a:ext cx="6429408" cy="330682"/>
      </dsp:txXfrm>
    </dsp:sp>
    <dsp:sp modelId="{BAD5B6B1-CF50-4D9E-A546-1E75CD174349}">
      <dsp:nvSpPr>
        <dsp:cNvPr id="0" name=""/>
        <dsp:cNvSpPr/>
      </dsp:nvSpPr>
      <dsp:spPr>
        <a:xfrm>
          <a:off x="53227" y="137492"/>
          <a:ext cx="458075" cy="458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E5F54-2B74-4554-9C92-E7CD9C8A3E17}">
      <dsp:nvSpPr>
        <dsp:cNvPr id="0" name=""/>
        <dsp:cNvSpPr/>
      </dsp:nvSpPr>
      <dsp:spPr>
        <a:xfrm>
          <a:off x="583703" y="732920"/>
          <a:ext cx="6163747" cy="366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Veden käyttö janojuomana</a:t>
          </a:r>
          <a:endParaRPr lang="fi-FI" sz="1500" kern="1200" dirty="0"/>
        </a:p>
      </dsp:txBody>
      <dsp:txXfrm>
        <a:off x="601592" y="750809"/>
        <a:ext cx="6127969" cy="330682"/>
      </dsp:txXfrm>
    </dsp:sp>
    <dsp:sp modelId="{9BBF62FE-424E-447E-BB5D-B42668995A8D}">
      <dsp:nvSpPr>
        <dsp:cNvPr id="0" name=""/>
        <dsp:cNvSpPr/>
      </dsp:nvSpPr>
      <dsp:spPr>
        <a:xfrm>
          <a:off x="354666" y="687113"/>
          <a:ext cx="458075" cy="458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6BE41-3AD6-4C5C-B2E4-6AC0884CBF5F}">
      <dsp:nvSpPr>
        <dsp:cNvPr id="0" name=""/>
        <dsp:cNvSpPr/>
      </dsp:nvSpPr>
      <dsp:spPr>
        <a:xfrm>
          <a:off x="721544" y="1234963"/>
          <a:ext cx="6025907" cy="461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Mehujen ja makeisten käytöstä luopuminen ja niiden korvaaminen terveellisillä vaihtoehdoilla</a:t>
          </a:r>
          <a:endParaRPr lang="fi-FI" sz="1500" kern="1200" dirty="0"/>
        </a:p>
      </dsp:txBody>
      <dsp:txXfrm>
        <a:off x="744078" y="1257497"/>
        <a:ext cx="5980839" cy="416547"/>
      </dsp:txXfrm>
    </dsp:sp>
    <dsp:sp modelId="{C24DC40F-AEB0-4967-BF55-702189CF028D}">
      <dsp:nvSpPr>
        <dsp:cNvPr id="0" name=""/>
        <dsp:cNvSpPr/>
      </dsp:nvSpPr>
      <dsp:spPr>
        <a:xfrm>
          <a:off x="492506" y="1236733"/>
          <a:ext cx="458075" cy="458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F0789-E096-4EE0-A92F-3EB3EF516E50}">
      <dsp:nvSpPr>
        <dsp:cNvPr id="0" name=""/>
        <dsp:cNvSpPr/>
      </dsp:nvSpPr>
      <dsp:spPr>
        <a:xfrm>
          <a:off x="721544" y="1831814"/>
          <a:ext cx="6025907" cy="366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Ohjattu hampaiden harjaus fluorihammastahnalla, ks. lisätietoa </a:t>
          </a:r>
          <a:r>
            <a:rPr lang="fi-FI" sz="1500" kern="1200" baseline="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täältä</a:t>
          </a:r>
          <a:endParaRPr lang="fi-FI" sz="1500" kern="1200" dirty="0"/>
        </a:p>
      </dsp:txBody>
      <dsp:txXfrm>
        <a:off x="739433" y="1849703"/>
        <a:ext cx="5990129" cy="330682"/>
      </dsp:txXfrm>
    </dsp:sp>
    <dsp:sp modelId="{E606E330-DAA4-4B83-8C63-34E685E5D010}">
      <dsp:nvSpPr>
        <dsp:cNvPr id="0" name=""/>
        <dsp:cNvSpPr/>
      </dsp:nvSpPr>
      <dsp:spPr>
        <a:xfrm>
          <a:off x="492506" y="1786006"/>
          <a:ext cx="458075" cy="458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CCD04-E94A-4B3C-9002-4BAB769DD437}">
      <dsp:nvSpPr>
        <dsp:cNvPr id="0" name=""/>
        <dsp:cNvSpPr/>
      </dsp:nvSpPr>
      <dsp:spPr>
        <a:xfrm>
          <a:off x="583703" y="2381435"/>
          <a:ext cx="6163747" cy="366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Ohjattu hampaiden harjaus esimerkiksi ruokailun jälkeen esikoulussa </a:t>
          </a:r>
          <a:endParaRPr lang="fi-FI" sz="1500" kern="1200" dirty="0"/>
        </a:p>
      </dsp:txBody>
      <dsp:txXfrm>
        <a:off x="601592" y="2399324"/>
        <a:ext cx="6127969" cy="330682"/>
      </dsp:txXfrm>
    </dsp:sp>
    <dsp:sp modelId="{A5442E51-FEAB-444B-9F16-88FEC7FF2101}">
      <dsp:nvSpPr>
        <dsp:cNvPr id="0" name=""/>
        <dsp:cNvSpPr/>
      </dsp:nvSpPr>
      <dsp:spPr>
        <a:xfrm>
          <a:off x="354666" y="2335627"/>
          <a:ext cx="458075" cy="458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BF83C-D7AB-4F1C-8CE4-AF06971DAB51}">
      <dsp:nvSpPr>
        <dsp:cNvPr id="0" name=""/>
        <dsp:cNvSpPr/>
      </dsp:nvSpPr>
      <dsp:spPr>
        <a:xfrm>
          <a:off x="282265" y="2931055"/>
          <a:ext cx="6465186" cy="366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7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baseline="0" dirty="0"/>
            <a:t>Ksylitolituotteiden ohjattu käyttö aterian tai välipalan jälkeen </a:t>
          </a:r>
          <a:r>
            <a:rPr lang="fi-FI" sz="1500" b="1" kern="1200" baseline="0" dirty="0"/>
            <a:t>B</a:t>
          </a:r>
          <a:endParaRPr lang="fi-FI" sz="1500" b="1" kern="1200" dirty="0"/>
        </a:p>
      </dsp:txBody>
      <dsp:txXfrm>
        <a:off x="300154" y="2948944"/>
        <a:ext cx="6429408" cy="330682"/>
      </dsp:txXfrm>
    </dsp:sp>
    <dsp:sp modelId="{BAC75802-6EBE-4AF6-BCF4-65288A370029}">
      <dsp:nvSpPr>
        <dsp:cNvPr id="0" name=""/>
        <dsp:cNvSpPr/>
      </dsp:nvSpPr>
      <dsp:spPr>
        <a:xfrm>
          <a:off x="53227" y="2885248"/>
          <a:ext cx="458075" cy="458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042038B-27FB-4774-8A6D-4D9D3004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2392B1-56E1-4018-8159-5A0CDEC24C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5B500-49FB-49A7-9251-3F67CED5FED3}" type="datetimeFigureOut">
              <a:rPr lang="fi-FI" smtClean="0"/>
              <a:t>10.1.2023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B423B4-4015-4CCE-A3FA-4A16FA5E3C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AD1048-3BCF-45B1-9A11-8162C5561F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199AC-F955-49C8-80E7-12FB688E411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298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EB6D9-301B-401C-975F-AFA06621AC1B}" type="datetimeFigureOut">
              <a:rPr lang="fi-FI" smtClean="0"/>
              <a:t>10.1.2023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210F-B7CC-4DF8-8DFC-5BF871EC1D7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438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8177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302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09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3725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7199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5927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42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156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859" y="1377696"/>
            <a:ext cx="8216147" cy="1092972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0052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293" y="2635260"/>
            <a:ext cx="6206949" cy="11564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5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14" y="656007"/>
            <a:ext cx="8248650" cy="51080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52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166813"/>
            <a:ext cx="8248650" cy="30801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77291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o kuos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97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931" y="584197"/>
            <a:ext cx="2799839" cy="435518"/>
          </a:xfrm>
          <a:prstGeom prst="rect">
            <a:avLst/>
          </a:prstGeom>
        </p:spPr>
        <p:txBody>
          <a:bodyPr anchor="t"/>
          <a:lstStyle>
            <a:lvl1pPr algn="l">
              <a:defRPr sz="1800" b="0">
                <a:solidFill>
                  <a:srgbClr val="0052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51" y="661987"/>
            <a:ext cx="5340349" cy="3586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2931" y="916407"/>
            <a:ext cx="2799838" cy="3331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41083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077" y="4358386"/>
            <a:ext cx="1688400" cy="493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433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tekstiä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41324" y="652463"/>
            <a:ext cx="8143876" cy="19827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077" y="4358386"/>
            <a:ext cx="1688400" cy="493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08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ogoll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on paikkamerkki 1">
            <a:extLst>
              <a:ext uri="{FF2B5EF4-FFF2-40B4-BE49-F238E27FC236}">
                <a16:creationId xmlns:a16="http://schemas.microsoft.com/office/drawing/2014/main" id="{4F480ECB-EBED-4B40-B0B1-3521EDD0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560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C32E2C6-A369-45CC-9ED9-1BEB39F6FB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7886700" cy="34808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19270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0204" y="4286897"/>
            <a:ext cx="4209297" cy="332498"/>
          </a:xfrm>
          <a:prstGeom prst="rect">
            <a:avLst/>
          </a:prstGeom>
        </p:spPr>
        <p:txBody>
          <a:bodyPr/>
          <a:lstStyle>
            <a:lvl1pPr algn="l">
              <a:defRPr sz="2000" cap="none">
                <a:solidFill>
                  <a:srgbClr val="0052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2904" y="4552720"/>
            <a:ext cx="4196597" cy="2891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9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A8886D-80F9-44E7-B673-EBF4E951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848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AFEE84-EA40-4758-92B2-578143A6D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8032"/>
            <a:ext cx="7886700" cy="357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7657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52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xmedia/hoi/hoi50078c.pd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kaypahoito.fi/xmedia/hoi/hoi50078l.pd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nix02826" TargetMode="External"/><Relationship Id="rId2" Type="http://schemas.openxmlformats.org/officeDocument/2006/relationships/hyperlink" Target="https://www.kaypahoito.fi/nix0282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hyperlink" Target="https://www.kaypahoito.fi/nix02827" TargetMode="External"/><Relationship Id="rId4" Type="http://schemas.openxmlformats.org/officeDocument/2006/relationships/hyperlink" Target="https://www.kaypahoito.fi/nix0282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dirty="0"/>
              <a:t>Karies (hallinta)</a:t>
            </a:r>
          </a:p>
        </p:txBody>
      </p:sp>
      <p:sp>
        <p:nvSpPr>
          <p:cNvPr id="9219" name="Subtitle 8"/>
          <p:cNvSpPr>
            <a:spLocks noGrp="1"/>
          </p:cNvSpPr>
          <p:nvPr>
            <p:ph type="subTitle" idx="1"/>
          </p:nvPr>
        </p:nvSpPr>
        <p:spPr bwMode="auto">
          <a:xfrm>
            <a:off x="359293" y="2635260"/>
            <a:ext cx="7900787" cy="109297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>
                <a:ea typeface="ＭＳ Ｐゴシック" charset="0"/>
              </a:rPr>
              <a:t>Julkaistu</a:t>
            </a:r>
            <a:r>
              <a:rPr lang="en-US" sz="2000" dirty="0">
                <a:ea typeface="ＭＳ Ｐゴシック" charset="0"/>
              </a:rPr>
              <a:t> 10.1.2023</a:t>
            </a:r>
            <a:endParaRPr lang="en-US" sz="2000" dirty="0">
              <a:solidFill>
                <a:srgbClr val="FF0000"/>
              </a:solidFill>
              <a:ea typeface="ＭＳ Ｐゴシック" charset="0"/>
            </a:endParaRPr>
          </a:p>
          <a:p>
            <a:r>
              <a:rPr lang="en-US" sz="2000" dirty="0" err="1">
                <a:ea typeface="ＭＳ Ｐゴシック" charset="0"/>
              </a:rPr>
              <a:t>Perustuu</a:t>
            </a:r>
            <a:r>
              <a:rPr lang="en-US" sz="2000" dirty="0">
                <a:ea typeface="ＭＳ Ｐゴシック" charset="0"/>
              </a:rPr>
              <a:t> 10.1.2023 </a:t>
            </a:r>
            <a:r>
              <a:rPr lang="en-US" sz="2000" dirty="0" err="1">
                <a:ea typeface="ＭＳ Ｐゴシック" charset="0"/>
              </a:rPr>
              <a:t>kohdennetusti</a:t>
            </a: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</a:rPr>
              <a:t>päivitetyyn</a:t>
            </a:r>
            <a:r>
              <a:rPr lang="en-US" sz="2000" dirty="0">
                <a:ea typeface="ＭＳ Ｐゴシック" charset="0"/>
              </a:rPr>
              <a:t> Käypä hoito -suositukseen</a:t>
            </a:r>
          </a:p>
          <a:p>
            <a:r>
              <a:rPr lang="fi-FI" sz="2000" dirty="0">
                <a:ea typeface="ＭＳ Ｐゴシック" charset="0"/>
              </a:rPr>
              <a:t>Karies (hallinta)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B1AEDE-4C84-4976-80F4-73290B8D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1186"/>
            <a:ext cx="8740140" cy="954107"/>
          </a:xfrm>
        </p:spPr>
        <p:txBody>
          <a:bodyPr/>
          <a:lstStyle/>
          <a:p>
            <a:r>
              <a:rPr lang="fi-FI" sz="2800" dirty="0"/>
              <a:t>Kariesriskiin </a:t>
            </a:r>
            <a:r>
              <a:rPr lang="fi-FI" sz="2800"/>
              <a:t>vaikuttavia tekijöitä</a:t>
            </a:r>
            <a:br>
              <a:rPr lang="fi-FI" sz="2800"/>
            </a:br>
            <a:r>
              <a:rPr lang="fi-FI" sz="2800"/>
              <a:t>(</a:t>
            </a:r>
            <a:r>
              <a:rPr lang="fi-FI" sz="2800" dirty="0"/>
              <a:t>aikuiset ja iäkkäät)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B42447-2879-42E2-8D0D-634DD23371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0626" y="1173882"/>
            <a:ext cx="7764723" cy="2981861"/>
          </a:xfrm>
        </p:spPr>
        <p:txBody>
          <a:bodyPr/>
          <a:lstStyle/>
          <a:p>
            <a:r>
              <a:rPr lang="fi-FI" sz="1800" dirty="0"/>
              <a:t>Esitiedoissa havaitut tekijät:</a:t>
            </a:r>
          </a:p>
          <a:p>
            <a:pPr lvl="1"/>
            <a:r>
              <a:rPr lang="fi-FI" sz="1600" dirty="0"/>
              <a:t>Runsas hoitohistoria: korjaava hoito ja proteettiset ratkaisut</a:t>
            </a:r>
          </a:p>
          <a:p>
            <a:pPr lvl="1"/>
            <a:r>
              <a:rPr lang="fi-FI" sz="1600" dirty="0"/>
              <a:t>Fyysisen ja psyykkisen toimintakyvyn heikkeneminen</a:t>
            </a:r>
          </a:p>
          <a:p>
            <a:pPr lvl="1"/>
            <a:r>
              <a:rPr lang="fi-FI" sz="1600" dirty="0"/>
              <a:t>Ympärivuorokautinen laitoshoito</a:t>
            </a:r>
          </a:p>
          <a:p>
            <a:pPr lvl="1"/>
            <a:r>
              <a:rPr lang="fi-FI" sz="1600" dirty="0"/>
              <a:t>Purentaelimistön toiminnan heikkeneminen</a:t>
            </a:r>
          </a:p>
          <a:p>
            <a:pPr lvl="1"/>
            <a:r>
              <a:rPr lang="fi-FI" sz="1600" dirty="0"/>
              <a:t>Säännöllisen hammashoidon katkeaminen</a:t>
            </a:r>
          </a:p>
          <a:p>
            <a:r>
              <a:rPr lang="fi-FI" sz="1800" dirty="0"/>
              <a:t>Suussa havaitut tekijät:</a:t>
            </a:r>
          </a:p>
          <a:p>
            <a:pPr lvl="1"/>
            <a:r>
              <a:rPr lang="fi-FI" sz="1600" dirty="0"/>
              <a:t>Paljastuneet hammaskaulat ja niiden vaikea puhdistettavuus</a:t>
            </a:r>
          </a:p>
        </p:txBody>
      </p:sp>
    </p:spTree>
    <p:extLst>
      <p:ext uri="{BB962C8B-B14F-4D97-AF65-F5344CB8AC3E}">
        <p14:creationId xmlns:p14="http://schemas.microsoft.com/office/powerpoint/2010/main" val="279110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1D2166-E3C5-454D-81F0-BFAD00D8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7071"/>
            <a:ext cx="7886700" cy="523220"/>
          </a:xfrm>
        </p:spPr>
        <p:txBody>
          <a:bodyPr/>
          <a:lstStyle/>
          <a:p>
            <a:r>
              <a:rPr lang="fi-FI" sz="2800" dirty="0"/>
              <a:t>Potilaskohtaisen riskin arviointi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5A2F7F-326A-41E3-AE75-5A6DDB512E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7886700" cy="871728"/>
          </a:xfrm>
        </p:spPr>
        <p:txBody>
          <a:bodyPr/>
          <a:lstStyle/>
          <a:p>
            <a:r>
              <a:rPr lang="fi-FI" sz="1800" dirty="0"/>
              <a:t>Potilaan hampaiden reikiintymisen riski arvioidaan rekisteröityjen altistavien tekijöiden (ks. diat 6–9) perusteella pieneksi, kohtalaiseksi tai suureksi.</a:t>
            </a:r>
          </a:p>
          <a:p>
            <a:endParaRPr lang="fi-FI" dirty="0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71AC17E3-38DA-4D4A-B07D-4615C310D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91423"/>
              </p:ext>
            </p:extLst>
          </p:nvPr>
        </p:nvGraphicFramePr>
        <p:xfrm>
          <a:off x="628649" y="1780032"/>
          <a:ext cx="8256043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22981">
                  <a:extLst>
                    <a:ext uri="{9D8B030D-6E8A-4147-A177-3AD203B41FA5}">
                      <a16:colId xmlns:a16="http://schemas.microsoft.com/office/drawing/2014/main" val="1225262492"/>
                    </a:ext>
                  </a:extLst>
                </a:gridCol>
                <a:gridCol w="6933062">
                  <a:extLst>
                    <a:ext uri="{9D8B030D-6E8A-4147-A177-3AD203B41FA5}">
                      <a16:colId xmlns:a16="http://schemas.microsoft.com/office/drawing/2014/main" val="1037826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b="0" dirty="0"/>
                        <a:t>Pieni riski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i-FI" sz="1800" b="0" kern="1200">
                          <a:solidFill>
                            <a:schemeClr val="tx1"/>
                          </a:solidFill>
                        </a:rPr>
                        <a:t>(Dioihin 6</a:t>
                      </a:r>
                      <a:r>
                        <a:rPr lang="fi-FI" sz="1800" b="0">
                          <a:solidFill>
                            <a:schemeClr val="tx1"/>
                          </a:solidFill>
                        </a:rPr>
                        <a:t>–9</a:t>
                      </a:r>
                      <a:r>
                        <a:rPr lang="fi-FI" sz="1800" b="0" kern="1200">
                          <a:solidFill>
                            <a:schemeClr val="tx1"/>
                          </a:solidFill>
                        </a:rPr>
                        <a:t> merkityt) </a:t>
                      </a:r>
                      <a:r>
                        <a:rPr lang="fi-FI" sz="1800" b="0" kern="1200" dirty="0">
                          <a:solidFill>
                            <a:schemeClr val="tx1"/>
                          </a:solidFill>
                        </a:rPr>
                        <a:t>lihavoidut tekijät puuttuvat. Hampaissa ei havaita kariesriskiä suurentavia tekijöitä, ja muut tekijät ovat suositusten rajoissa (esim. sokeriset välipalat, suuhygienia, fluorin käyttö).</a:t>
                      </a:r>
                      <a:endParaRPr lang="fi-FI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54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Kohtalainen riski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Potilasta ei voida selkeästi sijoittaa pienen tai suuren riskin luokkaan.</a:t>
                      </a:r>
                    </a:p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Lapsilla hampaiden puhkeaminen suurentaa riskin vähintään kohtalaiseksi.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137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Suuri riski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kern="1200" dirty="0">
                          <a:solidFill>
                            <a:schemeClr val="tx1"/>
                          </a:solidFill>
                          <a:effectLst/>
                        </a:rPr>
                        <a:t>Mikä </a:t>
                      </a:r>
                      <a:r>
                        <a:rPr lang="fi-FI" sz="1800" b="0" kern="1200">
                          <a:solidFill>
                            <a:schemeClr val="tx1"/>
                          </a:solidFill>
                          <a:effectLst/>
                        </a:rPr>
                        <a:t>tahansa (dioihin </a:t>
                      </a:r>
                      <a:r>
                        <a:rPr lang="fi-FI" sz="1800" b="0" kern="120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fi-FI" sz="1800" b="0">
                          <a:solidFill>
                            <a:schemeClr val="tx1"/>
                          </a:solidFill>
                        </a:rPr>
                        <a:t>–9</a:t>
                      </a:r>
                      <a:r>
                        <a:rPr lang="fi-FI" sz="1800" b="0" kern="1200">
                          <a:solidFill>
                            <a:schemeClr val="tx1"/>
                          </a:solidFill>
                        </a:rPr>
                        <a:t> merkitty)</a:t>
                      </a:r>
                      <a:r>
                        <a:rPr lang="fi-FI" sz="1800" b="0" kern="12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i-FI" sz="1800" b="0" kern="1200" dirty="0">
                          <a:solidFill>
                            <a:schemeClr val="tx1"/>
                          </a:solidFill>
                          <a:effectLst/>
                        </a:rPr>
                        <a:t>lihavoitu tekijä todetaan tai 1. tai 2. osion tekijöitä todetaan useampia.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33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65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2390D2-DE0E-4933-9E56-1250F5A4B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Potilaskohtaisen</a:t>
            </a:r>
            <a:r>
              <a:rPr lang="fi-FI" dirty="0"/>
              <a:t> </a:t>
            </a:r>
            <a:r>
              <a:rPr lang="fi-FI" sz="2800" dirty="0"/>
              <a:t>riskin arviointi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652D9F-E745-4A84-AAFA-BA693D0C49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Hampaiden reikiintymiseen liittyviä potilaskohtaisia altistavia tekijöitä sekä oireita kartoitetaan kyselemällä. </a:t>
            </a:r>
          </a:p>
          <a:p>
            <a:pPr lvl="1"/>
            <a:r>
              <a:rPr lang="fi-FI" sz="1800" dirty="0"/>
              <a:t>Kyselyn runkona voidaan käyttää altistavien tekijöiden pohjalta tehtyä tarkastuslistaa, ks. </a:t>
            </a:r>
            <a:r>
              <a:rPr lang="fi-FI" sz="1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täältä</a:t>
            </a:r>
            <a:r>
              <a:rPr lang="fi-FI" sz="1800" dirty="0"/>
              <a:t>.</a:t>
            </a:r>
          </a:p>
          <a:p>
            <a:pPr lvl="1"/>
            <a:r>
              <a:rPr lang="fi-FI" sz="1800" dirty="0"/>
              <a:t>Potilaiden haastattelussa voidaan käyttää niin sanottua motivoivaa haastattelua.</a:t>
            </a:r>
          </a:p>
          <a:p>
            <a:r>
              <a:rPr lang="fi-FI" sz="2000" dirty="0"/>
              <a:t>Yksilöllinen karieksen hallinnan suunnittelu edellyttää</a:t>
            </a:r>
          </a:p>
          <a:p>
            <a:pPr lvl="1"/>
            <a:r>
              <a:rPr lang="fi-FI" sz="1800" dirty="0"/>
              <a:t>reikiintymisriskin arviointia</a:t>
            </a:r>
          </a:p>
          <a:p>
            <a:pPr lvl="1"/>
            <a:r>
              <a:rPr lang="fi-FI" sz="1800" dirty="0"/>
              <a:t>kliinistä tutkimusta </a:t>
            </a:r>
          </a:p>
          <a:p>
            <a:pPr lvl="1"/>
            <a:r>
              <a:rPr lang="fi-FI" sz="1800" dirty="0"/>
              <a:t>kariesvaurioiden syvyyden ja aktiivisuuden arviointia. </a:t>
            </a:r>
          </a:p>
        </p:txBody>
      </p:sp>
    </p:spTree>
    <p:extLst>
      <p:ext uri="{BB962C8B-B14F-4D97-AF65-F5344CB8AC3E}">
        <p14:creationId xmlns:p14="http://schemas.microsoft.com/office/powerpoint/2010/main" val="51377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475A8F-E425-4DA6-A183-68389B170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 sz="2800" dirty="0"/>
              <a:t>Kliininen</a:t>
            </a:r>
            <a:r>
              <a:rPr lang="fi-FI" dirty="0"/>
              <a:t> </a:t>
            </a:r>
            <a:r>
              <a:rPr lang="fi-FI" sz="2800" dirty="0"/>
              <a:t>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6CA5E7-E434-42B4-8DA6-1677C0E64C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352388" cy="3480816"/>
          </a:xfrm>
        </p:spPr>
        <p:txBody>
          <a:bodyPr/>
          <a:lstStyle/>
          <a:p>
            <a:r>
              <a:rPr lang="fi-FI" sz="2000" dirty="0"/>
              <a:t>Kariesvaurioiden syvyyden ja aktiivisuuden havainnointi on suositeltavaa tehdä näönvaraisesti käyttämällä apuna kuituvaloa ja tarvittaessa röntgenkuvausta. </a:t>
            </a:r>
          </a:p>
          <a:p>
            <a:pPr lvl="1"/>
            <a:r>
              <a:rPr lang="fi-FI" sz="1800" dirty="0"/>
              <a:t>Apuna voidaan käyttää myös uusia havainnointimenetelmiä, kuten digitaalista kuituvaloa (NIR-LT) </a:t>
            </a:r>
            <a:r>
              <a:rPr lang="fi-FI" sz="1800"/>
              <a:t>ja laserfluoresenssi-mittausta</a:t>
            </a:r>
            <a:r>
              <a:rPr lang="fi-FI" sz="1800" dirty="0"/>
              <a:t>.</a:t>
            </a:r>
          </a:p>
          <a:p>
            <a:r>
              <a:rPr lang="en-US" sz="2000" dirty="0"/>
              <a:t>Kariesvaurioiden standardoitu luokittelujärjestelmä (ICDAS) </a:t>
            </a:r>
          </a:p>
          <a:p>
            <a:pPr lvl="1"/>
            <a:r>
              <a:rPr lang="fi-FI" sz="1800" dirty="0"/>
              <a:t>lisää näönvaraisen havainnoinnin tarkkuutta </a:t>
            </a:r>
            <a:r>
              <a:rPr lang="fi-FI" sz="1800" b="1" dirty="0">
                <a:solidFill>
                  <a:schemeClr val="tx2"/>
                </a:solidFill>
              </a:rPr>
              <a:t>A</a:t>
            </a:r>
          </a:p>
          <a:p>
            <a:pPr lvl="1"/>
            <a:r>
              <a:rPr lang="fi-FI" sz="1800" dirty="0"/>
              <a:t>auttaa arvioimaan kariesvaurion eri asteita ja aktiivisuutta</a:t>
            </a:r>
          </a:p>
          <a:p>
            <a:pPr lvl="1"/>
            <a:r>
              <a:rPr lang="fi-FI" sz="1800" dirty="0"/>
              <a:t>luokittelee kariesvauriot 6 luokkaan alkaen varhaisvaiheen alkavasta kiillevauriosta (ICDAS 1) laajaan, yli puolet hammaspinnasta tuhonneeseen dentiinivaurioon (ICDAS 6). </a:t>
            </a:r>
          </a:p>
        </p:txBody>
      </p:sp>
    </p:spTree>
    <p:extLst>
      <p:ext uri="{BB962C8B-B14F-4D97-AF65-F5344CB8AC3E}">
        <p14:creationId xmlns:p14="http://schemas.microsoft.com/office/powerpoint/2010/main" val="418273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794411-A579-422D-BA1F-63B76976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5601"/>
          </a:xfrm>
        </p:spPr>
        <p:txBody>
          <a:bodyPr anchor="t">
            <a:normAutofit/>
          </a:bodyPr>
          <a:lstStyle/>
          <a:p>
            <a:r>
              <a:rPr lang="fi-FI" sz="2800" dirty="0"/>
              <a:t>Kiillevaurioiden</a:t>
            </a:r>
            <a:r>
              <a:rPr lang="fi-FI" dirty="0"/>
              <a:t> </a:t>
            </a:r>
            <a:r>
              <a:rPr lang="fi-FI" sz="2800" dirty="0"/>
              <a:t>ICDAS-luokittelu</a:t>
            </a:r>
          </a:p>
        </p:txBody>
      </p:sp>
      <p:pic>
        <p:nvPicPr>
          <p:cNvPr id="5" name="Sisällön paikkamerkki 4" descr="Kuva, joka sisältää kohteen ruoka, lintu&#10;&#10;Kuvaus luotu automaattisesti">
            <a:extLst>
              <a:ext uri="{FF2B5EF4-FFF2-40B4-BE49-F238E27FC236}">
                <a16:creationId xmlns:a16="http://schemas.microsoft.com/office/drawing/2014/main" id="{51631058-511A-474C-8F6F-47B8EF7297C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281989" y="822960"/>
            <a:ext cx="4580021" cy="3480816"/>
          </a:xfrm>
          <a:noFill/>
        </p:spPr>
      </p:pic>
    </p:spTree>
    <p:extLst>
      <p:ext uri="{BB962C8B-B14F-4D97-AF65-F5344CB8AC3E}">
        <p14:creationId xmlns:p14="http://schemas.microsoft.com/office/powerpoint/2010/main" val="130198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3C9282-C036-436A-A424-306BE953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23220"/>
          </a:xfrm>
        </p:spPr>
        <p:txBody>
          <a:bodyPr/>
          <a:lstStyle/>
          <a:p>
            <a:r>
              <a:rPr lang="fi-FI" sz="2800" dirty="0"/>
              <a:t>Dentiinivaurioiden ICDAS-luokittelu</a:t>
            </a:r>
          </a:p>
        </p:txBody>
      </p:sp>
      <p:pic>
        <p:nvPicPr>
          <p:cNvPr id="9" name="Sisällön paikkamerkki 8" descr="Kuva, joka sisältää kohteen ruoka, lintu&#10;&#10;Kuvaus luotu automaattisesti">
            <a:extLst>
              <a:ext uri="{FF2B5EF4-FFF2-40B4-BE49-F238E27FC236}">
                <a16:creationId xmlns:a16="http://schemas.microsoft.com/office/drawing/2014/main" id="{0DF6B8E1-10DE-4373-925D-D5B264909B7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003304" y="831120"/>
            <a:ext cx="5060610" cy="3393586"/>
          </a:xfrm>
        </p:spPr>
      </p:pic>
    </p:spTree>
    <p:extLst>
      <p:ext uri="{BB962C8B-B14F-4D97-AF65-F5344CB8AC3E}">
        <p14:creationId xmlns:p14="http://schemas.microsoft.com/office/powerpoint/2010/main" val="1694349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86D64E-D120-43BF-AB34-8245E4C72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8105917" cy="954107"/>
          </a:xfrm>
        </p:spPr>
        <p:txBody>
          <a:bodyPr/>
          <a:lstStyle/>
          <a:p>
            <a:r>
              <a:rPr lang="fi-FI" sz="2800" dirty="0"/>
              <a:t>Kariesvaurioiden havainnointi: </a:t>
            </a:r>
            <a:br>
              <a:rPr lang="fi-FI" sz="2800" dirty="0"/>
            </a:br>
            <a:r>
              <a:rPr lang="fi-FI" sz="2800" dirty="0"/>
              <a:t>kuituvalo (FOTI</a:t>
            </a:r>
            <a:r>
              <a:rPr lang="fi-FI" sz="2800"/>
              <a:t>) ja </a:t>
            </a:r>
            <a:r>
              <a:rPr lang="fi-FI" sz="2800" dirty="0"/>
              <a:t>röntgenkuvaus (Bitewing)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9F8EA63C-1B43-49CA-99D8-42562C04FD7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46349072"/>
              </p:ext>
            </p:extLst>
          </p:nvPr>
        </p:nvGraphicFramePr>
        <p:xfrm>
          <a:off x="628650" y="1235438"/>
          <a:ext cx="7886700" cy="306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6011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EB3EFC-025A-4773-AAB3-296432D5A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8945254" cy="954107"/>
          </a:xfrm>
        </p:spPr>
        <p:txBody>
          <a:bodyPr/>
          <a:lstStyle/>
          <a:p>
            <a:r>
              <a:rPr lang="fi-FI" sz="2800" dirty="0"/>
              <a:t>Kariesvaurioiden havainnointi: digitaalinen kuituvalo </a:t>
            </a:r>
            <a:br>
              <a:rPr lang="fi-FI" sz="2800" dirty="0"/>
            </a:br>
            <a:r>
              <a:rPr lang="fi-FI" sz="2800" dirty="0"/>
              <a:t>(NIR-LT) ja laserfluoresenssi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1E584CF5-4B0E-4622-8D2D-2BDC16BE9B0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30959257"/>
              </p:ext>
            </p:extLst>
          </p:nvPr>
        </p:nvGraphicFramePr>
        <p:xfrm>
          <a:off x="628650" y="1158494"/>
          <a:ext cx="8020050" cy="3145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931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D785BC-FF05-4B49-A467-CF5AF6D5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8308086" cy="892552"/>
          </a:xfrm>
        </p:spPr>
        <p:txBody>
          <a:bodyPr/>
          <a:lstStyle/>
          <a:p>
            <a:r>
              <a:rPr lang="fi-FI" sz="2600" dirty="0"/>
              <a:t>Hoitosuunnitelma – karieksen hallintasuunnitelma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7FC048-8D56-4CD7-BA82-1A0EA7B4A8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393430" cy="3480816"/>
          </a:xfrm>
        </p:spPr>
        <p:txBody>
          <a:bodyPr/>
          <a:lstStyle/>
          <a:p>
            <a:r>
              <a:rPr lang="fi-FI" sz="1800" dirty="0"/>
              <a:t>Karieksen hallintasuunnitelma tehdään yhdessä potilaan kanssa.</a:t>
            </a:r>
          </a:p>
          <a:p>
            <a:r>
              <a:rPr lang="fi-FI" sz="1800" dirty="0"/>
              <a:t>Hoitosuunnitelman laatimista havainnollistamaan on tässä suosituksessa käytetty värikoodausta, ks. diat </a:t>
            </a:r>
            <a:r>
              <a:rPr lang="fi-FI" sz="1800" dirty="0">
                <a:solidFill>
                  <a:schemeClr val="tx2"/>
                </a:solidFill>
                <a:hlinkClick r:id="rId2" action="ppaction://hlinksldjump"/>
              </a:rPr>
              <a:t>19</a:t>
            </a:r>
            <a:r>
              <a:rPr lang="fi-FI" sz="1800" dirty="0"/>
              <a:t> ja </a:t>
            </a:r>
            <a:r>
              <a:rPr lang="fi-FI" sz="1800" dirty="0">
                <a:solidFill>
                  <a:schemeClr val="tx2"/>
                </a:solidFill>
                <a:hlinkClick r:id="rId3" action="ppaction://hlinksldjump"/>
              </a:rPr>
              <a:t>20</a:t>
            </a:r>
            <a:r>
              <a:rPr lang="fi-FI" sz="1800" dirty="0"/>
              <a:t>.</a:t>
            </a:r>
          </a:p>
          <a:p>
            <a:pPr lvl="1"/>
            <a:r>
              <a:rPr lang="fi-FI" sz="1600" dirty="0">
                <a:highlight>
                  <a:srgbClr val="339933"/>
                </a:highlight>
              </a:rPr>
              <a:t>Vihreä </a:t>
            </a:r>
            <a:r>
              <a:rPr lang="fi-FI" sz="1600" dirty="0"/>
              <a:t>– Pieni todennäköisyys uusien vaurioiden syntymiselle ja alkavien vaurioiden etenemiselle: omahoito ja tarvittaessa yksilöllinen tehostettu omahoitosuunnitelma</a:t>
            </a:r>
          </a:p>
          <a:p>
            <a:pPr lvl="1"/>
            <a:r>
              <a:rPr lang="fi-FI" sz="1600" dirty="0">
                <a:highlight>
                  <a:srgbClr val="FFFF00"/>
                </a:highlight>
              </a:rPr>
              <a:t>Keltainen</a:t>
            </a:r>
            <a:r>
              <a:rPr lang="fi-FI" sz="1600" dirty="0"/>
              <a:t> – Kohtalainen todennäköisyys uusien vaurioiden syntymiselle ja alkavien vaurioiden etenemiselle: yksilöllinen tehostettu omahoito-suunnitelma ja vaurioiden pysäytyshoito vastaanotolla sekä tarvittaessa paikkaushoito</a:t>
            </a:r>
          </a:p>
          <a:p>
            <a:pPr lvl="1"/>
            <a:r>
              <a:rPr lang="fi-FI" sz="1600" dirty="0">
                <a:highlight>
                  <a:srgbClr val="DA432A"/>
                </a:highlight>
              </a:rPr>
              <a:t>Punainen</a:t>
            </a:r>
            <a:r>
              <a:rPr lang="fi-FI" sz="1600" dirty="0"/>
              <a:t> – Suuri todennäköisyys uusien vaurioiden syntymiselle ja </a:t>
            </a:r>
            <a:br>
              <a:rPr lang="fi-FI" sz="1600" dirty="0"/>
            </a:br>
            <a:r>
              <a:rPr lang="fi-FI" sz="1600" dirty="0"/>
              <a:t>alkavien vaurioiden etenemiselle: yksilöllinen tehostettu omahoito-suunnitelma ja vaurioiden pysäytyshoito vastaanotolla, paikkaushoito</a:t>
            </a:r>
          </a:p>
        </p:txBody>
      </p:sp>
    </p:spTree>
    <p:extLst>
      <p:ext uri="{BB962C8B-B14F-4D97-AF65-F5344CB8AC3E}">
        <p14:creationId xmlns:p14="http://schemas.microsoft.com/office/powerpoint/2010/main" val="2422684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460641-D44A-4CA6-A4CE-2B85FBAA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23832"/>
            <a:ext cx="8388350" cy="830997"/>
          </a:xfrm>
        </p:spPr>
        <p:txBody>
          <a:bodyPr/>
          <a:lstStyle/>
          <a:p>
            <a:r>
              <a:rPr lang="fi-FI" sz="2400" dirty="0"/>
              <a:t>Uusien vaurioiden syntymisen ja alkavien vaurioiden etenemisen todennäköisyys sekä hoitosuunnitelma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C2F41CC6-FCD5-4EF9-A6A8-FEAD4F34C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662285"/>
              </p:ext>
            </p:extLst>
          </p:nvPr>
        </p:nvGraphicFramePr>
        <p:xfrm>
          <a:off x="127000" y="948628"/>
          <a:ext cx="8890000" cy="3915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7920">
                  <a:extLst>
                    <a:ext uri="{9D8B030D-6E8A-4147-A177-3AD203B41FA5}">
                      <a16:colId xmlns:a16="http://schemas.microsoft.com/office/drawing/2014/main" val="1774806037"/>
                    </a:ext>
                  </a:extLst>
                </a:gridCol>
                <a:gridCol w="1947355">
                  <a:extLst>
                    <a:ext uri="{9D8B030D-6E8A-4147-A177-3AD203B41FA5}">
                      <a16:colId xmlns:a16="http://schemas.microsoft.com/office/drawing/2014/main" val="1562895329"/>
                    </a:ext>
                  </a:extLst>
                </a:gridCol>
                <a:gridCol w="2944685">
                  <a:extLst>
                    <a:ext uri="{9D8B030D-6E8A-4147-A177-3AD203B41FA5}">
                      <a16:colId xmlns:a16="http://schemas.microsoft.com/office/drawing/2014/main" val="1855457762"/>
                    </a:ext>
                  </a:extLst>
                </a:gridCol>
                <a:gridCol w="2860040">
                  <a:extLst>
                    <a:ext uri="{9D8B030D-6E8A-4147-A177-3AD203B41FA5}">
                      <a16:colId xmlns:a16="http://schemas.microsoft.com/office/drawing/2014/main" val="1342584549"/>
                    </a:ext>
                  </a:extLst>
                </a:gridCol>
              </a:tblGrid>
              <a:tr h="221579">
                <a:tc rowSpan="2">
                  <a:txBody>
                    <a:bodyPr/>
                    <a:lstStyle/>
                    <a:p>
                      <a:pPr lvl="0" algn="l" fontAlgn="t"/>
                      <a:r>
                        <a:rPr lang="fi-FI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Potilaan kariesriski</a:t>
                      </a:r>
                    </a:p>
                    <a:p>
                      <a:pPr lvl="0" algn="l" fontAlgn="t"/>
                      <a:r>
                        <a:rPr lang="fi-FI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i-F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l" fontAlgn="t"/>
                      <a:r>
                        <a:rPr lang="fi-FI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Vauriot</a:t>
                      </a:r>
                      <a:endParaRPr lang="fi-F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000586"/>
                  </a:ext>
                </a:extLst>
              </a:tr>
              <a:tr h="728161">
                <a:tc vMerge="1">
                  <a:txBody>
                    <a:bodyPr/>
                    <a:lstStyle/>
                    <a:p>
                      <a:pPr algn="l" fontAlgn="t"/>
                      <a:endParaRPr lang="fi-FI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lv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fi-FI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Ei aktiivisia</a:t>
                      </a:r>
                      <a:endParaRPr lang="fi-F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fi-FI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Aktiivisia kiillevaurioita tai yksittäinen dentiinin keskikolmannekseen ulottuva vaurio</a:t>
                      </a:r>
                      <a:endParaRPr lang="fi-F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fi-FI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Useampia dentiinin keskikolmannekseen tai syvemmälle ulottuvia aktiivisia kariesvaurioita</a:t>
                      </a:r>
                      <a:endParaRPr lang="fi-F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53391"/>
                  </a:ext>
                </a:extLst>
              </a:tr>
              <a:tr h="944265">
                <a:tc>
                  <a:txBody>
                    <a:bodyPr/>
                    <a:lstStyle/>
                    <a:p>
                      <a:pPr algn="l" fontAlgn="t"/>
                      <a: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Pieni </a:t>
                      </a:r>
                      <a:b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(ei altistavia tekijöitä)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Omahoito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Yksilöllinen tehostettu omahoitosuunnitelma ja vaurioiden pysäytyshoito vastaanotolla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Yksilöllinen tehostettu omahoito-suunnitelma ja vaurioiden pysäytys-hoito vastaanotolla, tarvittaessa korjaavat hoitotoimenpiteet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890300"/>
                  </a:ext>
                </a:extLst>
              </a:tr>
              <a:tr h="894633">
                <a:tc>
                  <a:txBody>
                    <a:bodyPr/>
                    <a:lstStyle/>
                    <a:p>
                      <a:pPr algn="l" fontAlgn="t"/>
                      <a: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Kohtalainen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Omahoito – tarvittaessa yksilöllinen tehostettu omahoitosuunnitelma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Yksilöllinen tehostettu omahoitosuunnitelma ja vaurioiden pysäytyshoito vastaanotolla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Yksilöllinen tehostettu omahoito-suunnitelma ja vaurioiden pysäytyshoito vastaanotolla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Korjaavat hoitotoimenpiteet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43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31536"/>
                  </a:ext>
                </a:extLst>
              </a:tr>
              <a:tr h="1125216">
                <a:tc>
                  <a:txBody>
                    <a:bodyPr/>
                    <a:lstStyle/>
                    <a:p>
                      <a:pPr algn="l" fontAlgn="t"/>
                      <a: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Suuri </a:t>
                      </a:r>
                      <a:b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(useita altistavia tekijöitä)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9525" marT="9525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Yksilöllinen tehostettu omahoitosuunnitelma ja vaurioiden pysäytyshoito vastaanotolla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432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Yksilöllinen tehostettu omahoitosuunnitelma ja vaurioiden pysäytyshoito vastaanotolla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Korjaavat hoitotoimenpiteet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432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Yksilöllinen tehostettu omahoito-suunnitelma ja vaurioiden pysäytys-hoito vastaanotolla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Korjaavat hoitotoimenpiteet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43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690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39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492B5-8DCC-475B-B0AD-73D1BEC2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461665"/>
          </a:xfrm>
        </p:spPr>
        <p:txBody>
          <a:bodyPr/>
          <a:lstStyle/>
          <a:p>
            <a:r>
              <a:rPr lang="fi-FI" sz="2400" dirty="0"/>
              <a:t>Näytön varmuusaste Käypä hoito -suosituksissa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CF02105-79B9-48AA-A464-29E0DBF141D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41036367"/>
              </p:ext>
            </p:extLst>
          </p:nvPr>
        </p:nvGraphicFramePr>
        <p:xfrm>
          <a:off x="628650" y="822325"/>
          <a:ext cx="7886700" cy="3266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90422">
                  <a:extLst>
                    <a:ext uri="{9D8B030D-6E8A-4147-A177-3AD203B41FA5}">
                      <a16:colId xmlns:a16="http://schemas.microsoft.com/office/drawing/2014/main" val="69717820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984627652"/>
                    </a:ext>
                  </a:extLst>
                </a:gridCol>
                <a:gridCol w="4821174">
                  <a:extLst>
                    <a:ext uri="{9D8B030D-6E8A-4147-A177-3AD203B41FA5}">
                      <a16:colId xmlns:a16="http://schemas.microsoft.com/office/drawing/2014/main" val="3580641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Koodi</a:t>
                      </a:r>
                      <a:endParaRPr lang="fi-FI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Näytön aste</a:t>
                      </a:r>
                      <a:endParaRPr lang="fi-FI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Selitys</a:t>
                      </a:r>
                      <a:endParaRPr lang="fi-FI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A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Vahva </a:t>
                      </a:r>
                    </a:p>
                    <a:p>
                      <a:r>
                        <a:rPr lang="fi-FI" sz="1400" dirty="0"/>
                        <a:t>tutkimusnäyttö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Useita menetelmällisesti tasokkaita</a:t>
                      </a:r>
                      <a:r>
                        <a:rPr lang="fi-FI" sz="1400" baseline="30000" dirty="0"/>
                        <a:t>1</a:t>
                      </a:r>
                      <a:r>
                        <a:rPr lang="fi-FI" sz="1400" dirty="0"/>
                        <a:t> tutkimuksia, joiden tulokset samansuuntaiset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94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B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Kohtalainen </a:t>
                      </a:r>
                    </a:p>
                    <a:p>
                      <a:r>
                        <a:rPr lang="fi-FI" sz="1400" dirty="0"/>
                        <a:t>tutkimusnäyttö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Ainakin yksi menetelmällisesti tasokas tutkimus tai useita kelvollisia</a:t>
                      </a:r>
                      <a:r>
                        <a:rPr lang="fi-FI" sz="1400" baseline="30000" dirty="0"/>
                        <a:t>2</a:t>
                      </a:r>
                      <a:r>
                        <a:rPr lang="fi-FI" sz="1400" dirty="0"/>
                        <a:t> tutkimuksia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49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C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Niukka</a:t>
                      </a:r>
                    </a:p>
                    <a:p>
                      <a:r>
                        <a:rPr lang="fi-FI" sz="1400" dirty="0"/>
                        <a:t>tutkimusnäyttö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Ainakin yksi kelvollinen tieteellinen</a:t>
                      </a:r>
                      <a:r>
                        <a:rPr lang="fi-FI" sz="1400" baseline="0" dirty="0"/>
                        <a:t> tutkimus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2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D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Ei </a:t>
                      </a:r>
                    </a:p>
                    <a:p>
                      <a:r>
                        <a:rPr lang="fi-FI" sz="1400" dirty="0"/>
                        <a:t>tutkimusnäyttöä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Asiantuntijoiden tulkinta (paras arvio) tiedosta, joka ei täytä tutkimukseen</a:t>
                      </a:r>
                      <a:r>
                        <a:rPr lang="fi-FI" sz="1400" baseline="0" dirty="0"/>
                        <a:t> perustuvia näytön vaatimuksia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6396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fi-FI" sz="1200" baseline="30000" dirty="0"/>
                        <a:t>1 </a:t>
                      </a:r>
                      <a:r>
                        <a:rPr lang="fi-FI" sz="1200" dirty="0"/>
                        <a:t>Menetelmällisesti</a:t>
                      </a:r>
                      <a:r>
                        <a:rPr lang="fi-FI" sz="1200" baseline="0" dirty="0"/>
                        <a:t> tasokas = vahva tutkimusasetelma (kontrolloitu koeasetelma tai hyvä epidemiologinen tutkimus); tutkittu väestö ja käytetty menetelmä soveltuvat  perustaksi hoitosuosituksen kannanottoihin.</a:t>
                      </a:r>
                    </a:p>
                    <a:p>
                      <a:r>
                        <a:rPr lang="fi-FI" sz="1200" baseline="30000" dirty="0"/>
                        <a:t>2 </a:t>
                      </a:r>
                      <a:r>
                        <a:rPr lang="fi-FI" sz="1200" baseline="0" dirty="0"/>
                        <a:t>Kelvollinen = täyttää vähimmäisvaatimukset tieteellisten menetelmien osalta; tutkittu väestö ja käytetty menetelmä soveltuvat perustaksi hoitosuosituksen kannanottoihin.</a:t>
                      </a:r>
                      <a:endParaRPr lang="fi-FI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3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069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AF597-8D8E-42D9-996F-27A1C6D5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84" y="219776"/>
            <a:ext cx="3218955" cy="1815882"/>
          </a:xfrm>
        </p:spPr>
        <p:txBody>
          <a:bodyPr/>
          <a:lstStyle/>
          <a:p>
            <a:r>
              <a:rPr lang="fi-FI" sz="2800" dirty="0"/>
              <a:t>Karieksen hallintatoimet kotona ja vastaanotolla</a:t>
            </a:r>
          </a:p>
        </p:txBody>
      </p:sp>
      <p:pic>
        <p:nvPicPr>
          <p:cNvPr id="9" name="Sisällön paikkamerkki 8" descr="Kuva, joka sisältää kohteen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FB6AD8CB-F135-44A2-A033-D95EF1A0949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615591" y="0"/>
            <a:ext cx="3944463" cy="5143500"/>
          </a:xfr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50155C1-6311-431B-B064-7ACE03FD7E67}"/>
              </a:ext>
            </a:extLst>
          </p:cNvPr>
          <p:cNvSpPr txBox="1"/>
          <p:nvPr/>
        </p:nvSpPr>
        <p:spPr>
          <a:xfrm>
            <a:off x="480584" y="2035658"/>
            <a:ext cx="40138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Calibri" panose="020F0502020204030204" pitchFamily="34" charset="0"/>
              </a:rPr>
              <a:t>Kaaviossa esitetään karieksen hallintatoimet kotona ja vastaanotolla, kun todennäköisyys hampaiden reikiintymiselle on pieni, kohtalainen tai suuri.</a:t>
            </a:r>
          </a:p>
          <a:p>
            <a:endParaRPr lang="fi-FI" sz="1600" dirty="0">
              <a:latin typeface="Calibri" panose="020F0502020204030204" pitchFamily="34" charset="0"/>
            </a:endParaRPr>
          </a:p>
          <a:p>
            <a:r>
              <a:rPr lang="fi-FI" sz="1600" dirty="0">
                <a:latin typeface="Calibri" panose="020F0502020204030204" pitchFamily="34" charset="0"/>
              </a:rPr>
              <a:t>Ks. tarkemmin suosituksesta löytyvä sähköinen </a:t>
            </a:r>
            <a:r>
              <a:rPr lang="fi-FI" sz="1600" dirty="0">
                <a:solidFill>
                  <a:schemeClr val="tx2"/>
                </a:solidFill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kaavio</a:t>
            </a:r>
            <a:r>
              <a:rPr lang="fi-FI" sz="16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ABBF1A8-02C0-47FA-9513-C6623ABB27A4}"/>
              </a:ext>
            </a:extLst>
          </p:cNvPr>
          <p:cNvSpPr txBox="1"/>
          <p:nvPr/>
        </p:nvSpPr>
        <p:spPr>
          <a:xfrm>
            <a:off x="8528903" y="3204959"/>
            <a:ext cx="307777" cy="172258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© SuomalainenLääkäriseura Duodecim</a:t>
            </a:r>
          </a:p>
        </p:txBody>
      </p:sp>
    </p:spTree>
    <p:extLst>
      <p:ext uri="{BB962C8B-B14F-4D97-AF65-F5344CB8AC3E}">
        <p14:creationId xmlns:p14="http://schemas.microsoft.com/office/powerpoint/2010/main" val="2327491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F42D39-FD79-4F5B-B8FA-ECB82697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23220"/>
          </a:xfrm>
        </p:spPr>
        <p:txBody>
          <a:bodyPr/>
          <a:lstStyle/>
          <a:p>
            <a:r>
              <a:rPr lang="fi-FI" sz="2800" dirty="0"/>
              <a:t>Elintavat ja kaikille suositeltava omahoito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6D4AC93-7D4C-4C3F-BAC5-26F56D8A144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34047875"/>
              </p:ext>
            </p:extLst>
          </p:nvPr>
        </p:nvGraphicFramePr>
        <p:xfrm>
          <a:off x="628650" y="934018"/>
          <a:ext cx="6966329" cy="3275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632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C5CCD0-1E3B-4007-B840-5B89457C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23220"/>
          </a:xfrm>
        </p:spPr>
        <p:txBody>
          <a:bodyPr/>
          <a:lstStyle/>
          <a:p>
            <a:r>
              <a:rPr lang="fi-FI" sz="2800" dirty="0"/>
              <a:t>Hampaiden huolellinen puhdistus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C559A3-E332-4119-994A-38292505A9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49" y="822960"/>
            <a:ext cx="8022981" cy="3480816"/>
          </a:xfrm>
        </p:spPr>
        <p:txBody>
          <a:bodyPr/>
          <a:lstStyle/>
          <a:p>
            <a:r>
              <a:rPr lang="fi-FI" sz="2000" dirty="0"/>
              <a:t>Kaikkien pitää harjata hampaansa kaksi kertaa päivässä joko itse tai </a:t>
            </a:r>
            <a:r>
              <a:rPr lang="fi-FI" sz="2000"/>
              <a:t>avustettuna </a:t>
            </a:r>
            <a:r>
              <a:rPr lang="fi-FI" sz="2000" b="1">
                <a:solidFill>
                  <a:schemeClr val="tx2"/>
                </a:solidFill>
              </a:rPr>
              <a:t>A,</a:t>
            </a:r>
            <a:r>
              <a:rPr lang="fi-FI" sz="2000"/>
              <a:t> </a:t>
            </a:r>
            <a:r>
              <a:rPr lang="fi-FI" sz="2000" dirty="0"/>
              <a:t>fluorihammastahnaa käyttäen </a:t>
            </a:r>
            <a:r>
              <a:rPr lang="fi-FI" sz="2000" b="1" dirty="0">
                <a:solidFill>
                  <a:schemeClr val="tx2"/>
                </a:solidFill>
              </a:rPr>
              <a:t>A</a:t>
            </a:r>
            <a:r>
              <a:rPr lang="fi-FI" sz="2000" dirty="0"/>
              <a:t> vähintään 2 minuutin ajan.</a:t>
            </a:r>
          </a:p>
          <a:p>
            <a:r>
              <a:rPr lang="fi-FI" sz="2000" dirty="0"/>
              <a:t>Puhkeavien tai vasta puhjenneiden poskihampaiden purupinnat tulee puhdistaa erityisen huolellisesti </a:t>
            </a:r>
            <a:r>
              <a:rPr lang="fi-FI" sz="2000" b="1" dirty="0">
                <a:solidFill>
                  <a:schemeClr val="tx2"/>
                </a:solidFill>
              </a:rPr>
              <a:t>C</a:t>
            </a:r>
            <a:r>
              <a:rPr lang="fi-FI" sz="2000" dirty="0"/>
              <a:t>.</a:t>
            </a:r>
          </a:p>
          <a:p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F9E40B1-6A57-4A9E-9A82-AF8DC35FA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0"/>
          <a:stretch/>
        </p:blipFill>
        <p:spPr>
          <a:xfrm>
            <a:off x="1069936" y="2719132"/>
            <a:ext cx="4555804" cy="157276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2C4D67B-BD38-4BB9-8A3E-3BB1DB4EE194}"/>
              </a:ext>
            </a:extLst>
          </p:cNvPr>
          <p:cNvSpPr txBox="1"/>
          <p:nvPr/>
        </p:nvSpPr>
        <p:spPr>
          <a:xfrm>
            <a:off x="5900728" y="2635961"/>
            <a:ext cx="26732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Calibri" panose="020F0502020204030204" pitchFamily="34" charset="0"/>
              </a:rPr>
              <a:t>Kuva. Harjakset eivät tavoita puhkeavan hampaan purupintaa hammasrivin suuntaisesti harjattaessa (a). </a:t>
            </a:r>
            <a:br>
              <a:rPr lang="fi-FI" sz="1400" dirty="0">
                <a:latin typeface="Calibri" panose="020F0502020204030204" pitchFamily="34" charset="0"/>
              </a:rPr>
            </a:br>
            <a:r>
              <a:rPr lang="fi-FI" sz="1400" dirty="0">
                <a:latin typeface="Calibri" panose="020F0502020204030204" pitchFamily="34" charset="0"/>
              </a:rPr>
              <a:t>Hammasharja täytyy asettaa puhkeavan hampaan purupinnalle erikseen (b).</a:t>
            </a:r>
          </a:p>
        </p:txBody>
      </p:sp>
    </p:spTree>
    <p:extLst>
      <p:ext uri="{BB962C8B-B14F-4D97-AF65-F5344CB8AC3E}">
        <p14:creationId xmlns:p14="http://schemas.microsoft.com/office/powerpoint/2010/main" val="1861417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C1848A-35A3-4D81-B0A8-40710A48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23220"/>
          </a:xfrm>
        </p:spPr>
        <p:txBody>
          <a:bodyPr/>
          <a:lstStyle/>
          <a:p>
            <a:r>
              <a:rPr lang="fi-FI" sz="2800" dirty="0"/>
              <a:t>Hampaiden huolellinen puhdistus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AD75D4-D033-4A19-8DC8-C08713A41E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233996" cy="3480816"/>
          </a:xfrm>
        </p:spPr>
        <p:txBody>
          <a:bodyPr/>
          <a:lstStyle/>
          <a:p>
            <a:r>
              <a:rPr lang="fi-FI" sz="1900" dirty="0"/>
              <a:t>Sähköhammasharjalla hampaat puhdistuvat paremmin kuin tavanomaisella harjalla </a:t>
            </a:r>
            <a:r>
              <a:rPr lang="fi-FI" sz="1900" b="1" dirty="0">
                <a:solidFill>
                  <a:schemeClr val="tx2"/>
                </a:solidFill>
              </a:rPr>
              <a:t>B</a:t>
            </a:r>
            <a:r>
              <a:rPr lang="fi-FI" sz="1900" dirty="0"/>
              <a:t>.</a:t>
            </a:r>
          </a:p>
          <a:p>
            <a:r>
              <a:rPr lang="fi-FI" sz="1900" dirty="0"/>
              <a:t>Motoriset taidot ovat vasta kouluiässä kehittyneet sellaiselle tasolle, että lapsi kykenee itsenäisesti puhdistamaan hampaansa. </a:t>
            </a:r>
          </a:p>
          <a:p>
            <a:r>
              <a:rPr lang="fi-FI" sz="1900" dirty="0"/>
              <a:t>Huoltajien tulee valvoa yläkouluikään asti, että hampaat tulevat riittävän puhtaiksi </a:t>
            </a:r>
            <a:r>
              <a:rPr lang="fi-FI" sz="1900" b="1" dirty="0">
                <a:solidFill>
                  <a:schemeClr val="tx2"/>
                </a:solidFill>
              </a:rPr>
              <a:t>C</a:t>
            </a:r>
            <a:r>
              <a:rPr lang="fi-FI" sz="1900" dirty="0"/>
              <a:t>.</a:t>
            </a:r>
          </a:p>
          <a:p>
            <a:r>
              <a:rPr lang="fi-FI" sz="1900" dirty="0"/>
              <a:t>Yläkouluikäisten ja aikuisten on hyvä puhdistaa hammasvälinsä päivittäin.</a:t>
            </a:r>
          </a:p>
          <a:p>
            <a:r>
              <a:rPr lang="fi-FI" sz="1900" dirty="0"/>
              <a:t>Läheisten tai hoitajien on huolehdittava niiden henkilöiden suuhygieniasta, jotka eivät syystä tai toisesta kykene huolehtimaan siitä itse.</a:t>
            </a:r>
          </a:p>
        </p:txBody>
      </p:sp>
    </p:spTree>
    <p:extLst>
      <p:ext uri="{BB962C8B-B14F-4D97-AF65-F5344CB8AC3E}">
        <p14:creationId xmlns:p14="http://schemas.microsoft.com/office/powerpoint/2010/main" val="3190421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94C281-36EF-4E59-B5EE-D8B1133F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23220"/>
          </a:xfrm>
        </p:spPr>
        <p:txBody>
          <a:bodyPr/>
          <a:lstStyle/>
          <a:p>
            <a:r>
              <a:rPr lang="fi-FI" sz="2800" dirty="0"/>
              <a:t>Fluorihammastahnan käyttö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F0D37127-BEFE-4AD4-BB88-EABE3CCEE41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15580691"/>
              </p:ext>
            </p:extLst>
          </p:nvPr>
        </p:nvGraphicFramePr>
        <p:xfrm>
          <a:off x="1020535" y="821931"/>
          <a:ext cx="7761267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Kuva 10" descr="Kuva, joka sisältää kohteen sisä, pöytä, sininen, istuminen&#10;&#10;Kuvaus luotu automaattisesti">
            <a:extLst>
              <a:ext uri="{FF2B5EF4-FFF2-40B4-BE49-F238E27FC236}">
                <a16:creationId xmlns:a16="http://schemas.microsoft.com/office/drawing/2014/main" id="{EF558C17-CB63-42E9-ADCF-34B7AFD0C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812" y="1852172"/>
            <a:ext cx="1137920" cy="153416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426FEA8-03A5-4776-90FB-48DBE8E9D922}"/>
              </a:ext>
            </a:extLst>
          </p:cNvPr>
          <p:cNvSpPr txBox="1"/>
          <p:nvPr/>
        </p:nvSpPr>
        <p:spPr>
          <a:xfrm>
            <a:off x="132360" y="3990030"/>
            <a:ext cx="8659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Kuva: Gettyimages</a:t>
            </a:r>
            <a:endParaRPr lang="fi-FI" sz="700" dirty="0"/>
          </a:p>
        </p:txBody>
      </p:sp>
    </p:spTree>
    <p:extLst>
      <p:ext uri="{BB962C8B-B14F-4D97-AF65-F5344CB8AC3E}">
        <p14:creationId xmlns:p14="http://schemas.microsoft.com/office/powerpoint/2010/main" val="1792714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C102EF-0EC9-41F0-9850-544B075B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23220"/>
          </a:xfrm>
        </p:spPr>
        <p:txBody>
          <a:bodyPr/>
          <a:lstStyle/>
          <a:p>
            <a:r>
              <a:rPr lang="fi-FI" sz="2800" dirty="0"/>
              <a:t>Fluorihammastahnan käyttösuositus</a:t>
            </a:r>
          </a:p>
        </p:txBody>
      </p:sp>
      <p:pic>
        <p:nvPicPr>
          <p:cNvPr id="5" name="Sisällön paikkamerkki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1C0650DF-61D7-4576-BF66-75FC6E08353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12079" y="947017"/>
            <a:ext cx="7319841" cy="3481388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69A1A4E-0939-464E-A277-5A4E0FB2599B}"/>
              </a:ext>
            </a:extLst>
          </p:cNvPr>
          <p:cNvSpPr txBox="1"/>
          <p:nvPr/>
        </p:nvSpPr>
        <p:spPr>
          <a:xfrm>
            <a:off x="5212671" y="4592227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Kuvien copyright: Suomalainen Lääkäriseura Duodecim</a:t>
            </a:r>
          </a:p>
        </p:txBody>
      </p:sp>
    </p:spTree>
    <p:extLst>
      <p:ext uri="{BB962C8B-B14F-4D97-AF65-F5344CB8AC3E}">
        <p14:creationId xmlns:p14="http://schemas.microsoft.com/office/powerpoint/2010/main" val="3684244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DAD2AC-F5F2-49DA-A114-392877C32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23220"/>
          </a:xfrm>
        </p:spPr>
        <p:txBody>
          <a:bodyPr/>
          <a:lstStyle/>
          <a:p>
            <a:r>
              <a:rPr lang="fi-FI" sz="2800" dirty="0"/>
              <a:t>Vesi janojuomana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911BFB7B-BAAB-4FD9-B918-A1D1C02C97C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239777887"/>
              </p:ext>
            </p:extLst>
          </p:nvPr>
        </p:nvGraphicFramePr>
        <p:xfrm>
          <a:off x="1416441" y="822960"/>
          <a:ext cx="7304067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Kuva 9" descr="Kuva, joka sisältää kohteen pöytä, istuminen, lasi, pieni&#10;&#10;Kuvaus luotu automaattisesti">
            <a:extLst>
              <a:ext uri="{FF2B5EF4-FFF2-40B4-BE49-F238E27FC236}">
                <a16:creationId xmlns:a16="http://schemas.microsoft.com/office/drawing/2014/main" id="{6FE28B00-B882-4C08-9E32-2ADE1EA34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410" y="1700784"/>
            <a:ext cx="1438656" cy="172516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371DA4E-FE45-466F-9571-3233AF07EC78}"/>
              </a:ext>
            </a:extLst>
          </p:cNvPr>
          <p:cNvSpPr txBox="1"/>
          <p:nvPr/>
        </p:nvSpPr>
        <p:spPr>
          <a:xfrm>
            <a:off x="391886" y="3990030"/>
            <a:ext cx="8659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Kuva: Gettyimages</a:t>
            </a:r>
            <a:endParaRPr lang="fi-FI" sz="700" dirty="0"/>
          </a:p>
        </p:txBody>
      </p:sp>
    </p:spTree>
    <p:extLst>
      <p:ext uri="{BB962C8B-B14F-4D97-AF65-F5344CB8AC3E}">
        <p14:creationId xmlns:p14="http://schemas.microsoft.com/office/powerpoint/2010/main" val="1136797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CA5BC8-4801-4651-B5B1-9ACE2EA0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9775"/>
            <a:ext cx="8349095" cy="892552"/>
          </a:xfrm>
        </p:spPr>
        <p:txBody>
          <a:bodyPr/>
          <a:lstStyle/>
          <a:p>
            <a:r>
              <a:rPr lang="fi-FI" sz="2600" dirty="0"/>
              <a:t>Säännölliset ruoka-ajat ja monipuolinen ruokavalio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40FF2A-3F1A-40C8-80A0-EF850BC47E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1" y="831342"/>
            <a:ext cx="7886700" cy="3480816"/>
          </a:xfrm>
        </p:spPr>
        <p:txBody>
          <a:bodyPr/>
          <a:lstStyle/>
          <a:p>
            <a:r>
              <a:rPr lang="fi-FI" sz="1800" dirty="0"/>
              <a:t>Säännölliset ruoka-ajat ja monipuolinen ruokavalio suojaavat hampaita reikiintymiseltä </a:t>
            </a:r>
            <a:r>
              <a:rPr lang="fi-FI" sz="1800" b="1" dirty="0">
                <a:solidFill>
                  <a:schemeClr val="tx2"/>
                </a:solidFill>
              </a:rPr>
              <a:t>B</a:t>
            </a:r>
            <a:r>
              <a:rPr lang="fi-FI" sz="1800" dirty="0"/>
              <a:t>.</a:t>
            </a:r>
          </a:p>
          <a:p>
            <a:r>
              <a:rPr lang="fi-FI" sz="1800" dirty="0"/>
              <a:t>Sokeria tai muita helposti fermentoituvia hiilihydraatteja sisältäviä tuotteita ei tule käyttää usein eikä suuria määriä, ja niiden käyttö tulee rajoittaa aterioiden yhteyteen </a:t>
            </a:r>
            <a:r>
              <a:rPr lang="fi-FI" sz="1800" b="1" dirty="0">
                <a:solidFill>
                  <a:schemeClr val="tx2"/>
                </a:solidFill>
              </a:rPr>
              <a:t>A</a:t>
            </a:r>
            <a:r>
              <a:rPr lang="fi-FI" sz="1800" dirty="0"/>
              <a:t>.</a:t>
            </a:r>
          </a:p>
          <a:p>
            <a:pPr lvl="1">
              <a:lnSpc>
                <a:spcPts val="1850"/>
              </a:lnSpc>
            </a:pPr>
            <a:r>
              <a:rPr lang="fi-FI" sz="1600" dirty="0"/>
              <a:t>Aikuisilla yleisimmät lisättyjen sokerien lähteet ovat makeutesokeri, makeiset, juomat, leivonnaiset ja keksit.</a:t>
            </a:r>
          </a:p>
          <a:p>
            <a:pPr lvl="1">
              <a:lnSpc>
                <a:spcPts val="1850"/>
              </a:lnSpc>
            </a:pPr>
            <a:r>
              <a:rPr lang="fi-FI" sz="1600" dirty="0"/>
              <a:t>Lapsilla tärkeimmät lisättyjen sokerien lähteet ovat sokeroidut juomat ja mehut, makeiset ja suklaa, leivonnaiset, aamiaismurot, jälkiruoat ja makeutetut maitotuotteet, esimerkiksi sokeroitu kaakao.</a:t>
            </a:r>
          </a:p>
          <a:p>
            <a:pPr lvl="1">
              <a:lnSpc>
                <a:spcPts val="1850"/>
              </a:lnSpc>
            </a:pPr>
            <a:r>
              <a:rPr lang="fi-FI" sz="1600" dirty="0"/>
              <a:t>Perunalastuja tai muita samankaltaisia naposteltavia ei tule nauttia usein, koska ne tarttuvat hampaisiin ja aiheuttavat pitkäkestoisen happohyökkäyksen </a:t>
            </a:r>
            <a:r>
              <a:rPr lang="fi-FI" sz="1600" b="1" dirty="0">
                <a:solidFill>
                  <a:schemeClr val="tx2"/>
                </a:solidFill>
              </a:rPr>
              <a:t>B</a:t>
            </a:r>
            <a:r>
              <a:rPr lang="fi-FI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365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7FFAF4-2B50-4499-BED5-0F6D1A42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23220"/>
          </a:xfrm>
        </p:spPr>
        <p:txBody>
          <a:bodyPr/>
          <a:lstStyle/>
          <a:p>
            <a:r>
              <a:rPr lang="fi-FI" sz="2800" dirty="0"/>
              <a:t>Lasten karieksen hallinta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29A9B3-6029-44C1-A34E-B1B7E749F3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162265" cy="3480816"/>
          </a:xfrm>
        </p:spPr>
        <p:txBody>
          <a:bodyPr/>
          <a:lstStyle/>
          <a:p>
            <a:r>
              <a:rPr lang="fi-FI" sz="1900" dirty="0"/>
              <a:t>Karieksen hallinnassa on huomioitava lasten erityisasema</a:t>
            </a:r>
            <a:r>
              <a:rPr lang="fi-FI" sz="1900"/>
              <a:t>. </a:t>
            </a:r>
            <a:br>
              <a:rPr lang="fi-FI" sz="1900"/>
            </a:br>
            <a:r>
              <a:rPr lang="fi-FI" sz="1900"/>
              <a:t>Lasten </a:t>
            </a:r>
            <a:r>
              <a:rPr lang="fi-FI" sz="1900" dirty="0"/>
              <a:t>hampaat puhkeavat ja hampaisto kehittyy samalla, kun he opettelevat hyviä terveystottumuksia.</a:t>
            </a:r>
          </a:p>
          <a:p>
            <a:pPr lvl="1"/>
            <a:r>
              <a:rPr lang="fi-FI" sz="1700" dirty="0"/>
              <a:t>Vanhempien roolimalli on tärkeä.</a:t>
            </a:r>
          </a:p>
          <a:p>
            <a:pPr lvl="1"/>
            <a:r>
              <a:rPr lang="fi-FI" sz="1700" dirty="0"/>
              <a:t>Karieksen hallintaa edistävät elintavat tulee juurruttaa jo varhaislapsuudessa, jolloin niistä tulee parhaiten elinikäinen tapa.</a:t>
            </a:r>
          </a:p>
          <a:p>
            <a:pPr lvl="1"/>
            <a:r>
              <a:rPr lang="fi-FI" sz="1700" dirty="0"/>
              <a:t>Pikkulapsia ei pidä totuttaa sokerin käyttöön, ja heitä pitää suojata varhaiselta mutans-streptokokkitartunnalta.</a:t>
            </a:r>
          </a:p>
          <a:p>
            <a:pPr lvl="1"/>
            <a:r>
              <a:rPr lang="fi-FI" sz="1700" dirty="0"/>
              <a:t>Huoltajien tehtävänä on huolehtia siitä, että lasten hampaat pestään puhtaiksi kahdesti </a:t>
            </a:r>
            <a:r>
              <a:rPr lang="fi-FI" sz="1700"/>
              <a:t>päivässä käyttäen fluoritahnaa suositusten mukaan.</a:t>
            </a:r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3878009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737A87-624E-4560-84B6-8C607AB2F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23220"/>
          </a:xfrm>
        </p:spPr>
        <p:txBody>
          <a:bodyPr/>
          <a:lstStyle/>
          <a:p>
            <a:r>
              <a:rPr lang="fi-FI" sz="2800" dirty="0"/>
              <a:t>Iäkkäiden karieksen hallinta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7879D7-5F33-410A-967F-7B6DAAE708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7108124" cy="3480816"/>
          </a:xfrm>
        </p:spPr>
        <p:txBody>
          <a:bodyPr/>
          <a:lstStyle/>
          <a:p>
            <a:r>
              <a:rPr lang="fi-FI" sz="1900" dirty="0"/>
              <a:t>Iäkkäiden karieksen hallinnassa hoidon ensisijainen tavoite on puhdas, kivuton ja tulehdukseton suu.</a:t>
            </a:r>
          </a:p>
          <a:p>
            <a:r>
              <a:rPr lang="fi-FI" sz="1900" dirty="0"/>
              <a:t>Terveydessä ja toimintakyvyssä voi olla suuriakin rajoitteita, jotka usein heikentävät omatoimisuutta ja voivat vaikeuttaa erityisesti hampaiden puhdistusta.</a:t>
            </a:r>
          </a:p>
          <a:p>
            <a:r>
              <a:rPr lang="fi-FI" sz="1900" dirty="0"/>
              <a:t>Suosituksesta löytyvät lisämateriaalit:</a:t>
            </a:r>
          </a:p>
          <a:p>
            <a:pPr lvl="1"/>
            <a:r>
              <a:rPr lang="fi-FI" sz="16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Karieksen hallinta iäkkäillä</a:t>
            </a:r>
            <a:endParaRPr lang="fi-FI" sz="1600" dirty="0">
              <a:solidFill>
                <a:schemeClr val="tx2"/>
              </a:solidFill>
            </a:endParaRPr>
          </a:p>
          <a:p>
            <a:pPr lvl="1"/>
            <a:r>
              <a:rPr lang="fi-FI" sz="16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Muistisairaan suun hoito</a:t>
            </a:r>
            <a:endParaRPr lang="fi-FI" sz="1600" dirty="0">
              <a:solidFill>
                <a:schemeClr val="tx2"/>
              </a:solidFill>
            </a:endParaRPr>
          </a:p>
          <a:p>
            <a:pPr lvl="1"/>
            <a:r>
              <a:rPr lang="fi-FI" sz="16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Suunhoito kotihoidon asiakkailla, </a:t>
            </a:r>
            <a:br>
              <a:rPr lang="fi-FI" sz="16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i-FI" sz="16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hoivapalveluissa ja laitoksissa</a:t>
            </a:r>
            <a:endParaRPr lang="fi-FI" sz="1600" dirty="0">
              <a:solidFill>
                <a:schemeClr val="tx2"/>
              </a:solidFill>
            </a:endParaRPr>
          </a:p>
          <a:p>
            <a:pPr lvl="1"/>
            <a:r>
              <a:rPr lang="fi-FI" sz="16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Kun henkilö vastustelee suun puhdistusta – </a:t>
            </a:r>
            <a:br>
              <a:rPr lang="fi-FI" sz="16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i-FI" sz="16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vinkkejä haastaviin tilanteisiin</a:t>
            </a:r>
            <a:endParaRPr lang="fi-FI" sz="1600" dirty="0">
              <a:solidFill>
                <a:schemeClr val="tx2"/>
              </a:solidFill>
            </a:endParaRPr>
          </a:p>
        </p:txBody>
      </p:sp>
      <p:pic>
        <p:nvPicPr>
          <p:cNvPr id="5" name="Kuva 4" descr="Kuva, joka sisältää kohteen sisä, vaaleanpunainen, sivellin, pöytä&#10;&#10;Kuvaus luotu automaattisesti">
            <a:extLst>
              <a:ext uri="{FF2B5EF4-FFF2-40B4-BE49-F238E27FC236}">
                <a16:creationId xmlns:a16="http://schemas.microsoft.com/office/drawing/2014/main" id="{321712D8-2568-47CB-9651-C495D1DC4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065" y="2536122"/>
            <a:ext cx="2517648" cy="139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BA761D6-B406-42C5-85E9-1B75F18FA181}"/>
              </a:ext>
            </a:extLst>
          </p:cNvPr>
          <p:cNvSpPr txBox="1"/>
          <p:nvPr/>
        </p:nvSpPr>
        <p:spPr>
          <a:xfrm>
            <a:off x="6097936" y="3983136"/>
            <a:ext cx="27313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00" b="0" i="0" dirty="0">
                <a:solidFill>
                  <a:srgbClr val="4A4A4A"/>
                </a:solidFill>
                <a:effectLst/>
                <a:latin typeface="Calibri" panose="020F0502020204030204" pitchFamily="34" charset="0"/>
              </a:rPr>
              <a:t>Kuvassa on eri kokoisia kolmitasoharjoja. Jos potilaan hampaiden puhdistaminen on vaikeaa, hampaat voidaan puhdistaa kolmitasoharjalla.</a:t>
            </a:r>
            <a:endParaRPr lang="fi-FI" sz="1300" dirty="0">
              <a:latin typeface="Calibri" panose="020F050202020403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2482E0B-038D-4E64-BE8A-8038A3999AE5}"/>
              </a:ext>
            </a:extLst>
          </p:cNvPr>
          <p:cNvSpPr txBox="1"/>
          <p:nvPr/>
        </p:nvSpPr>
        <p:spPr>
          <a:xfrm>
            <a:off x="7343855" y="2327985"/>
            <a:ext cx="1162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Kuva: Kaija Komulainen</a:t>
            </a:r>
          </a:p>
        </p:txBody>
      </p:sp>
    </p:spTree>
    <p:extLst>
      <p:ext uri="{BB962C8B-B14F-4D97-AF65-F5344CB8AC3E}">
        <p14:creationId xmlns:p14="http://schemas.microsoft.com/office/powerpoint/2010/main" val="264570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73CDCB-C9A9-4B57-989C-D916D98F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23220"/>
          </a:xfrm>
        </p:spPr>
        <p:txBody>
          <a:bodyPr/>
          <a:lstStyle/>
          <a:p>
            <a:r>
              <a:rPr lang="fi-FI" sz="2800" dirty="0"/>
              <a:t>Luentomateriaalin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00A49D-905E-428D-B059-B16826946B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z="2000" dirty="0"/>
              <a:t>Käypä hoito -suositusten luentomateriaalit on laadittu tukemaan suosituksen käyttöönottoa. </a:t>
            </a:r>
          </a:p>
          <a:p>
            <a:pPr>
              <a:defRPr/>
            </a:pPr>
            <a:r>
              <a:rPr lang="fi-FI" sz="2000" dirty="0"/>
              <a:t>Ne ovat vapaasti käytettävissä terveydenhuollon, julkishallinnon ja oppilaitosten koulutuksissa ja apuna ammattilaisten arjessa.</a:t>
            </a:r>
          </a:p>
          <a:p>
            <a:pPr>
              <a:defRPr/>
            </a:pPr>
            <a:r>
              <a:rPr lang="fi-FI" sz="2000" dirty="0"/>
              <a:t>Käyvän hoidon tuottamat aineistot ovat kaikille avoimia ja maksuttomia.</a:t>
            </a:r>
          </a:p>
          <a:p>
            <a:pPr>
              <a:defRPr/>
            </a:pPr>
            <a:r>
              <a:rPr lang="fi-FI" sz="2000" dirty="0"/>
              <a:t>Esityksen sisältöä ei saa muuttaa. </a:t>
            </a:r>
          </a:p>
          <a:p>
            <a:pPr marL="742950" lvl="2" indent="-342900">
              <a:defRPr/>
            </a:pPr>
            <a:r>
              <a:rPr lang="fi-FI" dirty="0"/>
              <a:t>Jos esitykseen sisällytetään muuta materiaalia, Käypä hoito </a:t>
            </a:r>
            <a:br>
              <a:rPr lang="fi-FI" dirty="0"/>
            </a:br>
            <a:r>
              <a:rPr lang="fi-FI" dirty="0"/>
              <a:t>-esityspohjaa ei saa käyttää lisätyssä materiaalissa.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113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FE2E21-9BF3-4E5B-ADCE-4CC919CF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23220"/>
          </a:xfrm>
        </p:spPr>
        <p:txBody>
          <a:bodyPr/>
          <a:lstStyle/>
          <a:p>
            <a:r>
              <a:rPr lang="fi-FI" sz="2800" dirty="0"/>
              <a:t>Kariesvaurioiden pysäytyshoito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E35938-59CF-4CBE-8E4B-6C89641C4A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071730" cy="3480816"/>
          </a:xfrm>
        </p:spPr>
        <p:txBody>
          <a:bodyPr/>
          <a:lstStyle/>
          <a:p>
            <a:r>
              <a:rPr lang="fi-FI" sz="1900" dirty="0"/>
              <a:t>Ellei karieksen hallinta onnistu pelkästään terveellisin elintavoin ja omahoidon keinoin, selvitetään reikiintymisen syyt ja tehdään yksilöllinen karieksen hallintasuunnitelma.</a:t>
            </a:r>
          </a:p>
          <a:p>
            <a:pPr lvl="1">
              <a:lnSpc>
                <a:spcPts val="2000"/>
              </a:lnSpc>
            </a:pPr>
            <a:r>
              <a:rPr lang="fi-FI" sz="1700" dirty="0"/>
              <a:t>Suunnitelma laaditaan ammattihenkilön ja potilaan yhteistyönä.</a:t>
            </a:r>
          </a:p>
          <a:p>
            <a:pPr lvl="1">
              <a:lnSpc>
                <a:spcPts val="2000"/>
              </a:lnSpc>
            </a:pPr>
            <a:r>
              <a:rPr lang="fi-FI" sz="1700" dirty="0"/>
              <a:t>Motivoiva haastattelu on suositeltava ohjausmenetelmä, kun tavoitteena on potilaan terveyskäyttäytymisen muuttuminen </a:t>
            </a:r>
            <a:r>
              <a:rPr lang="fi-FI" sz="1700" b="1" dirty="0">
                <a:solidFill>
                  <a:schemeClr val="tx2"/>
                </a:solidFill>
              </a:rPr>
              <a:t>A</a:t>
            </a:r>
            <a:r>
              <a:rPr lang="fi-FI" sz="1700" dirty="0"/>
              <a:t>.</a:t>
            </a:r>
          </a:p>
          <a:p>
            <a:pPr lvl="1">
              <a:lnSpc>
                <a:spcPts val="2000"/>
              </a:lnSpc>
            </a:pPr>
            <a:r>
              <a:rPr lang="fi-FI" sz="1700" dirty="0"/>
              <a:t>On tärkeää pyrkiä selvittämään potilaan omat tavoitteet, tavoiteltavan muutoksen merkitys ja käytettävissä olevat resurssit, sillä ne ohjaavat potilaan motivoitumista.</a:t>
            </a:r>
          </a:p>
          <a:p>
            <a:r>
              <a:rPr lang="fi-FI" sz="1900" dirty="0"/>
              <a:t>Suosituksen kaavioon (ks. dia </a:t>
            </a:r>
            <a:r>
              <a:rPr lang="fi-FI" sz="1900" dirty="0">
                <a:solidFill>
                  <a:schemeClr val="tx2"/>
                </a:solidFill>
                <a:hlinkClick r:id="rId2" action="ppaction://hlinksldjump"/>
              </a:rPr>
              <a:t>20</a:t>
            </a:r>
            <a:r>
              <a:rPr lang="fi-FI" sz="1900" dirty="0"/>
              <a:t>) on koottu karieksen hallinta-toimet kotona ja vastaanotolla, kun todennäköisyys hampaiden reikiintymiselle on pieni, kohtalainen tai suuri.</a:t>
            </a:r>
          </a:p>
        </p:txBody>
      </p:sp>
    </p:spTree>
    <p:extLst>
      <p:ext uri="{BB962C8B-B14F-4D97-AF65-F5344CB8AC3E}">
        <p14:creationId xmlns:p14="http://schemas.microsoft.com/office/powerpoint/2010/main" val="1054006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8ECA63-D667-4328-9AAE-4068D0D6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22239"/>
            <a:ext cx="8259319" cy="523220"/>
          </a:xfrm>
        </p:spPr>
        <p:txBody>
          <a:bodyPr/>
          <a:lstStyle/>
          <a:p>
            <a:r>
              <a:rPr lang="fi-FI" sz="2800" dirty="0"/>
              <a:t>Tehostettu omahoito karieksen hallinnassa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19CA6944-DE27-478E-9707-B79EB5C4861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01260844"/>
              </p:ext>
            </p:extLst>
          </p:nvPr>
        </p:nvGraphicFramePr>
        <p:xfrm>
          <a:off x="628650" y="742995"/>
          <a:ext cx="8259318" cy="3719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2713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6C3A42-3B2A-41EE-AB46-ED1AD256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989912" cy="954107"/>
          </a:xfrm>
        </p:spPr>
        <p:txBody>
          <a:bodyPr/>
          <a:lstStyle/>
          <a:p>
            <a:r>
              <a:rPr lang="fi-FI" sz="2800" dirty="0"/>
              <a:t>Alkavien </a:t>
            </a:r>
            <a:r>
              <a:rPr lang="fi-FI" sz="2800"/>
              <a:t>kariesvaurioiden pysäytys</a:t>
            </a:r>
            <a:br>
              <a:rPr lang="fi-FI" sz="2800"/>
            </a:br>
            <a:r>
              <a:rPr lang="fi-FI" sz="2800"/>
              <a:t>vastaanotolla</a:t>
            </a:r>
            <a:endParaRPr lang="fi-FI" sz="2800" dirty="0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A306670B-C2B3-41E1-AA0C-331E68ECE21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68211588"/>
              </p:ext>
            </p:extLst>
          </p:nvPr>
        </p:nvGraphicFramePr>
        <p:xfrm>
          <a:off x="628650" y="1337481"/>
          <a:ext cx="7886700" cy="2422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050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401693-A073-486F-8593-D215E83E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 sz="2800" dirty="0"/>
              <a:t>Yksilöllinen</a:t>
            </a:r>
            <a:r>
              <a:rPr lang="fi-FI" dirty="0"/>
              <a:t> </a:t>
            </a:r>
            <a:r>
              <a:rPr lang="fi-FI" sz="2800" dirty="0"/>
              <a:t>tarkastus-</a:t>
            </a:r>
            <a:r>
              <a:rPr lang="fi-FI" dirty="0"/>
              <a:t> </a:t>
            </a:r>
            <a:r>
              <a:rPr lang="fi-FI" sz="2800" dirty="0"/>
              <a:t>tai</a:t>
            </a:r>
            <a:r>
              <a:rPr lang="fi-FI" dirty="0"/>
              <a:t> </a:t>
            </a:r>
            <a:r>
              <a:rPr lang="fi-FI" sz="2800" dirty="0"/>
              <a:t>tutkimusväli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781E8E00-5EBD-4C67-8F66-A4C1F121872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87477258"/>
              </p:ext>
            </p:extLst>
          </p:nvPr>
        </p:nvGraphicFramePr>
        <p:xfrm>
          <a:off x="628650" y="929837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918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469AB3-06A5-4C4A-A3DB-6AB262716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8515350" cy="954107"/>
          </a:xfrm>
        </p:spPr>
        <p:txBody>
          <a:bodyPr/>
          <a:lstStyle/>
          <a:p>
            <a:r>
              <a:rPr lang="fi-FI" sz="2800" dirty="0"/>
              <a:t>Suun terveyden kannalta terveellinen elinympäristö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ED4DDD-171E-4A98-A59B-49B90DF989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173882"/>
            <a:ext cx="7886700" cy="3056924"/>
          </a:xfrm>
        </p:spPr>
        <p:txBody>
          <a:bodyPr/>
          <a:lstStyle/>
          <a:p>
            <a:r>
              <a:rPr lang="fi-FI" sz="1800" dirty="0"/>
              <a:t>Kaikenikäisillä tulee olla mahdollisuus elää suun terveyden kannalta turvallisessa ympäristössä, tehdä terveellisiä valintoja ja saada yhteisöltä hyvän terveyskäyttäytymisen malleja.</a:t>
            </a:r>
          </a:p>
          <a:p>
            <a:r>
              <a:rPr lang="fi-FI" sz="1800" dirty="0"/>
              <a:t>Kunnilla on vastuu edistää kuntalaisten suun terveyttä.</a:t>
            </a:r>
          </a:p>
          <a:p>
            <a:r>
              <a:rPr lang="fi-FI" sz="1800" dirty="0"/>
              <a:t>Vastuu terveellisten elintapojen opettamisesta on lapsen huoltajilla, koska heidän antamansa malli on keskeinen terveellisten elämäntapojen juurruttamisessa.</a:t>
            </a:r>
          </a:p>
          <a:p>
            <a:pPr lvl="1"/>
            <a:r>
              <a:rPr lang="fi-FI" sz="1700" dirty="0"/>
              <a:t>Kotien on myös saatava tukea suun terveydenhuollosta, neuvoloista ja muilta toimijoilta, kuten päivähoidosta, koulusta, harrastustoiminnasta ja muusta terveydenhuollosta.</a:t>
            </a:r>
          </a:p>
        </p:txBody>
      </p:sp>
    </p:spTree>
    <p:extLst>
      <p:ext uri="{BB962C8B-B14F-4D97-AF65-F5344CB8AC3E}">
        <p14:creationId xmlns:p14="http://schemas.microsoft.com/office/powerpoint/2010/main" val="1745467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5C85A5-169F-47A6-B92C-D548C228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Karieksen</a:t>
            </a:r>
            <a:r>
              <a:rPr lang="fi-FI" dirty="0"/>
              <a:t> </a:t>
            </a:r>
            <a:r>
              <a:rPr lang="fi-FI" sz="2800" dirty="0"/>
              <a:t>hallinta</a:t>
            </a:r>
            <a:r>
              <a:rPr lang="fi-FI" dirty="0"/>
              <a:t> </a:t>
            </a:r>
            <a:r>
              <a:rPr lang="fi-FI" sz="2800" dirty="0"/>
              <a:t>päivähoidossa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A1D9C64A-7BC1-41F7-8558-0182AAFAE7B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61407039"/>
              </p:ext>
            </p:extLst>
          </p:nvPr>
        </p:nvGraphicFramePr>
        <p:xfrm>
          <a:off x="1851813" y="831342"/>
          <a:ext cx="6793427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Kuva 8" descr="Kuva, joka sisältää kohteen henkilö, sisä, lapsi, seisominen&#10;&#10;Kuvaus luotu automaattisesti">
            <a:extLst>
              <a:ext uri="{FF2B5EF4-FFF2-40B4-BE49-F238E27FC236}">
                <a16:creationId xmlns:a16="http://schemas.microsoft.com/office/drawing/2014/main" id="{06D7C7ED-A367-46A3-83A5-6BCBC06E10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560" y="1760982"/>
            <a:ext cx="1798320" cy="1621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08DE5DF7-E708-4135-AAA0-F627390D0430}"/>
              </a:ext>
            </a:extLst>
          </p:cNvPr>
          <p:cNvSpPr txBox="1"/>
          <p:nvPr/>
        </p:nvSpPr>
        <p:spPr>
          <a:xfrm>
            <a:off x="270560" y="4047797"/>
            <a:ext cx="1018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Kuva: Sirpa Järvinen</a:t>
            </a:r>
          </a:p>
        </p:txBody>
      </p:sp>
    </p:spTree>
    <p:extLst>
      <p:ext uri="{BB962C8B-B14F-4D97-AF65-F5344CB8AC3E}">
        <p14:creationId xmlns:p14="http://schemas.microsoft.com/office/powerpoint/2010/main" val="2879010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A11835-B98B-4054-B3AA-5F17F0899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9775"/>
            <a:ext cx="8062677" cy="954107"/>
          </a:xfrm>
        </p:spPr>
        <p:txBody>
          <a:bodyPr/>
          <a:lstStyle/>
          <a:p>
            <a:r>
              <a:rPr lang="fi-FI" sz="2800" dirty="0"/>
              <a:t>Karieksen hallinta kouluissa ja harrastuksissa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28765ED4-EF18-4250-9AD7-30EF66AADC4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35372473"/>
              </p:ext>
            </p:extLst>
          </p:nvPr>
        </p:nvGraphicFramePr>
        <p:xfrm>
          <a:off x="628649" y="810524"/>
          <a:ext cx="7886701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822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18AA78-104F-4EAD-A1DA-BC2F8A4A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54" y="219775"/>
            <a:ext cx="8576310" cy="923330"/>
          </a:xfrm>
        </p:spPr>
        <p:txBody>
          <a:bodyPr/>
          <a:lstStyle/>
          <a:p>
            <a:r>
              <a:rPr lang="fi-FI" sz="2600" dirty="0"/>
              <a:t>Karieksen hallinta hoivapalveluissa ja laitoshoidossa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8DE527-36A2-4F6C-850F-175935ADD8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8332"/>
            <a:ext cx="8167332" cy="3480816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fi-FI" sz="1700" dirty="0"/>
              <a:t>Iäkkäiden ja laitoshoidossa olevien päivittäisestä suuhygieniasta huolehtiminen on lähes kokonaan läheisten ja hoivapalvelujen henkilökunnan vastuulla. </a:t>
            </a:r>
          </a:p>
          <a:p>
            <a:pPr lvl="1"/>
            <a:r>
              <a:rPr lang="fi-FI" sz="1600" dirty="0"/>
              <a:t>Noin 80 % ympärivuorokautisen hoivan asukkaista tarvitsee apua päivittäiseen suuhygieniaansa.</a:t>
            </a:r>
          </a:p>
          <a:p>
            <a:pPr>
              <a:lnSpc>
                <a:spcPts val="2000"/>
              </a:lnSpc>
            </a:pPr>
            <a:r>
              <a:rPr lang="fi-FI" sz="1700" dirty="0"/>
              <a:t>Hammaslääkäreiden ja muun suun terveydenhuollon henkilökunnan tehtävä on ohjeistaa ja opastaa hoitohenkilökuntaa päivittäiseen suuhygieniasta huolehtimiseen.</a:t>
            </a:r>
          </a:p>
          <a:p>
            <a:pPr>
              <a:lnSpc>
                <a:spcPts val="2000"/>
              </a:lnSpc>
            </a:pPr>
            <a:r>
              <a:rPr lang="fi-FI" sz="1700" dirty="0"/>
              <a:t>Säännöllisten yksilöllisen tarpeen mukaan suunniteltujen suun terveystarkastusten toteutumisesta huolehditaan myös hoivapalvelujen piirissä olevilla.</a:t>
            </a:r>
          </a:p>
          <a:p>
            <a:pPr>
              <a:lnSpc>
                <a:spcPts val="2000"/>
              </a:lnSpc>
            </a:pPr>
            <a:r>
              <a:rPr lang="fi-FI" sz="1700" dirty="0"/>
              <a:t>Muistisairaus aiheuttaa aina haasteita omahoidon ja hammashoidon toteutumiselle, ks. diat </a:t>
            </a:r>
            <a:r>
              <a:rPr lang="fi-FI" sz="1700" dirty="0">
                <a:solidFill>
                  <a:schemeClr val="tx2"/>
                </a:solidFill>
                <a:hlinkClick r:id="rId2" action="ppaction://hlinksldjump"/>
              </a:rPr>
              <a:t>38</a:t>
            </a:r>
            <a:r>
              <a:rPr lang="fi-FI" sz="1700" dirty="0"/>
              <a:t> ja </a:t>
            </a:r>
            <a:r>
              <a:rPr lang="fi-FI" sz="1700" dirty="0">
                <a:solidFill>
                  <a:schemeClr val="tx2"/>
                </a:solidFill>
                <a:hlinkClick r:id="rId3" action="ppaction://hlinksldjump"/>
              </a:rPr>
              <a:t>39</a:t>
            </a:r>
            <a:r>
              <a:rPr lang="fi-FI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4810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FF1805-BD1C-4B69-868B-084563FE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7071"/>
            <a:ext cx="7886700" cy="523220"/>
          </a:xfrm>
        </p:spPr>
        <p:txBody>
          <a:bodyPr/>
          <a:lstStyle/>
          <a:p>
            <a:r>
              <a:rPr lang="fi-FI" sz="2800" dirty="0"/>
              <a:t>Muistisairaan suunhoito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DB6052-4A5C-4ADB-90FD-DDE7CC35DA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775768"/>
            <a:ext cx="7886700" cy="3649928"/>
          </a:xfrm>
        </p:spPr>
        <p:txBody>
          <a:bodyPr/>
          <a:lstStyle/>
          <a:p>
            <a:pPr>
              <a:lnSpc>
                <a:spcPts val="2120"/>
              </a:lnSpc>
            </a:pPr>
            <a:r>
              <a:rPr lang="fi-FI" sz="1800" dirty="0"/>
              <a:t>Peruspalveluissa sovitaan ja kirjataan menettelytavat, joilla muistisairaan henkilön hammashoitoon ohjaus, suunhoito ja hoidon säännöllisyys järjestetään.</a:t>
            </a:r>
          </a:p>
          <a:p>
            <a:pPr>
              <a:lnSpc>
                <a:spcPts val="2120"/>
              </a:lnSpc>
            </a:pPr>
            <a:r>
              <a:rPr lang="fi-FI" sz="1800" dirty="0"/>
              <a:t>Hammaslääketieteellisen hoidon tavoite on suun pitäminen infektiovapaana ja kivuttomana, myös muistisairailla.</a:t>
            </a:r>
          </a:p>
          <a:p>
            <a:pPr>
              <a:lnSpc>
                <a:spcPts val="2120"/>
              </a:lnSpc>
            </a:pPr>
            <a:r>
              <a:rPr lang="fi-FI" sz="1800" dirty="0"/>
              <a:t>Varmistetaan, että hampaat ja proteesit puhdistetaan päivittäin huolellisesti, joko itsenäisesti, ohjattuna tai avustettuna.</a:t>
            </a:r>
          </a:p>
          <a:p>
            <a:pPr lvl="1"/>
            <a:r>
              <a:rPr lang="fi-FI" sz="1600" dirty="0"/>
              <a:t>Hampaat harjataan 2 kertaa päivässä miedonmakuisella fluorihammastahnalla riittävän pienellä ja pehmeällä hammasharjalla tai sähköhammasharjalla.</a:t>
            </a:r>
          </a:p>
          <a:p>
            <a:pPr lvl="1"/>
            <a:r>
              <a:rPr lang="fi-FI" sz="1600" dirty="0"/>
              <a:t>Irtoproteesit harjataan käyttäen saippuapohjaista pesuainetta tai proteesitahnaa vähintään 1 kerran päivässä. Proteesit </a:t>
            </a:r>
            <a:r>
              <a:rPr lang="fi-FI" sz="1600"/>
              <a:t>säilytetään </a:t>
            </a:r>
            <a:br>
              <a:rPr lang="fi-FI" sz="1600"/>
            </a:br>
            <a:r>
              <a:rPr lang="fi-FI" sz="1600"/>
              <a:t>yön </a:t>
            </a:r>
            <a:r>
              <a:rPr lang="fi-FI" sz="1600" dirty="0"/>
              <a:t>yli pois suusta.</a:t>
            </a:r>
          </a:p>
          <a:p>
            <a:endParaRPr lang="fi-FI" sz="1800" dirty="0"/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295459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FF1805-BD1C-4B69-868B-084563FE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Muistisairaan</a:t>
            </a:r>
            <a:r>
              <a:rPr lang="fi-FI" dirty="0"/>
              <a:t> </a:t>
            </a:r>
            <a:r>
              <a:rPr lang="fi-FI" sz="2800" dirty="0"/>
              <a:t>suunhoito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DB6052-4A5C-4ADB-90FD-DDE7CC35DAA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1800" dirty="0"/>
              <a:t>Kuivan suun oireita lievitetään huolehtimalla riittävästä ruuan ja nesteen saannista, tarkistamalla lääkelista vuosittain ja käyttämällä kuivan suun hoitoon tarkoitettuja paikallistuotteita.</a:t>
            </a:r>
          </a:p>
          <a:p>
            <a:r>
              <a:rPr lang="fi-FI" sz="1800" dirty="0"/>
              <a:t>Ruokailusta huolehtivan on hyvä tiedostaa, että jokainen sokeria sisältävän tuotteen tai juoman nauttimiskerta aiheuttaa suuhun happovaikutuksen.</a:t>
            </a:r>
          </a:p>
          <a:p>
            <a:r>
              <a:rPr lang="fi-FI" sz="1800" dirty="0"/>
              <a:t>Suuvesien jatkuvaa käyttöä ei suositella.</a:t>
            </a:r>
          </a:p>
          <a:p>
            <a:r>
              <a:rPr lang="fi-FI" sz="1800" dirty="0"/>
              <a:t>Jos hampaiden infektiot aiheuttavat yleisterveydellisen riskin, voidaan joutua poistamaan hampaita tai saneeraamaan hampaistoa laajemmin.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05852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52774-F588-4C9F-8331-32CD5FC6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23220"/>
          </a:xfrm>
        </p:spPr>
        <p:txBody>
          <a:bodyPr/>
          <a:lstStyle/>
          <a:p>
            <a:r>
              <a:rPr lang="fi-FI" sz="2800" dirty="0"/>
              <a:t>Keskeistä 1(3)</a:t>
            </a:r>
            <a:endParaRPr lang="fi-FI" sz="28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E4D7BA-7E37-40BB-AAEB-EA25738B9F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49" y="775192"/>
            <a:ext cx="8242395" cy="3578444"/>
          </a:xfrm>
        </p:spPr>
        <p:txBody>
          <a:bodyPr/>
          <a:lstStyle/>
          <a:p>
            <a:pPr lvl="0"/>
            <a:r>
              <a:rPr lang="fi-FI" sz="1700" dirty="0"/>
              <a:t>Kariesta on lähes kaikilla suomalaisilla, ja suomalaisilla on edelleen parannettavaa hampaiden puhdistuksessa. </a:t>
            </a:r>
          </a:p>
          <a:p>
            <a:pPr lvl="0"/>
            <a:r>
              <a:rPr lang="fi-FI" sz="1700" dirty="0"/>
              <a:t>Karieksen hallintaan kaikilla kuuluvat</a:t>
            </a:r>
          </a:p>
          <a:p>
            <a:pPr lvl="1">
              <a:lnSpc>
                <a:spcPts val="1800"/>
              </a:lnSpc>
            </a:pPr>
            <a:r>
              <a:rPr lang="fi-FI" sz="1700" dirty="0"/>
              <a:t>hampaiden huolellinen harjaus fluorihammastahnaa käyttäen kahdesti päivässä</a:t>
            </a:r>
          </a:p>
          <a:p>
            <a:pPr lvl="1">
              <a:lnSpc>
                <a:spcPts val="1800"/>
              </a:lnSpc>
            </a:pPr>
            <a:r>
              <a:rPr lang="fi-FI" sz="1700" dirty="0"/>
              <a:t>hammasvälien puhdistus päivittäin yläkouluikäisestä alkaen</a:t>
            </a:r>
          </a:p>
          <a:p>
            <a:pPr lvl="1">
              <a:lnSpc>
                <a:spcPts val="1800"/>
              </a:lnSpc>
            </a:pPr>
            <a:r>
              <a:rPr lang="fi-FI" sz="1700" dirty="0"/>
              <a:t>ateriarytmi, johon kuuluvat säännölliset ja terveelliset ateriat ja välipalat</a:t>
            </a:r>
          </a:p>
          <a:p>
            <a:pPr lvl="1">
              <a:lnSpc>
                <a:spcPts val="1800"/>
              </a:lnSpc>
            </a:pPr>
            <a:r>
              <a:rPr lang="fi-FI" sz="1700" dirty="0"/>
              <a:t>napostelun, sokeroitujen juomien ja makeisten runsaan ja usein toistuvan käytön rajoittaminen</a:t>
            </a:r>
          </a:p>
          <a:p>
            <a:pPr lvl="1">
              <a:lnSpc>
                <a:spcPts val="1800"/>
              </a:lnSpc>
            </a:pPr>
            <a:r>
              <a:rPr lang="fi-FI" sz="1700" dirty="0"/>
              <a:t>veden käyttäminen janojuomana</a:t>
            </a:r>
          </a:p>
          <a:p>
            <a:pPr lvl="1">
              <a:lnSpc>
                <a:spcPts val="1800"/>
              </a:lnSpc>
            </a:pPr>
            <a:r>
              <a:rPr lang="fi-FI" sz="1700" dirty="0"/>
              <a:t>terveellisten elintapojen turvaaminen kaikissa elämänvaiheissa.</a:t>
            </a:r>
          </a:p>
          <a:p>
            <a:pPr>
              <a:lnSpc>
                <a:spcPts val="2000"/>
              </a:lnSpc>
            </a:pPr>
            <a:r>
              <a:rPr lang="fi-FI" sz="1700" dirty="0"/>
              <a:t>Ellei karieksen hallinta onnistu pelkästään terveellisin elintavoin ja omahoidon keinoin, selvitetään reikiintymisen syyt ja suunnitellaan sen perusteella yksilöllinen karieksen hallintasuunnitelma</a:t>
            </a:r>
            <a:r>
              <a:rPr lang="fi-FI" sz="2000" dirty="0"/>
              <a:t>.</a:t>
            </a:r>
          </a:p>
          <a:p>
            <a:pPr>
              <a:lnSpc>
                <a:spcPts val="2000"/>
              </a:lnSpc>
            </a:pPr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576357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8AD42-D02C-4FCE-A8E9-2ACEC106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Korjaava</a:t>
            </a:r>
            <a:r>
              <a:rPr lang="fi-FI" dirty="0"/>
              <a:t> </a:t>
            </a:r>
            <a:r>
              <a:rPr lang="fi-FI" sz="2800" dirty="0"/>
              <a:t>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41AF1F-575D-4D26-83B4-67AAFCA7C6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Korjaavaan hoitoon joudutaan turvautumaan, jos</a:t>
            </a:r>
          </a:p>
          <a:p>
            <a:pPr lvl="1"/>
            <a:r>
              <a:rPr lang="fi-FI" sz="1800" dirty="0"/>
              <a:t>alkavan kariesvaurion pysäyttämistoimia ei ole aloitettu riittävän ajoissa tai</a:t>
            </a:r>
          </a:p>
          <a:p>
            <a:pPr lvl="1"/>
            <a:r>
              <a:rPr lang="fi-FI" sz="1800" dirty="0"/>
              <a:t>kariesvaurioiden pysäyttämisessä ei ole onnistuttu.</a:t>
            </a:r>
          </a:p>
          <a:p>
            <a:r>
              <a:rPr lang="fi-FI" sz="2000" dirty="0"/>
              <a:t>On tärkeää, että paikkaushoidon ohella pysäytetään myös potilaalla mahdollisesti olevat alkavat kariesvauriot.</a:t>
            </a:r>
          </a:p>
          <a:p>
            <a:r>
              <a:rPr lang="fi-FI" sz="2000" dirty="0"/>
              <a:t>Potilaan kanssa yhdessä luodaan pohja sille, että hampaiden reikiintyminen saadaan tulevaisuudessa ehkäistyksi osana jokapäiväistä elämää.</a:t>
            </a:r>
          </a:p>
        </p:txBody>
      </p:sp>
    </p:spTree>
    <p:extLst>
      <p:ext uri="{BB962C8B-B14F-4D97-AF65-F5344CB8AC3E}">
        <p14:creationId xmlns:p14="http://schemas.microsoft.com/office/powerpoint/2010/main" val="1309959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71AC6C-A110-43EE-9F1A-979010CB3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23220"/>
          </a:xfrm>
        </p:spPr>
        <p:txBody>
          <a:bodyPr/>
          <a:lstStyle/>
          <a:p>
            <a:r>
              <a:rPr lang="fi-FI" sz="2800" dirty="0"/>
              <a:t>Lopuksi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5175EE7A-7911-45BC-BF4C-D1374EFC1EA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46785268"/>
              </p:ext>
            </p:extLst>
          </p:nvPr>
        </p:nvGraphicFramePr>
        <p:xfrm>
          <a:off x="628650" y="819397"/>
          <a:ext cx="7886700" cy="348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7908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48E81D-9EF1-4707-A2B3-A0355191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23" y="174523"/>
            <a:ext cx="8308672" cy="769441"/>
          </a:xfrm>
        </p:spPr>
        <p:txBody>
          <a:bodyPr/>
          <a:lstStyle/>
          <a:p>
            <a:r>
              <a:rPr lang="fi-FI" sz="2200" dirty="0"/>
              <a:t>Suomalaisen Lääkäriseuran Duodecimin ja Suomen Hammaslääkäriseura Apollonia ry:n asettama työryhmä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0A8DEB-86F8-4C0C-AC89-C615EFF648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860" y="944255"/>
            <a:ext cx="8202834" cy="3046910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300" b="1" dirty="0">
                <a:solidFill>
                  <a:prstClr val="black"/>
                </a:solidFill>
                <a:ea typeface="Lucida Sans" panose="020B0602030504020204" pitchFamily="34" charset="0"/>
                <a:cs typeface="Calibri" panose="020F0502020204030204" pitchFamily="34" charset="0"/>
              </a:rPr>
              <a:t>Puheenjohtaja</a:t>
            </a:r>
            <a:r>
              <a:rPr lang="fi-FI" altLang="fi-FI" sz="1300" dirty="0">
                <a:solidFill>
                  <a:prstClr val="black"/>
                </a:solidFill>
                <a:ea typeface="Lucida Sans" panose="020B060203050402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fi-FI" sz="1300" dirty="0"/>
              <a:t>Vuokko Anttonen, professori emerita, EHL; Oulun yliopisto, Suun terveyden tutkimusyksikkö</a:t>
            </a:r>
          </a:p>
          <a:p>
            <a:pPr marL="0" indent="0">
              <a:buNone/>
            </a:pPr>
            <a:r>
              <a:rPr lang="fi-FI" sz="1300" b="1" dirty="0"/>
              <a:t>Jäsenet:</a:t>
            </a:r>
            <a:endParaRPr lang="fi-FI" sz="1300" dirty="0"/>
          </a:p>
          <a:p>
            <a:pPr marL="0" indent="0">
              <a:buNone/>
            </a:pPr>
            <a:r>
              <a:rPr lang="fi-FI" sz="1300" dirty="0"/>
              <a:t>Mirkka Järvinen, FT, suuhygienisti, TtM; Espoo</a:t>
            </a:r>
          </a:p>
          <a:p>
            <a:pPr marL="0" indent="0">
              <a:buNone/>
            </a:pPr>
            <a:r>
              <a:rPr lang="fi-FI" sz="1300" dirty="0"/>
              <a:t>Kaija Komulainen, HLT; Itä-Suomen yliopisto</a:t>
            </a:r>
          </a:p>
          <a:p>
            <a:pPr marL="0" indent="0">
              <a:buNone/>
            </a:pPr>
            <a:r>
              <a:rPr lang="fi-FI" sz="1300" dirty="0"/>
              <a:t>Antti Kämppi, HLT, EHL, FM, yliopistonlehtori; Helsingin yliopiston suu- ja leukasairauksien osasto.</a:t>
            </a:r>
          </a:p>
          <a:p>
            <a:pPr marL="0" indent="0">
              <a:buNone/>
            </a:pPr>
            <a:r>
              <a:rPr lang="fi-FI" sz="1300" dirty="0"/>
              <a:t>Anne Laajala, EHL; Oulun yliopisto, Suun terveyden tutkimusyksikkö, Oulun yliopistosairaala</a:t>
            </a:r>
          </a:p>
          <a:p>
            <a:pPr marL="0" indent="0">
              <a:buNone/>
            </a:pPr>
            <a:r>
              <a:rPr lang="fi-FI" sz="1300" dirty="0"/>
              <a:t>Marja-Liisa Laitala, professori, EHL; Oulun yliopisto, Suun terveyden tutkimusyksikkö</a:t>
            </a:r>
          </a:p>
          <a:p>
            <a:pPr marL="0" indent="0">
              <a:buNone/>
            </a:pPr>
            <a:r>
              <a:rPr lang="fi-FI" sz="1300" dirty="0"/>
              <a:t>Marina Merne-Grafström, HLT, EHL, ylihammaslääkäri; Turun kaupungin hyvinvointitoimiala</a:t>
            </a:r>
          </a:p>
          <a:p>
            <a:pPr marL="0" indent="0">
              <a:buNone/>
            </a:pPr>
            <a:r>
              <a:rPr lang="fi-FI" sz="1300" dirty="0"/>
              <a:t>Kaisu Pienihäkkinen, kariesopin dosentti, EHL; Turun yliopiston hammaslääketieteen laitos</a:t>
            </a:r>
          </a:p>
          <a:p>
            <a:pPr marL="0" indent="0">
              <a:buNone/>
            </a:pPr>
            <a:r>
              <a:rPr lang="fi-FI" sz="1300" dirty="0"/>
              <a:t>Marja Pöllänen, parodontologian dosentti, EHL; Suomalainen Lääkäriseura Duodecim, </a:t>
            </a:r>
            <a:br>
              <a:rPr lang="fi-FI" sz="1300" dirty="0"/>
            </a:br>
            <a:r>
              <a:rPr lang="fi-FI" sz="1300" dirty="0"/>
              <a:t>Käypä hoito -toimittaja</a:t>
            </a:r>
          </a:p>
          <a:p>
            <a:pPr marL="0" indent="0">
              <a:buNone/>
            </a:pPr>
            <a:r>
              <a:rPr lang="fi-FI" sz="1300" dirty="0"/>
              <a:t>Eija Salmela, HLT, EHL, yliopistonlehtori; Helsingin yliopiston suu- ja leukasairauksien osasto ja HUS</a:t>
            </a:r>
            <a:endParaRPr lang="fi-FI" sz="14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1D44BC5-8BE3-4980-8C48-832AF38C53E0}"/>
              </a:ext>
            </a:extLst>
          </p:cNvPr>
          <p:cNvSpPr txBox="1"/>
          <p:nvPr/>
        </p:nvSpPr>
        <p:spPr>
          <a:xfrm>
            <a:off x="1414359" y="4072372"/>
            <a:ext cx="66776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altLang="fi-FI" sz="1300" dirty="0">
                <a:latin typeface="Calibri" panose="020F0502020204030204" pitchFamily="34" charset="0"/>
                <a:cs typeface="Times New Roman" panose="02020603050405020304" pitchFamily="18" charset="0"/>
              </a:rPr>
              <a:t>Luentomateriaalin on laatinut oppimateriaalitoimittaja Tiina Tala, Käypä hoito. </a:t>
            </a:r>
            <a:br>
              <a:rPr lang="fi-FI" altLang="fi-FI" sz="13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altLang="fi-FI" sz="1300" dirty="0">
                <a:latin typeface="Calibri" panose="020F0502020204030204" pitchFamily="34" charset="0"/>
                <a:cs typeface="Times New Roman" panose="02020603050405020304" pitchFamily="18" charset="0"/>
              </a:rPr>
              <a:t>Asiasisällön ovat tarkistaneet Vuokko Anttonen ja Marja Pöllänen.</a:t>
            </a:r>
            <a:endParaRPr lang="fi-FI" sz="13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6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25B648-B6CB-E5D8-B926-43D1D9E4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23220"/>
          </a:xfrm>
        </p:spPr>
        <p:txBody>
          <a:bodyPr/>
          <a:lstStyle/>
          <a:p>
            <a:r>
              <a:rPr lang="fi-FI" sz="2800" dirty="0"/>
              <a:t>Keskeistä 2(3)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084A0B-8921-4FA1-7648-AF61222B20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308086" cy="3480816"/>
          </a:xfrm>
        </p:spPr>
        <p:txBody>
          <a:bodyPr/>
          <a:lstStyle/>
          <a:p>
            <a:r>
              <a:rPr lang="fi-FI" sz="1800" dirty="0"/>
              <a:t>Potilaan omahoidon tehostamiseen voivat kuulua</a:t>
            </a:r>
          </a:p>
          <a:p>
            <a:pPr lvl="1"/>
            <a:r>
              <a:rPr lang="fi-FI" sz="1600" dirty="0"/>
              <a:t>hampaiden puhdistamisen tehostaminen siten, että potilasta ohjataan kädestä pitäen kiinnittämään erityistä huomiota kohtiin, joissa on eteneviä, alkavia kariesvauriota tai jäännösplakkia</a:t>
            </a:r>
          </a:p>
          <a:p>
            <a:pPr lvl="1"/>
            <a:r>
              <a:rPr lang="fi-FI" sz="1600" dirty="0"/>
              <a:t>puhkeavien hampaiden puhdistamisen tehostaminen</a:t>
            </a:r>
          </a:p>
          <a:p>
            <a:pPr lvl="1"/>
            <a:r>
              <a:rPr lang="fi-FI" sz="1600" dirty="0"/>
              <a:t>ruokavalion muokkaaminen hampaille terveelliseksi esimerkiksi ruokapäiväkirjan havaintojen perusteella</a:t>
            </a:r>
          </a:p>
          <a:p>
            <a:pPr lvl="1"/>
            <a:r>
              <a:rPr lang="fi-FI" sz="1600" dirty="0"/>
              <a:t>ksylitolituotteiden käyttö ainakin kolmen ruokailukerran päätteeksi (yhteensä ≥ 5 g/päivä)</a:t>
            </a:r>
          </a:p>
          <a:p>
            <a:pPr lvl="1"/>
            <a:r>
              <a:rPr lang="fi-FI" sz="1600" dirty="0"/>
              <a:t>lisäfluoridi omahoitoon yksilöllisen suunnitelman mukaan esimerkiksi suurentamalla hammastahnan käyttömäärää tai käyttötiheyttä tai ottamalla käyttöön fluoritabletit, -huuhteet tai -geeli. Hammaslääkäri, lääkäri, sairaanhoitaja tai suuhygienisti voi ohjata 16 vuotta täyttäneen käyttämään 5 000 ppm:n fluorihammastahnaa päivittäisessä omahoidossa.</a:t>
            </a:r>
          </a:p>
        </p:txBody>
      </p:sp>
    </p:spTree>
    <p:extLst>
      <p:ext uri="{BB962C8B-B14F-4D97-AF65-F5344CB8AC3E}">
        <p14:creationId xmlns:p14="http://schemas.microsoft.com/office/powerpoint/2010/main" val="63400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08C42F-43D0-4A08-86F6-E8FFEB30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23220"/>
          </a:xfrm>
        </p:spPr>
        <p:txBody>
          <a:bodyPr/>
          <a:lstStyle/>
          <a:p>
            <a:r>
              <a:rPr lang="fi-FI" sz="2800" dirty="0"/>
              <a:t>Keskeistä 3(3)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7BB321-BA15-4F67-B7D9-16509EB660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i-FI" sz="1800" dirty="0"/>
              <a:t>Ellei karieksen hallinta onnistu pelkästään terveellisin elintavoin ja omahoidon keinoin, selvitetään reikiintymisen syyt ja suunnitellaan sen perusteella yksilöllinen karieksen hallintasuunnitelma.</a:t>
            </a:r>
          </a:p>
          <a:p>
            <a:pPr lvl="0"/>
            <a:r>
              <a:rPr lang="fi-FI" sz="1800" dirty="0"/>
              <a:t>Yksilöllisen karieksen hallinnan hoitotulokset arvioidaan ja jatkosuunnitelma tehdään vastaanotolla toteutetun hoidon päätteeksi tai viimeistään 3–6 kuukauden kuluttua siitä.</a:t>
            </a:r>
          </a:p>
          <a:p>
            <a:pPr lvl="0"/>
            <a:r>
              <a:rPr lang="fi-FI" sz="1800" dirty="0"/>
              <a:t>Karieksen hallinnassa on huomioitava lasten erityisasema ja ikäihmisten tarvitsema apu suun omahoitoon.</a:t>
            </a:r>
          </a:p>
          <a:p>
            <a:pPr lvl="0"/>
            <a:r>
              <a:rPr lang="fi-FI" sz="1800" dirty="0"/>
              <a:t>Kaikenikäisillä tulee olla mahdollisuus elää suun terveyden kannalta turvallisessa ympäristössä, tehdä terveellisiä valintoja ja saada yhteisöltä hyvän terveyskäyttäytymisen malleja.</a:t>
            </a:r>
          </a:p>
        </p:txBody>
      </p:sp>
    </p:spTree>
    <p:extLst>
      <p:ext uri="{BB962C8B-B14F-4D97-AF65-F5344CB8AC3E}">
        <p14:creationId xmlns:p14="http://schemas.microsoft.com/office/powerpoint/2010/main" val="47967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0D54E9-7B87-4BB0-A4A8-4B704263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9775"/>
            <a:ext cx="8386041" cy="523220"/>
          </a:xfrm>
        </p:spPr>
        <p:txBody>
          <a:bodyPr/>
          <a:lstStyle/>
          <a:p>
            <a:r>
              <a:rPr lang="fi-FI" sz="2800" dirty="0"/>
              <a:t>Kariesriskiin vaikuttavia tekijöitä (esitiedoissa)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02DC1EA1-B53A-4C34-AF2F-E86A70027B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1" y="821556"/>
            <a:ext cx="8118186" cy="3510297"/>
          </a:xfrm>
        </p:spPr>
        <p:txBody>
          <a:bodyPr/>
          <a:lstStyle/>
          <a:p>
            <a:pPr>
              <a:lnSpc>
                <a:spcPts val="1900"/>
              </a:lnSpc>
            </a:pPr>
            <a:r>
              <a:rPr lang="fi-FI" sz="1700" dirty="0"/>
              <a:t>Hampaiden riittämätön puhdistaminen </a:t>
            </a:r>
            <a:r>
              <a:rPr lang="fi-FI" sz="1700" b="1" dirty="0">
                <a:solidFill>
                  <a:schemeClr val="tx2"/>
                </a:solidFill>
              </a:rPr>
              <a:t>A</a:t>
            </a:r>
            <a:r>
              <a:rPr lang="fi-FI" sz="1700" dirty="0"/>
              <a:t>, </a:t>
            </a:r>
            <a:r>
              <a:rPr lang="fi-FI" sz="1700" b="1" dirty="0">
                <a:solidFill>
                  <a:schemeClr val="tx2"/>
                </a:solidFill>
              </a:rPr>
              <a:t>B</a:t>
            </a:r>
          </a:p>
          <a:p>
            <a:pPr>
              <a:lnSpc>
                <a:spcPts val="1900"/>
              </a:lnSpc>
            </a:pPr>
            <a:r>
              <a:rPr lang="fi-FI" sz="1700" dirty="0"/>
              <a:t>Fluorihammastahnan riittämätön käyttö (vähemmän kuin 2 krt/pv) </a:t>
            </a:r>
            <a:r>
              <a:rPr lang="fi-FI" sz="1700" b="1" dirty="0">
                <a:solidFill>
                  <a:schemeClr val="tx2"/>
                </a:solidFill>
              </a:rPr>
              <a:t>A</a:t>
            </a:r>
          </a:p>
          <a:p>
            <a:pPr>
              <a:lnSpc>
                <a:spcPts val="1900"/>
              </a:lnSpc>
            </a:pPr>
            <a:r>
              <a:rPr lang="fi-FI" sz="1700" dirty="0"/>
              <a:t>Fluorittoman tahnan käyttö </a:t>
            </a:r>
            <a:r>
              <a:rPr lang="fi-FI" sz="1700" b="1" dirty="0">
                <a:solidFill>
                  <a:schemeClr val="tx2"/>
                </a:solidFill>
              </a:rPr>
              <a:t>B</a:t>
            </a:r>
          </a:p>
          <a:p>
            <a:pPr>
              <a:lnSpc>
                <a:spcPts val="1900"/>
              </a:lnSpc>
            </a:pPr>
            <a:r>
              <a:rPr lang="fi-FI" sz="1700" dirty="0"/>
              <a:t>Sokerien tai muiden helposti fermentoituvien hiilihydraattien runsas tai tiheään toistuva nauttiminen </a:t>
            </a:r>
            <a:r>
              <a:rPr lang="fi-FI" sz="1700" b="1" dirty="0">
                <a:solidFill>
                  <a:schemeClr val="tx2"/>
                </a:solidFill>
              </a:rPr>
              <a:t>A</a:t>
            </a:r>
          </a:p>
          <a:p>
            <a:pPr>
              <a:lnSpc>
                <a:spcPts val="1900"/>
              </a:lnSpc>
            </a:pPr>
            <a:r>
              <a:rPr lang="fi-FI" sz="1700" dirty="0"/>
              <a:t>Napostelutyyppinen ruokailu </a:t>
            </a:r>
            <a:r>
              <a:rPr lang="fi-FI" sz="1700" b="1" dirty="0">
                <a:solidFill>
                  <a:schemeClr val="tx2"/>
                </a:solidFill>
              </a:rPr>
              <a:t>B</a:t>
            </a:r>
            <a:r>
              <a:rPr lang="fi-FI" sz="1700" dirty="0"/>
              <a:t> ja sokeripitoiset juomat </a:t>
            </a:r>
            <a:r>
              <a:rPr lang="fi-FI" sz="1700" b="1" dirty="0">
                <a:solidFill>
                  <a:schemeClr val="tx2"/>
                </a:solidFill>
              </a:rPr>
              <a:t>A</a:t>
            </a:r>
          </a:p>
          <a:p>
            <a:pPr>
              <a:lnSpc>
                <a:spcPts val="1900"/>
              </a:lnSpc>
            </a:pPr>
            <a:r>
              <a:rPr lang="fi-FI" sz="1700" b="1" dirty="0"/>
              <a:t>Hampaiston ja leukojen alueelle kohdistunut sädehoito</a:t>
            </a:r>
          </a:p>
          <a:p>
            <a:pPr>
              <a:lnSpc>
                <a:spcPts val="1900"/>
              </a:lnSpc>
            </a:pPr>
            <a:r>
              <a:rPr lang="fi-FI" sz="1700" dirty="0"/>
              <a:t>Vain oireenmukainen hammashoitopalvelujen käyttö</a:t>
            </a:r>
          </a:p>
          <a:p>
            <a:pPr>
              <a:lnSpc>
                <a:spcPts val="1900"/>
              </a:lnSpc>
            </a:pPr>
            <a:r>
              <a:rPr lang="fi-FI" sz="1700" dirty="0"/>
              <a:t>Huono hoitomyöntyvyys ja pelko</a:t>
            </a:r>
          </a:p>
          <a:p>
            <a:pPr>
              <a:lnSpc>
                <a:spcPts val="1900"/>
              </a:lnSpc>
            </a:pPr>
            <a:r>
              <a:rPr lang="fi-FI" sz="1700" dirty="0"/>
              <a:t>Sosioekonomiset tekijät esim. koulutustaso, kulttuuritausta ja työtilanne</a:t>
            </a:r>
          </a:p>
          <a:p>
            <a:pPr>
              <a:lnSpc>
                <a:spcPts val="1900"/>
              </a:lnSpc>
            </a:pPr>
            <a:r>
              <a:rPr lang="fi-FI" sz="1700" dirty="0"/>
              <a:t>Haastavat elämäntilanteet</a:t>
            </a:r>
          </a:p>
          <a:p>
            <a:pPr>
              <a:lnSpc>
                <a:spcPts val="1900"/>
              </a:lnSpc>
            </a:pPr>
            <a:r>
              <a:rPr lang="fi-FI" sz="1700" dirty="0"/>
              <a:t>Lääkitykset ja sairaudet, jotka vähentävät syljeneritystä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56493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5100E5-D49F-49FD-A348-8A9D43FD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8153684" cy="523220"/>
          </a:xfrm>
        </p:spPr>
        <p:txBody>
          <a:bodyPr/>
          <a:lstStyle/>
          <a:p>
            <a:r>
              <a:rPr lang="fi-FI" sz="2800" dirty="0"/>
              <a:t>Kariesriskiin vaikuttavia tekijöitä (suussa)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89E924-AAA6-4460-BC2B-327ED34401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1800" dirty="0"/>
              <a:t>Plakki useilla reikiintymiselle alttiilla hammaspinnoilla</a:t>
            </a:r>
          </a:p>
          <a:p>
            <a:r>
              <a:rPr lang="fi-FI" sz="1800" b="1" dirty="0"/>
              <a:t>Vähentynyt syljen eritys</a:t>
            </a:r>
          </a:p>
          <a:p>
            <a:r>
              <a:rPr lang="fi-FI" sz="1800" dirty="0"/>
              <a:t>Hoitamattomat etenevät kiille- ja dentiinikariesvauriot</a:t>
            </a:r>
          </a:p>
          <a:p>
            <a:r>
              <a:rPr lang="fi-FI" sz="1800" b="1" dirty="0"/>
              <a:t>Hampaistossa karieksen aiheuttama pulpiitti, ulseraatio, fisteli, absessi (PUFA) </a:t>
            </a:r>
          </a:p>
          <a:p>
            <a:r>
              <a:rPr lang="fi-FI" sz="1800" dirty="0"/>
              <a:t>Hampaita juurihoidettu tai poistettu karieksen vuoksi edellisten </a:t>
            </a:r>
            <a:br>
              <a:rPr lang="fi-FI" sz="1800" dirty="0"/>
            </a:br>
            <a:r>
              <a:rPr lang="fi-FI" sz="1800" dirty="0"/>
              <a:t>3 vuoden aikana</a:t>
            </a:r>
          </a:p>
          <a:p>
            <a:r>
              <a:rPr lang="fi-FI" sz="1800" dirty="0"/>
              <a:t>Osaproteesit, oikomiskojeet ja muut plakkia retentoivat kohdat</a:t>
            </a:r>
          </a:p>
          <a:p>
            <a:r>
              <a:rPr lang="fi-FI" sz="1800" dirty="0"/>
              <a:t>Erosiiviset kulumismuutokset hampaissa</a:t>
            </a:r>
          </a:p>
          <a:p>
            <a:r>
              <a:rPr lang="fi-FI" sz="1800" dirty="0"/>
              <a:t>Suuhengitys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67565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B1AEDE-4C84-4976-80F4-73290B8D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8295894" cy="954107"/>
          </a:xfrm>
        </p:spPr>
        <p:txBody>
          <a:bodyPr/>
          <a:lstStyle/>
          <a:p>
            <a:r>
              <a:rPr lang="fi-FI" sz="2800" dirty="0"/>
              <a:t>Kariesriskiin </a:t>
            </a:r>
            <a:r>
              <a:rPr lang="fi-FI" sz="2800"/>
              <a:t>vaikuttavia tekijöitä</a:t>
            </a:r>
            <a:br>
              <a:rPr lang="fi-FI" sz="2800"/>
            </a:br>
            <a:r>
              <a:rPr lang="fi-FI" sz="2800"/>
              <a:t>(</a:t>
            </a:r>
            <a:r>
              <a:rPr lang="fi-FI" sz="2800" dirty="0"/>
              <a:t>lapset ja nuoret)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B42447-2879-42E2-8D0D-634DD23371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7898" y="1113756"/>
            <a:ext cx="8137398" cy="3480816"/>
          </a:xfrm>
        </p:spPr>
        <p:txBody>
          <a:bodyPr/>
          <a:lstStyle/>
          <a:p>
            <a:r>
              <a:rPr lang="fi-FI" sz="1800" dirty="0"/>
              <a:t>Esitiedoissa havaitut tekijät:</a:t>
            </a:r>
          </a:p>
          <a:p>
            <a:pPr lvl="1"/>
            <a:r>
              <a:rPr lang="fi-FI" sz="1600" dirty="0"/>
              <a:t>Yöaikainen pitkään (yli 18 kuukautta) jatkunut ja tiheä tuttipulloruokailu tai imetys</a:t>
            </a:r>
          </a:p>
          <a:p>
            <a:pPr lvl="1"/>
            <a:r>
              <a:rPr lang="fi-FI" sz="1600" dirty="0"/>
              <a:t>Hiljattain hoitoa vaatineet kariesvauriot vanhemmilla tai sisaruksilla</a:t>
            </a:r>
          </a:p>
          <a:p>
            <a:pPr lvl="1"/>
            <a:r>
              <a:rPr lang="fi-FI" sz="1600" dirty="0"/>
              <a:t>Nukutushammashoidot lapsella tai perheessä</a:t>
            </a:r>
          </a:p>
          <a:p>
            <a:pPr lvl="1"/>
            <a:r>
              <a:rPr lang="fi-FI" sz="1600" dirty="0"/>
              <a:t>Säännöllisen hammashoidon päättyminen nuorilla</a:t>
            </a:r>
          </a:p>
          <a:p>
            <a:r>
              <a:rPr lang="fi-FI" sz="1800" dirty="0"/>
              <a:t>Suussa havaitut tekijät:</a:t>
            </a:r>
          </a:p>
          <a:p>
            <a:pPr lvl="1"/>
            <a:r>
              <a:rPr lang="fi-FI" sz="1600" dirty="0"/>
              <a:t>Puhkeavat hampaat (</a:t>
            </a:r>
            <a:r>
              <a:rPr lang="fi-FI" sz="1600"/>
              <a:t>ikäkaudet 0,5–2, 5–7 </a:t>
            </a:r>
            <a:r>
              <a:rPr lang="fi-FI" sz="1600" dirty="0"/>
              <a:t>ja 10–13 vuotta)</a:t>
            </a:r>
          </a:p>
          <a:p>
            <a:pPr lvl="1"/>
            <a:r>
              <a:rPr lang="fi-FI" sz="1600" dirty="0"/>
              <a:t>Näkyvä plakki pienten lasten yläetuhampaiden etupinnoilla</a:t>
            </a:r>
          </a:p>
          <a:p>
            <a:pPr lvl="1"/>
            <a:r>
              <a:rPr lang="fi-FI" sz="1600" dirty="0"/>
              <a:t>Kiilteen kehityshäiriöt maito- tai pysyvissä hampaissa</a:t>
            </a:r>
          </a:p>
          <a:p>
            <a:pPr lvl="1"/>
            <a:r>
              <a:rPr lang="fi-FI" sz="1600" dirty="0"/>
              <a:t>Oikomiskojeet</a:t>
            </a:r>
          </a:p>
        </p:txBody>
      </p:sp>
    </p:spTree>
    <p:extLst>
      <p:ext uri="{BB962C8B-B14F-4D97-AF65-F5344CB8AC3E}">
        <p14:creationId xmlns:p14="http://schemas.microsoft.com/office/powerpoint/2010/main" val="3189600654"/>
      </p:ext>
    </p:extLst>
  </p:cSld>
  <p:clrMapOvr>
    <a:masterClrMapping/>
  </p:clrMapOvr>
</p:sld>
</file>

<file path=ppt/theme/theme1.xml><?xml version="1.0" encoding="utf-8"?>
<a:theme xmlns:a="http://schemas.openxmlformats.org/drawingml/2006/main" name="Pohja A">
  <a:themeElements>
    <a:clrScheme name="Duodecim Seura">
      <a:dk1>
        <a:sysClr val="windowText" lastClr="000000"/>
      </a:dk1>
      <a:lt1>
        <a:sysClr val="window" lastClr="FFFFFF"/>
      </a:lt1>
      <a:dk2>
        <a:srgbClr val="094592"/>
      </a:dk2>
      <a:lt2>
        <a:srgbClr val="DEDEDB"/>
      </a:lt2>
      <a:accent1>
        <a:srgbClr val="094592"/>
      </a:accent1>
      <a:accent2>
        <a:srgbClr val="117C9F"/>
      </a:accent2>
      <a:accent3>
        <a:srgbClr val="B7DFEB"/>
      </a:accent3>
      <a:accent4>
        <a:srgbClr val="06275C"/>
      </a:accent4>
      <a:accent5>
        <a:srgbClr val="436CAF"/>
      </a:accent5>
      <a:accent6>
        <a:srgbClr val="DEDEDB"/>
      </a:accent6>
      <a:hlink>
        <a:srgbClr val="094592"/>
      </a:hlink>
      <a:folHlink>
        <a:srgbClr val="06275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CF52C160-4324-4A71-9613-7EBB5A358CA7}"/>
    </a:ext>
  </a:extLst>
</a:theme>
</file>

<file path=ppt/theme/theme2.xml><?xml version="1.0" encoding="utf-8"?>
<a:theme xmlns:a="http://schemas.openxmlformats.org/drawingml/2006/main" name="Pohja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2D5AEDB2-BF7B-49A2-801E-65315783FB3E}"/>
    </a:ext>
  </a:extLst>
</a:theme>
</file>

<file path=ppt/theme/theme3.xml><?xml version="1.0" encoding="utf-8"?>
<a:theme xmlns:a="http://schemas.openxmlformats.org/drawingml/2006/main" name="Pohja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7EE64C3B-C870-431A-91F5-805884FDEAD6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2919</Words>
  <Application>Microsoft Office PowerPoint</Application>
  <PresentationFormat>Näytössä katseltava esitys (16:9)</PresentationFormat>
  <Paragraphs>321</Paragraphs>
  <Slides>42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42</vt:i4>
      </vt:variant>
    </vt:vector>
  </HeadingPairs>
  <TitlesOfParts>
    <vt:vector size="50" baseType="lpstr">
      <vt:lpstr>Arial</vt:lpstr>
      <vt:lpstr>Calibri</vt:lpstr>
      <vt:lpstr>Courier New</vt:lpstr>
      <vt:lpstr>Lucida Sans</vt:lpstr>
      <vt:lpstr>Lucida Sans Unicode</vt:lpstr>
      <vt:lpstr>Pohja A</vt:lpstr>
      <vt:lpstr>Pohja B</vt:lpstr>
      <vt:lpstr>Pohja C</vt:lpstr>
      <vt:lpstr>Karies (hallinta)</vt:lpstr>
      <vt:lpstr>Näytön varmuusaste Käypä hoito -suosituksissa</vt:lpstr>
      <vt:lpstr>Luentomateriaalin käyttö</vt:lpstr>
      <vt:lpstr>Keskeistä 1(3)</vt:lpstr>
      <vt:lpstr>Keskeistä 2(3)</vt:lpstr>
      <vt:lpstr>Keskeistä 3(3)</vt:lpstr>
      <vt:lpstr>Kariesriskiin vaikuttavia tekijöitä (esitiedoissa)</vt:lpstr>
      <vt:lpstr>Kariesriskiin vaikuttavia tekijöitä (suussa)</vt:lpstr>
      <vt:lpstr>Kariesriskiin vaikuttavia tekijöitä (lapset ja nuoret)</vt:lpstr>
      <vt:lpstr>Kariesriskiin vaikuttavia tekijöitä (aikuiset ja iäkkäät)</vt:lpstr>
      <vt:lpstr>Potilaskohtaisen riskin arviointi 1(2)</vt:lpstr>
      <vt:lpstr>Potilaskohtaisen riskin arviointi 2(2)</vt:lpstr>
      <vt:lpstr>Kliininen tutkimus</vt:lpstr>
      <vt:lpstr>Kiillevaurioiden ICDAS-luokittelu</vt:lpstr>
      <vt:lpstr>Dentiinivaurioiden ICDAS-luokittelu</vt:lpstr>
      <vt:lpstr>Kariesvaurioiden havainnointi:  kuituvalo (FOTI) ja röntgenkuvaus (Bitewing)</vt:lpstr>
      <vt:lpstr>Kariesvaurioiden havainnointi: digitaalinen kuituvalo  (NIR-LT) ja laserfluoresenssi</vt:lpstr>
      <vt:lpstr>Hoitosuunnitelma – karieksen hallintasuunnitelma</vt:lpstr>
      <vt:lpstr>Uusien vaurioiden syntymisen ja alkavien vaurioiden etenemisen todennäköisyys sekä hoitosuunnitelma</vt:lpstr>
      <vt:lpstr>Karieksen hallintatoimet kotona ja vastaanotolla</vt:lpstr>
      <vt:lpstr>Elintavat ja kaikille suositeltava omahoito</vt:lpstr>
      <vt:lpstr>Hampaiden huolellinen puhdistus 1(2)</vt:lpstr>
      <vt:lpstr>Hampaiden huolellinen puhdistus 2(2)</vt:lpstr>
      <vt:lpstr>Fluorihammastahnan käyttö</vt:lpstr>
      <vt:lpstr>Fluorihammastahnan käyttösuositus</vt:lpstr>
      <vt:lpstr>Vesi janojuomana</vt:lpstr>
      <vt:lpstr>Säännölliset ruoka-ajat ja monipuolinen ruokavalio</vt:lpstr>
      <vt:lpstr>Lasten karieksen hallinta</vt:lpstr>
      <vt:lpstr>Iäkkäiden karieksen hallinta</vt:lpstr>
      <vt:lpstr>Kariesvaurioiden pysäytyshoito</vt:lpstr>
      <vt:lpstr>Tehostettu omahoito karieksen hallinnassa</vt:lpstr>
      <vt:lpstr>Alkavien kariesvaurioiden pysäytys vastaanotolla</vt:lpstr>
      <vt:lpstr>Yksilöllinen tarkastus- tai tutkimusväli</vt:lpstr>
      <vt:lpstr>Suun terveyden kannalta terveellinen elinympäristö</vt:lpstr>
      <vt:lpstr>Karieksen hallinta päivähoidossa</vt:lpstr>
      <vt:lpstr>Karieksen hallinta kouluissa ja harrastuksissa</vt:lpstr>
      <vt:lpstr>Karieksen hallinta hoivapalveluissa ja laitoshoidossa</vt:lpstr>
      <vt:lpstr>Muistisairaan suunhoito 1(2)</vt:lpstr>
      <vt:lpstr>Muistisairaan suunhoito 2(2)</vt:lpstr>
      <vt:lpstr>Korjaava hoito</vt:lpstr>
      <vt:lpstr>Lopuksi</vt:lpstr>
      <vt:lpstr>Suomalaisen Lääkäriseuran Duodecimin ja Suomen Hammaslääkäriseura Apollonia ry:n asettama työryhmä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2020-08-31T11:42:00Z</dcterms:created>
  <dcterms:modified xsi:type="dcterms:W3CDTF">2023-01-10T13:17:25Z</dcterms:modified>
</cp:coreProperties>
</file>