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8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302" r:id="rId9"/>
    <p:sldId id="290" r:id="rId10"/>
    <p:sldId id="306" r:id="rId11"/>
    <p:sldId id="295" r:id="rId12"/>
    <p:sldId id="292" r:id="rId13"/>
    <p:sldId id="293" r:id="rId14"/>
    <p:sldId id="294" r:id="rId15"/>
    <p:sldId id="296" r:id="rId16"/>
    <p:sldId id="297" r:id="rId17"/>
    <p:sldId id="298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2" r:id="rId33"/>
    <p:sldId id="323" r:id="rId34"/>
    <p:sldId id="328" r:id="rId35"/>
    <p:sldId id="329" r:id="rId36"/>
    <p:sldId id="288" r:id="rId37"/>
    <p:sldId id="289" r:id="rId3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kijä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8A705-924F-432A-BC25-CE4542083366}" v="57" dt="2021-02-19T12:04:58.3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B"/>
          </a:solidFill>
        </a:fill>
      </a:tcStyle>
    </a:wholeTbl>
    <a:band2H>
      <a:tcTxStyle/>
      <a:tcStyle>
        <a:tcBdr/>
        <a:fill>
          <a:solidFill>
            <a:srgbClr val="E6E8EE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F3F7"/>
          </a:solidFill>
        </a:fill>
      </a:tcStyle>
    </a:wholeTbl>
    <a:band2H>
      <a:tcTxStyle/>
      <a:tcStyle>
        <a:tcBdr/>
        <a:fill>
          <a:solidFill>
            <a:srgbClr val="F3F9FB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1"/>
          </a:solidFill>
        </a:fill>
      </a:tcStyle>
    </a:wholeTbl>
    <a:band2H>
      <a:tcTxStyle/>
      <a:tcStyle>
        <a:tcBdr/>
        <a:fill>
          <a:solidFill>
            <a:srgbClr val="F9F9F8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Vaalea tyyli 1 - Korostu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4" autoAdjust="0"/>
    <p:restoredTop sz="89495" autoAdjust="0"/>
  </p:normalViewPr>
  <p:slideViewPr>
    <p:cSldViewPr snapToGrid="0">
      <p:cViewPr varScale="1">
        <p:scale>
          <a:sx n="171" d="100"/>
          <a:sy n="171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E5F0B-838B-45BB-BF01-9C59F83DD4B6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716FC14C-0098-4B12-851F-74155BD720A5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Oireeton alaraajojen tukkiva valtimotauti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924D1B-8057-45BC-84E5-9B52389F4570}" type="parTrans" cxnId="{DDB95031-83BE-4A3C-B25E-6F9A74235F9C}">
      <dgm:prSet/>
      <dgm:spPr/>
      <dgm:t>
        <a:bodyPr/>
        <a:lstStyle/>
        <a:p>
          <a:endParaRPr lang="fi-FI"/>
        </a:p>
      </dgm:t>
    </dgm:pt>
    <dgm:pt modelId="{CFD82903-17BD-4A25-AB07-731848090D3A}" type="sibTrans" cxnId="{DDB95031-83BE-4A3C-B25E-6F9A74235F9C}">
      <dgm:prSet/>
      <dgm:spPr/>
      <dgm:t>
        <a:bodyPr/>
        <a:lstStyle/>
        <a:p>
          <a:endParaRPr lang="fi-FI"/>
        </a:p>
      </dgm:t>
    </dgm:pt>
    <dgm:pt modelId="{3DEC5B1E-E63B-4B5F-A486-DB49924E74F3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Suurin osa alaraajojen tukkivaa valtimotautia sairastavista on oireettomia tai vähäoireisia.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1DBB2C-D6C9-4064-8004-1BD81F999EC9}" type="parTrans" cxnId="{1D855B1B-7E1E-4685-A947-CB9A2292B149}">
      <dgm:prSet/>
      <dgm:spPr/>
      <dgm:t>
        <a:bodyPr/>
        <a:lstStyle/>
        <a:p>
          <a:endParaRPr lang="fi-FI"/>
        </a:p>
      </dgm:t>
    </dgm:pt>
    <dgm:pt modelId="{C43BD9F2-CBDB-4E78-AAC9-035B05F835AD}" type="sibTrans" cxnId="{1D855B1B-7E1E-4685-A947-CB9A2292B149}">
      <dgm:prSet/>
      <dgm:spPr/>
      <dgm:t>
        <a:bodyPr/>
        <a:lstStyle/>
        <a:p>
          <a:endParaRPr lang="fi-FI"/>
        </a:p>
      </dgm:t>
    </dgm:pt>
    <dgm:pt modelId="{A7D8D867-D6C8-4559-BE69-09F6EF34C48C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Suomessa esiintyvyys 45–70-vuotiailla oireettomilla naisilla ja miehillä on arvioiden mukaan 5 %.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AB497A-F16E-4E77-B163-2470B27AB29E}" type="parTrans" cxnId="{164AD2D4-09BA-49CC-B4AD-5EC8AA53CB44}">
      <dgm:prSet/>
      <dgm:spPr/>
      <dgm:t>
        <a:bodyPr/>
        <a:lstStyle/>
        <a:p>
          <a:endParaRPr lang="fi-FI"/>
        </a:p>
      </dgm:t>
    </dgm:pt>
    <dgm:pt modelId="{132CD751-20F6-46A9-AC16-2B5980896949}" type="sibTrans" cxnId="{164AD2D4-09BA-49CC-B4AD-5EC8AA53CB44}">
      <dgm:prSet/>
      <dgm:spPr/>
      <dgm:t>
        <a:bodyPr/>
        <a:lstStyle/>
        <a:p>
          <a:endParaRPr lang="fi-FI"/>
        </a:p>
      </dgm:t>
    </dgm:pt>
    <dgm:pt modelId="{FBDE23F4-D95C-47C3-A72F-60A5FD503C7F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Esiintyvyys yli </a:t>
          </a:r>
          <a:r>
            <a:rPr lang="fi-FI" b="0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65-vuotiailla on terveyskeskuskohortissa noin </a:t>
          </a:r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20–30 %. 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E8A898-4E9A-4935-92AC-16D9417BC293}" type="parTrans" cxnId="{F8E6347D-A969-4878-A488-5CB73B65ED73}">
      <dgm:prSet/>
      <dgm:spPr/>
      <dgm:t>
        <a:bodyPr/>
        <a:lstStyle/>
        <a:p>
          <a:endParaRPr lang="fi-FI"/>
        </a:p>
      </dgm:t>
    </dgm:pt>
    <dgm:pt modelId="{75F4A158-F76E-4601-BDCF-CECED91DCB38}" type="sibTrans" cxnId="{F8E6347D-A969-4878-A488-5CB73B65ED73}">
      <dgm:prSet/>
      <dgm:spPr/>
      <dgm:t>
        <a:bodyPr/>
        <a:lstStyle/>
        <a:p>
          <a:endParaRPr lang="fi-FI"/>
        </a:p>
      </dgm:t>
    </dgm:pt>
    <dgm:pt modelId="{7E54EF3D-2194-4A0A-9EBE-5E45785F82DE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Katkokävely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D34B7D-E2E9-4EC9-A78C-76BC8CAF2403}" type="parTrans" cxnId="{36A1FE00-828C-48C5-BE09-94B42ADAD0F5}">
      <dgm:prSet/>
      <dgm:spPr/>
      <dgm:t>
        <a:bodyPr/>
        <a:lstStyle/>
        <a:p>
          <a:endParaRPr lang="fi-FI"/>
        </a:p>
      </dgm:t>
    </dgm:pt>
    <dgm:pt modelId="{9200A53B-BCBF-444E-80AC-641BBF8ED53C}" type="sibTrans" cxnId="{36A1FE00-828C-48C5-BE09-94B42ADAD0F5}">
      <dgm:prSet/>
      <dgm:spPr/>
      <dgm:t>
        <a:bodyPr/>
        <a:lstStyle/>
        <a:p>
          <a:endParaRPr lang="fi-FI"/>
        </a:p>
      </dgm:t>
    </dgm:pt>
    <dgm:pt modelId="{1CF00A70-40E6-4073-8761-0BDA301D915F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Laajoissa epidemiologisissa tutkimuksissa katkokävelyn esiintyvyys on ollut 40-vuotiailla miehillä noin 1 % mutta yli 65-vuotiailla jopa 8 %.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BE3FC8-2920-45AE-9154-95CA5F531366}" type="parTrans" cxnId="{BB7828DD-5707-4F49-8C70-1FE46450B879}">
      <dgm:prSet/>
      <dgm:spPr/>
      <dgm:t>
        <a:bodyPr/>
        <a:lstStyle/>
        <a:p>
          <a:endParaRPr lang="fi-FI"/>
        </a:p>
      </dgm:t>
    </dgm:pt>
    <dgm:pt modelId="{D7F56F8B-C7E2-49CA-94A8-DBF8FA3A7E68}" type="sibTrans" cxnId="{BB7828DD-5707-4F49-8C70-1FE46450B879}">
      <dgm:prSet/>
      <dgm:spPr/>
      <dgm:t>
        <a:bodyPr/>
        <a:lstStyle/>
        <a:p>
          <a:endParaRPr lang="fi-FI"/>
        </a:p>
      </dgm:t>
    </dgm:pt>
    <dgm:pt modelId="{47353758-2CF1-4717-B00F-EE6524FAC3C9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Alle 85-vuotiailla miehillä esiintyvyys on suurempi kuin naisilla (suhdeluku vaihtelee eri aineistoissa), mutta yli 85-vuotiailla tilanne on päinvastainen.  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BD7733-B0ED-49E2-A62E-2DF1FCBF6EB5}" type="parTrans" cxnId="{072EE445-2F1D-430D-BB07-04470DF86C85}">
      <dgm:prSet/>
      <dgm:spPr/>
      <dgm:t>
        <a:bodyPr/>
        <a:lstStyle/>
        <a:p>
          <a:endParaRPr lang="fi-FI"/>
        </a:p>
      </dgm:t>
    </dgm:pt>
    <dgm:pt modelId="{A4B231BC-CB07-433C-922B-98488C067EEE}" type="sibTrans" cxnId="{072EE445-2F1D-430D-BB07-04470DF86C85}">
      <dgm:prSet/>
      <dgm:spPr/>
      <dgm:t>
        <a:bodyPr/>
        <a:lstStyle/>
        <a:p>
          <a:endParaRPr lang="fi-FI"/>
        </a:p>
      </dgm:t>
    </dgm:pt>
    <dgm:pt modelId="{AB24A2DF-79FE-483D-B1F4-CC3C6CB162B7}" type="pres">
      <dgm:prSet presAssocID="{CAAE5F0B-838B-45BB-BF01-9C59F83DD4B6}" presName="linear" presStyleCnt="0">
        <dgm:presLayoutVars>
          <dgm:animLvl val="lvl"/>
          <dgm:resizeHandles val="exact"/>
        </dgm:presLayoutVars>
      </dgm:prSet>
      <dgm:spPr/>
    </dgm:pt>
    <dgm:pt modelId="{CFD3F1AD-5F72-463E-91B1-6390BE1484D1}" type="pres">
      <dgm:prSet presAssocID="{716FC14C-0098-4B12-851F-74155BD720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3BF405-A7D7-4401-BA41-12AE63AA1265}" type="pres">
      <dgm:prSet presAssocID="{716FC14C-0098-4B12-851F-74155BD720A5}" presName="childText" presStyleLbl="revTx" presStyleIdx="0" presStyleCnt="2">
        <dgm:presLayoutVars>
          <dgm:bulletEnabled val="1"/>
        </dgm:presLayoutVars>
      </dgm:prSet>
      <dgm:spPr/>
    </dgm:pt>
    <dgm:pt modelId="{806BF98B-0BB9-45B1-BF99-241824963008}" type="pres">
      <dgm:prSet presAssocID="{7E54EF3D-2194-4A0A-9EBE-5E45785F82D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B44385D-8343-480B-B830-C070BAA0D2B0}" type="pres">
      <dgm:prSet presAssocID="{7E54EF3D-2194-4A0A-9EBE-5E45785F82D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6A1FE00-828C-48C5-BE09-94B42ADAD0F5}" srcId="{CAAE5F0B-838B-45BB-BF01-9C59F83DD4B6}" destId="{7E54EF3D-2194-4A0A-9EBE-5E45785F82DE}" srcOrd="1" destOrd="0" parTransId="{AFD34B7D-E2E9-4EC9-A78C-76BC8CAF2403}" sibTransId="{9200A53B-BCBF-444E-80AC-641BBF8ED53C}"/>
    <dgm:cxn modelId="{738FC003-A562-4868-B7B9-0336502B8602}" type="presOf" srcId="{3DEC5B1E-E63B-4B5F-A486-DB49924E74F3}" destId="{C03BF405-A7D7-4401-BA41-12AE63AA1265}" srcOrd="0" destOrd="0" presId="urn:microsoft.com/office/officeart/2005/8/layout/vList2"/>
    <dgm:cxn modelId="{1D855B1B-7E1E-4685-A947-CB9A2292B149}" srcId="{716FC14C-0098-4B12-851F-74155BD720A5}" destId="{3DEC5B1E-E63B-4B5F-A486-DB49924E74F3}" srcOrd="0" destOrd="0" parTransId="{171DBB2C-D6C9-4064-8004-1BD81F999EC9}" sibTransId="{C43BD9F2-CBDB-4E78-AAC9-035B05F835AD}"/>
    <dgm:cxn modelId="{DDB95031-83BE-4A3C-B25E-6F9A74235F9C}" srcId="{CAAE5F0B-838B-45BB-BF01-9C59F83DD4B6}" destId="{716FC14C-0098-4B12-851F-74155BD720A5}" srcOrd="0" destOrd="0" parTransId="{40924D1B-8057-45BC-84E5-9B52389F4570}" sibTransId="{CFD82903-17BD-4A25-AB07-731848090D3A}"/>
    <dgm:cxn modelId="{072EE445-2F1D-430D-BB07-04470DF86C85}" srcId="{7E54EF3D-2194-4A0A-9EBE-5E45785F82DE}" destId="{47353758-2CF1-4717-B00F-EE6524FAC3C9}" srcOrd="1" destOrd="0" parTransId="{EABD7733-B0ED-49E2-A62E-2DF1FCBF6EB5}" sibTransId="{A4B231BC-CB07-433C-922B-98488C067EEE}"/>
    <dgm:cxn modelId="{FED7ED48-959F-47BC-882A-A5593D2BE1FC}" type="presOf" srcId="{716FC14C-0098-4B12-851F-74155BD720A5}" destId="{CFD3F1AD-5F72-463E-91B1-6390BE1484D1}" srcOrd="0" destOrd="0" presId="urn:microsoft.com/office/officeart/2005/8/layout/vList2"/>
    <dgm:cxn modelId="{9A23D969-E74D-469A-BEEF-34F9DCFCBEAF}" type="presOf" srcId="{FBDE23F4-D95C-47C3-A72F-60A5FD503C7F}" destId="{C03BF405-A7D7-4401-BA41-12AE63AA1265}" srcOrd="0" destOrd="2" presId="urn:microsoft.com/office/officeart/2005/8/layout/vList2"/>
    <dgm:cxn modelId="{BDF6E37B-B4BE-4A31-89FD-DBE515F79CA3}" type="presOf" srcId="{47353758-2CF1-4717-B00F-EE6524FAC3C9}" destId="{FB44385D-8343-480B-B830-C070BAA0D2B0}" srcOrd="0" destOrd="1" presId="urn:microsoft.com/office/officeart/2005/8/layout/vList2"/>
    <dgm:cxn modelId="{F8E6347D-A969-4878-A488-5CB73B65ED73}" srcId="{716FC14C-0098-4B12-851F-74155BD720A5}" destId="{FBDE23F4-D95C-47C3-A72F-60A5FD503C7F}" srcOrd="2" destOrd="0" parTransId="{E6E8A898-4E9A-4935-92AC-16D9417BC293}" sibTransId="{75F4A158-F76E-4601-BDCF-CECED91DCB38}"/>
    <dgm:cxn modelId="{96DF7380-7FF8-44E1-A2AE-DF3994131E32}" type="presOf" srcId="{1CF00A70-40E6-4073-8761-0BDA301D915F}" destId="{FB44385D-8343-480B-B830-C070BAA0D2B0}" srcOrd="0" destOrd="0" presId="urn:microsoft.com/office/officeart/2005/8/layout/vList2"/>
    <dgm:cxn modelId="{4B218C9C-5FE9-4362-B88A-E065B9DA0EC9}" type="presOf" srcId="{7E54EF3D-2194-4A0A-9EBE-5E45785F82DE}" destId="{806BF98B-0BB9-45B1-BF99-241824963008}" srcOrd="0" destOrd="0" presId="urn:microsoft.com/office/officeart/2005/8/layout/vList2"/>
    <dgm:cxn modelId="{EE2905BC-CE95-4C0C-9E1D-E18279A12A16}" type="presOf" srcId="{CAAE5F0B-838B-45BB-BF01-9C59F83DD4B6}" destId="{AB24A2DF-79FE-483D-B1F4-CC3C6CB162B7}" srcOrd="0" destOrd="0" presId="urn:microsoft.com/office/officeart/2005/8/layout/vList2"/>
    <dgm:cxn modelId="{53EE6DCD-652C-4556-BA93-6789BD3E952E}" type="presOf" srcId="{A7D8D867-D6C8-4559-BE69-09F6EF34C48C}" destId="{C03BF405-A7D7-4401-BA41-12AE63AA1265}" srcOrd="0" destOrd="1" presId="urn:microsoft.com/office/officeart/2005/8/layout/vList2"/>
    <dgm:cxn modelId="{164AD2D4-09BA-49CC-B4AD-5EC8AA53CB44}" srcId="{716FC14C-0098-4B12-851F-74155BD720A5}" destId="{A7D8D867-D6C8-4559-BE69-09F6EF34C48C}" srcOrd="1" destOrd="0" parTransId="{4AAB497A-F16E-4E77-B163-2470B27AB29E}" sibTransId="{132CD751-20F6-46A9-AC16-2B5980896949}"/>
    <dgm:cxn modelId="{BB7828DD-5707-4F49-8C70-1FE46450B879}" srcId="{7E54EF3D-2194-4A0A-9EBE-5E45785F82DE}" destId="{1CF00A70-40E6-4073-8761-0BDA301D915F}" srcOrd="0" destOrd="0" parTransId="{82BE3FC8-2920-45AE-9154-95CA5F531366}" sibTransId="{D7F56F8B-C7E2-49CA-94A8-DBF8FA3A7E68}"/>
    <dgm:cxn modelId="{D8A1AC60-1155-47D2-9F2B-006AFA5B9E2E}" type="presParOf" srcId="{AB24A2DF-79FE-483D-B1F4-CC3C6CB162B7}" destId="{CFD3F1AD-5F72-463E-91B1-6390BE1484D1}" srcOrd="0" destOrd="0" presId="urn:microsoft.com/office/officeart/2005/8/layout/vList2"/>
    <dgm:cxn modelId="{3F20F5D9-1CE0-487C-B7CB-DF74C84F1410}" type="presParOf" srcId="{AB24A2DF-79FE-483D-B1F4-CC3C6CB162B7}" destId="{C03BF405-A7D7-4401-BA41-12AE63AA1265}" srcOrd="1" destOrd="0" presId="urn:microsoft.com/office/officeart/2005/8/layout/vList2"/>
    <dgm:cxn modelId="{F27B883D-B1A9-4296-BAE3-660F91139E31}" type="presParOf" srcId="{AB24A2DF-79FE-483D-B1F4-CC3C6CB162B7}" destId="{806BF98B-0BB9-45B1-BF99-241824963008}" srcOrd="2" destOrd="0" presId="urn:microsoft.com/office/officeart/2005/8/layout/vList2"/>
    <dgm:cxn modelId="{535B9BD5-C410-430C-8E0A-066F7023F126}" type="presParOf" srcId="{AB24A2DF-79FE-483D-B1F4-CC3C6CB162B7}" destId="{FB44385D-8343-480B-B830-C070BAA0D2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F6559-E432-4C4B-B938-7B921958E24B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fi-FI"/>
        </a:p>
      </dgm:t>
    </dgm:pt>
    <dgm:pt modelId="{653DBD68-8EF3-4963-87B2-A6CACECE2C25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Krooninen raajaa uhkaava iskemia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B2F91D-15CC-4B2D-8675-70AE5DBFA534}" type="parTrans" cxnId="{D40CD696-7A24-4CC9-92A3-2131020F1FC2}">
      <dgm:prSet/>
      <dgm:spPr/>
      <dgm:t>
        <a:bodyPr/>
        <a:lstStyle/>
        <a:p>
          <a:endParaRPr lang="fi-FI"/>
        </a:p>
      </dgm:t>
    </dgm:pt>
    <dgm:pt modelId="{AAFAF0C5-3569-401F-8696-2622B2F946EC}" type="sibTrans" cxnId="{D40CD696-7A24-4CC9-92A3-2131020F1FC2}">
      <dgm:prSet/>
      <dgm:spPr/>
      <dgm:t>
        <a:bodyPr/>
        <a:lstStyle/>
        <a:p>
          <a:endParaRPr lang="fi-FI"/>
        </a:p>
      </dgm:t>
    </dgm:pt>
    <dgm:pt modelId="{0F45CD49-0DDE-446F-BC4B-5DFB3C65A856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Kroonisen raajaa uhkaavan iskemian esiintyvyydeksi on arvioitu 1,2–1,3 %.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9198A5-C58D-4FC7-A1B3-F86882959AC9}" type="parTrans" cxnId="{22A4895F-5B95-4117-838C-C3693DFF7AA0}">
      <dgm:prSet/>
      <dgm:spPr/>
      <dgm:t>
        <a:bodyPr/>
        <a:lstStyle/>
        <a:p>
          <a:endParaRPr lang="fi-FI"/>
        </a:p>
      </dgm:t>
    </dgm:pt>
    <dgm:pt modelId="{77F83B84-94AC-4469-9086-E2FD09E39213}" type="sibTrans" cxnId="{22A4895F-5B95-4117-838C-C3693DFF7AA0}">
      <dgm:prSet/>
      <dgm:spPr/>
      <dgm:t>
        <a:bodyPr/>
        <a:lstStyle/>
        <a:p>
          <a:endParaRPr lang="fi-FI"/>
        </a:p>
      </dgm:t>
    </dgm:pt>
    <dgm:pt modelId="{7C2CDE48-24BE-42B5-91BC-18B83F498815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Vuotuiseksi ilmaantuvuudeksi on arvioitu 500–1 000 tapausta miljoonaa asukasta kohti.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B8F9E4-5EA0-484A-A2FC-F0F6ECBE33E4}" type="parTrans" cxnId="{01DB2152-41DF-42B7-B51F-5991622C5C13}">
      <dgm:prSet/>
      <dgm:spPr/>
      <dgm:t>
        <a:bodyPr/>
        <a:lstStyle/>
        <a:p>
          <a:endParaRPr lang="fi-FI"/>
        </a:p>
      </dgm:t>
    </dgm:pt>
    <dgm:pt modelId="{8044516E-A955-44E0-874F-57AAC9F48FA3}" type="sibTrans" cxnId="{01DB2152-41DF-42B7-B51F-5991622C5C13}">
      <dgm:prSet/>
      <dgm:spPr/>
      <dgm:t>
        <a:bodyPr/>
        <a:lstStyle/>
        <a:p>
          <a:endParaRPr lang="fi-FI"/>
        </a:p>
      </dgm:t>
    </dgm:pt>
    <dgm:pt modelId="{738296F5-49C6-44B5-8B61-54BB10B66831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Vain joka toisella kroonista raajaa uhkaavaa iskemiaa sairastavalla on esiintynyt sitä edeltänyttä katkokävelyä.  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539281-0D31-4985-A908-334B3FAE2BFD}" type="parTrans" cxnId="{0173F243-71F4-4D73-A5D1-58F15ABDDD47}">
      <dgm:prSet/>
      <dgm:spPr/>
      <dgm:t>
        <a:bodyPr/>
        <a:lstStyle/>
        <a:p>
          <a:endParaRPr lang="fi-FI"/>
        </a:p>
      </dgm:t>
    </dgm:pt>
    <dgm:pt modelId="{248CD167-B4D1-4808-8217-F9016E0EA8AF}" type="sibTrans" cxnId="{0173F243-71F4-4D73-A5D1-58F15ABDDD47}">
      <dgm:prSet/>
      <dgm:spPr/>
      <dgm:t>
        <a:bodyPr/>
        <a:lstStyle/>
        <a:p>
          <a:endParaRPr lang="fi-FI"/>
        </a:p>
      </dgm:t>
    </dgm:pt>
    <dgm:pt modelId="{003FF6EF-91C3-4557-8FEC-1D8B9EBA2C84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Iskemia on osatekijänä joka neljännen kroonisen säärihaavan taustalla.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21DCD9-31A2-43C6-86C9-6C60E4D43AC1}" type="parTrans" cxnId="{DC2C2AA3-78F0-4C06-B5C5-D0FB3CFBF932}">
      <dgm:prSet/>
      <dgm:spPr/>
      <dgm:t>
        <a:bodyPr/>
        <a:lstStyle/>
        <a:p>
          <a:endParaRPr lang="fi-FI"/>
        </a:p>
      </dgm:t>
    </dgm:pt>
    <dgm:pt modelId="{A4CF19B6-9156-43FD-BF9C-9BC3C5B2321C}" type="sibTrans" cxnId="{DC2C2AA3-78F0-4C06-B5C5-D0FB3CFBF932}">
      <dgm:prSet/>
      <dgm:spPr/>
      <dgm:t>
        <a:bodyPr/>
        <a:lstStyle/>
        <a:p>
          <a:endParaRPr lang="fi-FI"/>
        </a:p>
      </dgm:t>
    </dgm:pt>
    <dgm:pt modelId="{3CF74099-96A9-4F02-A6C0-79AC3A3BD10F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Sääri- tai reisiamputaatio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8C6357-42EE-4ECB-B37D-920960E8D9DD}" type="parTrans" cxnId="{F9AB1DE0-4386-47CE-92D6-0F426BD870E1}">
      <dgm:prSet/>
      <dgm:spPr/>
      <dgm:t>
        <a:bodyPr/>
        <a:lstStyle/>
        <a:p>
          <a:endParaRPr lang="fi-FI"/>
        </a:p>
      </dgm:t>
    </dgm:pt>
    <dgm:pt modelId="{725DFA39-DB5C-4765-818C-F8BB93419581}" type="sibTrans" cxnId="{F9AB1DE0-4386-47CE-92D6-0F426BD870E1}">
      <dgm:prSet/>
      <dgm:spPr/>
      <dgm:t>
        <a:bodyPr/>
        <a:lstStyle/>
        <a:p>
          <a:endParaRPr lang="fi-FI"/>
        </a:p>
      </dgm:t>
    </dgm:pt>
    <dgm:pt modelId="{F35E77B6-4A53-49D2-B1A5-9E5A577D96BC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Suomessa tehdään vuosittain 180 sääri- tai reisiamputaatiota miljoonaa asukasta kohden. Näistä 85 % tehdään verenkiertoperäisistä syistä ja puolella potilaista on diabetes. 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37E333-5B5A-4A34-B59D-110EE3C283BE}" type="parTrans" cxnId="{E7782A50-147C-49B5-B5BF-78BA96D029E1}">
      <dgm:prSet/>
      <dgm:spPr/>
      <dgm:t>
        <a:bodyPr/>
        <a:lstStyle/>
        <a:p>
          <a:endParaRPr lang="fi-FI"/>
        </a:p>
      </dgm:t>
    </dgm:pt>
    <dgm:pt modelId="{3B029554-A123-401C-B7CC-D06B6A15ECE6}" type="sibTrans" cxnId="{E7782A50-147C-49B5-B5BF-78BA96D029E1}">
      <dgm:prSet/>
      <dgm:spPr/>
      <dgm:t>
        <a:bodyPr/>
        <a:lstStyle/>
        <a:p>
          <a:endParaRPr lang="fi-FI"/>
        </a:p>
      </dgm:t>
    </dgm:pt>
    <dgm:pt modelId="{AE0F91AC-98D4-4D3A-9D9F-392580DF2FCB}" type="pres">
      <dgm:prSet presAssocID="{D03F6559-E432-4C4B-B938-7B921958E24B}" presName="linear" presStyleCnt="0">
        <dgm:presLayoutVars>
          <dgm:animLvl val="lvl"/>
          <dgm:resizeHandles val="exact"/>
        </dgm:presLayoutVars>
      </dgm:prSet>
      <dgm:spPr/>
    </dgm:pt>
    <dgm:pt modelId="{934F6842-3198-4007-A361-AE9459647B64}" type="pres">
      <dgm:prSet presAssocID="{653DBD68-8EF3-4963-87B2-A6CACECE2C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47B449-061C-41DC-86CE-A2692954B839}" type="pres">
      <dgm:prSet presAssocID="{653DBD68-8EF3-4963-87B2-A6CACECE2C25}" presName="childText" presStyleLbl="revTx" presStyleIdx="0" presStyleCnt="2">
        <dgm:presLayoutVars>
          <dgm:bulletEnabled val="1"/>
        </dgm:presLayoutVars>
      </dgm:prSet>
      <dgm:spPr/>
    </dgm:pt>
    <dgm:pt modelId="{F1ED61B5-3F4C-476B-A9C8-E2873D63A9A0}" type="pres">
      <dgm:prSet presAssocID="{3CF74099-96A9-4F02-A6C0-79AC3A3BD10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337AAF-988E-473A-A3A2-A76E20DD12C8}" type="pres">
      <dgm:prSet presAssocID="{3CF74099-96A9-4F02-A6C0-79AC3A3BD10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AD06516-6E4F-4916-8839-A9D25B8AC4C8}" type="presOf" srcId="{003FF6EF-91C3-4557-8FEC-1D8B9EBA2C84}" destId="{1647B449-061C-41DC-86CE-A2692954B839}" srcOrd="0" destOrd="3" presId="urn:microsoft.com/office/officeart/2005/8/layout/vList2"/>
    <dgm:cxn modelId="{22A4895F-5B95-4117-838C-C3693DFF7AA0}" srcId="{653DBD68-8EF3-4963-87B2-A6CACECE2C25}" destId="{0F45CD49-0DDE-446F-BC4B-5DFB3C65A856}" srcOrd="0" destOrd="0" parTransId="{349198A5-C58D-4FC7-A1B3-F86882959AC9}" sibTransId="{77F83B84-94AC-4469-9086-E2FD09E39213}"/>
    <dgm:cxn modelId="{0173F243-71F4-4D73-A5D1-58F15ABDDD47}" srcId="{653DBD68-8EF3-4963-87B2-A6CACECE2C25}" destId="{738296F5-49C6-44B5-8B61-54BB10B66831}" srcOrd="2" destOrd="0" parTransId="{93539281-0D31-4985-A908-334B3FAE2BFD}" sibTransId="{248CD167-B4D1-4808-8217-F9016E0EA8AF}"/>
    <dgm:cxn modelId="{E7782A50-147C-49B5-B5BF-78BA96D029E1}" srcId="{3CF74099-96A9-4F02-A6C0-79AC3A3BD10F}" destId="{F35E77B6-4A53-49D2-B1A5-9E5A577D96BC}" srcOrd="0" destOrd="0" parTransId="{7C37E333-5B5A-4A34-B59D-110EE3C283BE}" sibTransId="{3B029554-A123-401C-B7CC-D06B6A15ECE6}"/>
    <dgm:cxn modelId="{01DB2152-41DF-42B7-B51F-5991622C5C13}" srcId="{653DBD68-8EF3-4963-87B2-A6CACECE2C25}" destId="{7C2CDE48-24BE-42B5-91BC-18B83F498815}" srcOrd="1" destOrd="0" parTransId="{0BB8F9E4-5EA0-484A-A2FC-F0F6ECBE33E4}" sibTransId="{8044516E-A955-44E0-874F-57AAC9F48FA3}"/>
    <dgm:cxn modelId="{D40CD696-7A24-4CC9-92A3-2131020F1FC2}" srcId="{D03F6559-E432-4C4B-B938-7B921958E24B}" destId="{653DBD68-8EF3-4963-87B2-A6CACECE2C25}" srcOrd="0" destOrd="0" parTransId="{F2B2F91D-15CC-4B2D-8675-70AE5DBFA534}" sibTransId="{AAFAF0C5-3569-401F-8696-2622B2F946EC}"/>
    <dgm:cxn modelId="{DC2C2AA3-78F0-4C06-B5C5-D0FB3CFBF932}" srcId="{653DBD68-8EF3-4963-87B2-A6CACECE2C25}" destId="{003FF6EF-91C3-4557-8FEC-1D8B9EBA2C84}" srcOrd="3" destOrd="0" parTransId="{2321DCD9-31A2-43C6-86C9-6C60E4D43AC1}" sibTransId="{A4CF19B6-9156-43FD-BF9C-9BC3C5B2321C}"/>
    <dgm:cxn modelId="{47EC59A8-DE7A-466B-A005-B7664CEE8152}" type="presOf" srcId="{D03F6559-E432-4C4B-B938-7B921958E24B}" destId="{AE0F91AC-98D4-4D3A-9D9F-392580DF2FCB}" srcOrd="0" destOrd="0" presId="urn:microsoft.com/office/officeart/2005/8/layout/vList2"/>
    <dgm:cxn modelId="{3DCA58BC-BCBA-4101-9230-B8B45E0E7615}" type="presOf" srcId="{F35E77B6-4A53-49D2-B1A5-9E5A577D96BC}" destId="{2A337AAF-988E-473A-A3A2-A76E20DD12C8}" srcOrd="0" destOrd="0" presId="urn:microsoft.com/office/officeart/2005/8/layout/vList2"/>
    <dgm:cxn modelId="{1AC221CC-6E85-4DC0-883F-045534694127}" type="presOf" srcId="{738296F5-49C6-44B5-8B61-54BB10B66831}" destId="{1647B449-061C-41DC-86CE-A2692954B839}" srcOrd="0" destOrd="2" presId="urn:microsoft.com/office/officeart/2005/8/layout/vList2"/>
    <dgm:cxn modelId="{4CB77BCD-495A-4E0C-B5F8-E1B0213444D8}" type="presOf" srcId="{0F45CD49-0DDE-446F-BC4B-5DFB3C65A856}" destId="{1647B449-061C-41DC-86CE-A2692954B839}" srcOrd="0" destOrd="0" presId="urn:microsoft.com/office/officeart/2005/8/layout/vList2"/>
    <dgm:cxn modelId="{F66B91CD-8E01-4163-94CF-476D59592436}" type="presOf" srcId="{653DBD68-8EF3-4963-87B2-A6CACECE2C25}" destId="{934F6842-3198-4007-A361-AE9459647B64}" srcOrd="0" destOrd="0" presId="urn:microsoft.com/office/officeart/2005/8/layout/vList2"/>
    <dgm:cxn modelId="{7B93A6CF-97B4-4F1E-AC07-4470CD76C5B1}" type="presOf" srcId="{7C2CDE48-24BE-42B5-91BC-18B83F498815}" destId="{1647B449-061C-41DC-86CE-A2692954B839}" srcOrd="0" destOrd="1" presId="urn:microsoft.com/office/officeart/2005/8/layout/vList2"/>
    <dgm:cxn modelId="{F9AB1DE0-4386-47CE-92D6-0F426BD870E1}" srcId="{D03F6559-E432-4C4B-B938-7B921958E24B}" destId="{3CF74099-96A9-4F02-A6C0-79AC3A3BD10F}" srcOrd="1" destOrd="0" parTransId="{E68C6357-42EE-4ECB-B37D-920960E8D9DD}" sibTransId="{725DFA39-DB5C-4765-818C-F8BB93419581}"/>
    <dgm:cxn modelId="{8B50A2ED-37E2-4C3B-8456-972D345B7FAB}" type="presOf" srcId="{3CF74099-96A9-4F02-A6C0-79AC3A3BD10F}" destId="{F1ED61B5-3F4C-476B-A9C8-E2873D63A9A0}" srcOrd="0" destOrd="0" presId="urn:microsoft.com/office/officeart/2005/8/layout/vList2"/>
    <dgm:cxn modelId="{E308D1CA-3E5E-49D6-B5FE-603E73F48763}" type="presParOf" srcId="{AE0F91AC-98D4-4D3A-9D9F-392580DF2FCB}" destId="{934F6842-3198-4007-A361-AE9459647B64}" srcOrd="0" destOrd="0" presId="urn:microsoft.com/office/officeart/2005/8/layout/vList2"/>
    <dgm:cxn modelId="{DC1A5AE4-AEBE-4DC5-9C54-09E31CB54011}" type="presParOf" srcId="{AE0F91AC-98D4-4D3A-9D9F-392580DF2FCB}" destId="{1647B449-061C-41DC-86CE-A2692954B839}" srcOrd="1" destOrd="0" presId="urn:microsoft.com/office/officeart/2005/8/layout/vList2"/>
    <dgm:cxn modelId="{8982AA87-FC8D-4FCC-A3DB-5CAA6F83E18E}" type="presParOf" srcId="{AE0F91AC-98D4-4D3A-9D9F-392580DF2FCB}" destId="{F1ED61B5-3F4C-476B-A9C8-E2873D63A9A0}" srcOrd="2" destOrd="0" presId="urn:microsoft.com/office/officeart/2005/8/layout/vList2"/>
    <dgm:cxn modelId="{7692FC2D-5364-4C96-897E-9EADAD8DAAD1}" type="presParOf" srcId="{AE0F91AC-98D4-4D3A-9D9F-392580DF2FCB}" destId="{2A337AAF-988E-473A-A3A2-A76E20DD12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52FF7-8351-43E7-9533-60B85A39897C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D723D518-697A-4688-B9D4-0A417FD82E75}">
      <dgm:prSet/>
      <dgm:spPr/>
      <dgm:t>
        <a:bodyPr/>
        <a:lstStyle/>
        <a:p>
          <a:r>
            <a:rPr lang="fi-FI" b="0" i="0" baseline="0">
              <a:latin typeface="Calibri" panose="020F0502020204030204" pitchFamily="34" charset="0"/>
              <a:cs typeface="Calibri" panose="020F0502020204030204" pitchFamily="34" charset="0"/>
            </a:rPr>
            <a:t>Kardiovaskulaarinen tila</a:t>
          </a:r>
          <a:endParaRPr lang="fi-FI" strike="sngStrike" baseline="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D0986B-C518-4D58-ACFC-A2E49FDE15B7}" type="parTrans" cxnId="{FD611715-000D-4FC7-AF4E-ECAE04AA9BCF}">
      <dgm:prSet/>
      <dgm:spPr/>
      <dgm:t>
        <a:bodyPr/>
        <a:lstStyle/>
        <a:p>
          <a:endParaRPr lang="fi-FI"/>
        </a:p>
      </dgm:t>
    </dgm:pt>
    <dgm:pt modelId="{403B6631-4C89-4B8C-82CE-3FA9CDCC62F8}" type="sibTrans" cxnId="{FD611715-000D-4FC7-AF4E-ECAE04AA9BCF}">
      <dgm:prSet/>
      <dgm:spPr/>
      <dgm:t>
        <a:bodyPr/>
        <a:lstStyle/>
        <a:p>
          <a:endParaRPr lang="fi-FI"/>
        </a:p>
      </dgm:t>
    </dgm:pt>
    <dgm:pt modelId="{7C61D311-4E74-4CAD-BA55-EF789CE94268}">
      <dgm:prSet custT="1"/>
      <dgm:spPr/>
      <dgm:t>
        <a:bodyPr/>
        <a:lstStyle/>
        <a:p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Potilaasta tulee selvittää kardiovaskulaarinen kliininen </a:t>
          </a:r>
          <a:r>
            <a:rPr lang="fi-FI" sz="1900" b="0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tila</a:t>
          </a:r>
          <a:r>
            <a:rPr lang="fi-FI" sz="1900" b="0" i="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sydämen </a:t>
          </a:r>
          <a:r>
            <a:rPr lang="fi-FI" sz="1900" b="0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rytmi (mm. eteisvärinä suurentaa emboliariskiä) ja sivuäänet (mm. </a:t>
          </a:r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aorttastenoosi).</a:t>
          </a:r>
          <a:endParaRPr lang="fi-FI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2CD1D-19BF-4DDE-AF93-ABE28DC5363B}" type="parTrans" cxnId="{348AE5C0-1C72-4477-B9FB-2884B149AA20}">
      <dgm:prSet/>
      <dgm:spPr/>
      <dgm:t>
        <a:bodyPr/>
        <a:lstStyle/>
        <a:p>
          <a:endParaRPr lang="fi-FI"/>
        </a:p>
      </dgm:t>
    </dgm:pt>
    <dgm:pt modelId="{E8AE4D85-AEAA-4535-A9AF-7B6D0C47057C}" type="sibTrans" cxnId="{348AE5C0-1C72-4477-B9FB-2884B149AA20}">
      <dgm:prSet/>
      <dgm:spPr/>
      <dgm:t>
        <a:bodyPr/>
        <a:lstStyle/>
        <a:p>
          <a:endParaRPr lang="fi-FI"/>
        </a:p>
      </dgm:t>
    </dgm:pt>
    <dgm:pt modelId="{BA0701A9-F917-44FB-BD1F-5430B519F455}">
      <dgm:prSet custT="1"/>
      <dgm:spPr/>
      <dgm:t>
        <a:bodyPr/>
        <a:lstStyle/>
        <a:p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Alaraajojen valtimosykkeet tulee palpoida nivusista (a. femoralis communis), polvitaipeista (a. poplitea) sekä ennen kaikkea sisäkehräksen takaa (a. tibialis posterior eli ATP) ja jalkapöydän päältä (a. dorsalis pedis eli ADP). </a:t>
          </a:r>
          <a:endParaRPr lang="fi-FI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B71EE-1CAE-4BD4-93A7-2A9EE2220972}" type="parTrans" cxnId="{8B2A235F-478E-4F0E-B8C0-2DD8F928FA53}">
      <dgm:prSet/>
      <dgm:spPr/>
      <dgm:t>
        <a:bodyPr/>
        <a:lstStyle/>
        <a:p>
          <a:endParaRPr lang="fi-FI"/>
        </a:p>
      </dgm:t>
    </dgm:pt>
    <dgm:pt modelId="{111431CB-2D1A-4DA5-9BAE-CA4ECE1F11E3}" type="sibTrans" cxnId="{8B2A235F-478E-4F0E-B8C0-2DD8F928FA53}">
      <dgm:prSet/>
      <dgm:spPr/>
      <dgm:t>
        <a:bodyPr/>
        <a:lstStyle/>
        <a:p>
          <a:endParaRPr lang="fi-FI"/>
        </a:p>
      </dgm:t>
    </dgm:pt>
    <dgm:pt modelId="{8854B9F6-9CF5-4D30-9732-115F390C27D3}">
      <dgm:prSet custT="1"/>
      <dgm:spPr/>
      <dgm:t>
        <a:bodyPr/>
        <a:lstStyle/>
        <a:p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Kaikututkimusta vatsa-aortan aneurysman sulkemiseksi pois voidaan harkita kroonista alaraajaiskemiaa </a:t>
          </a:r>
          <a:r>
            <a:rPr lang="fi-FI" sz="1900" b="0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sairastavilla. </a:t>
          </a:r>
          <a:endParaRPr lang="fi-FI" sz="19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EBE728-998F-438F-9E3F-BE97336935E4}" type="parTrans" cxnId="{A16C8847-1F91-4A1B-B54D-176AECDDA890}">
      <dgm:prSet/>
      <dgm:spPr/>
      <dgm:t>
        <a:bodyPr/>
        <a:lstStyle/>
        <a:p>
          <a:endParaRPr lang="fi-FI"/>
        </a:p>
      </dgm:t>
    </dgm:pt>
    <dgm:pt modelId="{8FC453AB-2EF0-45AD-9803-C4B20A8218B0}" type="sibTrans" cxnId="{A16C8847-1F91-4A1B-B54D-176AECDDA890}">
      <dgm:prSet/>
      <dgm:spPr/>
      <dgm:t>
        <a:bodyPr/>
        <a:lstStyle/>
        <a:p>
          <a:endParaRPr lang="fi-FI"/>
        </a:p>
      </dgm:t>
    </dgm:pt>
    <dgm:pt modelId="{B82D5E66-AB4B-4FDB-8757-2F0565188BC3}" type="pres">
      <dgm:prSet presAssocID="{5AE52FF7-8351-43E7-9533-60B85A39897C}" presName="linear" presStyleCnt="0">
        <dgm:presLayoutVars>
          <dgm:animLvl val="lvl"/>
          <dgm:resizeHandles val="exact"/>
        </dgm:presLayoutVars>
      </dgm:prSet>
      <dgm:spPr/>
    </dgm:pt>
    <dgm:pt modelId="{729B781D-4771-44EA-B22E-BA9CD0109C75}" type="pres">
      <dgm:prSet presAssocID="{D723D518-697A-4688-B9D4-0A417FD82E7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AE0135E-3D7C-463D-8B5D-02BC337BB81C}" type="pres">
      <dgm:prSet presAssocID="{D723D518-697A-4688-B9D4-0A417FD82E7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D611715-000D-4FC7-AF4E-ECAE04AA9BCF}" srcId="{5AE52FF7-8351-43E7-9533-60B85A39897C}" destId="{D723D518-697A-4688-B9D4-0A417FD82E75}" srcOrd="0" destOrd="0" parTransId="{55D0986B-C518-4D58-ACFC-A2E49FDE15B7}" sibTransId="{403B6631-4C89-4B8C-82CE-3FA9CDCC62F8}"/>
    <dgm:cxn modelId="{8B2A235F-478E-4F0E-B8C0-2DD8F928FA53}" srcId="{D723D518-697A-4688-B9D4-0A417FD82E75}" destId="{BA0701A9-F917-44FB-BD1F-5430B519F455}" srcOrd="1" destOrd="0" parTransId="{78BB71EE-1CAE-4BD4-93A7-2A9EE2220972}" sibTransId="{111431CB-2D1A-4DA5-9BAE-CA4ECE1F11E3}"/>
    <dgm:cxn modelId="{A16C8847-1F91-4A1B-B54D-176AECDDA890}" srcId="{D723D518-697A-4688-B9D4-0A417FD82E75}" destId="{8854B9F6-9CF5-4D30-9732-115F390C27D3}" srcOrd="2" destOrd="0" parTransId="{F2EBE728-998F-438F-9E3F-BE97336935E4}" sibTransId="{8FC453AB-2EF0-45AD-9803-C4B20A8218B0}"/>
    <dgm:cxn modelId="{11969B7E-51C6-4E80-9306-154122E5266B}" type="presOf" srcId="{BA0701A9-F917-44FB-BD1F-5430B519F455}" destId="{6AE0135E-3D7C-463D-8B5D-02BC337BB81C}" srcOrd="0" destOrd="1" presId="urn:microsoft.com/office/officeart/2005/8/layout/vList2"/>
    <dgm:cxn modelId="{3D5CCC8A-026A-4B00-B51F-C9784F56064B}" type="presOf" srcId="{7C61D311-4E74-4CAD-BA55-EF789CE94268}" destId="{6AE0135E-3D7C-463D-8B5D-02BC337BB81C}" srcOrd="0" destOrd="0" presId="urn:microsoft.com/office/officeart/2005/8/layout/vList2"/>
    <dgm:cxn modelId="{33725C9D-A610-476D-A456-EFA3BB5A4E53}" type="presOf" srcId="{D723D518-697A-4688-B9D4-0A417FD82E75}" destId="{729B781D-4771-44EA-B22E-BA9CD0109C75}" srcOrd="0" destOrd="0" presId="urn:microsoft.com/office/officeart/2005/8/layout/vList2"/>
    <dgm:cxn modelId="{642B2AB3-0034-4F2E-B9E9-7CA3FCD85280}" type="presOf" srcId="{5AE52FF7-8351-43E7-9533-60B85A39897C}" destId="{B82D5E66-AB4B-4FDB-8757-2F0565188BC3}" srcOrd="0" destOrd="0" presId="urn:microsoft.com/office/officeart/2005/8/layout/vList2"/>
    <dgm:cxn modelId="{348AE5C0-1C72-4477-B9FB-2884B149AA20}" srcId="{D723D518-697A-4688-B9D4-0A417FD82E75}" destId="{7C61D311-4E74-4CAD-BA55-EF789CE94268}" srcOrd="0" destOrd="0" parTransId="{8C82CD1D-19BF-4DDE-AF93-ABE28DC5363B}" sibTransId="{E8AE4D85-AEAA-4535-A9AF-7B6D0C47057C}"/>
    <dgm:cxn modelId="{E33A56C8-6A7C-44EC-8C9B-D57551AFE989}" type="presOf" srcId="{8854B9F6-9CF5-4D30-9732-115F390C27D3}" destId="{6AE0135E-3D7C-463D-8B5D-02BC337BB81C}" srcOrd="0" destOrd="2" presId="urn:microsoft.com/office/officeart/2005/8/layout/vList2"/>
    <dgm:cxn modelId="{00B467A1-3798-4162-858D-E0B03079E273}" type="presParOf" srcId="{B82D5E66-AB4B-4FDB-8757-2F0565188BC3}" destId="{729B781D-4771-44EA-B22E-BA9CD0109C75}" srcOrd="0" destOrd="0" presId="urn:microsoft.com/office/officeart/2005/8/layout/vList2"/>
    <dgm:cxn modelId="{54CC5410-564D-4AAD-A8BE-54833FD35C34}" type="presParOf" srcId="{B82D5E66-AB4B-4FDB-8757-2F0565188BC3}" destId="{6AE0135E-3D7C-463D-8B5D-02BC337BB81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07F51-F647-4EED-80C4-0824477FAAA6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871D0463-09EB-4BEB-9056-D224B78B660A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Alaraajan tutkiminen </a:t>
          </a:r>
          <a:r>
            <a:rPr lang="fi-FI" b="0" i="0" baseline="0">
              <a:latin typeface="Calibri" panose="020F0502020204030204" pitchFamily="34" charset="0"/>
              <a:cs typeface="Calibri" panose="020F0502020204030204" pitchFamily="34" charset="0"/>
            </a:rPr>
            <a:t>ja löydökset</a:t>
          </a:r>
          <a:endParaRPr lang="fi-FI" strike="sngStrike" baseline="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809633-FB07-46EB-A106-641C347226BB}" type="parTrans" cxnId="{43EEA16D-F7B3-4EC7-A7E9-E30D7380F5B6}">
      <dgm:prSet/>
      <dgm:spPr/>
      <dgm:t>
        <a:bodyPr/>
        <a:lstStyle/>
        <a:p>
          <a:endParaRPr lang="fi-FI"/>
        </a:p>
      </dgm:t>
    </dgm:pt>
    <dgm:pt modelId="{EEE5E591-41E0-4A78-BF78-D236FE34F160}" type="sibTrans" cxnId="{43EEA16D-F7B3-4EC7-A7E9-E30D7380F5B6}">
      <dgm:prSet/>
      <dgm:spPr/>
      <dgm:t>
        <a:bodyPr/>
        <a:lstStyle/>
        <a:p>
          <a:endParaRPr lang="fi-FI"/>
        </a:p>
      </dgm:t>
    </dgm:pt>
    <dgm:pt modelId="{1F5FCE86-21BA-4DAF-B91F-ED7244CA3A26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Kroonisessa raajaa uhkaavassa iskemiassa kudosperfuusiota voidaan arvioida karkeasti kliinisen kuvan perusteella.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5B4756-BE74-4D93-BE94-902568AD0763}" type="parTrans" cxnId="{BBE8AA77-303C-4950-8D9B-9E0BB0210BA8}">
      <dgm:prSet/>
      <dgm:spPr/>
      <dgm:t>
        <a:bodyPr/>
        <a:lstStyle/>
        <a:p>
          <a:endParaRPr lang="fi-FI"/>
        </a:p>
      </dgm:t>
    </dgm:pt>
    <dgm:pt modelId="{6EADFD91-14BF-4C9D-98A4-1FFD8C46A938}" type="sibTrans" cxnId="{BBE8AA77-303C-4950-8D9B-9E0BB0210BA8}">
      <dgm:prSet/>
      <dgm:spPr/>
      <dgm:t>
        <a:bodyPr/>
        <a:lstStyle/>
        <a:p>
          <a:endParaRPr lang="fi-FI"/>
        </a:p>
      </dgm:t>
    </dgm:pt>
    <dgm:pt modelId="{5BC87A6D-D1C8-4372-8E53-6D38B1177BDF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Kudosvaurio sijaitsee iskeemisessä raajassa yleensä kärkiosissa tai painealueella (varpaiden kärjissä, sivuilla tai välissä, luu-ulokkeiden kohdalla tai kantapäässä).  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1E96D6-6D98-488B-AB38-E336A5A2FCC4}" type="parTrans" cxnId="{7FDCCA2F-27C0-4806-82F8-C64B2F8AF0B5}">
      <dgm:prSet/>
      <dgm:spPr/>
      <dgm:t>
        <a:bodyPr/>
        <a:lstStyle/>
        <a:p>
          <a:endParaRPr lang="fi-FI"/>
        </a:p>
      </dgm:t>
    </dgm:pt>
    <dgm:pt modelId="{956C1257-8AE3-4357-9942-FFF28C6A2EE7}" type="sibTrans" cxnId="{7FDCCA2F-27C0-4806-82F8-C64B2F8AF0B5}">
      <dgm:prSet/>
      <dgm:spPr/>
      <dgm:t>
        <a:bodyPr/>
        <a:lstStyle/>
        <a:p>
          <a:endParaRPr lang="fi-FI"/>
        </a:p>
      </dgm:t>
    </dgm:pt>
    <dgm:pt modelId="{2CAB0A95-9138-4B9B-A471-CE4139CA0A16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Haava voi sijaita myös </a:t>
          </a:r>
          <a:r>
            <a:rPr lang="fi-FI" b="0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epätyypillisesti säären alueella. </a:t>
          </a:r>
          <a:endParaRPr lang="fi-FI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04F106-F411-4673-B725-0D148A4C0E71}" type="parTrans" cxnId="{6ED6CD48-886A-4838-A557-749E03540DCA}">
      <dgm:prSet/>
      <dgm:spPr/>
      <dgm:t>
        <a:bodyPr/>
        <a:lstStyle/>
        <a:p>
          <a:endParaRPr lang="fi-FI"/>
        </a:p>
      </dgm:t>
    </dgm:pt>
    <dgm:pt modelId="{12FE7949-3E4D-47D3-9A49-415410716C39}" type="sibTrans" cxnId="{6ED6CD48-886A-4838-A557-749E03540DCA}">
      <dgm:prSet/>
      <dgm:spPr/>
      <dgm:t>
        <a:bodyPr/>
        <a:lstStyle/>
        <a:p>
          <a:endParaRPr lang="fi-FI"/>
        </a:p>
      </dgm:t>
    </dgm:pt>
    <dgm:pt modelId="{C93966B5-D9B6-4305-BD7E-2850AB4D9C5F}">
      <dgm:prSet/>
      <dgm:spPr/>
      <dgm:t>
        <a:bodyPr/>
        <a:lstStyle/>
        <a:p>
          <a:r>
            <a:rPr lang="fi-FI" b="0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Diabeetikolla tulee testata jalkaterän tunto neuropatian toteamiseksi (monofilamenttitesti) ja kiinnittää erityistä huomiota infektion sulkemiseen pois.</a:t>
          </a:r>
          <a:endParaRPr lang="fi-FI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8F9BB8-1B95-49EF-AC37-FDBD838B602C}" type="parTrans" cxnId="{88D43CA2-9C9D-495E-A152-6D674B733B98}">
      <dgm:prSet/>
      <dgm:spPr/>
      <dgm:t>
        <a:bodyPr/>
        <a:lstStyle/>
        <a:p>
          <a:endParaRPr lang="fi-FI"/>
        </a:p>
      </dgm:t>
    </dgm:pt>
    <dgm:pt modelId="{AD128352-C36E-428B-9BA5-DB51789BB95B}" type="sibTrans" cxnId="{88D43CA2-9C9D-495E-A152-6D674B733B98}">
      <dgm:prSet/>
      <dgm:spPr/>
      <dgm:t>
        <a:bodyPr/>
        <a:lstStyle/>
        <a:p>
          <a:endParaRPr lang="fi-FI"/>
        </a:p>
      </dgm:t>
    </dgm:pt>
    <dgm:pt modelId="{57C98160-4B0B-45E0-B6AD-A9F723B28986}" type="pres">
      <dgm:prSet presAssocID="{7F907F51-F647-4EED-80C4-0824477FAAA6}" presName="linear" presStyleCnt="0">
        <dgm:presLayoutVars>
          <dgm:animLvl val="lvl"/>
          <dgm:resizeHandles val="exact"/>
        </dgm:presLayoutVars>
      </dgm:prSet>
      <dgm:spPr/>
    </dgm:pt>
    <dgm:pt modelId="{A7E8C275-6E63-450C-BE43-9F2F42DDF13A}" type="pres">
      <dgm:prSet presAssocID="{871D0463-09EB-4BEB-9056-D224B78B660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60ED991-5B33-41A1-B97D-BF0E123A7746}" type="pres">
      <dgm:prSet presAssocID="{871D0463-09EB-4BEB-9056-D224B78B660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FDCCA2F-27C0-4806-82F8-C64B2F8AF0B5}" srcId="{871D0463-09EB-4BEB-9056-D224B78B660A}" destId="{5BC87A6D-D1C8-4372-8E53-6D38B1177BDF}" srcOrd="1" destOrd="0" parTransId="{851E96D6-6D98-488B-AB38-E336A5A2FCC4}" sibTransId="{956C1257-8AE3-4357-9942-FFF28C6A2EE7}"/>
    <dgm:cxn modelId="{628F193A-ACC9-4F32-992C-DEB93A7440DA}" type="presOf" srcId="{2CAB0A95-9138-4B9B-A471-CE4139CA0A16}" destId="{460ED991-5B33-41A1-B97D-BF0E123A7746}" srcOrd="0" destOrd="2" presId="urn:microsoft.com/office/officeart/2005/8/layout/vList2"/>
    <dgm:cxn modelId="{6ED6CD48-886A-4838-A557-749E03540DCA}" srcId="{871D0463-09EB-4BEB-9056-D224B78B660A}" destId="{2CAB0A95-9138-4B9B-A471-CE4139CA0A16}" srcOrd="2" destOrd="0" parTransId="{C604F106-F411-4673-B725-0D148A4C0E71}" sibTransId="{12FE7949-3E4D-47D3-9A49-415410716C39}"/>
    <dgm:cxn modelId="{43EEA16D-F7B3-4EC7-A7E9-E30D7380F5B6}" srcId="{7F907F51-F647-4EED-80C4-0824477FAAA6}" destId="{871D0463-09EB-4BEB-9056-D224B78B660A}" srcOrd="0" destOrd="0" parTransId="{32809633-FB07-46EB-A106-641C347226BB}" sibTransId="{EEE5E591-41E0-4A78-BF78-D236FE34F160}"/>
    <dgm:cxn modelId="{BBE8AA77-303C-4950-8D9B-9E0BB0210BA8}" srcId="{871D0463-09EB-4BEB-9056-D224B78B660A}" destId="{1F5FCE86-21BA-4DAF-B91F-ED7244CA3A26}" srcOrd="0" destOrd="0" parTransId="{FE5B4756-BE74-4D93-BE94-902568AD0763}" sibTransId="{6EADFD91-14BF-4C9D-98A4-1FFD8C46A938}"/>
    <dgm:cxn modelId="{FE27D785-2113-48A8-921C-887F3D0DD557}" type="presOf" srcId="{871D0463-09EB-4BEB-9056-D224B78B660A}" destId="{A7E8C275-6E63-450C-BE43-9F2F42DDF13A}" srcOrd="0" destOrd="0" presId="urn:microsoft.com/office/officeart/2005/8/layout/vList2"/>
    <dgm:cxn modelId="{88D43CA2-9C9D-495E-A152-6D674B733B98}" srcId="{871D0463-09EB-4BEB-9056-D224B78B660A}" destId="{C93966B5-D9B6-4305-BD7E-2850AB4D9C5F}" srcOrd="3" destOrd="0" parTransId="{758F9BB8-1B95-49EF-AC37-FDBD838B602C}" sibTransId="{AD128352-C36E-428B-9BA5-DB51789BB95B}"/>
    <dgm:cxn modelId="{838757AB-B98D-47E5-AC4B-F8CC6371D0B8}" type="presOf" srcId="{5BC87A6D-D1C8-4372-8E53-6D38B1177BDF}" destId="{460ED991-5B33-41A1-B97D-BF0E123A7746}" srcOrd="0" destOrd="1" presId="urn:microsoft.com/office/officeart/2005/8/layout/vList2"/>
    <dgm:cxn modelId="{C39BB8AD-BF53-4A23-84F4-24A0546812DD}" type="presOf" srcId="{1F5FCE86-21BA-4DAF-B91F-ED7244CA3A26}" destId="{460ED991-5B33-41A1-B97D-BF0E123A7746}" srcOrd="0" destOrd="0" presId="urn:microsoft.com/office/officeart/2005/8/layout/vList2"/>
    <dgm:cxn modelId="{8EC0A8B8-2ED6-4BDB-8A4C-47F47E15DAD6}" type="presOf" srcId="{C93966B5-D9B6-4305-BD7E-2850AB4D9C5F}" destId="{460ED991-5B33-41A1-B97D-BF0E123A7746}" srcOrd="0" destOrd="3" presId="urn:microsoft.com/office/officeart/2005/8/layout/vList2"/>
    <dgm:cxn modelId="{63EBBBD3-A0D1-4A2E-A76C-090A6D90E6FA}" type="presOf" srcId="{7F907F51-F647-4EED-80C4-0824477FAAA6}" destId="{57C98160-4B0B-45E0-B6AD-A9F723B28986}" srcOrd="0" destOrd="0" presId="urn:microsoft.com/office/officeart/2005/8/layout/vList2"/>
    <dgm:cxn modelId="{015D6FD0-B19E-445F-BC29-0E2485CA4EFE}" type="presParOf" srcId="{57C98160-4B0B-45E0-B6AD-A9F723B28986}" destId="{A7E8C275-6E63-450C-BE43-9F2F42DDF13A}" srcOrd="0" destOrd="0" presId="urn:microsoft.com/office/officeart/2005/8/layout/vList2"/>
    <dgm:cxn modelId="{C6BF0ED0-F85A-4048-8BFE-3AF5D49F8E02}" type="presParOf" srcId="{57C98160-4B0B-45E0-B6AD-A9F723B28986}" destId="{460ED991-5B33-41A1-B97D-BF0E123A77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F69651-8998-4268-ACE3-E648AA425E9B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1DCC0DDB-7BF7-4BEC-BFA6-0197755B7459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Tupakointi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51A08D-5C5A-411C-B317-FDF5D484D2AF}" type="parTrans" cxnId="{43B621CC-42CC-44F3-88F4-12F1DB6DB3C0}">
      <dgm:prSet/>
      <dgm:spPr/>
      <dgm:t>
        <a:bodyPr/>
        <a:lstStyle/>
        <a:p>
          <a:endParaRPr lang="fi-FI"/>
        </a:p>
      </dgm:t>
    </dgm:pt>
    <dgm:pt modelId="{1C107FFC-4CC7-419D-A46A-F96A06894B50}" type="sibTrans" cxnId="{43B621CC-42CC-44F3-88F4-12F1DB6DB3C0}">
      <dgm:prSet/>
      <dgm:spPr/>
      <dgm:t>
        <a:bodyPr/>
        <a:lstStyle/>
        <a:p>
          <a:endParaRPr lang="fi-FI"/>
        </a:p>
      </dgm:t>
    </dgm:pt>
    <dgm:pt modelId="{8EB13F2B-3F0D-4AC8-95ED-70B404E7F6A0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tehokas ohjaus tupakoinnin lopettamiseen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47CD4A-3BF4-4925-A602-317E34636A33}" type="parTrans" cxnId="{9EC375E9-44AD-41EF-8820-2D16A30C5819}">
      <dgm:prSet/>
      <dgm:spPr/>
      <dgm:t>
        <a:bodyPr/>
        <a:lstStyle/>
        <a:p>
          <a:endParaRPr lang="fi-FI"/>
        </a:p>
      </dgm:t>
    </dgm:pt>
    <dgm:pt modelId="{8E1E5F6A-0713-419A-A559-43705DA5726F}" type="sibTrans" cxnId="{9EC375E9-44AD-41EF-8820-2D16A30C5819}">
      <dgm:prSet/>
      <dgm:spPr/>
      <dgm:t>
        <a:bodyPr/>
        <a:lstStyle/>
        <a:p>
          <a:endParaRPr lang="fi-FI"/>
        </a:p>
      </dgm:t>
    </dgm:pt>
    <dgm:pt modelId="{29C7DD0D-F0F7-427B-8D3D-93E64B19A3A6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Statiinihoito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417206-F5EA-4E0A-9EC2-0AA77FFB356F}" type="parTrans" cxnId="{F5BBD76D-418A-46AF-9379-D7AB4678C16C}">
      <dgm:prSet/>
      <dgm:spPr/>
      <dgm:t>
        <a:bodyPr/>
        <a:lstStyle/>
        <a:p>
          <a:endParaRPr lang="fi-FI"/>
        </a:p>
      </dgm:t>
    </dgm:pt>
    <dgm:pt modelId="{D1694A7A-74F5-4E3D-B769-EDC4A6632B5F}" type="sibTrans" cxnId="{F5BBD76D-418A-46AF-9379-D7AB4678C16C}">
      <dgm:prSet/>
      <dgm:spPr/>
      <dgm:t>
        <a:bodyPr/>
        <a:lstStyle/>
        <a:p>
          <a:endParaRPr lang="fi-FI"/>
        </a:p>
      </dgm:t>
    </dgm:pt>
    <dgm:pt modelId="{7521EBB7-B03C-406A-AC0A-BC79437CE9E6}">
      <dgm:prSet custT="1"/>
      <dgm:spPr/>
      <dgm:t>
        <a:bodyPr/>
        <a:lstStyle/>
        <a:p>
          <a:r>
            <a:rPr lang="fi-FI" sz="15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aiheellinen kaikille tukkivaa valtimotautia sairastaville, </a:t>
          </a:r>
          <a:r>
            <a:rPr lang="fi-FI" sz="1500" b="0" i="0" kern="1200" baseline="0">
              <a:latin typeface="Calibri" panose="020F0502020204030204" pitchFamily="34" charset="0"/>
              <a:cs typeface="Calibri" panose="020F0502020204030204" pitchFamily="34" charset="0"/>
            </a:rPr>
            <a:t>ellei vasta-aiheita</a:t>
          </a:r>
          <a:endParaRPr lang="fi-FI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25D0CB-1DF0-42FB-A9E8-9C1AA9E58D61}" type="parTrans" cxnId="{26130E20-11A2-471E-939E-161FD64DECD3}">
      <dgm:prSet/>
      <dgm:spPr/>
      <dgm:t>
        <a:bodyPr/>
        <a:lstStyle/>
        <a:p>
          <a:endParaRPr lang="fi-FI"/>
        </a:p>
      </dgm:t>
    </dgm:pt>
    <dgm:pt modelId="{3236A4B1-316A-4B80-AABB-55D6F361268E}" type="sibTrans" cxnId="{26130E20-11A2-471E-939E-161FD64DECD3}">
      <dgm:prSet/>
      <dgm:spPr/>
      <dgm:t>
        <a:bodyPr/>
        <a:lstStyle/>
        <a:p>
          <a:endParaRPr lang="fi-FI"/>
        </a:p>
      </dgm:t>
    </dgm:pt>
    <dgm:pt modelId="{2DAC5E78-2994-478A-8BDA-8B10E437FF8B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Diabeetikot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F8110-F716-4B19-8803-3D54D1D0C9AE}" type="parTrans" cxnId="{D56CAEF5-8292-47C1-853D-5410B8E53C16}">
      <dgm:prSet/>
      <dgm:spPr/>
      <dgm:t>
        <a:bodyPr/>
        <a:lstStyle/>
        <a:p>
          <a:endParaRPr lang="fi-FI"/>
        </a:p>
      </dgm:t>
    </dgm:pt>
    <dgm:pt modelId="{8B3C049D-8741-4983-8150-AB4D7A95D178}" type="sibTrans" cxnId="{D56CAEF5-8292-47C1-853D-5410B8E53C16}">
      <dgm:prSet/>
      <dgm:spPr/>
      <dgm:t>
        <a:bodyPr/>
        <a:lstStyle/>
        <a:p>
          <a:endParaRPr lang="fi-FI"/>
        </a:p>
      </dgm:t>
    </dgm:pt>
    <dgm:pt modelId="{27BBD898-2D0F-45C2-8702-5E4CEE286CBE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glukoositasapainon hoidossa pyrkimys alle 53 mmol/mol:n HbA</a:t>
          </a:r>
          <a:r>
            <a:rPr lang="fi-FI" b="0" i="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1c</a:t>
          </a:r>
          <a:r>
            <a:rPr lang="fi-FI" b="0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arvoon (7,0 %)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2EF5F7-23EF-4280-8562-860A1D622D09}" type="parTrans" cxnId="{944770A3-C0F4-4FFE-BBE9-123DBA81D2FD}">
      <dgm:prSet/>
      <dgm:spPr/>
      <dgm:t>
        <a:bodyPr/>
        <a:lstStyle/>
        <a:p>
          <a:endParaRPr lang="fi-FI"/>
        </a:p>
      </dgm:t>
    </dgm:pt>
    <dgm:pt modelId="{F5DE83A6-505A-4A6E-AC75-29A39F9564C6}" type="sibTrans" cxnId="{944770A3-C0F4-4FFE-BBE9-123DBA81D2FD}">
      <dgm:prSet/>
      <dgm:spPr/>
      <dgm:t>
        <a:bodyPr/>
        <a:lstStyle/>
        <a:p>
          <a:endParaRPr lang="fi-FI"/>
        </a:p>
      </dgm:t>
    </dgm:pt>
    <dgm:pt modelId="{EF7E4DCB-8C44-43F0-A3BB-784B19210F2A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Verenpaine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7E90F2-7FC0-4D26-BBAA-E4F13E592D3E}" type="parTrans" cxnId="{E0E81DDD-4825-484B-B602-395B64EC76EA}">
      <dgm:prSet/>
      <dgm:spPr/>
      <dgm:t>
        <a:bodyPr/>
        <a:lstStyle/>
        <a:p>
          <a:endParaRPr lang="fi-FI"/>
        </a:p>
      </dgm:t>
    </dgm:pt>
    <dgm:pt modelId="{5184F23F-FB9F-46D9-809F-C51BB3186730}" type="sibTrans" cxnId="{E0E81DDD-4825-484B-B602-395B64EC76EA}">
      <dgm:prSet/>
      <dgm:spPr/>
      <dgm:t>
        <a:bodyPr/>
        <a:lstStyle/>
        <a:p>
          <a:endParaRPr lang="fi-FI"/>
        </a:p>
      </dgm:t>
    </dgm:pt>
    <dgm:pt modelId="{CB7DD0DE-B759-492E-9D1E-E6109D197439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hoidon tavoite alle 130/80 mmHg (kotitaso &lt; 125/80 mmHg), jos haitoitta saavutettavissa 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5EA8A7-4A09-43AE-B5CA-BC7C632BAC83}" type="parTrans" cxnId="{B6DEFCC7-C5A4-49B5-A41F-23255B67E136}">
      <dgm:prSet/>
      <dgm:spPr/>
      <dgm:t>
        <a:bodyPr/>
        <a:lstStyle/>
        <a:p>
          <a:endParaRPr lang="fi-FI"/>
        </a:p>
      </dgm:t>
    </dgm:pt>
    <dgm:pt modelId="{A1A1BAEE-AFC9-47EF-A5D1-8FE1FEF04652}" type="sibTrans" cxnId="{B6DEFCC7-C5A4-49B5-A41F-23255B67E136}">
      <dgm:prSet/>
      <dgm:spPr/>
      <dgm:t>
        <a:bodyPr/>
        <a:lstStyle/>
        <a:p>
          <a:endParaRPr lang="fi-FI"/>
        </a:p>
      </dgm:t>
    </dgm:pt>
    <dgm:pt modelId="{7E7116C2-DDE9-42FA-BE0D-B9F219521532}">
      <dgm:prSet/>
      <dgm:spPr/>
      <dgm:t>
        <a:bodyPr/>
        <a:lstStyle/>
        <a:p>
          <a:r>
            <a:rPr lang="fi-FI" b="0" i="0" baseline="0" dirty="0">
              <a:latin typeface="Calibri" panose="020F0502020204030204" pitchFamily="34" charset="0"/>
              <a:cs typeface="Calibri" panose="020F0502020204030204" pitchFamily="34" charset="0"/>
            </a:rPr>
            <a:t>vähimmäistavoite alle 140/90 mmHg (kotitaso &lt; 135/85 mmHg)</a:t>
          </a:r>
          <a:endParaRPr lang="fi-FI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91AA21-0666-4B69-99EC-D8B2DAF5F76B}" type="parTrans" cxnId="{EC429C22-020D-40E4-919F-CE07784FC2FC}">
      <dgm:prSet/>
      <dgm:spPr/>
      <dgm:t>
        <a:bodyPr/>
        <a:lstStyle/>
        <a:p>
          <a:endParaRPr lang="fi-FI"/>
        </a:p>
      </dgm:t>
    </dgm:pt>
    <dgm:pt modelId="{FE2C2DCB-E7CF-41E4-A63D-3222DA81659B}" type="sibTrans" cxnId="{EC429C22-020D-40E4-919F-CE07784FC2FC}">
      <dgm:prSet/>
      <dgm:spPr/>
      <dgm:t>
        <a:bodyPr/>
        <a:lstStyle/>
        <a:p>
          <a:endParaRPr lang="fi-FI"/>
        </a:p>
      </dgm:t>
    </dgm:pt>
    <dgm:pt modelId="{1F1942B2-5287-4A36-9B04-1BECDA5BBEF4}">
      <dgm:prSet custT="1"/>
      <dgm:spPr/>
      <dgm:t>
        <a:bodyPr/>
        <a:lstStyle/>
        <a:p>
          <a:r>
            <a:rPr lang="fi-FI" sz="1500" b="0" i="0" kern="1200" baseline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LDL-pitoisuuden tavoite on alle 1,4 mmol/</a:t>
          </a:r>
          <a:r>
            <a:rPr lang="fi-FI" sz="1400" b="0" i="0" kern="1200" baseline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l </a:t>
          </a:r>
          <a:endParaRPr lang="fi-FI" sz="1400" b="0" i="0" kern="1200" baseline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Helvetica"/>
            <a:cs typeface="Calibri" panose="020F0502020204030204" pitchFamily="34" charset="0"/>
          </a:endParaRPr>
        </a:p>
      </dgm:t>
    </dgm:pt>
    <dgm:pt modelId="{5D4F21B4-3BD8-481C-BCA2-66D03BBF5E06}" type="parTrans" cxnId="{F2C8315A-EE6A-4012-9980-320AF349AC52}">
      <dgm:prSet/>
      <dgm:spPr/>
      <dgm:t>
        <a:bodyPr/>
        <a:lstStyle/>
        <a:p>
          <a:endParaRPr lang="fi-FI"/>
        </a:p>
      </dgm:t>
    </dgm:pt>
    <dgm:pt modelId="{DA6A5CCB-59C0-4E9D-AA9D-C509A90DAC54}" type="sibTrans" cxnId="{F2C8315A-EE6A-4012-9980-320AF349AC52}">
      <dgm:prSet/>
      <dgm:spPr/>
      <dgm:t>
        <a:bodyPr/>
        <a:lstStyle/>
        <a:p>
          <a:endParaRPr lang="fi-FI"/>
        </a:p>
      </dgm:t>
    </dgm:pt>
    <dgm:pt modelId="{9DC705BE-1EFF-4D22-AC43-014552E9786C}" type="pres">
      <dgm:prSet presAssocID="{96F69651-8998-4268-ACE3-E648AA425E9B}" presName="linear" presStyleCnt="0">
        <dgm:presLayoutVars>
          <dgm:animLvl val="lvl"/>
          <dgm:resizeHandles val="exact"/>
        </dgm:presLayoutVars>
      </dgm:prSet>
      <dgm:spPr/>
    </dgm:pt>
    <dgm:pt modelId="{DDFF85AD-D57A-423D-A964-CBC8D4615AB7}" type="pres">
      <dgm:prSet presAssocID="{1DCC0DDB-7BF7-4BEC-BFA6-0197755B74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947CC0-B30D-4E93-9D13-CB76D0ED6F44}" type="pres">
      <dgm:prSet presAssocID="{1DCC0DDB-7BF7-4BEC-BFA6-0197755B7459}" presName="childText" presStyleLbl="revTx" presStyleIdx="0" presStyleCnt="4">
        <dgm:presLayoutVars>
          <dgm:bulletEnabled val="1"/>
        </dgm:presLayoutVars>
      </dgm:prSet>
      <dgm:spPr/>
    </dgm:pt>
    <dgm:pt modelId="{B84FA438-A0B7-4BD9-8118-DFD723AD6A1D}" type="pres">
      <dgm:prSet presAssocID="{29C7DD0D-F0F7-427B-8D3D-93E64B19A3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BBAF14-B4B9-4D9C-8E8C-03B12F28664F}" type="pres">
      <dgm:prSet presAssocID="{29C7DD0D-F0F7-427B-8D3D-93E64B19A3A6}" presName="childText" presStyleLbl="revTx" presStyleIdx="1" presStyleCnt="4">
        <dgm:presLayoutVars>
          <dgm:bulletEnabled val="1"/>
        </dgm:presLayoutVars>
      </dgm:prSet>
      <dgm:spPr/>
    </dgm:pt>
    <dgm:pt modelId="{703571E5-FF53-4F04-BFF1-A376E0684713}" type="pres">
      <dgm:prSet presAssocID="{2DAC5E78-2994-478A-8BDA-8B10E437FF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AB92BE-89AA-4A11-ABC9-7EC13FFEA0BA}" type="pres">
      <dgm:prSet presAssocID="{2DAC5E78-2994-478A-8BDA-8B10E437FF8B}" presName="childText" presStyleLbl="revTx" presStyleIdx="2" presStyleCnt="4">
        <dgm:presLayoutVars>
          <dgm:bulletEnabled val="1"/>
        </dgm:presLayoutVars>
      </dgm:prSet>
      <dgm:spPr/>
    </dgm:pt>
    <dgm:pt modelId="{05BC7586-3798-482C-8EFE-05A1DC422929}" type="pres">
      <dgm:prSet presAssocID="{EF7E4DCB-8C44-43F0-A3BB-784B19210F2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25F6FF-8149-44AF-A01A-320E48B9E7CA}" type="pres">
      <dgm:prSet presAssocID="{EF7E4DCB-8C44-43F0-A3BB-784B19210F2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83CFD08-AE16-4508-A17C-7E95C743754C}" type="presOf" srcId="{96F69651-8998-4268-ACE3-E648AA425E9B}" destId="{9DC705BE-1EFF-4D22-AC43-014552E9786C}" srcOrd="0" destOrd="0" presId="urn:microsoft.com/office/officeart/2005/8/layout/vList2"/>
    <dgm:cxn modelId="{D054840C-7DD9-4486-A284-1563DA1201FD}" type="presOf" srcId="{1DCC0DDB-7BF7-4BEC-BFA6-0197755B7459}" destId="{DDFF85AD-D57A-423D-A964-CBC8D4615AB7}" srcOrd="0" destOrd="0" presId="urn:microsoft.com/office/officeart/2005/8/layout/vList2"/>
    <dgm:cxn modelId="{26130E20-11A2-471E-939E-161FD64DECD3}" srcId="{29C7DD0D-F0F7-427B-8D3D-93E64B19A3A6}" destId="{7521EBB7-B03C-406A-AC0A-BC79437CE9E6}" srcOrd="0" destOrd="0" parTransId="{5125D0CB-1DF0-42FB-A9E8-9C1AA9E58D61}" sibTransId="{3236A4B1-316A-4B80-AABB-55D6F361268E}"/>
    <dgm:cxn modelId="{08077F21-3DB7-4712-B590-BCF5902F80A8}" type="presOf" srcId="{1F1942B2-5287-4A36-9B04-1BECDA5BBEF4}" destId="{51BBAF14-B4B9-4D9C-8E8C-03B12F28664F}" srcOrd="0" destOrd="1" presId="urn:microsoft.com/office/officeart/2005/8/layout/vList2"/>
    <dgm:cxn modelId="{EC429C22-020D-40E4-919F-CE07784FC2FC}" srcId="{EF7E4DCB-8C44-43F0-A3BB-784B19210F2A}" destId="{7E7116C2-DDE9-42FA-BE0D-B9F219521532}" srcOrd="1" destOrd="0" parTransId="{0491AA21-0666-4B69-99EC-D8B2DAF5F76B}" sibTransId="{FE2C2DCB-E7CF-41E4-A63D-3222DA81659B}"/>
    <dgm:cxn modelId="{5CB4B160-67EF-44AA-87E4-CB8EB6A3FD63}" type="presOf" srcId="{CB7DD0DE-B759-492E-9D1E-E6109D197439}" destId="{FF25F6FF-8149-44AF-A01A-320E48B9E7CA}" srcOrd="0" destOrd="0" presId="urn:microsoft.com/office/officeart/2005/8/layout/vList2"/>
    <dgm:cxn modelId="{ECB2A762-824D-496D-B96F-7979ADADC9DC}" type="presOf" srcId="{27BBD898-2D0F-45C2-8702-5E4CEE286CBE}" destId="{5DAB92BE-89AA-4A11-ABC9-7EC13FFEA0BA}" srcOrd="0" destOrd="0" presId="urn:microsoft.com/office/officeart/2005/8/layout/vList2"/>
    <dgm:cxn modelId="{F5BBD76D-418A-46AF-9379-D7AB4678C16C}" srcId="{96F69651-8998-4268-ACE3-E648AA425E9B}" destId="{29C7DD0D-F0F7-427B-8D3D-93E64B19A3A6}" srcOrd="1" destOrd="0" parTransId="{20417206-F5EA-4E0A-9EC2-0AA77FFB356F}" sibTransId="{D1694A7A-74F5-4E3D-B769-EDC4A6632B5F}"/>
    <dgm:cxn modelId="{45D02470-012D-4037-9A46-86C535C673B8}" type="presOf" srcId="{7E7116C2-DDE9-42FA-BE0D-B9F219521532}" destId="{FF25F6FF-8149-44AF-A01A-320E48B9E7CA}" srcOrd="0" destOrd="1" presId="urn:microsoft.com/office/officeart/2005/8/layout/vList2"/>
    <dgm:cxn modelId="{F2C8315A-EE6A-4012-9980-320AF349AC52}" srcId="{29C7DD0D-F0F7-427B-8D3D-93E64B19A3A6}" destId="{1F1942B2-5287-4A36-9B04-1BECDA5BBEF4}" srcOrd="1" destOrd="0" parTransId="{5D4F21B4-3BD8-481C-BCA2-66D03BBF5E06}" sibTransId="{DA6A5CCB-59C0-4E9D-AA9D-C509A90DAC54}"/>
    <dgm:cxn modelId="{875CED85-0BD2-481F-9984-EAD7670B21E1}" type="presOf" srcId="{EF7E4DCB-8C44-43F0-A3BB-784B19210F2A}" destId="{05BC7586-3798-482C-8EFE-05A1DC422929}" srcOrd="0" destOrd="0" presId="urn:microsoft.com/office/officeart/2005/8/layout/vList2"/>
    <dgm:cxn modelId="{75669B8F-CC12-497D-99A8-52E068B337D8}" type="presOf" srcId="{7521EBB7-B03C-406A-AC0A-BC79437CE9E6}" destId="{51BBAF14-B4B9-4D9C-8E8C-03B12F28664F}" srcOrd="0" destOrd="0" presId="urn:microsoft.com/office/officeart/2005/8/layout/vList2"/>
    <dgm:cxn modelId="{944770A3-C0F4-4FFE-BBE9-123DBA81D2FD}" srcId="{2DAC5E78-2994-478A-8BDA-8B10E437FF8B}" destId="{27BBD898-2D0F-45C2-8702-5E4CEE286CBE}" srcOrd="0" destOrd="0" parTransId="{252EF5F7-23EF-4280-8562-860A1D622D09}" sibTransId="{F5DE83A6-505A-4A6E-AC75-29A39F9564C6}"/>
    <dgm:cxn modelId="{B6DEFCC7-C5A4-49B5-A41F-23255B67E136}" srcId="{EF7E4DCB-8C44-43F0-A3BB-784B19210F2A}" destId="{CB7DD0DE-B759-492E-9D1E-E6109D197439}" srcOrd="0" destOrd="0" parTransId="{F35EA8A7-4A09-43AE-B5CA-BC7C632BAC83}" sibTransId="{A1A1BAEE-AFC9-47EF-A5D1-8FE1FEF04652}"/>
    <dgm:cxn modelId="{43B621CC-42CC-44F3-88F4-12F1DB6DB3C0}" srcId="{96F69651-8998-4268-ACE3-E648AA425E9B}" destId="{1DCC0DDB-7BF7-4BEC-BFA6-0197755B7459}" srcOrd="0" destOrd="0" parTransId="{A251A08D-5C5A-411C-B317-FDF5D484D2AF}" sibTransId="{1C107FFC-4CC7-419D-A46A-F96A06894B50}"/>
    <dgm:cxn modelId="{E0E81DDD-4825-484B-B602-395B64EC76EA}" srcId="{96F69651-8998-4268-ACE3-E648AA425E9B}" destId="{EF7E4DCB-8C44-43F0-A3BB-784B19210F2A}" srcOrd="3" destOrd="0" parTransId="{0E7E90F2-7FC0-4D26-BBAA-E4F13E592D3E}" sibTransId="{5184F23F-FB9F-46D9-809F-C51BB3186730}"/>
    <dgm:cxn modelId="{9EC375E9-44AD-41EF-8820-2D16A30C5819}" srcId="{1DCC0DDB-7BF7-4BEC-BFA6-0197755B7459}" destId="{8EB13F2B-3F0D-4AC8-95ED-70B404E7F6A0}" srcOrd="0" destOrd="0" parTransId="{A247CD4A-3BF4-4925-A602-317E34636A33}" sibTransId="{8E1E5F6A-0713-419A-A559-43705DA5726F}"/>
    <dgm:cxn modelId="{D56CAEF5-8292-47C1-853D-5410B8E53C16}" srcId="{96F69651-8998-4268-ACE3-E648AA425E9B}" destId="{2DAC5E78-2994-478A-8BDA-8B10E437FF8B}" srcOrd="2" destOrd="0" parTransId="{AC0F8110-F716-4B19-8803-3D54D1D0C9AE}" sibTransId="{8B3C049D-8741-4983-8150-AB4D7A95D178}"/>
    <dgm:cxn modelId="{889F75F6-2E27-4C50-826E-70FC2D6CE242}" type="presOf" srcId="{2DAC5E78-2994-478A-8BDA-8B10E437FF8B}" destId="{703571E5-FF53-4F04-BFF1-A376E0684713}" srcOrd="0" destOrd="0" presId="urn:microsoft.com/office/officeart/2005/8/layout/vList2"/>
    <dgm:cxn modelId="{E34163FB-FA2F-4CC5-9642-971603D53DAC}" type="presOf" srcId="{29C7DD0D-F0F7-427B-8D3D-93E64B19A3A6}" destId="{B84FA438-A0B7-4BD9-8118-DFD723AD6A1D}" srcOrd="0" destOrd="0" presId="urn:microsoft.com/office/officeart/2005/8/layout/vList2"/>
    <dgm:cxn modelId="{58344CFF-4BD0-4BFD-8D5C-3534D50BC511}" type="presOf" srcId="{8EB13F2B-3F0D-4AC8-95ED-70B404E7F6A0}" destId="{9F947CC0-B30D-4E93-9D13-CB76D0ED6F44}" srcOrd="0" destOrd="0" presId="urn:microsoft.com/office/officeart/2005/8/layout/vList2"/>
    <dgm:cxn modelId="{643C3EBF-0E16-4281-93D7-74B45F423717}" type="presParOf" srcId="{9DC705BE-1EFF-4D22-AC43-014552E9786C}" destId="{DDFF85AD-D57A-423D-A964-CBC8D4615AB7}" srcOrd="0" destOrd="0" presId="urn:microsoft.com/office/officeart/2005/8/layout/vList2"/>
    <dgm:cxn modelId="{6CD64B1D-099A-46D8-B619-5424CC688938}" type="presParOf" srcId="{9DC705BE-1EFF-4D22-AC43-014552E9786C}" destId="{9F947CC0-B30D-4E93-9D13-CB76D0ED6F44}" srcOrd="1" destOrd="0" presId="urn:microsoft.com/office/officeart/2005/8/layout/vList2"/>
    <dgm:cxn modelId="{4AB68AEA-667E-4524-8363-5CF4F26AA56B}" type="presParOf" srcId="{9DC705BE-1EFF-4D22-AC43-014552E9786C}" destId="{B84FA438-A0B7-4BD9-8118-DFD723AD6A1D}" srcOrd="2" destOrd="0" presId="urn:microsoft.com/office/officeart/2005/8/layout/vList2"/>
    <dgm:cxn modelId="{4171ED8C-84C9-46F0-8E4B-7EF48F79A89D}" type="presParOf" srcId="{9DC705BE-1EFF-4D22-AC43-014552E9786C}" destId="{51BBAF14-B4B9-4D9C-8E8C-03B12F28664F}" srcOrd="3" destOrd="0" presId="urn:microsoft.com/office/officeart/2005/8/layout/vList2"/>
    <dgm:cxn modelId="{16AC4C25-0CA4-4F30-9BE8-AB432E2F596F}" type="presParOf" srcId="{9DC705BE-1EFF-4D22-AC43-014552E9786C}" destId="{703571E5-FF53-4F04-BFF1-A376E0684713}" srcOrd="4" destOrd="0" presId="urn:microsoft.com/office/officeart/2005/8/layout/vList2"/>
    <dgm:cxn modelId="{726E7086-EABC-40C4-BCC2-206361159658}" type="presParOf" srcId="{9DC705BE-1EFF-4D22-AC43-014552E9786C}" destId="{5DAB92BE-89AA-4A11-ABC9-7EC13FFEA0BA}" srcOrd="5" destOrd="0" presId="urn:microsoft.com/office/officeart/2005/8/layout/vList2"/>
    <dgm:cxn modelId="{58D62A4A-7B5E-48E5-B0C0-CBAD188BC8CC}" type="presParOf" srcId="{9DC705BE-1EFF-4D22-AC43-014552E9786C}" destId="{05BC7586-3798-482C-8EFE-05A1DC422929}" srcOrd="6" destOrd="0" presId="urn:microsoft.com/office/officeart/2005/8/layout/vList2"/>
    <dgm:cxn modelId="{5E5ECFF8-17F1-416D-B980-9CADE6F77749}" type="presParOf" srcId="{9DC705BE-1EFF-4D22-AC43-014552E9786C}" destId="{FF25F6FF-8149-44AF-A01A-320E48B9E7C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AB8127-B885-4182-981E-611966BAC7FC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FF04DA93-9912-4032-AB6E-9D4E83011548}">
      <dgm:prSet/>
      <dgm:spPr/>
      <dgm:t>
        <a:bodyPr/>
        <a:lstStyle/>
        <a:p>
          <a:r>
            <a:rPr lang="fi-FI" b="0" i="0" baseline="0">
              <a:latin typeface="Calibri" panose="020F0502020204030204" pitchFamily="34" charset="0"/>
              <a:cs typeface="Calibri" panose="020F0502020204030204" pitchFamily="34" charset="0"/>
            </a:rPr>
            <a:t>Perusterveydenhuollossa</a:t>
          </a:r>
          <a:r>
            <a:rPr lang="fi-FI" b="0" i="0" strike="sngStrike" baseline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fi-FI" strike="sngStrike" baseline="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F9AD93-3CB8-44AB-8354-B4F97A3F6140}" type="parTrans" cxnId="{C48534C5-AB89-43CB-884B-681689D64017}">
      <dgm:prSet/>
      <dgm:spPr/>
      <dgm:t>
        <a:bodyPr/>
        <a:lstStyle/>
        <a:p>
          <a:endParaRPr lang="fi-FI"/>
        </a:p>
      </dgm:t>
    </dgm:pt>
    <dgm:pt modelId="{76DAD6B0-FF82-4882-8EA2-2ADDD66C449A}" type="sibTrans" cxnId="{C48534C5-AB89-43CB-884B-681689D64017}">
      <dgm:prSet/>
      <dgm:spPr/>
      <dgm:t>
        <a:bodyPr/>
        <a:lstStyle/>
        <a:p>
          <a:endParaRPr lang="fi-FI"/>
        </a:p>
      </dgm:t>
    </dgm:pt>
    <dgm:pt modelId="{67EB8D67-C2C2-43F2-9404-A5D1B965F494}">
      <dgm:prSet custT="1"/>
      <dgm:spPr/>
      <dgm:t>
        <a:bodyPr/>
        <a:lstStyle/>
        <a:p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ensidiagnostiikka </a:t>
          </a:r>
          <a:endParaRPr lang="fi-FI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28C128-8ADA-47B1-BCA9-3FB3F1C6F387}" type="parTrans" cxnId="{AFE37DEF-1A13-4A20-A3E9-9444A903C1F3}">
      <dgm:prSet/>
      <dgm:spPr/>
      <dgm:t>
        <a:bodyPr/>
        <a:lstStyle/>
        <a:p>
          <a:endParaRPr lang="fi-FI"/>
        </a:p>
      </dgm:t>
    </dgm:pt>
    <dgm:pt modelId="{B0BE002A-14A9-421C-8E8B-15877116CC06}" type="sibTrans" cxnId="{AFE37DEF-1A13-4A20-A3E9-9444A903C1F3}">
      <dgm:prSet/>
      <dgm:spPr/>
      <dgm:t>
        <a:bodyPr/>
        <a:lstStyle/>
        <a:p>
          <a:endParaRPr lang="fi-FI"/>
        </a:p>
      </dgm:t>
    </dgm:pt>
    <dgm:pt modelId="{16889F26-3577-445F-98DF-A6DA1A3EAC1E}">
      <dgm:prSet custT="1"/>
      <dgm:spPr/>
      <dgm:t>
        <a:bodyPr/>
        <a:lstStyle/>
        <a:p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oireettoman potilaan, jolla pienentynyt ABI-arvo, valtimotaudin ehkäisevä konservatiivinen hoito ja seuranta</a:t>
          </a:r>
          <a:endParaRPr lang="fi-FI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6DB07F-F7A9-441A-94F7-B306889DA56F}" type="parTrans" cxnId="{2D02460C-0520-4B3A-B36F-BF3B3C193673}">
      <dgm:prSet/>
      <dgm:spPr/>
      <dgm:t>
        <a:bodyPr/>
        <a:lstStyle/>
        <a:p>
          <a:endParaRPr lang="fi-FI"/>
        </a:p>
      </dgm:t>
    </dgm:pt>
    <dgm:pt modelId="{3A3766A9-910D-4C18-B250-32A852ED309C}" type="sibTrans" cxnId="{2D02460C-0520-4B3A-B36F-BF3B3C193673}">
      <dgm:prSet/>
      <dgm:spPr/>
      <dgm:t>
        <a:bodyPr/>
        <a:lstStyle/>
        <a:p>
          <a:endParaRPr lang="fi-FI"/>
        </a:p>
      </dgm:t>
    </dgm:pt>
    <dgm:pt modelId="{1AD94E18-E98B-413F-B8FB-0AC83689B579}">
      <dgm:prSet custT="1"/>
      <dgm:spPr/>
      <dgm:t>
        <a:bodyPr/>
        <a:lstStyle/>
        <a:p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katkokävelypotilaan konservatiivinen hoito ja seuranta</a:t>
          </a:r>
          <a:endParaRPr lang="fi-FI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BE4DC9-516A-4454-AB19-5A8896613D34}" type="parTrans" cxnId="{A79F4C77-94F7-492C-A484-38C50CA98302}">
      <dgm:prSet/>
      <dgm:spPr/>
      <dgm:t>
        <a:bodyPr/>
        <a:lstStyle/>
        <a:p>
          <a:endParaRPr lang="fi-FI"/>
        </a:p>
      </dgm:t>
    </dgm:pt>
    <dgm:pt modelId="{4D3AF081-D9BE-497A-80A9-ECD57D5A5B4E}" type="sibTrans" cxnId="{A79F4C77-94F7-492C-A484-38C50CA98302}">
      <dgm:prSet/>
      <dgm:spPr/>
      <dgm:t>
        <a:bodyPr/>
        <a:lstStyle/>
        <a:p>
          <a:endParaRPr lang="fi-FI"/>
        </a:p>
      </dgm:t>
    </dgm:pt>
    <dgm:pt modelId="{03781C0D-EB8B-45CC-B8F5-EDE74E89F3C7}">
      <dgm:prSet custT="1"/>
      <dgm:spPr/>
      <dgm:t>
        <a:bodyPr/>
        <a:lstStyle/>
        <a:p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kajoavasti </a:t>
          </a:r>
          <a:r>
            <a:rPr lang="fi-FI" sz="1900" b="0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hoidettujen potilaiden konservatiivinen hoito ja hoitoon sitoutumisen seuranta</a:t>
          </a:r>
          <a:endParaRPr lang="fi-FI" sz="19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EC12F8-1C0A-4809-8FE5-380C02D39B9D}" type="parTrans" cxnId="{823478F3-7337-492E-B5C5-8BAC1E82F6CC}">
      <dgm:prSet/>
      <dgm:spPr/>
      <dgm:t>
        <a:bodyPr/>
        <a:lstStyle/>
        <a:p>
          <a:endParaRPr lang="fi-FI"/>
        </a:p>
      </dgm:t>
    </dgm:pt>
    <dgm:pt modelId="{339A42CE-ECF7-4A03-B01A-388F6EDE832B}" type="sibTrans" cxnId="{823478F3-7337-492E-B5C5-8BAC1E82F6CC}">
      <dgm:prSet/>
      <dgm:spPr/>
      <dgm:t>
        <a:bodyPr/>
        <a:lstStyle/>
        <a:p>
          <a:endParaRPr lang="fi-FI"/>
        </a:p>
      </dgm:t>
    </dgm:pt>
    <dgm:pt modelId="{E62B7352-A66F-449C-944C-4CF0D0F746F4}" type="pres">
      <dgm:prSet presAssocID="{F4AB8127-B885-4182-981E-611966BAC7FC}" presName="linear" presStyleCnt="0">
        <dgm:presLayoutVars>
          <dgm:animLvl val="lvl"/>
          <dgm:resizeHandles val="exact"/>
        </dgm:presLayoutVars>
      </dgm:prSet>
      <dgm:spPr/>
    </dgm:pt>
    <dgm:pt modelId="{60B5A20F-5B66-41C2-98CA-4C164070F0A5}" type="pres">
      <dgm:prSet presAssocID="{FF04DA93-9912-4032-AB6E-9D4E83011548}" presName="parentText" presStyleLbl="node1" presStyleIdx="0" presStyleCnt="1" custScaleY="46851">
        <dgm:presLayoutVars>
          <dgm:chMax val="0"/>
          <dgm:bulletEnabled val="1"/>
        </dgm:presLayoutVars>
      </dgm:prSet>
      <dgm:spPr/>
    </dgm:pt>
    <dgm:pt modelId="{A08BDC8E-908E-4ECC-9AA7-A72C70FB4267}" type="pres">
      <dgm:prSet presAssocID="{FF04DA93-9912-4032-AB6E-9D4E8301154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02460C-0520-4B3A-B36F-BF3B3C193673}" srcId="{FF04DA93-9912-4032-AB6E-9D4E83011548}" destId="{16889F26-3577-445F-98DF-A6DA1A3EAC1E}" srcOrd="1" destOrd="0" parTransId="{FC6DB07F-F7A9-441A-94F7-B306889DA56F}" sibTransId="{3A3766A9-910D-4C18-B250-32A852ED309C}"/>
    <dgm:cxn modelId="{29E53E3A-0B47-44F9-ADCC-284A9AB1D7FB}" type="presOf" srcId="{F4AB8127-B885-4182-981E-611966BAC7FC}" destId="{E62B7352-A66F-449C-944C-4CF0D0F746F4}" srcOrd="0" destOrd="0" presId="urn:microsoft.com/office/officeart/2005/8/layout/vList2"/>
    <dgm:cxn modelId="{BA3BCE4C-F36D-407D-9B16-00E7589828B8}" type="presOf" srcId="{1AD94E18-E98B-413F-B8FB-0AC83689B579}" destId="{A08BDC8E-908E-4ECC-9AA7-A72C70FB4267}" srcOrd="0" destOrd="2" presId="urn:microsoft.com/office/officeart/2005/8/layout/vList2"/>
    <dgm:cxn modelId="{A79F4C77-94F7-492C-A484-38C50CA98302}" srcId="{FF04DA93-9912-4032-AB6E-9D4E83011548}" destId="{1AD94E18-E98B-413F-B8FB-0AC83689B579}" srcOrd="2" destOrd="0" parTransId="{BDBE4DC9-516A-4454-AB19-5A8896613D34}" sibTransId="{4D3AF081-D9BE-497A-80A9-ECD57D5A5B4E}"/>
    <dgm:cxn modelId="{A798C481-70C1-4B7F-B3AD-D641132D7F92}" type="presOf" srcId="{16889F26-3577-445F-98DF-A6DA1A3EAC1E}" destId="{A08BDC8E-908E-4ECC-9AA7-A72C70FB4267}" srcOrd="0" destOrd="1" presId="urn:microsoft.com/office/officeart/2005/8/layout/vList2"/>
    <dgm:cxn modelId="{4BFECEA4-3AC7-4BA3-8BBD-62BB40D96E91}" type="presOf" srcId="{67EB8D67-C2C2-43F2-9404-A5D1B965F494}" destId="{A08BDC8E-908E-4ECC-9AA7-A72C70FB4267}" srcOrd="0" destOrd="0" presId="urn:microsoft.com/office/officeart/2005/8/layout/vList2"/>
    <dgm:cxn modelId="{C48534C5-AB89-43CB-884B-681689D64017}" srcId="{F4AB8127-B885-4182-981E-611966BAC7FC}" destId="{FF04DA93-9912-4032-AB6E-9D4E83011548}" srcOrd="0" destOrd="0" parTransId="{7BF9AD93-3CB8-44AB-8354-B4F97A3F6140}" sibTransId="{76DAD6B0-FF82-4882-8EA2-2ADDD66C449A}"/>
    <dgm:cxn modelId="{35BA77E3-95E1-4AC8-BD59-0713936836A7}" type="presOf" srcId="{03781C0D-EB8B-45CC-B8F5-EDE74E89F3C7}" destId="{A08BDC8E-908E-4ECC-9AA7-A72C70FB4267}" srcOrd="0" destOrd="3" presId="urn:microsoft.com/office/officeart/2005/8/layout/vList2"/>
    <dgm:cxn modelId="{AFE37DEF-1A13-4A20-A3E9-9444A903C1F3}" srcId="{FF04DA93-9912-4032-AB6E-9D4E83011548}" destId="{67EB8D67-C2C2-43F2-9404-A5D1B965F494}" srcOrd="0" destOrd="0" parTransId="{6628C128-8ADA-47B1-BCA9-3FB3F1C6F387}" sibTransId="{B0BE002A-14A9-421C-8E8B-15877116CC06}"/>
    <dgm:cxn modelId="{823478F3-7337-492E-B5C5-8BAC1E82F6CC}" srcId="{FF04DA93-9912-4032-AB6E-9D4E83011548}" destId="{03781C0D-EB8B-45CC-B8F5-EDE74E89F3C7}" srcOrd="3" destOrd="0" parTransId="{6BEC12F8-1C0A-4809-8FE5-380C02D39B9D}" sibTransId="{339A42CE-ECF7-4A03-B01A-388F6EDE832B}"/>
    <dgm:cxn modelId="{8056D3F9-E93E-4371-BE57-F57D79490747}" type="presOf" srcId="{FF04DA93-9912-4032-AB6E-9D4E83011548}" destId="{60B5A20F-5B66-41C2-98CA-4C164070F0A5}" srcOrd="0" destOrd="0" presId="urn:microsoft.com/office/officeart/2005/8/layout/vList2"/>
    <dgm:cxn modelId="{43E40633-11E0-49E7-873B-FC00BADF3363}" type="presParOf" srcId="{E62B7352-A66F-449C-944C-4CF0D0F746F4}" destId="{60B5A20F-5B66-41C2-98CA-4C164070F0A5}" srcOrd="0" destOrd="0" presId="urn:microsoft.com/office/officeart/2005/8/layout/vList2"/>
    <dgm:cxn modelId="{D8E88C8F-6B95-4BF4-8194-2DC50CFA664B}" type="presParOf" srcId="{E62B7352-A66F-449C-944C-4CF0D0F746F4}" destId="{A08BDC8E-908E-4ECC-9AA7-A72C70FB42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0B8732-699F-42E7-B77B-00C76C4D5D6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02FAE013-E08B-43E8-B26D-C59154E6CBD9}">
      <dgm:prSet custT="1"/>
      <dgm:spPr/>
      <dgm:t>
        <a:bodyPr/>
        <a:lstStyle/>
        <a:p>
          <a:r>
            <a:rPr lang="fi-FI" sz="25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Erikoissairaanhoidon kiireettömään hoitoon </a:t>
          </a:r>
          <a:r>
            <a:rPr lang="fi-FI" sz="2500" b="0" i="0" baseline="0">
              <a:latin typeface="Calibri" panose="020F0502020204030204" pitchFamily="34" charset="0"/>
              <a:cs typeface="Calibri" panose="020F0502020204030204" pitchFamily="34" charset="0"/>
            </a:rPr>
            <a:t>lähettämisen kriteerit</a:t>
          </a:r>
          <a:endParaRPr lang="fi-FI" sz="2500" strike="sngStrike" baseline="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D78BB3-0230-4A40-A9FA-CAFCD7033BD6}" type="parTrans" cxnId="{F909CE98-8848-44FF-AAC4-3CDE6EE11131}">
      <dgm:prSet/>
      <dgm:spPr/>
      <dgm:t>
        <a:bodyPr/>
        <a:lstStyle/>
        <a:p>
          <a:endParaRPr lang="fi-FI"/>
        </a:p>
      </dgm:t>
    </dgm:pt>
    <dgm:pt modelId="{9A6B8F63-61EE-4495-9128-41695F4D73D0}" type="sibTrans" cxnId="{F909CE98-8848-44FF-AAC4-3CDE6EE11131}">
      <dgm:prSet/>
      <dgm:spPr/>
      <dgm:t>
        <a:bodyPr/>
        <a:lstStyle/>
        <a:p>
          <a:endParaRPr lang="fi-FI"/>
        </a:p>
      </dgm:t>
    </dgm:pt>
    <dgm:pt modelId="{BC6FA453-9FD0-44C6-A08D-DA7195067F2F}">
      <dgm:prSet custT="1"/>
      <dgm:spPr/>
      <dgm:t>
        <a:bodyPr/>
        <a:lstStyle/>
        <a:p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potilaat, joille kajoava hoito voi olla aiheellinen</a:t>
          </a:r>
          <a:endParaRPr lang="fi-FI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7B5BE2-317B-4864-8785-4F620E5ABC51}" type="parTrans" cxnId="{112403B8-544C-40EF-B1BD-2DE77BC69075}">
      <dgm:prSet/>
      <dgm:spPr/>
      <dgm:t>
        <a:bodyPr/>
        <a:lstStyle/>
        <a:p>
          <a:endParaRPr lang="fi-FI"/>
        </a:p>
      </dgm:t>
    </dgm:pt>
    <dgm:pt modelId="{F15D6B50-B11B-45AD-89FB-82BADD597726}" type="sibTrans" cxnId="{112403B8-544C-40EF-B1BD-2DE77BC69075}">
      <dgm:prSet/>
      <dgm:spPr/>
      <dgm:t>
        <a:bodyPr/>
        <a:lstStyle/>
        <a:p>
          <a:endParaRPr lang="fi-FI"/>
        </a:p>
      </dgm:t>
    </dgm:pt>
    <dgm:pt modelId="{BFB06F45-245F-4A38-8F09-CABB347224C1}">
      <dgm:prSet custT="1"/>
      <dgm:spPr/>
      <dgm:t>
        <a:bodyPr/>
        <a:lstStyle/>
        <a:p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toiminta- tai työkykyä merkittävästi haittaava, 6 kuukauden konservatiiviseen hoitoon reagoimaton katkokävely, jonka valtimotauti-peräisyys on varmistettu ABI-mittauksin</a:t>
          </a:r>
          <a:endParaRPr lang="fi-FI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C1ED6B-74C4-42A0-8B95-EC862A5AB838}" type="parTrans" cxnId="{009C3D2F-6849-4F67-A346-E1A8DEC5318B}">
      <dgm:prSet/>
      <dgm:spPr/>
      <dgm:t>
        <a:bodyPr/>
        <a:lstStyle/>
        <a:p>
          <a:endParaRPr lang="fi-FI"/>
        </a:p>
      </dgm:t>
    </dgm:pt>
    <dgm:pt modelId="{19C9E39D-F33B-4C1D-817C-19420AB3B61F}" type="sibTrans" cxnId="{009C3D2F-6849-4F67-A346-E1A8DEC5318B}">
      <dgm:prSet/>
      <dgm:spPr/>
      <dgm:t>
        <a:bodyPr/>
        <a:lstStyle/>
        <a:p>
          <a:endParaRPr lang="fi-FI"/>
        </a:p>
      </dgm:t>
    </dgm:pt>
    <dgm:pt modelId="{42BB4E00-9D70-4CEA-9641-EC65DED79F08}">
      <dgm:prSet custT="1"/>
      <dgm:spPr/>
      <dgm:t>
        <a:bodyPr/>
        <a:lstStyle/>
        <a:p>
          <a:r>
            <a:rPr lang="fi-FI" sz="19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erotusdiagnostiset ongelmat, joissa oireen mahdollinen verenkiertoperäisyys vaatii lisäselvittelyjä erikoissairaanhoidossa.</a:t>
          </a:r>
          <a:endParaRPr lang="fi-FI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D44180-C501-47F4-9979-C4D666B69E30}" type="parTrans" cxnId="{B14A268B-FF6E-45EC-81EC-51A5AFF0C0B2}">
      <dgm:prSet/>
      <dgm:spPr/>
      <dgm:t>
        <a:bodyPr/>
        <a:lstStyle/>
        <a:p>
          <a:endParaRPr lang="fi-FI"/>
        </a:p>
      </dgm:t>
    </dgm:pt>
    <dgm:pt modelId="{B722D490-9C88-4DE4-B0E8-588E5F3E46B4}" type="sibTrans" cxnId="{B14A268B-FF6E-45EC-81EC-51A5AFF0C0B2}">
      <dgm:prSet/>
      <dgm:spPr/>
      <dgm:t>
        <a:bodyPr/>
        <a:lstStyle/>
        <a:p>
          <a:endParaRPr lang="fi-FI"/>
        </a:p>
      </dgm:t>
    </dgm:pt>
    <dgm:pt modelId="{A61B241B-00FC-4A7F-B89F-EF3E483ECE6A}" type="pres">
      <dgm:prSet presAssocID="{A90B8732-699F-42E7-B77B-00C76C4D5D68}" presName="linear" presStyleCnt="0">
        <dgm:presLayoutVars>
          <dgm:animLvl val="lvl"/>
          <dgm:resizeHandles val="exact"/>
        </dgm:presLayoutVars>
      </dgm:prSet>
      <dgm:spPr/>
    </dgm:pt>
    <dgm:pt modelId="{56C2E337-B6B4-4A25-832E-A00308B16844}" type="pres">
      <dgm:prSet presAssocID="{02FAE013-E08B-43E8-B26D-C59154E6CBD9}" presName="parentText" presStyleLbl="node1" presStyleIdx="0" presStyleCnt="1" custScaleY="68800">
        <dgm:presLayoutVars>
          <dgm:chMax val="0"/>
          <dgm:bulletEnabled val="1"/>
        </dgm:presLayoutVars>
      </dgm:prSet>
      <dgm:spPr/>
    </dgm:pt>
    <dgm:pt modelId="{B44E82B3-653B-4237-8DC7-E214BEE871DE}" type="pres">
      <dgm:prSet presAssocID="{02FAE013-E08B-43E8-B26D-C59154E6CBD9}" presName="childText" presStyleLbl="revTx" presStyleIdx="0" presStyleCnt="1" custScaleY="116755">
        <dgm:presLayoutVars>
          <dgm:bulletEnabled val="1"/>
        </dgm:presLayoutVars>
      </dgm:prSet>
      <dgm:spPr/>
    </dgm:pt>
  </dgm:ptLst>
  <dgm:cxnLst>
    <dgm:cxn modelId="{D3785F1E-48B6-4BF1-8CB1-49F6792761C4}" type="presOf" srcId="{BC6FA453-9FD0-44C6-A08D-DA7195067F2F}" destId="{B44E82B3-653B-4237-8DC7-E214BEE871DE}" srcOrd="0" destOrd="0" presId="urn:microsoft.com/office/officeart/2005/8/layout/vList2"/>
    <dgm:cxn modelId="{009C3D2F-6849-4F67-A346-E1A8DEC5318B}" srcId="{02FAE013-E08B-43E8-B26D-C59154E6CBD9}" destId="{BFB06F45-245F-4A38-8F09-CABB347224C1}" srcOrd="1" destOrd="0" parTransId="{6DC1ED6B-74C4-42A0-8B95-EC862A5AB838}" sibTransId="{19C9E39D-F33B-4C1D-817C-19420AB3B61F}"/>
    <dgm:cxn modelId="{B14A268B-FF6E-45EC-81EC-51A5AFF0C0B2}" srcId="{02FAE013-E08B-43E8-B26D-C59154E6CBD9}" destId="{42BB4E00-9D70-4CEA-9641-EC65DED79F08}" srcOrd="2" destOrd="0" parTransId="{83D44180-C501-47F4-9979-C4D666B69E30}" sibTransId="{B722D490-9C88-4DE4-B0E8-588E5F3E46B4}"/>
    <dgm:cxn modelId="{F909CE98-8848-44FF-AAC4-3CDE6EE11131}" srcId="{A90B8732-699F-42E7-B77B-00C76C4D5D68}" destId="{02FAE013-E08B-43E8-B26D-C59154E6CBD9}" srcOrd="0" destOrd="0" parTransId="{D2D78BB3-0230-4A40-A9FA-CAFCD7033BD6}" sibTransId="{9A6B8F63-61EE-4495-9128-41695F4D73D0}"/>
    <dgm:cxn modelId="{112403B8-544C-40EF-B1BD-2DE77BC69075}" srcId="{02FAE013-E08B-43E8-B26D-C59154E6CBD9}" destId="{BC6FA453-9FD0-44C6-A08D-DA7195067F2F}" srcOrd="0" destOrd="0" parTransId="{C97B5BE2-317B-4864-8785-4F620E5ABC51}" sibTransId="{F15D6B50-B11B-45AD-89FB-82BADD597726}"/>
    <dgm:cxn modelId="{FC46FBBA-9C60-4410-A0CD-70C51BB542DD}" type="presOf" srcId="{42BB4E00-9D70-4CEA-9641-EC65DED79F08}" destId="{B44E82B3-653B-4237-8DC7-E214BEE871DE}" srcOrd="0" destOrd="2" presId="urn:microsoft.com/office/officeart/2005/8/layout/vList2"/>
    <dgm:cxn modelId="{5210F8C5-7CBB-4BFC-A162-2533447DCD8A}" type="presOf" srcId="{A90B8732-699F-42E7-B77B-00C76C4D5D68}" destId="{A61B241B-00FC-4A7F-B89F-EF3E483ECE6A}" srcOrd="0" destOrd="0" presId="urn:microsoft.com/office/officeart/2005/8/layout/vList2"/>
    <dgm:cxn modelId="{35FA41E5-EC5D-4A69-A016-5A5FD5A28DDC}" type="presOf" srcId="{02FAE013-E08B-43E8-B26D-C59154E6CBD9}" destId="{56C2E337-B6B4-4A25-832E-A00308B16844}" srcOrd="0" destOrd="0" presId="urn:microsoft.com/office/officeart/2005/8/layout/vList2"/>
    <dgm:cxn modelId="{5559F7F6-5244-44BF-A2A2-E600AF05D1D7}" type="presOf" srcId="{BFB06F45-245F-4A38-8F09-CABB347224C1}" destId="{B44E82B3-653B-4237-8DC7-E214BEE871DE}" srcOrd="0" destOrd="1" presId="urn:microsoft.com/office/officeart/2005/8/layout/vList2"/>
    <dgm:cxn modelId="{C549EF93-FC5D-4BF1-AA2E-2B566C7EB911}" type="presParOf" srcId="{A61B241B-00FC-4A7F-B89F-EF3E483ECE6A}" destId="{56C2E337-B6B4-4A25-832E-A00308B16844}" srcOrd="0" destOrd="0" presId="urn:microsoft.com/office/officeart/2005/8/layout/vList2"/>
    <dgm:cxn modelId="{1B9D2122-71C4-4D1F-828A-16CBC7B1F56B}" type="presParOf" srcId="{A61B241B-00FC-4A7F-B89F-EF3E483ECE6A}" destId="{B44E82B3-653B-4237-8DC7-E214BEE871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0B8732-699F-42E7-B77B-00C76C4D5D6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02FAE013-E08B-43E8-B26D-C59154E6CBD9}">
      <dgm:prSet custT="1"/>
      <dgm:spPr/>
      <dgm:t>
        <a:bodyPr/>
        <a:lstStyle/>
        <a:p>
          <a:r>
            <a:rPr lang="fi-FI" sz="2500" dirty="0">
              <a:latin typeface="Calibri" panose="020F0502020204030204" pitchFamily="34" charset="0"/>
              <a:cs typeface="Calibri" panose="020F0502020204030204" pitchFamily="34" charset="0"/>
            </a:rPr>
            <a:t>Kiireellinen hoito erikoissairaanhoidossa</a:t>
          </a:r>
        </a:p>
      </dgm:t>
    </dgm:pt>
    <dgm:pt modelId="{D2D78BB3-0230-4A40-A9FA-CAFCD7033BD6}" type="parTrans" cxnId="{F909CE98-8848-44FF-AAC4-3CDE6EE11131}">
      <dgm:prSet/>
      <dgm:spPr/>
      <dgm:t>
        <a:bodyPr/>
        <a:lstStyle/>
        <a:p>
          <a:endParaRPr lang="fi-FI"/>
        </a:p>
      </dgm:t>
    </dgm:pt>
    <dgm:pt modelId="{9A6B8F63-61EE-4495-9128-41695F4D73D0}" type="sibTrans" cxnId="{F909CE98-8848-44FF-AAC4-3CDE6EE11131}">
      <dgm:prSet/>
      <dgm:spPr/>
      <dgm:t>
        <a:bodyPr/>
        <a:lstStyle/>
        <a:p>
          <a:endParaRPr lang="fi-FI"/>
        </a:p>
      </dgm:t>
    </dgm:pt>
    <dgm:pt modelId="{BC6FA453-9FD0-44C6-A08D-DA7195067F2F}">
      <dgm:prSet custT="1"/>
      <dgm:spPr/>
      <dgm:t>
        <a:bodyPr/>
        <a:lstStyle/>
        <a:p>
          <a:r>
            <a:rPr lang="fi-FI" sz="1900" kern="1200" dirty="0">
              <a:latin typeface="Calibri" panose="020F0502020204030204" pitchFamily="34" charset="0"/>
              <a:cs typeface="Calibri" panose="020F0502020204030204" pitchFamily="34" charset="0"/>
            </a:rPr>
            <a:t>krooninen raajaa uhkaava iskemia aina, kun ensisijainen hoidon tavoite on </a:t>
          </a:r>
          <a:r>
            <a:rPr lang="fi-FI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alaraajan säästyminen edes osittaisen liikuntakyvyn säilyttämiseksi</a:t>
          </a:r>
        </a:p>
      </dgm:t>
    </dgm:pt>
    <dgm:pt modelId="{C97B5BE2-317B-4864-8785-4F620E5ABC51}" type="parTrans" cxnId="{112403B8-544C-40EF-B1BD-2DE77BC69075}">
      <dgm:prSet/>
      <dgm:spPr/>
      <dgm:t>
        <a:bodyPr/>
        <a:lstStyle/>
        <a:p>
          <a:endParaRPr lang="fi-FI"/>
        </a:p>
      </dgm:t>
    </dgm:pt>
    <dgm:pt modelId="{F15D6B50-B11B-45AD-89FB-82BADD597726}" type="sibTrans" cxnId="{112403B8-544C-40EF-B1BD-2DE77BC69075}">
      <dgm:prSet/>
      <dgm:spPr/>
      <dgm:t>
        <a:bodyPr/>
        <a:lstStyle/>
        <a:p>
          <a:endParaRPr lang="fi-FI"/>
        </a:p>
      </dgm:t>
    </dgm:pt>
    <dgm:pt modelId="{7343FE7F-1C47-446E-8778-556CD477BDD9}">
      <dgm:prSet custT="1"/>
      <dgm:spPr/>
      <dgm:t>
        <a:bodyPr/>
        <a:lstStyle/>
        <a:p>
          <a:r>
            <a:rPr lang="fi-FI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diabeetikon jalkahaava, joka </a:t>
          </a: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ei muutaman viikon optimaalisella konservatiivisella hoidolla osoita paranemisen merkkejä. </a:t>
          </a:r>
        </a:p>
      </dgm:t>
    </dgm:pt>
    <dgm:pt modelId="{22F3DC46-7711-4903-92B1-04DDF15EEB02}" type="parTrans" cxnId="{9310DC6E-21D8-4596-9035-EEB67FAD2257}">
      <dgm:prSet/>
      <dgm:spPr/>
      <dgm:t>
        <a:bodyPr/>
        <a:lstStyle/>
        <a:p>
          <a:endParaRPr lang="fi-FI"/>
        </a:p>
      </dgm:t>
    </dgm:pt>
    <dgm:pt modelId="{8B119F8D-8950-49C0-9C22-A6613A30A9CB}" type="sibTrans" cxnId="{9310DC6E-21D8-4596-9035-EEB67FAD2257}">
      <dgm:prSet/>
      <dgm:spPr/>
      <dgm:t>
        <a:bodyPr/>
        <a:lstStyle/>
        <a:p>
          <a:endParaRPr lang="fi-FI"/>
        </a:p>
      </dgm:t>
    </dgm:pt>
    <dgm:pt modelId="{C20882B2-8BC1-4E24-8609-4F4FB126EB6A}">
      <dgm:prSet custT="1"/>
      <dgm:spPr/>
      <dgm:t>
        <a:bodyPr/>
        <a:lstStyle/>
        <a:p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laitoshoidossa olevan vuodepotilaan </a:t>
          </a: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etenevä kuolio, infektio tai hallitsematon kipu, joka on kroonisen </a:t>
          </a: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raajaa uhkaavan iskemian aiheuttama. Toimenpidepäätös reisiamputaatiosta tulee tehdä yhteisymmärryksessä potilaan ja tarvittaessa myös hänen omaisensa kanssa</a:t>
          </a: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fi-FI" sz="1900" kern="1200" dirty="0">
            <a:solidFill>
              <a:schemeClr val="tx1"/>
            </a:solidFill>
            <a:latin typeface="Calibri" panose="020F0502020204030204" pitchFamily="34" charset="0"/>
            <a:ea typeface="Helvetica"/>
            <a:cs typeface="Calibri" panose="020F0502020204030204" pitchFamily="34" charset="0"/>
          </a:endParaRPr>
        </a:p>
      </dgm:t>
    </dgm:pt>
    <dgm:pt modelId="{386DEEDB-801D-49ED-AE12-F573626F99DD}" type="parTrans" cxnId="{4F100CEA-3FE6-4EDE-B13D-327252E1F501}">
      <dgm:prSet/>
      <dgm:spPr/>
      <dgm:t>
        <a:bodyPr/>
        <a:lstStyle/>
        <a:p>
          <a:endParaRPr lang="fi-FI"/>
        </a:p>
      </dgm:t>
    </dgm:pt>
    <dgm:pt modelId="{C1BD161C-4EDE-4868-9C20-801DEB55EABE}" type="sibTrans" cxnId="{4F100CEA-3FE6-4EDE-B13D-327252E1F501}">
      <dgm:prSet/>
      <dgm:spPr/>
      <dgm:t>
        <a:bodyPr/>
        <a:lstStyle/>
        <a:p>
          <a:endParaRPr lang="fi-FI"/>
        </a:p>
      </dgm:t>
    </dgm:pt>
    <dgm:pt modelId="{A61B241B-00FC-4A7F-B89F-EF3E483ECE6A}" type="pres">
      <dgm:prSet presAssocID="{A90B8732-699F-42E7-B77B-00C76C4D5D68}" presName="linear" presStyleCnt="0">
        <dgm:presLayoutVars>
          <dgm:animLvl val="lvl"/>
          <dgm:resizeHandles val="exact"/>
        </dgm:presLayoutVars>
      </dgm:prSet>
      <dgm:spPr/>
    </dgm:pt>
    <dgm:pt modelId="{56C2E337-B6B4-4A25-832E-A00308B16844}" type="pres">
      <dgm:prSet presAssocID="{02FAE013-E08B-43E8-B26D-C59154E6CBD9}" presName="parentText" presStyleLbl="node1" presStyleIdx="0" presStyleCnt="1" custScaleY="152555">
        <dgm:presLayoutVars>
          <dgm:chMax val="0"/>
          <dgm:bulletEnabled val="1"/>
        </dgm:presLayoutVars>
      </dgm:prSet>
      <dgm:spPr/>
    </dgm:pt>
    <dgm:pt modelId="{B44E82B3-653B-4237-8DC7-E214BEE871DE}" type="pres">
      <dgm:prSet presAssocID="{02FAE013-E08B-43E8-B26D-C59154E6CBD9}" presName="childText" presStyleLbl="revTx" presStyleIdx="0" presStyleCnt="1" custScaleY="116755">
        <dgm:presLayoutVars>
          <dgm:bulletEnabled val="1"/>
        </dgm:presLayoutVars>
      </dgm:prSet>
      <dgm:spPr/>
    </dgm:pt>
  </dgm:ptLst>
  <dgm:cxnLst>
    <dgm:cxn modelId="{D3785F1E-48B6-4BF1-8CB1-49F6792761C4}" type="presOf" srcId="{BC6FA453-9FD0-44C6-A08D-DA7195067F2F}" destId="{B44E82B3-653B-4237-8DC7-E214BEE871DE}" srcOrd="0" destOrd="0" presId="urn:microsoft.com/office/officeart/2005/8/layout/vList2"/>
    <dgm:cxn modelId="{9310DC6E-21D8-4596-9035-EEB67FAD2257}" srcId="{02FAE013-E08B-43E8-B26D-C59154E6CBD9}" destId="{7343FE7F-1C47-446E-8778-556CD477BDD9}" srcOrd="1" destOrd="0" parTransId="{22F3DC46-7711-4903-92B1-04DDF15EEB02}" sibTransId="{8B119F8D-8950-49C0-9C22-A6613A30A9CB}"/>
    <dgm:cxn modelId="{371F857C-B056-48BD-AFE2-63DE5C88A3A1}" type="presOf" srcId="{7343FE7F-1C47-446E-8778-556CD477BDD9}" destId="{B44E82B3-653B-4237-8DC7-E214BEE871DE}" srcOrd="0" destOrd="1" presId="urn:microsoft.com/office/officeart/2005/8/layout/vList2"/>
    <dgm:cxn modelId="{F909CE98-8848-44FF-AAC4-3CDE6EE11131}" srcId="{A90B8732-699F-42E7-B77B-00C76C4D5D68}" destId="{02FAE013-E08B-43E8-B26D-C59154E6CBD9}" srcOrd="0" destOrd="0" parTransId="{D2D78BB3-0230-4A40-A9FA-CAFCD7033BD6}" sibTransId="{9A6B8F63-61EE-4495-9128-41695F4D73D0}"/>
    <dgm:cxn modelId="{112403B8-544C-40EF-B1BD-2DE77BC69075}" srcId="{02FAE013-E08B-43E8-B26D-C59154E6CBD9}" destId="{BC6FA453-9FD0-44C6-A08D-DA7195067F2F}" srcOrd="0" destOrd="0" parTransId="{C97B5BE2-317B-4864-8785-4F620E5ABC51}" sibTransId="{F15D6B50-B11B-45AD-89FB-82BADD597726}"/>
    <dgm:cxn modelId="{1AFF4EBA-0302-4400-8CF0-58CA11DEA253}" type="presOf" srcId="{C20882B2-8BC1-4E24-8609-4F4FB126EB6A}" destId="{B44E82B3-653B-4237-8DC7-E214BEE871DE}" srcOrd="0" destOrd="2" presId="urn:microsoft.com/office/officeart/2005/8/layout/vList2"/>
    <dgm:cxn modelId="{5210F8C5-7CBB-4BFC-A162-2533447DCD8A}" type="presOf" srcId="{A90B8732-699F-42E7-B77B-00C76C4D5D68}" destId="{A61B241B-00FC-4A7F-B89F-EF3E483ECE6A}" srcOrd="0" destOrd="0" presId="urn:microsoft.com/office/officeart/2005/8/layout/vList2"/>
    <dgm:cxn modelId="{35FA41E5-EC5D-4A69-A016-5A5FD5A28DDC}" type="presOf" srcId="{02FAE013-E08B-43E8-B26D-C59154E6CBD9}" destId="{56C2E337-B6B4-4A25-832E-A00308B16844}" srcOrd="0" destOrd="0" presId="urn:microsoft.com/office/officeart/2005/8/layout/vList2"/>
    <dgm:cxn modelId="{4F100CEA-3FE6-4EDE-B13D-327252E1F501}" srcId="{02FAE013-E08B-43E8-B26D-C59154E6CBD9}" destId="{C20882B2-8BC1-4E24-8609-4F4FB126EB6A}" srcOrd="2" destOrd="0" parTransId="{386DEEDB-801D-49ED-AE12-F573626F99DD}" sibTransId="{C1BD161C-4EDE-4868-9C20-801DEB55EABE}"/>
    <dgm:cxn modelId="{C549EF93-FC5D-4BF1-AA2E-2B566C7EB911}" type="presParOf" srcId="{A61B241B-00FC-4A7F-B89F-EF3E483ECE6A}" destId="{56C2E337-B6B4-4A25-832E-A00308B16844}" srcOrd="0" destOrd="0" presId="urn:microsoft.com/office/officeart/2005/8/layout/vList2"/>
    <dgm:cxn modelId="{1B9D2122-71C4-4D1F-828A-16CBC7B1F56B}" type="presParOf" srcId="{A61B241B-00FC-4A7F-B89F-EF3E483ECE6A}" destId="{B44E82B3-653B-4237-8DC7-E214BEE871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0B8732-699F-42E7-B77B-00C76C4D5D6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02FAE013-E08B-43E8-B26D-C59154E6CBD9}">
      <dgm:prSet custT="1"/>
      <dgm:spPr/>
      <dgm:t>
        <a:bodyPr/>
        <a:lstStyle/>
        <a:p>
          <a:r>
            <a:rPr lang="fi-FI" sz="2500" dirty="0">
              <a:latin typeface="Calibri" panose="020F0502020204030204" pitchFamily="34" charset="0"/>
              <a:cs typeface="Calibri" panose="020F0502020204030204" pitchFamily="34" charset="0"/>
            </a:rPr>
            <a:t>Verisuonikirurginen päivystyshoito erikoissairaanhoidossa</a:t>
          </a:r>
        </a:p>
      </dgm:t>
    </dgm:pt>
    <dgm:pt modelId="{D2D78BB3-0230-4A40-A9FA-CAFCD7033BD6}" type="parTrans" cxnId="{F909CE98-8848-44FF-AAC4-3CDE6EE11131}">
      <dgm:prSet/>
      <dgm:spPr/>
      <dgm:t>
        <a:bodyPr/>
        <a:lstStyle/>
        <a:p>
          <a:endParaRPr lang="fi-FI"/>
        </a:p>
      </dgm:t>
    </dgm:pt>
    <dgm:pt modelId="{9A6B8F63-61EE-4495-9128-41695F4D73D0}" type="sibTrans" cxnId="{F909CE98-8848-44FF-AAC4-3CDE6EE11131}">
      <dgm:prSet/>
      <dgm:spPr/>
      <dgm:t>
        <a:bodyPr/>
        <a:lstStyle/>
        <a:p>
          <a:endParaRPr lang="fi-FI"/>
        </a:p>
      </dgm:t>
    </dgm:pt>
    <dgm:pt modelId="{BC6FA453-9FD0-44C6-A08D-DA7195067F2F}">
      <dgm:prSet custT="1"/>
      <dgm:spPr/>
      <dgm:t>
        <a:bodyPr/>
        <a:lstStyle/>
        <a:p>
          <a:r>
            <a:rPr lang="fi-FI" sz="1900" kern="1200" dirty="0">
              <a:latin typeface="Calibri" panose="020F0502020204030204" pitchFamily="34" charset="0"/>
              <a:cs typeface="Calibri" panose="020F0502020204030204" pitchFamily="34" charset="0"/>
            </a:rPr>
            <a:t>Akutisoitunut krooninen alaraajaiskemia, aiemman valtimoahtauman trombosoituminen tai epäily verisuonisiirteen ahtautumisesta tai tukkeutumisesta ovat aiheita päivystysluonteiseen verisuonikirurgiseen arvioon ja hoitoon.</a:t>
          </a:r>
          <a:endParaRPr lang="fi-FI" sz="1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Helvetica"/>
            <a:cs typeface="Calibri" panose="020F0502020204030204" pitchFamily="34" charset="0"/>
          </a:endParaRPr>
        </a:p>
      </dgm:t>
    </dgm:pt>
    <dgm:pt modelId="{C97B5BE2-317B-4864-8785-4F620E5ABC51}" type="parTrans" cxnId="{112403B8-544C-40EF-B1BD-2DE77BC69075}">
      <dgm:prSet/>
      <dgm:spPr/>
      <dgm:t>
        <a:bodyPr/>
        <a:lstStyle/>
        <a:p>
          <a:endParaRPr lang="fi-FI"/>
        </a:p>
      </dgm:t>
    </dgm:pt>
    <dgm:pt modelId="{F15D6B50-B11B-45AD-89FB-82BADD597726}" type="sibTrans" cxnId="{112403B8-544C-40EF-B1BD-2DE77BC69075}">
      <dgm:prSet/>
      <dgm:spPr/>
      <dgm:t>
        <a:bodyPr/>
        <a:lstStyle/>
        <a:p>
          <a:endParaRPr lang="fi-FI"/>
        </a:p>
      </dgm:t>
    </dgm:pt>
    <dgm:pt modelId="{49402932-D85A-4EC8-BBD3-3ED81C0AD159}">
      <dgm:prSet custT="1"/>
      <dgm:spPr/>
      <dgm:t>
        <a:bodyPr/>
        <a:lstStyle/>
        <a:p>
          <a:r>
            <a:rPr lang="fi-FI" sz="1900" kern="1200" dirty="0">
              <a:latin typeface="Calibri" panose="020F0502020204030204" pitchFamily="34" charset="0"/>
              <a:cs typeface="Calibri" panose="020F0502020204030204" pitchFamily="34" charset="0"/>
            </a:rPr>
            <a:t>Diabeetikon jalkainfektio edellyttää päivystysluonteista sairaalahoitoa, johon kuuluvat suonensisäinen antibioottihoito ja usein välitön kirurginen revisio ja pikainen revaskularisaatio</a:t>
          </a: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fi-FI" sz="1900" kern="1200" dirty="0">
            <a:solidFill>
              <a:schemeClr val="tx1"/>
            </a:solidFill>
            <a:latin typeface="Calibri" panose="020F0502020204030204" pitchFamily="34" charset="0"/>
            <a:ea typeface="Helvetica"/>
            <a:cs typeface="Calibri" panose="020F0502020204030204" pitchFamily="34" charset="0"/>
          </a:endParaRPr>
        </a:p>
      </dgm:t>
    </dgm:pt>
    <dgm:pt modelId="{EDF3F904-B57F-4B02-B801-0973250998F0}" type="parTrans" cxnId="{7979D8B2-F392-4650-B1FC-3B334F7F6518}">
      <dgm:prSet/>
      <dgm:spPr/>
      <dgm:t>
        <a:bodyPr/>
        <a:lstStyle/>
        <a:p>
          <a:endParaRPr lang="fi-FI"/>
        </a:p>
      </dgm:t>
    </dgm:pt>
    <dgm:pt modelId="{F5E74B9D-48F2-4010-AB13-F61E3374765F}" type="sibTrans" cxnId="{7979D8B2-F392-4650-B1FC-3B334F7F6518}">
      <dgm:prSet/>
      <dgm:spPr/>
      <dgm:t>
        <a:bodyPr/>
        <a:lstStyle/>
        <a:p>
          <a:endParaRPr lang="fi-FI"/>
        </a:p>
      </dgm:t>
    </dgm:pt>
    <dgm:pt modelId="{21109AB3-7312-4839-B7EF-0991DF86EAD6}">
      <dgm:prSet custT="1"/>
      <dgm:spPr/>
      <dgm:t>
        <a:bodyPr/>
        <a:lstStyle/>
        <a:p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Varpaiden tyvinivelten tasolle nopeast</a:t>
          </a:r>
          <a:r>
            <a:rPr lang="fi-FI" sz="1900" kern="1200" dirty="0">
              <a:latin typeface="Calibri" panose="020F0502020204030204" pitchFamily="34" charset="0"/>
              <a:cs typeface="Calibri" panose="020F0502020204030204" pitchFamily="34" charset="0"/>
            </a:rPr>
            <a:t>i edennyt kuolio voi johtaa laajaan kudostuhoon jalkaterän alueella. </a:t>
          </a:r>
          <a:endParaRPr lang="fi-FI" sz="1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Helvetica"/>
            <a:cs typeface="Calibri" panose="020F0502020204030204" pitchFamily="34" charset="0"/>
          </a:endParaRPr>
        </a:p>
      </dgm:t>
    </dgm:pt>
    <dgm:pt modelId="{EE9BB587-3D13-46B0-BE39-4418756255C8}" type="parTrans" cxnId="{5383D40A-EE7F-48EF-81C4-9BEE7B47A6DA}">
      <dgm:prSet/>
      <dgm:spPr/>
      <dgm:t>
        <a:bodyPr/>
        <a:lstStyle/>
        <a:p>
          <a:endParaRPr lang="fi-FI"/>
        </a:p>
      </dgm:t>
    </dgm:pt>
    <dgm:pt modelId="{A8519931-615C-43B8-8F9C-93DC8AD5D5DA}" type="sibTrans" cxnId="{5383D40A-EE7F-48EF-81C4-9BEE7B47A6DA}">
      <dgm:prSet/>
      <dgm:spPr/>
      <dgm:t>
        <a:bodyPr/>
        <a:lstStyle/>
        <a:p>
          <a:endParaRPr lang="fi-FI"/>
        </a:p>
      </dgm:t>
    </dgm:pt>
    <dgm:pt modelId="{A61B241B-00FC-4A7F-B89F-EF3E483ECE6A}" type="pres">
      <dgm:prSet presAssocID="{A90B8732-699F-42E7-B77B-00C76C4D5D68}" presName="linear" presStyleCnt="0">
        <dgm:presLayoutVars>
          <dgm:animLvl val="lvl"/>
          <dgm:resizeHandles val="exact"/>
        </dgm:presLayoutVars>
      </dgm:prSet>
      <dgm:spPr/>
    </dgm:pt>
    <dgm:pt modelId="{56C2E337-B6B4-4A25-832E-A00308B16844}" type="pres">
      <dgm:prSet presAssocID="{02FAE013-E08B-43E8-B26D-C59154E6CBD9}" presName="parentText" presStyleLbl="node1" presStyleIdx="0" presStyleCnt="1" custScaleY="152555">
        <dgm:presLayoutVars>
          <dgm:chMax val="0"/>
          <dgm:bulletEnabled val="1"/>
        </dgm:presLayoutVars>
      </dgm:prSet>
      <dgm:spPr/>
    </dgm:pt>
    <dgm:pt modelId="{B44E82B3-653B-4237-8DC7-E214BEE871DE}" type="pres">
      <dgm:prSet presAssocID="{02FAE013-E08B-43E8-B26D-C59154E6CBD9}" presName="childText" presStyleLbl="revTx" presStyleIdx="0" presStyleCnt="1" custScaleY="127773">
        <dgm:presLayoutVars>
          <dgm:bulletEnabled val="1"/>
        </dgm:presLayoutVars>
      </dgm:prSet>
      <dgm:spPr/>
    </dgm:pt>
  </dgm:ptLst>
  <dgm:cxnLst>
    <dgm:cxn modelId="{5383D40A-EE7F-48EF-81C4-9BEE7B47A6DA}" srcId="{02FAE013-E08B-43E8-B26D-C59154E6CBD9}" destId="{21109AB3-7312-4839-B7EF-0991DF86EAD6}" srcOrd="2" destOrd="0" parTransId="{EE9BB587-3D13-46B0-BE39-4418756255C8}" sibTransId="{A8519931-615C-43B8-8F9C-93DC8AD5D5DA}"/>
    <dgm:cxn modelId="{D3785F1E-48B6-4BF1-8CB1-49F6792761C4}" type="presOf" srcId="{BC6FA453-9FD0-44C6-A08D-DA7195067F2F}" destId="{B44E82B3-653B-4237-8DC7-E214BEE871DE}" srcOrd="0" destOrd="0" presId="urn:microsoft.com/office/officeart/2005/8/layout/vList2"/>
    <dgm:cxn modelId="{C00B2093-AAAA-473B-A06F-1054418C2D1D}" type="presOf" srcId="{49402932-D85A-4EC8-BBD3-3ED81C0AD159}" destId="{B44E82B3-653B-4237-8DC7-E214BEE871DE}" srcOrd="0" destOrd="1" presId="urn:microsoft.com/office/officeart/2005/8/layout/vList2"/>
    <dgm:cxn modelId="{F909CE98-8848-44FF-AAC4-3CDE6EE11131}" srcId="{A90B8732-699F-42E7-B77B-00C76C4D5D68}" destId="{02FAE013-E08B-43E8-B26D-C59154E6CBD9}" srcOrd="0" destOrd="0" parTransId="{D2D78BB3-0230-4A40-A9FA-CAFCD7033BD6}" sibTransId="{9A6B8F63-61EE-4495-9128-41695F4D73D0}"/>
    <dgm:cxn modelId="{C59080A2-7BB2-4171-A56C-9914F7EAC6D5}" type="presOf" srcId="{21109AB3-7312-4839-B7EF-0991DF86EAD6}" destId="{B44E82B3-653B-4237-8DC7-E214BEE871DE}" srcOrd="0" destOrd="2" presId="urn:microsoft.com/office/officeart/2005/8/layout/vList2"/>
    <dgm:cxn modelId="{7979D8B2-F392-4650-B1FC-3B334F7F6518}" srcId="{02FAE013-E08B-43E8-B26D-C59154E6CBD9}" destId="{49402932-D85A-4EC8-BBD3-3ED81C0AD159}" srcOrd="1" destOrd="0" parTransId="{EDF3F904-B57F-4B02-B801-0973250998F0}" sibTransId="{F5E74B9D-48F2-4010-AB13-F61E3374765F}"/>
    <dgm:cxn modelId="{112403B8-544C-40EF-B1BD-2DE77BC69075}" srcId="{02FAE013-E08B-43E8-B26D-C59154E6CBD9}" destId="{BC6FA453-9FD0-44C6-A08D-DA7195067F2F}" srcOrd="0" destOrd="0" parTransId="{C97B5BE2-317B-4864-8785-4F620E5ABC51}" sibTransId="{F15D6B50-B11B-45AD-89FB-82BADD597726}"/>
    <dgm:cxn modelId="{5210F8C5-7CBB-4BFC-A162-2533447DCD8A}" type="presOf" srcId="{A90B8732-699F-42E7-B77B-00C76C4D5D68}" destId="{A61B241B-00FC-4A7F-B89F-EF3E483ECE6A}" srcOrd="0" destOrd="0" presId="urn:microsoft.com/office/officeart/2005/8/layout/vList2"/>
    <dgm:cxn modelId="{35FA41E5-EC5D-4A69-A016-5A5FD5A28DDC}" type="presOf" srcId="{02FAE013-E08B-43E8-B26D-C59154E6CBD9}" destId="{56C2E337-B6B4-4A25-832E-A00308B16844}" srcOrd="0" destOrd="0" presId="urn:microsoft.com/office/officeart/2005/8/layout/vList2"/>
    <dgm:cxn modelId="{C549EF93-FC5D-4BF1-AA2E-2B566C7EB911}" type="presParOf" srcId="{A61B241B-00FC-4A7F-B89F-EF3E483ECE6A}" destId="{56C2E337-B6B4-4A25-832E-A00308B16844}" srcOrd="0" destOrd="0" presId="urn:microsoft.com/office/officeart/2005/8/layout/vList2"/>
    <dgm:cxn modelId="{1B9D2122-71C4-4D1F-828A-16CBC7B1F56B}" type="presParOf" srcId="{A61B241B-00FC-4A7F-B89F-EF3E483ECE6A}" destId="{B44E82B3-653B-4237-8DC7-E214BEE871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3F1AD-5F72-463E-91B1-6390BE1484D1}">
      <dsp:nvSpPr>
        <dsp:cNvPr id="0" name=""/>
        <dsp:cNvSpPr/>
      </dsp:nvSpPr>
      <dsp:spPr>
        <a:xfrm>
          <a:off x="0" y="95635"/>
          <a:ext cx="7886700" cy="50368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Oireeton alaraajojen tukkiva valtimotauti</a:t>
          </a:r>
          <a:endParaRPr lang="fi-FI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588" y="120223"/>
        <a:ext cx="7837524" cy="454509"/>
      </dsp:txXfrm>
    </dsp:sp>
    <dsp:sp modelId="{C03BF405-A7D7-4401-BA41-12AE63AA1265}">
      <dsp:nvSpPr>
        <dsp:cNvPr id="0" name=""/>
        <dsp:cNvSpPr/>
      </dsp:nvSpPr>
      <dsp:spPr>
        <a:xfrm>
          <a:off x="0" y="599320"/>
          <a:ext cx="7886700" cy="1282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Suurin osa alaraajojen tukkivaa valtimotautia sairastavista on oireettomia tai vähäoireisia.</a:t>
          </a:r>
          <a:endParaRPr lang="fi-FI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Suomessa esiintyvyys 45–70-vuotiailla oireettomilla naisilla ja miehillä on arvioiden mukaan 5 %.</a:t>
          </a:r>
          <a:endParaRPr lang="fi-FI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Esiintyvyys yli </a:t>
          </a:r>
          <a:r>
            <a:rPr lang="fi-FI" sz="1600" b="0" i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65-vuotiailla on terveyskeskuskohortissa noin </a:t>
          </a:r>
          <a:r>
            <a:rPr lang="fi-FI" sz="16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20–30 %. </a:t>
          </a:r>
          <a:endParaRPr lang="fi-FI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99320"/>
        <a:ext cx="7886700" cy="1282364"/>
      </dsp:txXfrm>
    </dsp:sp>
    <dsp:sp modelId="{806BF98B-0BB9-45B1-BF99-241824963008}">
      <dsp:nvSpPr>
        <dsp:cNvPr id="0" name=""/>
        <dsp:cNvSpPr/>
      </dsp:nvSpPr>
      <dsp:spPr>
        <a:xfrm>
          <a:off x="0" y="1881685"/>
          <a:ext cx="7886700" cy="50368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Katkokävely</a:t>
          </a:r>
          <a:endParaRPr lang="fi-FI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588" y="1906273"/>
        <a:ext cx="7837524" cy="454509"/>
      </dsp:txXfrm>
    </dsp:sp>
    <dsp:sp modelId="{FB44385D-8343-480B-B830-C070BAA0D2B0}">
      <dsp:nvSpPr>
        <dsp:cNvPr id="0" name=""/>
        <dsp:cNvSpPr/>
      </dsp:nvSpPr>
      <dsp:spPr>
        <a:xfrm>
          <a:off x="0" y="2385370"/>
          <a:ext cx="7886700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Laajoissa epidemiologisissa tutkimuksissa katkokävelyn esiintyvyys on ollut 40-vuotiailla miehillä noin 1 % mutta yli 65-vuotiailla jopa 8 %.</a:t>
          </a:r>
          <a:endParaRPr lang="fi-FI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Alle 85-vuotiailla miehillä esiintyvyys on suurempi kuin naisilla (suhdeluku vaihtelee eri aineistoissa), mutta yli 85-vuotiailla tilanne on päinvastainen.  </a:t>
          </a:r>
          <a:endParaRPr lang="fi-FI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385370"/>
        <a:ext cx="7886700" cy="999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F6842-3198-4007-A361-AE9459647B64}">
      <dsp:nvSpPr>
        <dsp:cNvPr id="0" name=""/>
        <dsp:cNvSpPr/>
      </dsp:nvSpPr>
      <dsp:spPr>
        <a:xfrm>
          <a:off x="0" y="5927"/>
          <a:ext cx="7886700" cy="5276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Krooninen raajaa uhkaava iskemia</a:t>
          </a:r>
          <a:endParaRPr lang="fi-FI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759" y="31686"/>
        <a:ext cx="7835182" cy="476152"/>
      </dsp:txXfrm>
    </dsp:sp>
    <dsp:sp modelId="{1647B449-061C-41DC-86CE-A2692954B839}">
      <dsp:nvSpPr>
        <dsp:cNvPr id="0" name=""/>
        <dsp:cNvSpPr/>
      </dsp:nvSpPr>
      <dsp:spPr>
        <a:xfrm>
          <a:off x="0" y="533598"/>
          <a:ext cx="788670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Kroonisen raajaa uhkaavan iskemian esiintyvyydeksi on arvioitu 1,2–1,3 %.</a:t>
          </a:r>
          <a:endParaRPr lang="fi-FI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Vuotuiseksi ilmaantuvuudeksi on arvioitu 500–1 000 tapausta miljoonaa asukasta kohti.</a:t>
          </a:r>
          <a:endParaRPr lang="fi-FI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Vain joka toisella kroonista raajaa uhkaavaa iskemiaa sairastavalla on esiintynyt sitä edeltänyttä katkokävelyä.  </a:t>
          </a:r>
          <a:endParaRPr lang="fi-FI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Iskemia on osatekijänä joka neljännen kroonisen säärihaavan taustalla.</a:t>
          </a:r>
          <a:endParaRPr lang="fi-FI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33598"/>
        <a:ext cx="7886700" cy="1639440"/>
      </dsp:txXfrm>
    </dsp:sp>
    <dsp:sp modelId="{F1ED61B5-3F4C-476B-A9C8-E2873D63A9A0}">
      <dsp:nvSpPr>
        <dsp:cNvPr id="0" name=""/>
        <dsp:cNvSpPr/>
      </dsp:nvSpPr>
      <dsp:spPr>
        <a:xfrm>
          <a:off x="0" y="2173038"/>
          <a:ext cx="7886700" cy="5276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Sääri- tai reisiamputaatio</a:t>
          </a:r>
          <a:endParaRPr lang="fi-FI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759" y="2198797"/>
        <a:ext cx="7835182" cy="476152"/>
      </dsp:txXfrm>
    </dsp:sp>
    <dsp:sp modelId="{2A337AAF-988E-473A-A3A2-A76E20DD12C8}">
      <dsp:nvSpPr>
        <dsp:cNvPr id="0" name=""/>
        <dsp:cNvSpPr/>
      </dsp:nvSpPr>
      <dsp:spPr>
        <a:xfrm>
          <a:off x="0" y="2700708"/>
          <a:ext cx="788670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Suomessa tehdään vuosittain 180 sääri- tai reisiamputaatiota miljoonaa asukasta kohden. Näistä 85 % tehdään verenkiertoperäisistä syistä ja puolella potilaista on diabetes. </a:t>
          </a:r>
          <a:endParaRPr lang="fi-FI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700708"/>
        <a:ext cx="7886700" cy="774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B781D-4771-44EA-B22E-BA9CD0109C75}">
      <dsp:nvSpPr>
        <dsp:cNvPr id="0" name=""/>
        <dsp:cNvSpPr/>
      </dsp:nvSpPr>
      <dsp:spPr>
        <a:xfrm>
          <a:off x="0" y="3199"/>
          <a:ext cx="7621576" cy="6475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0" i="0" kern="1200" baseline="0">
              <a:latin typeface="Calibri" panose="020F0502020204030204" pitchFamily="34" charset="0"/>
              <a:cs typeface="Calibri" panose="020F0502020204030204" pitchFamily="34" charset="0"/>
            </a:rPr>
            <a:t>Kardiovaskulaarinen tila</a:t>
          </a:r>
          <a:endParaRPr lang="fi-FI" sz="2700" strike="sngStrike" kern="1200" baseline="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13" y="34812"/>
        <a:ext cx="7558350" cy="584369"/>
      </dsp:txXfrm>
    </dsp:sp>
    <dsp:sp modelId="{6AE0135E-3D7C-463D-8B5D-02BC337BB81C}">
      <dsp:nvSpPr>
        <dsp:cNvPr id="0" name=""/>
        <dsp:cNvSpPr/>
      </dsp:nvSpPr>
      <dsp:spPr>
        <a:xfrm>
          <a:off x="0" y="650794"/>
          <a:ext cx="7621576" cy="257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85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Potilaasta tulee selvittää kardiovaskulaarinen kliininen </a:t>
          </a:r>
          <a:r>
            <a:rPr lang="fi-FI" sz="1900" b="0" i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tila</a:t>
          </a:r>
          <a:r>
            <a:rPr lang="fi-FI" sz="1900" b="0" i="0" kern="12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sydämen </a:t>
          </a:r>
          <a:r>
            <a:rPr lang="fi-FI" sz="1900" b="0" i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rytmi (mm. eteisvärinä suurentaa emboliariskiä) ja sivuäänet (mm. </a:t>
          </a: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aorttastenoosi).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Alaraajojen valtimosykkeet tulee palpoida nivusista (a. femoralis communis), polvitaipeista (a. poplitea) sekä ennen kaikkea sisäkehräksen takaa (a. tibialis posterior eli ATP) ja jalkapöydän päältä (a. dorsalis pedis eli ADP). 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Kaikututkimusta vatsa-aortan aneurysman sulkemiseksi pois voidaan harkita kroonista alaraajaiskemiaa </a:t>
          </a:r>
          <a:r>
            <a:rPr lang="fi-FI" sz="1900" b="0" i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sairastavilla. </a:t>
          </a:r>
          <a:endParaRPr lang="fi-FI" sz="1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50794"/>
        <a:ext cx="7621576" cy="2570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8C275-6E63-450C-BE43-9F2F42DDF13A}">
      <dsp:nvSpPr>
        <dsp:cNvPr id="0" name=""/>
        <dsp:cNvSpPr/>
      </dsp:nvSpPr>
      <dsp:spPr>
        <a:xfrm>
          <a:off x="0" y="29283"/>
          <a:ext cx="7886700" cy="6236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Alaraajan tutkiminen </a:t>
          </a:r>
          <a:r>
            <a:rPr lang="fi-FI" sz="2600" b="0" i="0" kern="1200" baseline="0">
              <a:latin typeface="Calibri" panose="020F0502020204030204" pitchFamily="34" charset="0"/>
              <a:cs typeface="Calibri" panose="020F0502020204030204" pitchFamily="34" charset="0"/>
            </a:rPr>
            <a:t>ja löydökset</a:t>
          </a:r>
          <a:endParaRPr lang="fi-FI" sz="2600" strike="sngStrike" kern="1200" baseline="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442" y="59725"/>
        <a:ext cx="7825816" cy="562726"/>
      </dsp:txXfrm>
    </dsp:sp>
    <dsp:sp modelId="{460ED991-5B33-41A1-B97D-BF0E123A7746}">
      <dsp:nvSpPr>
        <dsp:cNvPr id="0" name=""/>
        <dsp:cNvSpPr/>
      </dsp:nvSpPr>
      <dsp:spPr>
        <a:xfrm>
          <a:off x="0" y="652893"/>
          <a:ext cx="7886700" cy="279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Kroonisessa raajaa uhkaavassa iskemiassa kudosperfuusiota voidaan arvioida karkeasti kliinisen kuvan perusteella.</a:t>
          </a:r>
          <a:endParaRPr lang="fi-FI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Kudosvaurio sijaitsee iskeemisessä raajassa yleensä kärkiosissa tai painealueella (varpaiden kärjissä, sivuilla tai välissä, luu-ulokkeiden kohdalla tai kantapäässä).  </a:t>
          </a:r>
          <a:endParaRPr lang="fi-FI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Haava voi sijaita myös </a:t>
          </a:r>
          <a:r>
            <a:rPr lang="fi-FI" sz="2000" b="0" i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epätyypillisesti säären alueella. </a:t>
          </a:r>
          <a:endParaRPr lang="fi-FI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Diabeetikolla tulee testata jalkaterän tunto neuropatian toteamiseksi (monofilamenttitesti) ja kiinnittää erityistä huomiota infektion sulkemiseen pois.</a:t>
          </a:r>
          <a:endParaRPr lang="fi-FI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52893"/>
        <a:ext cx="7886700" cy="2798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F85AD-D57A-423D-A964-CBC8D4615AB7}">
      <dsp:nvSpPr>
        <dsp:cNvPr id="0" name=""/>
        <dsp:cNvSpPr/>
      </dsp:nvSpPr>
      <dsp:spPr>
        <a:xfrm>
          <a:off x="0" y="22240"/>
          <a:ext cx="7886700" cy="45571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Tupakointi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46" y="44486"/>
        <a:ext cx="7842208" cy="411223"/>
      </dsp:txXfrm>
    </dsp:sp>
    <dsp:sp modelId="{9F947CC0-B30D-4E93-9D13-CB76D0ED6F44}">
      <dsp:nvSpPr>
        <dsp:cNvPr id="0" name=""/>
        <dsp:cNvSpPr/>
      </dsp:nvSpPr>
      <dsp:spPr>
        <a:xfrm>
          <a:off x="0" y="477955"/>
          <a:ext cx="78867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tehokas ohjaus tupakoinnin lopettamiseen</a:t>
          </a:r>
          <a:endParaRPr lang="fi-FI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77955"/>
        <a:ext cx="7886700" cy="314640"/>
      </dsp:txXfrm>
    </dsp:sp>
    <dsp:sp modelId="{B84FA438-A0B7-4BD9-8118-DFD723AD6A1D}">
      <dsp:nvSpPr>
        <dsp:cNvPr id="0" name=""/>
        <dsp:cNvSpPr/>
      </dsp:nvSpPr>
      <dsp:spPr>
        <a:xfrm>
          <a:off x="0" y="792595"/>
          <a:ext cx="7886700" cy="45571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Statiinihoito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46" y="814841"/>
        <a:ext cx="7842208" cy="411223"/>
      </dsp:txXfrm>
    </dsp:sp>
    <dsp:sp modelId="{51BBAF14-B4B9-4D9C-8E8C-03B12F28664F}">
      <dsp:nvSpPr>
        <dsp:cNvPr id="0" name=""/>
        <dsp:cNvSpPr/>
      </dsp:nvSpPr>
      <dsp:spPr>
        <a:xfrm>
          <a:off x="0" y="1248310"/>
          <a:ext cx="7886700" cy="51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aiheellinen kaikille tukkivaa valtimotautia sairastaville, </a:t>
          </a:r>
          <a:r>
            <a:rPr lang="fi-FI" sz="1500" b="0" i="0" kern="1200" baseline="0">
              <a:latin typeface="Calibri" panose="020F0502020204030204" pitchFamily="34" charset="0"/>
              <a:cs typeface="Calibri" panose="020F0502020204030204" pitchFamily="34" charset="0"/>
            </a:rPr>
            <a:t>ellei vasta-aiheita</a:t>
          </a:r>
          <a:endParaRPr lang="fi-FI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baseline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LDL-pitoisuuden tavoite on alle 1,4 mmol/</a:t>
          </a:r>
          <a:r>
            <a:rPr lang="fi-FI" sz="1400" b="0" i="0" kern="1200" baseline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l </a:t>
          </a:r>
          <a:endParaRPr lang="fi-FI" sz="1400" b="0" i="0" kern="1200" baseline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Helvetica"/>
            <a:cs typeface="Calibri" panose="020F0502020204030204" pitchFamily="34" charset="0"/>
          </a:endParaRPr>
        </a:p>
      </dsp:txBody>
      <dsp:txXfrm>
        <a:off x="0" y="1248310"/>
        <a:ext cx="7886700" cy="511290"/>
      </dsp:txXfrm>
    </dsp:sp>
    <dsp:sp modelId="{703571E5-FF53-4F04-BFF1-A376E0684713}">
      <dsp:nvSpPr>
        <dsp:cNvPr id="0" name=""/>
        <dsp:cNvSpPr/>
      </dsp:nvSpPr>
      <dsp:spPr>
        <a:xfrm>
          <a:off x="0" y="1759600"/>
          <a:ext cx="7886700" cy="45571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Diabeetikot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46" y="1781846"/>
        <a:ext cx="7842208" cy="411223"/>
      </dsp:txXfrm>
    </dsp:sp>
    <dsp:sp modelId="{5DAB92BE-89AA-4A11-ABC9-7EC13FFEA0BA}">
      <dsp:nvSpPr>
        <dsp:cNvPr id="0" name=""/>
        <dsp:cNvSpPr/>
      </dsp:nvSpPr>
      <dsp:spPr>
        <a:xfrm>
          <a:off x="0" y="2215315"/>
          <a:ext cx="78867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glukoositasapainon hoidossa pyrkimys alle 53 mmol/mol:n HbA</a:t>
          </a:r>
          <a:r>
            <a:rPr lang="fi-FI" sz="1500" b="0" i="0" kern="12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1c</a:t>
          </a:r>
          <a:r>
            <a:rPr lang="fi-FI" sz="1500" b="0" i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fi-FI" sz="15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arvoon (7,0 %)</a:t>
          </a:r>
          <a:endParaRPr lang="fi-FI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215315"/>
        <a:ext cx="7886700" cy="314640"/>
      </dsp:txXfrm>
    </dsp:sp>
    <dsp:sp modelId="{05BC7586-3798-482C-8EFE-05A1DC422929}">
      <dsp:nvSpPr>
        <dsp:cNvPr id="0" name=""/>
        <dsp:cNvSpPr/>
      </dsp:nvSpPr>
      <dsp:spPr>
        <a:xfrm>
          <a:off x="0" y="2529955"/>
          <a:ext cx="7886700" cy="45571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Verenpaine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46" y="2552201"/>
        <a:ext cx="7842208" cy="411223"/>
      </dsp:txXfrm>
    </dsp:sp>
    <dsp:sp modelId="{FF25F6FF-8149-44AF-A01A-320E48B9E7CA}">
      <dsp:nvSpPr>
        <dsp:cNvPr id="0" name=""/>
        <dsp:cNvSpPr/>
      </dsp:nvSpPr>
      <dsp:spPr>
        <a:xfrm>
          <a:off x="0" y="2985670"/>
          <a:ext cx="78867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hoidon tavoite alle 130/80 mmHg (kotitaso &lt; 125/80 mmHg), jos haitoitta saavutettavissa </a:t>
          </a:r>
          <a:endParaRPr lang="fi-FI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vähimmäistavoite alle 140/90 mmHg (kotitaso &lt; 135/85 mmHg)</a:t>
          </a:r>
          <a:endParaRPr lang="fi-FI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85670"/>
        <a:ext cx="7886700" cy="521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5A20F-5B66-41C2-98CA-4C164070F0A5}">
      <dsp:nvSpPr>
        <dsp:cNvPr id="0" name=""/>
        <dsp:cNvSpPr/>
      </dsp:nvSpPr>
      <dsp:spPr>
        <a:xfrm>
          <a:off x="0" y="123273"/>
          <a:ext cx="7886700" cy="62928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 baseline="0">
              <a:latin typeface="Calibri" panose="020F0502020204030204" pitchFamily="34" charset="0"/>
              <a:cs typeface="Calibri" panose="020F0502020204030204" pitchFamily="34" charset="0"/>
            </a:rPr>
            <a:t>Perusterveydenhuollossa</a:t>
          </a:r>
          <a:r>
            <a:rPr lang="fi-FI" sz="2600" b="0" i="0" strike="sngStrike" kern="1200" baseline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fi-FI" sz="2600" strike="sngStrike" kern="1200" baseline="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19" y="153992"/>
        <a:ext cx="7825262" cy="567845"/>
      </dsp:txXfrm>
    </dsp:sp>
    <dsp:sp modelId="{A08BDC8E-908E-4ECC-9AA7-A72C70FB4267}">
      <dsp:nvSpPr>
        <dsp:cNvPr id="0" name=""/>
        <dsp:cNvSpPr/>
      </dsp:nvSpPr>
      <dsp:spPr>
        <a:xfrm>
          <a:off x="0" y="752556"/>
          <a:ext cx="7886700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ensidiagnostiikka 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oireettoman potilaan, jolla pienentynyt ABI-arvo, valtimotaudin ehkäisevä konservatiivinen hoito ja seuranta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katkokävelypotilaan konservatiivinen hoito ja seuranta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kajoavasti </a:t>
          </a:r>
          <a:r>
            <a:rPr lang="fi-FI" sz="1900" b="0" i="0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hoidettujen potilaiden konservatiivinen hoito ja hoitoon sitoutumisen seuranta</a:t>
          </a:r>
          <a:endParaRPr lang="fi-FI" sz="1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52556"/>
        <a:ext cx="7886700" cy="1825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2E337-B6B4-4A25-832E-A00308B16844}">
      <dsp:nvSpPr>
        <dsp:cNvPr id="0" name=""/>
        <dsp:cNvSpPr/>
      </dsp:nvSpPr>
      <dsp:spPr>
        <a:xfrm>
          <a:off x="0" y="136956"/>
          <a:ext cx="7886700" cy="8242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Erikoissairaanhoidon kiireettömään hoitoon </a:t>
          </a:r>
          <a:r>
            <a:rPr lang="fi-FI" sz="2500" b="0" i="0" kern="1200" baseline="0">
              <a:latin typeface="Calibri" panose="020F0502020204030204" pitchFamily="34" charset="0"/>
              <a:cs typeface="Calibri" panose="020F0502020204030204" pitchFamily="34" charset="0"/>
            </a:rPr>
            <a:t>lähettämisen kriteerit</a:t>
          </a:r>
          <a:endParaRPr lang="fi-FI" sz="2500" strike="sngStrike" kern="1200" baseline="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238" y="177194"/>
        <a:ext cx="7806224" cy="743803"/>
      </dsp:txXfrm>
    </dsp:sp>
    <dsp:sp modelId="{B44E82B3-653B-4237-8DC7-E214BEE871DE}">
      <dsp:nvSpPr>
        <dsp:cNvPr id="0" name=""/>
        <dsp:cNvSpPr/>
      </dsp:nvSpPr>
      <dsp:spPr>
        <a:xfrm>
          <a:off x="0" y="961235"/>
          <a:ext cx="7886700" cy="208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potilaat, joille kajoava hoito voi olla aiheellinen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toiminta- tai työkykyä merkittävästi haittaava, 6 kuukauden konservatiiviseen hoitoon reagoimaton katkokävely, jonka valtimotauti-peräisyys on varmistettu ABI-mittauksin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erotusdiagnostiset ongelmat, joissa oireen mahdollinen verenkiertoperäisyys vaatii lisäselvittelyjä erikoissairaanhoidossa.</a:t>
          </a:r>
          <a:endParaRPr lang="fi-FI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961235"/>
        <a:ext cx="7886700" cy="2088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2E337-B6B4-4A25-832E-A00308B16844}">
      <dsp:nvSpPr>
        <dsp:cNvPr id="0" name=""/>
        <dsp:cNvSpPr/>
      </dsp:nvSpPr>
      <dsp:spPr>
        <a:xfrm>
          <a:off x="0" y="2101"/>
          <a:ext cx="7886700" cy="75247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latin typeface="Calibri" panose="020F0502020204030204" pitchFamily="34" charset="0"/>
              <a:cs typeface="Calibri" panose="020F0502020204030204" pitchFamily="34" charset="0"/>
            </a:rPr>
            <a:t>Kiireellinen hoito erikoissairaanhoidossa</a:t>
          </a:r>
        </a:p>
      </dsp:txBody>
      <dsp:txXfrm>
        <a:off x="36733" y="38834"/>
        <a:ext cx="7813234" cy="679009"/>
      </dsp:txXfrm>
    </dsp:sp>
    <dsp:sp modelId="{B44E82B3-653B-4237-8DC7-E214BEE871DE}">
      <dsp:nvSpPr>
        <dsp:cNvPr id="0" name=""/>
        <dsp:cNvSpPr/>
      </dsp:nvSpPr>
      <dsp:spPr>
        <a:xfrm>
          <a:off x="0" y="754577"/>
          <a:ext cx="7886700" cy="242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>
              <a:latin typeface="Calibri" panose="020F0502020204030204" pitchFamily="34" charset="0"/>
              <a:cs typeface="Calibri" panose="020F0502020204030204" pitchFamily="34" charset="0"/>
            </a:rPr>
            <a:t>krooninen raajaa uhkaava iskemia aina, kun ensisijainen hoidon tavoite on </a:t>
          </a:r>
          <a:r>
            <a:rPr lang="fi-FI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alaraajan säästyminen edes osittaisen liikuntakyvyn säilyttämiseksi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diabeetikon jalkahaava, joka </a:t>
          </a: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ei muutaman viikon optimaalisella konservatiivisella hoidolla osoita paranemisen merkkejä.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laitoshoidossa olevan vuodepotilaan </a:t>
          </a: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etenevä kuolio, infektio tai hallitsematon kipu, joka on kroonisen </a:t>
          </a: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ea typeface="Helvetica"/>
              <a:cs typeface="Calibri" panose="020F0502020204030204" pitchFamily="34" charset="0"/>
            </a:rPr>
            <a:t>raajaa uhkaavan iskemian aiheuttama. Toimenpidepäätös reisiamputaatiosta tulee tehdä yhteisymmärryksessä potilaan ja tarvittaessa myös hänen omaisensa kanssa</a:t>
          </a: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fi-FI" sz="1900" kern="1200" dirty="0">
            <a:solidFill>
              <a:schemeClr val="tx1"/>
            </a:solidFill>
            <a:latin typeface="Calibri" panose="020F0502020204030204" pitchFamily="34" charset="0"/>
            <a:ea typeface="Helvetica"/>
            <a:cs typeface="Calibri" panose="020F0502020204030204" pitchFamily="34" charset="0"/>
          </a:endParaRPr>
        </a:p>
      </dsp:txBody>
      <dsp:txXfrm>
        <a:off x="0" y="754577"/>
        <a:ext cx="7886700" cy="24296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2E337-B6B4-4A25-832E-A00308B16844}">
      <dsp:nvSpPr>
        <dsp:cNvPr id="0" name=""/>
        <dsp:cNvSpPr/>
      </dsp:nvSpPr>
      <dsp:spPr>
        <a:xfrm>
          <a:off x="0" y="74"/>
          <a:ext cx="7886700" cy="75864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latin typeface="Calibri" panose="020F0502020204030204" pitchFamily="34" charset="0"/>
              <a:cs typeface="Calibri" panose="020F0502020204030204" pitchFamily="34" charset="0"/>
            </a:rPr>
            <a:t>Verisuonikirurginen päivystyshoito erikoissairaanhoidossa</a:t>
          </a:r>
        </a:p>
      </dsp:txBody>
      <dsp:txXfrm>
        <a:off x="37034" y="37108"/>
        <a:ext cx="7812632" cy="684581"/>
      </dsp:txXfrm>
    </dsp:sp>
    <dsp:sp modelId="{B44E82B3-653B-4237-8DC7-E214BEE871DE}">
      <dsp:nvSpPr>
        <dsp:cNvPr id="0" name=""/>
        <dsp:cNvSpPr/>
      </dsp:nvSpPr>
      <dsp:spPr>
        <a:xfrm>
          <a:off x="0" y="758724"/>
          <a:ext cx="7886700" cy="268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>
              <a:latin typeface="Calibri" panose="020F0502020204030204" pitchFamily="34" charset="0"/>
              <a:cs typeface="Calibri" panose="020F0502020204030204" pitchFamily="34" charset="0"/>
            </a:rPr>
            <a:t>Akutisoitunut krooninen alaraajaiskemia, aiemman valtimoahtauman trombosoituminen tai epäily verisuonisiirteen ahtautumisesta tai tukkeutumisesta ovat aiheita päivystysluonteiseen verisuonikirurgiseen arvioon ja hoitoon.</a:t>
          </a:r>
          <a:endParaRPr lang="fi-FI" sz="1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Helvetica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>
              <a:latin typeface="Calibri" panose="020F0502020204030204" pitchFamily="34" charset="0"/>
              <a:cs typeface="Calibri" panose="020F0502020204030204" pitchFamily="34" charset="0"/>
            </a:rPr>
            <a:t>Diabeetikon jalkainfektio edellyttää päivystysluonteista sairaalahoitoa, johon kuuluvat suonensisäinen antibioottihoito ja usein välitön kirurginen revisio ja pikainen revaskularisaatio</a:t>
          </a: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fi-FI" sz="1900" kern="1200" dirty="0">
            <a:solidFill>
              <a:schemeClr val="tx1"/>
            </a:solidFill>
            <a:latin typeface="Calibri" panose="020F0502020204030204" pitchFamily="34" charset="0"/>
            <a:ea typeface="Helvetica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Varpaiden tyvinivelten tasolle nopeast</a:t>
          </a:r>
          <a:r>
            <a:rPr lang="fi-FI" sz="1900" kern="1200" dirty="0">
              <a:latin typeface="Calibri" panose="020F0502020204030204" pitchFamily="34" charset="0"/>
              <a:cs typeface="Calibri" panose="020F0502020204030204" pitchFamily="34" charset="0"/>
            </a:rPr>
            <a:t>i edennyt kuolio voi johtaa laajaan kudostuhoon jalkaterän alueella. </a:t>
          </a:r>
          <a:endParaRPr lang="fi-FI" sz="1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Helvetica"/>
            <a:cs typeface="Calibri" panose="020F0502020204030204" pitchFamily="34" charset="0"/>
          </a:endParaRPr>
        </a:p>
      </dsp:txBody>
      <dsp:txXfrm>
        <a:off x="0" y="758724"/>
        <a:ext cx="7886700" cy="268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219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Otsikkoteksti"/>
          <p:cNvSpPr txBox="1">
            <a:spLocks noGrp="1"/>
          </p:cNvSpPr>
          <p:nvPr>
            <p:ph type="title"/>
          </p:nvPr>
        </p:nvSpPr>
        <p:spPr>
          <a:xfrm>
            <a:off x="330858" y="1377696"/>
            <a:ext cx="8216149" cy="10929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59292" y="2635260"/>
            <a:ext cx="6206951" cy="11564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teksti"/>
          <p:cNvSpPr txBox="1">
            <a:spLocks noGrp="1"/>
          </p:cNvSpPr>
          <p:nvPr>
            <p:ph type="title"/>
          </p:nvPr>
        </p:nvSpPr>
        <p:spPr>
          <a:xfrm>
            <a:off x="337113" y="656007"/>
            <a:ext cx="8248651" cy="51080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2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450850" y="1166812"/>
            <a:ext cx="8248650" cy="30801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defRPr sz="2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1pPr>
            <a:lvl2pPr marL="814387" indent="-357187">
              <a:spcBef>
                <a:spcPts val="600"/>
              </a:spcBef>
              <a:defRPr sz="2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2pPr>
            <a:lvl3pPr marL="1271587" indent="-357187">
              <a:spcBef>
                <a:spcPts val="600"/>
              </a:spcBef>
              <a:defRPr sz="2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3pPr>
            <a:lvl4pPr marL="1779814" indent="-408214">
              <a:spcBef>
                <a:spcPts val="600"/>
              </a:spcBef>
              <a:defRPr sz="2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4pPr>
            <a:lvl5pPr marL="2305050" indent="-476250">
              <a:spcBef>
                <a:spcPts val="600"/>
              </a:spcBef>
              <a:defRPr sz="2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" descr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Otsikkoteksti"/>
          <p:cNvSpPr txBox="1">
            <a:spLocks noGrp="1"/>
          </p:cNvSpPr>
          <p:nvPr>
            <p:ph type="title"/>
          </p:nvPr>
        </p:nvSpPr>
        <p:spPr>
          <a:xfrm>
            <a:off x="5972931" y="584196"/>
            <a:ext cx="2799840" cy="4355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idx="21"/>
          </p:nvPr>
        </p:nvSpPr>
        <p:spPr>
          <a:xfrm>
            <a:off x="450851" y="661987"/>
            <a:ext cx="5340349" cy="3586163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41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972931" y="916407"/>
            <a:ext cx="2799839" cy="333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 logolla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tsikkoteksti"/>
          <p:cNvSpPr txBox="1">
            <a:spLocks noGrp="1"/>
          </p:cNvSpPr>
          <p:nvPr>
            <p:ph type="title"/>
          </p:nvPr>
        </p:nvSpPr>
        <p:spPr>
          <a:xfrm>
            <a:off x="628650" y="219775"/>
            <a:ext cx="7886700" cy="5556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500"/>
              </a:spcBef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1pPr>
            <a:lvl2pPr marL="771525" indent="-314325">
              <a:spcBef>
                <a:spcPts val="500"/>
              </a:spcBef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2pPr>
            <a:lvl3pPr marL="1193800" indent="-279400">
              <a:spcBef>
                <a:spcPts val="500"/>
              </a:spcBef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3pPr>
            <a:lvl4pPr marL="1685925" indent="-314325">
              <a:spcBef>
                <a:spcPts val="500"/>
              </a:spcBef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4pPr>
            <a:lvl5pPr marL="2080260" indent="-251460">
              <a:spcBef>
                <a:spcPts val="500"/>
              </a:spcBef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" descr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4490203" y="4286896"/>
            <a:ext cx="4209298" cy="3324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502903" y="4552720"/>
            <a:ext cx="4196598" cy="289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622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41324" y="652463"/>
            <a:ext cx="8143876" cy="19827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919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5562-0168-4656-B731-F15AA8D4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14" y="332919"/>
            <a:ext cx="8248650" cy="5108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9DA1F-986B-4E21-834E-E9CD98E74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896112"/>
            <a:ext cx="8248650" cy="34015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83593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tsikkoteksti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Otsikkoteksti</a:t>
            </a:r>
          </a:p>
        </p:txBody>
      </p:sp>
      <p:sp>
        <p:nvSpPr>
          <p:cNvPr id="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57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ysportti.fi/apps/ltk/article/vid00031/search/vid00031" TargetMode="External"/><Relationship Id="rId2" Type="http://schemas.openxmlformats.org/officeDocument/2006/relationships/hyperlink" Target="https://www.terveysportti.fi/apps/ltk/article/vid00143/search/vid00143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04010" TargetMode="External"/><Relationship Id="rId2" Type="http://schemas.openxmlformats.org/officeDocument/2006/relationships/hyperlink" Target="https://www.kaypahoito.fi/hoi5008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7"/>
          <p:cNvSpPr txBox="1">
            <a:spLocks noGrp="1"/>
          </p:cNvSpPr>
          <p:nvPr>
            <p:ph type="ctrTitle"/>
          </p:nvPr>
        </p:nvSpPr>
        <p:spPr>
          <a:xfrm>
            <a:off x="330858" y="1377696"/>
            <a:ext cx="8216149" cy="10929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200"/>
            </a:pPr>
            <a:r>
              <a:rPr lang="fi-FI" sz="4400" dirty="0">
                <a:latin typeface="+mj-lt"/>
              </a:rPr>
              <a:t>Alaraajojen tukkiva valtimotauti</a:t>
            </a:r>
            <a:br>
              <a:rPr lang="fi-FI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dirty="0">
                <a:latin typeface="+mj-lt"/>
              </a:rPr>
              <a:t>Luentomateriaali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Esiintyvyys</a:t>
            </a:r>
            <a:endParaRPr dirty="0">
              <a:latin typeface="+mj-lt"/>
            </a:endParaRPr>
          </a:p>
        </p:txBody>
      </p:sp>
      <p:sp>
        <p:nvSpPr>
          <p:cNvPr id="103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224318" y="826341"/>
            <a:ext cx="3083023" cy="9494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  <a:defRPr sz="2000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Kuva. Tukkivan valtimotaudin esiintyvyys maailmanlaajuisesti Esiintyvyys kasvaa ikääntymisen myötä.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7DE4278-FA75-4B5A-BEBC-E808EA093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10" y="219775"/>
            <a:ext cx="5767268" cy="44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021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DFE5D95-0416-4F10-8C3F-F5129E69A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3" y="158129"/>
            <a:ext cx="5587085" cy="44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06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Ääreisvaltimotaudin riskitekijät</a:t>
            </a:r>
            <a:endParaRPr dirty="0">
              <a:latin typeface="+mj-lt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E982F28-7AD9-4536-86C0-FB7B6A26E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86" y="775376"/>
            <a:ext cx="6227867" cy="409349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6FD50A5-5679-4B12-A0A6-890F0B44D35C}"/>
              </a:ext>
            </a:extLst>
          </p:cNvPr>
          <p:cNvSpPr txBox="1"/>
          <p:nvPr/>
        </p:nvSpPr>
        <p:spPr>
          <a:xfrm>
            <a:off x="607738" y="852859"/>
            <a:ext cx="1589048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Lucida Sans Unicode"/>
              </a:rPr>
              <a:t>Kuva. Ääreisvaltimotaudin riskitekijät matalan, keskimääräisen ja korkean tulotason maissa.</a:t>
            </a:r>
          </a:p>
        </p:txBody>
      </p:sp>
    </p:spTree>
    <p:extLst>
      <p:ext uri="{BB962C8B-B14F-4D97-AF65-F5344CB8AC3E}">
        <p14:creationId xmlns:p14="http://schemas.microsoft.com/office/powerpoint/2010/main" val="7674385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Kroonisen raajaa uhkaavan iskemian riskitekijät</a:t>
            </a:r>
            <a:endParaRPr dirty="0">
              <a:latin typeface="+mj-lt"/>
            </a:endParaRPr>
          </a:p>
        </p:txBody>
      </p:sp>
      <p:pic>
        <p:nvPicPr>
          <p:cNvPr id="3" name="Kuva 2" descr="Kuva, joka sisältää kohteen teksti, käyntikortti, kirjekuori&#10;&#10;Kuvaus luotu automaattisesti">
            <a:extLst>
              <a:ext uri="{FF2B5EF4-FFF2-40B4-BE49-F238E27FC236}">
                <a16:creationId xmlns:a16="http://schemas.microsoft.com/office/drawing/2014/main" id="{5CAEC818-F68E-4F6F-B097-7F039A27E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01" y="853323"/>
            <a:ext cx="3765597" cy="343685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44B0B1C-E67F-46E7-9F61-2EBCE6696FEC}"/>
              </a:ext>
            </a:extLst>
          </p:cNvPr>
          <p:cNvSpPr txBox="1"/>
          <p:nvPr/>
        </p:nvSpPr>
        <p:spPr>
          <a:xfrm>
            <a:off x="2689201" y="4290177"/>
            <a:ext cx="594184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kumimoji="0" lang="fi-FI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Lucida Sans Unicode"/>
              </a:rPr>
              <a:t>Kuva. </a:t>
            </a:r>
            <a:r>
              <a:rPr lang="fi-FI" sz="1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Kriittisen alaraajaiskemian riskitekijät.</a:t>
            </a:r>
            <a:br>
              <a:rPr lang="fi-FI" sz="1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Modifioitu TASC II:n </a:t>
            </a:r>
            <a:r>
              <a:rPr lang="fi-FI" sz="12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(Norgren L ym. Eur J Vasc Endovasc Surg 2007;33(Suppl 1):S1-75)</a:t>
            </a:r>
            <a:r>
              <a:rPr lang="fi-FI" sz="1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mukaan.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587787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tsikko 1"/>
          <p:cNvSpPr txBox="1">
            <a:spLocks noGrp="1"/>
          </p:cNvSpPr>
          <p:nvPr>
            <p:ph type="title"/>
          </p:nvPr>
        </p:nvSpPr>
        <p:spPr>
          <a:xfrm>
            <a:off x="628649" y="219775"/>
            <a:ext cx="8107387" cy="5556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dirty="0">
                <a:latin typeface="+mj-lt"/>
              </a:rPr>
              <a:t>Kroonisen alaraajaiskemian luonnollinen kulku ja ennuste</a:t>
            </a:r>
          </a:p>
        </p:txBody>
      </p:sp>
      <p:sp>
        <p:nvSpPr>
          <p:cNvPr id="103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Alaraajojen tukkivaa valtimotautia sairastavista noin puolet (40–60 %) kuolee sepelvaltimotautiin, 10–20 % aivovaltimotautiin ja 10 % muuhun verisuonitapahtumaan. 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Oireista alaraajojen tukkivaa valtimotautia sairastavan ennuste korreloi iskemian vaikeusasteeseen, nilkka-olkavarsipainesuhteeseen ja varvaspaineeseen.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Nilkka-olkavarsipainesuhde ja varvaspaine ennustanevat valtimotaudin kulkua paremmin kuin kliiniset oireet </a:t>
            </a:r>
            <a:r>
              <a:rPr lang="fi-FI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Kardiovaskulaaristen riskitekijöiden optimaalisella hoidolla, erityisesti statiineilla, antitromboottisella </a:t>
            </a:r>
            <a:r>
              <a:rPr lang="fi-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lääkityksellä ja </a:t>
            </a: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tupakoinnin </a:t>
            </a: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lopettamisella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voidaan parantaa tukkivaa valtimotautia sairastavien kokonaisennustetta.</a:t>
            </a:r>
          </a:p>
        </p:txBody>
      </p:sp>
    </p:spTree>
    <p:extLst>
      <p:ext uri="{BB962C8B-B14F-4D97-AF65-F5344CB8AC3E}">
        <p14:creationId xmlns:p14="http://schemas.microsoft.com/office/powerpoint/2010/main" val="34649382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tsikko 1"/>
          <p:cNvSpPr txBox="1">
            <a:spLocks noGrp="1"/>
          </p:cNvSpPr>
          <p:nvPr>
            <p:ph type="title"/>
          </p:nvPr>
        </p:nvSpPr>
        <p:spPr>
          <a:xfrm>
            <a:off x="628650" y="219774"/>
            <a:ext cx="7886700" cy="8634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dirty="0">
                <a:latin typeface="+mj-lt"/>
              </a:rPr>
              <a:t>Katkokävelytasoisen kroonisen alaraajaiskemian kulku ja ennuste</a:t>
            </a:r>
          </a:p>
        </p:txBody>
      </p:sp>
      <p:sp>
        <p:nvSpPr>
          <p:cNvPr id="103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628650" y="1083210"/>
            <a:ext cx="7886700" cy="327691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Katkokävelypotilaiden 5 vuoden kumulatiivinen kardiovaskulaarinen kuolleisuus (13 %) on selvästi suurempi kuin oireetonta tukkivaa valtimotautia sairastavien (9 %) tai verrokkiväestön (5 %).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Viiden vuoden seurannassa 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75 %:lla </a:t>
            </a: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katkokävelyoire pysyy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samanlaisena </a:t>
            </a: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tai lievittyy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25 %:lla </a:t>
            </a: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oirekuva pahenee. 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noin 5–20 %:</a:t>
            </a: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lle kehittyy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krooninen raajaa uhkaava iskemia, </a:t>
            </a:r>
            <a:b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ja näistä 4–27 %:</a:t>
            </a: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lle joudutaan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tekemään korkea amputaatio.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Tupakointi suurentaa katkokävelyn riskiä kehittyä krooniseksi raajaa uhkaavaksi </a:t>
            </a:r>
            <a:r>
              <a:rPr lang="fi-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iskemiaksi.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Tupakointi huonontaa revaskularisaation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pitkäaikaistuloksia.</a:t>
            </a:r>
          </a:p>
          <a:p>
            <a:pPr>
              <a:spcBef>
                <a:spcPts val="400"/>
              </a:spcBef>
              <a:defRPr sz="2000"/>
            </a:pP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052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dirty="0">
                <a:latin typeface="+mj-lt"/>
              </a:rPr>
              <a:t>Kroonisen raajaa uhkaavan iskemian kulku ja ennuste</a:t>
            </a:r>
          </a:p>
        </p:txBody>
      </p:sp>
      <p:sp>
        <p:nvSpPr>
          <p:cNvPr id="103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Vuoden kuluessa </a:t>
            </a:r>
            <a:r>
              <a:rPr lang="fi-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noin viidesosa heistä, jotka sairastavat kroonista raajaa uhkaava iskemiaa, kuolee.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Ellei verenkiertoa parantavaa toimenpidettä tehdä, kroonisen raajaa uhkaavan iskemian arvioidaan johtavan vuoden kuluessa 20–25 %:lla potilaista raajan menetykseen. 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Diabetes, vaikea munuaisten vajaatoiminta, infektio ja kudosvaurio huonontavat kroonisen raajaa uhkaavan iskemian ennustetta ja suurentavat amputaatioriskiä.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Diabeetikoilla amputaation riski on 5–10-kertainen verrattuna diabetesta sairastamattomiin. 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Kuolio suurentaa amputaatioriskiä enemmän kuin lepokipu tai haava.</a:t>
            </a:r>
          </a:p>
          <a:p>
            <a:pPr>
              <a:spcBef>
                <a:spcPts val="400"/>
              </a:spcBef>
              <a:defRPr sz="2000"/>
            </a:pP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defRPr sz="2000"/>
            </a:pP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851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623EC6-1312-4433-B17D-5E982BDA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Diagnostiikka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FA772A-6DC4-4B78-963A-0150CCCCB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822960"/>
            <a:ext cx="7963365" cy="3480816"/>
          </a:xfrm>
        </p:spPr>
        <p:txBody>
          <a:bodyPr>
            <a:noAutofit/>
          </a:bodyPr>
          <a:lstStyle/>
          <a:p>
            <a:r>
              <a:rPr lang="fi-FI" sz="1900" dirty="0"/>
              <a:t>Alaraajojen tukkiva valtimotauti on alidiagnosoitu. </a:t>
            </a:r>
          </a:p>
          <a:p>
            <a:r>
              <a:rPr lang="fi-FI" sz="1900" dirty="0"/>
              <a:t>Ensidiagnostiikka kuuluu aina perusterveydenhuoltoon. </a:t>
            </a:r>
          </a:p>
          <a:p>
            <a:r>
              <a:rPr lang="fi-FI" sz="1900" dirty="0">
                <a:effectLst/>
                <a:ea typeface="Arial" panose="020B0604020202020204" pitchFamily="34" charset="0"/>
              </a:rPr>
              <a:t>Diagnostiikan kulmakivenä ovat sykepalpaatio ja nilkka-olkavarsipainesuhde. </a:t>
            </a:r>
          </a:p>
          <a:p>
            <a:pPr lvl="1"/>
            <a:r>
              <a:rPr lang="fi-FI" sz="1900" dirty="0">
                <a:effectLst/>
                <a:ea typeface="Arial" panose="020B0604020202020204" pitchFamily="34" charset="0"/>
              </a:rPr>
              <a:t>Käy</a:t>
            </a:r>
            <a:r>
              <a:rPr lang="fi-FI" sz="19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tännössä molempien jalkaterän valtimosykkeiden </a:t>
            </a:r>
            <a:r>
              <a:rPr lang="fi-FI" sz="1900" dirty="0">
                <a:effectLst/>
                <a:ea typeface="Arial" panose="020B0604020202020204" pitchFamily="34" charset="0"/>
              </a:rPr>
              <a:t>(ADP ja ATP) </a:t>
            </a:r>
            <a:r>
              <a:rPr lang="fi-FI" sz="19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kiistaton palpoituminen sulkee pois merkittävän </a:t>
            </a:r>
            <a:r>
              <a:rPr lang="fi-FI" sz="1900" dirty="0">
                <a:effectLst/>
                <a:ea typeface="Arial" panose="020B0604020202020204" pitchFamily="34" charset="0"/>
              </a:rPr>
              <a:t>valtimotaudin.</a:t>
            </a:r>
          </a:p>
          <a:p>
            <a:pPr lvl="1"/>
            <a:r>
              <a:rPr lang="fi-FI" sz="1900" dirty="0"/>
              <a:t>Palpaation epävarma tulos tulee varmistaa dopplertutkimuksen avulla tehdyllä painemittauksella. </a:t>
            </a:r>
          </a:p>
          <a:p>
            <a:r>
              <a:rPr lang="fi-FI" sz="1900" dirty="0"/>
              <a:t>Ks. video: </a:t>
            </a:r>
            <a:r>
              <a:rPr lang="fi-FI" sz="19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ABI-mittaus</a:t>
            </a:r>
            <a:r>
              <a:rPr lang="fi-FI" sz="1900" dirty="0">
                <a:solidFill>
                  <a:schemeClr val="accent1"/>
                </a:solidFill>
              </a:rPr>
              <a:t> </a:t>
            </a:r>
          </a:p>
          <a:p>
            <a:r>
              <a:rPr lang="fi-FI" sz="1900" dirty="0"/>
              <a:t>Ks. video: </a:t>
            </a:r>
            <a:r>
              <a:rPr lang="fi-FI" sz="19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Nilkkapaineen mittaus </a:t>
            </a:r>
            <a:endParaRPr lang="fi-FI" sz="1900" dirty="0">
              <a:solidFill>
                <a:schemeClr val="accent1"/>
              </a:solidFill>
            </a:endParaRPr>
          </a:p>
          <a:p>
            <a:pPr lvl="2"/>
            <a:r>
              <a:rPr lang="fi-FI" sz="1900" dirty="0"/>
              <a:t>Vaatii käyttöoikeuden.</a:t>
            </a:r>
          </a:p>
        </p:txBody>
      </p:sp>
    </p:spTree>
    <p:extLst>
      <p:ext uri="{BB962C8B-B14F-4D97-AF65-F5344CB8AC3E}">
        <p14:creationId xmlns:p14="http://schemas.microsoft.com/office/powerpoint/2010/main" val="22740828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811FF-D1DC-4A30-A06F-B4EF4B48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Kliininen tutkimus ja löydökset 1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1FECD8FE-6594-415E-B72F-7C93C1343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894314"/>
              </p:ext>
            </p:extLst>
          </p:nvPr>
        </p:nvGraphicFramePr>
        <p:xfrm>
          <a:off x="628650" y="822960"/>
          <a:ext cx="7621576" cy="322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31002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49986E-7753-4BD6-B885-9E54FF6F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Kliininen tutkimus ja löydökset 2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B7D25F92-8E3C-4582-B7FD-8DBEC75E1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80213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6451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2400" dirty="0">
                <a:latin typeface="+mj-lt"/>
              </a:rPr>
              <a:t>Luentomateriaali</a:t>
            </a:r>
          </a:p>
        </p:txBody>
      </p:sp>
      <p:sp>
        <p:nvSpPr>
          <p:cNvPr id="90" name="Tekstin paikkamerkki 3"/>
          <p:cNvSpPr txBox="1">
            <a:spLocks noGrp="1"/>
          </p:cNvSpPr>
          <p:nvPr>
            <p:ph type="body" sz="quarter" idx="1"/>
          </p:nvPr>
        </p:nvSpPr>
        <p:spPr>
          <a:xfrm>
            <a:off x="5972931" y="1099330"/>
            <a:ext cx="2799839" cy="28593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1800">
                <a:latin typeface="Calibri" panose="020F0502020204030204" pitchFamily="34" charset="0"/>
                <a:cs typeface="Calibri" panose="020F0502020204030204" pitchFamily="34" charset="0"/>
              </a:rPr>
              <a:t>Julkaistu </a:t>
            </a:r>
            <a:r>
              <a:rPr lang="fi-FI" sz="180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sz="1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i-FI" sz="180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sz="1800"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1800">
                <a:latin typeface="Calibri" panose="020F0502020204030204" pitchFamily="34" charset="0"/>
                <a:cs typeface="Calibri" panose="020F0502020204030204" pitchFamily="34" charset="0"/>
              </a:rPr>
              <a:t>Perustuu </a:t>
            </a:r>
            <a:r>
              <a:rPr lang="fi-FI" sz="1800"/>
              <a:t>18.2</a:t>
            </a:r>
            <a:r>
              <a:rPr lang="fi-FI" sz="1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 päivitettyyn Käypä hoito </a:t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suositukseen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Alaraajojen tukkiva valtimotauti</a:t>
            </a:r>
          </a:p>
          <a:p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800" u="sng" dirty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Linkk</a:t>
            </a:r>
            <a:r>
              <a:rPr sz="1800" u="sng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1800" u="sng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suositukseen</a:t>
            </a:r>
            <a:endParaRPr sz="1800" u="sng">
              <a:solidFill>
                <a:schemeClr val="accent1">
                  <a:lumMod val="75000"/>
                </a:schemeClr>
              </a:solidFill>
              <a:uFill>
                <a:solidFill>
                  <a:schemeClr val="accent1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1" name="Tekstiruutu 6"/>
          <p:cNvSpPr txBox="1"/>
          <p:nvPr/>
        </p:nvSpPr>
        <p:spPr>
          <a:xfrm>
            <a:off x="517195" y="3940374"/>
            <a:ext cx="869788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Kuva: Gettyimages</a:t>
            </a:r>
          </a:p>
        </p:txBody>
      </p:sp>
      <p:pic>
        <p:nvPicPr>
          <p:cNvPr id="4" name="Kuvan paikkamerkki 3" descr="Kuva, joka sisältää kohteen maa, henkilö, ulko, sade&#10;&#10;Kuvaus luotu automaattisesti">
            <a:extLst>
              <a:ext uri="{FF2B5EF4-FFF2-40B4-BE49-F238E27FC236}">
                <a16:creationId xmlns:a16="http://schemas.microsoft.com/office/drawing/2014/main" id="{7DCCD35D-5B88-4C71-AFDA-D964684BF91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310B101-A903-473C-AD75-7192BEE67AEC}"/>
              </a:ext>
            </a:extLst>
          </p:cNvPr>
          <p:cNvSpPr txBox="1"/>
          <p:nvPr/>
        </p:nvSpPr>
        <p:spPr>
          <a:xfrm>
            <a:off x="4895434" y="3940374"/>
            <a:ext cx="89576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kumimoji="0" lang="fi-FI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Lucida Sans Unicode"/>
              </a:rPr>
              <a:t>ettyimages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51F2CD-A0DF-4C34-90C4-95FB6C74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Nilkkapaine ja nilkka-olkavarsipainesuhde (ABI)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7A2A39-B1C7-4770-A716-F0EB07778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i-FI" sz="1900" dirty="0"/>
              <a:t>Nilkasta ja olkavarresta mitattujen systolisten verenpaineiden suhde (ankle-brachial index, ABI) on yksinkertainen, edullinen ja objektiivinen alaraajaiskemian tutkimus- ja seulontamenetelmä.</a:t>
            </a:r>
          </a:p>
          <a:p>
            <a:pPr lvl="1"/>
            <a:r>
              <a:rPr lang="fi-FI" sz="1900" dirty="0"/>
              <a:t>ABI-arvoa ≤ 0,9 pidetään yleisesti merkkinä alaraajan huonontuneesta valtimokierrosta.</a:t>
            </a:r>
          </a:p>
          <a:p>
            <a:pPr lvl="1"/>
            <a:r>
              <a:rPr lang="fi-FI" sz="1900" dirty="0"/>
              <a:t>Luotettavan viitealueen yläraja on 1,4. Tätä suuremmat arvot johtuvat </a:t>
            </a:r>
            <a:r>
              <a:rPr lang="fi-FI" sz="1900" dirty="0">
                <a:solidFill>
                  <a:schemeClr val="tx1"/>
                </a:solidFill>
              </a:rPr>
              <a:t>usein mediaskleroosista (pseudohypertensio), mutta ne ovat myös merkki yleistyneestä valtimotaudista.</a:t>
            </a:r>
          </a:p>
          <a:p>
            <a:pPr lvl="1"/>
            <a:r>
              <a:rPr lang="fi-FI" sz="1900" dirty="0">
                <a:solidFill>
                  <a:schemeClr val="tx1"/>
                </a:solidFill>
              </a:rPr>
              <a:t>ABI-arvo alle 0,4 tai nilkkapaine alle 50 mmHg viittaa krooniseen raajaa uhkaavaan iskemiaan.</a:t>
            </a:r>
          </a:p>
          <a:p>
            <a:pPr lvl="1"/>
            <a:r>
              <a:rPr lang="fi-FI" sz="1900" dirty="0">
                <a:ea typeface="Arial" panose="020B0604020202020204" pitchFamily="34" charset="0"/>
              </a:rPr>
              <a:t>D</a:t>
            </a:r>
            <a:r>
              <a:rPr lang="fi-FI" sz="1900" dirty="0">
                <a:effectLst/>
                <a:ea typeface="Arial" panose="020B0604020202020204" pitchFamily="34" charset="0"/>
              </a:rPr>
              <a:t>iabeetikon ABI-arvoihin 0,9–1,4 tulee myös suhtautua varauksellisesti.</a:t>
            </a: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244620553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5498D-0DE9-42D5-AAC6-8F09A726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ABI ja varvaspaineet erikoissairaanhoidon verisuonilaboratoriossa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DF4079-8011-47C0-9F22-CA77BBA01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058"/>
            <a:ext cx="7886700" cy="3082717"/>
          </a:xfrm>
        </p:spPr>
        <p:txBody>
          <a:bodyPr>
            <a:normAutofit/>
          </a:bodyPr>
          <a:lstStyle/>
          <a:p>
            <a:r>
              <a:rPr lang="fi-FI" sz="2000" dirty="0"/>
              <a:t>Kroonisen raajaa uhkaavan iskemian diagnoosi tulee varmistaa </a:t>
            </a:r>
            <a:br>
              <a:rPr lang="fi-FI" sz="2000" dirty="0"/>
            </a:br>
            <a:r>
              <a:rPr lang="fi-FI" sz="2000" dirty="0"/>
              <a:t>ABI-mittauksella ja varvaspaineen määrityksellä tai transkutaanisen happiosapaineen mittauksella. </a:t>
            </a:r>
          </a:p>
          <a:p>
            <a:pPr lvl="1"/>
            <a:r>
              <a:rPr lang="fi-FI" sz="2000" dirty="0"/>
              <a:t>Näiden puuttuminen ei kuitenkaan saa viivästyttää potilaan kuvantamista ja hoitoa.</a:t>
            </a:r>
          </a:p>
          <a:p>
            <a:r>
              <a:rPr lang="fi-FI" sz="2000" dirty="0"/>
              <a:t>Verisuonilaboratoriossa systoliset nilkka- ja varvaspaineet mitataan tähän tarkoitukseen kehitetyllä pletysmografisella tai laserdoppler-menetelmään perustuvalla laitteistolla. </a:t>
            </a:r>
          </a:p>
        </p:txBody>
      </p:sp>
    </p:spTree>
    <p:extLst>
      <p:ext uri="{BB962C8B-B14F-4D97-AF65-F5344CB8AC3E}">
        <p14:creationId xmlns:p14="http://schemas.microsoft.com/office/powerpoint/2010/main" val="404281812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BE51A2-B849-4C07-8E38-EE957D3D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Transkutaaninen happiosapaine (TcPO2)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6BA670-2D92-44F3-B111-F0E5DDF12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Alaraajaiskemian vaikeusastetta voidaan arvioida myös mittaamalla hapen osapainetta kudoksissa ihon läpi.</a:t>
            </a:r>
          </a:p>
          <a:p>
            <a:pPr lvl="1"/>
            <a:r>
              <a:rPr lang="fi-FI" sz="2000" dirty="0"/>
              <a:t>Iholle kiinnitettävä lämmitettävä mittausanturi aiheuttaa verisuonten laajenemisen ja hapen diffuusion ihon pinnalle, josta hapen osapaine on mitattavissa.</a:t>
            </a:r>
          </a:p>
          <a:p>
            <a:r>
              <a:rPr lang="fi-FI" sz="2000"/>
              <a:t>Transkutaanisen happiosapaineen mittaamista voidaan käyttää kroonisen raajaa uhkaavan iskemian diagnosoinnissa silloin, kun nilkkapaineet tai varvaspaineet ovat epäluotettavan korkeat eikä varvaspainemittaus ole mahdollista (esim. varvasamputaation jälkitilassa).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7415818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34B8F3-BBC0-4B8F-A928-82AD1AB2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Kävelytesti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6CA4BF-40CB-4B55-9B7F-3253994BD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Kävelymatolla tehty kävelytesti on käyttökelpoinen ja objektiivinen tutkimus klaudikaatiotasoisen iskemian erotusdiagnostiikassa. </a:t>
            </a:r>
          </a:p>
          <a:p>
            <a:pPr lvl="1"/>
            <a:r>
              <a:rPr lang="fi-FI" sz="2000" dirty="0"/>
              <a:t>Kävelymattotestissä mitattavista muuttujista rasituksen jälkeinen ABI-arvon pieneneminen on diagnostinen ja luotettavimmin toistettavissa alaraajojen valtimotaudin diagnostiikassa </a:t>
            </a:r>
            <a:r>
              <a:rPr lang="fi-FI" sz="2000" dirty="0">
                <a:solidFill>
                  <a:schemeClr val="accent1"/>
                </a:solidFill>
              </a:rPr>
              <a:t>C</a:t>
            </a:r>
            <a:r>
              <a:rPr lang="fi-FI" sz="2000" dirty="0"/>
              <a:t>.  </a:t>
            </a:r>
          </a:p>
          <a:p>
            <a:r>
              <a:rPr lang="fi-FI" sz="2000" dirty="0"/>
              <a:t>Jos potilas ei pysty suorittamaan kävelytestiä kävelymatolla, vaihtoehtoisesti voidaan käyttää polkupyöräergometria tai pohjelihasergometria, jossa potilas rasittaa pohjelihaksia jalan plantaarifleksiolla. </a:t>
            </a:r>
          </a:p>
        </p:txBody>
      </p:sp>
    </p:spTree>
    <p:extLst>
      <p:ext uri="{BB962C8B-B14F-4D97-AF65-F5344CB8AC3E}">
        <p14:creationId xmlns:p14="http://schemas.microsoft.com/office/powerpoint/2010/main" val="121228249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1A53A2-EA4E-4663-9E22-F841F8D5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Kuvantamistutkimukset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5782E0-BD7D-4D95-A3DE-630F4F467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822959"/>
            <a:ext cx="8177725" cy="3608363"/>
          </a:xfrm>
        </p:spPr>
        <p:txBody>
          <a:bodyPr>
            <a:noAutofit/>
          </a:bodyPr>
          <a:lstStyle/>
          <a:p>
            <a:r>
              <a:rPr lang="fi-FI" sz="1900" dirty="0"/>
              <a:t>Kuvantamistutkimukset ovat yleensä aiheellisia vain, jos suunnitellaan kajoavaa hoitoa. </a:t>
            </a:r>
          </a:p>
          <a:p>
            <a:r>
              <a:rPr lang="fi-FI" sz="1900" dirty="0"/>
              <a:t>Vaihtoehtoina ovat dupleksikaikukuvaus, varjoainetehosteinen magneetti-angiografia, TT-angiografia ja digitaalinen subtraktioangiografia (DSA).</a:t>
            </a:r>
          </a:p>
          <a:p>
            <a:pPr lvl="1">
              <a:lnSpc>
                <a:spcPts val="1900"/>
              </a:lnSpc>
            </a:pPr>
            <a:r>
              <a:rPr lang="fi-FI" sz="1700" dirty="0"/>
              <a:t>Dupleksikaikukuvaus verisuonikirurgin tekemänä antaa lisätietoa diagnostiikassa ja auttaa hoidon suunnittelussa.</a:t>
            </a:r>
          </a:p>
          <a:p>
            <a:pPr lvl="1">
              <a:lnSpc>
                <a:spcPts val="1900"/>
              </a:lnSpc>
            </a:pPr>
            <a:r>
              <a:rPr lang="fi-FI" sz="1700" dirty="0"/>
              <a:t>Kajoamaton kuvantamistutkimus on ensisijainen, ellei suunnitella samanaikaista endovaskulaarista hoitoa.</a:t>
            </a:r>
          </a:p>
          <a:p>
            <a:pPr lvl="1">
              <a:lnSpc>
                <a:spcPts val="1900"/>
              </a:lnSpc>
            </a:pPr>
            <a:r>
              <a:rPr lang="fi-FI" sz="1700" dirty="0"/>
              <a:t>Jos suunnitellaan jo kliinisen tutkimuksen perusteella endovaskulaarista hoitoa, kuvantamiseen käytetään DSA:ta. </a:t>
            </a:r>
          </a:p>
          <a:p>
            <a:pPr lvl="1">
              <a:lnSpc>
                <a:spcPts val="1900"/>
              </a:lnSpc>
            </a:pPr>
            <a:r>
              <a:rPr lang="fi-FI" sz="1700" dirty="0"/>
              <a:t>Jos halutaan tutkia jalkaterän valtimoita esimerkiksi ohitusleikkausta suunniteltaessa, DSA on paras menetelmä. </a:t>
            </a:r>
          </a:p>
        </p:txBody>
      </p:sp>
    </p:spTree>
    <p:extLst>
      <p:ext uri="{BB962C8B-B14F-4D97-AF65-F5344CB8AC3E}">
        <p14:creationId xmlns:p14="http://schemas.microsoft.com/office/powerpoint/2010/main" val="225836905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B8030A-29C6-44B1-B3F4-48E59157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Kardiovaskulaaristen riskitekijöiden hoito 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1680E5FF-E9FA-4C2B-9FB5-5BA41A28F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446524"/>
              </p:ext>
            </p:extLst>
          </p:nvPr>
        </p:nvGraphicFramePr>
        <p:xfrm>
          <a:off x="628650" y="822960"/>
          <a:ext cx="7886700" cy="35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97018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E18223-5C97-4415-B5D2-0567FA25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Antitromboottinen hoito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370F69-A2E5-467D-B91F-9858096FB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822960"/>
            <a:ext cx="8022981" cy="3480816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Primaaripreventiossa asetyylisalisyylihaposta (ASA) ei ole havaittu olevan hyötyä oireetonta alaraajan tukkivaa valtimotautia sairastaville </a:t>
            </a:r>
            <a:r>
              <a:rPr lang="fi-FI" sz="2000" dirty="0">
                <a:solidFill>
                  <a:schemeClr val="accent1"/>
                </a:solidFill>
              </a:rPr>
              <a:t>A</a:t>
            </a:r>
            <a:r>
              <a:rPr lang="fi-FI" sz="2000" dirty="0"/>
              <a:t>.</a:t>
            </a:r>
          </a:p>
          <a:p>
            <a:r>
              <a:rPr lang="fi-FI" sz="2000" dirty="0">
                <a:effectLst/>
                <a:ea typeface="Noto Sans Symbols"/>
              </a:rPr>
              <a:t>Sekundaaripreventiossa asetyylisalisyylihappo estää noin </a:t>
            </a:r>
            <a:r>
              <a:rPr lang="fi-FI" sz="2000">
                <a:effectLst/>
                <a:ea typeface="Noto Sans Symbols"/>
              </a:rPr>
              <a:t>neljäsosan kardiovaskulaarisista </a:t>
            </a:r>
            <a:r>
              <a:rPr lang="fi-FI" sz="2000" dirty="0">
                <a:effectLst/>
                <a:ea typeface="Noto Sans Symbols"/>
              </a:rPr>
              <a:t>tapahtumista alaraajojen tukkivaa valtimotautia sairastavilla </a:t>
            </a:r>
            <a:r>
              <a:rPr lang="fi-FI" sz="2000" dirty="0">
                <a:solidFill>
                  <a:schemeClr val="accent1"/>
                </a:solidFill>
              </a:rPr>
              <a:t>A</a:t>
            </a:r>
            <a:r>
              <a:rPr lang="fi-FI" sz="2000" dirty="0">
                <a:effectLst/>
                <a:ea typeface="Noto Sans Symbols"/>
              </a:rPr>
              <a:t>.</a:t>
            </a:r>
          </a:p>
          <a:p>
            <a:r>
              <a:rPr lang="fi-FI" sz="2000" dirty="0">
                <a:effectLst/>
                <a:ea typeface="Noto Sans Symbols"/>
              </a:rPr>
              <a:t>ASAn (100 mg x 1) ja pieniannoksisen rivaroksabaanin (2,5 mg x 2) yhdistelmähoito vähentää kuolleisuutta, sydän- ja verisuonitapahtumia ja haitallisia raajatapahtumia alaraajan tukkivaa valtimotautia sairastavilla, joilla on stabiili koronaaritauti </a:t>
            </a:r>
            <a:r>
              <a:rPr lang="fi-FI" sz="2000" dirty="0">
                <a:solidFill>
                  <a:schemeClr val="accent1"/>
                </a:solidFill>
              </a:rPr>
              <a:t>A</a:t>
            </a:r>
            <a:r>
              <a:rPr lang="fi-FI" sz="2000" dirty="0">
                <a:effectLst/>
                <a:ea typeface="Noto Sans Symbols"/>
              </a:rPr>
              <a:t>.</a:t>
            </a:r>
          </a:p>
          <a:p>
            <a:r>
              <a:rPr lang="fi-FI" sz="2000" dirty="0">
                <a:effectLst/>
                <a:ea typeface="Noto Sans Symbols"/>
              </a:rPr>
              <a:t>Potilaan antitromboottisen lääkehoidon hyödyt ja haitat on arvioitava vuosittain.</a:t>
            </a:r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52343541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69827-BCBC-4919-BB6D-5D7134A1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Kajoavan hoidon valinta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F6F592-C97E-4B50-8B83-4D7E2CDE8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 dirty="0"/>
              <a:t>Kajoava hoito on joko kirurgista tai suonensisäistä. Samassa toimenpiteessä voidaan käyttää molempia hoitomuotoja.</a:t>
            </a:r>
          </a:p>
          <a:p>
            <a:r>
              <a:rPr lang="fi-FI" sz="2000" dirty="0"/>
              <a:t>Hoitomuotojen vertailu on vaikeaa, koska vain pieni osa potilaista soveltuu yhtäläisesti sekä kirurgiseen että suonensisäiseen hoitoon.</a:t>
            </a:r>
          </a:p>
          <a:p>
            <a:r>
              <a:rPr lang="fi-FI" sz="2000" dirty="0"/>
              <a:t>Kroonisen raajaa uhkaavan iskemian hoitostrategioita verrattaessa tärkein lopputulosmuuttuja on potilaan säilyminen elossa amputaatiotta (ilman reisi- tai sääriamputaatiota).  </a:t>
            </a:r>
          </a:p>
          <a:p>
            <a:r>
              <a:rPr lang="fi-FI" sz="2000" dirty="0"/>
              <a:t>Revaskularisaatiomuodon valinnassa tulee myös huomioida revaskularisaatiotekniikoiden pitkäaikaistulokset.</a:t>
            </a:r>
          </a:p>
          <a:p>
            <a:pPr lvl="1"/>
            <a:r>
              <a:rPr lang="fi-FI" sz="2000" dirty="0"/>
              <a:t>Uusintatoimenpiteet saavutetun tuloksen ylläpitämiseksi ovat tyypillisiä etenkin suonensisäisen hoidon jälkeen. </a:t>
            </a:r>
          </a:p>
        </p:txBody>
      </p:sp>
    </p:spTree>
    <p:extLst>
      <p:ext uri="{BB962C8B-B14F-4D97-AF65-F5344CB8AC3E}">
        <p14:creationId xmlns:p14="http://schemas.microsoft.com/office/powerpoint/2010/main" val="105942654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18B13FA-4D77-426F-B03C-977D8765C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0785" y="175140"/>
            <a:ext cx="6628525" cy="475570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4AD8113-3E0B-4D23-BA90-E6D6F8D8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2198956" cy="919708"/>
          </a:xfrm>
        </p:spPr>
        <p:txBody>
          <a:bodyPr>
            <a:noAutofit/>
          </a:bodyPr>
          <a:lstStyle/>
          <a:p>
            <a:r>
              <a:rPr lang="fi-FI" dirty="0"/>
              <a:t>Katkokävelyn hoito</a:t>
            </a:r>
          </a:p>
        </p:txBody>
      </p:sp>
    </p:spTree>
    <p:extLst>
      <p:ext uri="{BB962C8B-B14F-4D97-AF65-F5344CB8AC3E}">
        <p14:creationId xmlns:p14="http://schemas.microsoft.com/office/powerpoint/2010/main" val="214312477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A2245-96DA-47E1-A514-029DAF0B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3887081" cy="555602"/>
          </a:xfrm>
        </p:spPr>
        <p:txBody>
          <a:bodyPr>
            <a:normAutofit/>
          </a:bodyPr>
          <a:lstStyle/>
          <a:p>
            <a:r>
              <a:rPr lang="fi-FI" dirty="0"/>
              <a:t>Kriittisen iskemian hoito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463F838-B50B-49EA-B295-2A1E60D50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8272" y="76266"/>
            <a:ext cx="3545572" cy="49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74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tsikko 1"/>
          <p:cNvSpPr txBox="1">
            <a:spLocks noGrp="1"/>
          </p:cNvSpPr>
          <p:nvPr>
            <p:ph type="title"/>
          </p:nvPr>
        </p:nvSpPr>
        <p:spPr>
          <a:xfrm>
            <a:off x="628650" y="219775"/>
            <a:ext cx="7886700" cy="461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sz="3000" dirty="0">
                <a:latin typeface="+mj-lt"/>
              </a:rPr>
              <a:t>Näytön varmuusaste Käypä hoito -suosituksissa</a:t>
            </a:r>
          </a:p>
        </p:txBody>
      </p:sp>
      <p:graphicFrame>
        <p:nvGraphicFramePr>
          <p:cNvPr id="94" name="Sisällön paikkamerkki 3"/>
          <p:cNvGraphicFramePr/>
          <p:nvPr>
            <p:extLst>
              <p:ext uri="{D42A27DB-BD31-4B8C-83A1-F6EECF244321}">
                <p14:modId xmlns:p14="http://schemas.microsoft.com/office/powerpoint/2010/main" val="250228883"/>
              </p:ext>
            </p:extLst>
          </p:nvPr>
        </p:nvGraphicFramePr>
        <p:xfrm>
          <a:off x="628650" y="910814"/>
          <a:ext cx="7886700" cy="32664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09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1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Koodi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</a:lnT>
                    <a:lnB w="1270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 aste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</a:lnT>
                    <a:lnB w="1270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Selitys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</a:lnT>
                    <a:lnB w="12700">
                      <a:solidFill>
                        <a:srgbClr val="4F81B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</a:lnT>
                    <a:lnB w="12700">
                      <a:miter lim="400000"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Vahva 
tutkimusnäyttö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</a:lnT>
                    <a:lnB w="12700">
                      <a:miter lim="400000"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Useita menetelmällisesti tasokkaita</a:t>
                      </a:r>
                      <a:r>
                        <a:rPr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tutkimuksia, joiden tulokset samansuuntaiset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</a:lnT>
                    <a:lnB w="12700">
                      <a:miter lim="400000"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B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Kohtalainen 
tutkimusnäyttö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Ainakin yksi menetelmällisesti tasokas tutkimus tai useita kelvollisia</a:t>
                      </a:r>
                      <a:r>
                        <a:rPr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tutkimuksia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C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Niukka
tutkimusnäyttö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Ainakin yksi kelvollinen </a:t>
                      </a:r>
                      <a:r>
                        <a:rPr sz="1400" dirty="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tieteellinen</a:t>
                      </a:r>
                      <a:r>
                        <a:rPr sz="140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 tutkimus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D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Ei 
</a:t>
                      </a:r>
                      <a:r>
                        <a:rPr sz="1400" dirty="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tutkimusnäyttöä</a:t>
                      </a:r>
                      <a:endParaRPr sz="1400">
                        <a:latin typeface="Calibri" panose="020F0502020204030204" pitchFamily="34" charset="0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Asiantuntijoiden</a:t>
                      </a:r>
                      <a:r>
                        <a:rPr sz="140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40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tulkinta</a:t>
                      </a:r>
                      <a:r>
                        <a:rPr sz="140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 (paras </a:t>
                      </a:r>
                      <a:r>
                        <a:rPr sz="140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arvio</a:t>
                      </a:r>
                      <a:r>
                        <a:rPr sz="140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) </a:t>
                      </a:r>
                      <a:r>
                        <a:rPr sz="140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tiedosta</a:t>
                      </a:r>
                      <a:r>
                        <a:rPr sz="140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, joka ei </a:t>
                      </a:r>
                      <a:r>
                        <a:rPr sz="140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täytä</a:t>
                      </a:r>
                      <a:r>
                        <a:rPr sz="140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40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tutkimukseen</a:t>
                      </a:r>
                      <a:r>
                        <a:rPr sz="140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40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perustuvia</a:t>
                      </a:r>
                      <a:r>
                        <a:rPr sz="140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40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</a:t>
                      </a:r>
                      <a:r>
                        <a:rPr sz="1400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400" err="1">
                          <a:latin typeface="Calibri" panose="020F0502020204030204" pitchFamily="34" charset="0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vaatimuksia</a:t>
                      </a:r>
                      <a:endParaRPr sz="1400">
                        <a:latin typeface="Calibri" panose="020F0502020204030204" pitchFamily="34" charset="0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Menetelmällisesti tasokas = </a:t>
                      </a:r>
                      <a:r>
                        <a:rPr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vahva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tutkimusasetelma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kontrolloitu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koeasetelma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tai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hyvä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epidemiologinen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tutkimus);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tutkittu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väestö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ja käytetty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menetelmä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soveltuvat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perustaksi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hoitosuosituksen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kannanottoihin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Kelvollinen = </a:t>
                      </a:r>
                      <a:r>
                        <a:rPr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täyttää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vähimmäisvaatimukset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tieteellisten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menetelmien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osalta;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tutkittu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väestö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ja käytetty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menetelmä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soveltuvat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perustaksi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hoitosuosituksen </a:t>
                      </a:r>
                      <a:r>
                        <a:rPr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kannanottoihin</a:t>
                      </a:r>
                      <a:r>
                        <a:rPr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82FF47-F1DD-4DF8-8A74-2D7ED2FE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Seuranta revaskularisaation jälkeen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11F5C2-6CE6-4FA1-B38D-9E00AD15E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22960"/>
            <a:ext cx="8191793" cy="3480816"/>
          </a:xfrm>
        </p:spPr>
        <p:txBody>
          <a:bodyPr>
            <a:noAutofit/>
          </a:bodyPr>
          <a:lstStyle/>
          <a:p>
            <a:r>
              <a:rPr lang="fi-FI" sz="1800" dirty="0"/>
              <a:t>Kaikkien revaskularisaatiotoimenpiteiden jälkeen hoitotulos tulee varmistaa heti, ensisijaisesti nilkka- ja varvaspainemittauksin. </a:t>
            </a:r>
          </a:p>
          <a:p>
            <a:r>
              <a:rPr lang="fi-FI" sz="1800" dirty="0"/>
              <a:t>Noin 30 %:iin siirteistä kehittyy neointimaalisen hyperplasian aiheuttama ahtauma ensimmäisen vuoden aikana, minkä takia nivusen alapuolisia laskimo-ohituksia suositellaan seurattavaksi (kliininen kuva, ABI-arvo ja varvaspaine ja saatavuuden mukaan venagraftin UÄ) vähintään 2 vuoden ajan.</a:t>
            </a:r>
          </a:p>
          <a:p>
            <a:r>
              <a:rPr lang="fi-FI" sz="1800" dirty="0"/>
              <a:t>Taudin riskitekijöiden hallinnalla ja antitromboottisella hoidolla on tärkeä merkitys. </a:t>
            </a:r>
          </a:p>
          <a:p>
            <a:r>
              <a:rPr lang="fi-FI" sz="1800" dirty="0">
                <a:solidFill>
                  <a:schemeClr val="tx1"/>
                </a:solidFill>
              </a:rPr>
              <a:t>Potilaiden, joilla on hoidettu krooninen raajaa uhkaava iskemia, tulee oireiden uusiutuessa olla mahdollisuus </a:t>
            </a:r>
            <a:r>
              <a:rPr lang="fi-FI" sz="1800" dirty="0"/>
              <a:t>päästä nopeasti verisuonikirurgin arvioon. </a:t>
            </a:r>
          </a:p>
          <a:p>
            <a:r>
              <a:rPr lang="fi-FI" sz="1800" dirty="0"/>
              <a:t>Potilaalle tulee turvata laadukkaiden apuvälineiden saanti ja niihin liittyvä kuntoutus. 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9584079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9F379C3B-F34F-4362-A5C4-6D657F7EBDFF}"/>
              </a:ext>
            </a:extLst>
          </p:cNvPr>
          <p:cNvSpPr/>
          <p:nvPr/>
        </p:nvSpPr>
        <p:spPr>
          <a:xfrm>
            <a:off x="769869" y="3524532"/>
            <a:ext cx="7361199" cy="646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EFBE3B-7BC4-4B33-99B0-C55F18FD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porrastus 1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0A252767-05F7-43A1-B84F-BCF550300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605301"/>
              </p:ext>
            </p:extLst>
          </p:nvPr>
        </p:nvGraphicFramePr>
        <p:xfrm>
          <a:off x="628650" y="822960"/>
          <a:ext cx="7886700" cy="270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8A2EEC61-C3E7-4D92-A857-F3224A101AA6}"/>
              </a:ext>
            </a:extLst>
          </p:cNvPr>
          <p:cNvSpPr txBox="1"/>
          <p:nvPr/>
        </p:nvSpPr>
        <p:spPr>
          <a:xfrm>
            <a:off x="769868" y="3524531"/>
            <a:ext cx="7361199" cy="646329"/>
          </a:xfrm>
          <a:prstGeom prst="rect">
            <a:avLst/>
          </a:prstGeom>
          <a:noFill/>
          <a:ln w="31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fi-FI" b="0" i="0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Erikoissairaanhoidon arviota vaativat, erityisesti kroonista raajaa uhkaavaa </a:t>
            </a:r>
            <a:r>
              <a:rPr lang="fi-FI" b="0" i="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iskemiaa sairastavat </a:t>
            </a:r>
            <a:r>
              <a:rPr lang="fi-FI" b="0" i="0" baseline="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potilaat lähetetään viiveettä erikoissairaanhoitoon.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04113512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292EFD-CD66-4A79-8AAE-0C676BA4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porrastus 2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856C093C-5D20-4FED-9E17-E1C963CE7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028113"/>
              </p:ext>
            </p:extLst>
          </p:nvPr>
        </p:nvGraphicFramePr>
        <p:xfrm>
          <a:off x="628650" y="822960"/>
          <a:ext cx="7886700" cy="318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21672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292EFD-CD66-4A79-8AAE-0C676BA4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porrastus 3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856C093C-5D20-4FED-9E17-E1C963CE7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556141"/>
              </p:ext>
            </p:extLst>
          </p:nvPr>
        </p:nvGraphicFramePr>
        <p:xfrm>
          <a:off x="628650" y="822960"/>
          <a:ext cx="7886700" cy="318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403579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292EFD-CD66-4A79-8AAE-0C676BA4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porrastus 4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856C093C-5D20-4FED-9E17-E1C963CE7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880035"/>
              </p:ext>
            </p:extLst>
          </p:nvPr>
        </p:nvGraphicFramePr>
        <p:xfrm>
          <a:off x="628650" y="822959"/>
          <a:ext cx="7886700" cy="343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52175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Otsikko 1"/>
          <p:cNvSpPr txBox="1">
            <a:spLocks noGrp="1"/>
          </p:cNvSpPr>
          <p:nvPr>
            <p:ph type="title"/>
          </p:nvPr>
        </p:nvSpPr>
        <p:spPr>
          <a:xfrm>
            <a:off x="628650" y="139310"/>
            <a:ext cx="8308672" cy="78632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000"/>
            </a:pPr>
            <a:r>
              <a:rPr lang="fi-FI" sz="2400" dirty="0">
                <a:latin typeface="+mj-lt"/>
              </a:rPr>
              <a:t>Suomalaisen Lääkäriseuran Duodecimin ja </a:t>
            </a:r>
            <a:br>
              <a:rPr lang="fi-FI" sz="2400" dirty="0">
                <a:latin typeface="+mj-lt"/>
              </a:rPr>
            </a:br>
            <a:r>
              <a:rPr lang="fi-FI" sz="2400" dirty="0">
                <a:latin typeface="+mj-lt"/>
              </a:rPr>
              <a:t>Suomen Verisuonikirurgisen Yhdistyksen asettama työryhmä</a:t>
            </a:r>
          </a:p>
        </p:txBody>
      </p:sp>
      <p:sp>
        <p:nvSpPr>
          <p:cNvPr id="204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628649" y="1041012"/>
            <a:ext cx="8200798" cy="30708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43484">
              <a:buSzTx/>
              <a:buNone/>
              <a:defRPr sz="1358" b="1"/>
            </a:pP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Puheenjohtaja</a:t>
            </a:r>
            <a:r>
              <a:rPr sz="16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Maarit Venermo, LT verisuonikirurgian professori, osastonylilääkäri; Helsingin yliopisto ja HYKS:n verisuonikirurgian klinikka 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Kokoava kirjoittaja: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Eva Saarinen, LT, dosentti, verisuonikirurgian erikoislääkäri; Tampereen yliopisto ja TAYS Verisuonikeskus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b="1">
                <a:latin typeface="Calibri" panose="020F0502020204030204" pitchFamily="34" charset="0"/>
                <a:cs typeface="Calibri" panose="020F0502020204030204" pitchFamily="34" charset="0"/>
              </a:rPr>
              <a:t>Jäsenet</a:t>
            </a: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Daniel Gordin, dosentti, sisätautien ja nefrologian erikoislääkäri; kliininen tutkija; Suomen Akatemia, HYKS Vatsakeskus, nefrologia, Folkhälsanin tutkimuskeskus, Helsingin yliopisto   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Harri Hakovirta, LT, kirurgian professori, ylilääkäri; Turun yliopisto, TYKS verisuonikirurgia ja Satasairaala</a:t>
            </a:r>
          </a:p>
        </p:txBody>
      </p:sp>
      <p:sp>
        <p:nvSpPr>
          <p:cNvPr id="205" name="Tekstiruutu 4"/>
          <p:cNvSpPr txBox="1"/>
          <p:nvPr/>
        </p:nvSpPr>
        <p:spPr>
          <a:xfrm>
            <a:off x="5726167" y="4288099"/>
            <a:ext cx="113588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Huom.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Jatkuu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6" name="Suora nuoliyhdysviiva 5"/>
          <p:cNvSpPr/>
          <p:nvPr/>
        </p:nvSpPr>
        <p:spPr>
          <a:xfrm>
            <a:off x="7042190" y="4441987"/>
            <a:ext cx="431506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628649" y="309489"/>
            <a:ext cx="8200798" cy="3706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43484">
              <a:buSzTx/>
              <a:buNone/>
              <a:defRPr sz="1358" b="1"/>
            </a:pP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Jäsenet</a:t>
            </a:r>
            <a:r>
              <a:rPr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1600" b="0" i="1" err="1">
                <a:latin typeface="Calibri" panose="020F0502020204030204" pitchFamily="34" charset="0"/>
                <a:cs typeface="Calibri" panose="020F0502020204030204" pitchFamily="34" charset="0"/>
              </a:rPr>
              <a:t>jatkoa</a:t>
            </a:r>
            <a:r>
              <a:rPr sz="1600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0" i="1" err="1">
                <a:latin typeface="Calibri" panose="020F0502020204030204" pitchFamily="34" charset="0"/>
                <a:cs typeface="Calibri" panose="020F0502020204030204" pitchFamily="34" charset="0"/>
              </a:rPr>
              <a:t>edellisestä</a:t>
            </a:r>
            <a:r>
              <a:rPr sz="1600" b="0" i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1600" b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Arto Heikkilä, LT, yleislääketieteen erikoislääkäri; Helsingin kaupunki, Puistolan terveysasema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Petteri Kauhanen, LT, verisuonikirurgian erikoislääkäri; HYKS Vatsakeskus, verisuonikirurgia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Aino Lepäntalo, LT, kliinisen hematologian erikoislääkäri; HUS 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Antti Malmivaara, LKT, professori, fysiatrian erikoislääkäri; Käypä hoito -toimittaja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Hannu Manninen, LKT, toimenpideradiologian professori, ylilääkäri; Itä-Suomen yliopisto ja KYS, radiologia 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Kimmo Mäkinen, LT, dosentti, ylilääkäri; KYS Sydänkeskus</a:t>
            </a:r>
          </a:p>
          <a:p>
            <a:pPr marL="0" indent="0" defTabSz="443484">
              <a:buSzTx/>
              <a:buNone/>
              <a:defRPr sz="1358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Pekka Romsi, LT, thorax- ja verisuonikirurgian erikoislääkäri, osastonylilääkäri; OYS, verisuonikirurgian vastuuyksikkö, operatiivinen tulosalue</a:t>
            </a:r>
          </a:p>
        </p:txBody>
      </p:sp>
      <p:sp>
        <p:nvSpPr>
          <p:cNvPr id="209" name="Tekstiruutu 5"/>
          <p:cNvSpPr txBox="1"/>
          <p:nvPr/>
        </p:nvSpPr>
        <p:spPr>
          <a:xfrm>
            <a:off x="1014000" y="3723233"/>
            <a:ext cx="711599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>
                <a:latin typeface="Lucida Sans"/>
                <a:ea typeface="Lucida Sans"/>
                <a:cs typeface="Lucida Sans"/>
                <a:sym typeface="Lucida Sans"/>
              </a:defRPr>
            </a:pP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Luentomateriaalin</a:t>
            </a:r>
            <a:r>
              <a:rPr sz="1600"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n päivittänyt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oppimateriaalitoimittaja</a:t>
            </a:r>
            <a:r>
              <a:rPr sz="1600">
                <a:latin typeface="Calibri" panose="020F0502020204030204" pitchFamily="34" charset="0"/>
                <a:cs typeface="Calibri" panose="020F0502020204030204" pitchFamily="34" charset="0"/>
              </a:rPr>
              <a:t> Tiina Tala, Käypä hoito</a:t>
            </a:r>
            <a:b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sen</a:t>
            </a:r>
            <a:r>
              <a:rPr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tarkasta</a:t>
            </a:r>
            <a:r>
              <a:rPr lang="fi-FI" sz="1600">
                <a:latin typeface="Calibri" panose="020F0502020204030204" pitchFamily="34" charset="0"/>
                <a:cs typeface="Calibri" panose="020F0502020204030204" pitchFamily="34" charset="0"/>
              </a:rPr>
              <a:t>nut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Maarit Venermo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>
                <a:latin typeface="+mj-lt"/>
              </a:rPr>
              <a:t>Luentomateriaalin</a:t>
            </a:r>
            <a:r>
              <a:rPr>
                <a:latin typeface="+mj-lt"/>
              </a:rPr>
              <a:t> </a:t>
            </a:r>
            <a:r>
              <a:rPr err="1">
                <a:latin typeface="+mj-lt"/>
              </a:rPr>
              <a:t>käyttö</a:t>
            </a:r>
            <a:endParaRPr>
              <a:latin typeface="+mj-lt"/>
            </a:endParaRPr>
          </a:p>
        </p:txBody>
      </p:sp>
      <p:sp>
        <p:nvSpPr>
          <p:cNvPr id="97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Käypä hoito -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suositusten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luentomateriaalit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laadittu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tukemaan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suosituksen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käyttöönottoa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400"/>
              </a:spcBef>
              <a:defRPr sz="2000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ovat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vapaasti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käytettävissä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terveydenhuollon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julkishallinnon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oppilaitosten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koulutuksissa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apuna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ammattilaisten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arjessa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400"/>
              </a:spcBef>
              <a:defRPr sz="2000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Käypä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hoidon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tuottamat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aineistot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ovat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kaikille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avoimia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maksuttomia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400"/>
              </a:spcBef>
              <a:defRPr sz="2000"/>
            </a:pP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Esityksen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sisältöä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ei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saa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muuttaa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42950" lvl="2" indent="-342900">
              <a:spcBef>
                <a:spcPts val="400"/>
              </a:spcBef>
              <a:defRPr sz="1800"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Jos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esitykseen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sisällytetään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muuta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materiaalia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, Käypä hoito </a:t>
            </a:r>
            <a:br>
              <a:rPr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esityspohjaa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ei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saa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käyttää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lisätyssä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err="1">
                <a:latin typeface="Calibri" panose="020F0502020204030204" pitchFamily="34" charset="0"/>
                <a:cs typeface="Calibri" panose="020F0502020204030204" pitchFamily="34" charset="0"/>
              </a:rPr>
              <a:t>materiaalissa</a:t>
            </a:r>
            <a:r>
              <a:rPr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tsikko 1"/>
          <p:cNvSpPr txBox="1">
            <a:spLocks noGrp="1"/>
          </p:cNvSpPr>
          <p:nvPr>
            <p:ph type="title"/>
          </p:nvPr>
        </p:nvSpPr>
        <p:spPr>
          <a:xfrm>
            <a:off x="628650" y="219775"/>
            <a:ext cx="7886700" cy="5539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>
                <a:latin typeface="+mj-lt"/>
              </a:rPr>
              <a:t>Keskeinen</a:t>
            </a:r>
            <a:r>
              <a:rPr>
                <a:latin typeface="+mj-lt"/>
              </a:rPr>
              <a:t> </a:t>
            </a:r>
            <a:r>
              <a:rPr err="1">
                <a:latin typeface="+mj-lt"/>
              </a:rPr>
              <a:t>sanoma</a:t>
            </a:r>
            <a:r>
              <a:rPr>
                <a:latin typeface="+mj-lt"/>
              </a:rPr>
              <a:t> 1</a:t>
            </a:r>
          </a:p>
        </p:txBody>
      </p:sp>
      <p:sp>
        <p:nvSpPr>
          <p:cNvPr id="100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Alaraajojen tukkiva valtimotauti on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yksi ateroskleroosin kolmesta </a:t>
            </a: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tavallisimmasta ilmentymästä</a:t>
            </a:r>
            <a:endParaRPr lang="fi-FI" sz="2000" strike="sngStrik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  <a:defRPr sz="2000"/>
            </a:pPr>
            <a:r>
              <a:rPr lang="fi-FI" sz="20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kroonisen alaraajaiskemian (hapenpuutteen) tärkein syy. </a:t>
            </a:r>
            <a:endParaRPr lang="fi-FI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spcBef>
                <a:spcPts val="400"/>
              </a:spcBef>
              <a:defRPr sz="2000"/>
            </a:pP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Diagnostiikan kulmakiviä ovat 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tyypilliset riskitekijät ja </a:t>
            </a:r>
            <a:r>
              <a:rPr lang="fi-FI" dirty="0">
                <a:solidFill>
                  <a:schemeClr val="tx1"/>
                </a:solidFill>
              </a:rPr>
              <a:t>taudin epäily </a:t>
            </a:r>
            <a:r>
              <a:rPr lang="fi-FI">
                <a:solidFill>
                  <a:schemeClr val="tx1"/>
                </a:solidFill>
              </a:rPr>
              <a:t>niiden perusteella</a:t>
            </a:r>
            <a:endParaRPr lang="fi-FI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  <a:defRPr sz="2000"/>
            </a:pPr>
            <a:r>
              <a:rPr lang="fi-FI">
                <a:solidFill>
                  <a:schemeClr val="tx1"/>
                </a:solidFill>
              </a:rPr>
              <a:t>o</a:t>
            </a:r>
            <a:r>
              <a:rPr lang="fi-FI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ireet 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(katkokävely tai leposärky)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jalkaterän valtimosykkeiden puuttuminen 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poikkeava nilkka-olkavarsipainesuhde (ABI) ≤ 0,9 tai &gt; 1,4. 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matala varvaspaine tai pieni varvas-olkavarsipainesuhde (TBI)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hitaasti paraneva haava tai kuolio.</a:t>
            </a:r>
          </a:p>
          <a:p>
            <a:pPr marL="0" indent="0">
              <a:spcBef>
                <a:spcPts val="400"/>
              </a:spcBef>
              <a:buNone/>
              <a:defRPr sz="2000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>
                <a:latin typeface="+mj-lt"/>
              </a:rPr>
              <a:t>Keskeinen</a:t>
            </a:r>
            <a:r>
              <a:rPr>
                <a:latin typeface="+mj-lt"/>
              </a:rPr>
              <a:t> </a:t>
            </a:r>
            <a:r>
              <a:rPr err="1">
                <a:latin typeface="+mj-lt"/>
              </a:rPr>
              <a:t>sanoma</a:t>
            </a:r>
            <a:r>
              <a:rPr>
                <a:latin typeface="+mj-lt"/>
              </a:rPr>
              <a:t> 2</a:t>
            </a:r>
          </a:p>
        </p:txBody>
      </p:sp>
      <p:sp>
        <p:nvSpPr>
          <p:cNvPr id="103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628650" y="822960"/>
            <a:ext cx="7886700" cy="352395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Hoidon tavoitteita ovat 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ateroskleroosin riskitekijöiden seulonta (mm. piilevä diabetes) ja hallinta valtimotaudin etenemisen hidastamiseksi ja kokonaisennusteen parantamiseksi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alaraajan valtimoverenkierron 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parantaminen silloin, kun kajoava hoito on aiheellinen 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potilaan toimintakyvyn ja elämänlaadun kohentaminen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iskeemisen kivun lievittäminen 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haavojen ehkäisy ja parantaminen 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amputaation välttäminen, etenkin jalkaterän yläpuolelta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potilaan autonomian säilyttäminen ja laitoshoidon välttäminen. </a:t>
            </a:r>
          </a:p>
          <a:p>
            <a:pPr>
              <a:spcBef>
                <a:spcPts val="400"/>
              </a:spcBef>
              <a:defRPr sz="2000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Valtimotaudin riskitekijöiden tunnistaminen ja hoidon aloittaminen ovat keskeisiä kaikilla terveydenhuollon portailla.</a:t>
            </a:r>
          </a:p>
          <a:p>
            <a:pPr>
              <a:spcBef>
                <a:spcPts val="400"/>
              </a:spcBef>
              <a:defRPr sz="2000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Määritelmät</a:t>
            </a:r>
            <a:endParaRPr dirty="0">
              <a:latin typeface="+mj-lt"/>
            </a:endParaRPr>
          </a:p>
        </p:txBody>
      </p:sp>
      <p:sp>
        <p:nvSpPr>
          <p:cNvPr id="103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Alaraajojen tukkivalla valtimotaudilla tarkoitetaan alaraajaan johtavien valtimoiden ateroskleroosia siihen liittyvine aterotrombooseineen. 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Oireettomassa valtimotaudissa valtimon seinämissä on </a:t>
            </a:r>
            <a:r>
              <a:rPr lang="fi-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aterosleroosimuutoksia mutta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potilaalla ei ole oireita.</a:t>
            </a: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Oireinen alaraajojen tukkiva valtimotauti ilmenee katkokävelynä tai </a:t>
            </a:r>
            <a:r>
              <a:rPr lang="fi-F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kroonisena raajaa uhkaavana iskemiana (leposärky tai iskeeminen kudosvaurio</a:t>
            </a: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haava tai kuolio).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Alaraajojen tukkiva valtimotauti on yleisin kroonisen alaraajaiskemian aiheuttaja.</a:t>
            </a:r>
          </a:p>
          <a:p>
            <a:pPr lvl="1">
              <a:spcBef>
                <a:spcPts val="400"/>
              </a:spcBef>
              <a:defRPr sz="2000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Oireet johtuvat kudosten hapen puutteesta, iskemiasta.</a:t>
            </a:r>
          </a:p>
        </p:txBody>
      </p:sp>
    </p:spTree>
    <p:extLst>
      <p:ext uri="{BB962C8B-B14F-4D97-AF65-F5344CB8AC3E}">
        <p14:creationId xmlns:p14="http://schemas.microsoft.com/office/powerpoint/2010/main" val="27977575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Epidemiologia</a:t>
            </a:r>
            <a:endParaRPr dirty="0">
              <a:latin typeface="+mj-lt"/>
            </a:endParaRPr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74BD8F56-EE1F-4407-9DB3-B6EB8B413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919877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5663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tsikk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Epidemiologia</a:t>
            </a:r>
            <a:endParaRPr dirty="0">
              <a:latin typeface="+mj-lt"/>
            </a:endParaRPr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F9523611-AC7A-47AC-A696-3EEB5BD37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805639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2361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ohja A">
  <a:themeElements>
    <a:clrScheme name="Pohja 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4592"/>
      </a:accent1>
      <a:accent2>
        <a:srgbClr val="117C9F"/>
      </a:accent2>
      <a:accent3>
        <a:srgbClr val="B7DFEB"/>
      </a:accent3>
      <a:accent4>
        <a:srgbClr val="06275C"/>
      </a:accent4>
      <a:accent5>
        <a:srgbClr val="436CAF"/>
      </a:accent5>
      <a:accent6>
        <a:srgbClr val="DEDEDB"/>
      </a:accent6>
      <a:hlink>
        <a:srgbClr val="0000FF"/>
      </a:hlink>
      <a:folHlink>
        <a:srgbClr val="FF00FF"/>
      </a:folHlink>
    </a:clrScheme>
    <a:fontScheme name="Pohja 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ohja 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aaja pohja.potx" id="{12BCD672-AD83-47FC-B0E0-29E1633EBBD2}" vid="{E3989608-11C7-4A44-BEE7-84A154445F04}"/>
    </a:ext>
  </a:extLst>
</a:theme>
</file>

<file path=ppt/theme/theme3.xml><?xml version="1.0" encoding="utf-8"?>
<a:theme xmlns:a="http://schemas.openxmlformats.org/drawingml/2006/main" name="Pohja A">
  <a:themeElements>
    <a:clrScheme name="Pohja 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4592"/>
      </a:accent1>
      <a:accent2>
        <a:srgbClr val="117C9F"/>
      </a:accent2>
      <a:accent3>
        <a:srgbClr val="B7DFEB"/>
      </a:accent3>
      <a:accent4>
        <a:srgbClr val="06275C"/>
      </a:accent4>
      <a:accent5>
        <a:srgbClr val="436CAF"/>
      </a:accent5>
      <a:accent6>
        <a:srgbClr val="DEDEDB"/>
      </a:accent6>
      <a:hlink>
        <a:srgbClr val="0000FF"/>
      </a:hlink>
      <a:folHlink>
        <a:srgbClr val="FF00FF"/>
      </a:folHlink>
    </a:clrScheme>
    <a:fontScheme name="Pohja 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ohja 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Microsoft Office PowerPoint</Application>
  <PresentationFormat>Näytössä katseltava esitys (16:9)</PresentationFormat>
  <Paragraphs>217</Paragraphs>
  <Slides>36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36</vt:i4>
      </vt:variant>
    </vt:vector>
  </HeadingPairs>
  <TitlesOfParts>
    <vt:vector size="43" baseType="lpstr">
      <vt:lpstr>Arial</vt:lpstr>
      <vt:lpstr>Calibri</vt:lpstr>
      <vt:lpstr>Lucida Sans</vt:lpstr>
      <vt:lpstr>Lucida Sans Unicode</vt:lpstr>
      <vt:lpstr>Noto Sans Symbols</vt:lpstr>
      <vt:lpstr>Pohja A</vt:lpstr>
      <vt:lpstr>Pohja B</vt:lpstr>
      <vt:lpstr>Alaraajojen tukkiva valtimotauti Luentomateriaali</vt:lpstr>
      <vt:lpstr>Luentomateriaali</vt:lpstr>
      <vt:lpstr>Näytön varmuusaste Käypä hoito -suosituksissa</vt:lpstr>
      <vt:lpstr>Luentomateriaalin käyttö</vt:lpstr>
      <vt:lpstr>Keskeinen sanoma 1</vt:lpstr>
      <vt:lpstr>Keskeinen sanoma 2</vt:lpstr>
      <vt:lpstr>Määritelmät</vt:lpstr>
      <vt:lpstr>Epidemiologia</vt:lpstr>
      <vt:lpstr>Epidemiologia</vt:lpstr>
      <vt:lpstr>Esiintyvyys</vt:lpstr>
      <vt:lpstr>PowerPoint-esitys</vt:lpstr>
      <vt:lpstr>Ääreisvaltimotaudin riskitekijät</vt:lpstr>
      <vt:lpstr>Kroonisen raajaa uhkaavan iskemian riskitekijät</vt:lpstr>
      <vt:lpstr>Kroonisen alaraajaiskemian luonnollinen kulku ja ennuste</vt:lpstr>
      <vt:lpstr>Katkokävelytasoisen kroonisen alaraajaiskemian kulku ja ennuste</vt:lpstr>
      <vt:lpstr>Kroonisen raajaa uhkaavan iskemian kulku ja ennuste</vt:lpstr>
      <vt:lpstr>Diagnostiikka</vt:lpstr>
      <vt:lpstr>Kliininen tutkimus ja löydökset 1</vt:lpstr>
      <vt:lpstr>Kliininen tutkimus ja löydökset 2</vt:lpstr>
      <vt:lpstr>Nilkkapaine ja nilkka-olkavarsipainesuhde (ABI)</vt:lpstr>
      <vt:lpstr>ABI ja varvaspaineet erikoissairaanhoidon verisuonilaboratoriossa</vt:lpstr>
      <vt:lpstr>Transkutaaninen happiosapaine (TcPO2)</vt:lpstr>
      <vt:lpstr>Kävelytesti</vt:lpstr>
      <vt:lpstr>Kuvantamistutkimukset</vt:lpstr>
      <vt:lpstr>Kardiovaskulaaristen riskitekijöiden hoito </vt:lpstr>
      <vt:lpstr>Antitromboottinen hoito</vt:lpstr>
      <vt:lpstr>Kajoavan hoidon valinta</vt:lpstr>
      <vt:lpstr>Katkokävelyn hoito</vt:lpstr>
      <vt:lpstr>Kriittisen iskemian hoito</vt:lpstr>
      <vt:lpstr>Seuranta revaskularisaation jälkeen</vt:lpstr>
      <vt:lpstr>Hoidon porrastus 1</vt:lpstr>
      <vt:lpstr>Hoidon porrastus 2</vt:lpstr>
      <vt:lpstr>Hoidon porrastus 3</vt:lpstr>
      <vt:lpstr>Hoidon porrastus 4</vt:lpstr>
      <vt:lpstr>Suomalaisen Lääkäriseuran Duodecimin ja  Suomen Verisuonikirurgisen Yhdistyksen asettama työryhmä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2021-02-19T13:08:58Z</dcterms:modified>
</cp:coreProperties>
</file>