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736" r:id="rId2"/>
    <p:sldMasterId id="2147483708" r:id="rId3"/>
  </p:sldMasterIdLst>
  <p:notesMasterIdLst>
    <p:notesMasterId r:id="rId42"/>
  </p:notesMasterIdLst>
  <p:sldIdLst>
    <p:sldId id="256" r:id="rId4"/>
    <p:sldId id="278" r:id="rId5"/>
    <p:sldId id="280" r:id="rId6"/>
    <p:sldId id="309" r:id="rId7"/>
    <p:sldId id="312" r:id="rId8"/>
    <p:sldId id="310" r:id="rId9"/>
    <p:sldId id="311" r:id="rId10"/>
    <p:sldId id="323" r:id="rId11"/>
    <p:sldId id="313" r:id="rId12"/>
    <p:sldId id="314" r:id="rId13"/>
    <p:sldId id="315" r:id="rId14"/>
    <p:sldId id="316" r:id="rId15"/>
    <p:sldId id="324" r:id="rId16"/>
    <p:sldId id="325" r:id="rId17"/>
    <p:sldId id="317" r:id="rId18"/>
    <p:sldId id="318" r:id="rId19"/>
    <p:sldId id="319" r:id="rId20"/>
    <p:sldId id="320" r:id="rId21"/>
    <p:sldId id="331" r:id="rId22"/>
    <p:sldId id="332" r:id="rId23"/>
    <p:sldId id="321" r:id="rId24"/>
    <p:sldId id="333" r:id="rId25"/>
    <p:sldId id="343" r:id="rId26"/>
    <p:sldId id="322" r:id="rId27"/>
    <p:sldId id="327" r:id="rId28"/>
    <p:sldId id="328" r:id="rId29"/>
    <p:sldId id="329" r:id="rId30"/>
    <p:sldId id="330" r:id="rId31"/>
    <p:sldId id="335" r:id="rId32"/>
    <p:sldId id="336" r:id="rId33"/>
    <p:sldId id="337" r:id="rId34"/>
    <p:sldId id="342" r:id="rId35"/>
    <p:sldId id="338" r:id="rId36"/>
    <p:sldId id="339" r:id="rId37"/>
    <p:sldId id="340" r:id="rId38"/>
    <p:sldId id="341" r:id="rId39"/>
    <p:sldId id="282" r:id="rId40"/>
    <p:sldId id="307" r:id="rId4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67" userDrawn="1">
          <p15:clr>
            <a:srgbClr val="A4A3A4"/>
          </p15:clr>
        </p15:guide>
        <p15:guide id="3" orient="horz" pos="37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Tekijä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7340B4-FABE-4ACA-BDEB-7D182CCE51E2}" v="333" dt="2018-09-17T08:37:05.24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8" autoAdjust="0"/>
    <p:restoredTop sz="87179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446" y="96"/>
      </p:cViewPr>
      <p:guideLst>
        <p:guide orient="horz" pos="4065"/>
        <p:guide pos="567"/>
        <p:guide orient="horz" pos="37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commentAuthors" Target="commentAuthors.xml"/><Relationship Id="rId48" Type="http://schemas.microsoft.com/office/2015/10/relationships/revisionInfo" Target="revisionInfo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hyperlink" Target="http://www.finlex.fi/fi/laki/alkup/2004/20040421" TargetMode="External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hyperlink" Target="http://www.finlex.fi/fi/laki/alkup/2004/2004042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89B737-AA63-4D5B-8DEE-988552973321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29F8C847-C423-4F07-ACEB-6B81EE375FCC}">
      <dgm:prSet/>
      <dgm:spPr/>
      <dgm:t>
        <a:bodyPr/>
        <a:lstStyle/>
        <a:p>
          <a:r>
            <a:rPr lang="fi-FI" dirty="0"/>
            <a:t>Seksitaudit jaetaan tartuntatautilainsäädännön mukaan</a:t>
          </a:r>
        </a:p>
      </dgm:t>
    </dgm:pt>
    <dgm:pt modelId="{432C011C-058E-4156-A020-ADFFC6106DA4}" type="parTrans" cxnId="{A607C5B8-EFAF-48D0-AF25-654D2E7A7BDD}">
      <dgm:prSet/>
      <dgm:spPr/>
      <dgm:t>
        <a:bodyPr/>
        <a:lstStyle/>
        <a:p>
          <a:endParaRPr lang="fi-FI"/>
        </a:p>
      </dgm:t>
    </dgm:pt>
    <dgm:pt modelId="{D949CA95-0A21-47E6-9E89-77E4C55E0450}" type="sibTrans" cxnId="{A607C5B8-EFAF-48D0-AF25-654D2E7A7BDD}">
      <dgm:prSet/>
      <dgm:spPr/>
      <dgm:t>
        <a:bodyPr/>
        <a:lstStyle/>
        <a:p>
          <a:endParaRPr lang="fi-FI"/>
        </a:p>
      </dgm:t>
    </dgm:pt>
    <dgm:pt modelId="{50CFC4CC-C06A-4104-B9AE-E3D92CCCB0A2}">
      <dgm:prSet custT="1"/>
      <dgm:spPr/>
      <dgm:t>
        <a:bodyPr/>
        <a:lstStyle/>
        <a:p>
          <a:r>
            <a:rPr lang="fi-FI" sz="1800" dirty="0"/>
            <a:t>yleisvaarallisiin (kuppa),</a:t>
          </a:r>
        </a:p>
      </dgm:t>
    </dgm:pt>
    <dgm:pt modelId="{747EF5FE-E36F-477F-B6E4-2AEDCF00CE30}" type="parTrans" cxnId="{6E39B82F-6B2F-4375-9C33-9311BDC2C2AE}">
      <dgm:prSet/>
      <dgm:spPr/>
      <dgm:t>
        <a:bodyPr/>
        <a:lstStyle/>
        <a:p>
          <a:endParaRPr lang="fi-FI"/>
        </a:p>
      </dgm:t>
    </dgm:pt>
    <dgm:pt modelId="{55387B21-42EF-4D96-9E9B-D60A1B9FE1E4}" type="sibTrans" cxnId="{6E39B82F-6B2F-4375-9C33-9311BDC2C2AE}">
      <dgm:prSet/>
      <dgm:spPr/>
      <dgm:t>
        <a:bodyPr/>
        <a:lstStyle/>
        <a:p>
          <a:endParaRPr lang="fi-FI"/>
        </a:p>
      </dgm:t>
    </dgm:pt>
    <dgm:pt modelId="{E0BFB79E-1486-4784-BFC9-993DAAA05D75}">
      <dgm:prSet custT="1"/>
      <dgm:spPr/>
      <dgm:t>
        <a:bodyPr/>
        <a:lstStyle/>
        <a:p>
          <a:r>
            <a:rPr lang="fi-FI" sz="1800" dirty="0"/>
            <a:t>valvottaviin (klamydia, tippuri, HIV-infektio, hepatiitti B ja C, sankkerit)</a:t>
          </a:r>
        </a:p>
      </dgm:t>
    </dgm:pt>
    <dgm:pt modelId="{F3CC9EBC-ADD9-44AB-BB6C-27435B9562AB}" type="parTrans" cxnId="{A2FB9348-B9DD-42B4-8B3D-E9553B045B83}">
      <dgm:prSet/>
      <dgm:spPr/>
      <dgm:t>
        <a:bodyPr/>
        <a:lstStyle/>
        <a:p>
          <a:endParaRPr lang="fi-FI"/>
        </a:p>
      </dgm:t>
    </dgm:pt>
    <dgm:pt modelId="{58D03E0E-A4C5-4716-8816-EC8D5A960D10}" type="sibTrans" cxnId="{A2FB9348-B9DD-42B4-8B3D-E9553B045B83}">
      <dgm:prSet/>
      <dgm:spPr/>
      <dgm:t>
        <a:bodyPr/>
        <a:lstStyle/>
        <a:p>
          <a:endParaRPr lang="fi-FI"/>
        </a:p>
      </dgm:t>
    </dgm:pt>
    <dgm:pt modelId="{938BF6AF-FE98-4984-83BC-23B4ECAD62B5}">
      <dgm:prSet custT="1"/>
      <dgm:spPr/>
      <dgm:t>
        <a:bodyPr/>
        <a:lstStyle/>
        <a:p>
          <a:r>
            <a:rPr lang="fi-FI" sz="1800" dirty="0"/>
            <a:t>muihin (kondyloomat ja genitaaliherpes).</a:t>
          </a:r>
        </a:p>
      </dgm:t>
    </dgm:pt>
    <dgm:pt modelId="{E833F0BB-543F-4219-8F6F-61B4B081210B}" type="parTrans" cxnId="{BD0770AC-8383-4C6B-81DA-1A6E4EBA58F5}">
      <dgm:prSet/>
      <dgm:spPr/>
      <dgm:t>
        <a:bodyPr/>
        <a:lstStyle/>
        <a:p>
          <a:endParaRPr lang="fi-FI"/>
        </a:p>
      </dgm:t>
    </dgm:pt>
    <dgm:pt modelId="{76F9AC87-257D-417B-8DBB-EF4B13D5E3C1}" type="sibTrans" cxnId="{BD0770AC-8383-4C6B-81DA-1A6E4EBA58F5}">
      <dgm:prSet/>
      <dgm:spPr/>
      <dgm:t>
        <a:bodyPr/>
        <a:lstStyle/>
        <a:p>
          <a:endParaRPr lang="fi-FI"/>
        </a:p>
      </dgm:t>
    </dgm:pt>
    <dgm:pt modelId="{57ECB618-3808-41B3-8BED-731E92C5B3BA}">
      <dgm:prSet/>
      <dgm:spPr/>
      <dgm:t>
        <a:bodyPr/>
        <a:lstStyle/>
        <a:p>
          <a:r>
            <a:rPr lang="fi-FI" dirty="0"/>
            <a:t>Kondomin käyttö on paras keino suojautua seksitaudeilta.</a:t>
          </a:r>
        </a:p>
      </dgm:t>
    </dgm:pt>
    <dgm:pt modelId="{09675347-1184-4199-AEAD-259DED259167}" type="parTrans" cxnId="{31F22479-B598-4FAD-AA33-581253EAB473}">
      <dgm:prSet/>
      <dgm:spPr/>
      <dgm:t>
        <a:bodyPr/>
        <a:lstStyle/>
        <a:p>
          <a:endParaRPr lang="fi-FI"/>
        </a:p>
      </dgm:t>
    </dgm:pt>
    <dgm:pt modelId="{ED4A8FA0-5DF2-44F3-AE97-689A90FACC7B}" type="sibTrans" cxnId="{31F22479-B598-4FAD-AA33-581253EAB473}">
      <dgm:prSet/>
      <dgm:spPr/>
      <dgm:t>
        <a:bodyPr/>
        <a:lstStyle/>
        <a:p>
          <a:endParaRPr lang="fi-FI"/>
        </a:p>
      </dgm:t>
    </dgm:pt>
    <dgm:pt modelId="{9003E5FC-E051-43B8-A1A8-264D4F06A0D5}">
      <dgm:prSet/>
      <dgm:spPr/>
      <dgm:t>
        <a:bodyPr/>
        <a:lstStyle/>
        <a:p>
          <a:r>
            <a:rPr lang="fi-FI" dirty="0"/>
            <a:t>Valtaosa seksitautitartunnoista saadaan nykyisin kotimaasta.</a:t>
          </a:r>
        </a:p>
      </dgm:t>
    </dgm:pt>
    <dgm:pt modelId="{3AEA0B96-2779-49F8-82A3-9A28C18F2BE4}" type="parTrans" cxnId="{729A2900-3F2C-45BD-A5CB-4CDE9339033C}">
      <dgm:prSet/>
      <dgm:spPr/>
      <dgm:t>
        <a:bodyPr/>
        <a:lstStyle/>
        <a:p>
          <a:endParaRPr lang="fi-FI"/>
        </a:p>
      </dgm:t>
    </dgm:pt>
    <dgm:pt modelId="{7B28BBDD-C6D8-49A7-B097-D0738F2BC60B}" type="sibTrans" cxnId="{729A2900-3F2C-45BD-A5CB-4CDE9339033C}">
      <dgm:prSet/>
      <dgm:spPr/>
      <dgm:t>
        <a:bodyPr/>
        <a:lstStyle/>
        <a:p>
          <a:endParaRPr lang="fi-FI"/>
        </a:p>
      </dgm:t>
    </dgm:pt>
    <dgm:pt modelId="{628A7294-22B6-42CE-9549-56B5FCC5B8BE}">
      <dgm:prSet/>
      <dgm:spPr/>
      <dgm:t>
        <a:bodyPr/>
        <a:lstStyle/>
        <a:p>
          <a:r>
            <a:rPr lang="fi-FI" dirty="0"/>
            <a:t>Klamydia, kondylooma ja genitaaliherpes ovat Suomessa yleisimpiä </a:t>
          </a:r>
          <a:r>
            <a:rPr lang="fi-FI" dirty="0" err="1"/>
            <a:t>seksiteitse</a:t>
          </a:r>
          <a:r>
            <a:rPr lang="fi-FI" dirty="0"/>
            <a:t> tarttuvia tauteja.</a:t>
          </a:r>
        </a:p>
      </dgm:t>
    </dgm:pt>
    <dgm:pt modelId="{45A839F5-E031-4883-BDCE-BAF19874FE82}" type="parTrans" cxnId="{D12413C3-8C8D-4437-ABF9-A3DC7F90DD59}">
      <dgm:prSet/>
      <dgm:spPr/>
      <dgm:t>
        <a:bodyPr/>
        <a:lstStyle/>
        <a:p>
          <a:endParaRPr lang="fi-FI"/>
        </a:p>
      </dgm:t>
    </dgm:pt>
    <dgm:pt modelId="{1A70353C-2C5A-44DC-94A3-1A4967E1EF7C}" type="sibTrans" cxnId="{D12413C3-8C8D-4437-ABF9-A3DC7F90DD59}">
      <dgm:prSet/>
      <dgm:spPr/>
      <dgm:t>
        <a:bodyPr/>
        <a:lstStyle/>
        <a:p>
          <a:endParaRPr lang="fi-FI"/>
        </a:p>
      </dgm:t>
    </dgm:pt>
    <dgm:pt modelId="{5EAC8874-675A-45DA-B5A1-B1F8126AB2E6}">
      <dgm:prSet/>
      <dgm:spPr/>
      <dgm:t>
        <a:bodyPr/>
        <a:lstStyle/>
        <a:p>
          <a:r>
            <a:rPr lang="fi-FI" dirty="0"/>
            <a:t>Luotettavan näytteidenoton suunnittelemiseksi selvitetään potilaan haastattelulla tartuntariski ja -ajankohta.</a:t>
          </a:r>
        </a:p>
      </dgm:t>
    </dgm:pt>
    <dgm:pt modelId="{7827E2D1-C161-4442-A23F-A73C3A15C633}" type="parTrans" cxnId="{02BFF50F-27D8-4D27-8ECC-11E89F884BC0}">
      <dgm:prSet/>
      <dgm:spPr/>
      <dgm:t>
        <a:bodyPr/>
        <a:lstStyle/>
        <a:p>
          <a:endParaRPr lang="fi-FI"/>
        </a:p>
      </dgm:t>
    </dgm:pt>
    <dgm:pt modelId="{138EA7FF-0AC6-4309-9DE2-1E5957D84689}" type="sibTrans" cxnId="{02BFF50F-27D8-4D27-8ECC-11E89F884BC0}">
      <dgm:prSet/>
      <dgm:spPr/>
      <dgm:t>
        <a:bodyPr/>
        <a:lstStyle/>
        <a:p>
          <a:endParaRPr lang="fi-FI"/>
        </a:p>
      </dgm:t>
    </dgm:pt>
    <dgm:pt modelId="{36A5D3BF-63F2-424B-8DF9-847D885BC955}" type="pres">
      <dgm:prSet presAssocID="{BE89B737-AA63-4D5B-8DEE-988552973321}" presName="linear" presStyleCnt="0">
        <dgm:presLayoutVars>
          <dgm:animLvl val="lvl"/>
          <dgm:resizeHandles val="exact"/>
        </dgm:presLayoutVars>
      </dgm:prSet>
      <dgm:spPr/>
    </dgm:pt>
    <dgm:pt modelId="{FC2A22A6-785A-43EC-A705-848D61DC1712}" type="pres">
      <dgm:prSet presAssocID="{29F8C847-C423-4F07-ACEB-6B81EE375FCC}" presName="parentText" presStyleLbl="node1" presStyleIdx="0" presStyleCnt="5" custScaleY="55505">
        <dgm:presLayoutVars>
          <dgm:chMax val="0"/>
          <dgm:bulletEnabled val="1"/>
        </dgm:presLayoutVars>
      </dgm:prSet>
      <dgm:spPr/>
    </dgm:pt>
    <dgm:pt modelId="{1DA9C1F7-7135-4D96-8521-5FBA5873E4F8}" type="pres">
      <dgm:prSet presAssocID="{29F8C847-C423-4F07-ACEB-6B81EE375FCC}" presName="childText" presStyleLbl="revTx" presStyleIdx="0" presStyleCnt="1">
        <dgm:presLayoutVars>
          <dgm:bulletEnabled val="1"/>
        </dgm:presLayoutVars>
      </dgm:prSet>
      <dgm:spPr/>
    </dgm:pt>
    <dgm:pt modelId="{6566D069-6F4D-4FC2-9609-A6A3E935C4AF}" type="pres">
      <dgm:prSet presAssocID="{57ECB618-3808-41B3-8BED-731E92C5B3BA}" presName="parentText" presStyleLbl="node1" presStyleIdx="1" presStyleCnt="5" custScaleY="53720">
        <dgm:presLayoutVars>
          <dgm:chMax val="0"/>
          <dgm:bulletEnabled val="1"/>
        </dgm:presLayoutVars>
      </dgm:prSet>
      <dgm:spPr/>
    </dgm:pt>
    <dgm:pt modelId="{9A7E0BEB-8690-4956-BD78-BD01E7F03F8F}" type="pres">
      <dgm:prSet presAssocID="{ED4A8FA0-5DF2-44F3-AE97-689A90FACC7B}" presName="spacer" presStyleCnt="0"/>
      <dgm:spPr/>
    </dgm:pt>
    <dgm:pt modelId="{2A9A3B14-7651-411C-B41E-677C1F213EEA}" type="pres">
      <dgm:prSet presAssocID="{9003E5FC-E051-43B8-A1A8-264D4F06A0D5}" presName="parentText" presStyleLbl="node1" presStyleIdx="2" presStyleCnt="5" custScaleY="52119">
        <dgm:presLayoutVars>
          <dgm:chMax val="0"/>
          <dgm:bulletEnabled val="1"/>
        </dgm:presLayoutVars>
      </dgm:prSet>
      <dgm:spPr/>
    </dgm:pt>
    <dgm:pt modelId="{BF3726DE-A6B5-4389-B6A1-4CBFC4CA7A35}" type="pres">
      <dgm:prSet presAssocID="{7B28BBDD-C6D8-49A7-B097-D0738F2BC60B}" presName="spacer" presStyleCnt="0"/>
      <dgm:spPr/>
    </dgm:pt>
    <dgm:pt modelId="{2AA77B69-F305-458F-8FFF-3CF68EF943D2}" type="pres">
      <dgm:prSet presAssocID="{628A7294-22B6-42CE-9549-56B5FCC5B8B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ADB3E23-B0B6-4E26-8A6A-495682FDC27C}" type="pres">
      <dgm:prSet presAssocID="{1A70353C-2C5A-44DC-94A3-1A4967E1EF7C}" presName="spacer" presStyleCnt="0"/>
      <dgm:spPr/>
    </dgm:pt>
    <dgm:pt modelId="{5C635B34-517A-46D3-8D05-ED1A51D8268D}" type="pres">
      <dgm:prSet presAssocID="{5EAC8874-675A-45DA-B5A1-B1F8126AB2E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29A2900-3F2C-45BD-A5CB-4CDE9339033C}" srcId="{BE89B737-AA63-4D5B-8DEE-988552973321}" destId="{9003E5FC-E051-43B8-A1A8-264D4F06A0D5}" srcOrd="2" destOrd="0" parTransId="{3AEA0B96-2779-49F8-82A3-9A28C18F2BE4}" sibTransId="{7B28BBDD-C6D8-49A7-B097-D0738F2BC60B}"/>
    <dgm:cxn modelId="{CB95400B-F786-4771-ACAF-C483281A0E63}" type="presOf" srcId="{50CFC4CC-C06A-4104-B9AE-E3D92CCCB0A2}" destId="{1DA9C1F7-7135-4D96-8521-5FBA5873E4F8}" srcOrd="0" destOrd="0" presId="urn:microsoft.com/office/officeart/2005/8/layout/vList2"/>
    <dgm:cxn modelId="{02BFF50F-27D8-4D27-8ECC-11E89F884BC0}" srcId="{BE89B737-AA63-4D5B-8DEE-988552973321}" destId="{5EAC8874-675A-45DA-B5A1-B1F8126AB2E6}" srcOrd="4" destOrd="0" parTransId="{7827E2D1-C161-4442-A23F-A73C3A15C633}" sibTransId="{138EA7FF-0AC6-4309-9DE2-1E5957D84689}"/>
    <dgm:cxn modelId="{6E39B82F-6B2F-4375-9C33-9311BDC2C2AE}" srcId="{29F8C847-C423-4F07-ACEB-6B81EE375FCC}" destId="{50CFC4CC-C06A-4104-B9AE-E3D92CCCB0A2}" srcOrd="0" destOrd="0" parTransId="{747EF5FE-E36F-477F-B6E4-2AEDCF00CE30}" sibTransId="{55387B21-42EF-4D96-9E9B-D60A1B9FE1E4}"/>
    <dgm:cxn modelId="{6D23CC37-3AF9-47C7-AF22-627B5FE2AF6B}" type="presOf" srcId="{29F8C847-C423-4F07-ACEB-6B81EE375FCC}" destId="{FC2A22A6-785A-43EC-A705-848D61DC1712}" srcOrd="0" destOrd="0" presId="urn:microsoft.com/office/officeart/2005/8/layout/vList2"/>
    <dgm:cxn modelId="{E3C18C68-7854-4210-AEBB-006B3A5A73FC}" type="presOf" srcId="{628A7294-22B6-42CE-9549-56B5FCC5B8BE}" destId="{2AA77B69-F305-458F-8FFF-3CF68EF943D2}" srcOrd="0" destOrd="0" presId="urn:microsoft.com/office/officeart/2005/8/layout/vList2"/>
    <dgm:cxn modelId="{A2FB9348-B9DD-42B4-8B3D-E9553B045B83}" srcId="{29F8C847-C423-4F07-ACEB-6B81EE375FCC}" destId="{E0BFB79E-1486-4784-BFC9-993DAAA05D75}" srcOrd="1" destOrd="0" parTransId="{F3CC9EBC-ADD9-44AB-BB6C-27435B9562AB}" sibTransId="{58D03E0E-A4C5-4716-8816-EC8D5A960D10}"/>
    <dgm:cxn modelId="{31F22479-B598-4FAD-AA33-581253EAB473}" srcId="{BE89B737-AA63-4D5B-8DEE-988552973321}" destId="{57ECB618-3808-41B3-8BED-731E92C5B3BA}" srcOrd="1" destOrd="0" parTransId="{09675347-1184-4199-AEAD-259DED259167}" sibTransId="{ED4A8FA0-5DF2-44F3-AE97-689A90FACC7B}"/>
    <dgm:cxn modelId="{03F1877F-F894-4F1E-9389-BD2E4998798C}" type="presOf" srcId="{E0BFB79E-1486-4784-BFC9-993DAAA05D75}" destId="{1DA9C1F7-7135-4D96-8521-5FBA5873E4F8}" srcOrd="0" destOrd="1" presId="urn:microsoft.com/office/officeart/2005/8/layout/vList2"/>
    <dgm:cxn modelId="{61F3BF8E-E0D4-4AB0-96DE-1B6729DF883D}" type="presOf" srcId="{938BF6AF-FE98-4984-83BC-23B4ECAD62B5}" destId="{1DA9C1F7-7135-4D96-8521-5FBA5873E4F8}" srcOrd="0" destOrd="2" presId="urn:microsoft.com/office/officeart/2005/8/layout/vList2"/>
    <dgm:cxn modelId="{BE69849F-D67E-433F-970E-8701BCC58A50}" type="presOf" srcId="{5EAC8874-675A-45DA-B5A1-B1F8126AB2E6}" destId="{5C635B34-517A-46D3-8D05-ED1A51D8268D}" srcOrd="0" destOrd="0" presId="urn:microsoft.com/office/officeart/2005/8/layout/vList2"/>
    <dgm:cxn modelId="{058D00A1-B4C1-4679-B22F-8F1912F76D60}" type="presOf" srcId="{BE89B737-AA63-4D5B-8DEE-988552973321}" destId="{36A5D3BF-63F2-424B-8DF9-847D885BC955}" srcOrd="0" destOrd="0" presId="urn:microsoft.com/office/officeart/2005/8/layout/vList2"/>
    <dgm:cxn modelId="{34E140A9-2F55-4E4E-B436-CB371132F1E5}" type="presOf" srcId="{9003E5FC-E051-43B8-A1A8-264D4F06A0D5}" destId="{2A9A3B14-7651-411C-B41E-677C1F213EEA}" srcOrd="0" destOrd="0" presId="urn:microsoft.com/office/officeart/2005/8/layout/vList2"/>
    <dgm:cxn modelId="{BD0770AC-8383-4C6B-81DA-1A6E4EBA58F5}" srcId="{29F8C847-C423-4F07-ACEB-6B81EE375FCC}" destId="{938BF6AF-FE98-4984-83BC-23B4ECAD62B5}" srcOrd="2" destOrd="0" parTransId="{E833F0BB-543F-4219-8F6F-61B4B081210B}" sibTransId="{76F9AC87-257D-417B-8DBB-EF4B13D5E3C1}"/>
    <dgm:cxn modelId="{A607C5B8-EFAF-48D0-AF25-654D2E7A7BDD}" srcId="{BE89B737-AA63-4D5B-8DEE-988552973321}" destId="{29F8C847-C423-4F07-ACEB-6B81EE375FCC}" srcOrd="0" destOrd="0" parTransId="{432C011C-058E-4156-A020-ADFFC6106DA4}" sibTransId="{D949CA95-0A21-47E6-9E89-77E4C55E0450}"/>
    <dgm:cxn modelId="{D12413C3-8C8D-4437-ABF9-A3DC7F90DD59}" srcId="{BE89B737-AA63-4D5B-8DEE-988552973321}" destId="{628A7294-22B6-42CE-9549-56B5FCC5B8BE}" srcOrd="3" destOrd="0" parTransId="{45A839F5-E031-4883-BDCE-BAF19874FE82}" sibTransId="{1A70353C-2C5A-44DC-94A3-1A4967E1EF7C}"/>
    <dgm:cxn modelId="{3EA879E4-928D-4EA2-AB03-C1D7C5608FDD}" type="presOf" srcId="{57ECB618-3808-41B3-8BED-731E92C5B3BA}" destId="{6566D069-6F4D-4FC2-9609-A6A3E935C4AF}" srcOrd="0" destOrd="0" presId="urn:microsoft.com/office/officeart/2005/8/layout/vList2"/>
    <dgm:cxn modelId="{CB2FB095-54E7-4ABF-8565-264882C1C72E}" type="presParOf" srcId="{36A5D3BF-63F2-424B-8DF9-847D885BC955}" destId="{FC2A22A6-785A-43EC-A705-848D61DC1712}" srcOrd="0" destOrd="0" presId="urn:microsoft.com/office/officeart/2005/8/layout/vList2"/>
    <dgm:cxn modelId="{4B8772CD-9E2E-4E8D-9EB7-3BEE4BD187E3}" type="presParOf" srcId="{36A5D3BF-63F2-424B-8DF9-847D885BC955}" destId="{1DA9C1F7-7135-4D96-8521-5FBA5873E4F8}" srcOrd="1" destOrd="0" presId="urn:microsoft.com/office/officeart/2005/8/layout/vList2"/>
    <dgm:cxn modelId="{14093B18-3B73-4C52-B201-9FB1531C05ED}" type="presParOf" srcId="{36A5D3BF-63F2-424B-8DF9-847D885BC955}" destId="{6566D069-6F4D-4FC2-9609-A6A3E935C4AF}" srcOrd="2" destOrd="0" presId="urn:microsoft.com/office/officeart/2005/8/layout/vList2"/>
    <dgm:cxn modelId="{650A5200-0358-47F7-8C19-66C98B37A588}" type="presParOf" srcId="{36A5D3BF-63F2-424B-8DF9-847D885BC955}" destId="{9A7E0BEB-8690-4956-BD78-BD01E7F03F8F}" srcOrd="3" destOrd="0" presId="urn:microsoft.com/office/officeart/2005/8/layout/vList2"/>
    <dgm:cxn modelId="{47C70DC4-38A2-403D-B88A-7C80ED8E2A4C}" type="presParOf" srcId="{36A5D3BF-63F2-424B-8DF9-847D885BC955}" destId="{2A9A3B14-7651-411C-B41E-677C1F213EEA}" srcOrd="4" destOrd="0" presId="urn:microsoft.com/office/officeart/2005/8/layout/vList2"/>
    <dgm:cxn modelId="{4D814973-1416-41DD-B7BC-EF776C6CD27C}" type="presParOf" srcId="{36A5D3BF-63F2-424B-8DF9-847D885BC955}" destId="{BF3726DE-A6B5-4389-B6A1-4CBFC4CA7A35}" srcOrd="5" destOrd="0" presId="urn:microsoft.com/office/officeart/2005/8/layout/vList2"/>
    <dgm:cxn modelId="{CFC53315-0ECE-4677-8BDB-7A6BDA4FF387}" type="presParOf" srcId="{36A5D3BF-63F2-424B-8DF9-847D885BC955}" destId="{2AA77B69-F305-458F-8FFF-3CF68EF943D2}" srcOrd="6" destOrd="0" presId="urn:microsoft.com/office/officeart/2005/8/layout/vList2"/>
    <dgm:cxn modelId="{61BFF1C0-EAB3-4B89-8B06-04727B813BC9}" type="presParOf" srcId="{36A5D3BF-63F2-424B-8DF9-847D885BC955}" destId="{4ADB3E23-B0B6-4E26-8A6A-495682FDC27C}" srcOrd="7" destOrd="0" presId="urn:microsoft.com/office/officeart/2005/8/layout/vList2"/>
    <dgm:cxn modelId="{29CEEF31-E0B9-46B7-943B-DFCA4DBCF2E1}" type="presParOf" srcId="{36A5D3BF-63F2-424B-8DF9-847D885BC955}" destId="{5C635B34-517A-46D3-8D05-ED1A51D8268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EEC32FA-442F-4294-95A0-4A43B56328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B1D6B16-8F5F-468F-B4A8-B9E21A47D084}">
      <dgm:prSet/>
      <dgm:spPr/>
      <dgm:t>
        <a:bodyPr/>
        <a:lstStyle/>
        <a:p>
          <a:r>
            <a:rPr lang="fi-FI" dirty="0"/>
            <a:t>Äidin klamydiainfektio </a:t>
          </a:r>
        </a:p>
      </dgm:t>
    </dgm:pt>
    <dgm:pt modelId="{85A5FBD4-83F0-4DB5-802B-F2791A5AAC6E}" type="parTrans" cxnId="{2EB145A0-B934-4EA3-BC0D-F05EB6ABA4CC}">
      <dgm:prSet/>
      <dgm:spPr/>
      <dgm:t>
        <a:bodyPr/>
        <a:lstStyle/>
        <a:p>
          <a:endParaRPr lang="fi-FI"/>
        </a:p>
      </dgm:t>
    </dgm:pt>
    <dgm:pt modelId="{343EBDFB-806B-4D48-91AA-EB940C8D7347}" type="sibTrans" cxnId="{2EB145A0-B934-4EA3-BC0D-F05EB6ABA4CC}">
      <dgm:prSet/>
      <dgm:spPr/>
      <dgm:t>
        <a:bodyPr/>
        <a:lstStyle/>
        <a:p>
          <a:endParaRPr lang="fi-FI"/>
        </a:p>
      </dgm:t>
    </dgm:pt>
    <dgm:pt modelId="{1C50B163-AB7F-4DD1-8114-C9FE061A7792}">
      <dgm:prSet/>
      <dgm:spPr/>
      <dgm:t>
        <a:bodyPr/>
        <a:lstStyle/>
        <a:p>
          <a:r>
            <a:rPr lang="fi-FI"/>
            <a:t>ei ole merkittävä riski sikiölle</a:t>
          </a:r>
        </a:p>
      </dgm:t>
    </dgm:pt>
    <dgm:pt modelId="{1EDA28CD-A23B-429D-9B5C-157B6C649070}" type="parTrans" cxnId="{C33D0DA8-0BF6-427B-97B1-FFEE4FE167F1}">
      <dgm:prSet/>
      <dgm:spPr/>
      <dgm:t>
        <a:bodyPr/>
        <a:lstStyle/>
        <a:p>
          <a:endParaRPr lang="fi-FI"/>
        </a:p>
      </dgm:t>
    </dgm:pt>
    <dgm:pt modelId="{B9F3013C-58EA-456F-9AEB-793170CDE5CD}" type="sibTrans" cxnId="{C33D0DA8-0BF6-427B-97B1-FFEE4FE167F1}">
      <dgm:prSet/>
      <dgm:spPr/>
      <dgm:t>
        <a:bodyPr/>
        <a:lstStyle/>
        <a:p>
          <a:endParaRPr lang="fi-FI"/>
        </a:p>
      </dgm:t>
    </dgm:pt>
    <dgm:pt modelId="{9E808A08-4937-4208-A0F6-78FE53A49F2F}">
      <dgm:prSet/>
      <dgm:spPr/>
      <dgm:t>
        <a:bodyPr/>
        <a:lstStyle/>
        <a:p>
          <a:r>
            <a:rPr lang="fi-FI" dirty="0"/>
            <a:t>saattaa hieman suurentaa ennenaikaisen synnytyksen riskiä</a:t>
          </a:r>
          <a:r>
            <a:rPr lang="fi-FI" dirty="0">
              <a:solidFill>
                <a:srgbClr val="FF0000"/>
              </a:solidFill>
            </a:rPr>
            <a:t>.</a:t>
          </a:r>
        </a:p>
      </dgm:t>
    </dgm:pt>
    <dgm:pt modelId="{26FC20D7-EAF1-4AC1-9590-40288D2CE3A1}" type="parTrans" cxnId="{8373CB68-92E2-4824-8881-3290C28D9B13}">
      <dgm:prSet/>
      <dgm:spPr/>
      <dgm:t>
        <a:bodyPr/>
        <a:lstStyle/>
        <a:p>
          <a:endParaRPr lang="fi-FI"/>
        </a:p>
      </dgm:t>
    </dgm:pt>
    <dgm:pt modelId="{C9900EE3-197E-4781-87C5-8FC9C5ED7361}" type="sibTrans" cxnId="{8373CB68-92E2-4824-8881-3290C28D9B13}">
      <dgm:prSet/>
      <dgm:spPr/>
      <dgm:t>
        <a:bodyPr/>
        <a:lstStyle/>
        <a:p>
          <a:endParaRPr lang="fi-FI"/>
        </a:p>
      </dgm:t>
    </dgm:pt>
    <dgm:pt modelId="{9FE1033F-45B9-4787-A238-C6688B3E5CE2}">
      <dgm:prSet/>
      <dgm:spPr/>
      <dgm:t>
        <a:bodyPr/>
        <a:lstStyle/>
        <a:p>
          <a:r>
            <a:rPr lang="fi-FI" dirty="0"/>
            <a:t>Vastasyntynyt voi saada klamydiatartunnan synnytyskanavasta, mikä voi aiheuttaa </a:t>
          </a:r>
          <a:r>
            <a:rPr lang="fi-FI" dirty="0" err="1"/>
            <a:t>konjunktiviitin</a:t>
          </a:r>
          <a:r>
            <a:rPr lang="fi-FI" dirty="0"/>
            <a:t> tai keuhkokuumeen.</a:t>
          </a:r>
        </a:p>
      </dgm:t>
    </dgm:pt>
    <dgm:pt modelId="{02387ABE-8BF7-4321-AB27-E0A860B31E5E}" type="parTrans" cxnId="{002E3EF8-6CB9-458F-9727-661FA18BBA16}">
      <dgm:prSet/>
      <dgm:spPr/>
      <dgm:t>
        <a:bodyPr/>
        <a:lstStyle/>
        <a:p>
          <a:endParaRPr lang="fi-FI"/>
        </a:p>
      </dgm:t>
    </dgm:pt>
    <dgm:pt modelId="{CB9F206B-11AB-4C12-85EE-AD91DC24F3B2}" type="sibTrans" cxnId="{002E3EF8-6CB9-458F-9727-661FA18BBA16}">
      <dgm:prSet/>
      <dgm:spPr/>
      <dgm:t>
        <a:bodyPr/>
        <a:lstStyle/>
        <a:p>
          <a:endParaRPr lang="fi-FI"/>
        </a:p>
      </dgm:t>
    </dgm:pt>
    <dgm:pt modelId="{87B13817-FD9E-4DAA-8595-9B76495A2559}">
      <dgm:prSet/>
      <dgm:spPr/>
      <dgm:t>
        <a:bodyPr/>
        <a:lstStyle/>
        <a:p>
          <a:r>
            <a:rPr lang="fi-FI"/>
            <a:t>Kuppa</a:t>
          </a:r>
        </a:p>
      </dgm:t>
    </dgm:pt>
    <dgm:pt modelId="{DA45D0CC-83CA-41FF-95FE-D255E7194872}" type="parTrans" cxnId="{6C03270A-A6F8-4FB3-9FDE-2F34256B902E}">
      <dgm:prSet/>
      <dgm:spPr/>
      <dgm:t>
        <a:bodyPr/>
        <a:lstStyle/>
        <a:p>
          <a:endParaRPr lang="fi-FI"/>
        </a:p>
      </dgm:t>
    </dgm:pt>
    <dgm:pt modelId="{87F7BA13-6634-455C-A0B5-1A4272CC7FEF}" type="sibTrans" cxnId="{6C03270A-A6F8-4FB3-9FDE-2F34256B902E}">
      <dgm:prSet/>
      <dgm:spPr/>
      <dgm:t>
        <a:bodyPr/>
        <a:lstStyle/>
        <a:p>
          <a:endParaRPr lang="fi-FI"/>
        </a:p>
      </dgm:t>
    </dgm:pt>
    <dgm:pt modelId="{C1574365-0367-4699-802C-1C03C3E9BB7E}">
      <dgm:prSet/>
      <dgm:spPr/>
      <dgm:t>
        <a:bodyPr/>
        <a:lstStyle/>
        <a:p>
          <a:r>
            <a:rPr lang="fi-FI" dirty="0"/>
            <a:t>voi aiheuttaa merkittävän sikiövaurion, joka on hoidolla estettävissä. Hoito on sama kuin muilla potilailla (A).</a:t>
          </a:r>
        </a:p>
      </dgm:t>
    </dgm:pt>
    <dgm:pt modelId="{975CC8D2-196C-4427-B65D-1507FC5BD432}" type="parTrans" cxnId="{0BD99F0B-5861-43FF-8285-04C85798BFEB}">
      <dgm:prSet/>
      <dgm:spPr/>
      <dgm:t>
        <a:bodyPr/>
        <a:lstStyle/>
        <a:p>
          <a:endParaRPr lang="fi-FI"/>
        </a:p>
      </dgm:t>
    </dgm:pt>
    <dgm:pt modelId="{C57A1756-477C-4D8E-A4C7-EA5C1B5F295D}" type="sibTrans" cxnId="{0BD99F0B-5861-43FF-8285-04C85798BFEB}">
      <dgm:prSet/>
      <dgm:spPr/>
      <dgm:t>
        <a:bodyPr/>
        <a:lstStyle/>
        <a:p>
          <a:endParaRPr lang="fi-FI"/>
        </a:p>
      </dgm:t>
    </dgm:pt>
    <dgm:pt modelId="{4F8D2BB9-5968-426B-ADE6-43B6610B3579}">
      <dgm:prSet/>
      <dgm:spPr/>
      <dgm:t>
        <a:bodyPr/>
        <a:lstStyle/>
        <a:p>
          <a:r>
            <a:rPr lang="fi-FI"/>
            <a:t>Tippuri</a:t>
          </a:r>
        </a:p>
      </dgm:t>
    </dgm:pt>
    <dgm:pt modelId="{D3914820-FC1B-449E-8403-CDC59D5EFD2C}" type="parTrans" cxnId="{A34287FF-1B8D-4D11-B157-41D45AFDE153}">
      <dgm:prSet/>
      <dgm:spPr/>
      <dgm:t>
        <a:bodyPr/>
        <a:lstStyle/>
        <a:p>
          <a:endParaRPr lang="fi-FI"/>
        </a:p>
      </dgm:t>
    </dgm:pt>
    <dgm:pt modelId="{8D0A12B9-7A33-49F3-84B8-E5881E2A233E}" type="sibTrans" cxnId="{A34287FF-1B8D-4D11-B157-41D45AFDE153}">
      <dgm:prSet/>
      <dgm:spPr/>
      <dgm:t>
        <a:bodyPr/>
        <a:lstStyle/>
        <a:p>
          <a:endParaRPr lang="fi-FI"/>
        </a:p>
      </dgm:t>
    </dgm:pt>
    <dgm:pt modelId="{D915A72B-9AF6-43DA-AC0B-9B6D226342CA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suurentaa hoitamattomana ennenaikaisen synnytyksen riskin </a:t>
          </a:r>
          <a:br>
            <a:rPr lang="fi-FI" dirty="0">
              <a:solidFill>
                <a:schemeClr val="tx1"/>
              </a:solidFill>
            </a:rPr>
          </a:br>
          <a:r>
            <a:rPr lang="fi-FI" dirty="0">
              <a:solidFill>
                <a:schemeClr val="tx1"/>
              </a:solidFill>
            </a:rPr>
            <a:t>3–5-kertaiseksi</a:t>
          </a:r>
        </a:p>
      </dgm:t>
    </dgm:pt>
    <dgm:pt modelId="{B1608BD1-136A-4055-850F-18CEFF63062E}" type="parTrans" cxnId="{66DBBC8B-362B-4340-AD0B-D35D9AF1CDEF}">
      <dgm:prSet/>
      <dgm:spPr/>
      <dgm:t>
        <a:bodyPr/>
        <a:lstStyle/>
        <a:p>
          <a:endParaRPr lang="fi-FI"/>
        </a:p>
      </dgm:t>
    </dgm:pt>
    <dgm:pt modelId="{9D76A2EA-B339-4021-92DC-3A24AB9193A9}" type="sibTrans" cxnId="{66DBBC8B-362B-4340-AD0B-D35D9AF1CDEF}">
      <dgm:prSet/>
      <dgm:spPr/>
      <dgm:t>
        <a:bodyPr/>
        <a:lstStyle/>
        <a:p>
          <a:endParaRPr lang="fi-FI"/>
        </a:p>
      </dgm:t>
    </dgm:pt>
    <dgm:pt modelId="{E6540844-3ACC-4243-BF00-F54A6D1C44A8}">
      <dgm:prSet/>
      <dgm:spPr/>
      <dgm:t>
        <a:bodyPr/>
        <a:lstStyle/>
        <a:p>
          <a:r>
            <a:rPr lang="fi-FI" dirty="0"/>
            <a:t>voi aiheuttaa synnytyksen yhteydessä vastasyntyneelle </a:t>
          </a:r>
          <a:r>
            <a:rPr lang="fi-FI" dirty="0" err="1"/>
            <a:t>konjunktiviitin</a:t>
          </a:r>
          <a:r>
            <a:rPr lang="fi-FI" dirty="0"/>
            <a:t>.</a:t>
          </a:r>
        </a:p>
      </dgm:t>
    </dgm:pt>
    <dgm:pt modelId="{0D25AD29-649F-4BA6-B509-BA80774267AF}" type="parTrans" cxnId="{067960AF-60C9-48A6-B100-DB6CDE75D7F9}">
      <dgm:prSet/>
      <dgm:spPr/>
      <dgm:t>
        <a:bodyPr/>
        <a:lstStyle/>
        <a:p>
          <a:endParaRPr lang="fi-FI"/>
        </a:p>
      </dgm:t>
    </dgm:pt>
    <dgm:pt modelId="{0ED8D4C2-2704-417D-B528-C7CBBB332045}" type="sibTrans" cxnId="{067960AF-60C9-48A6-B100-DB6CDE75D7F9}">
      <dgm:prSet/>
      <dgm:spPr/>
      <dgm:t>
        <a:bodyPr/>
        <a:lstStyle/>
        <a:p>
          <a:endParaRPr lang="fi-FI"/>
        </a:p>
      </dgm:t>
    </dgm:pt>
    <dgm:pt modelId="{6EB5E305-D8A9-4405-80CF-CF14C262C6EE}" type="pres">
      <dgm:prSet presAssocID="{EEEC32FA-442F-4294-95A0-4A43B5632842}" presName="linear" presStyleCnt="0">
        <dgm:presLayoutVars>
          <dgm:animLvl val="lvl"/>
          <dgm:resizeHandles val="exact"/>
        </dgm:presLayoutVars>
      </dgm:prSet>
      <dgm:spPr/>
    </dgm:pt>
    <dgm:pt modelId="{4E1DCE29-91B5-4A40-8476-D5FA5B5EB17B}" type="pres">
      <dgm:prSet presAssocID="{DB1D6B16-8F5F-468F-B4A8-B9E21A47D08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2031C4-DF7C-45C6-AB19-5AA6F806A4CB}" type="pres">
      <dgm:prSet presAssocID="{DB1D6B16-8F5F-468F-B4A8-B9E21A47D084}" presName="childText" presStyleLbl="revTx" presStyleIdx="0" presStyleCnt="3">
        <dgm:presLayoutVars>
          <dgm:bulletEnabled val="1"/>
        </dgm:presLayoutVars>
      </dgm:prSet>
      <dgm:spPr/>
    </dgm:pt>
    <dgm:pt modelId="{47EFB341-69A9-418A-BAC6-CF6B7DC8FEC7}" type="pres">
      <dgm:prSet presAssocID="{87B13817-FD9E-4DAA-8595-9B76495A25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77D08D2-FFF2-477A-BE42-365F5FEAD2C3}" type="pres">
      <dgm:prSet presAssocID="{87B13817-FD9E-4DAA-8595-9B76495A2559}" presName="childText" presStyleLbl="revTx" presStyleIdx="1" presStyleCnt="3">
        <dgm:presLayoutVars>
          <dgm:bulletEnabled val="1"/>
        </dgm:presLayoutVars>
      </dgm:prSet>
      <dgm:spPr/>
    </dgm:pt>
    <dgm:pt modelId="{26C8AD07-6314-479A-849E-F6B6A46A8B05}" type="pres">
      <dgm:prSet presAssocID="{4F8D2BB9-5968-426B-ADE6-43B6610B357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343067C-7837-4C13-A44B-81F80FBE1469}" type="pres">
      <dgm:prSet presAssocID="{4F8D2BB9-5968-426B-ADE6-43B6610B357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FD36F905-6D16-4F9C-A312-90BDB67E8CB1}" type="presOf" srcId="{DB1D6B16-8F5F-468F-B4A8-B9E21A47D084}" destId="{4E1DCE29-91B5-4A40-8476-D5FA5B5EB17B}" srcOrd="0" destOrd="0" presId="urn:microsoft.com/office/officeart/2005/8/layout/vList2"/>
    <dgm:cxn modelId="{6C03270A-A6F8-4FB3-9FDE-2F34256B902E}" srcId="{EEEC32FA-442F-4294-95A0-4A43B5632842}" destId="{87B13817-FD9E-4DAA-8595-9B76495A2559}" srcOrd="1" destOrd="0" parTransId="{DA45D0CC-83CA-41FF-95FE-D255E7194872}" sibTransId="{87F7BA13-6634-455C-A0B5-1A4272CC7FEF}"/>
    <dgm:cxn modelId="{0BD99F0B-5861-43FF-8285-04C85798BFEB}" srcId="{87B13817-FD9E-4DAA-8595-9B76495A2559}" destId="{C1574365-0367-4699-802C-1C03C3E9BB7E}" srcOrd="0" destOrd="0" parTransId="{975CC8D2-196C-4427-B65D-1507FC5BD432}" sibTransId="{C57A1756-477C-4D8E-A4C7-EA5C1B5F295D}"/>
    <dgm:cxn modelId="{CCF7711F-F295-4DB7-81CC-927654E8E5F9}" type="presOf" srcId="{1C50B163-AB7F-4DD1-8114-C9FE061A7792}" destId="{7F2031C4-DF7C-45C6-AB19-5AA6F806A4CB}" srcOrd="0" destOrd="0" presId="urn:microsoft.com/office/officeart/2005/8/layout/vList2"/>
    <dgm:cxn modelId="{02874129-87E2-43D1-8C45-120644290E28}" type="presOf" srcId="{EEEC32FA-442F-4294-95A0-4A43B5632842}" destId="{6EB5E305-D8A9-4405-80CF-CF14C262C6EE}" srcOrd="0" destOrd="0" presId="urn:microsoft.com/office/officeart/2005/8/layout/vList2"/>
    <dgm:cxn modelId="{2581D238-7491-4180-AD0F-D85F5AD37CC4}" type="presOf" srcId="{9E808A08-4937-4208-A0F6-78FE53A49F2F}" destId="{7F2031C4-DF7C-45C6-AB19-5AA6F806A4CB}" srcOrd="0" destOrd="1" presId="urn:microsoft.com/office/officeart/2005/8/layout/vList2"/>
    <dgm:cxn modelId="{8373CB68-92E2-4824-8881-3290C28D9B13}" srcId="{DB1D6B16-8F5F-468F-B4A8-B9E21A47D084}" destId="{9E808A08-4937-4208-A0F6-78FE53A49F2F}" srcOrd="1" destOrd="0" parTransId="{26FC20D7-EAF1-4AC1-9590-40288D2CE3A1}" sibTransId="{C9900EE3-197E-4781-87C5-8FC9C5ED7361}"/>
    <dgm:cxn modelId="{69641054-D7B4-4E12-81EA-4709C0B073F9}" type="presOf" srcId="{C1574365-0367-4699-802C-1C03C3E9BB7E}" destId="{077D08D2-FFF2-477A-BE42-365F5FEAD2C3}" srcOrd="0" destOrd="0" presId="urn:microsoft.com/office/officeart/2005/8/layout/vList2"/>
    <dgm:cxn modelId="{F3665885-62F7-4255-B42A-8426B37F80D2}" type="presOf" srcId="{9FE1033F-45B9-4787-A238-C6688B3E5CE2}" destId="{7F2031C4-DF7C-45C6-AB19-5AA6F806A4CB}" srcOrd="0" destOrd="2" presId="urn:microsoft.com/office/officeart/2005/8/layout/vList2"/>
    <dgm:cxn modelId="{66DBBC8B-362B-4340-AD0B-D35D9AF1CDEF}" srcId="{4F8D2BB9-5968-426B-ADE6-43B6610B3579}" destId="{D915A72B-9AF6-43DA-AC0B-9B6D226342CA}" srcOrd="0" destOrd="0" parTransId="{B1608BD1-136A-4055-850F-18CEFF63062E}" sibTransId="{9D76A2EA-B339-4021-92DC-3A24AB9193A9}"/>
    <dgm:cxn modelId="{ABA5059D-2270-4174-82E6-FAFB54151B40}" type="presOf" srcId="{87B13817-FD9E-4DAA-8595-9B76495A2559}" destId="{47EFB341-69A9-418A-BAC6-CF6B7DC8FEC7}" srcOrd="0" destOrd="0" presId="urn:microsoft.com/office/officeart/2005/8/layout/vList2"/>
    <dgm:cxn modelId="{2EB145A0-B934-4EA3-BC0D-F05EB6ABA4CC}" srcId="{EEEC32FA-442F-4294-95A0-4A43B5632842}" destId="{DB1D6B16-8F5F-468F-B4A8-B9E21A47D084}" srcOrd="0" destOrd="0" parTransId="{85A5FBD4-83F0-4DB5-802B-F2791A5AAC6E}" sibTransId="{343EBDFB-806B-4D48-91AA-EB940C8D7347}"/>
    <dgm:cxn modelId="{C33D0DA8-0BF6-427B-97B1-FFEE4FE167F1}" srcId="{DB1D6B16-8F5F-468F-B4A8-B9E21A47D084}" destId="{1C50B163-AB7F-4DD1-8114-C9FE061A7792}" srcOrd="0" destOrd="0" parTransId="{1EDA28CD-A23B-429D-9B5C-157B6C649070}" sibTransId="{B9F3013C-58EA-456F-9AEB-793170CDE5CD}"/>
    <dgm:cxn modelId="{067960AF-60C9-48A6-B100-DB6CDE75D7F9}" srcId="{4F8D2BB9-5968-426B-ADE6-43B6610B3579}" destId="{E6540844-3ACC-4243-BF00-F54A6D1C44A8}" srcOrd="1" destOrd="0" parTransId="{0D25AD29-649F-4BA6-B509-BA80774267AF}" sibTransId="{0ED8D4C2-2704-417D-B528-C7CBBB332045}"/>
    <dgm:cxn modelId="{A7FD8EC5-E372-4CF5-9583-ED45FC50B5F2}" type="presOf" srcId="{4F8D2BB9-5968-426B-ADE6-43B6610B3579}" destId="{26C8AD07-6314-479A-849E-F6B6A46A8B05}" srcOrd="0" destOrd="0" presId="urn:microsoft.com/office/officeart/2005/8/layout/vList2"/>
    <dgm:cxn modelId="{C7F53AD9-6456-433B-86CE-ED12347B221F}" type="presOf" srcId="{E6540844-3ACC-4243-BF00-F54A6D1C44A8}" destId="{E343067C-7837-4C13-A44B-81F80FBE1469}" srcOrd="0" destOrd="1" presId="urn:microsoft.com/office/officeart/2005/8/layout/vList2"/>
    <dgm:cxn modelId="{4E482EE0-AD82-4D1C-AD39-643E73D13902}" type="presOf" srcId="{D915A72B-9AF6-43DA-AC0B-9B6D226342CA}" destId="{E343067C-7837-4C13-A44B-81F80FBE1469}" srcOrd="0" destOrd="0" presId="urn:microsoft.com/office/officeart/2005/8/layout/vList2"/>
    <dgm:cxn modelId="{002E3EF8-6CB9-458F-9727-661FA18BBA16}" srcId="{DB1D6B16-8F5F-468F-B4A8-B9E21A47D084}" destId="{9FE1033F-45B9-4787-A238-C6688B3E5CE2}" srcOrd="2" destOrd="0" parTransId="{02387ABE-8BF7-4321-AB27-E0A860B31E5E}" sibTransId="{CB9F206B-11AB-4C12-85EE-AD91DC24F3B2}"/>
    <dgm:cxn modelId="{A34287FF-1B8D-4D11-B157-41D45AFDE153}" srcId="{EEEC32FA-442F-4294-95A0-4A43B5632842}" destId="{4F8D2BB9-5968-426B-ADE6-43B6610B3579}" srcOrd="2" destOrd="0" parTransId="{D3914820-FC1B-449E-8403-CDC59D5EFD2C}" sibTransId="{8D0A12B9-7A33-49F3-84B8-E5881E2A233E}"/>
    <dgm:cxn modelId="{2DCFC299-ADB3-4A61-AB47-D8B147BD8001}" type="presParOf" srcId="{6EB5E305-D8A9-4405-80CF-CF14C262C6EE}" destId="{4E1DCE29-91B5-4A40-8476-D5FA5B5EB17B}" srcOrd="0" destOrd="0" presId="urn:microsoft.com/office/officeart/2005/8/layout/vList2"/>
    <dgm:cxn modelId="{694074C8-EEF5-40D2-8EBA-F078B53DC610}" type="presParOf" srcId="{6EB5E305-D8A9-4405-80CF-CF14C262C6EE}" destId="{7F2031C4-DF7C-45C6-AB19-5AA6F806A4CB}" srcOrd="1" destOrd="0" presId="urn:microsoft.com/office/officeart/2005/8/layout/vList2"/>
    <dgm:cxn modelId="{7C010E78-46DE-4CCC-A6C4-651755A327F0}" type="presParOf" srcId="{6EB5E305-D8A9-4405-80CF-CF14C262C6EE}" destId="{47EFB341-69A9-418A-BAC6-CF6B7DC8FEC7}" srcOrd="2" destOrd="0" presId="urn:microsoft.com/office/officeart/2005/8/layout/vList2"/>
    <dgm:cxn modelId="{36233AD7-FEC4-4BD0-BA34-F183D930CC2D}" type="presParOf" srcId="{6EB5E305-D8A9-4405-80CF-CF14C262C6EE}" destId="{077D08D2-FFF2-477A-BE42-365F5FEAD2C3}" srcOrd="3" destOrd="0" presId="urn:microsoft.com/office/officeart/2005/8/layout/vList2"/>
    <dgm:cxn modelId="{AB580748-1C7F-4158-BF19-C953BC1EEB78}" type="presParOf" srcId="{6EB5E305-D8A9-4405-80CF-CF14C262C6EE}" destId="{26C8AD07-6314-479A-849E-F6B6A46A8B05}" srcOrd="4" destOrd="0" presId="urn:microsoft.com/office/officeart/2005/8/layout/vList2"/>
    <dgm:cxn modelId="{24298392-C966-4F89-AFD5-E30951CE03CE}" type="presParOf" srcId="{6EB5E305-D8A9-4405-80CF-CF14C262C6EE}" destId="{E343067C-7837-4C13-A44B-81F80FBE146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6DBAA52-341C-4D2D-AD58-510AD5A5D4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49432FD5-608D-4FBB-95A2-32C080B646DF}">
      <dgm:prSet/>
      <dgm:spPr/>
      <dgm:t>
        <a:bodyPr/>
        <a:lstStyle/>
        <a:p>
          <a:r>
            <a:rPr lang="fi-FI"/>
            <a:t>Genitaaliherpes</a:t>
          </a:r>
        </a:p>
      </dgm:t>
    </dgm:pt>
    <dgm:pt modelId="{E23BCDDC-680D-47AE-A107-8CA113FDC019}" type="parTrans" cxnId="{20E0489E-0E4D-4330-A9D1-B7FF124653D2}">
      <dgm:prSet/>
      <dgm:spPr/>
      <dgm:t>
        <a:bodyPr/>
        <a:lstStyle/>
        <a:p>
          <a:endParaRPr lang="fi-FI"/>
        </a:p>
      </dgm:t>
    </dgm:pt>
    <dgm:pt modelId="{60BDC727-06E1-4C71-AA03-FF4E4BA6449A}" type="sibTrans" cxnId="{20E0489E-0E4D-4330-A9D1-B7FF124653D2}">
      <dgm:prSet/>
      <dgm:spPr/>
      <dgm:t>
        <a:bodyPr/>
        <a:lstStyle/>
        <a:p>
          <a:endParaRPr lang="fi-FI"/>
        </a:p>
      </dgm:t>
    </dgm:pt>
    <dgm:pt modelId="{7C8F274F-2BE6-4891-AA3E-612D22B31B49}">
      <dgm:prSet/>
      <dgm:spPr/>
      <dgm:t>
        <a:bodyPr/>
        <a:lstStyle/>
        <a:p>
          <a:r>
            <a:rPr lang="fi-FI" dirty="0"/>
            <a:t>Vastasyntynyt voi saada tartunnan synnytyksen aikana synnytyskanavasta (</a:t>
          </a:r>
          <a:r>
            <a:rPr lang="fi-FI" dirty="0" err="1"/>
            <a:t>neonataaliherpestulehdus</a:t>
          </a:r>
          <a:r>
            <a:rPr lang="fi-FI" dirty="0"/>
            <a:t>).</a:t>
          </a:r>
        </a:p>
      </dgm:t>
    </dgm:pt>
    <dgm:pt modelId="{99339C24-C4E6-4C4C-B562-E6B1877BF44D}" type="parTrans" cxnId="{9E7FBC7B-2DB3-48F3-9DB5-282BDAA0A9C0}">
      <dgm:prSet/>
      <dgm:spPr/>
      <dgm:t>
        <a:bodyPr/>
        <a:lstStyle/>
        <a:p>
          <a:endParaRPr lang="fi-FI"/>
        </a:p>
      </dgm:t>
    </dgm:pt>
    <dgm:pt modelId="{C9C7D3A4-BE57-4E6C-97AE-FF979DD537AF}" type="sibTrans" cxnId="{9E7FBC7B-2DB3-48F3-9DB5-282BDAA0A9C0}">
      <dgm:prSet/>
      <dgm:spPr/>
      <dgm:t>
        <a:bodyPr/>
        <a:lstStyle/>
        <a:p>
          <a:endParaRPr lang="fi-FI"/>
        </a:p>
      </dgm:t>
    </dgm:pt>
    <dgm:pt modelId="{B202F9C7-4A6F-4EFE-80B3-4E6B424ADB64}">
      <dgm:prSet/>
      <dgm:spPr/>
      <dgm:t>
        <a:bodyPr/>
        <a:lstStyle/>
        <a:p>
          <a:r>
            <a:rPr lang="fi-FI"/>
            <a:t>HPV- eli papilloomavirusinfektio</a:t>
          </a:r>
        </a:p>
      </dgm:t>
    </dgm:pt>
    <dgm:pt modelId="{5611F5EC-0EF6-4170-95B2-8D5A34554681}" type="parTrans" cxnId="{07AB2096-56F2-4A3E-B633-92A7D48B925E}">
      <dgm:prSet/>
      <dgm:spPr/>
      <dgm:t>
        <a:bodyPr/>
        <a:lstStyle/>
        <a:p>
          <a:endParaRPr lang="fi-FI"/>
        </a:p>
      </dgm:t>
    </dgm:pt>
    <dgm:pt modelId="{D011C682-DE5E-4A6E-A8B2-7154FD750A50}" type="sibTrans" cxnId="{07AB2096-56F2-4A3E-B633-92A7D48B925E}">
      <dgm:prSet/>
      <dgm:spPr/>
      <dgm:t>
        <a:bodyPr/>
        <a:lstStyle/>
        <a:p>
          <a:endParaRPr lang="fi-FI"/>
        </a:p>
      </dgm:t>
    </dgm:pt>
    <dgm:pt modelId="{8DDE744F-F386-434E-A72D-EF94E48EF87E}">
      <dgm:prSet/>
      <dgm:spPr/>
      <dgm:t>
        <a:bodyPr/>
        <a:lstStyle/>
        <a:p>
          <a:r>
            <a:rPr lang="fi-FI"/>
            <a:t>HPV ei aiheuta sikiöpoikkeavuuksia.</a:t>
          </a:r>
        </a:p>
      </dgm:t>
    </dgm:pt>
    <dgm:pt modelId="{E0561F99-324B-47BC-95A5-A16C70489B0D}" type="parTrans" cxnId="{A5956006-87AB-4E02-83AD-B76E4BE5421F}">
      <dgm:prSet/>
      <dgm:spPr/>
      <dgm:t>
        <a:bodyPr/>
        <a:lstStyle/>
        <a:p>
          <a:endParaRPr lang="fi-FI"/>
        </a:p>
      </dgm:t>
    </dgm:pt>
    <dgm:pt modelId="{F498103F-0766-4D5D-8BA1-241F5856ADE9}" type="sibTrans" cxnId="{A5956006-87AB-4E02-83AD-B76E4BE5421F}">
      <dgm:prSet/>
      <dgm:spPr/>
      <dgm:t>
        <a:bodyPr/>
        <a:lstStyle/>
        <a:p>
          <a:endParaRPr lang="fi-FI"/>
        </a:p>
      </dgm:t>
    </dgm:pt>
    <dgm:pt modelId="{9DE2A5EC-C177-43EC-81E9-AF1804CF978E}">
      <dgm:prSet/>
      <dgm:spPr/>
      <dgm:t>
        <a:bodyPr/>
        <a:lstStyle/>
        <a:p>
          <a:r>
            <a:rPr lang="fi-FI"/>
            <a:t>Ulkosynnyttimien kondyloomia ei tarvitse hoitaa raskauden aikana.</a:t>
          </a:r>
        </a:p>
      </dgm:t>
    </dgm:pt>
    <dgm:pt modelId="{53AC22BB-24CE-44EC-8A1A-4C45A96F7FE3}" type="parTrans" cxnId="{AF5960AB-F959-4CA7-9154-7B5E423098BF}">
      <dgm:prSet/>
      <dgm:spPr/>
      <dgm:t>
        <a:bodyPr/>
        <a:lstStyle/>
        <a:p>
          <a:endParaRPr lang="fi-FI"/>
        </a:p>
      </dgm:t>
    </dgm:pt>
    <dgm:pt modelId="{D7378555-8EDB-47EF-8790-AB4490ABB69A}" type="sibTrans" cxnId="{AF5960AB-F959-4CA7-9154-7B5E423098BF}">
      <dgm:prSet/>
      <dgm:spPr/>
      <dgm:t>
        <a:bodyPr/>
        <a:lstStyle/>
        <a:p>
          <a:endParaRPr lang="fi-FI"/>
        </a:p>
      </dgm:t>
    </dgm:pt>
    <dgm:pt modelId="{68E2C4F3-12B2-44E9-A6C7-AA8D65A1848F}">
      <dgm:prSet/>
      <dgm:spPr/>
      <dgm:t>
        <a:bodyPr/>
        <a:lstStyle/>
        <a:p>
          <a:r>
            <a:rPr lang="fi-FI"/>
            <a:t>HIV-infektio</a:t>
          </a:r>
        </a:p>
      </dgm:t>
    </dgm:pt>
    <dgm:pt modelId="{9B5A75BD-854F-4FD6-B90D-902A47EBDF1E}" type="parTrans" cxnId="{85DA7832-1507-4F03-92ED-7CB0CF5BFEFD}">
      <dgm:prSet/>
      <dgm:spPr/>
      <dgm:t>
        <a:bodyPr/>
        <a:lstStyle/>
        <a:p>
          <a:endParaRPr lang="fi-FI"/>
        </a:p>
      </dgm:t>
    </dgm:pt>
    <dgm:pt modelId="{3CA86385-440D-44FD-8604-F6A88B2BD776}" type="sibTrans" cxnId="{85DA7832-1507-4F03-92ED-7CB0CF5BFEFD}">
      <dgm:prSet/>
      <dgm:spPr/>
      <dgm:t>
        <a:bodyPr/>
        <a:lstStyle/>
        <a:p>
          <a:endParaRPr lang="fi-FI"/>
        </a:p>
      </dgm:t>
    </dgm:pt>
    <dgm:pt modelId="{C0EFFA34-3D0B-4D18-8EBA-6770DC4C8166}">
      <dgm:prSet/>
      <dgm:spPr/>
      <dgm:t>
        <a:bodyPr/>
        <a:lstStyle/>
        <a:p>
          <a:r>
            <a:rPr lang="fi-FI" dirty="0"/>
            <a:t>Vastasyntyneen infektoituminen voidaan estää tehokkaasti äidin HIV-lääkityksellä raskauden ja synnytyksen aikana, synnytyksen huolellisella suunnittelulla ja hoidolla, vastasyntyneen lääkityksellä sekä imettämättä jättämisellä.</a:t>
          </a:r>
        </a:p>
      </dgm:t>
    </dgm:pt>
    <dgm:pt modelId="{58603EA5-4D5F-47D3-876D-CF0B4C8EEED7}" type="parTrans" cxnId="{DF3D9C7D-8EA6-4F54-84FB-34DC601DEFE9}">
      <dgm:prSet/>
      <dgm:spPr/>
      <dgm:t>
        <a:bodyPr/>
        <a:lstStyle/>
        <a:p>
          <a:endParaRPr lang="fi-FI"/>
        </a:p>
      </dgm:t>
    </dgm:pt>
    <dgm:pt modelId="{F15E6CB0-1F5A-4BC6-9824-9D358A0770E1}" type="sibTrans" cxnId="{DF3D9C7D-8EA6-4F54-84FB-34DC601DEFE9}">
      <dgm:prSet/>
      <dgm:spPr/>
      <dgm:t>
        <a:bodyPr/>
        <a:lstStyle/>
        <a:p>
          <a:endParaRPr lang="fi-FI"/>
        </a:p>
      </dgm:t>
    </dgm:pt>
    <dgm:pt modelId="{E6044338-729E-4048-B95C-F123B5FFE19A}" type="pres">
      <dgm:prSet presAssocID="{A6DBAA52-341C-4D2D-AD58-510AD5A5D467}" presName="linear" presStyleCnt="0">
        <dgm:presLayoutVars>
          <dgm:animLvl val="lvl"/>
          <dgm:resizeHandles val="exact"/>
        </dgm:presLayoutVars>
      </dgm:prSet>
      <dgm:spPr/>
    </dgm:pt>
    <dgm:pt modelId="{4707E956-8DC2-44FC-AFCC-9CCF15B823DA}" type="pres">
      <dgm:prSet presAssocID="{49432FD5-608D-4FBB-95A2-32C080B646D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EB1152-6AE9-497D-8222-B49D9D4F69D9}" type="pres">
      <dgm:prSet presAssocID="{49432FD5-608D-4FBB-95A2-32C080B646DF}" presName="childText" presStyleLbl="revTx" presStyleIdx="0" presStyleCnt="3">
        <dgm:presLayoutVars>
          <dgm:bulletEnabled val="1"/>
        </dgm:presLayoutVars>
      </dgm:prSet>
      <dgm:spPr/>
    </dgm:pt>
    <dgm:pt modelId="{DC051132-E5C2-4F2C-8DA7-B32393A67897}" type="pres">
      <dgm:prSet presAssocID="{B202F9C7-4A6F-4EFE-80B3-4E6B424ADB6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C90907-1AD0-4CD5-9808-ECAF6BED3CFB}" type="pres">
      <dgm:prSet presAssocID="{B202F9C7-4A6F-4EFE-80B3-4E6B424ADB64}" presName="childText" presStyleLbl="revTx" presStyleIdx="1" presStyleCnt="3">
        <dgm:presLayoutVars>
          <dgm:bulletEnabled val="1"/>
        </dgm:presLayoutVars>
      </dgm:prSet>
      <dgm:spPr/>
    </dgm:pt>
    <dgm:pt modelId="{E8284F52-D328-48DB-A985-59456EDD2081}" type="pres">
      <dgm:prSet presAssocID="{68E2C4F3-12B2-44E9-A6C7-AA8D65A1848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10AD72B-AA42-4A09-B0D3-D8665742C0BB}" type="pres">
      <dgm:prSet presAssocID="{68E2C4F3-12B2-44E9-A6C7-AA8D65A1848F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00C8CD01-686F-45C2-9140-BB3FD5A298D8}" type="presOf" srcId="{49432FD5-608D-4FBB-95A2-32C080B646DF}" destId="{4707E956-8DC2-44FC-AFCC-9CCF15B823DA}" srcOrd="0" destOrd="0" presId="urn:microsoft.com/office/officeart/2005/8/layout/vList2"/>
    <dgm:cxn modelId="{A5956006-87AB-4E02-83AD-B76E4BE5421F}" srcId="{B202F9C7-4A6F-4EFE-80B3-4E6B424ADB64}" destId="{8DDE744F-F386-434E-A72D-EF94E48EF87E}" srcOrd="0" destOrd="0" parTransId="{E0561F99-324B-47BC-95A5-A16C70489B0D}" sibTransId="{F498103F-0766-4D5D-8BA1-241F5856ADE9}"/>
    <dgm:cxn modelId="{5C63AB13-10B4-40EC-B326-153998279032}" type="presOf" srcId="{68E2C4F3-12B2-44E9-A6C7-AA8D65A1848F}" destId="{E8284F52-D328-48DB-A985-59456EDD2081}" srcOrd="0" destOrd="0" presId="urn:microsoft.com/office/officeart/2005/8/layout/vList2"/>
    <dgm:cxn modelId="{68598E31-8B99-4063-B330-AB3BC30E4293}" type="presOf" srcId="{C0EFFA34-3D0B-4D18-8EBA-6770DC4C8166}" destId="{510AD72B-AA42-4A09-B0D3-D8665742C0BB}" srcOrd="0" destOrd="0" presId="urn:microsoft.com/office/officeart/2005/8/layout/vList2"/>
    <dgm:cxn modelId="{85DA7832-1507-4F03-92ED-7CB0CF5BFEFD}" srcId="{A6DBAA52-341C-4D2D-AD58-510AD5A5D467}" destId="{68E2C4F3-12B2-44E9-A6C7-AA8D65A1848F}" srcOrd="2" destOrd="0" parTransId="{9B5A75BD-854F-4FD6-B90D-902A47EBDF1E}" sibTransId="{3CA86385-440D-44FD-8604-F6A88B2BD776}"/>
    <dgm:cxn modelId="{9339CE57-8336-47B1-8D42-D0AA3CC63EA6}" type="presOf" srcId="{9DE2A5EC-C177-43EC-81E9-AF1804CF978E}" destId="{76C90907-1AD0-4CD5-9808-ECAF6BED3CFB}" srcOrd="0" destOrd="1" presId="urn:microsoft.com/office/officeart/2005/8/layout/vList2"/>
    <dgm:cxn modelId="{79218259-8D57-419A-A346-4E86CF723E44}" type="presOf" srcId="{7C8F274F-2BE6-4891-AA3E-612D22B31B49}" destId="{27EB1152-6AE9-497D-8222-B49D9D4F69D9}" srcOrd="0" destOrd="0" presId="urn:microsoft.com/office/officeart/2005/8/layout/vList2"/>
    <dgm:cxn modelId="{9E7FBC7B-2DB3-48F3-9DB5-282BDAA0A9C0}" srcId="{49432FD5-608D-4FBB-95A2-32C080B646DF}" destId="{7C8F274F-2BE6-4891-AA3E-612D22B31B49}" srcOrd="0" destOrd="0" parTransId="{99339C24-C4E6-4C4C-B562-E6B1877BF44D}" sibTransId="{C9C7D3A4-BE57-4E6C-97AE-FF979DD537AF}"/>
    <dgm:cxn modelId="{DF3D9C7D-8EA6-4F54-84FB-34DC601DEFE9}" srcId="{68E2C4F3-12B2-44E9-A6C7-AA8D65A1848F}" destId="{C0EFFA34-3D0B-4D18-8EBA-6770DC4C8166}" srcOrd="0" destOrd="0" parTransId="{58603EA5-4D5F-47D3-876D-CF0B4C8EEED7}" sibTransId="{F15E6CB0-1F5A-4BC6-9824-9D358A0770E1}"/>
    <dgm:cxn modelId="{AD3D3587-36D1-44D3-8D7C-181573F7EDC7}" type="presOf" srcId="{8DDE744F-F386-434E-A72D-EF94E48EF87E}" destId="{76C90907-1AD0-4CD5-9808-ECAF6BED3CFB}" srcOrd="0" destOrd="0" presId="urn:microsoft.com/office/officeart/2005/8/layout/vList2"/>
    <dgm:cxn modelId="{07AB2096-56F2-4A3E-B633-92A7D48B925E}" srcId="{A6DBAA52-341C-4D2D-AD58-510AD5A5D467}" destId="{B202F9C7-4A6F-4EFE-80B3-4E6B424ADB64}" srcOrd="1" destOrd="0" parTransId="{5611F5EC-0EF6-4170-95B2-8D5A34554681}" sibTransId="{D011C682-DE5E-4A6E-A8B2-7154FD750A50}"/>
    <dgm:cxn modelId="{20E0489E-0E4D-4330-A9D1-B7FF124653D2}" srcId="{A6DBAA52-341C-4D2D-AD58-510AD5A5D467}" destId="{49432FD5-608D-4FBB-95A2-32C080B646DF}" srcOrd="0" destOrd="0" parTransId="{E23BCDDC-680D-47AE-A107-8CA113FDC019}" sibTransId="{60BDC727-06E1-4C71-AA03-FF4E4BA6449A}"/>
    <dgm:cxn modelId="{AF5960AB-F959-4CA7-9154-7B5E423098BF}" srcId="{B202F9C7-4A6F-4EFE-80B3-4E6B424ADB64}" destId="{9DE2A5EC-C177-43EC-81E9-AF1804CF978E}" srcOrd="1" destOrd="0" parTransId="{53AC22BB-24CE-44EC-8A1A-4C45A96F7FE3}" sibTransId="{D7378555-8EDB-47EF-8790-AB4490ABB69A}"/>
    <dgm:cxn modelId="{2B36F8C8-990E-4F84-AB60-7AE798A10F03}" type="presOf" srcId="{A6DBAA52-341C-4D2D-AD58-510AD5A5D467}" destId="{E6044338-729E-4048-B95C-F123B5FFE19A}" srcOrd="0" destOrd="0" presId="urn:microsoft.com/office/officeart/2005/8/layout/vList2"/>
    <dgm:cxn modelId="{2BACA7DA-EE7B-4F31-9E4F-7F6D580C764E}" type="presOf" srcId="{B202F9C7-4A6F-4EFE-80B3-4E6B424ADB64}" destId="{DC051132-E5C2-4F2C-8DA7-B32393A67897}" srcOrd="0" destOrd="0" presId="urn:microsoft.com/office/officeart/2005/8/layout/vList2"/>
    <dgm:cxn modelId="{199E4C8A-2FDD-4461-8799-312107A9AAF6}" type="presParOf" srcId="{E6044338-729E-4048-B95C-F123B5FFE19A}" destId="{4707E956-8DC2-44FC-AFCC-9CCF15B823DA}" srcOrd="0" destOrd="0" presId="urn:microsoft.com/office/officeart/2005/8/layout/vList2"/>
    <dgm:cxn modelId="{6B246A8D-D30A-4D06-B2A4-C7AC7508F265}" type="presParOf" srcId="{E6044338-729E-4048-B95C-F123B5FFE19A}" destId="{27EB1152-6AE9-497D-8222-B49D9D4F69D9}" srcOrd="1" destOrd="0" presId="urn:microsoft.com/office/officeart/2005/8/layout/vList2"/>
    <dgm:cxn modelId="{0CF3963A-A386-4DFF-B116-DCC3A4B29622}" type="presParOf" srcId="{E6044338-729E-4048-B95C-F123B5FFE19A}" destId="{DC051132-E5C2-4F2C-8DA7-B32393A67897}" srcOrd="2" destOrd="0" presId="urn:microsoft.com/office/officeart/2005/8/layout/vList2"/>
    <dgm:cxn modelId="{95C54789-B752-49C7-A8D4-7C79C89A31CA}" type="presParOf" srcId="{E6044338-729E-4048-B95C-F123B5FFE19A}" destId="{76C90907-1AD0-4CD5-9808-ECAF6BED3CFB}" srcOrd="3" destOrd="0" presId="urn:microsoft.com/office/officeart/2005/8/layout/vList2"/>
    <dgm:cxn modelId="{8F27C88F-0CB9-44F7-92FA-E1A14F987A0C}" type="presParOf" srcId="{E6044338-729E-4048-B95C-F123B5FFE19A}" destId="{E8284F52-D328-48DB-A985-59456EDD2081}" srcOrd="4" destOrd="0" presId="urn:microsoft.com/office/officeart/2005/8/layout/vList2"/>
    <dgm:cxn modelId="{16292E31-BBE5-44DE-A95F-BE37B5551966}" type="presParOf" srcId="{E6044338-729E-4048-B95C-F123B5FFE19A}" destId="{510AD72B-AA42-4A09-B0D3-D8665742C0B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A009D73-0EEC-4F2D-9919-566DBC52D0C2}" type="doc">
      <dgm:prSet loTypeId="urn:microsoft.com/office/officeart/2005/8/layout/vList2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BF8E310A-6051-47A3-80D6-B29B48CD3C78}">
      <dgm:prSet custT="1"/>
      <dgm:spPr/>
      <dgm:t>
        <a:bodyPr/>
        <a:lstStyle/>
        <a:p>
          <a:r>
            <a:rPr lang="fi-FI" sz="2400" dirty="0"/>
            <a:t>Potilas tulisi lähettää erikoislääkärin arvioon seuraavin perustein (lähetteen kiireellisyys sulkeissa):</a:t>
          </a:r>
        </a:p>
      </dgm:t>
    </dgm:pt>
    <dgm:pt modelId="{0A82F18C-7514-4610-A80A-BADEE180C9AB}" type="parTrans" cxnId="{89968474-284B-4859-9DCC-596B9656E872}">
      <dgm:prSet/>
      <dgm:spPr/>
      <dgm:t>
        <a:bodyPr/>
        <a:lstStyle/>
        <a:p>
          <a:endParaRPr lang="fi-FI"/>
        </a:p>
      </dgm:t>
    </dgm:pt>
    <dgm:pt modelId="{FCC3B14D-EA72-4971-9525-51B42CF13DAF}" type="sibTrans" cxnId="{89968474-284B-4859-9DCC-596B9656E872}">
      <dgm:prSet/>
      <dgm:spPr/>
      <dgm:t>
        <a:bodyPr/>
        <a:lstStyle/>
        <a:p>
          <a:endParaRPr lang="fi-FI"/>
        </a:p>
      </dgm:t>
    </dgm:pt>
    <dgm:pt modelId="{45C8EC95-717A-484D-A927-67A9E07D19D8}">
      <dgm:prSet/>
      <dgm:spPr/>
      <dgm:t>
        <a:bodyPr/>
        <a:lstStyle/>
        <a:p>
          <a:r>
            <a:rPr lang="fi-FI" dirty="0"/>
            <a:t>uudet HIV-positiiviset potilaat (8–30 vrk)</a:t>
          </a:r>
        </a:p>
      </dgm:t>
    </dgm:pt>
    <dgm:pt modelId="{F7C2A417-BB31-4FCB-8E6D-64FD4002F6A5}" type="parTrans" cxnId="{84AAA3DE-DC44-47AD-A30C-336E8D13203C}">
      <dgm:prSet/>
      <dgm:spPr/>
      <dgm:t>
        <a:bodyPr/>
        <a:lstStyle/>
        <a:p>
          <a:endParaRPr lang="fi-FI"/>
        </a:p>
      </dgm:t>
    </dgm:pt>
    <dgm:pt modelId="{C81F0A31-BA2D-46E7-BA39-3537CC6816F1}" type="sibTrans" cxnId="{84AAA3DE-DC44-47AD-A30C-336E8D13203C}">
      <dgm:prSet/>
      <dgm:spPr/>
      <dgm:t>
        <a:bodyPr/>
        <a:lstStyle/>
        <a:p>
          <a:endParaRPr lang="fi-FI"/>
        </a:p>
      </dgm:t>
    </dgm:pt>
    <dgm:pt modelId="{E4560791-C822-497F-B211-7CB2FEA16C45}">
      <dgm:prSet/>
      <dgm:spPr/>
      <dgm:t>
        <a:bodyPr/>
        <a:lstStyle/>
        <a:p>
          <a:r>
            <a:rPr lang="fi-FI"/>
            <a:t>raskaudenaikainen kuppa ja HIV-infektio (1–7 vrk)</a:t>
          </a:r>
        </a:p>
      </dgm:t>
    </dgm:pt>
    <dgm:pt modelId="{53000984-80DA-4B82-BBFC-1B283179F2D9}" type="parTrans" cxnId="{8417331D-4DCE-45D1-B226-7350A3A80CC6}">
      <dgm:prSet/>
      <dgm:spPr/>
      <dgm:t>
        <a:bodyPr/>
        <a:lstStyle/>
        <a:p>
          <a:endParaRPr lang="fi-FI"/>
        </a:p>
      </dgm:t>
    </dgm:pt>
    <dgm:pt modelId="{E0CDB295-70B0-4056-9D04-DF8AD1D0F6DC}" type="sibTrans" cxnId="{8417331D-4DCE-45D1-B226-7350A3A80CC6}">
      <dgm:prSet/>
      <dgm:spPr/>
      <dgm:t>
        <a:bodyPr/>
        <a:lstStyle/>
        <a:p>
          <a:endParaRPr lang="fi-FI"/>
        </a:p>
      </dgm:t>
    </dgm:pt>
    <dgm:pt modelId="{FD822C1B-A7D8-478D-A341-7220A7941775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kuppa, kun tartunta-ajankohta on epäselvä (1–7 vrk)</a:t>
          </a:r>
        </a:p>
      </dgm:t>
    </dgm:pt>
    <dgm:pt modelId="{C24D88C8-21CF-4830-8C28-C62FF2DF7A2C}" type="parTrans" cxnId="{66FC3E52-E419-4B53-9E85-238864452051}">
      <dgm:prSet/>
      <dgm:spPr/>
      <dgm:t>
        <a:bodyPr/>
        <a:lstStyle/>
        <a:p>
          <a:endParaRPr lang="fi-FI"/>
        </a:p>
      </dgm:t>
    </dgm:pt>
    <dgm:pt modelId="{BBC8A2E8-6312-42B9-9DF2-4F48E179F275}" type="sibTrans" cxnId="{66FC3E52-E419-4B53-9E85-238864452051}">
      <dgm:prSet/>
      <dgm:spPr/>
      <dgm:t>
        <a:bodyPr/>
        <a:lstStyle/>
        <a:p>
          <a:endParaRPr lang="fi-FI"/>
        </a:p>
      </dgm:t>
    </dgm:pt>
    <dgm:pt modelId="{F02ACE4A-4CD3-41C7-86D3-5CA7BF5E6F4D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sisäsynnytintulehdus eli PID (etenkin, jos kyseessä on nuori nainen, kuumeinen alavatsakipu tai epäily absessista </a:t>
          </a:r>
          <a:r>
            <a:rPr lang="fi-FI" dirty="0"/>
            <a:t>tai muusta komplikaatioista) (kliinisen tilanteen mukaan päivystyslähete tai 1–7 vrk)</a:t>
          </a:r>
        </a:p>
      </dgm:t>
    </dgm:pt>
    <dgm:pt modelId="{41DE29C9-EFBF-4246-889C-D5A59FF8BF43}" type="parTrans" cxnId="{FA3BAAB5-7A40-40C0-88B9-2F77E4311162}">
      <dgm:prSet/>
      <dgm:spPr/>
      <dgm:t>
        <a:bodyPr/>
        <a:lstStyle/>
        <a:p>
          <a:endParaRPr lang="fi-FI"/>
        </a:p>
      </dgm:t>
    </dgm:pt>
    <dgm:pt modelId="{F0CDCD23-1538-436E-87C3-919D9C8B0341}" type="sibTrans" cxnId="{FA3BAAB5-7A40-40C0-88B9-2F77E4311162}">
      <dgm:prSet/>
      <dgm:spPr/>
      <dgm:t>
        <a:bodyPr/>
        <a:lstStyle/>
        <a:p>
          <a:endParaRPr lang="fi-FI"/>
        </a:p>
      </dgm:t>
    </dgm:pt>
    <dgm:pt modelId="{8C0EA95E-5443-4799-A664-CD2344DBFB7E}">
      <dgm:prSet/>
      <dgm:spPr/>
      <dgm:t>
        <a:bodyPr/>
        <a:lstStyle/>
        <a:p>
          <a:r>
            <a:rPr lang="fi-FI"/>
            <a:t>kondyloomat kohdunsuulla (yli 30 vrk)</a:t>
          </a:r>
        </a:p>
      </dgm:t>
    </dgm:pt>
    <dgm:pt modelId="{C213B30A-4CCA-4259-B67E-C53CF909A3E7}" type="parTrans" cxnId="{2E006AE5-E1E2-416B-A35A-232CF46ED3D2}">
      <dgm:prSet/>
      <dgm:spPr/>
      <dgm:t>
        <a:bodyPr/>
        <a:lstStyle/>
        <a:p>
          <a:endParaRPr lang="fi-FI"/>
        </a:p>
      </dgm:t>
    </dgm:pt>
    <dgm:pt modelId="{FD7C57B7-DBC6-4392-B561-91112FEFD2C2}" type="sibTrans" cxnId="{2E006AE5-E1E2-416B-A35A-232CF46ED3D2}">
      <dgm:prSet/>
      <dgm:spPr/>
      <dgm:t>
        <a:bodyPr/>
        <a:lstStyle/>
        <a:p>
          <a:endParaRPr lang="fi-FI"/>
        </a:p>
      </dgm:t>
    </dgm:pt>
    <dgm:pt modelId="{5374D909-EFBC-4C3B-8F8F-BC0C46E0BEDD}">
      <dgm:prSet/>
      <dgm:spPr/>
      <dgm:t>
        <a:bodyPr/>
        <a:lstStyle/>
        <a:p>
          <a:r>
            <a:rPr lang="fi-FI" dirty="0"/>
            <a:t>virtsaputkensisäiset kondyloomat (yli 30 vrk)</a:t>
          </a:r>
        </a:p>
      </dgm:t>
    </dgm:pt>
    <dgm:pt modelId="{DD40FF8D-5C2B-4AAD-9FB5-A7EE3AEB39C1}" type="parTrans" cxnId="{99BDC911-2E73-40BB-AE28-B47AE0734415}">
      <dgm:prSet/>
      <dgm:spPr/>
      <dgm:t>
        <a:bodyPr/>
        <a:lstStyle/>
        <a:p>
          <a:endParaRPr lang="fi-FI"/>
        </a:p>
      </dgm:t>
    </dgm:pt>
    <dgm:pt modelId="{BBA7E795-01CA-4DE9-8A9D-C7BA7B976075}" type="sibTrans" cxnId="{99BDC911-2E73-40BB-AE28-B47AE0734415}">
      <dgm:prSet/>
      <dgm:spPr/>
      <dgm:t>
        <a:bodyPr/>
        <a:lstStyle/>
        <a:p>
          <a:endParaRPr lang="fi-FI"/>
        </a:p>
      </dgm:t>
    </dgm:pt>
    <dgm:pt modelId="{EF7CB2F3-3285-4393-85F7-ACDBCC635110}">
      <dgm:prSet/>
      <dgm:spPr/>
      <dgm:t>
        <a:bodyPr/>
        <a:lstStyle/>
        <a:p>
          <a:r>
            <a:rPr lang="fi-FI" dirty="0"/>
            <a:t>LGV-epäily (1–7 vrk)</a:t>
          </a:r>
        </a:p>
      </dgm:t>
    </dgm:pt>
    <dgm:pt modelId="{04754BFD-A380-447B-9AFD-D4838054232C}" type="parTrans" cxnId="{206A734A-079F-43F8-8FB2-6793D646A111}">
      <dgm:prSet/>
      <dgm:spPr/>
      <dgm:t>
        <a:bodyPr/>
        <a:lstStyle/>
        <a:p>
          <a:endParaRPr lang="fi-FI"/>
        </a:p>
      </dgm:t>
    </dgm:pt>
    <dgm:pt modelId="{00A623F9-630F-499B-AAD2-B581939EA9CA}" type="sibTrans" cxnId="{206A734A-079F-43F8-8FB2-6793D646A111}">
      <dgm:prSet/>
      <dgm:spPr/>
      <dgm:t>
        <a:bodyPr/>
        <a:lstStyle/>
        <a:p>
          <a:endParaRPr lang="fi-FI"/>
        </a:p>
      </dgm:t>
    </dgm:pt>
    <dgm:pt modelId="{0A951204-D43F-4A6F-AE22-3120DF507E96}">
      <dgm:prSet/>
      <dgm:spPr/>
      <dgm:t>
        <a:bodyPr/>
        <a:lstStyle/>
        <a:p>
          <a:r>
            <a:rPr lang="fi-FI"/>
            <a:t>tippuripotilaat, joilla on epäily keftriaksonille alentuneesta tai resistentistä mikrobikannasta.</a:t>
          </a:r>
        </a:p>
      </dgm:t>
    </dgm:pt>
    <dgm:pt modelId="{86996BC4-C9A6-44A9-9D83-9AF35D42FEA5}" type="parTrans" cxnId="{F7B081D6-71D0-4FE8-AA68-791FD19CD36A}">
      <dgm:prSet/>
      <dgm:spPr/>
      <dgm:t>
        <a:bodyPr/>
        <a:lstStyle/>
        <a:p>
          <a:endParaRPr lang="fi-FI"/>
        </a:p>
      </dgm:t>
    </dgm:pt>
    <dgm:pt modelId="{53EF0210-8879-4ECE-AEB1-5F78225AF424}" type="sibTrans" cxnId="{F7B081D6-71D0-4FE8-AA68-791FD19CD36A}">
      <dgm:prSet/>
      <dgm:spPr/>
      <dgm:t>
        <a:bodyPr/>
        <a:lstStyle/>
        <a:p>
          <a:endParaRPr lang="fi-FI"/>
        </a:p>
      </dgm:t>
    </dgm:pt>
    <dgm:pt modelId="{7419F49D-B2B1-4B2F-9374-E743E5C8A73C}" type="pres">
      <dgm:prSet presAssocID="{7A009D73-0EEC-4F2D-9919-566DBC52D0C2}" presName="linear" presStyleCnt="0">
        <dgm:presLayoutVars>
          <dgm:animLvl val="lvl"/>
          <dgm:resizeHandles val="exact"/>
        </dgm:presLayoutVars>
      </dgm:prSet>
      <dgm:spPr/>
    </dgm:pt>
    <dgm:pt modelId="{F678DB1F-691D-4A9D-89D9-1D1FF770DF49}" type="pres">
      <dgm:prSet presAssocID="{BF8E310A-6051-47A3-80D6-B29B48CD3C78}" presName="parentText" presStyleLbl="node1" presStyleIdx="0" presStyleCnt="1" custScaleY="95348">
        <dgm:presLayoutVars>
          <dgm:chMax val="0"/>
          <dgm:bulletEnabled val="1"/>
        </dgm:presLayoutVars>
      </dgm:prSet>
      <dgm:spPr/>
    </dgm:pt>
    <dgm:pt modelId="{61530545-A5CE-4914-93A9-A40D25475D33}" type="pres">
      <dgm:prSet presAssocID="{BF8E310A-6051-47A3-80D6-B29B48CD3C7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6F9ED07-F829-44E5-B14B-44E909F09565}" type="presOf" srcId="{EF7CB2F3-3285-4393-85F7-ACDBCC635110}" destId="{61530545-A5CE-4914-93A9-A40D25475D33}" srcOrd="0" destOrd="6" presId="urn:microsoft.com/office/officeart/2005/8/layout/vList2"/>
    <dgm:cxn modelId="{99BDC911-2E73-40BB-AE28-B47AE0734415}" srcId="{BF8E310A-6051-47A3-80D6-B29B48CD3C78}" destId="{5374D909-EFBC-4C3B-8F8F-BC0C46E0BEDD}" srcOrd="5" destOrd="0" parTransId="{DD40FF8D-5C2B-4AAD-9FB5-A7EE3AEB39C1}" sibTransId="{BBA7E795-01CA-4DE9-8A9D-C7BA7B976075}"/>
    <dgm:cxn modelId="{8417331D-4DCE-45D1-B226-7350A3A80CC6}" srcId="{BF8E310A-6051-47A3-80D6-B29B48CD3C78}" destId="{E4560791-C822-497F-B211-7CB2FEA16C45}" srcOrd="1" destOrd="0" parTransId="{53000984-80DA-4B82-BBFC-1B283179F2D9}" sibTransId="{E0CDB295-70B0-4056-9D04-DF8AD1D0F6DC}"/>
    <dgm:cxn modelId="{ABC73827-965D-4290-9C6F-FAD9B3C45157}" type="presOf" srcId="{E4560791-C822-497F-B211-7CB2FEA16C45}" destId="{61530545-A5CE-4914-93A9-A40D25475D33}" srcOrd="0" destOrd="1" presId="urn:microsoft.com/office/officeart/2005/8/layout/vList2"/>
    <dgm:cxn modelId="{206A734A-079F-43F8-8FB2-6793D646A111}" srcId="{BF8E310A-6051-47A3-80D6-B29B48CD3C78}" destId="{EF7CB2F3-3285-4393-85F7-ACDBCC635110}" srcOrd="6" destOrd="0" parTransId="{04754BFD-A380-447B-9AFD-D4838054232C}" sibTransId="{00A623F9-630F-499B-AAD2-B581939EA9CA}"/>
    <dgm:cxn modelId="{401B2E6E-0EC2-4100-8C73-C1A3DD7E74DA}" type="presOf" srcId="{5374D909-EFBC-4C3B-8F8F-BC0C46E0BEDD}" destId="{61530545-A5CE-4914-93A9-A40D25475D33}" srcOrd="0" destOrd="5" presId="urn:microsoft.com/office/officeart/2005/8/layout/vList2"/>
    <dgm:cxn modelId="{66FC3E52-E419-4B53-9E85-238864452051}" srcId="{BF8E310A-6051-47A3-80D6-B29B48CD3C78}" destId="{FD822C1B-A7D8-478D-A341-7220A7941775}" srcOrd="2" destOrd="0" parTransId="{C24D88C8-21CF-4830-8C28-C62FF2DF7A2C}" sibTransId="{BBC8A2E8-6312-42B9-9DF2-4F48E179F275}"/>
    <dgm:cxn modelId="{89968474-284B-4859-9DCC-596B9656E872}" srcId="{7A009D73-0EEC-4F2D-9919-566DBC52D0C2}" destId="{BF8E310A-6051-47A3-80D6-B29B48CD3C78}" srcOrd="0" destOrd="0" parTransId="{0A82F18C-7514-4610-A80A-BADEE180C9AB}" sibTransId="{FCC3B14D-EA72-4971-9525-51B42CF13DAF}"/>
    <dgm:cxn modelId="{AFEB5A84-3E46-4BCC-9A7D-3687D7F459E0}" type="presOf" srcId="{45C8EC95-717A-484D-A927-67A9E07D19D8}" destId="{61530545-A5CE-4914-93A9-A40D25475D33}" srcOrd="0" destOrd="0" presId="urn:microsoft.com/office/officeart/2005/8/layout/vList2"/>
    <dgm:cxn modelId="{E80E0993-4C91-42DA-BAC0-A553D5539E0B}" type="presOf" srcId="{FD822C1B-A7D8-478D-A341-7220A7941775}" destId="{61530545-A5CE-4914-93A9-A40D25475D33}" srcOrd="0" destOrd="2" presId="urn:microsoft.com/office/officeart/2005/8/layout/vList2"/>
    <dgm:cxn modelId="{924FF899-7A4C-4C67-AA5C-43C837137FE2}" type="presOf" srcId="{8C0EA95E-5443-4799-A664-CD2344DBFB7E}" destId="{61530545-A5CE-4914-93A9-A40D25475D33}" srcOrd="0" destOrd="4" presId="urn:microsoft.com/office/officeart/2005/8/layout/vList2"/>
    <dgm:cxn modelId="{F75FF7AD-17EE-41E1-8303-EA91222D4B0D}" type="presOf" srcId="{0A951204-D43F-4A6F-AE22-3120DF507E96}" destId="{61530545-A5CE-4914-93A9-A40D25475D33}" srcOrd="0" destOrd="7" presId="urn:microsoft.com/office/officeart/2005/8/layout/vList2"/>
    <dgm:cxn modelId="{A30628B3-4EC7-49AD-8738-7F47BCA59075}" type="presOf" srcId="{7A009D73-0EEC-4F2D-9919-566DBC52D0C2}" destId="{7419F49D-B2B1-4B2F-9374-E743E5C8A73C}" srcOrd="0" destOrd="0" presId="urn:microsoft.com/office/officeart/2005/8/layout/vList2"/>
    <dgm:cxn modelId="{FA3BAAB5-7A40-40C0-88B9-2F77E4311162}" srcId="{BF8E310A-6051-47A3-80D6-B29B48CD3C78}" destId="{F02ACE4A-4CD3-41C7-86D3-5CA7BF5E6F4D}" srcOrd="3" destOrd="0" parTransId="{41DE29C9-EFBF-4246-889C-D5A59FF8BF43}" sibTransId="{F0CDCD23-1538-436E-87C3-919D9C8B0341}"/>
    <dgm:cxn modelId="{5FFCC3BE-7355-4170-830B-CF95E93FD023}" type="presOf" srcId="{BF8E310A-6051-47A3-80D6-B29B48CD3C78}" destId="{F678DB1F-691D-4A9D-89D9-1D1FF770DF49}" srcOrd="0" destOrd="0" presId="urn:microsoft.com/office/officeart/2005/8/layout/vList2"/>
    <dgm:cxn modelId="{F7B081D6-71D0-4FE8-AA68-791FD19CD36A}" srcId="{BF8E310A-6051-47A3-80D6-B29B48CD3C78}" destId="{0A951204-D43F-4A6F-AE22-3120DF507E96}" srcOrd="7" destOrd="0" parTransId="{86996BC4-C9A6-44A9-9D83-9AF35D42FEA5}" sibTransId="{53EF0210-8879-4ECE-AEB1-5F78225AF424}"/>
    <dgm:cxn modelId="{84AAA3DE-DC44-47AD-A30C-336E8D13203C}" srcId="{BF8E310A-6051-47A3-80D6-B29B48CD3C78}" destId="{45C8EC95-717A-484D-A927-67A9E07D19D8}" srcOrd="0" destOrd="0" parTransId="{F7C2A417-BB31-4FCB-8E6D-64FD4002F6A5}" sibTransId="{C81F0A31-BA2D-46E7-BA39-3537CC6816F1}"/>
    <dgm:cxn modelId="{2E006AE5-E1E2-416B-A35A-232CF46ED3D2}" srcId="{BF8E310A-6051-47A3-80D6-B29B48CD3C78}" destId="{8C0EA95E-5443-4799-A664-CD2344DBFB7E}" srcOrd="4" destOrd="0" parTransId="{C213B30A-4CCA-4259-B67E-C53CF909A3E7}" sibTransId="{FD7C57B7-DBC6-4392-B561-91112FEFD2C2}"/>
    <dgm:cxn modelId="{D241F9F2-C659-431E-8605-B461BE224AFF}" type="presOf" srcId="{F02ACE4A-4CD3-41C7-86D3-5CA7BF5E6F4D}" destId="{61530545-A5CE-4914-93A9-A40D25475D33}" srcOrd="0" destOrd="3" presId="urn:microsoft.com/office/officeart/2005/8/layout/vList2"/>
    <dgm:cxn modelId="{0428F3D4-4888-48E8-9BD1-548DFC080656}" type="presParOf" srcId="{7419F49D-B2B1-4B2F-9374-E743E5C8A73C}" destId="{F678DB1F-691D-4A9D-89D9-1D1FF770DF49}" srcOrd="0" destOrd="0" presId="urn:microsoft.com/office/officeart/2005/8/layout/vList2"/>
    <dgm:cxn modelId="{2A96BC29-BD56-4E73-9572-9D58741B58B0}" type="presParOf" srcId="{7419F49D-B2B1-4B2F-9374-E743E5C8A73C}" destId="{61530545-A5CE-4914-93A9-A40D25475D3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5B86EA-802A-4B0E-A0C7-6FEF785B31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3A319834-A30A-4E35-8477-F17CF410A14E}">
      <dgm:prSet/>
      <dgm:spPr/>
      <dgm:t>
        <a:bodyPr/>
        <a:lstStyle/>
        <a:p>
          <a:r>
            <a:rPr lang="fi-FI" dirty="0"/>
            <a:t>Klamydian, tippurin, kupan, HIV-infektion ja hepatiittien B ja C diagnostiikka perustuu laboratorionäytteisiin.</a:t>
          </a:r>
        </a:p>
      </dgm:t>
    </dgm:pt>
    <dgm:pt modelId="{21B22891-790D-4B5D-B021-3910B361F607}" type="parTrans" cxnId="{6D6C315D-B600-4FBB-ACC6-C76D6A4F972B}">
      <dgm:prSet/>
      <dgm:spPr/>
      <dgm:t>
        <a:bodyPr/>
        <a:lstStyle/>
        <a:p>
          <a:endParaRPr lang="fi-FI"/>
        </a:p>
      </dgm:t>
    </dgm:pt>
    <dgm:pt modelId="{493FF69A-A1EC-410D-8059-68D1853CE7D1}" type="sibTrans" cxnId="{6D6C315D-B600-4FBB-ACC6-C76D6A4F972B}">
      <dgm:prSet/>
      <dgm:spPr/>
      <dgm:t>
        <a:bodyPr/>
        <a:lstStyle/>
        <a:p>
          <a:endParaRPr lang="fi-FI"/>
        </a:p>
      </dgm:t>
    </dgm:pt>
    <dgm:pt modelId="{CE77C784-D8FC-40BE-BA88-24ABB9DBBBEC}">
      <dgm:prSet/>
      <dgm:spPr/>
      <dgm:t>
        <a:bodyPr/>
        <a:lstStyle/>
        <a:p>
          <a:r>
            <a:rPr lang="fi-FI" dirty="0"/>
            <a:t>Kondylooman ja usein myös genitaaliherpeksen diagnoosi tehdään kliinisen kuvan perusteella.</a:t>
          </a:r>
        </a:p>
      </dgm:t>
    </dgm:pt>
    <dgm:pt modelId="{74F2BF98-27FF-4298-8627-9552A68AA197}" type="parTrans" cxnId="{9A91C3ED-AFB2-4B79-9505-4610357BE234}">
      <dgm:prSet/>
      <dgm:spPr/>
      <dgm:t>
        <a:bodyPr/>
        <a:lstStyle/>
        <a:p>
          <a:endParaRPr lang="fi-FI"/>
        </a:p>
      </dgm:t>
    </dgm:pt>
    <dgm:pt modelId="{EC11FB87-BA94-4AB0-ABE5-8C372DA1993F}" type="sibTrans" cxnId="{9A91C3ED-AFB2-4B79-9505-4610357BE234}">
      <dgm:prSet/>
      <dgm:spPr/>
      <dgm:t>
        <a:bodyPr/>
        <a:lstStyle/>
        <a:p>
          <a:endParaRPr lang="fi-FI"/>
        </a:p>
      </dgm:t>
    </dgm:pt>
    <dgm:pt modelId="{64F555A8-D28E-4D27-A401-382307EBE4E7}">
      <dgm:prSet/>
      <dgm:spPr/>
      <dgm:t>
        <a:bodyPr/>
        <a:lstStyle/>
        <a:p>
          <a:r>
            <a:rPr lang="fi-FI" dirty="0"/>
            <a:t>Vakituinen seksikumppani tulee uusintatartuntojen ehkäisemiseksi yleensä hoitaa samanaikaisesti kuin potilas.</a:t>
          </a:r>
        </a:p>
      </dgm:t>
    </dgm:pt>
    <dgm:pt modelId="{29837264-BAA8-4643-B44C-62ECE158B578}" type="parTrans" cxnId="{9E056261-36C4-4B4F-8D61-06F57367C892}">
      <dgm:prSet/>
      <dgm:spPr/>
      <dgm:t>
        <a:bodyPr/>
        <a:lstStyle/>
        <a:p>
          <a:endParaRPr lang="fi-FI"/>
        </a:p>
      </dgm:t>
    </dgm:pt>
    <dgm:pt modelId="{60308ACD-9802-422E-BF0E-F4EA83F99195}" type="sibTrans" cxnId="{9E056261-36C4-4B4F-8D61-06F57367C892}">
      <dgm:prSet/>
      <dgm:spPr/>
      <dgm:t>
        <a:bodyPr/>
        <a:lstStyle/>
        <a:p>
          <a:endParaRPr lang="fi-FI"/>
        </a:p>
      </dgm:t>
    </dgm:pt>
    <dgm:pt modelId="{151E257A-534C-4786-A50F-B3BB82EB0B74}">
      <dgm:prSet/>
      <dgm:spPr/>
      <dgm:t>
        <a:bodyPr/>
        <a:lstStyle/>
        <a:p>
          <a:r>
            <a:rPr lang="fi-FI" dirty="0"/>
            <a:t>Hoitava lääkäri on ensisijaisesti vastuussa siitä, että yleisvaarallista tai valvottavaa tartuntatautia sairastava ja muut mahdollisesti tartunnan saaneet saatetaan tutkimukseen ja hoitoon.</a:t>
          </a:r>
        </a:p>
      </dgm:t>
    </dgm:pt>
    <dgm:pt modelId="{F1807CCA-A4E8-4170-A581-BF893EA675CE}" type="parTrans" cxnId="{4E580651-E3A7-477F-BC74-354FD5EBEEB9}">
      <dgm:prSet/>
      <dgm:spPr/>
      <dgm:t>
        <a:bodyPr/>
        <a:lstStyle/>
        <a:p>
          <a:endParaRPr lang="fi-FI"/>
        </a:p>
      </dgm:t>
    </dgm:pt>
    <dgm:pt modelId="{3BE20606-ACB6-4FBE-A03C-3A347C43889A}" type="sibTrans" cxnId="{4E580651-E3A7-477F-BC74-354FD5EBEEB9}">
      <dgm:prSet/>
      <dgm:spPr/>
      <dgm:t>
        <a:bodyPr/>
        <a:lstStyle/>
        <a:p>
          <a:endParaRPr lang="fi-FI"/>
        </a:p>
      </dgm:t>
    </dgm:pt>
    <dgm:pt modelId="{21ACD439-CE1B-4348-9485-A8F5B7ED285C}" type="pres">
      <dgm:prSet presAssocID="{605B86EA-802A-4B0E-A0C7-6FEF785B3158}" presName="linear" presStyleCnt="0">
        <dgm:presLayoutVars>
          <dgm:animLvl val="lvl"/>
          <dgm:resizeHandles val="exact"/>
        </dgm:presLayoutVars>
      </dgm:prSet>
      <dgm:spPr/>
    </dgm:pt>
    <dgm:pt modelId="{A44E9D36-3609-4EDE-9693-1AD14CFDFC88}" type="pres">
      <dgm:prSet presAssocID="{3A319834-A30A-4E35-8477-F17CF410A14E}" presName="parentText" presStyleLbl="node1" presStyleIdx="0" presStyleCnt="4" custScaleY="74369">
        <dgm:presLayoutVars>
          <dgm:chMax val="0"/>
          <dgm:bulletEnabled val="1"/>
        </dgm:presLayoutVars>
      </dgm:prSet>
      <dgm:spPr/>
    </dgm:pt>
    <dgm:pt modelId="{EB8CA207-9033-4699-BFF7-2685FFD286DF}" type="pres">
      <dgm:prSet presAssocID="{493FF69A-A1EC-410D-8059-68D1853CE7D1}" presName="spacer" presStyleCnt="0"/>
      <dgm:spPr/>
    </dgm:pt>
    <dgm:pt modelId="{EC009A4F-E1B9-465E-89A7-FA68F6BFBE53}" type="pres">
      <dgm:prSet presAssocID="{CE77C784-D8FC-40BE-BA88-24ABB9DBBBEC}" presName="parentText" presStyleLbl="node1" presStyleIdx="1" presStyleCnt="4" custScaleY="66910">
        <dgm:presLayoutVars>
          <dgm:chMax val="0"/>
          <dgm:bulletEnabled val="1"/>
        </dgm:presLayoutVars>
      </dgm:prSet>
      <dgm:spPr/>
    </dgm:pt>
    <dgm:pt modelId="{D143B353-C0A5-463D-BBCF-CE15EA26016D}" type="pres">
      <dgm:prSet presAssocID="{EC11FB87-BA94-4AB0-ABE5-8C372DA1993F}" presName="spacer" presStyleCnt="0"/>
      <dgm:spPr/>
    </dgm:pt>
    <dgm:pt modelId="{A8267BDA-9B05-4755-8B54-F4826D937177}" type="pres">
      <dgm:prSet presAssocID="{64F555A8-D28E-4D27-A401-382307EBE4E7}" presName="parentText" presStyleLbl="node1" presStyleIdx="2" presStyleCnt="4" custScaleY="73235">
        <dgm:presLayoutVars>
          <dgm:chMax val="0"/>
          <dgm:bulletEnabled val="1"/>
        </dgm:presLayoutVars>
      </dgm:prSet>
      <dgm:spPr/>
    </dgm:pt>
    <dgm:pt modelId="{B0B0023D-C240-433A-A2DB-7210566A0323}" type="pres">
      <dgm:prSet presAssocID="{60308ACD-9802-422E-BF0E-F4EA83F99195}" presName="spacer" presStyleCnt="0"/>
      <dgm:spPr/>
    </dgm:pt>
    <dgm:pt modelId="{E4407E6B-6A0E-4B24-ACD6-B63AA5D86CA0}" type="pres">
      <dgm:prSet presAssocID="{151E257A-534C-4786-A50F-B3BB82EB0B74}" presName="parentText" presStyleLbl="node1" presStyleIdx="3" presStyleCnt="4" custScaleY="97351" custLinFactNeighborX="-226">
        <dgm:presLayoutVars>
          <dgm:chMax val="0"/>
          <dgm:bulletEnabled val="1"/>
        </dgm:presLayoutVars>
      </dgm:prSet>
      <dgm:spPr/>
    </dgm:pt>
  </dgm:ptLst>
  <dgm:cxnLst>
    <dgm:cxn modelId="{8A5FD53B-334C-40C9-86E5-F14714464F5E}" type="presOf" srcId="{64F555A8-D28E-4D27-A401-382307EBE4E7}" destId="{A8267BDA-9B05-4755-8B54-F4826D937177}" srcOrd="0" destOrd="0" presId="urn:microsoft.com/office/officeart/2005/8/layout/vList2"/>
    <dgm:cxn modelId="{6D6C315D-B600-4FBB-ACC6-C76D6A4F972B}" srcId="{605B86EA-802A-4B0E-A0C7-6FEF785B3158}" destId="{3A319834-A30A-4E35-8477-F17CF410A14E}" srcOrd="0" destOrd="0" parTransId="{21B22891-790D-4B5D-B021-3910B361F607}" sibTransId="{493FF69A-A1EC-410D-8059-68D1853CE7D1}"/>
    <dgm:cxn modelId="{9E056261-36C4-4B4F-8D61-06F57367C892}" srcId="{605B86EA-802A-4B0E-A0C7-6FEF785B3158}" destId="{64F555A8-D28E-4D27-A401-382307EBE4E7}" srcOrd="2" destOrd="0" parTransId="{29837264-BAA8-4643-B44C-62ECE158B578}" sibTransId="{60308ACD-9802-422E-BF0E-F4EA83F99195}"/>
    <dgm:cxn modelId="{4E580651-E3A7-477F-BC74-354FD5EBEEB9}" srcId="{605B86EA-802A-4B0E-A0C7-6FEF785B3158}" destId="{151E257A-534C-4786-A50F-B3BB82EB0B74}" srcOrd="3" destOrd="0" parTransId="{F1807CCA-A4E8-4170-A581-BF893EA675CE}" sibTransId="{3BE20606-ACB6-4FBE-A03C-3A347C43889A}"/>
    <dgm:cxn modelId="{80A45089-B708-4ACD-9B11-DFB871ABD1E5}" type="presOf" srcId="{CE77C784-D8FC-40BE-BA88-24ABB9DBBBEC}" destId="{EC009A4F-E1B9-465E-89A7-FA68F6BFBE53}" srcOrd="0" destOrd="0" presId="urn:microsoft.com/office/officeart/2005/8/layout/vList2"/>
    <dgm:cxn modelId="{8DF8019C-4F5D-4A3D-92F0-E9E0A5227EA4}" type="presOf" srcId="{3A319834-A30A-4E35-8477-F17CF410A14E}" destId="{A44E9D36-3609-4EDE-9693-1AD14CFDFC88}" srcOrd="0" destOrd="0" presId="urn:microsoft.com/office/officeart/2005/8/layout/vList2"/>
    <dgm:cxn modelId="{EB13F5DB-6395-4AAE-81D1-3A44D5C3BB93}" type="presOf" srcId="{605B86EA-802A-4B0E-A0C7-6FEF785B3158}" destId="{21ACD439-CE1B-4348-9485-A8F5B7ED285C}" srcOrd="0" destOrd="0" presId="urn:microsoft.com/office/officeart/2005/8/layout/vList2"/>
    <dgm:cxn modelId="{9A91C3ED-AFB2-4B79-9505-4610357BE234}" srcId="{605B86EA-802A-4B0E-A0C7-6FEF785B3158}" destId="{CE77C784-D8FC-40BE-BA88-24ABB9DBBBEC}" srcOrd="1" destOrd="0" parTransId="{74F2BF98-27FF-4298-8627-9552A68AA197}" sibTransId="{EC11FB87-BA94-4AB0-ABE5-8C372DA1993F}"/>
    <dgm:cxn modelId="{FE2F31F4-3CEC-450C-8E32-05CF28C5A39F}" type="presOf" srcId="{151E257A-534C-4786-A50F-B3BB82EB0B74}" destId="{E4407E6B-6A0E-4B24-ACD6-B63AA5D86CA0}" srcOrd="0" destOrd="0" presId="urn:microsoft.com/office/officeart/2005/8/layout/vList2"/>
    <dgm:cxn modelId="{0884FDA4-30F7-4321-8A12-52EC26BA2354}" type="presParOf" srcId="{21ACD439-CE1B-4348-9485-A8F5B7ED285C}" destId="{A44E9D36-3609-4EDE-9693-1AD14CFDFC88}" srcOrd="0" destOrd="0" presId="urn:microsoft.com/office/officeart/2005/8/layout/vList2"/>
    <dgm:cxn modelId="{DEAD0B4E-8DA8-45DB-B442-923FAC40FE9B}" type="presParOf" srcId="{21ACD439-CE1B-4348-9485-A8F5B7ED285C}" destId="{EB8CA207-9033-4699-BFF7-2685FFD286DF}" srcOrd="1" destOrd="0" presId="urn:microsoft.com/office/officeart/2005/8/layout/vList2"/>
    <dgm:cxn modelId="{D481A350-D581-4E1E-A61A-4C7AC2B4A3DF}" type="presParOf" srcId="{21ACD439-CE1B-4348-9485-A8F5B7ED285C}" destId="{EC009A4F-E1B9-465E-89A7-FA68F6BFBE53}" srcOrd="2" destOrd="0" presId="urn:microsoft.com/office/officeart/2005/8/layout/vList2"/>
    <dgm:cxn modelId="{3A774AF0-CFF8-4A8E-A2C0-A12015FDE45F}" type="presParOf" srcId="{21ACD439-CE1B-4348-9485-A8F5B7ED285C}" destId="{D143B353-C0A5-463D-BBCF-CE15EA26016D}" srcOrd="3" destOrd="0" presId="urn:microsoft.com/office/officeart/2005/8/layout/vList2"/>
    <dgm:cxn modelId="{A8F67D08-4BCD-4710-9F55-9C077DB437D0}" type="presParOf" srcId="{21ACD439-CE1B-4348-9485-A8F5B7ED285C}" destId="{A8267BDA-9B05-4755-8B54-F4826D937177}" srcOrd="4" destOrd="0" presId="urn:microsoft.com/office/officeart/2005/8/layout/vList2"/>
    <dgm:cxn modelId="{D2959874-762F-4B3E-AF2A-2A7095C3595F}" type="presParOf" srcId="{21ACD439-CE1B-4348-9485-A8F5B7ED285C}" destId="{B0B0023D-C240-433A-A2DB-7210566A0323}" srcOrd="5" destOrd="0" presId="urn:microsoft.com/office/officeart/2005/8/layout/vList2"/>
    <dgm:cxn modelId="{6FCFE635-51D1-4DA4-96FB-741822290A79}" type="presParOf" srcId="{21ACD439-CE1B-4348-9485-A8F5B7ED285C}" destId="{E4407E6B-6A0E-4B24-ACD6-B63AA5D86CA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2F3F97-B058-467F-B816-E928C5B98D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75C5944-27D1-4F0C-BC8E-8FF66C03E732}">
      <dgm:prSet/>
      <dgm:spPr/>
      <dgm:t>
        <a:bodyPr/>
        <a:lstStyle/>
        <a:p>
          <a:r>
            <a:rPr lang="fi-FI"/>
            <a:t>Taudin toteava lääkäri</a:t>
          </a:r>
        </a:p>
      </dgm:t>
    </dgm:pt>
    <dgm:pt modelId="{1BD8B6DA-8BDF-482F-BB5C-AA0C156AEAFB}" type="parTrans" cxnId="{BA32103E-3355-472A-905D-C7EF719E70DE}">
      <dgm:prSet/>
      <dgm:spPr/>
      <dgm:t>
        <a:bodyPr/>
        <a:lstStyle/>
        <a:p>
          <a:endParaRPr lang="fi-FI"/>
        </a:p>
      </dgm:t>
    </dgm:pt>
    <dgm:pt modelId="{2483CA94-A72C-41DA-B52F-D53133AAD1BB}" type="sibTrans" cxnId="{BA32103E-3355-472A-905D-C7EF719E70DE}">
      <dgm:prSet/>
      <dgm:spPr/>
      <dgm:t>
        <a:bodyPr/>
        <a:lstStyle/>
        <a:p>
          <a:endParaRPr lang="fi-FI"/>
        </a:p>
      </dgm:t>
    </dgm:pt>
    <dgm:pt modelId="{A22298FD-F7B5-4ECF-A935-156DE44B2AAE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Taudin toteava lääkäri on ensisijaisesti vastuussa yleisvaaralliseen tai valvottavaan tartuntatautiin </a:t>
          </a:r>
          <a:r>
            <a:rPr lang="fi-FI" dirty="0"/>
            <a:t>sairastuneen potilaan ja mahdollisesti muiden tartunnan saaneiden tutkimisesta ja hoidosta.</a:t>
          </a:r>
        </a:p>
      </dgm:t>
    </dgm:pt>
    <dgm:pt modelId="{B91460EF-9225-40D0-8DFB-8A66D9EA939F}" type="parTrans" cxnId="{A6FD9B18-7D05-4EF9-80DA-4CBF8B8C6459}">
      <dgm:prSet/>
      <dgm:spPr/>
      <dgm:t>
        <a:bodyPr/>
        <a:lstStyle/>
        <a:p>
          <a:endParaRPr lang="fi-FI"/>
        </a:p>
      </dgm:t>
    </dgm:pt>
    <dgm:pt modelId="{899BE2D6-3508-4D3A-89BD-DF437A341FCA}" type="sibTrans" cxnId="{A6FD9B18-7D05-4EF9-80DA-4CBF8B8C6459}">
      <dgm:prSet/>
      <dgm:spPr/>
      <dgm:t>
        <a:bodyPr/>
        <a:lstStyle/>
        <a:p>
          <a:endParaRPr lang="fi-FI"/>
        </a:p>
      </dgm:t>
    </dgm:pt>
    <dgm:pt modelId="{65F7863D-2972-4529-968C-54B5F9E9EF15}">
      <dgm:prSet/>
      <dgm:spPr/>
      <dgm:t>
        <a:bodyPr/>
        <a:lstStyle/>
        <a:p>
          <a:r>
            <a:rPr lang="fi-FI"/>
            <a:t>Sairastunut ja sairastuneeksi perustellusti epäilty </a:t>
          </a:r>
        </a:p>
      </dgm:t>
    </dgm:pt>
    <dgm:pt modelId="{34F8F5C4-2F96-450C-8F78-C8C60DFEAF0E}" type="parTrans" cxnId="{8D783B0E-FB8C-46A2-8B19-8C9E1331E40D}">
      <dgm:prSet/>
      <dgm:spPr/>
      <dgm:t>
        <a:bodyPr/>
        <a:lstStyle/>
        <a:p>
          <a:endParaRPr lang="fi-FI"/>
        </a:p>
      </dgm:t>
    </dgm:pt>
    <dgm:pt modelId="{F0AB6C45-6BBF-4B14-93CF-7208F9309BE0}" type="sibTrans" cxnId="{8D783B0E-FB8C-46A2-8B19-8C9E1331E40D}">
      <dgm:prSet/>
      <dgm:spPr/>
      <dgm:t>
        <a:bodyPr/>
        <a:lstStyle/>
        <a:p>
          <a:endParaRPr lang="fi-FI"/>
        </a:p>
      </dgm:t>
    </dgm:pt>
    <dgm:pt modelId="{8D0EBBE3-A8D5-4666-9FE3-FAAD857A460C}">
      <dgm:prSet/>
      <dgm:spPr/>
      <dgm:t>
        <a:bodyPr/>
        <a:lstStyle/>
        <a:p>
          <a:r>
            <a:rPr lang="fi-FI" dirty="0"/>
            <a:t>Henkilön on ilmoitettava asiaa selvittävälle lääkärille tartuntataudin leviämisen estämiseksi käsityksensä tartuntatavasta, -ajankohdasta ja</a:t>
          </a:r>
          <a:br>
            <a:rPr lang="fi-FI" dirty="0"/>
          </a:br>
          <a:r>
            <a:rPr lang="fi-FI" dirty="0"/>
            <a:t>-paikasta sekä niiden henkilöiden nimet, jotka ovat voineet olla tartunnan lähteenä tai saada tartunnan.</a:t>
          </a:r>
        </a:p>
      </dgm:t>
    </dgm:pt>
    <dgm:pt modelId="{7DD43AAB-FA3C-4A0F-9487-E7D1B7EF3D33}" type="parTrans" cxnId="{79300BCC-8124-45F3-BCE4-9F41117E051A}">
      <dgm:prSet/>
      <dgm:spPr/>
      <dgm:t>
        <a:bodyPr/>
        <a:lstStyle/>
        <a:p>
          <a:endParaRPr lang="fi-FI"/>
        </a:p>
      </dgm:t>
    </dgm:pt>
    <dgm:pt modelId="{49E0116C-7BD8-4491-A9D8-D36420359CD2}" type="sibTrans" cxnId="{79300BCC-8124-45F3-BCE4-9F41117E051A}">
      <dgm:prSet/>
      <dgm:spPr/>
      <dgm:t>
        <a:bodyPr/>
        <a:lstStyle/>
        <a:p>
          <a:endParaRPr lang="fi-FI"/>
        </a:p>
      </dgm:t>
    </dgm:pt>
    <dgm:pt modelId="{734A8FA4-B28C-47DC-8441-0B4C4179B6E8}">
      <dgm:prSet/>
      <dgm:spPr/>
      <dgm:t>
        <a:bodyPr/>
        <a:lstStyle/>
        <a:p>
          <a:r>
            <a:rPr lang="fi-FI"/>
            <a:t>Tartunta-ajankohta</a:t>
          </a:r>
        </a:p>
      </dgm:t>
    </dgm:pt>
    <dgm:pt modelId="{D4B0A82B-403E-4D9C-AF48-054936044343}" type="parTrans" cxnId="{820A4DF5-1B6A-4D38-9FAA-0259495AE506}">
      <dgm:prSet/>
      <dgm:spPr/>
      <dgm:t>
        <a:bodyPr/>
        <a:lstStyle/>
        <a:p>
          <a:endParaRPr lang="fi-FI"/>
        </a:p>
      </dgm:t>
    </dgm:pt>
    <dgm:pt modelId="{7F39D32D-89D8-42B1-9421-B028300E13B4}" type="sibTrans" cxnId="{820A4DF5-1B6A-4D38-9FAA-0259495AE506}">
      <dgm:prSet/>
      <dgm:spPr/>
      <dgm:t>
        <a:bodyPr/>
        <a:lstStyle/>
        <a:p>
          <a:endParaRPr lang="fi-FI"/>
        </a:p>
      </dgm:t>
    </dgm:pt>
    <dgm:pt modelId="{FF34C245-ED35-443C-BE48-5DCDA18FBC04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Tartunta-ajankohta on pyrittävä määrittämään niin tarkkaan kuin mahdollista (kartoitettavista </a:t>
          </a:r>
          <a:r>
            <a:rPr lang="fi-FI" dirty="0"/>
            <a:t>ajanjaksoista taudeittain, ks. dia </a:t>
          </a:r>
          <a:r>
            <a:rPr lang="fi-FI" dirty="0">
              <a:hlinkClick xmlns:r="http://schemas.openxmlformats.org/officeDocument/2006/relationships" r:id="rId1" action="ppaction://hlinksldjump"/>
            </a:rPr>
            <a:t>10</a:t>
          </a:r>
          <a:r>
            <a:rPr lang="fi-FI" dirty="0">
              <a:solidFill>
                <a:schemeClr val="tx1"/>
              </a:solidFill>
            </a:rPr>
            <a:t>)</a:t>
          </a:r>
          <a:r>
            <a:rPr lang="fi-FI" dirty="0"/>
            <a:t>.</a:t>
          </a:r>
        </a:p>
      </dgm:t>
    </dgm:pt>
    <dgm:pt modelId="{DF637E85-AE5D-4924-B1C6-8A9012CA62F9}" type="parTrans" cxnId="{34130D1C-BE98-4933-B16B-B028CC235922}">
      <dgm:prSet/>
      <dgm:spPr/>
      <dgm:t>
        <a:bodyPr/>
        <a:lstStyle/>
        <a:p>
          <a:endParaRPr lang="fi-FI"/>
        </a:p>
      </dgm:t>
    </dgm:pt>
    <dgm:pt modelId="{79FE7415-A5DF-4FF1-BFA6-9957480C561D}" type="sibTrans" cxnId="{34130D1C-BE98-4933-B16B-B028CC235922}">
      <dgm:prSet/>
      <dgm:spPr/>
      <dgm:t>
        <a:bodyPr/>
        <a:lstStyle/>
        <a:p>
          <a:endParaRPr lang="fi-FI"/>
        </a:p>
      </dgm:t>
    </dgm:pt>
    <dgm:pt modelId="{16205C75-1997-4902-9164-9F836A238171}" type="pres">
      <dgm:prSet presAssocID="{E22F3F97-B058-467F-B816-E928C5B98D25}" presName="linear" presStyleCnt="0">
        <dgm:presLayoutVars>
          <dgm:animLvl val="lvl"/>
          <dgm:resizeHandles val="exact"/>
        </dgm:presLayoutVars>
      </dgm:prSet>
      <dgm:spPr/>
    </dgm:pt>
    <dgm:pt modelId="{CED6DE9A-4D54-40A2-92C6-C6BDF965F8DE}" type="pres">
      <dgm:prSet presAssocID="{475C5944-27D1-4F0C-BC8E-8FF66C03E73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1C9F06C-5B71-4691-9804-6A32CAFD0A83}" type="pres">
      <dgm:prSet presAssocID="{475C5944-27D1-4F0C-BC8E-8FF66C03E732}" presName="childText" presStyleLbl="revTx" presStyleIdx="0" presStyleCnt="3">
        <dgm:presLayoutVars>
          <dgm:bulletEnabled val="1"/>
        </dgm:presLayoutVars>
      </dgm:prSet>
      <dgm:spPr/>
    </dgm:pt>
    <dgm:pt modelId="{8AF068A9-83E8-468F-B999-9F3F004DE8DA}" type="pres">
      <dgm:prSet presAssocID="{65F7863D-2972-4529-968C-54B5F9E9EF1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96D5E38-C916-4C33-8C11-CB78E25B752E}" type="pres">
      <dgm:prSet presAssocID="{65F7863D-2972-4529-968C-54B5F9E9EF15}" presName="childText" presStyleLbl="revTx" presStyleIdx="1" presStyleCnt="3">
        <dgm:presLayoutVars>
          <dgm:bulletEnabled val="1"/>
        </dgm:presLayoutVars>
      </dgm:prSet>
      <dgm:spPr/>
    </dgm:pt>
    <dgm:pt modelId="{4330E3E3-35A1-4D5F-8B1E-4454BF257D9E}" type="pres">
      <dgm:prSet presAssocID="{734A8FA4-B28C-47DC-8441-0B4C4179B6E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0675F50-E121-42BA-B3C3-5F0E963F49C7}" type="pres">
      <dgm:prSet presAssocID="{734A8FA4-B28C-47DC-8441-0B4C4179B6E8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8D783B0E-FB8C-46A2-8B19-8C9E1331E40D}" srcId="{E22F3F97-B058-467F-B816-E928C5B98D25}" destId="{65F7863D-2972-4529-968C-54B5F9E9EF15}" srcOrd="1" destOrd="0" parTransId="{34F8F5C4-2F96-450C-8F78-C8C60DFEAF0E}" sibTransId="{F0AB6C45-6BBF-4B14-93CF-7208F9309BE0}"/>
    <dgm:cxn modelId="{A6FD9B18-7D05-4EF9-80DA-4CBF8B8C6459}" srcId="{475C5944-27D1-4F0C-BC8E-8FF66C03E732}" destId="{A22298FD-F7B5-4ECF-A935-156DE44B2AAE}" srcOrd="0" destOrd="0" parTransId="{B91460EF-9225-40D0-8DFB-8A66D9EA939F}" sibTransId="{899BE2D6-3508-4D3A-89BD-DF437A341FCA}"/>
    <dgm:cxn modelId="{34130D1C-BE98-4933-B16B-B028CC235922}" srcId="{734A8FA4-B28C-47DC-8441-0B4C4179B6E8}" destId="{FF34C245-ED35-443C-BE48-5DCDA18FBC04}" srcOrd="0" destOrd="0" parTransId="{DF637E85-AE5D-4924-B1C6-8A9012CA62F9}" sibTransId="{79FE7415-A5DF-4FF1-BFA6-9957480C561D}"/>
    <dgm:cxn modelId="{ACB9AB39-517B-4D35-A163-C8C4E452A6A4}" type="presOf" srcId="{8D0EBBE3-A8D5-4666-9FE3-FAAD857A460C}" destId="{196D5E38-C916-4C33-8C11-CB78E25B752E}" srcOrd="0" destOrd="0" presId="urn:microsoft.com/office/officeart/2005/8/layout/vList2"/>
    <dgm:cxn modelId="{BA32103E-3355-472A-905D-C7EF719E70DE}" srcId="{E22F3F97-B058-467F-B816-E928C5B98D25}" destId="{475C5944-27D1-4F0C-BC8E-8FF66C03E732}" srcOrd="0" destOrd="0" parTransId="{1BD8B6DA-8BDF-482F-BB5C-AA0C156AEAFB}" sibTransId="{2483CA94-A72C-41DA-B52F-D53133AAD1BB}"/>
    <dgm:cxn modelId="{8F31B65D-BC77-4AEC-8D07-1B609DDA4E39}" type="presOf" srcId="{475C5944-27D1-4F0C-BC8E-8FF66C03E732}" destId="{CED6DE9A-4D54-40A2-92C6-C6BDF965F8DE}" srcOrd="0" destOrd="0" presId="urn:microsoft.com/office/officeart/2005/8/layout/vList2"/>
    <dgm:cxn modelId="{D98B224D-9F31-42D4-8FDF-71640AF32B4F}" type="presOf" srcId="{FF34C245-ED35-443C-BE48-5DCDA18FBC04}" destId="{70675F50-E121-42BA-B3C3-5F0E963F49C7}" srcOrd="0" destOrd="0" presId="urn:microsoft.com/office/officeart/2005/8/layout/vList2"/>
    <dgm:cxn modelId="{17CA0253-736C-49B1-91D5-C727159A78E2}" type="presOf" srcId="{E22F3F97-B058-467F-B816-E928C5B98D25}" destId="{16205C75-1997-4902-9164-9F836A238171}" srcOrd="0" destOrd="0" presId="urn:microsoft.com/office/officeart/2005/8/layout/vList2"/>
    <dgm:cxn modelId="{21B55599-1CCE-4CA4-9946-17700C24125C}" type="presOf" srcId="{734A8FA4-B28C-47DC-8441-0B4C4179B6E8}" destId="{4330E3E3-35A1-4D5F-8B1E-4454BF257D9E}" srcOrd="0" destOrd="0" presId="urn:microsoft.com/office/officeart/2005/8/layout/vList2"/>
    <dgm:cxn modelId="{A6B40EB1-C9DF-49A0-967B-F375F470F21B}" type="presOf" srcId="{A22298FD-F7B5-4ECF-A935-156DE44B2AAE}" destId="{31C9F06C-5B71-4691-9804-6A32CAFD0A83}" srcOrd="0" destOrd="0" presId="urn:microsoft.com/office/officeart/2005/8/layout/vList2"/>
    <dgm:cxn modelId="{79300BCC-8124-45F3-BCE4-9F41117E051A}" srcId="{65F7863D-2972-4529-968C-54B5F9E9EF15}" destId="{8D0EBBE3-A8D5-4666-9FE3-FAAD857A460C}" srcOrd="0" destOrd="0" parTransId="{7DD43AAB-FA3C-4A0F-9487-E7D1B7EF3D33}" sibTransId="{49E0116C-7BD8-4491-A9D8-D36420359CD2}"/>
    <dgm:cxn modelId="{146606F5-0BC9-4677-A5F0-9674EA52BE1B}" type="presOf" srcId="{65F7863D-2972-4529-968C-54B5F9E9EF15}" destId="{8AF068A9-83E8-468F-B999-9F3F004DE8DA}" srcOrd="0" destOrd="0" presId="urn:microsoft.com/office/officeart/2005/8/layout/vList2"/>
    <dgm:cxn modelId="{820A4DF5-1B6A-4D38-9FAA-0259495AE506}" srcId="{E22F3F97-B058-467F-B816-E928C5B98D25}" destId="{734A8FA4-B28C-47DC-8441-0B4C4179B6E8}" srcOrd="2" destOrd="0" parTransId="{D4B0A82B-403E-4D9C-AF48-054936044343}" sibTransId="{7F39D32D-89D8-42B1-9421-B028300E13B4}"/>
    <dgm:cxn modelId="{4C12E399-C29A-4B54-B80B-BB67CCD7183D}" type="presParOf" srcId="{16205C75-1997-4902-9164-9F836A238171}" destId="{CED6DE9A-4D54-40A2-92C6-C6BDF965F8DE}" srcOrd="0" destOrd="0" presId="urn:microsoft.com/office/officeart/2005/8/layout/vList2"/>
    <dgm:cxn modelId="{E83F27F3-ED5F-49A7-B21A-4B4C62AF1300}" type="presParOf" srcId="{16205C75-1997-4902-9164-9F836A238171}" destId="{31C9F06C-5B71-4691-9804-6A32CAFD0A83}" srcOrd="1" destOrd="0" presId="urn:microsoft.com/office/officeart/2005/8/layout/vList2"/>
    <dgm:cxn modelId="{C5EAF457-DD92-4A54-B1A2-9C3B7EF90F41}" type="presParOf" srcId="{16205C75-1997-4902-9164-9F836A238171}" destId="{8AF068A9-83E8-468F-B999-9F3F004DE8DA}" srcOrd="2" destOrd="0" presId="urn:microsoft.com/office/officeart/2005/8/layout/vList2"/>
    <dgm:cxn modelId="{B25FFB9A-AE61-45B2-8806-3B71179B9588}" type="presParOf" srcId="{16205C75-1997-4902-9164-9F836A238171}" destId="{196D5E38-C916-4C33-8C11-CB78E25B752E}" srcOrd="3" destOrd="0" presId="urn:microsoft.com/office/officeart/2005/8/layout/vList2"/>
    <dgm:cxn modelId="{F26B311D-3FFF-432A-BD42-2F996D99BEE9}" type="presParOf" srcId="{16205C75-1997-4902-9164-9F836A238171}" destId="{4330E3E3-35A1-4D5F-8B1E-4454BF257D9E}" srcOrd="4" destOrd="0" presId="urn:microsoft.com/office/officeart/2005/8/layout/vList2"/>
    <dgm:cxn modelId="{CCD36E8B-C913-4E66-919B-409C7C376B28}" type="presParOf" srcId="{16205C75-1997-4902-9164-9F836A238171}" destId="{70675F50-E121-42BA-B3C3-5F0E963F49C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C62AA4-6F46-449A-8728-1745CB353E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BF5B92C1-CC12-4B27-BFFA-D63B874B3C0B}">
      <dgm:prSet custT="1"/>
      <dgm:spPr/>
      <dgm:t>
        <a:bodyPr/>
        <a:lstStyle/>
        <a:p>
          <a:r>
            <a:rPr lang="fi-FI" sz="2400" dirty="0"/>
            <a:t>Haastattelussa selvitettävät asiat:</a:t>
          </a:r>
          <a:endParaRPr lang="fi-FI" sz="1800" i="1" dirty="0"/>
        </a:p>
      </dgm:t>
    </dgm:pt>
    <dgm:pt modelId="{6F411416-2C56-4BAF-B90F-0C8A7B124956}" type="parTrans" cxnId="{05ED008C-A3B2-4762-B22B-AEC7235B22E2}">
      <dgm:prSet/>
      <dgm:spPr/>
      <dgm:t>
        <a:bodyPr/>
        <a:lstStyle/>
        <a:p>
          <a:endParaRPr lang="fi-FI"/>
        </a:p>
      </dgm:t>
    </dgm:pt>
    <dgm:pt modelId="{B6219DDC-C581-4AD1-85B8-B134753B44B7}" type="sibTrans" cxnId="{05ED008C-A3B2-4762-B22B-AEC7235B22E2}">
      <dgm:prSet/>
      <dgm:spPr/>
      <dgm:t>
        <a:bodyPr/>
        <a:lstStyle/>
        <a:p>
          <a:endParaRPr lang="fi-FI"/>
        </a:p>
      </dgm:t>
    </dgm:pt>
    <dgm:pt modelId="{5A082982-1617-4734-939B-3CBF574223FD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 err="1">
              <a:solidFill>
                <a:schemeClr val="tx1"/>
              </a:solidFill>
            </a:rPr>
            <a:t>tulosyy</a:t>
          </a:r>
          <a:r>
            <a:rPr lang="fi-FI" sz="1900" dirty="0">
              <a:solidFill>
                <a:schemeClr val="tx1"/>
              </a:solidFill>
            </a:rPr>
            <a:t> (altistuminen, kumppanilla todettu tartunta tms.)</a:t>
          </a:r>
        </a:p>
      </dgm:t>
    </dgm:pt>
    <dgm:pt modelId="{3371C2F2-2994-41AB-913C-D572B51970FA}" type="parTrans" cxnId="{B6106E1D-39A4-471D-AFCC-58A721097A21}">
      <dgm:prSet/>
      <dgm:spPr/>
      <dgm:t>
        <a:bodyPr/>
        <a:lstStyle/>
        <a:p>
          <a:endParaRPr lang="fi-FI"/>
        </a:p>
      </dgm:t>
    </dgm:pt>
    <dgm:pt modelId="{BBF8C13B-FDFF-4357-99E9-22B0B1595CA9}" type="sibTrans" cxnId="{B6106E1D-39A4-471D-AFCC-58A721097A21}">
      <dgm:prSet/>
      <dgm:spPr/>
      <dgm:t>
        <a:bodyPr/>
        <a:lstStyle/>
        <a:p>
          <a:endParaRPr lang="fi-FI"/>
        </a:p>
      </dgm:t>
    </dgm:pt>
    <dgm:pt modelId="{A78DF953-4FF0-4FCD-A15C-81C8DEA7EACA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>
              <a:solidFill>
                <a:schemeClr val="tx1"/>
              </a:solidFill>
            </a:rPr>
            <a:t>oireet (seksitautien itämisajat)</a:t>
          </a:r>
        </a:p>
      </dgm:t>
    </dgm:pt>
    <dgm:pt modelId="{5C8BD9AC-8E85-4670-810B-E7DD34EFAC7A}" type="parTrans" cxnId="{FC96B6BD-9131-41FB-A746-2C68BD09AD15}">
      <dgm:prSet/>
      <dgm:spPr/>
      <dgm:t>
        <a:bodyPr/>
        <a:lstStyle/>
        <a:p>
          <a:endParaRPr lang="fi-FI"/>
        </a:p>
      </dgm:t>
    </dgm:pt>
    <dgm:pt modelId="{1A7E743A-0C8B-4664-9C32-9105A4738DFC}" type="sibTrans" cxnId="{FC96B6BD-9131-41FB-A746-2C68BD09AD15}">
      <dgm:prSet/>
      <dgm:spPr/>
      <dgm:t>
        <a:bodyPr/>
        <a:lstStyle/>
        <a:p>
          <a:endParaRPr lang="fi-FI"/>
        </a:p>
      </dgm:t>
    </dgm:pt>
    <dgm:pt modelId="{A64DF1EA-A7A4-4CFC-94CA-F6CA6D4F2602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>
              <a:solidFill>
                <a:schemeClr val="tx1"/>
              </a:solidFill>
            </a:rPr>
            <a:t>potilaan oma käsitys tartunta-ajankohdasta ja -riskistä sekä tartunnan yhteydestä mahdollisten oireiden alkamiseen</a:t>
          </a:r>
        </a:p>
      </dgm:t>
    </dgm:pt>
    <dgm:pt modelId="{27BA4832-1AA7-45DE-B2A2-56A24B3CBBEF}" type="parTrans" cxnId="{398CD0A8-4C04-4CE6-AF46-C4CD99EF58C9}">
      <dgm:prSet/>
      <dgm:spPr/>
      <dgm:t>
        <a:bodyPr/>
        <a:lstStyle/>
        <a:p>
          <a:endParaRPr lang="fi-FI"/>
        </a:p>
      </dgm:t>
    </dgm:pt>
    <dgm:pt modelId="{F33A268C-5C40-4F23-9D84-64ACE88248CB}" type="sibTrans" cxnId="{398CD0A8-4C04-4CE6-AF46-C4CD99EF58C9}">
      <dgm:prSet/>
      <dgm:spPr/>
      <dgm:t>
        <a:bodyPr/>
        <a:lstStyle/>
        <a:p>
          <a:endParaRPr lang="fi-FI"/>
        </a:p>
      </dgm:t>
    </dgm:pt>
    <dgm:pt modelId="{6FCEB860-BC20-4E0B-9FCC-487E7DFCCD87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>
              <a:solidFill>
                <a:schemeClr val="tx1"/>
              </a:solidFill>
            </a:rPr>
            <a:t>kondomin käyttö</a:t>
          </a:r>
        </a:p>
      </dgm:t>
    </dgm:pt>
    <dgm:pt modelId="{E9C19F39-D304-4828-83FF-5E124E8388D2}" type="parTrans" cxnId="{C12FB13B-F184-48B6-A889-71BB00689589}">
      <dgm:prSet/>
      <dgm:spPr/>
      <dgm:t>
        <a:bodyPr/>
        <a:lstStyle/>
        <a:p>
          <a:endParaRPr lang="fi-FI"/>
        </a:p>
      </dgm:t>
    </dgm:pt>
    <dgm:pt modelId="{E7E52618-0DA5-4355-8BC4-6641F363A1B8}" type="sibTrans" cxnId="{C12FB13B-F184-48B6-A889-71BB00689589}">
      <dgm:prSet/>
      <dgm:spPr/>
      <dgm:t>
        <a:bodyPr/>
        <a:lstStyle/>
        <a:p>
          <a:endParaRPr lang="fi-FI"/>
        </a:p>
      </dgm:t>
    </dgm:pt>
    <dgm:pt modelId="{9FC20024-34DA-4A7B-A2E4-6E0A9085EF6C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>
              <a:solidFill>
                <a:schemeClr val="tx1"/>
              </a:solidFill>
            </a:rPr>
            <a:t>naisilla raskauden ehkäisy</a:t>
          </a:r>
        </a:p>
      </dgm:t>
    </dgm:pt>
    <dgm:pt modelId="{5B02054D-CC07-4D5A-BD94-6C9441CD07CC}" type="parTrans" cxnId="{DF95D5BA-90E1-4770-9787-9A9FB57605A0}">
      <dgm:prSet/>
      <dgm:spPr/>
      <dgm:t>
        <a:bodyPr/>
        <a:lstStyle/>
        <a:p>
          <a:endParaRPr lang="fi-FI"/>
        </a:p>
      </dgm:t>
    </dgm:pt>
    <dgm:pt modelId="{03DAE17E-9490-4ECF-992D-BCE6173154FB}" type="sibTrans" cxnId="{DF95D5BA-90E1-4770-9787-9A9FB57605A0}">
      <dgm:prSet/>
      <dgm:spPr/>
      <dgm:t>
        <a:bodyPr/>
        <a:lstStyle/>
        <a:p>
          <a:endParaRPr lang="fi-FI"/>
        </a:p>
      </dgm:t>
    </dgm:pt>
    <dgm:pt modelId="{BF2CF9E3-0937-4F4E-8A73-2FB4EEFF6402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>
              <a:solidFill>
                <a:schemeClr val="tx1"/>
              </a:solidFill>
            </a:rPr>
            <a:t>seksitapa: heteroseksi, miesten välinen seksi, mahdollinen altistuminen suuseksin välityksellä (näytteenottopaikkojen valinta: sukuelimet, anaalikanava ja nielu)</a:t>
          </a:r>
        </a:p>
      </dgm:t>
    </dgm:pt>
    <dgm:pt modelId="{FF1C95BF-1BB3-478A-BACD-CF4AB75A7F32}" type="parTrans" cxnId="{685914A8-8D0F-4DB0-85EF-D8E98245ED0F}">
      <dgm:prSet/>
      <dgm:spPr/>
      <dgm:t>
        <a:bodyPr/>
        <a:lstStyle/>
        <a:p>
          <a:endParaRPr lang="fi-FI"/>
        </a:p>
      </dgm:t>
    </dgm:pt>
    <dgm:pt modelId="{36187311-65E2-4017-97B2-FC68B40D4EC3}" type="sibTrans" cxnId="{685914A8-8D0F-4DB0-85EF-D8E98245ED0F}">
      <dgm:prSet/>
      <dgm:spPr/>
      <dgm:t>
        <a:bodyPr/>
        <a:lstStyle/>
        <a:p>
          <a:endParaRPr lang="fi-FI"/>
        </a:p>
      </dgm:t>
    </dgm:pt>
    <dgm:pt modelId="{EEA999B5-D65B-49A4-BA34-1DABE2D2A4B6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>
              <a:solidFill>
                <a:schemeClr val="tx1"/>
              </a:solidFill>
            </a:rPr>
            <a:t>tartuntamaa (merkityksellinen tutkimustarpeen laajuutta arvioitaessa)</a:t>
          </a:r>
        </a:p>
      </dgm:t>
    </dgm:pt>
    <dgm:pt modelId="{6127903F-D457-47E2-A9D5-70DE956CE84B}" type="parTrans" cxnId="{896762A3-499F-4186-BA90-6A6BA9D7E6CE}">
      <dgm:prSet/>
      <dgm:spPr/>
      <dgm:t>
        <a:bodyPr/>
        <a:lstStyle/>
        <a:p>
          <a:endParaRPr lang="fi-FI"/>
        </a:p>
      </dgm:t>
    </dgm:pt>
    <dgm:pt modelId="{79042D14-E1D8-46FE-977C-9ABD95A176C3}" type="sibTrans" cxnId="{896762A3-499F-4186-BA90-6A6BA9D7E6CE}">
      <dgm:prSet/>
      <dgm:spPr/>
      <dgm:t>
        <a:bodyPr/>
        <a:lstStyle/>
        <a:p>
          <a:endParaRPr lang="fi-FI"/>
        </a:p>
      </dgm:t>
    </dgm:pt>
    <dgm:pt modelId="{EC80E6D1-19D4-4329-B152-390558055498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>
              <a:solidFill>
                <a:schemeClr val="tx1"/>
              </a:solidFill>
            </a:rPr>
            <a:t>tieto jäljitettävästä taudista ja todennäköinen tartunta-ajankohta, jos potilas tulee seksikumppanin tai terveydenhuoltohenkilöstön lähettämänä</a:t>
          </a:r>
        </a:p>
      </dgm:t>
    </dgm:pt>
    <dgm:pt modelId="{B7AF5A3E-27D1-4ECD-BB7D-A5F50490BD44}" type="parTrans" cxnId="{E27CE402-58CC-439C-B2E7-D43A5B3FA10F}">
      <dgm:prSet/>
      <dgm:spPr/>
      <dgm:t>
        <a:bodyPr/>
        <a:lstStyle/>
        <a:p>
          <a:endParaRPr lang="fi-FI"/>
        </a:p>
      </dgm:t>
    </dgm:pt>
    <dgm:pt modelId="{44EE84EC-B894-4ADC-AB99-9C7CF686C3C9}" type="sibTrans" cxnId="{E27CE402-58CC-439C-B2E7-D43A5B3FA10F}">
      <dgm:prSet/>
      <dgm:spPr/>
      <dgm:t>
        <a:bodyPr/>
        <a:lstStyle/>
        <a:p>
          <a:endParaRPr lang="fi-FI"/>
        </a:p>
      </dgm:t>
    </dgm:pt>
    <dgm:pt modelId="{44F66E88-6C13-4EE6-8B65-B2B0D929AFEF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>
              <a:solidFill>
                <a:schemeClr val="tx1"/>
              </a:solidFill>
            </a:rPr>
            <a:t>huumeiden pistoskäyttö</a:t>
          </a:r>
        </a:p>
      </dgm:t>
    </dgm:pt>
    <dgm:pt modelId="{3407D512-2846-48D5-A1F3-2C4F3DEE190A}" type="parTrans" cxnId="{49F1D0ED-77BB-4B6D-9B6B-342BC2EEC7E3}">
      <dgm:prSet/>
      <dgm:spPr/>
      <dgm:t>
        <a:bodyPr/>
        <a:lstStyle/>
        <a:p>
          <a:endParaRPr lang="fi-FI"/>
        </a:p>
      </dgm:t>
    </dgm:pt>
    <dgm:pt modelId="{F6876B65-7CD3-43B4-B31E-47705C633844}" type="sibTrans" cxnId="{49F1D0ED-77BB-4B6D-9B6B-342BC2EEC7E3}">
      <dgm:prSet/>
      <dgm:spPr/>
      <dgm:t>
        <a:bodyPr/>
        <a:lstStyle/>
        <a:p>
          <a:endParaRPr lang="fi-FI"/>
        </a:p>
      </dgm:t>
    </dgm:pt>
    <dgm:pt modelId="{BFF97E4F-13BF-4452-B9A3-76596DDEA6AB}">
      <dgm:prSet custT="1"/>
      <dgm:spPr/>
      <dgm:t>
        <a:bodyPr/>
        <a:lstStyle/>
        <a:p>
          <a:pPr>
            <a:lnSpc>
              <a:spcPts val="2100"/>
            </a:lnSpc>
          </a:pPr>
          <a:r>
            <a:rPr lang="fi-FI" sz="1900" dirty="0">
              <a:solidFill>
                <a:schemeClr val="tx1"/>
              </a:solidFill>
            </a:rPr>
            <a:t>aiemmat HPV-, hepatiitti A - ja hepatiitti B -rokotukset</a:t>
          </a:r>
        </a:p>
      </dgm:t>
    </dgm:pt>
    <dgm:pt modelId="{98252779-0096-427B-97F9-420C60A02494}" type="parTrans" cxnId="{E1D442A1-067B-47C9-9AA0-53E0CBA808A7}">
      <dgm:prSet/>
      <dgm:spPr/>
      <dgm:t>
        <a:bodyPr/>
        <a:lstStyle/>
        <a:p>
          <a:endParaRPr lang="fi-FI"/>
        </a:p>
      </dgm:t>
    </dgm:pt>
    <dgm:pt modelId="{3E5EC0E9-8E35-451E-B6B0-B2A8F02BB85E}" type="sibTrans" cxnId="{E1D442A1-067B-47C9-9AA0-53E0CBA808A7}">
      <dgm:prSet/>
      <dgm:spPr/>
      <dgm:t>
        <a:bodyPr/>
        <a:lstStyle/>
        <a:p>
          <a:endParaRPr lang="fi-FI"/>
        </a:p>
      </dgm:t>
    </dgm:pt>
    <dgm:pt modelId="{6B38BABA-9D20-4671-9F34-7BF9D496AA6C}" type="pres">
      <dgm:prSet presAssocID="{B2C62AA4-6F46-449A-8728-1745CB353ED7}" presName="linear" presStyleCnt="0">
        <dgm:presLayoutVars>
          <dgm:animLvl val="lvl"/>
          <dgm:resizeHandles val="exact"/>
        </dgm:presLayoutVars>
      </dgm:prSet>
      <dgm:spPr/>
    </dgm:pt>
    <dgm:pt modelId="{6C80BF5F-BEF1-4FD8-8F00-B28F438CC7B5}" type="pres">
      <dgm:prSet presAssocID="{BF5B92C1-CC12-4B27-BFFA-D63B874B3C0B}" presName="parentText" presStyleLbl="node1" presStyleIdx="0" presStyleCnt="1" custLinFactNeighborY="-20">
        <dgm:presLayoutVars>
          <dgm:chMax val="0"/>
          <dgm:bulletEnabled val="1"/>
        </dgm:presLayoutVars>
      </dgm:prSet>
      <dgm:spPr/>
    </dgm:pt>
    <dgm:pt modelId="{A04F8249-9F58-4396-9AE5-8A3CB35C793B}" type="pres">
      <dgm:prSet presAssocID="{BF5B92C1-CC12-4B27-BFFA-D63B874B3C0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27CE402-58CC-439C-B2E7-D43A5B3FA10F}" srcId="{BF5B92C1-CC12-4B27-BFFA-D63B874B3C0B}" destId="{EC80E6D1-19D4-4329-B152-390558055498}" srcOrd="7" destOrd="0" parTransId="{B7AF5A3E-27D1-4ECD-BB7D-A5F50490BD44}" sibTransId="{44EE84EC-B894-4ADC-AB99-9C7CF686C3C9}"/>
    <dgm:cxn modelId="{212A4A0A-FD23-4261-BA90-53B288A14E87}" type="presOf" srcId="{9FC20024-34DA-4A7B-A2E4-6E0A9085EF6C}" destId="{A04F8249-9F58-4396-9AE5-8A3CB35C793B}" srcOrd="0" destOrd="4" presId="urn:microsoft.com/office/officeart/2005/8/layout/vList2"/>
    <dgm:cxn modelId="{7629710C-FF52-41F9-B2D7-7AB4ECFC7FA5}" type="presOf" srcId="{EEA999B5-D65B-49A4-BA34-1DABE2D2A4B6}" destId="{A04F8249-9F58-4396-9AE5-8A3CB35C793B}" srcOrd="0" destOrd="6" presId="urn:microsoft.com/office/officeart/2005/8/layout/vList2"/>
    <dgm:cxn modelId="{790D4F1A-F06C-408B-8278-5C81EF409DD8}" type="presOf" srcId="{BF5B92C1-CC12-4B27-BFFA-D63B874B3C0B}" destId="{6C80BF5F-BEF1-4FD8-8F00-B28F438CC7B5}" srcOrd="0" destOrd="0" presId="urn:microsoft.com/office/officeart/2005/8/layout/vList2"/>
    <dgm:cxn modelId="{B6106E1D-39A4-471D-AFCC-58A721097A21}" srcId="{BF5B92C1-CC12-4B27-BFFA-D63B874B3C0B}" destId="{5A082982-1617-4734-939B-3CBF574223FD}" srcOrd="0" destOrd="0" parTransId="{3371C2F2-2994-41AB-913C-D572B51970FA}" sibTransId="{BBF8C13B-FDFF-4357-99E9-22B0B1595CA9}"/>
    <dgm:cxn modelId="{D8376A25-BD5E-4A5B-A00D-4308DD904C11}" type="presOf" srcId="{A78DF953-4FF0-4FCD-A15C-81C8DEA7EACA}" destId="{A04F8249-9F58-4396-9AE5-8A3CB35C793B}" srcOrd="0" destOrd="1" presId="urn:microsoft.com/office/officeart/2005/8/layout/vList2"/>
    <dgm:cxn modelId="{C12FB13B-F184-48B6-A889-71BB00689589}" srcId="{BF5B92C1-CC12-4B27-BFFA-D63B874B3C0B}" destId="{6FCEB860-BC20-4E0B-9FCC-487E7DFCCD87}" srcOrd="3" destOrd="0" parTransId="{E9C19F39-D304-4828-83FF-5E124E8388D2}" sibTransId="{E7E52618-0DA5-4355-8BC4-6641F363A1B8}"/>
    <dgm:cxn modelId="{A761A043-6544-43F4-BD9E-941693212D6A}" type="presOf" srcId="{44F66E88-6C13-4EE6-8B65-B2B0D929AFEF}" destId="{A04F8249-9F58-4396-9AE5-8A3CB35C793B}" srcOrd="0" destOrd="8" presId="urn:microsoft.com/office/officeart/2005/8/layout/vList2"/>
    <dgm:cxn modelId="{5A1C4967-1A9E-40DD-9E00-D6EB6640ED89}" type="presOf" srcId="{BF2CF9E3-0937-4F4E-8A73-2FB4EEFF6402}" destId="{A04F8249-9F58-4396-9AE5-8A3CB35C793B}" srcOrd="0" destOrd="5" presId="urn:microsoft.com/office/officeart/2005/8/layout/vList2"/>
    <dgm:cxn modelId="{0A3F9A52-A77B-4B9E-BDB6-8E031D082BF8}" type="presOf" srcId="{A64DF1EA-A7A4-4CFC-94CA-F6CA6D4F2602}" destId="{A04F8249-9F58-4396-9AE5-8A3CB35C793B}" srcOrd="0" destOrd="2" presId="urn:microsoft.com/office/officeart/2005/8/layout/vList2"/>
    <dgm:cxn modelId="{2EC8BA5A-0D9F-4D72-A1B8-CCBFAA514E99}" type="presOf" srcId="{BFF97E4F-13BF-4452-B9A3-76596DDEA6AB}" destId="{A04F8249-9F58-4396-9AE5-8A3CB35C793B}" srcOrd="0" destOrd="9" presId="urn:microsoft.com/office/officeart/2005/8/layout/vList2"/>
    <dgm:cxn modelId="{05ED008C-A3B2-4762-B22B-AEC7235B22E2}" srcId="{B2C62AA4-6F46-449A-8728-1745CB353ED7}" destId="{BF5B92C1-CC12-4B27-BFFA-D63B874B3C0B}" srcOrd="0" destOrd="0" parTransId="{6F411416-2C56-4BAF-B90F-0C8A7B124956}" sibTransId="{B6219DDC-C581-4AD1-85B8-B134753B44B7}"/>
    <dgm:cxn modelId="{F6AD3F8D-097F-40C5-BEFF-65F4B52DB090}" type="presOf" srcId="{5A082982-1617-4734-939B-3CBF574223FD}" destId="{A04F8249-9F58-4396-9AE5-8A3CB35C793B}" srcOrd="0" destOrd="0" presId="urn:microsoft.com/office/officeart/2005/8/layout/vList2"/>
    <dgm:cxn modelId="{E1D442A1-067B-47C9-9AA0-53E0CBA808A7}" srcId="{BF5B92C1-CC12-4B27-BFFA-D63B874B3C0B}" destId="{BFF97E4F-13BF-4452-B9A3-76596DDEA6AB}" srcOrd="9" destOrd="0" parTransId="{98252779-0096-427B-97F9-420C60A02494}" sibTransId="{3E5EC0E9-8E35-451E-B6B0-B2A8F02BB85E}"/>
    <dgm:cxn modelId="{896762A3-499F-4186-BA90-6A6BA9D7E6CE}" srcId="{BF5B92C1-CC12-4B27-BFFA-D63B874B3C0B}" destId="{EEA999B5-D65B-49A4-BA34-1DABE2D2A4B6}" srcOrd="6" destOrd="0" parTransId="{6127903F-D457-47E2-A9D5-70DE956CE84B}" sibTransId="{79042D14-E1D8-46FE-977C-9ABD95A176C3}"/>
    <dgm:cxn modelId="{685914A8-8D0F-4DB0-85EF-D8E98245ED0F}" srcId="{BF5B92C1-CC12-4B27-BFFA-D63B874B3C0B}" destId="{BF2CF9E3-0937-4F4E-8A73-2FB4EEFF6402}" srcOrd="5" destOrd="0" parTransId="{FF1C95BF-1BB3-478A-BACD-CF4AB75A7F32}" sibTransId="{36187311-65E2-4017-97B2-FC68B40D4EC3}"/>
    <dgm:cxn modelId="{398CD0A8-4C04-4CE6-AF46-C4CD99EF58C9}" srcId="{BF5B92C1-CC12-4B27-BFFA-D63B874B3C0B}" destId="{A64DF1EA-A7A4-4CFC-94CA-F6CA6D4F2602}" srcOrd="2" destOrd="0" parTransId="{27BA4832-1AA7-45DE-B2A2-56A24B3CBBEF}" sibTransId="{F33A268C-5C40-4F23-9D84-64ACE88248CB}"/>
    <dgm:cxn modelId="{232E5CAA-4DE7-4B70-B3C7-DF3C375CA809}" type="presOf" srcId="{B2C62AA4-6F46-449A-8728-1745CB353ED7}" destId="{6B38BABA-9D20-4671-9F34-7BF9D496AA6C}" srcOrd="0" destOrd="0" presId="urn:microsoft.com/office/officeart/2005/8/layout/vList2"/>
    <dgm:cxn modelId="{DF95D5BA-90E1-4770-9787-9A9FB57605A0}" srcId="{BF5B92C1-CC12-4B27-BFFA-D63B874B3C0B}" destId="{9FC20024-34DA-4A7B-A2E4-6E0A9085EF6C}" srcOrd="4" destOrd="0" parTransId="{5B02054D-CC07-4D5A-BD94-6C9441CD07CC}" sibTransId="{03DAE17E-9490-4ECF-992D-BCE6173154FB}"/>
    <dgm:cxn modelId="{FC96B6BD-9131-41FB-A746-2C68BD09AD15}" srcId="{BF5B92C1-CC12-4B27-BFFA-D63B874B3C0B}" destId="{A78DF953-4FF0-4FCD-A15C-81C8DEA7EACA}" srcOrd="1" destOrd="0" parTransId="{5C8BD9AC-8E85-4670-810B-E7DD34EFAC7A}" sibTransId="{1A7E743A-0C8B-4664-9C32-9105A4738DFC}"/>
    <dgm:cxn modelId="{B1CEA1D6-1214-4FA4-8CCE-17D6532D50F5}" type="presOf" srcId="{6FCEB860-BC20-4E0B-9FCC-487E7DFCCD87}" destId="{A04F8249-9F58-4396-9AE5-8A3CB35C793B}" srcOrd="0" destOrd="3" presId="urn:microsoft.com/office/officeart/2005/8/layout/vList2"/>
    <dgm:cxn modelId="{49F1D0ED-77BB-4B6D-9B6B-342BC2EEC7E3}" srcId="{BF5B92C1-CC12-4B27-BFFA-D63B874B3C0B}" destId="{44F66E88-6C13-4EE6-8B65-B2B0D929AFEF}" srcOrd="8" destOrd="0" parTransId="{3407D512-2846-48D5-A1F3-2C4F3DEE190A}" sibTransId="{F6876B65-7CD3-43B4-B31E-47705C633844}"/>
    <dgm:cxn modelId="{170A72EF-7407-4A27-964F-0278B1EA14DE}" type="presOf" srcId="{EC80E6D1-19D4-4329-B152-390558055498}" destId="{A04F8249-9F58-4396-9AE5-8A3CB35C793B}" srcOrd="0" destOrd="7" presId="urn:microsoft.com/office/officeart/2005/8/layout/vList2"/>
    <dgm:cxn modelId="{4C8DFC01-793D-4018-A859-A7AEC92F0A53}" type="presParOf" srcId="{6B38BABA-9D20-4671-9F34-7BF9D496AA6C}" destId="{6C80BF5F-BEF1-4FD8-8F00-B28F438CC7B5}" srcOrd="0" destOrd="0" presId="urn:microsoft.com/office/officeart/2005/8/layout/vList2"/>
    <dgm:cxn modelId="{E92D835D-5E7B-4768-8899-2794411A3113}" type="presParOf" srcId="{6B38BABA-9D20-4671-9F34-7BF9D496AA6C}" destId="{A04F8249-9F58-4396-9AE5-8A3CB35C793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FF1032-60EE-4D62-9C0D-AF8462DB5B53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7938DF11-864A-410E-9698-9EE316256046}">
      <dgm:prSet custT="1"/>
      <dgm:spPr/>
      <dgm:t>
        <a:bodyPr/>
        <a:lstStyle/>
        <a:p>
          <a:r>
            <a:rPr lang="fi-FI" sz="2000" dirty="0"/>
            <a:t>Seksitavalla on merkitystä näytteenottopaikkojen valinnassa.</a:t>
          </a:r>
        </a:p>
      </dgm:t>
    </dgm:pt>
    <dgm:pt modelId="{67161C32-42CA-4755-847D-43FCD23392AF}" type="parTrans" cxnId="{91B5EDAD-6D79-4956-8B3D-CA034D68D162}">
      <dgm:prSet/>
      <dgm:spPr/>
      <dgm:t>
        <a:bodyPr/>
        <a:lstStyle/>
        <a:p>
          <a:endParaRPr lang="fi-FI"/>
        </a:p>
      </dgm:t>
    </dgm:pt>
    <dgm:pt modelId="{97C2EBED-8B8E-415E-93F3-B767F09AC1B2}" type="sibTrans" cxnId="{91B5EDAD-6D79-4956-8B3D-CA034D68D162}">
      <dgm:prSet/>
      <dgm:spPr/>
      <dgm:t>
        <a:bodyPr/>
        <a:lstStyle/>
        <a:p>
          <a:endParaRPr lang="fi-FI"/>
        </a:p>
      </dgm:t>
    </dgm:pt>
    <dgm:pt modelId="{B3411EDE-CEA6-4A07-9CD8-C55AB407A7AB}">
      <dgm:prSet custT="1"/>
      <dgm:spPr/>
      <dgm:t>
        <a:bodyPr/>
        <a:lstStyle/>
        <a:p>
          <a:r>
            <a:rPr lang="fi-FI" sz="2000"/>
            <a:t>Tippuritartunnat ovat nykyään usein oireettomia klamydian tapaan, eikä niitä voi erottaa kliinisesti, joten ne tulee testata samanaikaisesti.</a:t>
          </a:r>
          <a:endParaRPr lang="fi-FI" sz="2000" dirty="0"/>
        </a:p>
      </dgm:t>
    </dgm:pt>
    <dgm:pt modelId="{508FE8A8-DED5-43D6-8BA2-ACDCC11447CE}" type="parTrans" cxnId="{29ECDFA1-C3DD-4780-BFFD-D4D7FE302315}">
      <dgm:prSet/>
      <dgm:spPr/>
      <dgm:t>
        <a:bodyPr/>
        <a:lstStyle/>
        <a:p>
          <a:endParaRPr lang="fi-FI"/>
        </a:p>
      </dgm:t>
    </dgm:pt>
    <dgm:pt modelId="{DD9C6C8F-4B9F-48F3-8827-694352C58059}" type="sibTrans" cxnId="{29ECDFA1-C3DD-4780-BFFD-D4D7FE302315}">
      <dgm:prSet/>
      <dgm:spPr/>
      <dgm:t>
        <a:bodyPr/>
        <a:lstStyle/>
        <a:p>
          <a:endParaRPr lang="fi-FI"/>
        </a:p>
      </dgm:t>
    </dgm:pt>
    <dgm:pt modelId="{9CCF7CF3-C7B5-4364-BEA0-E7E5D892F028}">
      <dgm:prSet custT="1"/>
      <dgm:spPr/>
      <dgm:t>
        <a:bodyPr/>
        <a:lstStyle/>
        <a:p>
          <a:r>
            <a:rPr lang="fi-FI" sz="2000"/>
            <a:t>Klamydian ja tippurin nukleiinihapon osoitustesti (CtGcNhO) voidaan ottaa joko ensivirtsasta tai tikkunäytteenä (A).</a:t>
          </a:r>
          <a:endParaRPr lang="fi-FI" sz="2000" dirty="0"/>
        </a:p>
      </dgm:t>
    </dgm:pt>
    <dgm:pt modelId="{717C5B58-43CE-4253-AB9C-2635A000516E}" type="parTrans" cxnId="{F5699857-7B90-44B1-BAE3-0E440F2232BA}">
      <dgm:prSet/>
      <dgm:spPr/>
      <dgm:t>
        <a:bodyPr/>
        <a:lstStyle/>
        <a:p>
          <a:endParaRPr lang="fi-FI"/>
        </a:p>
      </dgm:t>
    </dgm:pt>
    <dgm:pt modelId="{B9DCC883-683E-483C-B84B-4815FB86EB70}" type="sibTrans" cxnId="{F5699857-7B90-44B1-BAE3-0E440F2232BA}">
      <dgm:prSet/>
      <dgm:spPr/>
      <dgm:t>
        <a:bodyPr/>
        <a:lstStyle/>
        <a:p>
          <a:endParaRPr lang="fi-FI"/>
        </a:p>
      </dgm:t>
    </dgm:pt>
    <dgm:pt modelId="{46496826-F6B4-4DB2-B51A-8522A5106C4D}">
      <dgm:prSet custT="1"/>
      <dgm:spPr/>
      <dgm:t>
        <a:bodyPr/>
        <a:lstStyle/>
        <a:p>
          <a:r>
            <a:rPr lang="fi-FI" sz="2000" dirty="0"/>
            <a:t>Naisilla vaginan limakalvolta hoitopaikassa tai potilaan itse ottama klamydia-</a:t>
          </a:r>
          <a:br>
            <a:rPr lang="fi-FI" sz="2000" dirty="0"/>
          </a:br>
          <a:r>
            <a:rPr lang="fi-FI" sz="2000" dirty="0"/>
            <a:t>ja tippuritikkunäyte on osoittautunut ensivirtsanäytettä paremmaksi näytteeksi (A).</a:t>
          </a:r>
        </a:p>
      </dgm:t>
    </dgm:pt>
    <dgm:pt modelId="{E77A7967-C639-45D9-AAAC-581A44FEE253}" type="parTrans" cxnId="{86382075-66F9-4F10-9303-54FCD45E95E6}">
      <dgm:prSet/>
      <dgm:spPr/>
      <dgm:t>
        <a:bodyPr/>
        <a:lstStyle/>
        <a:p>
          <a:endParaRPr lang="fi-FI"/>
        </a:p>
      </dgm:t>
    </dgm:pt>
    <dgm:pt modelId="{90A29C67-FEBF-49DF-8A1E-D1BF31087296}" type="sibTrans" cxnId="{86382075-66F9-4F10-9303-54FCD45E95E6}">
      <dgm:prSet/>
      <dgm:spPr/>
      <dgm:t>
        <a:bodyPr/>
        <a:lstStyle/>
        <a:p>
          <a:endParaRPr lang="fi-FI"/>
        </a:p>
      </dgm:t>
    </dgm:pt>
    <dgm:pt modelId="{2A712F58-6112-4F2A-88A3-212D596C523D}">
      <dgm:prSet custT="1"/>
      <dgm:spPr/>
      <dgm:t>
        <a:bodyPr/>
        <a:lstStyle/>
        <a:p>
          <a:r>
            <a:rPr lang="fi-FI" sz="2000" dirty="0"/>
            <a:t>Jos tippurin nukleiinihapon osoitustestin tulos on positiivinen, tulee ennen hoidon aloitusta ottaa viljelynäyte antibioottiherkkyyksien selvittämiseksi.</a:t>
          </a:r>
        </a:p>
      </dgm:t>
    </dgm:pt>
    <dgm:pt modelId="{8A57FC28-914C-4017-8AB5-C30C4713C6AE}" type="parTrans" cxnId="{31978F4E-D40B-459D-90A3-3B9B7199418D}">
      <dgm:prSet/>
      <dgm:spPr/>
      <dgm:t>
        <a:bodyPr/>
        <a:lstStyle/>
        <a:p>
          <a:endParaRPr lang="fi-FI"/>
        </a:p>
      </dgm:t>
    </dgm:pt>
    <dgm:pt modelId="{BB0A645C-8A19-4DD7-9332-83E4B08ABFD3}" type="sibTrans" cxnId="{31978F4E-D40B-459D-90A3-3B9B7199418D}">
      <dgm:prSet/>
      <dgm:spPr/>
      <dgm:t>
        <a:bodyPr/>
        <a:lstStyle/>
        <a:p>
          <a:endParaRPr lang="fi-FI"/>
        </a:p>
      </dgm:t>
    </dgm:pt>
    <dgm:pt modelId="{BB9129DB-4C28-4C0B-B26F-FFD53B38D983}" type="pres">
      <dgm:prSet presAssocID="{99FF1032-60EE-4D62-9C0D-AF8462DB5B53}" presName="linear" presStyleCnt="0">
        <dgm:presLayoutVars>
          <dgm:animLvl val="lvl"/>
          <dgm:resizeHandles val="exact"/>
        </dgm:presLayoutVars>
      </dgm:prSet>
      <dgm:spPr/>
    </dgm:pt>
    <dgm:pt modelId="{538E50C0-DD8B-4AE5-A1EE-FEFC8E07BCB3}" type="pres">
      <dgm:prSet presAssocID="{7938DF11-864A-410E-9698-9EE316256046}" presName="parentText" presStyleLbl="node1" presStyleIdx="0" presStyleCnt="5" custScaleY="63266">
        <dgm:presLayoutVars>
          <dgm:chMax val="0"/>
          <dgm:bulletEnabled val="1"/>
        </dgm:presLayoutVars>
      </dgm:prSet>
      <dgm:spPr/>
    </dgm:pt>
    <dgm:pt modelId="{0553A549-A213-4CCD-B2C4-FC4A563C0FB8}" type="pres">
      <dgm:prSet presAssocID="{97C2EBED-8B8E-415E-93F3-B767F09AC1B2}" presName="spacer" presStyleCnt="0"/>
      <dgm:spPr/>
    </dgm:pt>
    <dgm:pt modelId="{FDA0F64C-5BDA-46EF-8F71-90E0E3BA47DB}" type="pres">
      <dgm:prSet presAssocID="{B3411EDE-CEA6-4A07-9CD8-C55AB407A7A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A4A6345-2310-4626-8914-CF8A3772E690}" type="pres">
      <dgm:prSet presAssocID="{DD9C6C8F-4B9F-48F3-8827-694352C58059}" presName="spacer" presStyleCnt="0"/>
      <dgm:spPr/>
    </dgm:pt>
    <dgm:pt modelId="{1534F495-D37C-4454-8650-FD2888EC990A}" type="pres">
      <dgm:prSet presAssocID="{9CCF7CF3-C7B5-4364-BEA0-E7E5D892F02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BB262B4-83BC-464D-9EAE-955D794962F4}" type="pres">
      <dgm:prSet presAssocID="{B9DCC883-683E-483C-B84B-4815FB86EB70}" presName="spacer" presStyleCnt="0"/>
      <dgm:spPr/>
    </dgm:pt>
    <dgm:pt modelId="{C8A06730-47AC-4E9E-A2A6-C92F80DB6784}" type="pres">
      <dgm:prSet presAssocID="{46496826-F6B4-4DB2-B51A-8522A5106C4D}" presName="parentText" presStyleLbl="node1" presStyleIdx="3" presStyleCnt="5" custScaleY="115162">
        <dgm:presLayoutVars>
          <dgm:chMax val="0"/>
          <dgm:bulletEnabled val="1"/>
        </dgm:presLayoutVars>
      </dgm:prSet>
      <dgm:spPr/>
    </dgm:pt>
    <dgm:pt modelId="{ECD662F0-0690-4A4F-B3C1-4308BB11F150}" type="pres">
      <dgm:prSet presAssocID="{90A29C67-FEBF-49DF-8A1E-D1BF31087296}" presName="spacer" presStyleCnt="0"/>
      <dgm:spPr/>
    </dgm:pt>
    <dgm:pt modelId="{238B3BD7-496A-45BA-B6A3-FABA40EE7032}" type="pres">
      <dgm:prSet presAssocID="{2A712F58-6112-4F2A-88A3-212D596C523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B987D07-3880-4A02-B4AB-43245936EAD9}" type="presOf" srcId="{9CCF7CF3-C7B5-4364-BEA0-E7E5D892F028}" destId="{1534F495-D37C-4454-8650-FD2888EC990A}" srcOrd="0" destOrd="0" presId="urn:microsoft.com/office/officeart/2005/8/layout/vList2"/>
    <dgm:cxn modelId="{15673362-98CC-4716-A001-0E2F01A4222D}" type="presOf" srcId="{46496826-F6B4-4DB2-B51A-8522A5106C4D}" destId="{C8A06730-47AC-4E9E-A2A6-C92F80DB6784}" srcOrd="0" destOrd="0" presId="urn:microsoft.com/office/officeart/2005/8/layout/vList2"/>
    <dgm:cxn modelId="{81BFEA43-ECB3-423D-8138-A11608CB2CFE}" type="presOf" srcId="{99FF1032-60EE-4D62-9C0D-AF8462DB5B53}" destId="{BB9129DB-4C28-4C0B-B26F-FFD53B38D983}" srcOrd="0" destOrd="0" presId="urn:microsoft.com/office/officeart/2005/8/layout/vList2"/>
    <dgm:cxn modelId="{31978F4E-D40B-459D-90A3-3B9B7199418D}" srcId="{99FF1032-60EE-4D62-9C0D-AF8462DB5B53}" destId="{2A712F58-6112-4F2A-88A3-212D596C523D}" srcOrd="4" destOrd="0" parTransId="{8A57FC28-914C-4017-8AB5-C30C4713C6AE}" sibTransId="{BB0A645C-8A19-4DD7-9332-83E4B08ABFD3}"/>
    <dgm:cxn modelId="{86382075-66F9-4F10-9303-54FCD45E95E6}" srcId="{99FF1032-60EE-4D62-9C0D-AF8462DB5B53}" destId="{46496826-F6B4-4DB2-B51A-8522A5106C4D}" srcOrd="3" destOrd="0" parTransId="{E77A7967-C639-45D9-AAAC-581A44FEE253}" sibTransId="{90A29C67-FEBF-49DF-8A1E-D1BF31087296}"/>
    <dgm:cxn modelId="{F5699857-7B90-44B1-BAE3-0E440F2232BA}" srcId="{99FF1032-60EE-4D62-9C0D-AF8462DB5B53}" destId="{9CCF7CF3-C7B5-4364-BEA0-E7E5D892F028}" srcOrd="2" destOrd="0" parTransId="{717C5B58-43CE-4253-AB9C-2635A000516E}" sibTransId="{B9DCC883-683E-483C-B84B-4815FB86EB70}"/>
    <dgm:cxn modelId="{D82DF39A-2F6E-42CC-8B16-BB99804EEA1E}" type="presOf" srcId="{2A712F58-6112-4F2A-88A3-212D596C523D}" destId="{238B3BD7-496A-45BA-B6A3-FABA40EE7032}" srcOrd="0" destOrd="0" presId="urn:microsoft.com/office/officeart/2005/8/layout/vList2"/>
    <dgm:cxn modelId="{29ECDFA1-C3DD-4780-BFFD-D4D7FE302315}" srcId="{99FF1032-60EE-4D62-9C0D-AF8462DB5B53}" destId="{B3411EDE-CEA6-4A07-9CD8-C55AB407A7AB}" srcOrd="1" destOrd="0" parTransId="{508FE8A8-DED5-43D6-8BA2-ACDCC11447CE}" sibTransId="{DD9C6C8F-4B9F-48F3-8827-694352C58059}"/>
    <dgm:cxn modelId="{91B5EDAD-6D79-4956-8B3D-CA034D68D162}" srcId="{99FF1032-60EE-4D62-9C0D-AF8462DB5B53}" destId="{7938DF11-864A-410E-9698-9EE316256046}" srcOrd="0" destOrd="0" parTransId="{67161C32-42CA-4755-847D-43FCD23392AF}" sibTransId="{97C2EBED-8B8E-415E-93F3-B767F09AC1B2}"/>
    <dgm:cxn modelId="{CD8914AE-0926-4AAD-B0BA-3505B2399D74}" type="presOf" srcId="{7938DF11-864A-410E-9698-9EE316256046}" destId="{538E50C0-DD8B-4AE5-A1EE-FEFC8E07BCB3}" srcOrd="0" destOrd="0" presId="urn:microsoft.com/office/officeart/2005/8/layout/vList2"/>
    <dgm:cxn modelId="{1BBC09F3-50CA-49E6-BD4A-767984256F4C}" type="presOf" srcId="{B3411EDE-CEA6-4A07-9CD8-C55AB407A7AB}" destId="{FDA0F64C-5BDA-46EF-8F71-90E0E3BA47DB}" srcOrd="0" destOrd="0" presId="urn:microsoft.com/office/officeart/2005/8/layout/vList2"/>
    <dgm:cxn modelId="{B4AFAB32-08AB-4015-844C-0F81BA1D542C}" type="presParOf" srcId="{BB9129DB-4C28-4C0B-B26F-FFD53B38D983}" destId="{538E50C0-DD8B-4AE5-A1EE-FEFC8E07BCB3}" srcOrd="0" destOrd="0" presId="urn:microsoft.com/office/officeart/2005/8/layout/vList2"/>
    <dgm:cxn modelId="{3AF82712-CAE6-4D9D-86A5-B62B4333FA21}" type="presParOf" srcId="{BB9129DB-4C28-4C0B-B26F-FFD53B38D983}" destId="{0553A549-A213-4CCD-B2C4-FC4A563C0FB8}" srcOrd="1" destOrd="0" presId="urn:microsoft.com/office/officeart/2005/8/layout/vList2"/>
    <dgm:cxn modelId="{DBE97D9C-E0DF-4665-80CF-AAF7FF7CFA58}" type="presParOf" srcId="{BB9129DB-4C28-4C0B-B26F-FFD53B38D983}" destId="{FDA0F64C-5BDA-46EF-8F71-90E0E3BA47DB}" srcOrd="2" destOrd="0" presId="urn:microsoft.com/office/officeart/2005/8/layout/vList2"/>
    <dgm:cxn modelId="{C98AD213-73A4-41F2-8742-666384B5F53D}" type="presParOf" srcId="{BB9129DB-4C28-4C0B-B26F-FFD53B38D983}" destId="{EA4A6345-2310-4626-8914-CF8A3772E690}" srcOrd="3" destOrd="0" presId="urn:microsoft.com/office/officeart/2005/8/layout/vList2"/>
    <dgm:cxn modelId="{91368320-8893-4317-BD07-20411B5DF221}" type="presParOf" srcId="{BB9129DB-4C28-4C0B-B26F-FFD53B38D983}" destId="{1534F495-D37C-4454-8650-FD2888EC990A}" srcOrd="4" destOrd="0" presId="urn:microsoft.com/office/officeart/2005/8/layout/vList2"/>
    <dgm:cxn modelId="{F21D40E0-127B-4A0D-87B7-7E5908C23E8D}" type="presParOf" srcId="{BB9129DB-4C28-4C0B-B26F-FFD53B38D983}" destId="{5BB262B4-83BC-464D-9EAE-955D794962F4}" srcOrd="5" destOrd="0" presId="urn:microsoft.com/office/officeart/2005/8/layout/vList2"/>
    <dgm:cxn modelId="{C2395478-10A2-46A8-80BF-3BA48C7C2965}" type="presParOf" srcId="{BB9129DB-4C28-4C0B-B26F-FFD53B38D983}" destId="{C8A06730-47AC-4E9E-A2A6-C92F80DB6784}" srcOrd="6" destOrd="0" presId="urn:microsoft.com/office/officeart/2005/8/layout/vList2"/>
    <dgm:cxn modelId="{073A71C0-DC45-4DC2-8546-D70AFF2161BA}" type="presParOf" srcId="{BB9129DB-4C28-4C0B-B26F-FFD53B38D983}" destId="{ECD662F0-0690-4A4F-B3C1-4308BB11F150}" srcOrd="7" destOrd="0" presId="urn:microsoft.com/office/officeart/2005/8/layout/vList2"/>
    <dgm:cxn modelId="{5B8DA064-ACFD-4A36-B80D-C87F82BA53FB}" type="presParOf" srcId="{BB9129DB-4C28-4C0B-B26F-FFD53B38D983}" destId="{238B3BD7-496A-45BA-B6A3-FABA40EE703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B2B0E4-54E3-4E4B-A28B-0B8CC5CF1BAF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DF162486-BB7A-4E81-A534-4AFECDD33C73}">
      <dgm:prSet custT="1"/>
      <dgm:spPr/>
      <dgm:t>
        <a:bodyPr/>
        <a:lstStyle/>
        <a:p>
          <a:r>
            <a:rPr lang="fi-FI" sz="2000" dirty="0"/>
            <a:t>Ensivirtsa- ja vaginan limakalvon tikkunäytteeseen perustuvaa klamydian ja tippurin kotinäytteenottoa voidaan käyttää testauksen osana, kunhan tutkimusten tarjoaja huolehtii positiivisen löydöksen saaneiden hoitoon-ohjauksesta ja tartunnanjäljityksestä.</a:t>
          </a:r>
        </a:p>
      </dgm:t>
    </dgm:pt>
    <dgm:pt modelId="{D97DF014-9BA6-4C17-A64B-F513B8566C37}" type="parTrans" cxnId="{39D5605B-8AA0-455B-91E4-89543F814FBA}">
      <dgm:prSet/>
      <dgm:spPr/>
      <dgm:t>
        <a:bodyPr/>
        <a:lstStyle/>
        <a:p>
          <a:endParaRPr lang="fi-FI"/>
        </a:p>
      </dgm:t>
    </dgm:pt>
    <dgm:pt modelId="{7BBEFC2A-CBAC-43E2-8892-B590CB61EE46}" type="sibTrans" cxnId="{39D5605B-8AA0-455B-91E4-89543F814FBA}">
      <dgm:prSet/>
      <dgm:spPr/>
      <dgm:t>
        <a:bodyPr/>
        <a:lstStyle/>
        <a:p>
          <a:endParaRPr lang="fi-FI"/>
        </a:p>
      </dgm:t>
    </dgm:pt>
    <dgm:pt modelId="{0CF8374D-97B1-4AE0-B4E9-1D41E5D17BF0}">
      <dgm:prSet custT="1"/>
      <dgm:spPr/>
      <dgm:t>
        <a:bodyPr/>
        <a:lstStyle/>
        <a:p>
          <a:r>
            <a:rPr lang="fi-FI" sz="2000" dirty="0"/>
            <a:t>Positiivinen S-</a:t>
          </a:r>
          <a:r>
            <a:rPr lang="fi-FI" sz="2000" dirty="0" err="1"/>
            <a:t>TrpaAb</a:t>
          </a:r>
          <a:r>
            <a:rPr lang="fi-FI" sz="2000" dirty="0"/>
            <a:t>-löydös viittaa joko tuoreeseen kuppainfektioon tai jo aiemmin sairastettuun ja myös hoidettuun tautiin.</a:t>
          </a:r>
        </a:p>
      </dgm:t>
    </dgm:pt>
    <dgm:pt modelId="{60CE07E9-8162-45A8-92E6-C32A042C5100}" type="parTrans" cxnId="{3940834A-29DD-4F0C-945A-9A3F59D5256B}">
      <dgm:prSet/>
      <dgm:spPr/>
      <dgm:t>
        <a:bodyPr/>
        <a:lstStyle/>
        <a:p>
          <a:endParaRPr lang="fi-FI"/>
        </a:p>
      </dgm:t>
    </dgm:pt>
    <dgm:pt modelId="{9A599FE0-E7F4-4BBA-A37F-C9EF8E62B1C4}" type="sibTrans" cxnId="{3940834A-29DD-4F0C-945A-9A3F59D5256B}">
      <dgm:prSet/>
      <dgm:spPr/>
      <dgm:t>
        <a:bodyPr/>
        <a:lstStyle/>
        <a:p>
          <a:endParaRPr lang="fi-FI"/>
        </a:p>
      </dgm:t>
    </dgm:pt>
    <dgm:pt modelId="{46510BF1-B2F3-4D91-B167-1AA214819B32}">
      <dgm:prSet custT="1"/>
      <dgm:spPr/>
      <dgm:t>
        <a:bodyPr/>
        <a:lstStyle/>
        <a:p>
          <a:r>
            <a:rPr lang="fi-FI" sz="2000" dirty="0"/>
            <a:t>Positiivisesta </a:t>
          </a:r>
          <a:r>
            <a:rPr lang="fi-FI" sz="2000" dirty="0" err="1"/>
            <a:t>TrpaAb</a:t>
          </a:r>
          <a:r>
            <a:rPr lang="fi-FI" sz="2000" dirty="0"/>
            <a:t>-näytteestä laboratorio tekee </a:t>
          </a:r>
          <a:r>
            <a:rPr lang="fi-FI" sz="2000" dirty="0" err="1"/>
            <a:t>kardiolipiinititrauksen</a:t>
          </a:r>
          <a:r>
            <a:rPr lang="fi-FI" sz="2000" dirty="0"/>
            <a:t> taudin aktiivisuuden </a:t>
          </a:r>
          <a:r>
            <a:rPr lang="fi-FI" sz="2000" dirty="0">
              <a:solidFill>
                <a:schemeClr val="bg1"/>
              </a:solidFill>
            </a:rPr>
            <a:t>arvioimiseksi.</a:t>
          </a:r>
        </a:p>
      </dgm:t>
    </dgm:pt>
    <dgm:pt modelId="{1DA8A7A0-3F23-444D-AC75-6581D9DEDEC8}" type="parTrans" cxnId="{91C26EB7-6678-457E-A5AF-FF16B9BBE58E}">
      <dgm:prSet/>
      <dgm:spPr/>
      <dgm:t>
        <a:bodyPr/>
        <a:lstStyle/>
        <a:p>
          <a:endParaRPr lang="fi-FI"/>
        </a:p>
      </dgm:t>
    </dgm:pt>
    <dgm:pt modelId="{1250EC12-331B-457F-A3F8-FAABDEC2467E}" type="sibTrans" cxnId="{91C26EB7-6678-457E-A5AF-FF16B9BBE58E}">
      <dgm:prSet/>
      <dgm:spPr/>
      <dgm:t>
        <a:bodyPr/>
        <a:lstStyle/>
        <a:p>
          <a:endParaRPr lang="fi-FI"/>
        </a:p>
      </dgm:t>
    </dgm:pt>
    <dgm:pt modelId="{91AB65D5-CD01-4162-A182-95127AF4EF2A}">
      <dgm:prSet custT="1"/>
      <dgm:spPr/>
      <dgm:t>
        <a:bodyPr/>
        <a:lstStyle/>
        <a:p>
          <a:r>
            <a:rPr lang="fi-FI" sz="2000" dirty="0"/>
            <a:t>HIV-näyte (S-</a:t>
          </a:r>
          <a:r>
            <a:rPr lang="fi-FI" sz="2000" dirty="0" err="1"/>
            <a:t>HIVAgAb</a:t>
          </a:r>
          <a:r>
            <a:rPr lang="fi-FI" sz="2000" dirty="0"/>
            <a:t>) on aiheellinen, jos epäillään muuta seksitauti-tartuntaa.</a:t>
          </a:r>
        </a:p>
      </dgm:t>
    </dgm:pt>
    <dgm:pt modelId="{BD02E5F1-21F8-4C6C-AE9B-4F190AAA31E6}" type="parTrans" cxnId="{11C91EBE-06D4-4CB5-9FAF-0D0863E97F82}">
      <dgm:prSet/>
      <dgm:spPr/>
      <dgm:t>
        <a:bodyPr/>
        <a:lstStyle/>
        <a:p>
          <a:endParaRPr lang="fi-FI"/>
        </a:p>
      </dgm:t>
    </dgm:pt>
    <dgm:pt modelId="{9DCFB49D-295E-4C71-848E-9B6F5EEC300C}" type="sibTrans" cxnId="{11C91EBE-06D4-4CB5-9FAF-0D0863E97F82}">
      <dgm:prSet/>
      <dgm:spPr/>
      <dgm:t>
        <a:bodyPr/>
        <a:lstStyle/>
        <a:p>
          <a:endParaRPr lang="fi-FI"/>
        </a:p>
      </dgm:t>
    </dgm:pt>
    <dgm:pt modelId="{F9C70A85-E276-4C9F-8B57-4A4B8459C6B4}">
      <dgm:prSet custT="1"/>
      <dgm:spPr/>
      <dgm:t>
        <a:bodyPr/>
        <a:lstStyle/>
        <a:p>
          <a:r>
            <a:rPr lang="fi-FI" sz="2000" dirty="0"/>
            <a:t>Harkinnan mukaan myös hepatiittitutkimukset tulevat kyseeseen.</a:t>
          </a:r>
        </a:p>
      </dgm:t>
    </dgm:pt>
    <dgm:pt modelId="{9E980C6B-8FC9-4881-8CEC-10C0414597FA}" type="parTrans" cxnId="{3F1A4EE3-E259-42F7-9ACD-6B38C9FAF942}">
      <dgm:prSet/>
      <dgm:spPr/>
      <dgm:t>
        <a:bodyPr/>
        <a:lstStyle/>
        <a:p>
          <a:endParaRPr lang="fi-FI"/>
        </a:p>
      </dgm:t>
    </dgm:pt>
    <dgm:pt modelId="{3116C82D-E342-41D7-AF51-152260AF221F}" type="sibTrans" cxnId="{3F1A4EE3-E259-42F7-9ACD-6B38C9FAF942}">
      <dgm:prSet/>
      <dgm:spPr/>
      <dgm:t>
        <a:bodyPr/>
        <a:lstStyle/>
        <a:p>
          <a:endParaRPr lang="fi-FI"/>
        </a:p>
      </dgm:t>
    </dgm:pt>
    <dgm:pt modelId="{5E2FD10D-A1CE-429D-A5B9-E65C50964FC7}" type="pres">
      <dgm:prSet presAssocID="{BAB2B0E4-54E3-4E4B-A28B-0B8CC5CF1BAF}" presName="linear" presStyleCnt="0">
        <dgm:presLayoutVars>
          <dgm:animLvl val="lvl"/>
          <dgm:resizeHandles val="exact"/>
        </dgm:presLayoutVars>
      </dgm:prSet>
      <dgm:spPr/>
    </dgm:pt>
    <dgm:pt modelId="{8C975687-E4F8-4AA1-A55D-A8BBE30D69E2}" type="pres">
      <dgm:prSet presAssocID="{DF162486-BB7A-4E81-A534-4AFECDD33C73}" presName="parentText" presStyleLbl="node1" presStyleIdx="0" presStyleCnt="5" custScaleY="110153" custLinFactY="-41053" custLinFactNeighborX="3733" custLinFactNeighborY="-100000">
        <dgm:presLayoutVars>
          <dgm:chMax val="0"/>
          <dgm:bulletEnabled val="1"/>
        </dgm:presLayoutVars>
      </dgm:prSet>
      <dgm:spPr/>
    </dgm:pt>
    <dgm:pt modelId="{14E49FCB-001D-45EA-A797-08A702A6E73C}" type="pres">
      <dgm:prSet presAssocID="{7BBEFC2A-CBAC-43E2-8892-B590CB61EE46}" presName="spacer" presStyleCnt="0"/>
      <dgm:spPr/>
    </dgm:pt>
    <dgm:pt modelId="{EC7E38F2-E051-41EF-ABB3-CB0D1CC6898D}" type="pres">
      <dgm:prSet presAssocID="{0CF8374D-97B1-4AE0-B4E9-1D41E5D17BF0}" presName="parentText" presStyleLbl="node1" presStyleIdx="1" presStyleCnt="5" custScaleY="69038">
        <dgm:presLayoutVars>
          <dgm:chMax val="0"/>
          <dgm:bulletEnabled val="1"/>
        </dgm:presLayoutVars>
      </dgm:prSet>
      <dgm:spPr/>
    </dgm:pt>
    <dgm:pt modelId="{717432E0-2565-4D86-AF7B-FAB1330BCF73}" type="pres">
      <dgm:prSet presAssocID="{9A599FE0-E7F4-4BBA-A37F-C9EF8E62B1C4}" presName="spacer" presStyleCnt="0"/>
      <dgm:spPr/>
    </dgm:pt>
    <dgm:pt modelId="{6EC2BE32-36A3-464E-815D-777A82E6D3AE}" type="pres">
      <dgm:prSet presAssocID="{46510BF1-B2F3-4D91-B167-1AA214819B32}" presName="parentText" presStyleLbl="node1" presStyleIdx="2" presStyleCnt="5" custScaleY="69642">
        <dgm:presLayoutVars>
          <dgm:chMax val="0"/>
          <dgm:bulletEnabled val="1"/>
        </dgm:presLayoutVars>
      </dgm:prSet>
      <dgm:spPr/>
    </dgm:pt>
    <dgm:pt modelId="{3BD52690-E532-44B1-A556-25CFEDCDD7D3}" type="pres">
      <dgm:prSet presAssocID="{1250EC12-331B-457F-A3F8-FAABDEC2467E}" presName="spacer" presStyleCnt="0"/>
      <dgm:spPr/>
    </dgm:pt>
    <dgm:pt modelId="{8ECB85F7-5969-456D-AF73-9A8826732277}" type="pres">
      <dgm:prSet presAssocID="{91AB65D5-CD01-4162-A182-95127AF4EF2A}" presName="parentText" presStyleLbl="node1" presStyleIdx="3" presStyleCnt="5" custScaleY="68805">
        <dgm:presLayoutVars>
          <dgm:chMax val="0"/>
          <dgm:bulletEnabled val="1"/>
        </dgm:presLayoutVars>
      </dgm:prSet>
      <dgm:spPr/>
    </dgm:pt>
    <dgm:pt modelId="{DC30959F-54AC-4496-ACA5-25AC81869C10}" type="pres">
      <dgm:prSet presAssocID="{9DCFB49D-295E-4C71-848E-9B6F5EEC300C}" presName="spacer" presStyleCnt="0"/>
      <dgm:spPr/>
    </dgm:pt>
    <dgm:pt modelId="{F02B8913-0C09-4378-93E2-B184EE7EF5A0}" type="pres">
      <dgm:prSet presAssocID="{F9C70A85-E276-4C9F-8B57-4A4B8459C6B4}" presName="parentText" presStyleLbl="node1" presStyleIdx="4" presStyleCnt="5" custScaleY="58176" custLinFactY="510" custLinFactNeighborY="100000">
        <dgm:presLayoutVars>
          <dgm:chMax val="0"/>
          <dgm:bulletEnabled val="1"/>
        </dgm:presLayoutVars>
      </dgm:prSet>
      <dgm:spPr/>
    </dgm:pt>
  </dgm:ptLst>
  <dgm:cxnLst>
    <dgm:cxn modelId="{DD3B7004-3CF9-4F7B-A873-972F8508F123}" type="presOf" srcId="{91AB65D5-CD01-4162-A182-95127AF4EF2A}" destId="{8ECB85F7-5969-456D-AF73-9A8826732277}" srcOrd="0" destOrd="0" presId="urn:microsoft.com/office/officeart/2005/8/layout/vList2"/>
    <dgm:cxn modelId="{F182D135-42D4-473F-8EC4-BFFFDABD1D25}" type="presOf" srcId="{46510BF1-B2F3-4D91-B167-1AA214819B32}" destId="{6EC2BE32-36A3-464E-815D-777A82E6D3AE}" srcOrd="0" destOrd="0" presId="urn:microsoft.com/office/officeart/2005/8/layout/vList2"/>
    <dgm:cxn modelId="{39D5605B-8AA0-455B-91E4-89543F814FBA}" srcId="{BAB2B0E4-54E3-4E4B-A28B-0B8CC5CF1BAF}" destId="{DF162486-BB7A-4E81-A534-4AFECDD33C73}" srcOrd="0" destOrd="0" parTransId="{D97DF014-9BA6-4C17-A64B-F513B8566C37}" sibTransId="{7BBEFC2A-CBAC-43E2-8892-B590CB61EE46}"/>
    <dgm:cxn modelId="{0E4AE55B-4C37-455F-BE75-AFC41C245B3F}" type="presOf" srcId="{F9C70A85-E276-4C9F-8B57-4A4B8459C6B4}" destId="{F02B8913-0C09-4378-93E2-B184EE7EF5A0}" srcOrd="0" destOrd="0" presId="urn:microsoft.com/office/officeart/2005/8/layout/vList2"/>
    <dgm:cxn modelId="{38D0C260-44F4-4DE5-8D3D-847B43DF1E11}" type="presOf" srcId="{DF162486-BB7A-4E81-A534-4AFECDD33C73}" destId="{8C975687-E4F8-4AA1-A55D-A8BBE30D69E2}" srcOrd="0" destOrd="0" presId="urn:microsoft.com/office/officeart/2005/8/layout/vList2"/>
    <dgm:cxn modelId="{3940834A-29DD-4F0C-945A-9A3F59D5256B}" srcId="{BAB2B0E4-54E3-4E4B-A28B-0B8CC5CF1BAF}" destId="{0CF8374D-97B1-4AE0-B4E9-1D41E5D17BF0}" srcOrd="1" destOrd="0" parTransId="{60CE07E9-8162-45A8-92E6-C32A042C5100}" sibTransId="{9A599FE0-E7F4-4BBA-A37F-C9EF8E62B1C4}"/>
    <dgm:cxn modelId="{E05D3986-FAFE-40F1-8E31-9A27D90CC311}" type="presOf" srcId="{0CF8374D-97B1-4AE0-B4E9-1D41E5D17BF0}" destId="{EC7E38F2-E051-41EF-ABB3-CB0D1CC6898D}" srcOrd="0" destOrd="0" presId="urn:microsoft.com/office/officeart/2005/8/layout/vList2"/>
    <dgm:cxn modelId="{91C26EB7-6678-457E-A5AF-FF16B9BBE58E}" srcId="{BAB2B0E4-54E3-4E4B-A28B-0B8CC5CF1BAF}" destId="{46510BF1-B2F3-4D91-B167-1AA214819B32}" srcOrd="2" destOrd="0" parTransId="{1DA8A7A0-3F23-444D-AC75-6581D9DEDEC8}" sibTransId="{1250EC12-331B-457F-A3F8-FAABDEC2467E}"/>
    <dgm:cxn modelId="{11C91EBE-06D4-4CB5-9FAF-0D0863E97F82}" srcId="{BAB2B0E4-54E3-4E4B-A28B-0B8CC5CF1BAF}" destId="{91AB65D5-CD01-4162-A182-95127AF4EF2A}" srcOrd="3" destOrd="0" parTransId="{BD02E5F1-21F8-4C6C-AE9B-4F190AAA31E6}" sibTransId="{9DCFB49D-295E-4C71-848E-9B6F5EEC300C}"/>
    <dgm:cxn modelId="{099F1CD7-BDEB-4E11-8B36-8125313FC8AA}" type="presOf" srcId="{BAB2B0E4-54E3-4E4B-A28B-0B8CC5CF1BAF}" destId="{5E2FD10D-A1CE-429D-A5B9-E65C50964FC7}" srcOrd="0" destOrd="0" presId="urn:microsoft.com/office/officeart/2005/8/layout/vList2"/>
    <dgm:cxn modelId="{3F1A4EE3-E259-42F7-9ACD-6B38C9FAF942}" srcId="{BAB2B0E4-54E3-4E4B-A28B-0B8CC5CF1BAF}" destId="{F9C70A85-E276-4C9F-8B57-4A4B8459C6B4}" srcOrd="4" destOrd="0" parTransId="{9E980C6B-8FC9-4881-8CEC-10C0414597FA}" sibTransId="{3116C82D-E342-41D7-AF51-152260AF221F}"/>
    <dgm:cxn modelId="{427DF63A-1615-47A3-8DAB-07091DAE023A}" type="presParOf" srcId="{5E2FD10D-A1CE-429D-A5B9-E65C50964FC7}" destId="{8C975687-E4F8-4AA1-A55D-A8BBE30D69E2}" srcOrd="0" destOrd="0" presId="urn:microsoft.com/office/officeart/2005/8/layout/vList2"/>
    <dgm:cxn modelId="{BDAFA567-077D-4309-ADF5-E4AAC1A0C92E}" type="presParOf" srcId="{5E2FD10D-A1CE-429D-A5B9-E65C50964FC7}" destId="{14E49FCB-001D-45EA-A797-08A702A6E73C}" srcOrd="1" destOrd="0" presId="urn:microsoft.com/office/officeart/2005/8/layout/vList2"/>
    <dgm:cxn modelId="{6208DA64-5B07-476A-BD9A-3987180580FB}" type="presParOf" srcId="{5E2FD10D-A1CE-429D-A5B9-E65C50964FC7}" destId="{EC7E38F2-E051-41EF-ABB3-CB0D1CC6898D}" srcOrd="2" destOrd="0" presId="urn:microsoft.com/office/officeart/2005/8/layout/vList2"/>
    <dgm:cxn modelId="{DCFFB1CF-FBA9-49BF-A53E-E5EA3340AE00}" type="presParOf" srcId="{5E2FD10D-A1CE-429D-A5B9-E65C50964FC7}" destId="{717432E0-2565-4D86-AF7B-FAB1330BCF73}" srcOrd="3" destOrd="0" presId="urn:microsoft.com/office/officeart/2005/8/layout/vList2"/>
    <dgm:cxn modelId="{9AF0BB03-A7FE-4108-BB7D-D35036AB51DD}" type="presParOf" srcId="{5E2FD10D-A1CE-429D-A5B9-E65C50964FC7}" destId="{6EC2BE32-36A3-464E-815D-777A82E6D3AE}" srcOrd="4" destOrd="0" presId="urn:microsoft.com/office/officeart/2005/8/layout/vList2"/>
    <dgm:cxn modelId="{7D913B3F-B90D-4660-ADDE-A515062AFF6A}" type="presParOf" srcId="{5E2FD10D-A1CE-429D-A5B9-E65C50964FC7}" destId="{3BD52690-E532-44B1-A556-25CFEDCDD7D3}" srcOrd="5" destOrd="0" presId="urn:microsoft.com/office/officeart/2005/8/layout/vList2"/>
    <dgm:cxn modelId="{BD63A987-54C7-4D50-966C-68B4392489BA}" type="presParOf" srcId="{5E2FD10D-A1CE-429D-A5B9-E65C50964FC7}" destId="{8ECB85F7-5969-456D-AF73-9A8826732277}" srcOrd="6" destOrd="0" presId="urn:microsoft.com/office/officeart/2005/8/layout/vList2"/>
    <dgm:cxn modelId="{9B82C827-0F3D-4D7E-B0D8-746B1A28FD26}" type="presParOf" srcId="{5E2FD10D-A1CE-429D-A5B9-E65C50964FC7}" destId="{DC30959F-54AC-4496-ACA5-25AC81869C10}" srcOrd="7" destOrd="0" presId="urn:microsoft.com/office/officeart/2005/8/layout/vList2"/>
    <dgm:cxn modelId="{13EFE507-884D-432B-96FF-28BD32D0C7E4}" type="presParOf" srcId="{5E2FD10D-A1CE-429D-A5B9-E65C50964FC7}" destId="{F02B8913-0C09-4378-93E2-B184EE7EF5A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5337BA-7EE6-463A-9475-6F3EE49020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E8338B2-097C-4DCD-BC40-94E143DB1780}">
      <dgm:prSet/>
      <dgm:spPr/>
      <dgm:t>
        <a:bodyPr/>
        <a:lstStyle/>
        <a:p>
          <a:r>
            <a:rPr lang="fi-FI"/>
            <a:t>Klamydian ja tippurin ilmenemismuotoja ovat:</a:t>
          </a:r>
        </a:p>
      </dgm:t>
    </dgm:pt>
    <dgm:pt modelId="{B4C8AD1D-3BC1-4A81-9B75-84A7093ADEDE}" type="parTrans" cxnId="{690D8FA0-765C-4364-8FD6-FCED2609E1B3}">
      <dgm:prSet/>
      <dgm:spPr/>
      <dgm:t>
        <a:bodyPr/>
        <a:lstStyle/>
        <a:p>
          <a:endParaRPr lang="fi-FI"/>
        </a:p>
      </dgm:t>
    </dgm:pt>
    <dgm:pt modelId="{9BFB8096-6AE6-4823-BE18-58865E54BD04}" type="sibTrans" cxnId="{690D8FA0-765C-4364-8FD6-FCED2609E1B3}">
      <dgm:prSet/>
      <dgm:spPr/>
      <dgm:t>
        <a:bodyPr/>
        <a:lstStyle/>
        <a:p>
          <a:endParaRPr lang="fi-FI"/>
        </a:p>
      </dgm:t>
    </dgm:pt>
    <dgm:pt modelId="{864B57BA-BE57-4142-A996-C3BB12C70A77}">
      <dgm:prSet/>
      <dgm:spPr/>
      <dgm:t>
        <a:bodyPr/>
        <a:lstStyle/>
        <a:p>
          <a:r>
            <a:rPr lang="fi-FI" strike="noStrike" baseline="0" dirty="0">
              <a:solidFill>
                <a:schemeClr val="tx1"/>
              </a:solidFill>
            </a:rPr>
            <a:t>oireeton</a:t>
          </a:r>
        </a:p>
      </dgm:t>
    </dgm:pt>
    <dgm:pt modelId="{EBDD117A-EDF8-40B3-A227-DA40202063C0}" type="parTrans" cxnId="{47563C2A-34D0-48F7-8A20-03A751714A61}">
      <dgm:prSet/>
      <dgm:spPr/>
      <dgm:t>
        <a:bodyPr/>
        <a:lstStyle/>
        <a:p>
          <a:endParaRPr lang="fi-FI"/>
        </a:p>
      </dgm:t>
    </dgm:pt>
    <dgm:pt modelId="{0FE1ED99-7C42-452D-AE5F-C60D09DCA9E9}" type="sibTrans" cxnId="{47563C2A-34D0-48F7-8A20-03A751714A61}">
      <dgm:prSet/>
      <dgm:spPr/>
      <dgm:t>
        <a:bodyPr/>
        <a:lstStyle/>
        <a:p>
          <a:endParaRPr lang="fi-FI"/>
        </a:p>
      </dgm:t>
    </dgm:pt>
    <dgm:pt modelId="{1EF0DB78-7C0B-4D1B-A86A-B5E66E518137}">
      <dgm:prSet/>
      <dgm:spPr/>
      <dgm:t>
        <a:bodyPr/>
        <a:lstStyle/>
        <a:p>
          <a:r>
            <a:rPr lang="fi-FI"/>
            <a:t>servisiitti</a:t>
          </a:r>
        </a:p>
      </dgm:t>
    </dgm:pt>
    <dgm:pt modelId="{904D81F5-916A-4567-B1E6-4F643C370FFF}" type="parTrans" cxnId="{1B660A2F-77C3-407B-9184-BE4BFF7EE4E7}">
      <dgm:prSet/>
      <dgm:spPr/>
      <dgm:t>
        <a:bodyPr/>
        <a:lstStyle/>
        <a:p>
          <a:endParaRPr lang="fi-FI"/>
        </a:p>
      </dgm:t>
    </dgm:pt>
    <dgm:pt modelId="{DD6364DC-2D05-4C06-A26D-F886D7A07537}" type="sibTrans" cxnId="{1B660A2F-77C3-407B-9184-BE4BFF7EE4E7}">
      <dgm:prSet/>
      <dgm:spPr/>
      <dgm:t>
        <a:bodyPr/>
        <a:lstStyle/>
        <a:p>
          <a:endParaRPr lang="fi-FI"/>
        </a:p>
      </dgm:t>
    </dgm:pt>
    <dgm:pt modelId="{8350970C-975C-4ADF-A37B-47DF18FCEB2B}">
      <dgm:prSet/>
      <dgm:spPr/>
      <dgm:t>
        <a:bodyPr/>
        <a:lstStyle/>
        <a:p>
          <a:r>
            <a:rPr lang="fi-FI"/>
            <a:t>uretriitti</a:t>
          </a:r>
        </a:p>
      </dgm:t>
    </dgm:pt>
    <dgm:pt modelId="{36D002BB-5F22-4992-822D-8A8DF6D1C627}" type="parTrans" cxnId="{0F4E50E6-B337-40A8-A0FD-DD0BEDC9916A}">
      <dgm:prSet/>
      <dgm:spPr/>
      <dgm:t>
        <a:bodyPr/>
        <a:lstStyle/>
        <a:p>
          <a:endParaRPr lang="fi-FI"/>
        </a:p>
      </dgm:t>
    </dgm:pt>
    <dgm:pt modelId="{944B1639-D58E-4F73-BF2D-CBF93787C0AC}" type="sibTrans" cxnId="{0F4E50E6-B337-40A8-A0FD-DD0BEDC9916A}">
      <dgm:prSet/>
      <dgm:spPr/>
      <dgm:t>
        <a:bodyPr/>
        <a:lstStyle/>
        <a:p>
          <a:endParaRPr lang="fi-FI"/>
        </a:p>
      </dgm:t>
    </dgm:pt>
    <dgm:pt modelId="{D1DD0BEC-1DFF-4379-982B-815D11AC1180}">
      <dgm:prSet/>
      <dgm:spPr/>
      <dgm:t>
        <a:bodyPr/>
        <a:lstStyle/>
        <a:p>
          <a:r>
            <a:rPr lang="fi-FI"/>
            <a:t>proktiitti</a:t>
          </a:r>
        </a:p>
      </dgm:t>
    </dgm:pt>
    <dgm:pt modelId="{DDC89E1D-351F-4919-A276-CA6D8CF00C80}" type="parTrans" cxnId="{15CB9B4C-D001-48F5-B71B-8DE11F2D1762}">
      <dgm:prSet/>
      <dgm:spPr/>
      <dgm:t>
        <a:bodyPr/>
        <a:lstStyle/>
        <a:p>
          <a:endParaRPr lang="fi-FI"/>
        </a:p>
      </dgm:t>
    </dgm:pt>
    <dgm:pt modelId="{FDFD3FFD-2B9D-48FB-BE9E-83E0D68D24F7}" type="sibTrans" cxnId="{15CB9B4C-D001-48F5-B71B-8DE11F2D1762}">
      <dgm:prSet/>
      <dgm:spPr/>
      <dgm:t>
        <a:bodyPr/>
        <a:lstStyle/>
        <a:p>
          <a:endParaRPr lang="fi-FI"/>
        </a:p>
      </dgm:t>
    </dgm:pt>
    <dgm:pt modelId="{ED5BA58C-4122-420B-82FD-8169AC84960C}">
      <dgm:prSet/>
      <dgm:spPr/>
      <dgm:t>
        <a:bodyPr/>
        <a:lstStyle/>
        <a:p>
          <a:r>
            <a:rPr lang="fi-FI"/>
            <a:t>epididymiitti</a:t>
          </a:r>
        </a:p>
      </dgm:t>
    </dgm:pt>
    <dgm:pt modelId="{D448F8B8-61D3-43D2-9898-8F4C6DCA0E24}" type="parTrans" cxnId="{41A31F44-EED3-4411-AE28-AD994B73322F}">
      <dgm:prSet/>
      <dgm:spPr/>
      <dgm:t>
        <a:bodyPr/>
        <a:lstStyle/>
        <a:p>
          <a:endParaRPr lang="fi-FI"/>
        </a:p>
      </dgm:t>
    </dgm:pt>
    <dgm:pt modelId="{7D2D33E2-8F47-44C5-9373-8E094F59683F}" type="sibTrans" cxnId="{41A31F44-EED3-4411-AE28-AD994B73322F}">
      <dgm:prSet/>
      <dgm:spPr/>
      <dgm:t>
        <a:bodyPr/>
        <a:lstStyle/>
        <a:p>
          <a:endParaRPr lang="fi-FI"/>
        </a:p>
      </dgm:t>
    </dgm:pt>
    <dgm:pt modelId="{DCCF2F1E-9F9E-4E0F-B970-36FFC11F6090}">
      <dgm:prSet/>
      <dgm:spPr/>
      <dgm:t>
        <a:bodyPr/>
        <a:lstStyle/>
        <a:p>
          <a:r>
            <a:rPr lang="fi-FI"/>
            <a:t>faryngiitti</a:t>
          </a:r>
        </a:p>
      </dgm:t>
    </dgm:pt>
    <dgm:pt modelId="{A738CCD5-8EFD-4532-A043-B22CAB67228C}" type="parTrans" cxnId="{41C56ADE-5E9F-48D4-9EEB-4598AED96430}">
      <dgm:prSet/>
      <dgm:spPr/>
      <dgm:t>
        <a:bodyPr/>
        <a:lstStyle/>
        <a:p>
          <a:endParaRPr lang="fi-FI"/>
        </a:p>
      </dgm:t>
    </dgm:pt>
    <dgm:pt modelId="{DEE7B279-C105-468E-BE75-DAB812AE474C}" type="sibTrans" cxnId="{41C56ADE-5E9F-48D4-9EEB-4598AED96430}">
      <dgm:prSet/>
      <dgm:spPr/>
      <dgm:t>
        <a:bodyPr/>
        <a:lstStyle/>
        <a:p>
          <a:endParaRPr lang="fi-FI"/>
        </a:p>
      </dgm:t>
    </dgm:pt>
    <dgm:pt modelId="{0092FEBF-ED9F-4560-8BDF-28E5D2BC8642}">
      <dgm:prSet/>
      <dgm:spPr/>
      <dgm:t>
        <a:bodyPr/>
        <a:lstStyle/>
        <a:p>
          <a:r>
            <a:rPr lang="fi-FI" dirty="0" err="1"/>
            <a:t>konjunktiviitti</a:t>
          </a:r>
          <a:endParaRPr lang="fi-FI" dirty="0"/>
        </a:p>
      </dgm:t>
    </dgm:pt>
    <dgm:pt modelId="{566B4258-EBA1-4053-A981-BB3B887C056C}" type="parTrans" cxnId="{E3429879-E372-48B5-8A9A-8E14F6A2E42A}">
      <dgm:prSet/>
      <dgm:spPr/>
      <dgm:t>
        <a:bodyPr/>
        <a:lstStyle/>
        <a:p>
          <a:endParaRPr lang="fi-FI"/>
        </a:p>
      </dgm:t>
    </dgm:pt>
    <dgm:pt modelId="{8F72D5E4-5FC1-4218-8A47-B1F99DAF7AE8}" type="sibTrans" cxnId="{E3429879-E372-48B5-8A9A-8E14F6A2E42A}">
      <dgm:prSet/>
      <dgm:spPr/>
      <dgm:t>
        <a:bodyPr/>
        <a:lstStyle/>
        <a:p>
          <a:endParaRPr lang="fi-FI"/>
        </a:p>
      </dgm:t>
    </dgm:pt>
    <dgm:pt modelId="{10061AE1-E4B6-48BF-81B2-C07D36747A21}">
      <dgm:prSet/>
      <dgm:spPr/>
      <dgm:t>
        <a:bodyPr/>
        <a:lstStyle/>
        <a:p>
          <a:r>
            <a:rPr lang="fi-FI"/>
            <a:t>sisäsynnytintulehdus (PID)</a:t>
          </a:r>
        </a:p>
      </dgm:t>
    </dgm:pt>
    <dgm:pt modelId="{90993204-3354-4C09-8102-7C50D7061409}" type="parTrans" cxnId="{19BA5949-C89D-4FE7-B7A8-3F08476BD785}">
      <dgm:prSet/>
      <dgm:spPr/>
      <dgm:t>
        <a:bodyPr/>
        <a:lstStyle/>
        <a:p>
          <a:endParaRPr lang="fi-FI"/>
        </a:p>
      </dgm:t>
    </dgm:pt>
    <dgm:pt modelId="{8CA3B59B-1412-47A8-AF2D-5419C9D3B633}" type="sibTrans" cxnId="{19BA5949-C89D-4FE7-B7A8-3F08476BD785}">
      <dgm:prSet/>
      <dgm:spPr/>
      <dgm:t>
        <a:bodyPr/>
        <a:lstStyle/>
        <a:p>
          <a:endParaRPr lang="fi-FI"/>
        </a:p>
      </dgm:t>
    </dgm:pt>
    <dgm:pt modelId="{28F535E9-0026-4DB5-8F06-757A8291D265}">
      <dgm:prSet/>
      <dgm:spPr/>
      <dgm:t>
        <a:bodyPr/>
        <a:lstStyle/>
        <a:p>
          <a:r>
            <a:rPr lang="fi-FI"/>
            <a:t>reaktiivinen niveltulehdus</a:t>
          </a:r>
        </a:p>
      </dgm:t>
    </dgm:pt>
    <dgm:pt modelId="{FBBB5DAB-C0BD-45E8-AFB3-E8AEA8DD30E2}" type="parTrans" cxnId="{DAB52046-AB7F-45B9-861A-3B3811F4836D}">
      <dgm:prSet/>
      <dgm:spPr/>
      <dgm:t>
        <a:bodyPr/>
        <a:lstStyle/>
        <a:p>
          <a:endParaRPr lang="fi-FI"/>
        </a:p>
      </dgm:t>
    </dgm:pt>
    <dgm:pt modelId="{5624E640-DBE4-48F7-968B-C45EEC7800C9}" type="sibTrans" cxnId="{DAB52046-AB7F-45B9-861A-3B3811F4836D}">
      <dgm:prSet/>
      <dgm:spPr/>
      <dgm:t>
        <a:bodyPr/>
        <a:lstStyle/>
        <a:p>
          <a:endParaRPr lang="fi-FI"/>
        </a:p>
      </dgm:t>
    </dgm:pt>
    <dgm:pt modelId="{9E6172D5-38DF-4F4C-B724-603A2409372A}">
      <dgm:prSet/>
      <dgm:spPr/>
      <dgm:t>
        <a:bodyPr/>
        <a:lstStyle/>
        <a:p>
          <a:r>
            <a:rPr lang="fi-FI"/>
            <a:t>klamydian aiheuttama perihepatiitti</a:t>
          </a:r>
        </a:p>
      </dgm:t>
    </dgm:pt>
    <dgm:pt modelId="{878BCB5D-A08F-498A-86E7-769CD68E83B5}" type="parTrans" cxnId="{17F460D3-8B55-4057-951D-B100F3161D5E}">
      <dgm:prSet/>
      <dgm:spPr/>
      <dgm:t>
        <a:bodyPr/>
        <a:lstStyle/>
        <a:p>
          <a:endParaRPr lang="fi-FI"/>
        </a:p>
      </dgm:t>
    </dgm:pt>
    <dgm:pt modelId="{08C1CE25-0FAD-4EF3-8698-3353836F9B69}" type="sibTrans" cxnId="{17F460D3-8B55-4057-951D-B100F3161D5E}">
      <dgm:prSet/>
      <dgm:spPr/>
      <dgm:t>
        <a:bodyPr/>
        <a:lstStyle/>
        <a:p>
          <a:endParaRPr lang="fi-FI"/>
        </a:p>
      </dgm:t>
    </dgm:pt>
    <dgm:pt modelId="{6570320D-D068-445B-BE87-F16F08F1C538}">
      <dgm:prSet/>
      <dgm:spPr/>
      <dgm:t>
        <a:bodyPr/>
        <a:lstStyle/>
        <a:p>
          <a:r>
            <a:rPr lang="fi-FI" dirty="0"/>
            <a:t>yleistynyt (</a:t>
          </a:r>
          <a:r>
            <a:rPr lang="fi-FI" dirty="0" err="1"/>
            <a:t>disseminoitunut</a:t>
          </a:r>
          <a:r>
            <a:rPr lang="fi-FI" dirty="0"/>
            <a:t>) tippuri.</a:t>
          </a:r>
        </a:p>
      </dgm:t>
    </dgm:pt>
    <dgm:pt modelId="{995EFE47-C673-4A74-9C00-C032756D5734}" type="parTrans" cxnId="{46C6E656-1017-4E89-8E80-6FD9C132308D}">
      <dgm:prSet/>
      <dgm:spPr/>
      <dgm:t>
        <a:bodyPr/>
        <a:lstStyle/>
        <a:p>
          <a:endParaRPr lang="fi-FI"/>
        </a:p>
      </dgm:t>
    </dgm:pt>
    <dgm:pt modelId="{636DDA0A-CA73-434C-8EF1-7871F843753D}" type="sibTrans" cxnId="{46C6E656-1017-4E89-8E80-6FD9C132308D}">
      <dgm:prSet/>
      <dgm:spPr/>
      <dgm:t>
        <a:bodyPr/>
        <a:lstStyle/>
        <a:p>
          <a:endParaRPr lang="fi-FI"/>
        </a:p>
      </dgm:t>
    </dgm:pt>
    <dgm:pt modelId="{5B2EF2F2-FE3E-4857-88C6-6B74F2DB7D7C}" type="pres">
      <dgm:prSet presAssocID="{9B5337BA-7EE6-463A-9475-6F3EE4902076}" presName="linear" presStyleCnt="0">
        <dgm:presLayoutVars>
          <dgm:animLvl val="lvl"/>
          <dgm:resizeHandles val="exact"/>
        </dgm:presLayoutVars>
      </dgm:prSet>
      <dgm:spPr/>
    </dgm:pt>
    <dgm:pt modelId="{1A8FC8C4-A0D2-403D-8296-29EEDB8BA06A}" type="pres">
      <dgm:prSet presAssocID="{7E8338B2-097C-4DCD-BC40-94E143DB1780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AD26423-25B1-4104-A385-74AE385DB3C0}" type="pres">
      <dgm:prSet presAssocID="{7E8338B2-097C-4DCD-BC40-94E143DB178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207F200-9CA2-4B69-8ED7-1E381392958E}" type="presOf" srcId="{6570320D-D068-445B-BE87-F16F08F1C538}" destId="{AAD26423-25B1-4104-A385-74AE385DB3C0}" srcOrd="0" destOrd="10" presId="urn:microsoft.com/office/officeart/2005/8/layout/vList2"/>
    <dgm:cxn modelId="{D8FD3D1E-F531-460D-A07C-B124EFFAF26E}" type="presOf" srcId="{864B57BA-BE57-4142-A996-C3BB12C70A77}" destId="{AAD26423-25B1-4104-A385-74AE385DB3C0}" srcOrd="0" destOrd="0" presId="urn:microsoft.com/office/officeart/2005/8/layout/vList2"/>
    <dgm:cxn modelId="{47563C2A-34D0-48F7-8A20-03A751714A61}" srcId="{7E8338B2-097C-4DCD-BC40-94E143DB1780}" destId="{864B57BA-BE57-4142-A996-C3BB12C70A77}" srcOrd="0" destOrd="0" parTransId="{EBDD117A-EDF8-40B3-A227-DA40202063C0}" sibTransId="{0FE1ED99-7C42-452D-AE5F-C60D09DCA9E9}"/>
    <dgm:cxn modelId="{1B660A2F-77C3-407B-9184-BE4BFF7EE4E7}" srcId="{7E8338B2-097C-4DCD-BC40-94E143DB1780}" destId="{1EF0DB78-7C0B-4D1B-A86A-B5E66E518137}" srcOrd="1" destOrd="0" parTransId="{904D81F5-916A-4567-B1E6-4F643C370FFF}" sibTransId="{DD6364DC-2D05-4C06-A26D-F886D7A07537}"/>
    <dgm:cxn modelId="{6B840E37-7481-43E4-86E8-7A865BD47F09}" type="presOf" srcId="{8350970C-975C-4ADF-A37B-47DF18FCEB2B}" destId="{AAD26423-25B1-4104-A385-74AE385DB3C0}" srcOrd="0" destOrd="2" presId="urn:microsoft.com/office/officeart/2005/8/layout/vList2"/>
    <dgm:cxn modelId="{C4FD493D-EA73-4E5D-8B49-4622FE4FF9E9}" type="presOf" srcId="{DCCF2F1E-9F9E-4E0F-B970-36FFC11F6090}" destId="{AAD26423-25B1-4104-A385-74AE385DB3C0}" srcOrd="0" destOrd="5" presId="urn:microsoft.com/office/officeart/2005/8/layout/vList2"/>
    <dgm:cxn modelId="{AB71E35E-2BE1-4055-AC99-D54B3522A809}" type="presOf" srcId="{7E8338B2-097C-4DCD-BC40-94E143DB1780}" destId="{1A8FC8C4-A0D2-403D-8296-29EEDB8BA06A}" srcOrd="0" destOrd="0" presId="urn:microsoft.com/office/officeart/2005/8/layout/vList2"/>
    <dgm:cxn modelId="{41A31F44-EED3-4411-AE28-AD994B73322F}" srcId="{7E8338B2-097C-4DCD-BC40-94E143DB1780}" destId="{ED5BA58C-4122-420B-82FD-8169AC84960C}" srcOrd="4" destOrd="0" parTransId="{D448F8B8-61D3-43D2-9898-8F4C6DCA0E24}" sibTransId="{7D2D33E2-8F47-44C5-9373-8E094F59683F}"/>
    <dgm:cxn modelId="{DAB52046-AB7F-45B9-861A-3B3811F4836D}" srcId="{7E8338B2-097C-4DCD-BC40-94E143DB1780}" destId="{28F535E9-0026-4DB5-8F06-757A8291D265}" srcOrd="8" destOrd="0" parTransId="{FBBB5DAB-C0BD-45E8-AFB3-E8AEA8DD30E2}" sibTransId="{5624E640-DBE4-48F7-968B-C45EEC7800C9}"/>
    <dgm:cxn modelId="{19BA5949-C89D-4FE7-B7A8-3F08476BD785}" srcId="{7E8338B2-097C-4DCD-BC40-94E143DB1780}" destId="{10061AE1-E4B6-48BF-81B2-C07D36747A21}" srcOrd="7" destOrd="0" parTransId="{90993204-3354-4C09-8102-7C50D7061409}" sibTransId="{8CA3B59B-1412-47A8-AF2D-5419C9D3B633}"/>
    <dgm:cxn modelId="{15CB9B4C-D001-48F5-B71B-8DE11F2D1762}" srcId="{7E8338B2-097C-4DCD-BC40-94E143DB1780}" destId="{D1DD0BEC-1DFF-4379-982B-815D11AC1180}" srcOrd="3" destOrd="0" parTransId="{DDC89E1D-351F-4919-A276-CA6D8CF00C80}" sibTransId="{FDFD3FFD-2B9D-48FB-BE9E-83E0D68D24F7}"/>
    <dgm:cxn modelId="{59305572-1284-4149-A2FF-D6AAD5F9FA5D}" type="presOf" srcId="{D1DD0BEC-1DFF-4379-982B-815D11AC1180}" destId="{AAD26423-25B1-4104-A385-74AE385DB3C0}" srcOrd="0" destOrd="3" presId="urn:microsoft.com/office/officeart/2005/8/layout/vList2"/>
    <dgm:cxn modelId="{B6CE5753-FEA7-4E83-8A41-D6080B764649}" type="presOf" srcId="{9B5337BA-7EE6-463A-9475-6F3EE4902076}" destId="{5B2EF2F2-FE3E-4857-88C6-6B74F2DB7D7C}" srcOrd="0" destOrd="0" presId="urn:microsoft.com/office/officeart/2005/8/layout/vList2"/>
    <dgm:cxn modelId="{46C6E656-1017-4E89-8E80-6FD9C132308D}" srcId="{7E8338B2-097C-4DCD-BC40-94E143DB1780}" destId="{6570320D-D068-445B-BE87-F16F08F1C538}" srcOrd="10" destOrd="0" parTransId="{995EFE47-C673-4A74-9C00-C032756D5734}" sibTransId="{636DDA0A-CA73-434C-8EF1-7871F843753D}"/>
    <dgm:cxn modelId="{E3429879-E372-48B5-8A9A-8E14F6A2E42A}" srcId="{7E8338B2-097C-4DCD-BC40-94E143DB1780}" destId="{0092FEBF-ED9F-4560-8BDF-28E5D2BC8642}" srcOrd="6" destOrd="0" parTransId="{566B4258-EBA1-4053-A981-BB3B887C056C}" sibTransId="{8F72D5E4-5FC1-4218-8A47-B1F99DAF7AE8}"/>
    <dgm:cxn modelId="{A25D657C-F44F-4F87-A97D-0A518A54ADB9}" type="presOf" srcId="{ED5BA58C-4122-420B-82FD-8169AC84960C}" destId="{AAD26423-25B1-4104-A385-74AE385DB3C0}" srcOrd="0" destOrd="4" presId="urn:microsoft.com/office/officeart/2005/8/layout/vList2"/>
    <dgm:cxn modelId="{B2D4EB7E-6350-4C67-ADA4-FF7F98D76B21}" type="presOf" srcId="{28F535E9-0026-4DB5-8F06-757A8291D265}" destId="{AAD26423-25B1-4104-A385-74AE385DB3C0}" srcOrd="0" destOrd="8" presId="urn:microsoft.com/office/officeart/2005/8/layout/vList2"/>
    <dgm:cxn modelId="{A7BFEA95-EB78-4A5B-A173-473DEE88EFB5}" type="presOf" srcId="{0092FEBF-ED9F-4560-8BDF-28E5D2BC8642}" destId="{AAD26423-25B1-4104-A385-74AE385DB3C0}" srcOrd="0" destOrd="6" presId="urn:microsoft.com/office/officeart/2005/8/layout/vList2"/>
    <dgm:cxn modelId="{690D8FA0-765C-4364-8FD6-FCED2609E1B3}" srcId="{9B5337BA-7EE6-463A-9475-6F3EE4902076}" destId="{7E8338B2-097C-4DCD-BC40-94E143DB1780}" srcOrd="0" destOrd="0" parTransId="{B4C8AD1D-3BC1-4A81-9B75-84A7093ADEDE}" sibTransId="{9BFB8096-6AE6-4823-BE18-58865E54BD04}"/>
    <dgm:cxn modelId="{E93FE0B0-03C4-4D11-9A77-39921F23EABB}" type="presOf" srcId="{10061AE1-E4B6-48BF-81B2-C07D36747A21}" destId="{AAD26423-25B1-4104-A385-74AE385DB3C0}" srcOrd="0" destOrd="7" presId="urn:microsoft.com/office/officeart/2005/8/layout/vList2"/>
    <dgm:cxn modelId="{19503DB4-0A27-41D7-A7A5-D1C3B859A694}" type="presOf" srcId="{9E6172D5-38DF-4F4C-B724-603A2409372A}" destId="{AAD26423-25B1-4104-A385-74AE385DB3C0}" srcOrd="0" destOrd="9" presId="urn:microsoft.com/office/officeart/2005/8/layout/vList2"/>
    <dgm:cxn modelId="{17F460D3-8B55-4057-951D-B100F3161D5E}" srcId="{7E8338B2-097C-4DCD-BC40-94E143DB1780}" destId="{9E6172D5-38DF-4F4C-B724-603A2409372A}" srcOrd="9" destOrd="0" parTransId="{878BCB5D-A08F-498A-86E7-769CD68E83B5}" sibTransId="{08C1CE25-0FAD-4EF3-8698-3353836F9B69}"/>
    <dgm:cxn modelId="{41C56ADE-5E9F-48D4-9EEB-4598AED96430}" srcId="{7E8338B2-097C-4DCD-BC40-94E143DB1780}" destId="{DCCF2F1E-9F9E-4E0F-B970-36FFC11F6090}" srcOrd="5" destOrd="0" parTransId="{A738CCD5-8EFD-4532-A043-B22CAB67228C}" sibTransId="{DEE7B279-C105-468E-BE75-DAB812AE474C}"/>
    <dgm:cxn modelId="{CBACF3DF-B4E9-40FF-B93B-3973F135B5D3}" type="presOf" srcId="{1EF0DB78-7C0B-4D1B-A86A-B5E66E518137}" destId="{AAD26423-25B1-4104-A385-74AE385DB3C0}" srcOrd="0" destOrd="1" presId="urn:microsoft.com/office/officeart/2005/8/layout/vList2"/>
    <dgm:cxn modelId="{0F4E50E6-B337-40A8-A0FD-DD0BEDC9916A}" srcId="{7E8338B2-097C-4DCD-BC40-94E143DB1780}" destId="{8350970C-975C-4ADF-A37B-47DF18FCEB2B}" srcOrd="2" destOrd="0" parTransId="{36D002BB-5F22-4992-822D-8A8DF6D1C627}" sibTransId="{944B1639-D58E-4F73-BF2D-CBF93787C0AC}"/>
    <dgm:cxn modelId="{8951B749-CA8B-48AA-B6B0-88B7DF62F057}" type="presParOf" srcId="{5B2EF2F2-FE3E-4857-88C6-6B74F2DB7D7C}" destId="{1A8FC8C4-A0D2-403D-8296-29EEDB8BA06A}" srcOrd="0" destOrd="0" presId="urn:microsoft.com/office/officeart/2005/8/layout/vList2"/>
    <dgm:cxn modelId="{66276FEC-B40A-4FE4-BD0F-68528A158D1A}" type="presParOf" srcId="{5B2EF2F2-FE3E-4857-88C6-6B74F2DB7D7C}" destId="{AAD26423-25B1-4104-A385-74AE385DB3C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A5B6701-E8E7-4A7A-A6CB-AFD6C6994B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77B309E-DB34-4C78-836E-F835D2D92618}">
      <dgm:prSet/>
      <dgm:spPr/>
      <dgm:t>
        <a:bodyPr/>
        <a:lstStyle/>
        <a:p>
          <a:r>
            <a:rPr lang="fi-FI" dirty="0" err="1"/>
            <a:t>Trikomonas</a:t>
          </a:r>
          <a:r>
            <a:rPr lang="fi-FI" dirty="0"/>
            <a:t> (</a:t>
          </a:r>
          <a:r>
            <a:rPr lang="fi-FI" i="1" dirty="0" err="1"/>
            <a:t>Trichomonas</a:t>
          </a:r>
          <a:r>
            <a:rPr lang="fi-FI" i="1" dirty="0"/>
            <a:t> </a:t>
          </a:r>
          <a:r>
            <a:rPr lang="fi-FI" i="1" dirty="0" err="1"/>
            <a:t>vaginalis</a:t>
          </a:r>
          <a:r>
            <a:rPr lang="fi-FI" i="1" dirty="0"/>
            <a:t>)</a:t>
          </a:r>
          <a:endParaRPr lang="fi-FI" dirty="0"/>
        </a:p>
      </dgm:t>
    </dgm:pt>
    <dgm:pt modelId="{DC555284-0BC2-4710-B4C0-46779E7A75EF}" type="parTrans" cxnId="{6B036354-83DA-4E78-AE70-704AE14CAFDE}">
      <dgm:prSet/>
      <dgm:spPr/>
      <dgm:t>
        <a:bodyPr/>
        <a:lstStyle/>
        <a:p>
          <a:endParaRPr lang="fi-FI"/>
        </a:p>
      </dgm:t>
    </dgm:pt>
    <dgm:pt modelId="{BB4A6649-BED1-4E08-8799-AFCED727828F}" type="sibTrans" cxnId="{6B036354-83DA-4E78-AE70-704AE14CAFDE}">
      <dgm:prSet/>
      <dgm:spPr/>
      <dgm:t>
        <a:bodyPr/>
        <a:lstStyle/>
        <a:p>
          <a:endParaRPr lang="fi-FI"/>
        </a:p>
      </dgm:t>
    </dgm:pt>
    <dgm:pt modelId="{8293E690-782C-4870-B8C8-922B6E3E5DFC}">
      <dgm:prSet/>
      <dgm:spPr/>
      <dgm:t>
        <a:bodyPr/>
        <a:lstStyle/>
        <a:p>
          <a:r>
            <a:rPr lang="fi-FI"/>
            <a:t>Itämisaika on 1–2 viikkoa.</a:t>
          </a:r>
        </a:p>
      </dgm:t>
    </dgm:pt>
    <dgm:pt modelId="{972A2F93-8D19-4EBB-9A22-B7DC41232C4A}" type="parTrans" cxnId="{A6E23C0C-5F49-4179-8D71-CC74120F2199}">
      <dgm:prSet/>
      <dgm:spPr/>
      <dgm:t>
        <a:bodyPr/>
        <a:lstStyle/>
        <a:p>
          <a:endParaRPr lang="fi-FI"/>
        </a:p>
      </dgm:t>
    </dgm:pt>
    <dgm:pt modelId="{29374111-D935-48BC-8DD1-0376C357E75C}" type="sibTrans" cxnId="{A6E23C0C-5F49-4179-8D71-CC74120F2199}">
      <dgm:prSet/>
      <dgm:spPr/>
      <dgm:t>
        <a:bodyPr/>
        <a:lstStyle/>
        <a:p>
          <a:endParaRPr lang="fi-FI"/>
        </a:p>
      </dgm:t>
    </dgm:pt>
    <dgm:pt modelId="{66D9C166-76D5-48A5-B5E8-84C71AB9D918}">
      <dgm:prSet/>
      <dgm:spPr/>
      <dgm:t>
        <a:bodyPr/>
        <a:lstStyle/>
        <a:p>
          <a:r>
            <a:rPr lang="fi-FI" dirty="0"/>
            <a:t>Naisilla </a:t>
          </a:r>
          <a:r>
            <a:rPr lang="fi-FI" dirty="0">
              <a:solidFill>
                <a:schemeClr val="tx1"/>
              </a:solidFill>
            </a:rPr>
            <a:t>oireina ovat pahanhajuinen runsas kellertävä kupliva valkovuoto ja kirvely virtsatessa. </a:t>
          </a:r>
        </a:p>
      </dgm:t>
    </dgm:pt>
    <dgm:pt modelId="{28907261-AA00-4699-835C-A62642E73E36}" type="parTrans" cxnId="{8959CDA0-1C16-4B89-BB95-56739CBF435E}">
      <dgm:prSet/>
      <dgm:spPr/>
      <dgm:t>
        <a:bodyPr/>
        <a:lstStyle/>
        <a:p>
          <a:endParaRPr lang="fi-FI"/>
        </a:p>
      </dgm:t>
    </dgm:pt>
    <dgm:pt modelId="{F7AC9803-5CB5-4C26-90EC-1B37E238F9EA}" type="sibTrans" cxnId="{8959CDA0-1C16-4B89-BB95-56739CBF435E}">
      <dgm:prSet/>
      <dgm:spPr/>
      <dgm:t>
        <a:bodyPr/>
        <a:lstStyle/>
        <a:p>
          <a:endParaRPr lang="fi-FI"/>
        </a:p>
      </dgm:t>
    </dgm:pt>
    <dgm:pt modelId="{531BD0A4-C2E5-4AD4-A6BC-1DA623273781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Miehillä </a:t>
          </a:r>
          <a:r>
            <a:rPr lang="fi-FI" dirty="0" err="1">
              <a:solidFill>
                <a:schemeClr val="tx1"/>
              </a:solidFill>
            </a:rPr>
            <a:t>trikomonas</a:t>
          </a:r>
          <a:r>
            <a:rPr lang="fi-FI" dirty="0">
              <a:solidFill>
                <a:schemeClr val="tx1"/>
              </a:solidFill>
            </a:rPr>
            <a:t> on usein oireeton.</a:t>
          </a:r>
        </a:p>
      </dgm:t>
    </dgm:pt>
    <dgm:pt modelId="{16655E75-EDDE-4062-9334-E9A1B3CFCF73}" type="parTrans" cxnId="{34886EE7-2C2B-4805-A5F8-EBB6E98F212C}">
      <dgm:prSet/>
      <dgm:spPr/>
      <dgm:t>
        <a:bodyPr/>
        <a:lstStyle/>
        <a:p>
          <a:endParaRPr lang="fi-FI"/>
        </a:p>
      </dgm:t>
    </dgm:pt>
    <dgm:pt modelId="{F19ABDCF-7421-4D8E-8261-B51087AA4AC7}" type="sibTrans" cxnId="{34886EE7-2C2B-4805-A5F8-EBB6E98F212C}">
      <dgm:prSet/>
      <dgm:spPr/>
      <dgm:t>
        <a:bodyPr/>
        <a:lstStyle/>
        <a:p>
          <a:endParaRPr lang="fi-FI"/>
        </a:p>
      </dgm:t>
    </dgm:pt>
    <dgm:pt modelId="{7510CD4C-BFAE-4A06-A8F3-9BBF35FD9C89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Hoitona on </a:t>
          </a:r>
          <a:r>
            <a:rPr lang="fi-FI" dirty="0" err="1">
              <a:solidFill>
                <a:schemeClr val="tx1"/>
              </a:solidFill>
            </a:rPr>
            <a:t>metronidatsoli</a:t>
          </a:r>
          <a:r>
            <a:rPr lang="fi-FI" dirty="0">
              <a:solidFill>
                <a:schemeClr val="tx1"/>
              </a:solidFill>
            </a:rPr>
            <a:t> (2 g:n kerta-annos suun kautta). </a:t>
          </a:r>
        </a:p>
      </dgm:t>
    </dgm:pt>
    <dgm:pt modelId="{506AB8A8-0D4E-4D81-9309-7B7BB2F4370D}" type="parTrans" cxnId="{BBA2F646-2B8F-447F-A5F5-45D3B60771BC}">
      <dgm:prSet/>
      <dgm:spPr/>
      <dgm:t>
        <a:bodyPr/>
        <a:lstStyle/>
        <a:p>
          <a:endParaRPr lang="fi-FI"/>
        </a:p>
      </dgm:t>
    </dgm:pt>
    <dgm:pt modelId="{609008E6-918C-4B81-A975-BA27EC9CC5D4}" type="sibTrans" cxnId="{BBA2F646-2B8F-447F-A5F5-45D3B60771BC}">
      <dgm:prSet/>
      <dgm:spPr/>
      <dgm:t>
        <a:bodyPr/>
        <a:lstStyle/>
        <a:p>
          <a:endParaRPr lang="fi-FI"/>
        </a:p>
      </dgm:t>
    </dgm:pt>
    <dgm:pt modelId="{9BB62B21-B4A3-4FDE-B39B-4D772F5B075B}">
      <dgm:prSet/>
      <dgm:spPr/>
      <dgm:t>
        <a:bodyPr/>
        <a:lstStyle/>
        <a:p>
          <a:r>
            <a:rPr lang="fi-FI" dirty="0" err="1"/>
            <a:t>Mycoplasma</a:t>
          </a:r>
          <a:r>
            <a:rPr lang="fi-FI" dirty="0"/>
            <a:t> </a:t>
          </a:r>
          <a:r>
            <a:rPr lang="fi-FI" dirty="0" err="1"/>
            <a:t>genitalium</a:t>
          </a:r>
          <a:r>
            <a:rPr lang="fi-FI" dirty="0"/>
            <a:t> -infektio</a:t>
          </a:r>
        </a:p>
      </dgm:t>
    </dgm:pt>
    <dgm:pt modelId="{CDC4C4DD-E069-4087-83E3-BCCCD0878F92}" type="parTrans" cxnId="{02DBCF3C-F35C-43E5-AA1A-6BB9A4F76E58}">
      <dgm:prSet/>
      <dgm:spPr/>
      <dgm:t>
        <a:bodyPr/>
        <a:lstStyle/>
        <a:p>
          <a:endParaRPr lang="fi-FI"/>
        </a:p>
      </dgm:t>
    </dgm:pt>
    <dgm:pt modelId="{0067990C-F46C-4002-B388-A5F850BAD9E5}" type="sibTrans" cxnId="{02DBCF3C-F35C-43E5-AA1A-6BB9A4F76E58}">
      <dgm:prSet/>
      <dgm:spPr/>
      <dgm:t>
        <a:bodyPr/>
        <a:lstStyle/>
        <a:p>
          <a:endParaRPr lang="fi-FI"/>
        </a:p>
      </dgm:t>
    </dgm:pt>
    <dgm:pt modelId="{B1E2F5EE-BBFC-401D-AB18-F213C85B333E}">
      <dgm:prSet/>
      <dgm:spPr/>
      <dgm:t>
        <a:bodyPr/>
        <a:lstStyle/>
        <a:p>
          <a:r>
            <a:rPr lang="fi-FI" b="0" i="0" dirty="0"/>
            <a:t>Tartunta tulee huomioida etenkin miehillä, joilla on virtsaputken tulehdus, mutta klamydia- ja </a:t>
          </a:r>
          <a:r>
            <a:rPr lang="fi-FI" b="0" i="0" dirty="0">
              <a:solidFill>
                <a:schemeClr val="tx1"/>
              </a:solidFill>
            </a:rPr>
            <a:t>tippurinäytteet ovat jääneet negatiivisiksi.</a:t>
          </a:r>
          <a:endParaRPr lang="fi-FI" dirty="0">
            <a:solidFill>
              <a:schemeClr val="tx1"/>
            </a:solidFill>
          </a:endParaRPr>
        </a:p>
      </dgm:t>
    </dgm:pt>
    <dgm:pt modelId="{F2914F25-C199-494B-B62F-58002519DF13}" type="parTrans" cxnId="{F63EFF00-D01B-4104-9A27-E4F5CAE3223E}">
      <dgm:prSet/>
      <dgm:spPr/>
      <dgm:t>
        <a:bodyPr/>
        <a:lstStyle/>
        <a:p>
          <a:endParaRPr lang="fi-FI"/>
        </a:p>
      </dgm:t>
    </dgm:pt>
    <dgm:pt modelId="{DAF380D3-7637-4A97-B1AD-89A115FF0614}" type="sibTrans" cxnId="{F63EFF00-D01B-4104-9A27-E4F5CAE3223E}">
      <dgm:prSet/>
      <dgm:spPr/>
      <dgm:t>
        <a:bodyPr/>
        <a:lstStyle/>
        <a:p>
          <a:endParaRPr lang="fi-FI"/>
        </a:p>
      </dgm:t>
    </dgm:pt>
    <dgm:pt modelId="{2CCBD01B-AA4B-40C0-AE05-B38A7C48288F}">
      <dgm:prSet/>
      <dgm:spPr/>
      <dgm:t>
        <a:bodyPr/>
        <a:lstStyle/>
        <a:p>
          <a:r>
            <a:rPr lang="fi-FI" b="0" i="0" dirty="0">
              <a:solidFill>
                <a:schemeClr val="tx1"/>
              </a:solidFill>
            </a:rPr>
            <a:t>Ensisijaisena hoitona on </a:t>
          </a:r>
          <a:r>
            <a:rPr lang="fi-FI" b="0" i="0" dirty="0" err="1">
              <a:solidFill>
                <a:schemeClr val="tx1"/>
              </a:solidFill>
            </a:rPr>
            <a:t>atsitromysiini</a:t>
          </a:r>
          <a:r>
            <a:rPr lang="fi-FI" b="0" i="0" dirty="0">
              <a:solidFill>
                <a:schemeClr val="tx1"/>
              </a:solidFill>
            </a:rPr>
            <a:t> 1. päivänä 500 mg ja 2.–5. päivinä 250 mg x 1. </a:t>
          </a:r>
          <a:r>
            <a:rPr lang="fi-FI" dirty="0" err="1">
              <a:solidFill>
                <a:schemeClr val="tx1"/>
              </a:solidFill>
            </a:rPr>
            <a:t>Atsitromysiinihoidon</a:t>
          </a:r>
          <a:r>
            <a:rPr lang="fi-FI" dirty="0">
              <a:solidFill>
                <a:schemeClr val="tx1"/>
              </a:solidFill>
            </a:rPr>
            <a:t> epäonnistuessa annetaan </a:t>
          </a:r>
          <a:r>
            <a:rPr lang="fi-FI" dirty="0" err="1">
              <a:solidFill>
                <a:schemeClr val="tx1"/>
              </a:solidFill>
            </a:rPr>
            <a:t>moksifloksasiinihoito</a:t>
          </a:r>
          <a:r>
            <a:rPr lang="fi-FI" dirty="0">
              <a:solidFill>
                <a:schemeClr val="tx1"/>
              </a:solidFill>
            </a:rPr>
            <a:t> </a:t>
          </a:r>
          <a:br>
            <a:rPr lang="fi-FI" dirty="0">
              <a:solidFill>
                <a:schemeClr val="tx1"/>
              </a:solidFill>
            </a:rPr>
          </a:br>
          <a:r>
            <a:rPr lang="fi-FI" dirty="0">
              <a:solidFill>
                <a:schemeClr val="tx1"/>
              </a:solidFill>
            </a:rPr>
            <a:t>(400 mg x 1, kesto 7 vuorokautta).</a:t>
          </a:r>
        </a:p>
      </dgm:t>
    </dgm:pt>
    <dgm:pt modelId="{B61A9FE7-4A22-4B6D-AD75-1E51FCBA5BA1}" type="parTrans" cxnId="{02520805-6551-4076-BB8F-B164E3684EE1}">
      <dgm:prSet/>
      <dgm:spPr/>
      <dgm:t>
        <a:bodyPr/>
        <a:lstStyle/>
        <a:p>
          <a:endParaRPr lang="fi-FI"/>
        </a:p>
      </dgm:t>
    </dgm:pt>
    <dgm:pt modelId="{C5A69367-8C6D-404A-B02A-C789F62E5932}" type="sibTrans" cxnId="{02520805-6551-4076-BB8F-B164E3684EE1}">
      <dgm:prSet/>
      <dgm:spPr/>
      <dgm:t>
        <a:bodyPr/>
        <a:lstStyle/>
        <a:p>
          <a:endParaRPr lang="fi-FI"/>
        </a:p>
      </dgm:t>
    </dgm:pt>
    <dgm:pt modelId="{4A744F26-23FE-482C-BF15-18511D9694E8}">
      <dgm:prSet/>
      <dgm:spPr/>
      <dgm:t>
        <a:bodyPr/>
        <a:lstStyle/>
        <a:p>
          <a:r>
            <a:rPr lang="fi-FI" b="0" i="0" dirty="0">
              <a:solidFill>
                <a:schemeClr val="tx1"/>
              </a:solidFill>
            </a:rPr>
            <a:t>Voi aiheuttaa </a:t>
          </a:r>
          <a:r>
            <a:rPr lang="fi-FI" b="0" i="0" dirty="0" err="1">
              <a:solidFill>
                <a:schemeClr val="tx1"/>
              </a:solidFill>
            </a:rPr>
            <a:t>uretriittia</a:t>
          </a:r>
          <a:r>
            <a:rPr lang="fi-FI" b="0" i="0" dirty="0">
              <a:solidFill>
                <a:schemeClr val="tx1"/>
              </a:solidFill>
            </a:rPr>
            <a:t>, </a:t>
          </a:r>
          <a:r>
            <a:rPr lang="fi-FI" b="0" i="0" dirty="0" err="1">
              <a:solidFill>
                <a:schemeClr val="tx1"/>
              </a:solidFill>
            </a:rPr>
            <a:t>servisiittiä</a:t>
          </a:r>
          <a:r>
            <a:rPr lang="fi-FI" b="0" i="0" dirty="0">
              <a:solidFill>
                <a:schemeClr val="tx1"/>
              </a:solidFill>
            </a:rPr>
            <a:t> ja sisäsynnytintulehdusta.</a:t>
          </a:r>
          <a:endParaRPr lang="fi-FI" dirty="0">
            <a:solidFill>
              <a:schemeClr val="tx1"/>
            </a:solidFill>
          </a:endParaRPr>
        </a:p>
      </dgm:t>
    </dgm:pt>
    <dgm:pt modelId="{BBA301E3-3119-4DCF-9BEC-B49EEA966995}" type="parTrans" cxnId="{A714DF8E-851B-4FB5-8D40-471284FBBBEB}">
      <dgm:prSet/>
      <dgm:spPr/>
      <dgm:t>
        <a:bodyPr/>
        <a:lstStyle/>
        <a:p>
          <a:endParaRPr lang="fi-FI"/>
        </a:p>
      </dgm:t>
    </dgm:pt>
    <dgm:pt modelId="{28A54261-A98F-410D-990F-349A69E56F7C}" type="sibTrans" cxnId="{A714DF8E-851B-4FB5-8D40-471284FBBBEB}">
      <dgm:prSet/>
      <dgm:spPr/>
      <dgm:t>
        <a:bodyPr/>
        <a:lstStyle/>
        <a:p>
          <a:endParaRPr lang="fi-FI"/>
        </a:p>
      </dgm:t>
    </dgm:pt>
    <dgm:pt modelId="{E101A040-630C-43C0-BA54-0ECDAF15A084}">
      <dgm:prSet/>
      <dgm:spPr/>
      <dgm:t>
        <a:bodyPr/>
        <a:lstStyle/>
        <a:p>
          <a:r>
            <a:rPr lang="fi-FI" b="0" i="0" dirty="0">
              <a:solidFill>
                <a:schemeClr val="tx1"/>
              </a:solidFill>
            </a:rPr>
            <a:t>Voidaan osoittaa nukleiinihapon osoitusmenetelmällä (-</a:t>
          </a:r>
          <a:r>
            <a:rPr lang="fi-FI" b="0" i="0" dirty="0" err="1">
              <a:solidFill>
                <a:schemeClr val="tx1"/>
              </a:solidFill>
            </a:rPr>
            <a:t>MygeNhO</a:t>
          </a:r>
          <a:r>
            <a:rPr lang="fi-FI" b="0" i="0" dirty="0">
              <a:solidFill>
                <a:schemeClr val="tx1"/>
              </a:solidFill>
            </a:rPr>
            <a:t>).</a:t>
          </a:r>
          <a:endParaRPr lang="fi-FI" dirty="0">
            <a:solidFill>
              <a:schemeClr val="tx1"/>
            </a:solidFill>
          </a:endParaRPr>
        </a:p>
      </dgm:t>
    </dgm:pt>
    <dgm:pt modelId="{BFCD9F4B-BA7A-4528-8D15-7B4F85CE2CED}" type="parTrans" cxnId="{6E4C19B9-2DC4-4734-B01B-032CC90AE947}">
      <dgm:prSet/>
      <dgm:spPr/>
      <dgm:t>
        <a:bodyPr/>
        <a:lstStyle/>
        <a:p>
          <a:endParaRPr lang="fi-FI"/>
        </a:p>
      </dgm:t>
    </dgm:pt>
    <dgm:pt modelId="{916F8D2D-5A1E-498F-ABF5-21184773AB78}" type="sibTrans" cxnId="{6E4C19B9-2DC4-4734-B01B-032CC90AE947}">
      <dgm:prSet/>
      <dgm:spPr/>
      <dgm:t>
        <a:bodyPr/>
        <a:lstStyle/>
        <a:p>
          <a:endParaRPr lang="fi-FI"/>
        </a:p>
      </dgm:t>
    </dgm:pt>
    <dgm:pt modelId="{D8B8EDF3-B23E-4621-BFEE-B281FCA0250B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Seksikumppani on hoidettava samanaikaisesti.</a:t>
          </a:r>
        </a:p>
      </dgm:t>
    </dgm:pt>
    <dgm:pt modelId="{5923CB71-F744-42AA-8839-5FFB74325651}" type="parTrans" cxnId="{95D3A8A1-1D3E-465F-9394-703059F83E4A}">
      <dgm:prSet/>
      <dgm:spPr/>
      <dgm:t>
        <a:bodyPr/>
        <a:lstStyle/>
        <a:p>
          <a:endParaRPr lang="fi-FI"/>
        </a:p>
      </dgm:t>
    </dgm:pt>
    <dgm:pt modelId="{463B2356-1213-4838-93E0-040F23B86DD7}" type="sibTrans" cxnId="{95D3A8A1-1D3E-465F-9394-703059F83E4A}">
      <dgm:prSet/>
      <dgm:spPr/>
      <dgm:t>
        <a:bodyPr/>
        <a:lstStyle/>
        <a:p>
          <a:endParaRPr lang="fi-FI"/>
        </a:p>
      </dgm:t>
    </dgm:pt>
    <dgm:pt modelId="{1FF8D263-A547-4DE7-B3E4-A3CBE819F764}" type="pres">
      <dgm:prSet presAssocID="{9A5B6701-E8E7-4A7A-A6CB-AFD6C6994B89}" presName="linear" presStyleCnt="0">
        <dgm:presLayoutVars>
          <dgm:animLvl val="lvl"/>
          <dgm:resizeHandles val="exact"/>
        </dgm:presLayoutVars>
      </dgm:prSet>
      <dgm:spPr/>
    </dgm:pt>
    <dgm:pt modelId="{9FBC88E0-1BCA-4E07-BD3F-ED5AEBACDB85}" type="pres">
      <dgm:prSet presAssocID="{577B309E-DB34-4C78-836E-F835D2D9261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F13A03E-684C-440C-B8E2-8528C9B429C0}" type="pres">
      <dgm:prSet presAssocID="{577B309E-DB34-4C78-836E-F835D2D92618}" presName="childText" presStyleLbl="revTx" presStyleIdx="0" presStyleCnt="2">
        <dgm:presLayoutVars>
          <dgm:bulletEnabled val="1"/>
        </dgm:presLayoutVars>
      </dgm:prSet>
      <dgm:spPr/>
    </dgm:pt>
    <dgm:pt modelId="{E460F3C2-A66C-49EE-AD35-C5CA629DE33D}" type="pres">
      <dgm:prSet presAssocID="{9BB62B21-B4A3-4FDE-B39B-4D772F5B075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2BEDD7D-EC02-498E-B88A-60179E662609}" type="pres">
      <dgm:prSet presAssocID="{9BB62B21-B4A3-4FDE-B39B-4D772F5B075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63EFF00-D01B-4104-9A27-E4F5CAE3223E}" srcId="{9BB62B21-B4A3-4FDE-B39B-4D772F5B075B}" destId="{B1E2F5EE-BBFC-401D-AB18-F213C85B333E}" srcOrd="0" destOrd="0" parTransId="{F2914F25-C199-494B-B62F-58002519DF13}" sibTransId="{DAF380D3-7637-4A97-B1AD-89A115FF0614}"/>
    <dgm:cxn modelId="{02520805-6551-4076-BB8F-B164E3684EE1}" srcId="{9BB62B21-B4A3-4FDE-B39B-4D772F5B075B}" destId="{2CCBD01B-AA4B-40C0-AE05-B38A7C48288F}" srcOrd="3" destOrd="0" parTransId="{B61A9FE7-4A22-4B6D-AD75-1E51FCBA5BA1}" sibTransId="{C5A69367-8C6D-404A-B02A-C789F62E5932}"/>
    <dgm:cxn modelId="{A6E23C0C-5F49-4179-8D71-CC74120F2199}" srcId="{577B309E-DB34-4C78-836E-F835D2D92618}" destId="{8293E690-782C-4870-B8C8-922B6E3E5DFC}" srcOrd="0" destOrd="0" parTransId="{972A2F93-8D19-4EBB-9A22-B7DC41232C4A}" sibTransId="{29374111-D935-48BC-8DD1-0376C357E75C}"/>
    <dgm:cxn modelId="{92002F1C-46D9-4D95-9188-ABED1394C195}" type="presOf" srcId="{9BB62B21-B4A3-4FDE-B39B-4D772F5B075B}" destId="{E460F3C2-A66C-49EE-AD35-C5CA629DE33D}" srcOrd="0" destOrd="0" presId="urn:microsoft.com/office/officeart/2005/8/layout/vList2"/>
    <dgm:cxn modelId="{8535D328-7F22-4954-B6CD-BE3B640476B1}" type="presOf" srcId="{2CCBD01B-AA4B-40C0-AE05-B38A7C48288F}" destId="{52BEDD7D-EC02-498E-B88A-60179E662609}" srcOrd="0" destOrd="3" presId="urn:microsoft.com/office/officeart/2005/8/layout/vList2"/>
    <dgm:cxn modelId="{02DBCF3C-F35C-43E5-AA1A-6BB9A4F76E58}" srcId="{9A5B6701-E8E7-4A7A-A6CB-AFD6C6994B89}" destId="{9BB62B21-B4A3-4FDE-B39B-4D772F5B075B}" srcOrd="1" destOrd="0" parTransId="{CDC4C4DD-E069-4087-83E3-BCCCD0878F92}" sibTransId="{0067990C-F46C-4002-B388-A5F850BAD9E5}"/>
    <dgm:cxn modelId="{BBA2F646-2B8F-447F-A5F5-45D3B60771BC}" srcId="{577B309E-DB34-4C78-836E-F835D2D92618}" destId="{7510CD4C-BFAE-4A06-A8F3-9BBF35FD9C89}" srcOrd="3" destOrd="0" parTransId="{506AB8A8-0D4E-4D81-9309-7B7BB2F4370D}" sibTransId="{609008E6-918C-4B81-A975-BA27EC9CC5D4}"/>
    <dgm:cxn modelId="{5F251167-21E0-412D-98BC-D0A8E95D4AD3}" type="presOf" srcId="{4A744F26-23FE-482C-BF15-18511D9694E8}" destId="{52BEDD7D-EC02-498E-B88A-60179E662609}" srcOrd="0" destOrd="2" presId="urn:microsoft.com/office/officeart/2005/8/layout/vList2"/>
    <dgm:cxn modelId="{6B036354-83DA-4E78-AE70-704AE14CAFDE}" srcId="{9A5B6701-E8E7-4A7A-A6CB-AFD6C6994B89}" destId="{577B309E-DB34-4C78-836E-F835D2D92618}" srcOrd="0" destOrd="0" parTransId="{DC555284-0BC2-4710-B4C0-46779E7A75EF}" sibTransId="{BB4A6649-BED1-4E08-8799-AFCED727828F}"/>
    <dgm:cxn modelId="{A706D254-891D-4EE3-8940-FAB0D1A9C532}" type="presOf" srcId="{531BD0A4-C2E5-4AD4-A6BC-1DA623273781}" destId="{CF13A03E-684C-440C-B8E2-8528C9B429C0}" srcOrd="0" destOrd="2" presId="urn:microsoft.com/office/officeart/2005/8/layout/vList2"/>
    <dgm:cxn modelId="{610F9B55-8268-47CF-A062-E1AC3F5FDB55}" type="presOf" srcId="{66D9C166-76D5-48A5-B5E8-84C71AB9D918}" destId="{CF13A03E-684C-440C-B8E2-8528C9B429C0}" srcOrd="0" destOrd="1" presId="urn:microsoft.com/office/officeart/2005/8/layout/vList2"/>
    <dgm:cxn modelId="{A714DF8E-851B-4FB5-8D40-471284FBBBEB}" srcId="{9BB62B21-B4A3-4FDE-B39B-4D772F5B075B}" destId="{4A744F26-23FE-482C-BF15-18511D9694E8}" srcOrd="2" destOrd="0" parTransId="{BBA301E3-3119-4DCF-9BEC-B49EEA966995}" sibTransId="{28A54261-A98F-410D-990F-349A69E56F7C}"/>
    <dgm:cxn modelId="{A27A7B91-D99F-4F05-8B80-7239CAD6EC93}" type="presOf" srcId="{B1E2F5EE-BBFC-401D-AB18-F213C85B333E}" destId="{52BEDD7D-EC02-498E-B88A-60179E662609}" srcOrd="0" destOrd="0" presId="urn:microsoft.com/office/officeart/2005/8/layout/vList2"/>
    <dgm:cxn modelId="{8959CDA0-1C16-4B89-BB95-56739CBF435E}" srcId="{577B309E-DB34-4C78-836E-F835D2D92618}" destId="{66D9C166-76D5-48A5-B5E8-84C71AB9D918}" srcOrd="1" destOrd="0" parTransId="{28907261-AA00-4699-835C-A62642E73E36}" sibTransId="{F7AC9803-5CB5-4C26-90EC-1B37E238F9EA}"/>
    <dgm:cxn modelId="{95D3A8A1-1D3E-465F-9394-703059F83E4A}" srcId="{577B309E-DB34-4C78-836E-F835D2D92618}" destId="{D8B8EDF3-B23E-4621-BFEE-B281FCA0250B}" srcOrd="4" destOrd="0" parTransId="{5923CB71-F744-42AA-8839-5FFB74325651}" sibTransId="{463B2356-1213-4838-93E0-040F23B86DD7}"/>
    <dgm:cxn modelId="{74540BB6-8CA3-4294-B6D1-9718630E51F4}" type="presOf" srcId="{8293E690-782C-4870-B8C8-922B6E3E5DFC}" destId="{CF13A03E-684C-440C-B8E2-8528C9B429C0}" srcOrd="0" destOrd="0" presId="urn:microsoft.com/office/officeart/2005/8/layout/vList2"/>
    <dgm:cxn modelId="{6E4C19B9-2DC4-4734-B01B-032CC90AE947}" srcId="{9BB62B21-B4A3-4FDE-B39B-4D772F5B075B}" destId="{E101A040-630C-43C0-BA54-0ECDAF15A084}" srcOrd="1" destOrd="0" parTransId="{BFCD9F4B-BA7A-4528-8D15-7B4F85CE2CED}" sibTransId="{916F8D2D-5A1E-498F-ABF5-21184773AB78}"/>
    <dgm:cxn modelId="{01E2A5CE-B50A-4994-8DFB-63AE5FE6C26F}" type="presOf" srcId="{7510CD4C-BFAE-4A06-A8F3-9BBF35FD9C89}" destId="{CF13A03E-684C-440C-B8E2-8528C9B429C0}" srcOrd="0" destOrd="3" presId="urn:microsoft.com/office/officeart/2005/8/layout/vList2"/>
    <dgm:cxn modelId="{77D651CF-10B2-40CD-8CE7-1A91ABFE0EE2}" type="presOf" srcId="{E101A040-630C-43C0-BA54-0ECDAF15A084}" destId="{52BEDD7D-EC02-498E-B88A-60179E662609}" srcOrd="0" destOrd="1" presId="urn:microsoft.com/office/officeart/2005/8/layout/vList2"/>
    <dgm:cxn modelId="{BBB9C7E2-716F-43F6-936F-06950DF33144}" type="presOf" srcId="{577B309E-DB34-4C78-836E-F835D2D92618}" destId="{9FBC88E0-1BCA-4E07-BD3F-ED5AEBACDB85}" srcOrd="0" destOrd="0" presId="urn:microsoft.com/office/officeart/2005/8/layout/vList2"/>
    <dgm:cxn modelId="{34886EE7-2C2B-4805-A5F8-EBB6E98F212C}" srcId="{577B309E-DB34-4C78-836E-F835D2D92618}" destId="{531BD0A4-C2E5-4AD4-A6BC-1DA623273781}" srcOrd="2" destOrd="0" parTransId="{16655E75-EDDE-4062-9334-E9A1B3CFCF73}" sibTransId="{F19ABDCF-7421-4D8E-8261-B51087AA4AC7}"/>
    <dgm:cxn modelId="{4EF0C4FC-D874-4BA7-96E3-BC9CD78C0782}" type="presOf" srcId="{9A5B6701-E8E7-4A7A-A6CB-AFD6C6994B89}" destId="{1FF8D263-A547-4DE7-B3E4-A3CBE819F764}" srcOrd="0" destOrd="0" presId="urn:microsoft.com/office/officeart/2005/8/layout/vList2"/>
    <dgm:cxn modelId="{37545BFD-A69A-4944-966A-CA3EBDEB97B5}" type="presOf" srcId="{D8B8EDF3-B23E-4621-BFEE-B281FCA0250B}" destId="{CF13A03E-684C-440C-B8E2-8528C9B429C0}" srcOrd="0" destOrd="4" presId="urn:microsoft.com/office/officeart/2005/8/layout/vList2"/>
    <dgm:cxn modelId="{D181B5C9-BD94-4537-B770-AF8A2EA91715}" type="presParOf" srcId="{1FF8D263-A547-4DE7-B3E4-A3CBE819F764}" destId="{9FBC88E0-1BCA-4E07-BD3F-ED5AEBACDB85}" srcOrd="0" destOrd="0" presId="urn:microsoft.com/office/officeart/2005/8/layout/vList2"/>
    <dgm:cxn modelId="{6A93E519-3D53-4414-8249-018571EFA494}" type="presParOf" srcId="{1FF8D263-A547-4DE7-B3E4-A3CBE819F764}" destId="{CF13A03E-684C-440C-B8E2-8528C9B429C0}" srcOrd="1" destOrd="0" presId="urn:microsoft.com/office/officeart/2005/8/layout/vList2"/>
    <dgm:cxn modelId="{7F70F213-1E5C-4E41-BC79-146A89209A13}" type="presParOf" srcId="{1FF8D263-A547-4DE7-B3E4-A3CBE819F764}" destId="{E460F3C2-A66C-49EE-AD35-C5CA629DE33D}" srcOrd="2" destOrd="0" presId="urn:microsoft.com/office/officeart/2005/8/layout/vList2"/>
    <dgm:cxn modelId="{40364CF0-60D1-436D-8F66-12F0904E1FF6}" type="presParOf" srcId="{1FF8D263-A547-4DE7-B3E4-A3CBE819F764}" destId="{52BEDD7D-EC02-498E-B88A-60179E66260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465C5E-EEDC-4D83-8D30-DF0625148A92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F9F3D9CF-F8A5-4928-A2C8-175B2060D7F0}">
      <dgm:prSet custT="1"/>
      <dgm:spPr/>
      <dgm:t>
        <a:bodyPr/>
        <a:lstStyle/>
        <a:p>
          <a:r>
            <a:rPr lang="fi-FI" sz="2400" dirty="0"/>
            <a:t>Sosiaali- ja terveysministeriö on antanut asetuksen tartuntatautien raskaudenaikaisesta seulonnasta. (Ks. </a:t>
          </a:r>
          <a:r>
            <a:rPr lang="fi-FI" sz="2400" dirty="0">
              <a:hlinkClick xmlns:r="http://schemas.openxmlformats.org/officeDocument/2006/relationships" r:id="rId1"/>
            </a:rPr>
            <a:t>täältä</a:t>
          </a:r>
          <a:r>
            <a:rPr lang="fi-FI" sz="2400" dirty="0"/>
            <a:t>)</a:t>
          </a:r>
        </a:p>
      </dgm:t>
    </dgm:pt>
    <dgm:pt modelId="{A4D9B618-3347-46B2-B31D-2CF53759EC91}" type="parTrans" cxnId="{4674A68E-0302-456D-B6F2-CDD729347936}">
      <dgm:prSet/>
      <dgm:spPr/>
      <dgm:t>
        <a:bodyPr/>
        <a:lstStyle/>
        <a:p>
          <a:endParaRPr lang="fi-FI"/>
        </a:p>
      </dgm:t>
    </dgm:pt>
    <dgm:pt modelId="{7B84A803-1D65-4CCB-897E-4A32B0A162BA}" type="sibTrans" cxnId="{4674A68E-0302-456D-B6F2-CDD729347936}">
      <dgm:prSet/>
      <dgm:spPr/>
      <dgm:t>
        <a:bodyPr/>
        <a:lstStyle/>
        <a:p>
          <a:endParaRPr lang="fi-FI"/>
        </a:p>
      </dgm:t>
    </dgm:pt>
    <dgm:pt modelId="{50740E61-755B-4BC8-8B23-F531AB9D0EC8}">
      <dgm:prSet custT="1"/>
      <dgm:spPr/>
      <dgm:t>
        <a:bodyPr/>
        <a:lstStyle/>
        <a:p>
          <a:r>
            <a:rPr lang="fi-FI" sz="2000" dirty="0"/>
            <a:t>Seulottavat infektiot ovat kuppa, HIV-infektio ja hepatiitti B.</a:t>
          </a:r>
        </a:p>
      </dgm:t>
    </dgm:pt>
    <dgm:pt modelId="{993EDF5A-E631-480E-AF6B-BEF61084D9BA}" type="parTrans" cxnId="{F8AE400B-64D3-4EE0-8918-3D0A9FA1BD71}">
      <dgm:prSet/>
      <dgm:spPr/>
      <dgm:t>
        <a:bodyPr/>
        <a:lstStyle/>
        <a:p>
          <a:endParaRPr lang="fi-FI"/>
        </a:p>
      </dgm:t>
    </dgm:pt>
    <dgm:pt modelId="{D6DA694A-6D8E-45D2-B6A9-EE75A967AFC0}" type="sibTrans" cxnId="{F8AE400B-64D3-4EE0-8918-3D0A9FA1BD71}">
      <dgm:prSet/>
      <dgm:spPr/>
      <dgm:t>
        <a:bodyPr/>
        <a:lstStyle/>
        <a:p>
          <a:endParaRPr lang="fi-FI"/>
        </a:p>
      </dgm:t>
    </dgm:pt>
    <dgm:pt modelId="{100D0B4A-F790-46F2-A922-566EB8F30109}">
      <dgm:prSet custT="1"/>
      <dgm:spPr/>
      <dgm:t>
        <a:bodyPr/>
        <a:lstStyle/>
        <a:p>
          <a:r>
            <a:rPr lang="fi-FI" sz="2000" dirty="0"/>
            <a:t>Seulonta tehdään yleensä raskausviikoilla 8–12.</a:t>
          </a:r>
        </a:p>
      </dgm:t>
    </dgm:pt>
    <dgm:pt modelId="{E1B7020F-D0FD-4433-9C07-1016CB80F1DE}" type="parTrans" cxnId="{40289FB2-2A2D-47D4-8649-536897405367}">
      <dgm:prSet/>
      <dgm:spPr/>
      <dgm:t>
        <a:bodyPr/>
        <a:lstStyle/>
        <a:p>
          <a:endParaRPr lang="fi-FI"/>
        </a:p>
      </dgm:t>
    </dgm:pt>
    <dgm:pt modelId="{F80BF6F2-C3DE-43F4-82BE-F8A0BF3F0200}" type="sibTrans" cxnId="{40289FB2-2A2D-47D4-8649-536897405367}">
      <dgm:prSet/>
      <dgm:spPr/>
      <dgm:t>
        <a:bodyPr/>
        <a:lstStyle/>
        <a:p>
          <a:endParaRPr lang="fi-FI"/>
        </a:p>
      </dgm:t>
    </dgm:pt>
    <dgm:pt modelId="{2B800176-1BF0-423C-98E5-70D46CA4CC0F}">
      <dgm:prSet custT="1"/>
      <dgm:spPr/>
      <dgm:t>
        <a:bodyPr/>
        <a:lstStyle/>
        <a:p>
          <a:r>
            <a:rPr lang="fi-FI" sz="2400" dirty="0"/>
            <a:t>Diagnostiikka on raskaana olevilla samanlainen kuin muillakin.</a:t>
          </a:r>
        </a:p>
      </dgm:t>
    </dgm:pt>
    <dgm:pt modelId="{2E676FC7-158F-40C9-8015-8F7A9228A129}" type="parTrans" cxnId="{E57D4F56-7211-4650-9FAE-77B2C2681DD9}">
      <dgm:prSet/>
      <dgm:spPr/>
      <dgm:t>
        <a:bodyPr/>
        <a:lstStyle/>
        <a:p>
          <a:endParaRPr lang="fi-FI"/>
        </a:p>
      </dgm:t>
    </dgm:pt>
    <dgm:pt modelId="{8C69E691-2641-4509-9A17-FDB4F0CF1722}" type="sibTrans" cxnId="{E57D4F56-7211-4650-9FAE-77B2C2681DD9}">
      <dgm:prSet/>
      <dgm:spPr/>
      <dgm:t>
        <a:bodyPr/>
        <a:lstStyle/>
        <a:p>
          <a:endParaRPr lang="fi-FI"/>
        </a:p>
      </dgm:t>
    </dgm:pt>
    <dgm:pt modelId="{4F58D637-547A-45C3-98F0-825066A7F0BE}" type="pres">
      <dgm:prSet presAssocID="{2D465C5E-EEDC-4D83-8D30-DF0625148A92}" presName="linear" presStyleCnt="0">
        <dgm:presLayoutVars>
          <dgm:animLvl val="lvl"/>
          <dgm:resizeHandles val="exact"/>
        </dgm:presLayoutVars>
      </dgm:prSet>
      <dgm:spPr/>
    </dgm:pt>
    <dgm:pt modelId="{54EF4040-D563-4E62-B638-FFB895AE077B}" type="pres">
      <dgm:prSet presAssocID="{F9F3D9CF-F8A5-4928-A2C8-175B2060D7F0}" presName="parentText" presStyleLbl="node1" presStyleIdx="0" presStyleCnt="2" custScaleY="75510">
        <dgm:presLayoutVars>
          <dgm:chMax val="0"/>
          <dgm:bulletEnabled val="1"/>
        </dgm:presLayoutVars>
      </dgm:prSet>
      <dgm:spPr/>
    </dgm:pt>
    <dgm:pt modelId="{9EA480C8-C547-4AD0-BA6B-65FD2FC196B2}" type="pres">
      <dgm:prSet presAssocID="{F9F3D9CF-F8A5-4928-A2C8-175B2060D7F0}" presName="childText" presStyleLbl="revTx" presStyleIdx="0" presStyleCnt="1">
        <dgm:presLayoutVars>
          <dgm:bulletEnabled val="1"/>
        </dgm:presLayoutVars>
      </dgm:prSet>
      <dgm:spPr/>
    </dgm:pt>
    <dgm:pt modelId="{CB67168A-D2E7-431D-B7A2-C269C8FA2BF9}" type="pres">
      <dgm:prSet presAssocID="{2B800176-1BF0-423C-98E5-70D46CA4CC0F}" presName="parentText" presStyleLbl="node1" presStyleIdx="1" presStyleCnt="2" custScaleY="62628" custLinFactNeighborY="-8569">
        <dgm:presLayoutVars>
          <dgm:chMax val="0"/>
          <dgm:bulletEnabled val="1"/>
        </dgm:presLayoutVars>
      </dgm:prSet>
      <dgm:spPr/>
    </dgm:pt>
  </dgm:ptLst>
  <dgm:cxnLst>
    <dgm:cxn modelId="{F8AE400B-64D3-4EE0-8918-3D0A9FA1BD71}" srcId="{F9F3D9CF-F8A5-4928-A2C8-175B2060D7F0}" destId="{50740E61-755B-4BC8-8B23-F531AB9D0EC8}" srcOrd="0" destOrd="0" parTransId="{993EDF5A-E631-480E-AF6B-BEF61084D9BA}" sibTransId="{D6DA694A-6D8E-45D2-B6A9-EE75A967AFC0}"/>
    <dgm:cxn modelId="{114DA843-4E1B-474F-8E61-4DF1F88F9577}" type="presOf" srcId="{F9F3D9CF-F8A5-4928-A2C8-175B2060D7F0}" destId="{54EF4040-D563-4E62-B638-FFB895AE077B}" srcOrd="0" destOrd="0" presId="urn:microsoft.com/office/officeart/2005/8/layout/vList2"/>
    <dgm:cxn modelId="{C7D01567-5FAA-43AF-BA0A-E1DAC210AF49}" type="presOf" srcId="{100D0B4A-F790-46F2-A922-566EB8F30109}" destId="{9EA480C8-C547-4AD0-BA6B-65FD2FC196B2}" srcOrd="0" destOrd="1" presId="urn:microsoft.com/office/officeart/2005/8/layout/vList2"/>
    <dgm:cxn modelId="{E57D4F56-7211-4650-9FAE-77B2C2681DD9}" srcId="{2D465C5E-EEDC-4D83-8D30-DF0625148A92}" destId="{2B800176-1BF0-423C-98E5-70D46CA4CC0F}" srcOrd="1" destOrd="0" parTransId="{2E676FC7-158F-40C9-8015-8F7A9228A129}" sibTransId="{8C69E691-2641-4509-9A17-FDB4F0CF1722}"/>
    <dgm:cxn modelId="{BAD61580-625F-4D7A-B46A-EA94C505C5AC}" type="presOf" srcId="{2D465C5E-EEDC-4D83-8D30-DF0625148A92}" destId="{4F58D637-547A-45C3-98F0-825066A7F0BE}" srcOrd="0" destOrd="0" presId="urn:microsoft.com/office/officeart/2005/8/layout/vList2"/>
    <dgm:cxn modelId="{0F353A87-450F-4946-9BC6-FCF0302D9E68}" type="presOf" srcId="{50740E61-755B-4BC8-8B23-F531AB9D0EC8}" destId="{9EA480C8-C547-4AD0-BA6B-65FD2FC196B2}" srcOrd="0" destOrd="0" presId="urn:microsoft.com/office/officeart/2005/8/layout/vList2"/>
    <dgm:cxn modelId="{72C9CA87-D121-43C3-9AB8-69F536C78FD1}" type="presOf" srcId="{2B800176-1BF0-423C-98E5-70D46CA4CC0F}" destId="{CB67168A-D2E7-431D-B7A2-C269C8FA2BF9}" srcOrd="0" destOrd="0" presId="urn:microsoft.com/office/officeart/2005/8/layout/vList2"/>
    <dgm:cxn modelId="{4674A68E-0302-456D-B6F2-CDD729347936}" srcId="{2D465C5E-EEDC-4D83-8D30-DF0625148A92}" destId="{F9F3D9CF-F8A5-4928-A2C8-175B2060D7F0}" srcOrd="0" destOrd="0" parTransId="{A4D9B618-3347-46B2-B31D-2CF53759EC91}" sibTransId="{7B84A803-1D65-4CCB-897E-4A32B0A162BA}"/>
    <dgm:cxn modelId="{40289FB2-2A2D-47D4-8649-536897405367}" srcId="{F9F3D9CF-F8A5-4928-A2C8-175B2060D7F0}" destId="{100D0B4A-F790-46F2-A922-566EB8F30109}" srcOrd="1" destOrd="0" parTransId="{E1B7020F-D0FD-4433-9C07-1016CB80F1DE}" sibTransId="{F80BF6F2-C3DE-43F4-82BE-F8A0BF3F0200}"/>
    <dgm:cxn modelId="{5884C241-8AAA-4A73-9DAE-4A6595BE547B}" type="presParOf" srcId="{4F58D637-547A-45C3-98F0-825066A7F0BE}" destId="{54EF4040-D563-4E62-B638-FFB895AE077B}" srcOrd="0" destOrd="0" presId="urn:microsoft.com/office/officeart/2005/8/layout/vList2"/>
    <dgm:cxn modelId="{935450C4-7698-4CBF-A0B0-FE02896A4251}" type="presParOf" srcId="{4F58D637-547A-45C3-98F0-825066A7F0BE}" destId="{9EA480C8-C547-4AD0-BA6B-65FD2FC196B2}" srcOrd="1" destOrd="0" presId="urn:microsoft.com/office/officeart/2005/8/layout/vList2"/>
    <dgm:cxn modelId="{CCD05D16-8F17-4E6B-93A2-13C3C2B9E4BA}" type="presParOf" srcId="{4F58D637-547A-45C3-98F0-825066A7F0BE}" destId="{CB67168A-D2E7-431D-B7A2-C269C8FA2BF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A22A6-785A-43EC-A705-848D61DC1712}">
      <dsp:nvSpPr>
        <dsp:cNvPr id="0" name=""/>
        <dsp:cNvSpPr/>
      </dsp:nvSpPr>
      <dsp:spPr>
        <a:xfrm>
          <a:off x="0" y="3058"/>
          <a:ext cx="8422806" cy="529186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Seksitaudit jaetaan tartuntatautilainsäädännön mukaan</a:t>
          </a:r>
        </a:p>
      </dsp:txBody>
      <dsp:txXfrm>
        <a:off x="25833" y="28891"/>
        <a:ext cx="8371140" cy="477520"/>
      </dsp:txXfrm>
    </dsp:sp>
    <dsp:sp modelId="{1DA9C1F7-7135-4D96-8521-5FBA5873E4F8}">
      <dsp:nvSpPr>
        <dsp:cNvPr id="0" name=""/>
        <dsp:cNvSpPr/>
      </dsp:nvSpPr>
      <dsp:spPr>
        <a:xfrm>
          <a:off x="0" y="532245"/>
          <a:ext cx="8422806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2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 dirty="0"/>
            <a:t>yleisvaarallisiin (kuppa),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 dirty="0"/>
            <a:t>valvottaviin (klamydia, tippuri, HIV-infektio, hepatiitti B ja C, sankkerit)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 dirty="0"/>
            <a:t>muihin (kondyloomat ja genitaaliherpes).</a:t>
          </a:r>
        </a:p>
      </dsp:txBody>
      <dsp:txXfrm>
        <a:off x="0" y="532245"/>
        <a:ext cx="8422806" cy="919080"/>
      </dsp:txXfrm>
    </dsp:sp>
    <dsp:sp modelId="{6566D069-6F4D-4FC2-9609-A6A3E935C4AF}">
      <dsp:nvSpPr>
        <dsp:cNvPr id="0" name=""/>
        <dsp:cNvSpPr/>
      </dsp:nvSpPr>
      <dsp:spPr>
        <a:xfrm>
          <a:off x="0" y="1451325"/>
          <a:ext cx="8422806" cy="512168"/>
        </a:xfrm>
        <a:prstGeom prst="roundRect">
          <a:avLst/>
        </a:prstGeom>
        <a:solidFill>
          <a:schemeClr val="accent1">
            <a:shade val="80000"/>
            <a:hueOff val="76561"/>
            <a:satOff val="-1098"/>
            <a:lumOff val="64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Kondomin käyttö on paras keino suojautua seksitaudeilta.</a:t>
          </a:r>
        </a:p>
      </dsp:txBody>
      <dsp:txXfrm>
        <a:off x="25002" y="1476327"/>
        <a:ext cx="8372802" cy="462164"/>
      </dsp:txXfrm>
    </dsp:sp>
    <dsp:sp modelId="{2A9A3B14-7651-411C-B41E-677C1F213EEA}">
      <dsp:nvSpPr>
        <dsp:cNvPr id="0" name=""/>
        <dsp:cNvSpPr/>
      </dsp:nvSpPr>
      <dsp:spPr>
        <a:xfrm>
          <a:off x="0" y="2032613"/>
          <a:ext cx="8422806" cy="496904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Valtaosa seksitautitartunnoista saadaan nykyisin kotimaasta.</a:t>
          </a:r>
        </a:p>
      </dsp:txBody>
      <dsp:txXfrm>
        <a:off x="24257" y="2056870"/>
        <a:ext cx="8374292" cy="448390"/>
      </dsp:txXfrm>
    </dsp:sp>
    <dsp:sp modelId="{2AA77B69-F305-458F-8FFF-3CF68EF943D2}">
      <dsp:nvSpPr>
        <dsp:cNvPr id="0" name=""/>
        <dsp:cNvSpPr/>
      </dsp:nvSpPr>
      <dsp:spPr>
        <a:xfrm>
          <a:off x="0" y="2598638"/>
          <a:ext cx="8422806" cy="953403"/>
        </a:xfrm>
        <a:prstGeom prst="roundRect">
          <a:avLst/>
        </a:prstGeom>
        <a:solidFill>
          <a:schemeClr val="accent1">
            <a:shade val="80000"/>
            <a:hueOff val="229684"/>
            <a:satOff val="-3294"/>
            <a:lumOff val="192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Klamydia, kondylooma ja genitaaliherpes ovat Suomessa yleisimpiä </a:t>
          </a:r>
          <a:r>
            <a:rPr lang="fi-FI" sz="2000" kern="1200" dirty="0" err="1"/>
            <a:t>seksiteitse</a:t>
          </a:r>
          <a:r>
            <a:rPr lang="fi-FI" sz="2000" kern="1200" dirty="0"/>
            <a:t> tarttuvia tauteja.</a:t>
          </a:r>
        </a:p>
      </dsp:txBody>
      <dsp:txXfrm>
        <a:off x="46541" y="2645179"/>
        <a:ext cx="8329724" cy="860321"/>
      </dsp:txXfrm>
    </dsp:sp>
    <dsp:sp modelId="{5C635B34-517A-46D3-8D05-ED1A51D8268D}">
      <dsp:nvSpPr>
        <dsp:cNvPr id="0" name=""/>
        <dsp:cNvSpPr/>
      </dsp:nvSpPr>
      <dsp:spPr>
        <a:xfrm>
          <a:off x="0" y="3621161"/>
          <a:ext cx="8422806" cy="953403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Luotettavan näytteidenoton suunnittelemiseksi selvitetään potilaan haastattelulla tartuntariski ja -ajankohta.</a:t>
          </a:r>
        </a:p>
      </dsp:txBody>
      <dsp:txXfrm>
        <a:off x="46541" y="3667702"/>
        <a:ext cx="8329724" cy="86032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DCE29-91B5-4A40-8476-D5FA5B5EB17B}">
      <dsp:nvSpPr>
        <dsp:cNvPr id="0" name=""/>
        <dsp:cNvSpPr/>
      </dsp:nvSpPr>
      <dsp:spPr>
        <a:xfrm>
          <a:off x="0" y="20792"/>
          <a:ext cx="824865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Äidin klamydiainfektio </a:t>
          </a:r>
        </a:p>
      </dsp:txBody>
      <dsp:txXfrm>
        <a:off x="29271" y="50063"/>
        <a:ext cx="8190108" cy="541083"/>
      </dsp:txXfrm>
    </dsp:sp>
    <dsp:sp modelId="{7F2031C4-DF7C-45C6-AB19-5AA6F806A4CB}">
      <dsp:nvSpPr>
        <dsp:cNvPr id="0" name=""/>
        <dsp:cNvSpPr/>
      </dsp:nvSpPr>
      <dsp:spPr>
        <a:xfrm>
          <a:off x="0" y="620417"/>
          <a:ext cx="8248650" cy="1319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ei ole merkittävä riski sikiölle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saattaa hieman suurentaa ennenaikaisen synnytyksen riskiä</a:t>
          </a:r>
          <a:r>
            <a:rPr lang="fi-FI" sz="2000" kern="1200" dirty="0">
              <a:solidFill>
                <a:srgbClr val="FF0000"/>
              </a:solidFill>
            </a:rPr>
            <a:t>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Vastasyntynyt voi saada klamydiatartunnan synnytyskanavasta, mikä voi aiheuttaa </a:t>
          </a:r>
          <a:r>
            <a:rPr lang="fi-FI" sz="2000" kern="1200" dirty="0" err="1"/>
            <a:t>konjunktiviitin</a:t>
          </a:r>
          <a:r>
            <a:rPr lang="fi-FI" sz="2000" kern="1200" dirty="0"/>
            <a:t> tai keuhkokuumeen.</a:t>
          </a:r>
        </a:p>
      </dsp:txBody>
      <dsp:txXfrm>
        <a:off x="0" y="620417"/>
        <a:ext cx="8248650" cy="1319625"/>
      </dsp:txXfrm>
    </dsp:sp>
    <dsp:sp modelId="{47EFB341-69A9-418A-BAC6-CF6B7DC8FEC7}">
      <dsp:nvSpPr>
        <dsp:cNvPr id="0" name=""/>
        <dsp:cNvSpPr/>
      </dsp:nvSpPr>
      <dsp:spPr>
        <a:xfrm>
          <a:off x="0" y="1940042"/>
          <a:ext cx="824865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/>
            <a:t>Kuppa</a:t>
          </a:r>
        </a:p>
      </dsp:txBody>
      <dsp:txXfrm>
        <a:off x="29271" y="1969313"/>
        <a:ext cx="8190108" cy="541083"/>
      </dsp:txXfrm>
    </dsp:sp>
    <dsp:sp modelId="{077D08D2-FFF2-477A-BE42-365F5FEAD2C3}">
      <dsp:nvSpPr>
        <dsp:cNvPr id="0" name=""/>
        <dsp:cNvSpPr/>
      </dsp:nvSpPr>
      <dsp:spPr>
        <a:xfrm>
          <a:off x="0" y="2539667"/>
          <a:ext cx="8248650" cy="633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voi aiheuttaa merkittävän sikiövaurion, joka on hoidolla estettävissä. Hoito on sama kuin muilla potilailla (A).</a:t>
          </a:r>
        </a:p>
      </dsp:txBody>
      <dsp:txXfrm>
        <a:off x="0" y="2539667"/>
        <a:ext cx="8248650" cy="633937"/>
      </dsp:txXfrm>
    </dsp:sp>
    <dsp:sp modelId="{26C8AD07-6314-479A-849E-F6B6A46A8B05}">
      <dsp:nvSpPr>
        <dsp:cNvPr id="0" name=""/>
        <dsp:cNvSpPr/>
      </dsp:nvSpPr>
      <dsp:spPr>
        <a:xfrm>
          <a:off x="0" y="3173605"/>
          <a:ext cx="824865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/>
            <a:t>Tippuri</a:t>
          </a:r>
        </a:p>
      </dsp:txBody>
      <dsp:txXfrm>
        <a:off x="29271" y="3202876"/>
        <a:ext cx="8190108" cy="541083"/>
      </dsp:txXfrm>
    </dsp:sp>
    <dsp:sp modelId="{E343067C-7837-4C13-A44B-81F80FBE1469}">
      <dsp:nvSpPr>
        <dsp:cNvPr id="0" name=""/>
        <dsp:cNvSpPr/>
      </dsp:nvSpPr>
      <dsp:spPr>
        <a:xfrm>
          <a:off x="0" y="3773230"/>
          <a:ext cx="8248650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>
              <a:solidFill>
                <a:schemeClr val="tx1"/>
              </a:solidFill>
            </a:rPr>
            <a:t>suurentaa hoitamattomana ennenaikaisen synnytyksen riskin </a:t>
          </a:r>
          <a:br>
            <a:rPr lang="fi-FI" sz="2000" kern="1200" dirty="0">
              <a:solidFill>
                <a:schemeClr val="tx1"/>
              </a:solidFill>
            </a:rPr>
          </a:br>
          <a:r>
            <a:rPr lang="fi-FI" sz="2000" kern="1200" dirty="0">
              <a:solidFill>
                <a:schemeClr val="tx1"/>
              </a:solidFill>
            </a:rPr>
            <a:t>3–5-kertaiseksi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voi aiheuttaa synnytyksen yhteydessä vastasyntyneelle </a:t>
          </a:r>
          <a:r>
            <a:rPr lang="fi-FI" sz="2000" kern="1200" dirty="0" err="1"/>
            <a:t>konjunktiviitin</a:t>
          </a:r>
          <a:r>
            <a:rPr lang="fi-FI" sz="2000" kern="1200" dirty="0"/>
            <a:t>.</a:t>
          </a:r>
        </a:p>
      </dsp:txBody>
      <dsp:txXfrm>
        <a:off x="0" y="3773230"/>
        <a:ext cx="8248650" cy="9832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7E956-8DC2-44FC-AFCC-9CCF15B823DA}">
      <dsp:nvSpPr>
        <dsp:cNvPr id="0" name=""/>
        <dsp:cNvSpPr/>
      </dsp:nvSpPr>
      <dsp:spPr>
        <a:xfrm>
          <a:off x="0" y="64550"/>
          <a:ext cx="824865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/>
            <a:t>Genitaaliherpes</a:t>
          </a:r>
        </a:p>
      </dsp:txBody>
      <dsp:txXfrm>
        <a:off x="30442" y="94992"/>
        <a:ext cx="8187766" cy="562726"/>
      </dsp:txXfrm>
    </dsp:sp>
    <dsp:sp modelId="{27EB1152-6AE9-497D-8222-B49D9D4F69D9}">
      <dsp:nvSpPr>
        <dsp:cNvPr id="0" name=""/>
        <dsp:cNvSpPr/>
      </dsp:nvSpPr>
      <dsp:spPr>
        <a:xfrm>
          <a:off x="0" y="688160"/>
          <a:ext cx="8248650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Vastasyntynyt voi saada tartunnan synnytyksen aikana synnytyskanavasta (</a:t>
          </a:r>
          <a:r>
            <a:rPr lang="fi-FI" sz="2000" kern="1200" dirty="0" err="1"/>
            <a:t>neonataaliherpestulehdus</a:t>
          </a:r>
          <a:r>
            <a:rPr lang="fi-FI" sz="2000" kern="1200" dirty="0"/>
            <a:t>).</a:t>
          </a:r>
        </a:p>
      </dsp:txBody>
      <dsp:txXfrm>
        <a:off x="0" y="688160"/>
        <a:ext cx="8248650" cy="632385"/>
      </dsp:txXfrm>
    </dsp:sp>
    <dsp:sp modelId="{DC051132-E5C2-4F2C-8DA7-B32393A67897}">
      <dsp:nvSpPr>
        <dsp:cNvPr id="0" name=""/>
        <dsp:cNvSpPr/>
      </dsp:nvSpPr>
      <dsp:spPr>
        <a:xfrm>
          <a:off x="0" y="1320545"/>
          <a:ext cx="824865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/>
            <a:t>HPV- eli papilloomavirusinfektio</a:t>
          </a:r>
        </a:p>
      </dsp:txBody>
      <dsp:txXfrm>
        <a:off x="30442" y="1350987"/>
        <a:ext cx="8187766" cy="562726"/>
      </dsp:txXfrm>
    </dsp:sp>
    <dsp:sp modelId="{76C90907-1AD0-4CD5-9808-ECAF6BED3CFB}">
      <dsp:nvSpPr>
        <dsp:cNvPr id="0" name=""/>
        <dsp:cNvSpPr/>
      </dsp:nvSpPr>
      <dsp:spPr>
        <a:xfrm>
          <a:off x="0" y="1944155"/>
          <a:ext cx="8248650" cy="699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HPV ei aiheuta sikiöpoikkeavuuksia.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Ulkosynnyttimien kondyloomia ei tarvitse hoitaa raskauden aikana.</a:t>
          </a:r>
        </a:p>
      </dsp:txBody>
      <dsp:txXfrm>
        <a:off x="0" y="1944155"/>
        <a:ext cx="8248650" cy="699660"/>
      </dsp:txXfrm>
    </dsp:sp>
    <dsp:sp modelId="{E8284F52-D328-48DB-A985-59456EDD2081}">
      <dsp:nvSpPr>
        <dsp:cNvPr id="0" name=""/>
        <dsp:cNvSpPr/>
      </dsp:nvSpPr>
      <dsp:spPr>
        <a:xfrm>
          <a:off x="0" y="2643815"/>
          <a:ext cx="824865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/>
            <a:t>HIV-infektio</a:t>
          </a:r>
        </a:p>
      </dsp:txBody>
      <dsp:txXfrm>
        <a:off x="30442" y="2674257"/>
        <a:ext cx="8187766" cy="562726"/>
      </dsp:txXfrm>
    </dsp:sp>
    <dsp:sp modelId="{510AD72B-AA42-4A09-B0D3-D8665742C0BB}">
      <dsp:nvSpPr>
        <dsp:cNvPr id="0" name=""/>
        <dsp:cNvSpPr/>
      </dsp:nvSpPr>
      <dsp:spPr>
        <a:xfrm>
          <a:off x="0" y="3267425"/>
          <a:ext cx="8248650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Vastasyntyneen infektoituminen voidaan estää tehokkaasti äidin HIV-lääkityksellä raskauden ja synnytyksen aikana, synnytyksen huolellisella suunnittelulla ja hoidolla, vastasyntyneen lääkityksellä sekä imettämättä jättämisellä.</a:t>
          </a:r>
        </a:p>
      </dsp:txBody>
      <dsp:txXfrm>
        <a:off x="0" y="3267425"/>
        <a:ext cx="8248650" cy="11840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78DB1F-691D-4A9D-89D9-1D1FF770DF49}">
      <dsp:nvSpPr>
        <dsp:cNvPr id="0" name=""/>
        <dsp:cNvSpPr/>
      </dsp:nvSpPr>
      <dsp:spPr>
        <a:xfrm>
          <a:off x="0" y="139351"/>
          <a:ext cx="8248650" cy="9136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Potilas tulisi lähettää erikoislääkärin arvioon seuraavin perustein (lähetteen kiireellisyys sulkeissa):</a:t>
          </a:r>
        </a:p>
      </dsp:txBody>
      <dsp:txXfrm>
        <a:off x="44601" y="183952"/>
        <a:ext cx="8159448" cy="824451"/>
      </dsp:txXfrm>
    </dsp:sp>
    <dsp:sp modelId="{61530545-A5CE-4914-93A9-A40D25475D33}">
      <dsp:nvSpPr>
        <dsp:cNvPr id="0" name=""/>
        <dsp:cNvSpPr/>
      </dsp:nvSpPr>
      <dsp:spPr>
        <a:xfrm>
          <a:off x="0" y="1053005"/>
          <a:ext cx="8248650" cy="365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uudet HIV-positiiviset potilaat (8–30 vrk)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raskaudenaikainen kuppa ja HIV-infektio (1–7 vrk)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>
              <a:solidFill>
                <a:schemeClr val="tx1"/>
              </a:solidFill>
            </a:rPr>
            <a:t>kuppa, kun tartunta-ajankohta on epäselvä (1–7 vrk)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>
              <a:solidFill>
                <a:schemeClr val="tx1"/>
              </a:solidFill>
            </a:rPr>
            <a:t>sisäsynnytintulehdus eli PID (etenkin, jos kyseessä on nuori nainen, kuumeinen alavatsakipu tai epäily absessista </a:t>
          </a:r>
          <a:r>
            <a:rPr lang="fi-FI" sz="2000" kern="1200" dirty="0"/>
            <a:t>tai muusta komplikaatioista) (kliinisen tilanteen mukaan päivystyslähete tai 1–7 vrk)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kondyloomat kohdunsuulla (yli 30 vrk)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virtsaputkensisäiset kondyloomat (yli 30 vrk)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LGV-epäily (1–7 vrk)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tippuripotilaat, joilla on epäily keftriaksonille alentuneesta tai resistentistä mikrobikannasta.</a:t>
          </a:r>
        </a:p>
      </dsp:txBody>
      <dsp:txXfrm>
        <a:off x="0" y="1053005"/>
        <a:ext cx="8248650" cy="3659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E9D36-3609-4EDE-9693-1AD14CFDFC88}">
      <dsp:nvSpPr>
        <dsp:cNvPr id="0" name=""/>
        <dsp:cNvSpPr/>
      </dsp:nvSpPr>
      <dsp:spPr>
        <a:xfrm>
          <a:off x="0" y="243275"/>
          <a:ext cx="8248650" cy="956857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dirty="0"/>
            <a:t>Klamydian, tippurin, kupan, HIV-infektion ja hepatiittien B ja C diagnostiikka perustuu laboratorionäytteisiin.</a:t>
          </a:r>
        </a:p>
      </dsp:txBody>
      <dsp:txXfrm>
        <a:off x="46710" y="289985"/>
        <a:ext cx="8155230" cy="863437"/>
      </dsp:txXfrm>
    </dsp:sp>
    <dsp:sp modelId="{EC009A4F-E1B9-465E-89A7-FA68F6BFBE53}">
      <dsp:nvSpPr>
        <dsp:cNvPr id="0" name=""/>
        <dsp:cNvSpPr/>
      </dsp:nvSpPr>
      <dsp:spPr>
        <a:xfrm>
          <a:off x="0" y="1266372"/>
          <a:ext cx="8248650" cy="860887"/>
        </a:xfrm>
        <a:prstGeom prst="roundRect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dirty="0"/>
            <a:t>Kondylooman ja usein myös genitaaliherpeksen diagnoosi tehdään kliinisen kuvan perusteella.</a:t>
          </a:r>
        </a:p>
      </dsp:txBody>
      <dsp:txXfrm>
        <a:off x="42025" y="1308397"/>
        <a:ext cx="8164600" cy="776837"/>
      </dsp:txXfrm>
    </dsp:sp>
    <dsp:sp modelId="{A8267BDA-9B05-4755-8B54-F4826D937177}">
      <dsp:nvSpPr>
        <dsp:cNvPr id="0" name=""/>
        <dsp:cNvSpPr/>
      </dsp:nvSpPr>
      <dsp:spPr>
        <a:xfrm>
          <a:off x="0" y="2193500"/>
          <a:ext cx="8248650" cy="942266"/>
        </a:xfrm>
        <a:prstGeom prst="roundRect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dirty="0"/>
            <a:t>Vakituinen seksikumppani tulee uusintatartuntojen ehkäisemiseksi yleensä hoitaa samanaikaisesti kuin potilas.</a:t>
          </a:r>
        </a:p>
      </dsp:txBody>
      <dsp:txXfrm>
        <a:off x="45998" y="2239498"/>
        <a:ext cx="8156654" cy="850270"/>
      </dsp:txXfrm>
    </dsp:sp>
    <dsp:sp modelId="{E4407E6B-6A0E-4B24-ACD6-B63AA5D86CA0}">
      <dsp:nvSpPr>
        <dsp:cNvPr id="0" name=""/>
        <dsp:cNvSpPr/>
      </dsp:nvSpPr>
      <dsp:spPr>
        <a:xfrm>
          <a:off x="0" y="3202006"/>
          <a:ext cx="8248650" cy="1252551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dirty="0"/>
            <a:t>Hoitava lääkäri on ensisijaisesti vastuussa siitä, että yleisvaarallista tai valvottavaa tartuntatautia sairastava ja muut mahdollisesti tartunnan saaneet saatetaan tutkimukseen ja hoitoon.</a:t>
          </a:r>
        </a:p>
      </dsp:txBody>
      <dsp:txXfrm>
        <a:off x="61144" y="3263150"/>
        <a:ext cx="8126362" cy="11302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D6DE9A-4D54-40A2-92C6-C6BDF965F8DE}">
      <dsp:nvSpPr>
        <dsp:cNvPr id="0" name=""/>
        <dsp:cNvSpPr/>
      </dsp:nvSpPr>
      <dsp:spPr>
        <a:xfrm>
          <a:off x="0" y="12894"/>
          <a:ext cx="824865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/>
            <a:t>Taudin toteava lääkäri</a:t>
          </a:r>
        </a:p>
      </dsp:txBody>
      <dsp:txXfrm>
        <a:off x="30442" y="43336"/>
        <a:ext cx="8187766" cy="562726"/>
      </dsp:txXfrm>
    </dsp:sp>
    <dsp:sp modelId="{31C9F06C-5B71-4691-9804-6A32CAFD0A83}">
      <dsp:nvSpPr>
        <dsp:cNvPr id="0" name=""/>
        <dsp:cNvSpPr/>
      </dsp:nvSpPr>
      <dsp:spPr>
        <a:xfrm>
          <a:off x="0" y="636504"/>
          <a:ext cx="8248650" cy="91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>
              <a:solidFill>
                <a:schemeClr val="tx1"/>
              </a:solidFill>
            </a:rPr>
            <a:t>Taudin toteava lääkäri on ensisijaisesti vastuussa yleisvaaralliseen tai valvottavaan tartuntatautiin </a:t>
          </a:r>
          <a:r>
            <a:rPr lang="fi-FI" sz="2000" kern="1200" dirty="0"/>
            <a:t>sairastuneen potilaan ja mahdollisesti muiden tartunnan saaneiden tutkimisesta ja hoidosta.</a:t>
          </a:r>
        </a:p>
      </dsp:txBody>
      <dsp:txXfrm>
        <a:off x="0" y="636504"/>
        <a:ext cx="8248650" cy="914940"/>
      </dsp:txXfrm>
    </dsp:sp>
    <dsp:sp modelId="{8AF068A9-83E8-468F-B999-9F3F004DE8DA}">
      <dsp:nvSpPr>
        <dsp:cNvPr id="0" name=""/>
        <dsp:cNvSpPr/>
      </dsp:nvSpPr>
      <dsp:spPr>
        <a:xfrm>
          <a:off x="0" y="1551444"/>
          <a:ext cx="824865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/>
            <a:t>Sairastunut ja sairastuneeksi perustellusti epäilty </a:t>
          </a:r>
        </a:p>
      </dsp:txBody>
      <dsp:txXfrm>
        <a:off x="30442" y="1581886"/>
        <a:ext cx="8187766" cy="562726"/>
      </dsp:txXfrm>
    </dsp:sp>
    <dsp:sp modelId="{196D5E38-C916-4C33-8C11-CB78E25B752E}">
      <dsp:nvSpPr>
        <dsp:cNvPr id="0" name=""/>
        <dsp:cNvSpPr/>
      </dsp:nvSpPr>
      <dsp:spPr>
        <a:xfrm>
          <a:off x="0" y="2175054"/>
          <a:ext cx="8248650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Henkilön on ilmoitettava asiaa selvittävälle lääkärille tartuntataudin leviämisen estämiseksi käsityksensä tartuntatavasta, -ajankohdasta ja</a:t>
          </a:r>
          <a:br>
            <a:rPr lang="fi-FI" sz="2000" kern="1200" dirty="0"/>
          </a:br>
          <a:r>
            <a:rPr lang="fi-FI" sz="2000" kern="1200" dirty="0"/>
            <a:t>-paikasta sekä niiden henkilöiden nimet, jotka ovat voineet olla tartunnan lähteenä tai saada tartunnan.</a:t>
          </a:r>
        </a:p>
      </dsp:txBody>
      <dsp:txXfrm>
        <a:off x="0" y="2175054"/>
        <a:ext cx="8248650" cy="1184040"/>
      </dsp:txXfrm>
    </dsp:sp>
    <dsp:sp modelId="{4330E3E3-35A1-4D5F-8B1E-4454BF257D9E}">
      <dsp:nvSpPr>
        <dsp:cNvPr id="0" name=""/>
        <dsp:cNvSpPr/>
      </dsp:nvSpPr>
      <dsp:spPr>
        <a:xfrm>
          <a:off x="0" y="3359094"/>
          <a:ext cx="824865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/>
            <a:t>Tartunta-ajankohta</a:t>
          </a:r>
        </a:p>
      </dsp:txBody>
      <dsp:txXfrm>
        <a:off x="30442" y="3389536"/>
        <a:ext cx="8187766" cy="562726"/>
      </dsp:txXfrm>
    </dsp:sp>
    <dsp:sp modelId="{70675F50-E121-42BA-B3C3-5F0E963F49C7}">
      <dsp:nvSpPr>
        <dsp:cNvPr id="0" name=""/>
        <dsp:cNvSpPr/>
      </dsp:nvSpPr>
      <dsp:spPr>
        <a:xfrm>
          <a:off x="0" y="3982704"/>
          <a:ext cx="8248650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>
              <a:solidFill>
                <a:schemeClr val="tx1"/>
              </a:solidFill>
            </a:rPr>
            <a:t>Tartunta-ajankohta on pyrittävä määrittämään niin tarkkaan kuin mahdollista (kartoitettavista </a:t>
          </a:r>
          <a:r>
            <a:rPr lang="fi-FI" sz="2000" kern="1200" dirty="0"/>
            <a:t>ajanjaksoista taudeittain, ks. dia </a:t>
          </a:r>
          <a:r>
            <a:rPr lang="fi-FI" sz="2000" kern="1200" dirty="0">
              <a:hlinkClick xmlns:r="http://schemas.openxmlformats.org/officeDocument/2006/relationships" r:id=""/>
            </a:rPr>
            <a:t>10</a:t>
          </a:r>
          <a:r>
            <a:rPr lang="fi-FI" sz="2000" kern="1200" dirty="0">
              <a:solidFill>
                <a:schemeClr val="tx1"/>
              </a:solidFill>
            </a:rPr>
            <a:t>)</a:t>
          </a:r>
          <a:r>
            <a:rPr lang="fi-FI" sz="2000" kern="1200" dirty="0"/>
            <a:t>.</a:t>
          </a:r>
        </a:p>
      </dsp:txBody>
      <dsp:txXfrm>
        <a:off x="0" y="3982704"/>
        <a:ext cx="8248650" cy="6323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0BF5F-BEF1-4FD8-8F00-B28F438CC7B5}">
      <dsp:nvSpPr>
        <dsp:cNvPr id="0" name=""/>
        <dsp:cNvSpPr/>
      </dsp:nvSpPr>
      <dsp:spPr>
        <a:xfrm>
          <a:off x="0" y="0"/>
          <a:ext cx="8248650" cy="5792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Haastattelussa selvitettävät asiat:</a:t>
          </a:r>
          <a:endParaRPr lang="fi-FI" sz="1800" i="1" kern="1200" dirty="0"/>
        </a:p>
      </dsp:txBody>
      <dsp:txXfrm>
        <a:off x="28278" y="28278"/>
        <a:ext cx="8192094" cy="522731"/>
      </dsp:txXfrm>
    </dsp:sp>
    <dsp:sp modelId="{A04F8249-9F58-4396-9AE5-8A3CB35C793B}">
      <dsp:nvSpPr>
        <dsp:cNvPr id="0" name=""/>
        <dsp:cNvSpPr/>
      </dsp:nvSpPr>
      <dsp:spPr>
        <a:xfrm>
          <a:off x="0" y="580153"/>
          <a:ext cx="8248650" cy="4345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 err="1">
              <a:solidFill>
                <a:schemeClr val="tx1"/>
              </a:solidFill>
            </a:rPr>
            <a:t>tulosyy</a:t>
          </a:r>
          <a:r>
            <a:rPr lang="fi-FI" sz="1900" kern="1200" dirty="0">
              <a:solidFill>
                <a:schemeClr val="tx1"/>
              </a:solidFill>
            </a:rPr>
            <a:t> (altistuminen, kumppanilla todettu tartunta tms.)</a:t>
          </a:r>
        </a:p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oireet (seksitautien itämisajat)</a:t>
          </a:r>
        </a:p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potilaan oma käsitys tartunta-ajankohdasta ja -riskistä sekä tartunnan yhteydestä mahdollisten oireiden alkamiseen</a:t>
          </a:r>
        </a:p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kondomin käyttö</a:t>
          </a:r>
        </a:p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naisilla raskauden ehkäisy</a:t>
          </a:r>
        </a:p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seksitapa: heteroseksi, miesten välinen seksi, mahdollinen altistuminen suuseksin välityksellä (näytteenottopaikkojen valinta: sukuelimet, anaalikanava ja nielu)</a:t>
          </a:r>
        </a:p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tartuntamaa (merkityksellinen tutkimustarpeen laajuutta arvioitaessa)</a:t>
          </a:r>
        </a:p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tieto jäljitettävästä taudista ja todennäköinen tartunta-ajankohta, jos potilas tulee seksikumppanin tai terveydenhuoltohenkilöstön lähettämänä</a:t>
          </a:r>
        </a:p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huumeiden pistoskäyttö</a:t>
          </a:r>
        </a:p>
        <a:p>
          <a:pPr marL="171450" lvl="1" indent="-171450" algn="l" defTabSz="844550">
            <a:lnSpc>
              <a:spcPts val="21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aiemmat HPV-, hepatiitti A - ja hepatiitti B -rokotukset</a:t>
          </a:r>
        </a:p>
      </dsp:txBody>
      <dsp:txXfrm>
        <a:off x="0" y="580153"/>
        <a:ext cx="8248650" cy="43455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E50C0-DD8B-4AE5-A1EE-FEFC8E07BCB3}">
      <dsp:nvSpPr>
        <dsp:cNvPr id="0" name=""/>
        <dsp:cNvSpPr/>
      </dsp:nvSpPr>
      <dsp:spPr>
        <a:xfrm>
          <a:off x="0" y="302924"/>
          <a:ext cx="8356036" cy="523878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Seksitavalla on merkitystä näytteenottopaikkojen valinnassa.</a:t>
          </a:r>
        </a:p>
      </dsp:txBody>
      <dsp:txXfrm>
        <a:off x="25574" y="328498"/>
        <a:ext cx="8304888" cy="472730"/>
      </dsp:txXfrm>
    </dsp:sp>
    <dsp:sp modelId="{FDA0F64C-5BDA-46EF-8F71-90E0E3BA47DB}">
      <dsp:nvSpPr>
        <dsp:cNvPr id="0" name=""/>
        <dsp:cNvSpPr/>
      </dsp:nvSpPr>
      <dsp:spPr>
        <a:xfrm>
          <a:off x="0" y="839093"/>
          <a:ext cx="8356036" cy="828057"/>
        </a:xfrm>
        <a:prstGeom prst="roundRect">
          <a:avLst/>
        </a:prstGeom>
        <a:solidFill>
          <a:schemeClr val="accent1">
            <a:shade val="80000"/>
            <a:hueOff val="76561"/>
            <a:satOff val="-1098"/>
            <a:lumOff val="64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Tippuritartunnat ovat nykyään usein oireettomia klamydian tapaan, eikä niitä voi erottaa kliinisesti, joten ne tulee testata samanaikaisesti.</a:t>
          </a:r>
          <a:endParaRPr lang="fi-FI" sz="2000" kern="1200" dirty="0"/>
        </a:p>
      </dsp:txBody>
      <dsp:txXfrm>
        <a:off x="40422" y="879515"/>
        <a:ext cx="8275192" cy="747213"/>
      </dsp:txXfrm>
    </dsp:sp>
    <dsp:sp modelId="{1534F495-D37C-4454-8650-FD2888EC990A}">
      <dsp:nvSpPr>
        <dsp:cNvPr id="0" name=""/>
        <dsp:cNvSpPr/>
      </dsp:nvSpPr>
      <dsp:spPr>
        <a:xfrm>
          <a:off x="0" y="1679441"/>
          <a:ext cx="8356036" cy="828057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/>
            <a:t>Klamydian ja tippurin nukleiinihapon osoitustesti (CtGcNhO) voidaan ottaa joko ensivirtsasta tai tikkunäytteenä (A).</a:t>
          </a:r>
          <a:endParaRPr lang="fi-FI" sz="2000" kern="1200" dirty="0"/>
        </a:p>
      </dsp:txBody>
      <dsp:txXfrm>
        <a:off x="40422" y="1719863"/>
        <a:ext cx="8275192" cy="747213"/>
      </dsp:txXfrm>
    </dsp:sp>
    <dsp:sp modelId="{C8A06730-47AC-4E9E-A2A6-C92F80DB6784}">
      <dsp:nvSpPr>
        <dsp:cNvPr id="0" name=""/>
        <dsp:cNvSpPr/>
      </dsp:nvSpPr>
      <dsp:spPr>
        <a:xfrm>
          <a:off x="0" y="2519789"/>
          <a:ext cx="8356036" cy="953607"/>
        </a:xfrm>
        <a:prstGeom prst="roundRect">
          <a:avLst/>
        </a:prstGeom>
        <a:solidFill>
          <a:schemeClr val="accent1">
            <a:shade val="80000"/>
            <a:hueOff val="229684"/>
            <a:satOff val="-3294"/>
            <a:lumOff val="192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Naisilla vaginan limakalvolta hoitopaikassa tai potilaan itse ottama klamydia-</a:t>
          </a:r>
          <a:br>
            <a:rPr lang="fi-FI" sz="2000" kern="1200" dirty="0"/>
          </a:br>
          <a:r>
            <a:rPr lang="fi-FI" sz="2000" kern="1200" dirty="0"/>
            <a:t>ja tippuritikkunäyte on osoittautunut ensivirtsanäytettä paremmaksi näytteeksi (A).</a:t>
          </a:r>
        </a:p>
      </dsp:txBody>
      <dsp:txXfrm>
        <a:off x="46551" y="2566340"/>
        <a:ext cx="8262934" cy="860505"/>
      </dsp:txXfrm>
    </dsp:sp>
    <dsp:sp modelId="{238B3BD7-496A-45BA-B6A3-FABA40EE7032}">
      <dsp:nvSpPr>
        <dsp:cNvPr id="0" name=""/>
        <dsp:cNvSpPr/>
      </dsp:nvSpPr>
      <dsp:spPr>
        <a:xfrm>
          <a:off x="0" y="3485687"/>
          <a:ext cx="8356036" cy="828057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Jos tippurin nukleiinihapon osoitustestin tulos on positiivinen, tulee ennen hoidon aloitusta ottaa viljelynäyte antibioottiherkkyyksien selvittämiseksi.</a:t>
          </a:r>
        </a:p>
      </dsp:txBody>
      <dsp:txXfrm>
        <a:off x="40422" y="3526109"/>
        <a:ext cx="8275192" cy="7472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975687-E4F8-4AA1-A55D-A8BBE30D69E2}">
      <dsp:nvSpPr>
        <dsp:cNvPr id="0" name=""/>
        <dsp:cNvSpPr/>
      </dsp:nvSpPr>
      <dsp:spPr>
        <a:xfrm>
          <a:off x="0" y="0"/>
          <a:ext cx="8248650" cy="127291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Ensivirtsa- ja vaginan limakalvon tikkunäytteeseen perustuvaa klamydian ja tippurin kotinäytteenottoa voidaan käyttää testauksen osana, kunhan tutkimusten tarjoaja huolehtii positiivisen löydöksen saaneiden hoitoon-ohjauksesta ja tartunnanjäljityksestä.</a:t>
          </a:r>
        </a:p>
      </dsp:txBody>
      <dsp:txXfrm>
        <a:off x="62138" y="62138"/>
        <a:ext cx="8124374" cy="1148634"/>
      </dsp:txXfrm>
    </dsp:sp>
    <dsp:sp modelId="{EC7E38F2-E051-41EF-ABB3-CB0D1CC6898D}">
      <dsp:nvSpPr>
        <dsp:cNvPr id="0" name=""/>
        <dsp:cNvSpPr/>
      </dsp:nvSpPr>
      <dsp:spPr>
        <a:xfrm>
          <a:off x="0" y="1276186"/>
          <a:ext cx="8248650" cy="797791"/>
        </a:xfrm>
        <a:prstGeom prst="roundRect">
          <a:avLst/>
        </a:prstGeom>
        <a:solidFill>
          <a:schemeClr val="accent1">
            <a:shade val="80000"/>
            <a:hueOff val="76561"/>
            <a:satOff val="-1098"/>
            <a:lumOff val="64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Positiivinen S-</a:t>
          </a:r>
          <a:r>
            <a:rPr lang="fi-FI" sz="2000" kern="1200" dirty="0" err="1"/>
            <a:t>TrpaAb</a:t>
          </a:r>
          <a:r>
            <a:rPr lang="fi-FI" sz="2000" kern="1200" dirty="0"/>
            <a:t>-löydös viittaa joko tuoreeseen kuppainfektioon tai jo aiemmin sairastettuun ja myös hoidettuun tautiin.</a:t>
          </a:r>
        </a:p>
      </dsp:txBody>
      <dsp:txXfrm>
        <a:off x="38945" y="1315131"/>
        <a:ext cx="8170760" cy="719901"/>
      </dsp:txXfrm>
    </dsp:sp>
    <dsp:sp modelId="{6EC2BE32-36A3-464E-815D-777A82E6D3AE}">
      <dsp:nvSpPr>
        <dsp:cNvPr id="0" name=""/>
        <dsp:cNvSpPr/>
      </dsp:nvSpPr>
      <dsp:spPr>
        <a:xfrm>
          <a:off x="0" y="2076222"/>
          <a:ext cx="8248650" cy="804771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Positiivisesta </a:t>
          </a:r>
          <a:r>
            <a:rPr lang="fi-FI" sz="2000" kern="1200" dirty="0" err="1"/>
            <a:t>TrpaAb</a:t>
          </a:r>
          <a:r>
            <a:rPr lang="fi-FI" sz="2000" kern="1200" dirty="0"/>
            <a:t>-näytteestä laboratorio tekee </a:t>
          </a:r>
          <a:r>
            <a:rPr lang="fi-FI" sz="2000" kern="1200" dirty="0" err="1"/>
            <a:t>kardiolipiinititrauksen</a:t>
          </a:r>
          <a:r>
            <a:rPr lang="fi-FI" sz="2000" kern="1200" dirty="0"/>
            <a:t> taudin aktiivisuuden </a:t>
          </a:r>
          <a:r>
            <a:rPr lang="fi-FI" sz="2000" kern="1200" dirty="0">
              <a:solidFill>
                <a:schemeClr val="bg1"/>
              </a:solidFill>
            </a:rPr>
            <a:t>arvioimiseksi.</a:t>
          </a:r>
        </a:p>
      </dsp:txBody>
      <dsp:txXfrm>
        <a:off x="39286" y="2115508"/>
        <a:ext cx="8170078" cy="726199"/>
      </dsp:txXfrm>
    </dsp:sp>
    <dsp:sp modelId="{8ECB85F7-5969-456D-AF73-9A8826732277}">
      <dsp:nvSpPr>
        <dsp:cNvPr id="0" name=""/>
        <dsp:cNvSpPr/>
      </dsp:nvSpPr>
      <dsp:spPr>
        <a:xfrm>
          <a:off x="0" y="2883237"/>
          <a:ext cx="8248650" cy="795099"/>
        </a:xfrm>
        <a:prstGeom prst="roundRect">
          <a:avLst/>
        </a:prstGeom>
        <a:solidFill>
          <a:schemeClr val="accent1">
            <a:shade val="80000"/>
            <a:hueOff val="229684"/>
            <a:satOff val="-3294"/>
            <a:lumOff val="192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HIV-näyte (S-</a:t>
          </a:r>
          <a:r>
            <a:rPr lang="fi-FI" sz="2000" kern="1200" dirty="0" err="1"/>
            <a:t>HIVAgAb</a:t>
          </a:r>
          <a:r>
            <a:rPr lang="fi-FI" sz="2000" kern="1200" dirty="0"/>
            <a:t>) on aiheellinen, jos epäillään muuta seksitauti-tartuntaa.</a:t>
          </a:r>
        </a:p>
      </dsp:txBody>
      <dsp:txXfrm>
        <a:off x="38814" y="2922051"/>
        <a:ext cx="8171022" cy="717471"/>
      </dsp:txXfrm>
    </dsp:sp>
    <dsp:sp modelId="{F02B8913-0C09-4378-93E2-B184EE7EF5A0}">
      <dsp:nvSpPr>
        <dsp:cNvPr id="0" name=""/>
        <dsp:cNvSpPr/>
      </dsp:nvSpPr>
      <dsp:spPr>
        <a:xfrm>
          <a:off x="0" y="3681613"/>
          <a:ext cx="8248650" cy="672272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Harkinnan mukaan myös hepatiittitutkimukset tulevat kyseeseen.</a:t>
          </a:r>
        </a:p>
      </dsp:txBody>
      <dsp:txXfrm>
        <a:off x="32818" y="3714431"/>
        <a:ext cx="8183014" cy="6066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FC8C4-A0D2-403D-8296-29EEDB8BA06A}">
      <dsp:nvSpPr>
        <dsp:cNvPr id="0" name=""/>
        <dsp:cNvSpPr/>
      </dsp:nvSpPr>
      <dsp:spPr>
        <a:xfrm>
          <a:off x="0" y="45880"/>
          <a:ext cx="824865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Klamydian ja tippurin ilmenemismuotoja ovat:</a:t>
          </a:r>
        </a:p>
      </dsp:txBody>
      <dsp:txXfrm>
        <a:off x="28100" y="73980"/>
        <a:ext cx="8192450" cy="519439"/>
      </dsp:txXfrm>
    </dsp:sp>
    <dsp:sp modelId="{AAD26423-25B1-4104-A385-74AE385DB3C0}">
      <dsp:nvSpPr>
        <dsp:cNvPr id="0" name=""/>
        <dsp:cNvSpPr/>
      </dsp:nvSpPr>
      <dsp:spPr>
        <a:xfrm>
          <a:off x="0" y="621520"/>
          <a:ext cx="8248650" cy="357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strike="noStrike" kern="1200" baseline="0" dirty="0">
              <a:solidFill>
                <a:schemeClr val="tx1"/>
              </a:solidFill>
            </a:rPr>
            <a:t>oireeton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servisiitti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uretriitti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proktiitti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epididymiitti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faryngiitti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 err="1"/>
            <a:t>konjunktiviitti</a:t>
          </a:r>
          <a:endParaRPr lang="fi-FI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sisäsynnytintulehdus (PID)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reaktiivinen niveltulehdus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/>
            <a:t>klamydian aiheuttama perihepatiitti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/>
            <a:t>yleistynyt (</a:t>
          </a:r>
          <a:r>
            <a:rPr lang="fi-FI" sz="1900" kern="1200" dirty="0" err="1"/>
            <a:t>disseminoitunut</a:t>
          </a:r>
          <a:r>
            <a:rPr lang="fi-FI" sz="1900" kern="1200" dirty="0"/>
            <a:t>) tippuri.</a:t>
          </a:r>
        </a:p>
      </dsp:txBody>
      <dsp:txXfrm>
        <a:off x="0" y="621520"/>
        <a:ext cx="8248650" cy="35769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C88E0-1BCA-4E07-BD3F-ED5AEBACDB85}">
      <dsp:nvSpPr>
        <dsp:cNvPr id="0" name=""/>
        <dsp:cNvSpPr/>
      </dsp:nvSpPr>
      <dsp:spPr>
        <a:xfrm>
          <a:off x="0" y="48696"/>
          <a:ext cx="824865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 err="1"/>
            <a:t>Trikomonas</a:t>
          </a:r>
          <a:r>
            <a:rPr lang="fi-FI" sz="2200" kern="1200" dirty="0"/>
            <a:t> (</a:t>
          </a:r>
          <a:r>
            <a:rPr lang="fi-FI" sz="2200" i="1" kern="1200" dirty="0" err="1"/>
            <a:t>Trichomonas</a:t>
          </a:r>
          <a:r>
            <a:rPr lang="fi-FI" sz="2200" i="1" kern="1200" dirty="0"/>
            <a:t> </a:t>
          </a:r>
          <a:r>
            <a:rPr lang="fi-FI" sz="2200" i="1" kern="1200" dirty="0" err="1"/>
            <a:t>vaginalis</a:t>
          </a:r>
          <a:r>
            <a:rPr lang="fi-FI" sz="2200" i="1" kern="1200" dirty="0"/>
            <a:t>)</a:t>
          </a:r>
          <a:endParaRPr lang="fi-FI" sz="2200" kern="1200" dirty="0"/>
        </a:p>
      </dsp:txBody>
      <dsp:txXfrm>
        <a:off x="25759" y="74455"/>
        <a:ext cx="8197132" cy="476152"/>
      </dsp:txXfrm>
    </dsp:sp>
    <dsp:sp modelId="{CF13A03E-684C-440C-B8E2-8528C9B429C0}">
      <dsp:nvSpPr>
        <dsp:cNvPr id="0" name=""/>
        <dsp:cNvSpPr/>
      </dsp:nvSpPr>
      <dsp:spPr>
        <a:xfrm>
          <a:off x="0" y="576366"/>
          <a:ext cx="8248650" cy="1730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/>
            <a:t>Itämisaika on 1–2 viikkoa.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Naisilla </a:t>
          </a:r>
          <a:r>
            <a:rPr lang="fi-FI" sz="1700" kern="1200" dirty="0">
              <a:solidFill>
                <a:schemeClr val="tx1"/>
              </a:solidFill>
            </a:rPr>
            <a:t>oireina ovat pahanhajuinen runsas kellertävä kupliva valkovuoto ja kirvely virtsatessa.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>
              <a:solidFill>
                <a:schemeClr val="tx1"/>
              </a:solidFill>
            </a:rPr>
            <a:t>Miehillä </a:t>
          </a:r>
          <a:r>
            <a:rPr lang="fi-FI" sz="1700" kern="1200" dirty="0" err="1">
              <a:solidFill>
                <a:schemeClr val="tx1"/>
              </a:solidFill>
            </a:rPr>
            <a:t>trikomonas</a:t>
          </a:r>
          <a:r>
            <a:rPr lang="fi-FI" sz="1700" kern="1200" dirty="0">
              <a:solidFill>
                <a:schemeClr val="tx1"/>
              </a:solidFill>
            </a:rPr>
            <a:t> on usein oireeton.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>
              <a:solidFill>
                <a:schemeClr val="tx1"/>
              </a:solidFill>
            </a:rPr>
            <a:t>Hoitona on </a:t>
          </a:r>
          <a:r>
            <a:rPr lang="fi-FI" sz="1700" kern="1200" dirty="0" err="1">
              <a:solidFill>
                <a:schemeClr val="tx1"/>
              </a:solidFill>
            </a:rPr>
            <a:t>metronidatsoli</a:t>
          </a:r>
          <a:r>
            <a:rPr lang="fi-FI" sz="1700" kern="1200" dirty="0">
              <a:solidFill>
                <a:schemeClr val="tx1"/>
              </a:solidFill>
            </a:rPr>
            <a:t> (2 g:n kerta-annos suun kautta).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>
              <a:solidFill>
                <a:schemeClr val="tx1"/>
              </a:solidFill>
            </a:rPr>
            <a:t>Seksikumppani on hoidettava samanaikaisesti.</a:t>
          </a:r>
        </a:p>
      </dsp:txBody>
      <dsp:txXfrm>
        <a:off x="0" y="576366"/>
        <a:ext cx="8248650" cy="1730520"/>
      </dsp:txXfrm>
    </dsp:sp>
    <dsp:sp modelId="{E460F3C2-A66C-49EE-AD35-C5CA629DE33D}">
      <dsp:nvSpPr>
        <dsp:cNvPr id="0" name=""/>
        <dsp:cNvSpPr/>
      </dsp:nvSpPr>
      <dsp:spPr>
        <a:xfrm>
          <a:off x="0" y="2306886"/>
          <a:ext cx="824865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 err="1"/>
            <a:t>Mycoplasma</a:t>
          </a:r>
          <a:r>
            <a:rPr lang="fi-FI" sz="2200" kern="1200" dirty="0"/>
            <a:t> </a:t>
          </a:r>
          <a:r>
            <a:rPr lang="fi-FI" sz="2200" kern="1200" dirty="0" err="1"/>
            <a:t>genitalium</a:t>
          </a:r>
          <a:r>
            <a:rPr lang="fi-FI" sz="2200" kern="1200" dirty="0"/>
            <a:t> -infektio</a:t>
          </a:r>
        </a:p>
      </dsp:txBody>
      <dsp:txXfrm>
        <a:off x="25759" y="2332645"/>
        <a:ext cx="8197132" cy="476152"/>
      </dsp:txXfrm>
    </dsp:sp>
    <dsp:sp modelId="{52BEDD7D-EC02-498E-B88A-60179E662609}">
      <dsp:nvSpPr>
        <dsp:cNvPr id="0" name=""/>
        <dsp:cNvSpPr/>
      </dsp:nvSpPr>
      <dsp:spPr>
        <a:xfrm>
          <a:off x="0" y="2834557"/>
          <a:ext cx="8248650" cy="191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b="0" i="0" kern="1200" dirty="0"/>
            <a:t>Tartunta tulee huomioida etenkin miehillä, joilla on virtsaputken tulehdus, mutta klamydia- ja </a:t>
          </a:r>
          <a:r>
            <a:rPr lang="fi-FI" sz="1700" b="0" i="0" kern="1200" dirty="0">
              <a:solidFill>
                <a:schemeClr val="tx1"/>
              </a:solidFill>
            </a:rPr>
            <a:t>tippurinäytteet ovat jääneet negatiivisiksi.</a:t>
          </a:r>
          <a:endParaRPr lang="fi-FI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b="0" i="0" kern="1200" dirty="0">
              <a:solidFill>
                <a:schemeClr val="tx1"/>
              </a:solidFill>
            </a:rPr>
            <a:t>Voidaan osoittaa nukleiinihapon osoitusmenetelmällä (-</a:t>
          </a:r>
          <a:r>
            <a:rPr lang="fi-FI" sz="1700" b="0" i="0" kern="1200" dirty="0" err="1">
              <a:solidFill>
                <a:schemeClr val="tx1"/>
              </a:solidFill>
            </a:rPr>
            <a:t>MygeNhO</a:t>
          </a:r>
          <a:r>
            <a:rPr lang="fi-FI" sz="1700" b="0" i="0" kern="1200" dirty="0">
              <a:solidFill>
                <a:schemeClr val="tx1"/>
              </a:solidFill>
            </a:rPr>
            <a:t>).</a:t>
          </a:r>
          <a:endParaRPr lang="fi-FI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b="0" i="0" kern="1200" dirty="0">
              <a:solidFill>
                <a:schemeClr val="tx1"/>
              </a:solidFill>
            </a:rPr>
            <a:t>Voi aiheuttaa </a:t>
          </a:r>
          <a:r>
            <a:rPr lang="fi-FI" sz="1700" b="0" i="0" kern="1200" dirty="0" err="1">
              <a:solidFill>
                <a:schemeClr val="tx1"/>
              </a:solidFill>
            </a:rPr>
            <a:t>uretriittia</a:t>
          </a:r>
          <a:r>
            <a:rPr lang="fi-FI" sz="1700" b="0" i="0" kern="1200" dirty="0">
              <a:solidFill>
                <a:schemeClr val="tx1"/>
              </a:solidFill>
            </a:rPr>
            <a:t>, </a:t>
          </a:r>
          <a:r>
            <a:rPr lang="fi-FI" sz="1700" b="0" i="0" kern="1200" dirty="0" err="1">
              <a:solidFill>
                <a:schemeClr val="tx1"/>
              </a:solidFill>
            </a:rPr>
            <a:t>servisiittiä</a:t>
          </a:r>
          <a:r>
            <a:rPr lang="fi-FI" sz="1700" b="0" i="0" kern="1200" dirty="0">
              <a:solidFill>
                <a:schemeClr val="tx1"/>
              </a:solidFill>
            </a:rPr>
            <a:t> ja sisäsynnytintulehdusta.</a:t>
          </a:r>
          <a:endParaRPr lang="fi-FI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b="0" i="0" kern="1200" dirty="0">
              <a:solidFill>
                <a:schemeClr val="tx1"/>
              </a:solidFill>
            </a:rPr>
            <a:t>Ensisijaisena hoitona on </a:t>
          </a:r>
          <a:r>
            <a:rPr lang="fi-FI" sz="1700" b="0" i="0" kern="1200" dirty="0" err="1">
              <a:solidFill>
                <a:schemeClr val="tx1"/>
              </a:solidFill>
            </a:rPr>
            <a:t>atsitromysiini</a:t>
          </a:r>
          <a:r>
            <a:rPr lang="fi-FI" sz="1700" b="0" i="0" kern="1200" dirty="0">
              <a:solidFill>
                <a:schemeClr val="tx1"/>
              </a:solidFill>
            </a:rPr>
            <a:t> 1. päivänä 500 mg ja 2.–5. päivinä 250 mg x 1. </a:t>
          </a:r>
          <a:r>
            <a:rPr lang="fi-FI" sz="1700" kern="1200" dirty="0" err="1">
              <a:solidFill>
                <a:schemeClr val="tx1"/>
              </a:solidFill>
            </a:rPr>
            <a:t>Atsitromysiinihoidon</a:t>
          </a:r>
          <a:r>
            <a:rPr lang="fi-FI" sz="1700" kern="1200" dirty="0">
              <a:solidFill>
                <a:schemeClr val="tx1"/>
              </a:solidFill>
            </a:rPr>
            <a:t> epäonnistuessa annetaan </a:t>
          </a:r>
          <a:r>
            <a:rPr lang="fi-FI" sz="1700" kern="1200" dirty="0" err="1">
              <a:solidFill>
                <a:schemeClr val="tx1"/>
              </a:solidFill>
            </a:rPr>
            <a:t>moksifloksasiinihoito</a:t>
          </a:r>
          <a:r>
            <a:rPr lang="fi-FI" sz="1700" kern="1200" dirty="0">
              <a:solidFill>
                <a:schemeClr val="tx1"/>
              </a:solidFill>
            </a:rPr>
            <a:t> </a:t>
          </a:r>
          <a:br>
            <a:rPr lang="fi-FI" sz="1700" kern="1200" dirty="0">
              <a:solidFill>
                <a:schemeClr val="tx1"/>
              </a:solidFill>
            </a:rPr>
          </a:br>
          <a:r>
            <a:rPr lang="fi-FI" sz="1700" kern="1200" dirty="0">
              <a:solidFill>
                <a:schemeClr val="tx1"/>
              </a:solidFill>
            </a:rPr>
            <a:t>(400 mg x 1, kesto 7 vuorokautta).</a:t>
          </a:r>
        </a:p>
      </dsp:txBody>
      <dsp:txXfrm>
        <a:off x="0" y="2834557"/>
        <a:ext cx="8248650" cy="19126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F4040-D563-4E62-B638-FFB895AE077B}">
      <dsp:nvSpPr>
        <dsp:cNvPr id="0" name=""/>
        <dsp:cNvSpPr/>
      </dsp:nvSpPr>
      <dsp:spPr>
        <a:xfrm>
          <a:off x="0" y="115994"/>
          <a:ext cx="8248650" cy="947518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Sosiaali- ja terveysministeriö on antanut asetuksen tartuntatautien raskaudenaikaisesta seulonnasta. (Ks. </a:t>
          </a:r>
          <a:r>
            <a:rPr lang="fi-FI" sz="2400" kern="1200" dirty="0">
              <a:hlinkClick xmlns:r="http://schemas.openxmlformats.org/officeDocument/2006/relationships" r:id="rId1"/>
            </a:rPr>
            <a:t>täältä</a:t>
          </a:r>
          <a:r>
            <a:rPr lang="fi-FI" sz="2400" kern="1200" dirty="0"/>
            <a:t>)</a:t>
          </a:r>
        </a:p>
      </dsp:txBody>
      <dsp:txXfrm>
        <a:off x="46254" y="162248"/>
        <a:ext cx="8156142" cy="855010"/>
      </dsp:txXfrm>
    </dsp:sp>
    <dsp:sp modelId="{9EA480C8-C547-4AD0-BA6B-65FD2FC196B2}">
      <dsp:nvSpPr>
        <dsp:cNvPr id="0" name=""/>
        <dsp:cNvSpPr/>
      </dsp:nvSpPr>
      <dsp:spPr>
        <a:xfrm>
          <a:off x="0" y="1063512"/>
          <a:ext cx="824865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Seulottavat infektiot ovat kuppa, HIV-infektio ja hepatiitti B.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Seulonta tehdään yleensä raskausviikoilla 8–12.</a:t>
          </a:r>
        </a:p>
      </dsp:txBody>
      <dsp:txXfrm>
        <a:off x="0" y="1063512"/>
        <a:ext cx="8248650" cy="1076400"/>
      </dsp:txXfrm>
    </dsp:sp>
    <dsp:sp modelId="{CB67168A-D2E7-431D-B7A2-C269C8FA2BF9}">
      <dsp:nvSpPr>
        <dsp:cNvPr id="0" name=""/>
        <dsp:cNvSpPr/>
      </dsp:nvSpPr>
      <dsp:spPr>
        <a:xfrm>
          <a:off x="0" y="2047676"/>
          <a:ext cx="8248650" cy="785871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Diagnostiikka on raskaana olevilla samanlainen kuin muillakin.</a:t>
          </a:r>
        </a:p>
      </dsp:txBody>
      <dsp:txXfrm>
        <a:off x="38363" y="2086039"/>
        <a:ext cx="8171924" cy="709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67364-01D1-4401-9EF9-551D991CEC72}" type="datetimeFigureOut">
              <a:rPr lang="fi-FI"/>
              <a:t>17.9.2018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0F83B-F28D-4EB3-8AD0-2E14F24DB5C5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3728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2735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4020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6766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6642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2819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2316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7434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428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8325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7232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6168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0409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3587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F83B-F28D-4EB3-8AD0-2E14F24DB5C5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6557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858" y="2273645"/>
            <a:ext cx="8216147" cy="102057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292" y="3294224"/>
            <a:ext cx="6206949" cy="66182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5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5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14" y="874676"/>
            <a:ext cx="8248650" cy="68107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77291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o kuos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797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930" y="778929"/>
            <a:ext cx="2799839" cy="580690"/>
          </a:xfrm>
          <a:prstGeom prst="rect">
            <a:avLst/>
          </a:prstGeom>
        </p:spPr>
        <p:txBody>
          <a:bodyPr anchor="t"/>
          <a:lstStyle>
            <a:lvl1pPr algn="l">
              <a:defRPr sz="1800" b="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0850" y="882649"/>
            <a:ext cx="5340349" cy="478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931" y="1221876"/>
            <a:ext cx="2799838" cy="44423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Lucida Sans"/>
                <a:cs typeface="Lucida San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1083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27444" y="5952292"/>
            <a:ext cx="1562400" cy="5004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Drag logo </a:t>
            </a:r>
            <a:r>
              <a:rPr lang="fi-FI" dirty="0" err="1"/>
              <a:t>here</a:t>
            </a:r>
            <a:endParaRPr lang="fi-FI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61433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 ja tekstiä pää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27444" y="5952292"/>
            <a:ext cx="1562400" cy="5004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Drag logo </a:t>
            </a:r>
            <a:r>
              <a:rPr lang="fi-FI" dirty="0" err="1"/>
              <a:t>here</a:t>
            </a:r>
            <a:endParaRPr lang="fi-FI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7114" y="874676"/>
            <a:ext cx="8248650" cy="68107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98408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logo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37114" y="403200"/>
            <a:ext cx="8248650" cy="1152550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4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19270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203" y="5715863"/>
            <a:ext cx="4209297" cy="443330"/>
          </a:xfrm>
          <a:prstGeom prst="rect">
            <a:avLst/>
          </a:prstGeom>
        </p:spPr>
        <p:txBody>
          <a:bodyPr/>
          <a:lstStyle>
            <a:lvl1pPr algn="l">
              <a:defRPr sz="2000" cap="none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2903" y="6070293"/>
            <a:ext cx="4196597" cy="3855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9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57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rveysportti.fi/xmedia/hoi/hoi50087b.pdf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hyperlink" Target="http://www.terveysportti.fi/xmedia/hoi/hoi50087a.pdf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ypahoito.fi/web/kh/suositukset/imk0065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kaypahoito.fi/web/kh/suositukset/imk00661" TargetMode="External"/><Relationship Id="rId4" Type="http://schemas.openxmlformats.org/officeDocument/2006/relationships/hyperlink" Target="http://www.kaypahoito.fi/web/kh/suositukset/imk00660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ypahoito.fi/web/kh/suositukset/suositus?id=hoi50089#s13_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lex.fi/fi/laki/alkup/2016/2016122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ctrTitle"/>
          </p:nvPr>
        </p:nvSpPr>
        <p:spPr bwMode="auto">
          <a:xfrm>
            <a:off x="330858" y="1875442"/>
            <a:ext cx="8216147" cy="1265964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 err="1">
                <a:latin typeface="Lucida Sans" charset="0"/>
                <a:ea typeface="ＭＳ Ｐゴシック" charset="0"/>
                <a:cs typeface="Lucida Sans" charset="0"/>
              </a:rPr>
              <a:t>Luentomateriaali</a:t>
            </a:r>
            <a:br>
              <a:rPr lang="en-US" dirty="0">
                <a:latin typeface="Lucida Sans" charset="0"/>
                <a:ea typeface="ＭＳ Ｐゴシック" charset="0"/>
                <a:cs typeface="Lucida Sans" charset="0"/>
              </a:rPr>
            </a:br>
            <a:r>
              <a:rPr lang="en-US" dirty="0" err="1">
                <a:latin typeface="Lucida Sans" charset="0"/>
                <a:ea typeface="ＭＳ Ｐゴシック" charset="0"/>
              </a:rPr>
              <a:t>Seksitaudit</a:t>
            </a:r>
            <a:endParaRPr lang="en-US" dirty="0">
              <a:latin typeface="Lucida Sans" charset="0"/>
              <a:ea typeface="ＭＳ Ｐゴシック" charset="0"/>
            </a:endParaRPr>
          </a:p>
        </p:txBody>
      </p:sp>
      <p:sp>
        <p:nvSpPr>
          <p:cNvPr id="9219" name="Subtitle 8"/>
          <p:cNvSpPr>
            <a:spLocks noGrp="1"/>
          </p:cNvSpPr>
          <p:nvPr>
            <p:ph type="subTitle" idx="1"/>
          </p:nvPr>
        </p:nvSpPr>
        <p:spPr bwMode="auto">
          <a:xfrm>
            <a:off x="359292" y="3677676"/>
            <a:ext cx="6206949" cy="146951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Julkaistu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17.9.2018 </a:t>
            </a:r>
            <a:endParaRPr lang="en-US" sz="2400" dirty="0">
              <a:solidFill>
                <a:srgbClr val="FF0000"/>
              </a:solidFill>
              <a:latin typeface="Lucida Sans" charset="0"/>
              <a:ea typeface="ＭＳ Ｐゴシック" charset="0"/>
              <a:cs typeface="Lucida Sans" charset="0"/>
            </a:endParaRPr>
          </a:p>
          <a:p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Perustuu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8.5.2018 </a:t>
            </a:r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julkaistuun</a:t>
            </a:r>
            <a:b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</a:br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Käypä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</a:t>
            </a:r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hoito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-</a:t>
            </a:r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suositukseen</a:t>
            </a:r>
            <a:endParaRPr lang="en-US" sz="2400" dirty="0">
              <a:latin typeface="Lucida Sans" charset="0"/>
              <a:ea typeface="ＭＳ Ｐゴシック" charset="0"/>
              <a:cs typeface="Lucida Sans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Taaksepäin kartoitettavat ajanjaksot taudeittain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4DB27848-50E8-4546-9E8D-05585FD53E78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089736861"/>
              </p:ext>
            </p:extLst>
          </p:nvPr>
        </p:nvGraphicFramePr>
        <p:xfrm>
          <a:off x="432189" y="1555750"/>
          <a:ext cx="8248650" cy="4899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930">
                  <a:extLst>
                    <a:ext uri="{9D8B030D-6E8A-4147-A177-3AD203B41FA5}">
                      <a16:colId xmlns:a16="http://schemas.microsoft.com/office/drawing/2014/main" val="3497480472"/>
                    </a:ext>
                  </a:extLst>
                </a:gridCol>
                <a:gridCol w="5657720">
                  <a:extLst>
                    <a:ext uri="{9D8B030D-6E8A-4147-A177-3AD203B41FA5}">
                      <a16:colId xmlns:a16="http://schemas.microsoft.com/office/drawing/2014/main" val="747615116"/>
                    </a:ext>
                  </a:extLst>
                </a:gridCol>
              </a:tblGrid>
              <a:tr h="396047"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>
                          <a:solidFill>
                            <a:schemeClr val="bg1"/>
                          </a:solidFill>
                          <a:effectLst/>
                        </a:rPr>
                        <a:t>Tauti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>
                          <a:solidFill>
                            <a:schemeClr val="bg1"/>
                          </a:solidFill>
                          <a:effectLst/>
                        </a:rPr>
                        <a:t>Selvitettävä aika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835357"/>
                  </a:ext>
                </a:extLst>
              </a:tr>
              <a:tr h="396047">
                <a:tc gridSpan="2">
                  <a:txBody>
                    <a:bodyPr/>
                    <a:lstStyle/>
                    <a:p>
                      <a:pPr fontAlgn="t"/>
                      <a:r>
                        <a:rPr lang="fi-FI" b="1" i="0">
                          <a:effectLst/>
                        </a:rPr>
                        <a:t>Yleisvaarallinen tauti</a:t>
                      </a:r>
                      <a:endParaRPr lang="fi-FI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631459"/>
                  </a:ext>
                </a:extLst>
              </a:tr>
              <a:tr h="976555"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Kuppa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Primaarikuppa: oireiden kesto + 2 kuukautta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Sekundaarikuppa: oireiden kesto + 2 kuukautta</a:t>
                      </a:r>
                      <a:br>
                        <a:rPr lang="fi-FI" dirty="0">
                          <a:effectLst/>
                        </a:rPr>
                      </a:br>
                      <a:r>
                        <a:rPr lang="fi-FI" dirty="0">
                          <a:effectLst/>
                        </a:rPr>
                        <a:t>Latentti kuppa: 2 vuotta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767787"/>
                  </a:ext>
                </a:extLst>
              </a:tr>
              <a:tr h="396047">
                <a:tc gridSpan="2">
                  <a:txBody>
                    <a:bodyPr/>
                    <a:lstStyle/>
                    <a:p>
                      <a:pPr fontAlgn="t"/>
                      <a:r>
                        <a:rPr lang="fi-FI" b="1" i="0" dirty="0">
                          <a:effectLst/>
                        </a:rPr>
                        <a:t>Valvottavat taudit</a:t>
                      </a:r>
                      <a:endParaRPr lang="fi-FI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757668"/>
                  </a:ext>
                </a:extLst>
              </a:tr>
              <a:tr h="683588"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Tippuri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Oireinen: oireiden kesto + 2 viikkoa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Oireeton: 6 kuukautta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137586"/>
                  </a:ext>
                </a:extLst>
              </a:tr>
              <a:tr h="683588"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Klamydia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Oireinen: oireiden kesto + 4 viikkoa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Oireeton: 6 kuukautta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646305"/>
                  </a:ext>
                </a:extLst>
              </a:tr>
              <a:tr h="683588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solidFill>
                            <a:schemeClr val="tx1"/>
                          </a:solidFill>
                          <a:effectLst/>
                        </a:rPr>
                        <a:t>LGV (</a:t>
                      </a:r>
                      <a:r>
                        <a:rPr lang="fi-FI" sz="1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lymphogranuloma</a:t>
                      </a:r>
                      <a:r>
                        <a:rPr lang="fi-F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venereum</a:t>
                      </a:r>
                      <a:r>
                        <a:rPr lang="fi-F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i-FI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Oireinen: 6 kuukautta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Oireeton: 6 kuukautta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154353"/>
                  </a:ext>
                </a:extLst>
              </a:tr>
              <a:tr h="683588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HIV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Nykyhetkestä todennäköiseen tartuntahetkeen tai viimeisimpään negatiiviseen HIV-testitulokseen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280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44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Mahdollisesti tartutetuille kumppaneille ilmoittaminen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AA3969-9684-4C2F-895A-FB4976EE34A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Suositeltavinta on, että potilas itse ilmoittaa kumppaneilleen tartunnasta ja kehottaa näitä hakeutumaan tutkimuksiin.</a:t>
            </a:r>
          </a:p>
          <a:p>
            <a:pPr lvl="1"/>
            <a:r>
              <a:rPr lang="fi-FI" dirty="0"/>
              <a:t>Jos potilas ei tavoita kumppaneitaan tai ei itse halua olla heihin yhteydessä, tehtävä jää hoitavalle lääkärille.</a:t>
            </a:r>
          </a:p>
          <a:p>
            <a:pPr lvl="1"/>
            <a:r>
              <a:rPr lang="fi-FI" dirty="0"/>
              <a:t>Jos potilas kieltäytyy itse kertomasta, hoitavan lääkärin on salassapitosäännösten estämättä ilmoitettava asiasta kunnan tai sairaanhoitopiirin kuntayhtymän tartuntataudeista vastaavalle lääkärille.</a:t>
            </a:r>
          </a:p>
          <a:p>
            <a:pPr lvl="2"/>
            <a:r>
              <a:rPr lang="fi-FI" sz="1800" dirty="0"/>
              <a:t>Vastuulääkärillä on tällöin oikeus tartunnanlähdettä ilmaisematta ja salassapitosäännösten estämättä ilmoittaa todennäköisestä tartuntavaarasta asianomaiselle henkilölle.</a:t>
            </a:r>
          </a:p>
          <a:p>
            <a:pPr lvl="1"/>
            <a:endParaRPr lang="fi-FI" sz="1800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A105A70-7AC3-4E03-A6B1-8EB242C8BDC7}"/>
              </a:ext>
            </a:extLst>
          </p:cNvPr>
          <p:cNvSpPr/>
          <p:nvPr/>
        </p:nvSpPr>
        <p:spPr>
          <a:xfrm>
            <a:off x="2547083" y="5820380"/>
            <a:ext cx="621195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i-FI" dirty="0"/>
              <a:t>Malli kutsukirjeestä mahdollisesti tartutetuille kumppaneille,</a:t>
            </a:r>
          </a:p>
          <a:p>
            <a:pPr lvl="0"/>
            <a:r>
              <a:rPr lang="fi-FI" dirty="0"/>
              <a:t>ks. </a:t>
            </a:r>
            <a:r>
              <a:rPr lang="fi-FI" dirty="0">
                <a:hlinkClick r:id="rId2"/>
              </a:rPr>
              <a:t>täältä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9476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14" y="315420"/>
            <a:ext cx="8248650" cy="1152550"/>
          </a:xfrm>
        </p:spPr>
        <p:txBody>
          <a:bodyPr/>
          <a:lstStyle/>
          <a:p>
            <a:r>
              <a:rPr lang="fi-FI" dirty="0"/>
              <a:t>Seksitautia epäilevän haastattelu</a:t>
            </a:r>
            <a:br>
              <a:rPr lang="fi-FI" dirty="0"/>
            </a:br>
            <a:endParaRPr lang="fi-FI" dirty="0"/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28CF5A8D-DFC3-4AFA-98BC-F833B8330C11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937126749"/>
              </p:ext>
            </p:extLst>
          </p:nvPr>
        </p:nvGraphicFramePr>
        <p:xfrm>
          <a:off x="450850" y="1040996"/>
          <a:ext cx="8248650" cy="4926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uorakulmio 4">
            <a:extLst>
              <a:ext uri="{FF2B5EF4-FFF2-40B4-BE49-F238E27FC236}">
                <a16:creationId xmlns:a16="http://schemas.microsoft.com/office/drawing/2014/main" id="{0BB6F30E-F72B-42ED-A070-53B0960F2923}"/>
              </a:ext>
            </a:extLst>
          </p:cNvPr>
          <p:cNvSpPr/>
          <p:nvPr/>
        </p:nvSpPr>
        <p:spPr>
          <a:xfrm>
            <a:off x="4282906" y="6020825"/>
            <a:ext cx="441659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fi-FI" dirty="0"/>
              <a:t>Malli haastattelulomakkeesta, ks. </a:t>
            </a:r>
            <a:r>
              <a:rPr lang="fi-FI" dirty="0">
                <a:hlinkClick r:id="rId7"/>
              </a:rPr>
              <a:t>täältä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9615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4920EE-6C9A-4572-86D9-1D57BE9B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Diagnostiikan uudet tuulet 1(2)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F82AEE83-22B2-4638-8F71-D0BE93F9BDBE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073197549"/>
              </p:ext>
            </p:extLst>
          </p:nvPr>
        </p:nvGraphicFramePr>
        <p:xfrm>
          <a:off x="450850" y="1212980"/>
          <a:ext cx="8356036" cy="4616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9334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4920EE-6C9A-4572-86D9-1D57BE9B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Diagnostiikan uudet tuulet 2(2)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766FAE2D-3390-4912-AAD8-EF22375C20DB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704870639"/>
              </p:ext>
            </p:extLst>
          </p:nvPr>
        </p:nvGraphicFramePr>
        <p:xfrm>
          <a:off x="447675" y="1350629"/>
          <a:ext cx="8248650" cy="4353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3809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Sukupuolitautitestit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687094A-6317-49CB-A1E1-56CC623A26AD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229072140"/>
              </p:ext>
            </p:extLst>
          </p:nvPr>
        </p:nvGraphicFramePr>
        <p:xfrm>
          <a:off x="436220" y="1219252"/>
          <a:ext cx="824865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222">
                  <a:extLst>
                    <a:ext uri="{9D8B030D-6E8A-4147-A177-3AD203B41FA5}">
                      <a16:colId xmlns:a16="http://schemas.microsoft.com/office/drawing/2014/main" val="3192693831"/>
                    </a:ext>
                  </a:extLst>
                </a:gridCol>
                <a:gridCol w="1561272">
                  <a:extLst>
                    <a:ext uri="{9D8B030D-6E8A-4147-A177-3AD203B41FA5}">
                      <a16:colId xmlns:a16="http://schemas.microsoft.com/office/drawing/2014/main" val="3563414431"/>
                    </a:ext>
                  </a:extLst>
                </a:gridCol>
                <a:gridCol w="2043404">
                  <a:extLst>
                    <a:ext uri="{9D8B030D-6E8A-4147-A177-3AD203B41FA5}">
                      <a16:colId xmlns:a16="http://schemas.microsoft.com/office/drawing/2014/main" val="2129267343"/>
                    </a:ext>
                  </a:extLst>
                </a:gridCol>
                <a:gridCol w="1679511">
                  <a:extLst>
                    <a:ext uri="{9D8B030D-6E8A-4147-A177-3AD203B41FA5}">
                      <a16:colId xmlns:a16="http://schemas.microsoft.com/office/drawing/2014/main" val="1910868527"/>
                    </a:ext>
                  </a:extLst>
                </a:gridCol>
                <a:gridCol w="1696241">
                  <a:extLst>
                    <a:ext uri="{9D8B030D-6E8A-4147-A177-3AD203B41FA5}">
                      <a16:colId xmlns:a16="http://schemas.microsoft.com/office/drawing/2014/main" val="2861493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>
                          <a:solidFill>
                            <a:schemeClr val="bg1"/>
                          </a:solidFill>
                          <a:effectLst/>
                        </a:rPr>
                        <a:t>Tauti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>
                          <a:solidFill>
                            <a:schemeClr val="bg1"/>
                          </a:solidFill>
                          <a:effectLst/>
                        </a:rPr>
                        <a:t>Aikaisin luotettava näytteenotto-ajankohta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>
                          <a:solidFill>
                            <a:schemeClr val="bg1"/>
                          </a:solidFill>
                          <a:effectLst/>
                        </a:rPr>
                        <a:t>Tarkistusnäytteen ajankohta, jos ensimmäinen näyte negatiivinen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>
                          <a:solidFill>
                            <a:schemeClr val="bg1"/>
                          </a:solidFill>
                          <a:effectLst/>
                        </a:rPr>
                        <a:t>Diagnostiset testit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>
                          <a:solidFill>
                            <a:schemeClr val="bg1"/>
                          </a:solidFill>
                          <a:effectLst/>
                        </a:rPr>
                        <a:t>Lääkärin ilmoitus-velvollisuus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169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Klamydia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5 vrk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endParaRPr lang="fi-FI" sz="17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 dirty="0">
                          <a:effectLst/>
                        </a:rPr>
                        <a:t>U-</a:t>
                      </a:r>
                      <a:r>
                        <a:rPr lang="fi-FI" sz="1700" dirty="0" err="1">
                          <a:effectLst/>
                        </a:rPr>
                        <a:t>ChtrNhO</a:t>
                      </a:r>
                      <a:br>
                        <a:rPr lang="fi-FI" sz="1700" dirty="0">
                          <a:effectLst/>
                        </a:rPr>
                      </a:br>
                      <a:r>
                        <a:rPr lang="fi-FI" sz="1700" dirty="0" err="1">
                          <a:effectLst/>
                        </a:rPr>
                        <a:t>ChtrNhO</a:t>
                      </a:r>
                      <a:br>
                        <a:rPr lang="fi-FI" sz="1700" dirty="0">
                          <a:effectLst/>
                        </a:rPr>
                      </a:br>
                      <a:r>
                        <a:rPr lang="fi-FI" sz="1700" dirty="0">
                          <a:effectLst/>
                        </a:rPr>
                        <a:t>U-</a:t>
                      </a:r>
                      <a:r>
                        <a:rPr lang="fi-FI" sz="1700" dirty="0" err="1">
                          <a:effectLst/>
                        </a:rPr>
                        <a:t>CtGcNhO</a:t>
                      </a:r>
                      <a:br>
                        <a:rPr lang="fi-FI" sz="1700" dirty="0">
                          <a:effectLst/>
                        </a:rPr>
                      </a:br>
                      <a:r>
                        <a:rPr lang="fi-FI" sz="1700" dirty="0" err="1">
                          <a:effectLst/>
                        </a:rPr>
                        <a:t>CtGcNhO</a:t>
                      </a:r>
                      <a:endParaRPr lang="fi-FI" sz="17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1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Tippuri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5 vrk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endParaRPr lang="fi-FI" sz="17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 dirty="0">
                          <a:effectLst/>
                        </a:rPr>
                        <a:t>U-</a:t>
                      </a:r>
                      <a:r>
                        <a:rPr lang="fi-FI" sz="1700" dirty="0" err="1">
                          <a:effectLst/>
                        </a:rPr>
                        <a:t>CtGcNhO</a:t>
                      </a:r>
                      <a:br>
                        <a:rPr lang="fi-FI" sz="1700" dirty="0">
                          <a:effectLst/>
                        </a:rPr>
                      </a:br>
                      <a:r>
                        <a:rPr lang="fi-FI" sz="1700" dirty="0" err="1">
                          <a:effectLst/>
                        </a:rPr>
                        <a:t>CtGcNhO</a:t>
                      </a:r>
                      <a:br>
                        <a:rPr lang="fi-FI" sz="1700" dirty="0">
                          <a:effectLst/>
                        </a:rPr>
                      </a:br>
                      <a:r>
                        <a:rPr lang="fi-FI" sz="1700" dirty="0" err="1">
                          <a:effectLst/>
                        </a:rPr>
                        <a:t>GcVi</a:t>
                      </a:r>
                      <a:endParaRPr lang="fi-FI" sz="17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kyllä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540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Kuppa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3–4 viikkoa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1,5 kuukautta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S-TrpaAb 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(tai S-KardAb + S-TPHA)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kyllä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61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HIV-infektio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3–4 viikkoa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3 kuukautta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S-HIVAgAb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kyllä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080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Oireinen HSV-infektio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endParaRPr lang="fi-FI" sz="17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endParaRPr lang="fi-FI" sz="17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HSVVi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HSVPVi</a:t>
                      </a:r>
                      <a:br>
                        <a:rPr lang="fi-FI" sz="1700">
                          <a:effectLst/>
                        </a:rPr>
                      </a:br>
                      <a:r>
                        <a:rPr lang="fi-FI" sz="1700">
                          <a:effectLst/>
                        </a:rPr>
                        <a:t>HSVNhO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 dirty="0">
                          <a:effectLst/>
                        </a:rPr>
                        <a:t>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052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Hepatiitti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3–4 viikkoa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3–4 kuukautta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S-HBsAg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kyllä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768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Hepatiitti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3–8 viikkoa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3–6 kuukautta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>
                          <a:effectLst/>
                        </a:rPr>
                        <a:t>S-HCVAb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ts val="1700"/>
                        </a:lnSpc>
                      </a:pPr>
                      <a:r>
                        <a:rPr lang="fi-FI" sz="1700" dirty="0">
                          <a:effectLst/>
                        </a:rPr>
                        <a:t>kyllä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423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592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Klamydia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AA3969-9684-4C2F-895A-FB4976EE34A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Aiheuttajana ovat </a:t>
            </a:r>
            <a:r>
              <a:rPr lang="fi-FI" i="1" dirty="0" err="1"/>
              <a:t>Chlamydia</a:t>
            </a:r>
            <a:r>
              <a:rPr lang="fi-FI" i="1" dirty="0"/>
              <a:t> </a:t>
            </a:r>
            <a:r>
              <a:rPr lang="fi-FI" i="1" dirty="0" err="1"/>
              <a:t>trachomatis</a:t>
            </a:r>
            <a:r>
              <a:rPr lang="fi-FI" dirty="0"/>
              <a:t> </a:t>
            </a:r>
            <a:br>
              <a:rPr lang="fi-FI" dirty="0"/>
            </a:br>
            <a:r>
              <a:rPr lang="fi-FI" dirty="0"/>
              <a:t>-bakteerin </a:t>
            </a:r>
            <a:r>
              <a:rPr lang="fi-FI" dirty="0" err="1"/>
              <a:t>immunotyypit</a:t>
            </a:r>
            <a:r>
              <a:rPr lang="fi-FI" dirty="0"/>
              <a:t> D–K.</a:t>
            </a:r>
          </a:p>
          <a:p>
            <a:r>
              <a:rPr lang="fi-FI" dirty="0"/>
              <a:t>Itämisaika on 10–14 vuorokautta.</a:t>
            </a:r>
          </a:p>
          <a:p>
            <a:r>
              <a:rPr lang="fi-FI" dirty="0"/>
              <a:t>Klamydian aiheuttama infektio on useimmiten oireeton.</a:t>
            </a:r>
          </a:p>
          <a:p>
            <a:r>
              <a:rPr lang="fi-FI" dirty="0"/>
              <a:t>Hoitamaton klamydia voi aiheuttaa sisäsynnytin-tulehduksen, jonka seurauksena saattaa olla lapsettomuus tai kohdunulkoinen raskaus.</a:t>
            </a:r>
          </a:p>
        </p:txBody>
      </p:sp>
    </p:spTree>
    <p:extLst>
      <p:ext uri="{BB962C8B-B14F-4D97-AF65-F5344CB8AC3E}">
        <p14:creationId xmlns:p14="http://schemas.microsoft.com/office/powerpoint/2010/main" val="3157198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Tippuri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AA3969-9684-4C2F-895A-FB4976EE34A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Aiheuttajana on </a:t>
            </a:r>
            <a:r>
              <a:rPr lang="fi-FI" i="1" dirty="0" err="1"/>
              <a:t>Neisseria</a:t>
            </a:r>
            <a:r>
              <a:rPr lang="fi-FI" i="1" dirty="0"/>
              <a:t> </a:t>
            </a:r>
            <a:r>
              <a:rPr lang="fi-FI" i="1" dirty="0" err="1"/>
              <a:t>gonorrhoeae</a:t>
            </a:r>
            <a:r>
              <a:rPr lang="fi-FI" dirty="0"/>
              <a:t> -bakteeri.</a:t>
            </a:r>
          </a:p>
          <a:p>
            <a:r>
              <a:rPr lang="fi-FI" dirty="0"/>
              <a:t>Itämisaika on miehillä 1–5 vuorokautta ja naisilla useimmiten 2–3 viikkoa.</a:t>
            </a:r>
          </a:p>
          <a:p>
            <a:r>
              <a:rPr lang="fi-FI" dirty="0"/>
              <a:t>Vain osalla tartunnan saaneista on kliinisiä oireita.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620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Klamydian ja tippurin ilmenemismuodot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FAEBC4ED-9572-4B1C-9FBE-AAB15FCAC0D7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193387127"/>
              </p:ext>
            </p:extLst>
          </p:nvPr>
        </p:nvGraphicFramePr>
        <p:xfrm>
          <a:off x="450850" y="1418253"/>
          <a:ext cx="8248650" cy="424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7223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9A4B0E-FE46-4EB0-9E92-FDD859885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Klamydian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D5210B-980E-4C1B-B6E5-8D9C8A7DB69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49" y="1555750"/>
            <a:ext cx="8525199" cy="4106864"/>
          </a:xfrm>
        </p:spPr>
        <p:txBody>
          <a:bodyPr/>
          <a:lstStyle/>
          <a:p>
            <a:r>
              <a:rPr lang="fi-FI" dirty="0"/>
              <a:t>Klamydian ensisijainen hoito</a:t>
            </a:r>
          </a:p>
          <a:p>
            <a:pPr lvl="1"/>
            <a:r>
              <a:rPr lang="fi-FI" dirty="0" err="1"/>
              <a:t>atsitromysiini</a:t>
            </a:r>
            <a:r>
              <a:rPr lang="fi-FI" dirty="0"/>
              <a:t> (1 g:n kerta-annos) tai </a:t>
            </a:r>
          </a:p>
          <a:p>
            <a:pPr lvl="1"/>
            <a:r>
              <a:rPr lang="fi-FI" dirty="0" err="1"/>
              <a:t>doksisykliini</a:t>
            </a:r>
            <a:r>
              <a:rPr lang="fi-FI" dirty="0"/>
              <a:t> (100 mg x 2 seitsemän vuorokauden ajan) (A).</a:t>
            </a:r>
          </a:p>
          <a:p>
            <a:r>
              <a:rPr lang="fi-FI" dirty="0"/>
              <a:t>Sukuelinten ulkopuolisen klamydian hoito</a:t>
            </a:r>
            <a:endParaRPr lang="fi-FI" strike="sngStrike" dirty="0">
              <a:solidFill>
                <a:srgbClr val="FF0000"/>
              </a:solidFill>
            </a:endParaRPr>
          </a:p>
          <a:p>
            <a:pPr lvl="1"/>
            <a:r>
              <a:rPr lang="fi-FI" dirty="0"/>
              <a:t> </a:t>
            </a:r>
            <a:r>
              <a:rPr lang="fi-FI" dirty="0" err="1"/>
              <a:t>doksisykliini</a:t>
            </a:r>
            <a:r>
              <a:rPr lang="fi-FI" dirty="0"/>
              <a:t> (100 mg x 2 seitsemän vuorokauden ajan).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908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Näytön varmuusaste</a:t>
            </a:r>
            <a:br>
              <a:rPr lang="fi-FI" dirty="0"/>
            </a:br>
            <a:r>
              <a:rPr lang="fi-FI" dirty="0"/>
              <a:t>Käypä hoito -suosituksissa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721397509"/>
              </p:ext>
            </p:extLst>
          </p:nvPr>
        </p:nvGraphicFramePr>
        <p:xfrm>
          <a:off x="450850" y="1555750"/>
          <a:ext cx="824865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Koodi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Näytön 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Selitys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Vahva 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Useita menetelmällisesti tasokkaita</a:t>
                      </a:r>
                      <a:r>
                        <a:rPr lang="fi-FI" sz="16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1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tutkimuksia, joiden tulokset samansuuntaiset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Kohtalainen 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Ainakin yksi menetelmällisesti tasokas tutkimus tai useita kelvollisia</a:t>
                      </a:r>
                      <a:r>
                        <a:rPr lang="fi-FI" sz="16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2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tutkimuksia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Niukka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Ainakin yksi kelvollinen tieteellinen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tutkimus</a:t>
                      </a:r>
                      <a:endParaRPr lang="fi-FI" sz="16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Ei 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Asiantuntijoiden tulkinta (paras arvio) tiedosta, joka ei täytä tutkimukseen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perustuvia näytön vaatimuksia</a:t>
                      </a:r>
                      <a:endParaRPr lang="fi-FI" sz="16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i-FI" sz="15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1 </a:t>
                      </a:r>
                      <a:r>
                        <a:rPr lang="fi-FI" sz="15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Menetelmällisesti</a:t>
                      </a:r>
                      <a:r>
                        <a:rPr lang="fi-FI" sz="15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tasokas = vahva tutkimusasetelma (kontrolloitu koeasetelma tai hyvä epidemiologinen tutkimus); tutkittu väestö ja käytetty menetelmä soveltuvat  perustaksi hoitosuosituksen kannanottoihin.</a:t>
                      </a:r>
                    </a:p>
                    <a:p>
                      <a:r>
                        <a:rPr lang="fi-FI" sz="15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2 </a:t>
                      </a:r>
                      <a:r>
                        <a:rPr lang="fi-FI" sz="15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Kelvollinen = täyttää vähimmäisvaatimukset tieteellisten menetelmien osalta; tutkittu väestö ja käytetty menetelmä soveltuvat perustaksi hoitosuosituksen kannanottoihin.</a:t>
                      </a:r>
                      <a:endParaRPr lang="fi-FI" sz="1500" dirty="0"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931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31F46A-04F2-43FB-851E-D0290CA36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Tippurin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635026-3359-447A-9A13-2EC93BE4836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406462"/>
            <a:ext cx="8248650" cy="4106864"/>
          </a:xfrm>
        </p:spPr>
        <p:txBody>
          <a:bodyPr/>
          <a:lstStyle/>
          <a:p>
            <a:r>
              <a:rPr lang="fi-FI" sz="2200" dirty="0"/>
              <a:t>Ensisijainen hoito</a:t>
            </a:r>
          </a:p>
          <a:p>
            <a:pPr lvl="1"/>
            <a:r>
              <a:rPr lang="fi-FI" dirty="0" err="1"/>
              <a:t>keftriaksoni</a:t>
            </a:r>
            <a:r>
              <a:rPr lang="fi-FI" dirty="0"/>
              <a:t> (500 mg lihakseen kerta-annoksena) yhdistettynä </a:t>
            </a:r>
            <a:r>
              <a:rPr lang="fi-FI" dirty="0" err="1"/>
              <a:t>atsitromysiiniin</a:t>
            </a:r>
            <a:r>
              <a:rPr lang="fi-FI" dirty="0"/>
              <a:t> (2 g suun kautta).</a:t>
            </a:r>
          </a:p>
          <a:p>
            <a:r>
              <a:rPr lang="fi-FI" sz="2200" dirty="0" err="1"/>
              <a:t>Kefalosporiinille</a:t>
            </a:r>
            <a:r>
              <a:rPr lang="fi-FI" sz="2200" dirty="0"/>
              <a:t> allergiset</a:t>
            </a:r>
          </a:p>
          <a:p>
            <a:pPr lvl="1"/>
            <a:r>
              <a:rPr lang="fi-FI" dirty="0" err="1"/>
              <a:t>spektinomysiini</a:t>
            </a:r>
            <a:r>
              <a:rPr lang="fi-FI" dirty="0"/>
              <a:t> (2 g lihakseen kerta-annoksena, erityislupavalmiste).</a:t>
            </a:r>
          </a:p>
          <a:p>
            <a:r>
              <a:rPr lang="fi-FI" sz="2200" dirty="0"/>
              <a:t>Tippurin aiheuttama </a:t>
            </a:r>
            <a:r>
              <a:rPr lang="fi-FI" sz="2200" dirty="0" err="1"/>
              <a:t>konjunktiviitti</a:t>
            </a:r>
            <a:endParaRPr lang="fi-FI" sz="2200" dirty="0"/>
          </a:p>
          <a:p>
            <a:pPr lvl="1"/>
            <a:r>
              <a:rPr lang="fi-FI" dirty="0" err="1"/>
              <a:t>keftriaksoni</a:t>
            </a:r>
            <a:r>
              <a:rPr lang="fi-FI" dirty="0"/>
              <a:t> (500 mg lihakseen 3 peräkkäisenä päivänä).</a:t>
            </a:r>
          </a:p>
          <a:p>
            <a:r>
              <a:rPr lang="fi-FI" sz="2200" dirty="0" err="1"/>
              <a:t>Kinoloneja</a:t>
            </a:r>
            <a:r>
              <a:rPr lang="fi-FI" sz="2200" dirty="0"/>
              <a:t> ei lisääntyneen resistenssin vuoksi suositella käytettäväksi, ellei kanta ole niille herkkä.</a:t>
            </a:r>
          </a:p>
        </p:txBody>
      </p:sp>
    </p:spTree>
    <p:extLst>
      <p:ext uri="{BB962C8B-B14F-4D97-AF65-F5344CB8AC3E}">
        <p14:creationId xmlns:p14="http://schemas.microsoft.com/office/powerpoint/2010/main" val="962650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Lymphogranuloma</a:t>
            </a:r>
            <a:r>
              <a:rPr lang="fi-FI" dirty="0"/>
              <a:t> </a:t>
            </a:r>
            <a:r>
              <a:rPr lang="fi-FI" dirty="0" err="1"/>
              <a:t>venereum</a:t>
            </a:r>
            <a:r>
              <a:rPr lang="fi-FI" dirty="0"/>
              <a:t> (LGV)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AA3969-9684-4C2F-895A-FB4976EE34A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Aiheuttajana ovat </a:t>
            </a:r>
            <a:r>
              <a:rPr lang="fi-FI" sz="2200" i="1" dirty="0" err="1"/>
              <a:t>Chlamydia</a:t>
            </a:r>
            <a:r>
              <a:rPr lang="fi-FI" sz="2200" i="1" dirty="0"/>
              <a:t> </a:t>
            </a:r>
            <a:r>
              <a:rPr lang="fi-FI" sz="2200" i="1" dirty="0" err="1"/>
              <a:t>trachomatis</a:t>
            </a:r>
            <a:r>
              <a:rPr lang="fi-FI" sz="2200" dirty="0"/>
              <a:t> -bakteerin </a:t>
            </a:r>
            <a:r>
              <a:rPr lang="fi-FI" sz="2200" dirty="0" err="1"/>
              <a:t>immunotyypit</a:t>
            </a:r>
            <a:r>
              <a:rPr lang="fi-FI" sz="2200" dirty="0"/>
              <a:t> L1–3.</a:t>
            </a:r>
          </a:p>
          <a:p>
            <a:r>
              <a:rPr lang="fi-FI" sz="2200" dirty="0"/>
              <a:t>Itämisaika on 3–12 vuorokautta.</a:t>
            </a:r>
          </a:p>
          <a:p>
            <a:r>
              <a:rPr lang="fi-FI" sz="2200" dirty="0"/>
              <a:t>Euroopassa ja Pohjoismaissa </a:t>
            </a:r>
            <a:r>
              <a:rPr lang="fi-FI" sz="2200" dirty="0" err="1"/>
              <a:t>LGV:tä</a:t>
            </a:r>
            <a:r>
              <a:rPr lang="fi-FI" sz="2200" dirty="0"/>
              <a:t> on esiintynyt lähes yksinomaan miehillä, joilla on ollut seksiä miesten kanssa.</a:t>
            </a:r>
          </a:p>
          <a:p>
            <a:r>
              <a:rPr lang="fi-FI" sz="2200" dirty="0"/>
              <a:t>Euroopassa esiintyvä LGV aiheuttaa miesten </a:t>
            </a:r>
            <a:r>
              <a:rPr lang="fi-FI" sz="2200" dirty="0" err="1"/>
              <a:t>proktiittia</a:t>
            </a:r>
            <a:r>
              <a:rPr lang="fi-FI" sz="2200" dirty="0"/>
              <a:t>.</a:t>
            </a:r>
          </a:p>
          <a:p>
            <a:r>
              <a:rPr lang="fi-FI" sz="2200" dirty="0"/>
              <a:t>Oireita ovat limainen tai verinen vuoto peräsuolesta, kipu, </a:t>
            </a:r>
            <a:r>
              <a:rPr lang="fi-FI" sz="2200" dirty="0" err="1"/>
              <a:t>tenesmus</a:t>
            </a:r>
            <a:r>
              <a:rPr lang="fi-FI" sz="2200" dirty="0"/>
              <a:t> ym. </a:t>
            </a:r>
            <a:r>
              <a:rPr lang="fi-FI" sz="2200" dirty="0" err="1"/>
              <a:t>proktokoliitit</a:t>
            </a:r>
            <a:r>
              <a:rPr lang="fi-FI" sz="2200" dirty="0"/>
              <a:t> sekä myöhemmin ilmaantuvat krooniset ja </a:t>
            </a:r>
            <a:r>
              <a:rPr lang="fi-FI" sz="2200" dirty="0" err="1"/>
              <a:t>strikturoivat</a:t>
            </a:r>
            <a:r>
              <a:rPr lang="fi-FI" sz="2200" dirty="0"/>
              <a:t> fistelit.</a:t>
            </a:r>
          </a:p>
          <a:p>
            <a:r>
              <a:rPr lang="fi-FI" sz="2200" dirty="0"/>
              <a:t>LGV voi olla myös vähäoireinen tai oireeton.</a:t>
            </a: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3893232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Lymphogranuloma</a:t>
            </a:r>
            <a:r>
              <a:rPr lang="fi-FI" dirty="0"/>
              <a:t> </a:t>
            </a:r>
            <a:r>
              <a:rPr lang="fi-FI" dirty="0" err="1"/>
              <a:t>venereumin</a:t>
            </a:r>
            <a:br>
              <a:rPr lang="fi-FI" dirty="0"/>
            </a:br>
            <a:r>
              <a:rPr lang="fi-FI" dirty="0"/>
              <a:t>(LGV)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AA3969-9684-4C2F-895A-FB4976EE34A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Ensisijainen hoito</a:t>
            </a:r>
            <a:endParaRPr lang="fi-FI" strike="sngStrike" dirty="0">
              <a:solidFill>
                <a:srgbClr val="FF0000"/>
              </a:solidFill>
            </a:endParaRPr>
          </a:p>
          <a:p>
            <a:pPr lvl="1"/>
            <a:r>
              <a:rPr lang="fi-FI" dirty="0" err="1"/>
              <a:t>doksisykliini</a:t>
            </a:r>
            <a:r>
              <a:rPr lang="fi-FI" dirty="0"/>
              <a:t> (100 mg x 2 kolmen viikon ajan).</a:t>
            </a:r>
          </a:p>
          <a:p>
            <a:r>
              <a:rPr lang="fi-FI" dirty="0"/>
              <a:t>Toissijainen hoito</a:t>
            </a:r>
            <a:endParaRPr lang="fi-FI" strike="sngStrike" dirty="0">
              <a:solidFill>
                <a:srgbClr val="FF0000"/>
              </a:solidFill>
            </a:endParaRPr>
          </a:p>
          <a:p>
            <a:pPr lvl="1"/>
            <a:r>
              <a:rPr lang="fi-FI" dirty="0" err="1"/>
              <a:t>erytromysiini</a:t>
            </a:r>
            <a:r>
              <a:rPr lang="fi-FI" dirty="0"/>
              <a:t> (500 mg x 4 kolmen viikon ajan).</a:t>
            </a:r>
          </a:p>
        </p:txBody>
      </p:sp>
    </p:spTree>
    <p:extLst>
      <p:ext uri="{BB962C8B-B14F-4D97-AF65-F5344CB8AC3E}">
        <p14:creationId xmlns:p14="http://schemas.microsoft.com/office/powerpoint/2010/main" val="2483688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790940-D257-45D2-BE6B-D351CE9DC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Uusien tartuntojen ehkäisy ja jälkitarkastus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16E1E5-4B62-4125-BE0C-BFE6E6A7133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555750"/>
            <a:ext cx="8356036" cy="4106864"/>
          </a:xfrm>
        </p:spPr>
        <p:txBody>
          <a:bodyPr/>
          <a:lstStyle/>
          <a:p>
            <a:r>
              <a:rPr lang="fi-FI" sz="2200" dirty="0"/>
              <a:t>Klamydian, tippurin ja </a:t>
            </a:r>
            <a:r>
              <a:rPr lang="fi-FI" sz="2200" dirty="0" err="1"/>
              <a:t>LGV:n</a:t>
            </a:r>
            <a:r>
              <a:rPr lang="fi-FI" sz="2200" dirty="0"/>
              <a:t> hoidon yhteydessä huolehditaan uusien tartuntojen ehkäisemisestä.</a:t>
            </a:r>
          </a:p>
          <a:p>
            <a:pPr lvl="1"/>
            <a:r>
              <a:rPr lang="fi-FI" dirty="0"/>
              <a:t>Seksistä tulee pidättyä hoidon ajan.</a:t>
            </a:r>
          </a:p>
          <a:p>
            <a:pPr lvl="1"/>
            <a:r>
              <a:rPr lang="fi-FI" dirty="0"/>
              <a:t>Kondomia tulee käyttää jälkitarkastukseen asti.</a:t>
            </a:r>
          </a:p>
          <a:p>
            <a:r>
              <a:rPr lang="fi-FI" sz="2200" dirty="0"/>
              <a:t>Jälkitarkastuksessa</a:t>
            </a:r>
          </a:p>
          <a:p>
            <a:pPr lvl="1"/>
            <a:r>
              <a:rPr lang="fi-FI" dirty="0"/>
              <a:t>näytteet otetaan niistä paikoista, joissa tartunta todettiin, ja tutkitaan nukleiinihapon osoitustestillä</a:t>
            </a:r>
          </a:p>
          <a:p>
            <a:pPr lvl="1"/>
            <a:r>
              <a:rPr lang="fi-FI" dirty="0"/>
              <a:t>varmistetaan, että tartunnan lähde ja muut tartunnan saaneet on hoidettu</a:t>
            </a:r>
          </a:p>
          <a:p>
            <a:pPr lvl="1"/>
            <a:r>
              <a:rPr lang="fi-FI" dirty="0"/>
              <a:t>annetaan ohjeet turvaseksistä ja raskaudenehkäisystä</a:t>
            </a:r>
          </a:p>
          <a:p>
            <a:pPr lvl="1"/>
            <a:r>
              <a:rPr lang="fi-FI" dirty="0"/>
              <a:t>varmistetaan, että muut seksitaudit on suljettu luotettavasti pois.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3347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Kuppa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AA3969-9684-4C2F-895A-FB4976EE34A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Aiheuttajana on </a:t>
            </a:r>
            <a:r>
              <a:rPr lang="fi-FI" sz="2200" i="1" dirty="0" err="1"/>
              <a:t>Treponema</a:t>
            </a:r>
            <a:r>
              <a:rPr lang="fi-FI" sz="2200" i="1" dirty="0"/>
              <a:t> </a:t>
            </a:r>
            <a:r>
              <a:rPr lang="fi-FI" sz="2200" i="1" dirty="0" err="1"/>
              <a:t>pallidum</a:t>
            </a:r>
            <a:r>
              <a:rPr lang="fi-FI" sz="2200" dirty="0"/>
              <a:t> -spirokeetta.</a:t>
            </a:r>
          </a:p>
          <a:p>
            <a:r>
              <a:rPr lang="fi-FI" sz="2200" dirty="0"/>
              <a:t>Itämisaika on 3–4 viikkoa.</a:t>
            </a:r>
          </a:p>
          <a:p>
            <a:r>
              <a:rPr lang="fi-FI" sz="2200" dirty="0"/>
              <a:t>Kun todetaan kuppaan viittaava positiivinen vasta-ainelöydös, tulee tarvittaessa konsultoida </a:t>
            </a:r>
          </a:p>
          <a:p>
            <a:pPr lvl="1"/>
            <a:r>
              <a:rPr lang="fi-FI" sz="1800" dirty="0"/>
              <a:t>terveyskeskuksen tartuntataudeista vastaavaa lääkäriä</a:t>
            </a:r>
          </a:p>
          <a:p>
            <a:pPr lvl="1"/>
            <a:r>
              <a:rPr lang="fi-FI" sz="1800" dirty="0"/>
              <a:t>sukupuolitautipoliklinikan lääkäriä</a:t>
            </a:r>
          </a:p>
          <a:p>
            <a:pPr lvl="1"/>
            <a:r>
              <a:rPr lang="fi-FI" sz="1800" dirty="0"/>
              <a:t>iho- ja sukupuolitautien erikoislääkäriä tai </a:t>
            </a:r>
          </a:p>
          <a:p>
            <a:pPr lvl="1"/>
            <a:r>
              <a:rPr lang="fi-FI" sz="1800" dirty="0"/>
              <a:t>infektiolääkäriä hoidon tarpeen arvioimiseksi.</a:t>
            </a:r>
          </a:p>
          <a:p>
            <a:r>
              <a:rPr lang="fi-FI" sz="2200" dirty="0"/>
              <a:t>Keskushermosto-oireita epäiltäessä tulee aina konsultoida erikoissairaanhoitoa.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7498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D8B46C-AD82-4D3D-8E3D-2F32AE505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Kupan kliiniset vaiheet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11363033-8609-43D4-B88E-7CC35FB465CC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517361422"/>
              </p:ext>
            </p:extLst>
          </p:nvPr>
        </p:nvGraphicFramePr>
        <p:xfrm>
          <a:off x="337114" y="1444540"/>
          <a:ext cx="8544869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282">
                  <a:extLst>
                    <a:ext uri="{9D8B030D-6E8A-4147-A177-3AD203B41FA5}">
                      <a16:colId xmlns:a16="http://schemas.microsoft.com/office/drawing/2014/main" val="2092036988"/>
                    </a:ext>
                  </a:extLst>
                </a:gridCol>
                <a:gridCol w="5888587">
                  <a:extLst>
                    <a:ext uri="{9D8B030D-6E8A-4147-A177-3AD203B41FA5}">
                      <a16:colId xmlns:a16="http://schemas.microsoft.com/office/drawing/2014/main" val="809311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>
                          <a:solidFill>
                            <a:schemeClr val="bg1"/>
                          </a:solidFill>
                          <a:effectLst/>
                        </a:rPr>
                        <a:t>Vaihe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>
                          <a:solidFill>
                            <a:schemeClr val="bg1"/>
                          </a:solidFill>
                          <a:effectLst/>
                        </a:rPr>
                        <a:t>Oireet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224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Primaarikuppa</a:t>
                      </a:r>
                      <a:br>
                        <a:rPr lang="fi-FI" dirty="0">
                          <a:effectLst/>
                        </a:rPr>
                      </a:br>
                      <a:r>
                        <a:rPr lang="fi-FI" dirty="0">
                          <a:effectLst/>
                        </a:rPr>
                        <a:t>(alkaen 3–4 viikkoa tartunnasta)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Haava: kovareunainen, aristamaton (ks. </a:t>
                      </a:r>
                      <a:r>
                        <a:rPr lang="fi-FI" b="0" u="none" strike="noStrike" dirty="0">
                          <a:solidFill>
                            <a:srgbClr val="000000"/>
                          </a:solidFill>
                          <a:effectLst/>
                          <a:hlinkClick r:id="rId3" tooltip="Kupan ensihaava"/>
                        </a:rPr>
                        <a:t>kuva</a:t>
                      </a:r>
                      <a:r>
                        <a:rPr lang="fi-FI" dirty="0">
                          <a:effectLst/>
                        </a:rPr>
                        <a:t>) Imusolmuketurvotus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S-</a:t>
                      </a:r>
                      <a:r>
                        <a:rPr lang="fi-FI" dirty="0" err="1">
                          <a:effectLst/>
                        </a:rPr>
                        <a:t>TrpaAb</a:t>
                      </a:r>
                      <a:r>
                        <a:rPr lang="fi-FI" dirty="0">
                          <a:effectLst/>
                        </a:rPr>
                        <a:t>- ja S-</a:t>
                      </a:r>
                      <a:r>
                        <a:rPr lang="fi-FI" dirty="0" err="1">
                          <a:effectLst/>
                        </a:rPr>
                        <a:t>KardAb</a:t>
                      </a:r>
                      <a:r>
                        <a:rPr lang="fi-FI" dirty="0">
                          <a:effectLst/>
                        </a:rPr>
                        <a:t>-löydökset voivat olla negatiiviset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603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Sekundaarikuppa</a:t>
                      </a:r>
                      <a:br>
                        <a:rPr lang="fi-FI" dirty="0">
                          <a:effectLst/>
                        </a:rPr>
                      </a:br>
                      <a:r>
                        <a:rPr lang="fi-FI" dirty="0">
                          <a:effectLst/>
                        </a:rPr>
                        <a:t>(alkaen 1,5–2 kuukautta tartunnasta)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Yleisoireet: kuume, sairaudentunne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Iho-oireet: </a:t>
                      </a:r>
                      <a:r>
                        <a:rPr lang="fi-FI" dirty="0" err="1">
                          <a:effectLst/>
                        </a:rPr>
                        <a:t>roseola</a:t>
                      </a:r>
                      <a:r>
                        <a:rPr lang="fi-FI" dirty="0">
                          <a:effectLst/>
                        </a:rPr>
                        <a:t> (ks</a:t>
                      </a:r>
                      <a:r>
                        <a:rPr lang="fi-FI" b="0" dirty="0">
                          <a:effectLst/>
                        </a:rPr>
                        <a:t>. </a:t>
                      </a:r>
                      <a:r>
                        <a:rPr lang="fi-FI" b="0" u="none" strike="noStrike" dirty="0">
                          <a:solidFill>
                            <a:srgbClr val="000000"/>
                          </a:solidFill>
                          <a:effectLst/>
                          <a:hlinkClick r:id="rId4" tooltip="Roseola"/>
                        </a:rPr>
                        <a:t>kuva</a:t>
                      </a:r>
                      <a:r>
                        <a:rPr lang="fi-FI" dirty="0">
                          <a:effectLst/>
                        </a:rPr>
                        <a:t>), </a:t>
                      </a:r>
                      <a:r>
                        <a:rPr lang="fi-FI" dirty="0" err="1">
                          <a:effectLst/>
                        </a:rPr>
                        <a:t>syfilidit</a:t>
                      </a:r>
                      <a:r>
                        <a:rPr lang="fi-FI" dirty="0">
                          <a:effectLst/>
                        </a:rPr>
                        <a:t> (ks</a:t>
                      </a:r>
                      <a:r>
                        <a:rPr lang="fi-FI" b="0" dirty="0">
                          <a:effectLst/>
                        </a:rPr>
                        <a:t>. </a:t>
                      </a:r>
                      <a:r>
                        <a:rPr lang="fi-FI" b="0" u="none" strike="noStrike" dirty="0">
                          <a:solidFill>
                            <a:srgbClr val="000000"/>
                          </a:solidFill>
                          <a:effectLst/>
                          <a:hlinkClick r:id="rId5" tooltip="Syfilidejä"/>
                        </a:rPr>
                        <a:t>kuva</a:t>
                      </a:r>
                      <a:r>
                        <a:rPr lang="fi-FI" b="0" dirty="0">
                          <a:effectLst/>
                        </a:rPr>
                        <a:t>), </a:t>
                      </a:r>
                      <a:r>
                        <a:rPr lang="fi-FI" dirty="0">
                          <a:effectLst/>
                        </a:rPr>
                        <a:t>myöhemmin hiusten lähtö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S-</a:t>
                      </a:r>
                      <a:r>
                        <a:rPr lang="fi-FI" dirty="0" err="1">
                          <a:effectLst/>
                        </a:rPr>
                        <a:t>TrpaAb</a:t>
                      </a:r>
                      <a:r>
                        <a:rPr lang="fi-FI" dirty="0">
                          <a:effectLst/>
                        </a:rPr>
                        <a:t>- ja S-</a:t>
                      </a:r>
                      <a:r>
                        <a:rPr lang="fi-FI" dirty="0" err="1">
                          <a:effectLst/>
                        </a:rPr>
                        <a:t>KardAb</a:t>
                      </a:r>
                      <a:r>
                        <a:rPr lang="fi-FI" dirty="0">
                          <a:effectLst/>
                        </a:rPr>
                        <a:t>-löydökset positiivisia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919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Latentti kuppa</a:t>
                      </a:r>
                    </a:p>
                    <a:p>
                      <a:pPr fontAlgn="t"/>
                      <a:r>
                        <a:rPr lang="fi-FI" dirty="0">
                          <a:effectLst/>
                        </a:rPr>
                        <a:t>(alkaen 1–2 vuotta tartunnasta)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Alkuvaiheessa voi esiintyä ajoittain </a:t>
                      </a:r>
                      <a:r>
                        <a:rPr lang="fi-FI" dirty="0" err="1">
                          <a:effectLst/>
                        </a:rPr>
                        <a:t>roseolaa</a:t>
                      </a:r>
                      <a:r>
                        <a:rPr lang="fi-FI" dirty="0">
                          <a:effectLst/>
                        </a:rPr>
                        <a:t> (ks.</a:t>
                      </a:r>
                      <a:r>
                        <a:rPr lang="fi-FI" b="0" dirty="0">
                          <a:effectLst/>
                        </a:rPr>
                        <a:t> </a:t>
                      </a:r>
                      <a:r>
                        <a:rPr lang="fi-FI" b="0" u="none" strike="noStrike" dirty="0">
                          <a:solidFill>
                            <a:srgbClr val="000000"/>
                          </a:solidFill>
                          <a:effectLst/>
                          <a:hlinkClick r:id="rId4" tooltip="Roseola"/>
                        </a:rPr>
                        <a:t>kuva</a:t>
                      </a:r>
                      <a:r>
                        <a:rPr lang="fi-FI" dirty="0">
                          <a:effectLst/>
                        </a:rPr>
                        <a:t>) ja </a:t>
                      </a:r>
                      <a:r>
                        <a:rPr lang="fi-FI" dirty="0" err="1">
                          <a:effectLst/>
                        </a:rPr>
                        <a:t>syfilidejä</a:t>
                      </a:r>
                      <a:r>
                        <a:rPr lang="fi-FI" dirty="0">
                          <a:effectLst/>
                        </a:rPr>
                        <a:t> (ks. </a:t>
                      </a:r>
                      <a:r>
                        <a:rPr lang="fi-FI" b="0" u="none" strike="noStrike" dirty="0">
                          <a:solidFill>
                            <a:srgbClr val="000000"/>
                          </a:solidFill>
                          <a:effectLst/>
                          <a:hlinkClick r:id="rId5" tooltip="Syfilidejä"/>
                        </a:rPr>
                        <a:t>kuva</a:t>
                      </a:r>
                      <a:r>
                        <a:rPr lang="fi-FI" dirty="0">
                          <a:effectLst/>
                        </a:rPr>
                        <a:t>)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Kahden vuoden jälkeen ei enää oireita, ei tartuta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S-</a:t>
                      </a:r>
                      <a:r>
                        <a:rPr lang="fi-FI" dirty="0" err="1">
                          <a:effectLst/>
                        </a:rPr>
                        <a:t>TrpaAb</a:t>
                      </a:r>
                      <a:r>
                        <a:rPr lang="fi-FI" dirty="0">
                          <a:effectLst/>
                        </a:rPr>
                        <a:t>-löydös positiivinen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S-</a:t>
                      </a:r>
                      <a:r>
                        <a:rPr lang="fi-FI" dirty="0" err="1">
                          <a:effectLst/>
                        </a:rPr>
                        <a:t>KardAb</a:t>
                      </a:r>
                      <a:r>
                        <a:rPr lang="fi-FI" dirty="0">
                          <a:effectLst/>
                        </a:rPr>
                        <a:t>-löydös voi olla negatiivinen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997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Tertiäärikuppa</a:t>
                      </a:r>
                    </a:p>
                    <a:p>
                      <a:pPr fontAlgn="t"/>
                      <a:r>
                        <a:rPr lang="fi-FI" dirty="0">
                          <a:effectLst/>
                        </a:rPr>
                        <a:t>(alkaen 4–40 vuotta tartunnasta)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Useimmiten oireeton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Muutoksia voi olla ihossa, keskushermostossa ja sydämessä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S-</a:t>
                      </a:r>
                      <a:r>
                        <a:rPr lang="fi-FI" dirty="0" err="1">
                          <a:effectLst/>
                        </a:rPr>
                        <a:t>TrpaAb</a:t>
                      </a:r>
                      <a:r>
                        <a:rPr lang="fi-FI" dirty="0">
                          <a:effectLst/>
                        </a:rPr>
                        <a:t>-löydös positiivinen</a:t>
                      </a:r>
                    </a:p>
                    <a:p>
                      <a:pPr fontAlgn="t" latinLnBrk="0">
                        <a:buFont typeface="+mj-lt"/>
                        <a:buNone/>
                      </a:pPr>
                      <a:r>
                        <a:rPr lang="fi-FI" dirty="0">
                          <a:effectLst/>
                        </a:rPr>
                        <a:t>S-</a:t>
                      </a:r>
                      <a:r>
                        <a:rPr lang="fi-FI" dirty="0" err="1">
                          <a:effectLst/>
                        </a:rPr>
                        <a:t>KardAb</a:t>
                      </a:r>
                      <a:r>
                        <a:rPr lang="fi-FI" dirty="0">
                          <a:effectLst/>
                        </a:rPr>
                        <a:t>-löydös voi olla negatiivinen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35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07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439133-E860-4774-A940-25DE9F49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Kupan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E86F9D-FEFC-457C-9F16-BC557A24F19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Primaari- ja sekundaarikupan hoito</a:t>
            </a:r>
            <a:endParaRPr lang="fi-FI" sz="2200" strike="sngStrike" dirty="0">
              <a:solidFill>
                <a:srgbClr val="FF0000"/>
              </a:solidFill>
            </a:endParaRPr>
          </a:p>
          <a:p>
            <a:pPr lvl="1"/>
            <a:r>
              <a:rPr lang="fi-FI" dirty="0"/>
              <a:t>ensisijaisesti </a:t>
            </a:r>
            <a:r>
              <a:rPr lang="fi-FI" dirty="0" err="1"/>
              <a:t>bentsatiinipenisilliiniä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(2,4 milj. IU kerta-annoksena)</a:t>
            </a:r>
          </a:p>
          <a:p>
            <a:pPr lvl="1"/>
            <a:r>
              <a:rPr lang="fi-FI" dirty="0"/>
              <a:t>penisilliinille allergisille </a:t>
            </a:r>
            <a:r>
              <a:rPr lang="fi-FI" dirty="0" err="1"/>
              <a:t>keftriaksonia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(1 g x 1 lihakseen 10 vuorokauden ajan). </a:t>
            </a:r>
          </a:p>
          <a:p>
            <a:r>
              <a:rPr lang="fi-FI" sz="2200" dirty="0"/>
              <a:t>Myöhäisvaiheen kuppaa hoidettaessa käytetään </a:t>
            </a:r>
            <a:r>
              <a:rPr lang="fi-FI" sz="2200" dirty="0" err="1"/>
              <a:t>bentsatiinipenisilliinia</a:t>
            </a:r>
            <a:r>
              <a:rPr lang="fi-FI" sz="2200" dirty="0"/>
              <a:t> 2,4 milj. IU lihakseen viikon välein kolmesti.</a:t>
            </a:r>
          </a:p>
          <a:p>
            <a:r>
              <a:rPr lang="fi-FI" sz="2200" dirty="0"/>
              <a:t>Hoidon jälkeinen serologinen seuranta (S-</a:t>
            </a:r>
            <a:r>
              <a:rPr lang="fi-FI" sz="2200" dirty="0" err="1"/>
              <a:t>KardAb</a:t>
            </a:r>
            <a:r>
              <a:rPr lang="fi-FI" sz="2200" dirty="0"/>
              <a:t>) tehdään 1, 3, 6 ja (12) kuukauden kuluttua.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15048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D29FA8-B2B7-49A1-93A0-9075A2E68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Genitaaliherpes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27ADC2-4DC5-44DE-80DD-A05EDF3F1C4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350475"/>
            <a:ext cx="8356036" cy="4106864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fi-FI" sz="2200" dirty="0"/>
              <a:t>Genitaalialueen infektioita voivat aiheuttaa </a:t>
            </a:r>
            <a:r>
              <a:rPr lang="fi-FI" sz="2200" i="1" dirty="0"/>
              <a:t>herpes </a:t>
            </a:r>
            <a:r>
              <a:rPr lang="fi-FI" sz="2200" i="1" dirty="0" err="1"/>
              <a:t>simplex</a:t>
            </a:r>
            <a:r>
              <a:rPr lang="fi-FI" sz="2200" dirty="0"/>
              <a:t> -virukset 1 (HSV-1) ja </a:t>
            </a:r>
            <a:r>
              <a:rPr lang="fi-FI" sz="2200" strike="sngStrike" dirty="0"/>
              <a:t>-</a:t>
            </a:r>
            <a:r>
              <a:rPr lang="fi-FI" sz="2200" dirty="0"/>
              <a:t>2 (HSV-2). </a:t>
            </a:r>
          </a:p>
          <a:p>
            <a:pPr>
              <a:lnSpc>
                <a:spcPts val="2600"/>
              </a:lnSpc>
            </a:pPr>
            <a:r>
              <a:rPr lang="fi-FI" sz="2200" dirty="0"/>
              <a:t>Itämisaika on yleensä 4–7 päivää tartunnasta.</a:t>
            </a:r>
          </a:p>
          <a:p>
            <a:pPr>
              <a:lnSpc>
                <a:spcPts val="2600"/>
              </a:lnSpc>
            </a:pPr>
            <a:r>
              <a:rPr lang="fi-FI" sz="2200" dirty="0"/>
              <a:t>Oireita ovat infektioalueen kipu, kutina ja kihelmöinti, kipu virtsatessa ja virtsaumpi.</a:t>
            </a:r>
          </a:p>
          <a:p>
            <a:pPr lvl="1"/>
            <a:r>
              <a:rPr lang="fi-FI" dirty="0"/>
              <a:t>Oireet lievittyvät ilman hoitoa 2–3 viikossa.</a:t>
            </a:r>
          </a:p>
          <a:p>
            <a:pPr>
              <a:lnSpc>
                <a:spcPts val="2600"/>
              </a:lnSpc>
            </a:pPr>
            <a:r>
              <a:rPr lang="fi-FI" sz="2200" dirty="0"/>
              <a:t>Viruslääkkeet (</a:t>
            </a:r>
            <a:r>
              <a:rPr lang="fi-FI" sz="2200" dirty="0" err="1"/>
              <a:t>asikloviiri</a:t>
            </a:r>
            <a:r>
              <a:rPr lang="fi-FI" sz="2200" dirty="0"/>
              <a:t>, </a:t>
            </a:r>
            <a:r>
              <a:rPr lang="fi-FI" sz="2200" dirty="0" err="1"/>
              <a:t>valasikloviiri</a:t>
            </a:r>
            <a:r>
              <a:rPr lang="fi-FI" sz="2200" dirty="0"/>
              <a:t>, </a:t>
            </a:r>
            <a:r>
              <a:rPr lang="fi-FI" sz="2200" dirty="0" err="1"/>
              <a:t>famsikloviiri</a:t>
            </a:r>
            <a:r>
              <a:rPr lang="fi-FI" sz="2200" dirty="0"/>
              <a:t>) nopeuttavat oireiden lievittymistä ensi-infektiossa noin viikon verran (B) ja </a:t>
            </a:r>
            <a:r>
              <a:rPr lang="fi-FI" sz="2200" dirty="0" err="1"/>
              <a:t>reaktivaatiossa</a:t>
            </a:r>
            <a:r>
              <a:rPr lang="fi-FI" sz="2200" dirty="0"/>
              <a:t> 1–2 päivän verran (A).</a:t>
            </a:r>
          </a:p>
          <a:p>
            <a:pPr>
              <a:lnSpc>
                <a:spcPts val="2600"/>
              </a:lnSpc>
            </a:pPr>
            <a:r>
              <a:rPr lang="fi-FI" sz="2200" dirty="0" err="1"/>
              <a:t>Estohoitoa</a:t>
            </a:r>
            <a:r>
              <a:rPr lang="fi-FI" sz="2200" dirty="0"/>
              <a:t> (yli 6 kuukautta) kannattaa ehdottaa potilaalle, jos uusintaepisodeja on ollut vuoden aikana </a:t>
            </a:r>
            <a:br>
              <a:rPr lang="fi-FI" sz="2200" dirty="0"/>
            </a:br>
            <a:r>
              <a:rPr lang="fi-FI" sz="2200" dirty="0"/>
              <a:t>6 tai enemmän.</a:t>
            </a:r>
          </a:p>
          <a:p>
            <a:pPr lvl="1"/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140120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EC282D-0B04-4BD8-811E-8A2F13D6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Genitaaliherpeksen hoitosuositus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41CD42A9-D7D5-45B5-99FC-849F70E4D5ED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504135936"/>
              </p:ext>
            </p:extLst>
          </p:nvPr>
        </p:nvGraphicFramePr>
        <p:xfrm>
          <a:off x="450850" y="1555748"/>
          <a:ext cx="8248652" cy="2773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611">
                  <a:extLst>
                    <a:ext uri="{9D8B030D-6E8A-4147-A177-3AD203B41FA5}">
                      <a16:colId xmlns:a16="http://schemas.microsoft.com/office/drawing/2014/main" val="4103660501"/>
                    </a:ext>
                  </a:extLst>
                </a:gridCol>
                <a:gridCol w="2727715">
                  <a:extLst>
                    <a:ext uri="{9D8B030D-6E8A-4147-A177-3AD203B41FA5}">
                      <a16:colId xmlns:a16="http://schemas.microsoft.com/office/drawing/2014/main" val="1215264227"/>
                    </a:ext>
                  </a:extLst>
                </a:gridCol>
                <a:gridCol w="2609395">
                  <a:extLst>
                    <a:ext uri="{9D8B030D-6E8A-4147-A177-3AD203B41FA5}">
                      <a16:colId xmlns:a16="http://schemas.microsoft.com/office/drawing/2014/main" val="2011656103"/>
                    </a:ext>
                  </a:extLst>
                </a:gridCol>
                <a:gridCol w="1514931">
                  <a:extLst>
                    <a:ext uri="{9D8B030D-6E8A-4147-A177-3AD203B41FA5}">
                      <a16:colId xmlns:a16="http://schemas.microsoft.com/office/drawing/2014/main" val="1394446691"/>
                    </a:ext>
                  </a:extLst>
                </a:gridCol>
              </a:tblGrid>
              <a:tr h="447958"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>
                          <a:solidFill>
                            <a:schemeClr val="bg1"/>
                          </a:solidFill>
                          <a:effectLst/>
                        </a:rPr>
                        <a:t>Lääke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>
                          <a:solidFill>
                            <a:schemeClr val="bg1"/>
                          </a:solidFill>
                          <a:effectLst/>
                        </a:rPr>
                        <a:t>Primaari-infektio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>
                          <a:solidFill>
                            <a:schemeClr val="bg1"/>
                          </a:solidFill>
                          <a:effectLst/>
                        </a:rPr>
                        <a:t>Uusintaepisodi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 err="1">
                          <a:solidFill>
                            <a:schemeClr val="bg1"/>
                          </a:solidFill>
                          <a:effectLst/>
                        </a:rPr>
                        <a:t>Estohoito</a:t>
                      </a:r>
                      <a:endParaRPr lang="fi-FI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783968"/>
                  </a:ext>
                </a:extLst>
              </a:tr>
              <a:tr h="1104552"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Asikloviiri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200 mg × 5 (tai 400 mg x 3) 5–10 vrk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200 mg × 5</a:t>
                      </a:r>
                      <a:br>
                        <a:rPr lang="fi-FI" dirty="0">
                          <a:effectLst/>
                        </a:rPr>
                      </a:br>
                      <a:r>
                        <a:rPr lang="fi-FI" dirty="0">
                          <a:effectLst/>
                        </a:rPr>
                        <a:t>(tai 400 mg x 3) 5 vrk  tai </a:t>
                      </a:r>
                      <a:br>
                        <a:rPr lang="fi-FI" dirty="0">
                          <a:effectLst/>
                        </a:rPr>
                      </a:br>
                      <a:r>
                        <a:rPr lang="fi-FI" dirty="0">
                          <a:effectLst/>
                        </a:rPr>
                        <a:t>800 mg x 3 2 vrk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400 mg ×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401314"/>
                  </a:ext>
                </a:extLst>
              </a:tr>
              <a:tr h="447958"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Valasikloviiri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500 mg × 2 5–10 vrk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500 mg × 2 3 vrk tai 5 vrk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500 mg ×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168310"/>
                  </a:ext>
                </a:extLst>
              </a:tr>
              <a:tr h="773187"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Famsikloviiri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250 mg × 3 5–10 vrk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>
                          <a:effectLst/>
                        </a:rPr>
                        <a:t>125 mg × 2 5 vrk tai</a:t>
                      </a:r>
                      <a:br>
                        <a:rPr lang="fi-FI">
                          <a:effectLst/>
                        </a:rPr>
                      </a:br>
                      <a:r>
                        <a:rPr lang="fi-FI">
                          <a:effectLst/>
                        </a:rPr>
                        <a:t>1000 mg x 2 1 vrk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250 mg ×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775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1171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F79104-6A6F-47D9-A882-61425B113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Kondylooma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91883E-3DBD-4775-A905-8B715D18028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Aiheuttajana on ihmisen papilloomavirus (HPV).</a:t>
            </a:r>
          </a:p>
          <a:p>
            <a:pPr lvl="1"/>
            <a:r>
              <a:rPr lang="fi-FI" dirty="0"/>
              <a:t>Tavallisimmin aiheuttajana ovat tyypit 6 tai 11, jotka ovat niin sanottuja pienen riskin viruksia.</a:t>
            </a:r>
          </a:p>
          <a:p>
            <a:r>
              <a:rPr lang="fi-FI" dirty="0"/>
              <a:t>HPV voi tarttua seksin lisäksi perinataalisesti tai käsien välityksellä.</a:t>
            </a:r>
          </a:p>
          <a:p>
            <a:r>
              <a:rPr lang="fi-FI" dirty="0"/>
              <a:t>Kondomi ei täysin suojaa HPV-infektiolta.</a:t>
            </a:r>
          </a:p>
          <a:p>
            <a:r>
              <a:rPr lang="fi-FI" dirty="0"/>
              <a:t>Itämisaika tartunnasta oireisiin vaihtelee kuukausista vuosiin.</a:t>
            </a:r>
          </a:p>
          <a:p>
            <a:r>
              <a:rPr lang="fi-FI" dirty="0"/>
              <a:t>Kondylooman kliininen kuva vaihtelee.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240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Luentomateriaalin käyttö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Käypä hoito -suositusten luentomateriaalit on laadittu tukemaan suosituksen käyttöönottoa. </a:t>
            </a:r>
          </a:p>
          <a:p>
            <a:pPr>
              <a:defRPr/>
            </a:pPr>
            <a:r>
              <a:rPr lang="fi-FI" dirty="0"/>
              <a:t>Ne ovat vapaasti käytettävissä terveydenhuollon, julkishallinnon ja oppilaitosten koulutuksissa ja apuna ammattilaisten arjessa.</a:t>
            </a:r>
          </a:p>
          <a:p>
            <a:pPr>
              <a:defRPr/>
            </a:pPr>
            <a:r>
              <a:rPr lang="fi-FI" dirty="0"/>
              <a:t>Käyvän hoidon tuottamat aineistot ovat kaikille avoimia ja maksuttomia.</a:t>
            </a:r>
          </a:p>
          <a:p>
            <a:pPr>
              <a:defRPr/>
            </a:pPr>
            <a:r>
              <a:rPr lang="fi-FI" dirty="0"/>
              <a:t>Esityksen sisältöä ei saa muuttaa.</a:t>
            </a:r>
          </a:p>
          <a:p>
            <a:pPr lvl="1">
              <a:defRPr/>
            </a:pPr>
            <a:r>
              <a:rPr lang="fi-FI" dirty="0"/>
              <a:t>Jos esitykseen sisällytetään muuta materiaalia, Käypä hoito </a:t>
            </a:r>
            <a:br>
              <a:rPr lang="fi-FI" dirty="0"/>
            </a:br>
            <a:r>
              <a:rPr lang="fi-FI" dirty="0"/>
              <a:t>-esityspohjaa ei saa käyttää lisätyssä materiaalissa.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3263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B35E4A-287F-4E76-9791-6E577AB67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Kondylooman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CCD925-945D-4D3B-88D1-3998CA45261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318897"/>
            <a:ext cx="8248650" cy="4106864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fi-FI" altLang="fi-FI" sz="2200" dirty="0"/>
              <a:t>Hoito voidaan aloittaa perusterveydenhuollossa</a:t>
            </a:r>
            <a:br>
              <a:rPr lang="fi-FI" altLang="fi-FI" sz="2200" dirty="0"/>
            </a:br>
            <a:r>
              <a:rPr lang="fi-FI" altLang="fi-FI" sz="2200" dirty="0"/>
              <a:t>potilaan itsensä toteuttamalla paikallishoidolla. Paikallisvalmisteita ovat:</a:t>
            </a:r>
          </a:p>
          <a:p>
            <a:pPr lvl="1">
              <a:lnSpc>
                <a:spcPts val="2200"/>
              </a:lnSpc>
            </a:pPr>
            <a:r>
              <a:rPr lang="fi-FI" altLang="fi-FI" dirty="0" err="1"/>
              <a:t>podofyllotoksiini</a:t>
            </a:r>
            <a:r>
              <a:rPr lang="fi-FI" altLang="fi-FI" dirty="0"/>
              <a:t> (liuos tai voide) tai</a:t>
            </a:r>
          </a:p>
          <a:p>
            <a:pPr lvl="1">
              <a:lnSpc>
                <a:spcPts val="2200"/>
              </a:lnSpc>
            </a:pPr>
            <a:r>
              <a:rPr lang="fi-FI" altLang="fi-FI" dirty="0" err="1"/>
              <a:t>imikimodi</a:t>
            </a:r>
            <a:r>
              <a:rPr lang="fi-FI" altLang="fi-FI" dirty="0"/>
              <a:t> (voide).</a:t>
            </a:r>
          </a:p>
          <a:p>
            <a:pPr>
              <a:lnSpc>
                <a:spcPts val="2500"/>
              </a:lnSpc>
            </a:pPr>
            <a:r>
              <a:rPr lang="fi-FI" sz="2200" dirty="0"/>
              <a:t>Jos paikallisvalmisteella ei saada riittävää vastetta tai kondyloomat </a:t>
            </a:r>
            <a:r>
              <a:rPr lang="fi-FI" sz="2200" dirty="0" err="1"/>
              <a:t>residivoivat</a:t>
            </a:r>
            <a:r>
              <a:rPr lang="fi-FI" sz="2200" dirty="0"/>
              <a:t> tiheästi, polikliinisella vastaanotolla hoitovaihtoehtoja ovat</a:t>
            </a:r>
          </a:p>
          <a:p>
            <a:pPr lvl="1">
              <a:lnSpc>
                <a:spcPts val="2200"/>
              </a:lnSpc>
            </a:pPr>
            <a:r>
              <a:rPr lang="fi-FI" dirty="0"/>
              <a:t>nestetyppijäädytys (</a:t>
            </a:r>
            <a:r>
              <a:rPr lang="fi-FI" dirty="0" err="1"/>
              <a:t>kryohoito</a:t>
            </a:r>
            <a:r>
              <a:rPr lang="fi-FI" dirty="0"/>
              <a:t>)</a:t>
            </a:r>
          </a:p>
          <a:p>
            <a:pPr lvl="1">
              <a:lnSpc>
                <a:spcPts val="2200"/>
              </a:lnSpc>
            </a:pPr>
            <a:r>
              <a:rPr lang="fi-FI" dirty="0"/>
              <a:t>hiilidioksidilaser tai </a:t>
            </a:r>
          </a:p>
          <a:p>
            <a:pPr lvl="1">
              <a:lnSpc>
                <a:spcPts val="2200"/>
              </a:lnSpc>
            </a:pPr>
            <a:r>
              <a:rPr lang="fi-FI" dirty="0"/>
              <a:t>kirurgia.</a:t>
            </a:r>
          </a:p>
          <a:p>
            <a:pPr>
              <a:lnSpc>
                <a:spcPts val="2500"/>
              </a:lnSpc>
            </a:pPr>
            <a:r>
              <a:rPr lang="fi-FI" sz="2200" dirty="0"/>
              <a:t>Eri hoitojen </a:t>
            </a:r>
            <a:r>
              <a:rPr lang="fi-FI" sz="2200" dirty="0" err="1"/>
              <a:t>pitkäaikaistehosta</a:t>
            </a:r>
            <a:r>
              <a:rPr lang="fi-FI" sz="2200" dirty="0"/>
              <a:t> ei ole näyttöä. Kondyloomien uusiutuminen on yleistä.</a:t>
            </a:r>
            <a:endParaRPr lang="fi-FI" altLang="fi-FI" dirty="0"/>
          </a:p>
          <a:p>
            <a:pPr lvl="1"/>
            <a:endParaRPr lang="fi-FI" altLang="fi-FI" dirty="0"/>
          </a:p>
          <a:p>
            <a:pPr lvl="2"/>
            <a:endParaRPr lang="fi-FI" altLang="fi-FI" dirty="0"/>
          </a:p>
          <a:p>
            <a:pPr lvl="1"/>
            <a:endParaRPr lang="fi-FI" sz="1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2731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95B796-7FC0-4C37-8110-BEDA322EB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Muita </a:t>
            </a:r>
            <a:r>
              <a:rPr lang="fi-FI" dirty="0" err="1"/>
              <a:t>seksiteitse</a:t>
            </a:r>
            <a:r>
              <a:rPr lang="fi-FI" dirty="0"/>
              <a:t> tarttuvia tauteja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F7BD3833-3814-4785-96A2-B606FE9AAA84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970890217"/>
              </p:ext>
            </p:extLst>
          </p:nvPr>
        </p:nvGraphicFramePr>
        <p:xfrm>
          <a:off x="450850" y="1138335"/>
          <a:ext cx="8248650" cy="4795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5385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601BAC-812D-4FB8-9D23-664736278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Rokotteet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F63861-C244-4E2B-8B59-240B0B34ACB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Käytettävissä on ehkäisevä HPV-rokote.</a:t>
            </a:r>
          </a:p>
          <a:p>
            <a:r>
              <a:rPr lang="fi-FI" sz="2200" dirty="0"/>
              <a:t>Miesten välinen seksi altistaa muun muassa hepatiitti B -tartunnoille, minkä vuoksi ryhmä on lisätty kansalliseen rokotusohjelmaan (hepatiitti A - ja -B </a:t>
            </a:r>
            <a:br>
              <a:rPr lang="fi-FI" sz="2200" dirty="0"/>
            </a:br>
            <a:r>
              <a:rPr lang="fi-FI" sz="2200" dirty="0"/>
              <a:t>-yhdistelmärokote).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59746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176BE3-645B-4E2B-980C-92272E946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Raskaudenaikainen seulonta ja diagnostiikka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169AE41E-B3F5-4C31-8F4A-5C15F4879574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877134017"/>
              </p:ext>
            </p:extLst>
          </p:nvPr>
        </p:nvGraphicFramePr>
        <p:xfrm>
          <a:off x="447675" y="1908110"/>
          <a:ext cx="8248650" cy="3041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205412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BE6DA1-C1DF-460B-BBF6-2278947C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Raskaus ja seksitaudit 1(2)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DBE7539-3CA2-47FB-9F73-7535E81F73E0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252484479"/>
              </p:ext>
            </p:extLst>
          </p:nvPr>
        </p:nvGraphicFramePr>
        <p:xfrm>
          <a:off x="450850" y="1156995"/>
          <a:ext cx="8248650" cy="4777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84856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3A540B-F9A4-44E1-8940-DD93D0142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Raskaus ja seksitaudit 2(2)</a:t>
            </a:r>
          </a:p>
        </p:txBody>
      </p:sp>
      <p:graphicFrame>
        <p:nvGraphicFramePr>
          <p:cNvPr id="11" name="Sisällön paikkamerkki 10">
            <a:extLst>
              <a:ext uri="{FF2B5EF4-FFF2-40B4-BE49-F238E27FC236}">
                <a16:creationId xmlns:a16="http://schemas.microsoft.com/office/drawing/2014/main" id="{0125D658-548F-48C7-9833-949C912BE7EF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026844896"/>
              </p:ext>
            </p:extLst>
          </p:nvPr>
        </p:nvGraphicFramePr>
        <p:xfrm>
          <a:off x="450850" y="1324947"/>
          <a:ext cx="8248650" cy="451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88079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DAEA8D-1318-471E-BBD3-A98DE3D24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Milloin erikoislääkärin hoitoon?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11017605-D238-4B5A-A4FB-3F095F6C200A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814267217"/>
              </p:ext>
            </p:extLst>
          </p:nvPr>
        </p:nvGraphicFramePr>
        <p:xfrm>
          <a:off x="450850" y="1138136"/>
          <a:ext cx="8248650" cy="4852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26171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7114" y="160607"/>
            <a:ext cx="8362386" cy="1152550"/>
          </a:xfrm>
        </p:spPr>
        <p:txBody>
          <a:bodyPr anchor="t"/>
          <a:lstStyle/>
          <a:p>
            <a:r>
              <a:rPr lang="fi-FI" sz="2600" dirty="0"/>
              <a:t>Suomalaisen Lääkäriseuran Duodecimin ja Sukupuolitautien vastustamisyhdistys ry:n asettama työryhmä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352586"/>
            <a:ext cx="8248650" cy="4523424"/>
          </a:xfrm>
        </p:spPr>
        <p:txBody>
          <a:bodyPr/>
          <a:lstStyle/>
          <a:p>
            <a:pPr marL="0" indent="0">
              <a:buNone/>
            </a:pPr>
            <a:r>
              <a:rPr lang="fi-FI" sz="1700" b="1" dirty="0"/>
              <a:t>Puheenjohtaja</a:t>
            </a:r>
            <a:r>
              <a:rPr lang="fi-FI" sz="1700" dirty="0"/>
              <a:t>:</a:t>
            </a:r>
          </a:p>
          <a:p>
            <a:pPr marL="0" indent="0">
              <a:buNone/>
            </a:pPr>
            <a:r>
              <a:rPr lang="fi-FI" sz="1700" dirty="0"/>
              <a:t>Eija Hiltunen-Back, LT, iho- ja sukupuolitautien erikoislääkäri; HYKS:n iho- ja allergiasairaala</a:t>
            </a:r>
          </a:p>
          <a:p>
            <a:pPr marL="0" indent="0">
              <a:buNone/>
            </a:pPr>
            <a:r>
              <a:rPr lang="fi-FI" sz="1700" b="1" dirty="0"/>
              <a:t>Jäsenet</a:t>
            </a:r>
            <a:r>
              <a:rPr lang="fi-FI" sz="1700" dirty="0"/>
              <a:t>:</a:t>
            </a:r>
          </a:p>
          <a:p>
            <a:pPr marL="0" indent="0">
              <a:buNone/>
            </a:pPr>
            <a:r>
              <a:rPr lang="fi-FI" sz="1700" dirty="0"/>
              <a:t>Anna Alanen, dosentti, naistentautien ja synnytysten erikoislääkäri; TYKS:n naistentautien klinikka</a:t>
            </a:r>
          </a:p>
          <a:p>
            <a:pPr marL="0" indent="0">
              <a:buNone/>
            </a:pPr>
            <a:r>
              <a:rPr lang="fi-FI" sz="1700" dirty="0"/>
              <a:t>Jorma Komulainen, LT, dosentti, lastentautien ja lastenendokrinologian erikoislääkäri; Suomalainen Lääkäriseura Duodecim, Käypä hoito -toimittaja</a:t>
            </a:r>
          </a:p>
          <a:p>
            <a:pPr marL="0" indent="0">
              <a:buNone/>
            </a:pPr>
            <a:r>
              <a:rPr lang="fi-FI" sz="1700" dirty="0"/>
              <a:t>Mirja </a:t>
            </a:r>
            <a:r>
              <a:rPr lang="fi-FI" sz="1700" dirty="0" err="1"/>
              <a:t>Puolakkainen</a:t>
            </a:r>
            <a:r>
              <a:rPr lang="fi-FI" sz="1700" dirty="0"/>
              <a:t>, dosentti, kliinisen mikrobiologian erikoislääkäri; Helsingin yliopiston virologian osasto ja </a:t>
            </a:r>
            <a:r>
              <a:rPr lang="fi-FI" sz="1700" dirty="0" err="1"/>
              <a:t>HUSLAB:n</a:t>
            </a:r>
            <a:r>
              <a:rPr lang="fi-FI" sz="1700" dirty="0"/>
              <a:t> virologian ja immunologian vastuuyksikkö</a:t>
            </a:r>
          </a:p>
          <a:p>
            <a:pPr marL="0" indent="0">
              <a:buNone/>
            </a:pPr>
            <a:r>
              <a:rPr lang="fi-FI" sz="1700" dirty="0"/>
              <a:t>Pekka Suomalainen, LL, sisätautien ja infektiosairauksien erikoislääkäri, ylilääkäri; EKSOTE, infektioyksikkö</a:t>
            </a:r>
          </a:p>
          <a:p>
            <a:pPr marL="0" indent="0">
              <a:buNone/>
            </a:pPr>
            <a:r>
              <a:rPr lang="fi-FI" sz="1700" dirty="0"/>
              <a:t>Kirsi Valtonen, LT, ylilääkäri, tartuntataudeista vastaava lääkäri; </a:t>
            </a:r>
            <a:br>
              <a:rPr lang="fi-FI" sz="1700" dirty="0"/>
            </a:br>
            <a:r>
              <a:rPr lang="fi-FI" sz="1700" dirty="0"/>
              <a:t>Vantaan kaupunki, Tartuntatauti- ja hygieniayksikkö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A546CC2-B373-472F-AFDF-126B1EA5E189}"/>
              </a:ext>
            </a:extLst>
          </p:cNvPr>
          <p:cNvSpPr txBox="1"/>
          <p:nvPr/>
        </p:nvSpPr>
        <p:spPr>
          <a:xfrm>
            <a:off x="5505965" y="5938162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Jatkuu seuraavalla dialla</a:t>
            </a:r>
          </a:p>
        </p:txBody>
      </p:sp>
    </p:spTree>
    <p:extLst>
      <p:ext uri="{BB962C8B-B14F-4D97-AF65-F5344CB8AC3E}">
        <p14:creationId xmlns:p14="http://schemas.microsoft.com/office/powerpoint/2010/main" val="24035023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7114" y="179268"/>
            <a:ext cx="8362386" cy="1152550"/>
          </a:xfrm>
        </p:spPr>
        <p:txBody>
          <a:bodyPr/>
          <a:lstStyle/>
          <a:p>
            <a:r>
              <a:rPr lang="fi-FI" sz="2600" dirty="0"/>
              <a:t>Suomalaisen Lääkäriseuran Duodecimin ja Sukupuolitautien vastustamisyhdistys ry:n asettama työryhmä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456274"/>
            <a:ext cx="8248650" cy="4231275"/>
          </a:xfrm>
        </p:spPr>
        <p:txBody>
          <a:bodyPr/>
          <a:lstStyle/>
          <a:p>
            <a:pPr marL="0" indent="0">
              <a:buNone/>
            </a:pPr>
            <a:r>
              <a:rPr lang="fi-FI" sz="1700" dirty="0"/>
              <a:t>Risto </a:t>
            </a:r>
            <a:r>
              <a:rPr lang="fi-FI" sz="1700" dirty="0" err="1"/>
              <a:t>Vuento</a:t>
            </a:r>
            <a:r>
              <a:rPr lang="fi-FI" sz="1700" dirty="0"/>
              <a:t>, dosentti, kliinisen mikrobiologian erikoislääkäri, ylilääkäri; Pirkanmaan sairaanhoitopiirin laboratoriokeskus</a:t>
            </a:r>
          </a:p>
          <a:p>
            <a:pPr marL="0" indent="0">
              <a:buNone/>
            </a:pPr>
            <a:r>
              <a:rPr lang="fi-FI" sz="1700" dirty="0"/>
              <a:t>Piia Vuorela, LT, dosentti, KTK, naistentautien ja synnytysten erikoislääkäri; Suomalainen Lääkäriseura Duodecim ja Vantaan kaupunki, Käypä hoito </a:t>
            </a:r>
            <a:br>
              <a:rPr lang="fi-FI" sz="1700" dirty="0"/>
            </a:br>
            <a:r>
              <a:rPr lang="fi-FI" sz="1700" dirty="0"/>
              <a:t>-toimittaja</a:t>
            </a:r>
          </a:p>
          <a:p>
            <a:pPr marL="0" indent="0">
              <a:buNone/>
            </a:pPr>
            <a:r>
              <a:rPr lang="fi-FI" sz="1700" dirty="0"/>
              <a:t>Hannamari Välimaa, LT, kliinisen mikrobiologian erikoislääkäri, suun mikrobiologian erikoishammaslääkäri; Helsingin yliopisto, </a:t>
            </a:r>
            <a:r>
              <a:rPr lang="fi-FI" sz="1700" dirty="0" err="1"/>
              <a:t>Medicum</a:t>
            </a:r>
            <a:r>
              <a:rPr lang="fi-FI" sz="1700" dirty="0"/>
              <a:t>, virologian osasto ja HYKS:n suu- ja leukasairauksien klinikka</a:t>
            </a:r>
          </a:p>
          <a:p>
            <a:pPr marL="0" indent="0" algn="ctr">
              <a:buNone/>
            </a:pPr>
            <a:endParaRPr lang="fi-FI" sz="1700" dirty="0"/>
          </a:p>
          <a:p>
            <a:pPr marL="0" indent="0" algn="ctr">
              <a:buNone/>
            </a:pPr>
            <a:r>
              <a:rPr lang="fi-FI" sz="1700" dirty="0"/>
              <a:t>Työryhmän sidonnaisuudet näkyvät suosituksen </a:t>
            </a:r>
            <a:r>
              <a:rPr lang="fi-FI" sz="1700" dirty="0">
                <a:hlinkClick r:id="rId2"/>
              </a:rPr>
              <a:t>sähköisessä versiossa</a:t>
            </a:r>
            <a:endParaRPr lang="fi-FI" sz="1700" dirty="0"/>
          </a:p>
          <a:p>
            <a:pPr marL="0" indent="0" algn="ctr">
              <a:buNone/>
            </a:pPr>
            <a:br>
              <a:rPr lang="fi-FI" sz="1700" dirty="0"/>
            </a:br>
            <a:r>
              <a:rPr lang="fi-FI" sz="1500" dirty="0"/>
              <a:t>Alkuperäiset diat on laatinut Tuula Paajanen, diojen päivitys Tiina Tala; Käypä hoito Asiasisällön tarkistus Eija Hiltunen-Back</a:t>
            </a:r>
            <a:br>
              <a:rPr lang="fi-FI" sz="1500" dirty="0"/>
            </a:br>
            <a:r>
              <a:rPr lang="fi-FI" sz="1500" dirty="0"/>
              <a:t>Luentomateriaalin ulkoasu ja viimeistely Tiina Tala ja Kirsi Tarnanen; Käypä hoito</a:t>
            </a:r>
          </a:p>
          <a:p>
            <a:pPr marL="0" indent="0" algn="ctr">
              <a:buNone/>
            </a:pPr>
            <a:endParaRPr lang="fi-FI" sz="1800" b="1" dirty="0"/>
          </a:p>
          <a:p>
            <a:pPr marL="0" indent="0">
              <a:buNone/>
            </a:pPr>
            <a:endParaRPr lang="fi-FI" sz="1800" b="1" dirty="0"/>
          </a:p>
        </p:txBody>
      </p:sp>
    </p:spTree>
    <p:extLst>
      <p:ext uri="{BB962C8B-B14F-4D97-AF65-F5344CB8AC3E}">
        <p14:creationId xmlns:p14="http://schemas.microsoft.com/office/powerpoint/2010/main" val="2772948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54C94D-DEBF-4AAE-AF01-189FB927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1(2)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435A7718-9B12-4059-80DD-1426816673C8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750586360"/>
              </p:ext>
            </p:extLst>
          </p:nvPr>
        </p:nvGraphicFramePr>
        <p:xfrm>
          <a:off x="413528" y="1269503"/>
          <a:ext cx="8422806" cy="4577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903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54C94D-DEBF-4AAE-AF01-189FB927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</a:t>
            </a:r>
            <a:r>
              <a:rPr lang="fi-FI"/>
              <a:t>sanoma 2(2)</a:t>
            </a:r>
            <a:endParaRPr lang="fi-FI" dirty="0"/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F7645B70-D2E9-43C4-97F5-CA2E1070BDFE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788257715"/>
              </p:ext>
            </p:extLst>
          </p:nvPr>
        </p:nvGraphicFramePr>
        <p:xfrm>
          <a:off x="337114" y="1342239"/>
          <a:ext cx="8248650" cy="4697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635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509078-32DE-4CBA-8474-839149F3D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Tartuntatautilaki ja -asetus 1(2)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DB0A76-70F1-47FC-9CEE-C893267DD20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499767"/>
            <a:ext cx="8248650" cy="4106864"/>
          </a:xfrm>
        </p:spPr>
        <p:txBody>
          <a:bodyPr/>
          <a:lstStyle/>
          <a:p>
            <a:r>
              <a:rPr lang="fi-FI" sz="2200" dirty="0"/>
              <a:t>Seksitautien diagnostiikka ja hoito Suomessa perustuu tartuntatautilakiin ja -asetukseen (ks. </a:t>
            </a:r>
            <a:r>
              <a:rPr lang="fi-FI" sz="2200" dirty="0">
                <a:hlinkClick r:id="rId3"/>
              </a:rPr>
              <a:t>täältä</a:t>
            </a:r>
            <a:r>
              <a:rPr lang="fi-FI" sz="2200" dirty="0"/>
              <a:t>).</a:t>
            </a:r>
          </a:p>
          <a:p>
            <a:r>
              <a:rPr lang="fi-FI" sz="2200" dirty="0"/>
              <a:t>Tartuntatauti-ilmoitus:</a:t>
            </a:r>
          </a:p>
          <a:p>
            <a:pPr lvl="1"/>
            <a:r>
              <a:rPr lang="fi-FI" dirty="0"/>
              <a:t>Hoitavan lääkärin tulee tehdä yleisvaarallisista ja valvottavista tartuntataudeista ilmoitus Terveyden ja hyvinvoinnin laitokselle (THL). </a:t>
            </a:r>
            <a:br>
              <a:rPr lang="fi-FI" dirty="0"/>
            </a:br>
            <a:r>
              <a:rPr lang="fi-FI" dirty="0"/>
              <a:t>7 vuorokauden kuluessa tartunnan toteamisesta.</a:t>
            </a:r>
          </a:p>
          <a:p>
            <a:pPr lvl="2"/>
            <a:r>
              <a:rPr lang="fi-FI" sz="1800" dirty="0"/>
              <a:t>Poikkeuksena on klamydia, josta ilmoituksen tekee vain tutkimuksen suorittanut laboratorio.</a:t>
            </a:r>
          </a:p>
          <a:p>
            <a:pPr lvl="1"/>
            <a:r>
              <a:rPr lang="fi-FI" dirty="0"/>
              <a:t>Tartuntatauti-ilmoitus tehdään verkossa lääkärin tunnistauduttua terveydenhuollon ammattihenkilön varmennekortilla.</a:t>
            </a:r>
            <a:endParaRPr lang="fi-FI" sz="2200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194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Tartuntatautilaki ja -asetus 2(2)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AA3969-9684-4C2F-895A-FB4976EE34A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275835"/>
            <a:ext cx="8248650" cy="4106864"/>
          </a:xfrm>
        </p:spPr>
        <p:txBody>
          <a:bodyPr/>
          <a:lstStyle/>
          <a:p>
            <a:r>
              <a:rPr lang="fi-FI" dirty="0"/>
              <a:t>Kustannukset:</a:t>
            </a:r>
          </a:p>
          <a:p>
            <a:pPr lvl="1"/>
            <a:r>
              <a:rPr lang="fi-FI" dirty="0"/>
              <a:t>Potilaalle maksuttomia ovat kunnallisissa hoitopaikoissa</a:t>
            </a:r>
          </a:p>
          <a:p>
            <a:pPr lvl="2"/>
            <a:r>
              <a:rPr lang="fi-FI" sz="1800" dirty="0"/>
              <a:t>kupan tutkimus, hoito ja hoitoon määrätyt lääkkeet sekä sairastuneen tai sairastuneeksi epäillyn eristäminen</a:t>
            </a:r>
          </a:p>
          <a:p>
            <a:pPr lvl="2"/>
            <a:r>
              <a:rPr lang="fi-FI" sz="1800" dirty="0"/>
              <a:t>HIV-infektion, tippurin ja </a:t>
            </a:r>
            <a:r>
              <a:rPr lang="fi-FI" sz="1800" dirty="0" err="1"/>
              <a:t>seksiteitse</a:t>
            </a:r>
            <a:r>
              <a:rPr lang="fi-FI" sz="1800" dirty="0"/>
              <a:t> tarttuvan klamydiainfektion tutkimus, hoito ja hoitoon määrätyt lääkkeet sekä muihin valvottaviin tartuntatauteihin (mm. hepatiitit B ja C) sairastuneen hoitoon määrätyt lääkkeet.</a:t>
            </a:r>
          </a:p>
          <a:p>
            <a:pPr lvl="1"/>
            <a:r>
              <a:rPr lang="fi-FI" dirty="0"/>
              <a:t>Ellei lääkitystä voida antaa hoitopaikasta, lääkitys tulee määrätä e-reseptillä, jossa on merkintä "Tartuntatautilain mukainen maksuton lääke" ja potilaan kotikunta.</a:t>
            </a:r>
          </a:p>
          <a:p>
            <a:pPr lvl="1"/>
            <a:r>
              <a:rPr lang="fi-FI" dirty="0"/>
              <a:t>Genitaaliherpes ja kondyloomat kuuluvat muiden tartuntatautien ryhmään. Niiden osalta noudatetaan normaaleja maksukäytäntöjä.</a:t>
            </a: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4196447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BF6DA9-D45F-4585-8BB6-17E28D283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Muutoksia seksitautien esiintyvyydessä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D66DDB-D005-4CD7-9D36-0CCAAE36B8B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Viime vuosina etenkin tippurin esiintyvyys on lisääntynyt voimakkaasti. </a:t>
            </a:r>
          </a:p>
          <a:p>
            <a:pPr lvl="1"/>
            <a:r>
              <a:rPr lang="fi-FI" dirty="0"/>
              <a:t>Vuonna 2017 ilmoitettiin </a:t>
            </a:r>
            <a:r>
              <a:rPr lang="fi-FI" dirty="0" err="1"/>
              <a:t>THL:n</a:t>
            </a:r>
            <a:r>
              <a:rPr lang="fi-FI" dirty="0"/>
              <a:t> tartuntatautirekisteriin</a:t>
            </a:r>
            <a:br>
              <a:rPr lang="fi-FI" dirty="0"/>
            </a:br>
            <a:r>
              <a:rPr lang="fi-FI" dirty="0"/>
              <a:t>597 tippuritartuntaa.</a:t>
            </a:r>
          </a:p>
          <a:p>
            <a:pPr lvl="1"/>
            <a:r>
              <a:rPr lang="fi-FI" dirty="0"/>
              <a:t>Tippuritartunnoista yli puolet on saatu Suomessa.</a:t>
            </a:r>
          </a:p>
          <a:p>
            <a:r>
              <a:rPr lang="fi-FI" sz="2200" dirty="0"/>
              <a:t>Klamydiatartuntoja todetaan vuosittain yli 14 000.</a:t>
            </a:r>
            <a:br>
              <a:rPr lang="fi-FI" sz="2200" dirty="0"/>
            </a:br>
            <a:r>
              <a:rPr lang="fi-FI" sz="2200" dirty="0"/>
              <a:t>Ne painottuvat nuoriin aikuisiin.</a:t>
            </a:r>
          </a:p>
          <a:p>
            <a:r>
              <a:rPr lang="fi-FI" sz="2200" dirty="0"/>
              <a:t>Miesten tippuri- ja kuppatartunnoista merkittävä osa on saatu miesten välisessä seksissä.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4876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7D47C-5053-4EE0-95E0-B796B3A6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Tartunnan jäljitys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8F20788D-27DA-4CD5-905C-8D5FE0DF1691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534905517"/>
              </p:ext>
            </p:extLst>
          </p:nvPr>
        </p:nvGraphicFramePr>
        <p:xfrm>
          <a:off x="450850" y="1287624"/>
          <a:ext cx="8248650" cy="462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020293"/>
      </p:ext>
    </p:extLst>
  </p:cSld>
  <p:clrMapOvr>
    <a:masterClrMapping/>
  </p:clrMapOvr>
</p:sld>
</file>

<file path=ppt/theme/theme1.xml><?xml version="1.0" encoding="utf-8"?>
<a:theme xmlns:a="http://schemas.openxmlformats.org/drawingml/2006/main" name="Pohja A">
  <a:themeElements>
    <a:clrScheme name="Duodecim Seura">
      <a:dk1>
        <a:sysClr val="windowText" lastClr="000000"/>
      </a:dk1>
      <a:lt1>
        <a:sysClr val="window" lastClr="FFFFFF"/>
      </a:lt1>
      <a:dk2>
        <a:srgbClr val="094592"/>
      </a:dk2>
      <a:lt2>
        <a:srgbClr val="DEDEDB"/>
      </a:lt2>
      <a:accent1>
        <a:srgbClr val="094592"/>
      </a:accent1>
      <a:accent2>
        <a:srgbClr val="117C9F"/>
      </a:accent2>
      <a:accent3>
        <a:srgbClr val="B7DFEB"/>
      </a:accent3>
      <a:accent4>
        <a:srgbClr val="06275C"/>
      </a:accent4>
      <a:accent5>
        <a:srgbClr val="436CAF"/>
      </a:accent5>
      <a:accent6>
        <a:srgbClr val="DEDEDB"/>
      </a:accent6>
      <a:hlink>
        <a:srgbClr val="094592"/>
      </a:hlink>
      <a:folHlink>
        <a:srgbClr val="06275C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74C47575-7DA2-45D8-81E7-AC30F19464AB}"/>
    </a:ext>
  </a:extLst>
</a:theme>
</file>

<file path=ppt/theme/theme2.xml><?xml version="1.0" encoding="utf-8"?>
<a:theme xmlns:a="http://schemas.openxmlformats.org/drawingml/2006/main" name="Pohja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E1C1674D-6B19-4476-B895-0D20BCB19428}"/>
    </a:ext>
  </a:extLst>
</a:theme>
</file>

<file path=ppt/theme/theme3.xml><?xml version="1.0" encoding="utf-8"?>
<a:theme xmlns:a="http://schemas.openxmlformats.org/drawingml/2006/main" name="Pohja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1CC09045-ED0E-4DE2-A183-2F166CC9E15F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Käypä_hoito_uusi_logo_lyhyt_versio</Template>
  <TotalTime>0</TotalTime>
  <Words>2026</Words>
  <Application>Microsoft Office PowerPoint</Application>
  <PresentationFormat>Näytössä katseltava diaesitys (4:3)</PresentationFormat>
  <Paragraphs>374</Paragraphs>
  <Slides>38</Slides>
  <Notes>14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38</vt:i4>
      </vt:variant>
    </vt:vector>
  </HeadingPairs>
  <TitlesOfParts>
    <vt:vector size="46" baseType="lpstr">
      <vt:lpstr>ＭＳ Ｐゴシック</vt:lpstr>
      <vt:lpstr>Arial</vt:lpstr>
      <vt:lpstr>Calibri</vt:lpstr>
      <vt:lpstr>Lucida Sans</vt:lpstr>
      <vt:lpstr>Lucida Sans Unicode</vt:lpstr>
      <vt:lpstr>Pohja A</vt:lpstr>
      <vt:lpstr>Pohja B</vt:lpstr>
      <vt:lpstr>Pohja C</vt:lpstr>
      <vt:lpstr>Luentomateriaali Seksitaudit</vt:lpstr>
      <vt:lpstr>Näytön varmuusaste Käypä hoito -suosituksissa</vt:lpstr>
      <vt:lpstr>Luentomateriaalin käyttö</vt:lpstr>
      <vt:lpstr>Keskeinen sanoma 1(2)</vt:lpstr>
      <vt:lpstr>Keskeinen sanoma 2(2)</vt:lpstr>
      <vt:lpstr>Tartuntatautilaki ja -asetus 1(2)</vt:lpstr>
      <vt:lpstr>Tartuntatautilaki ja -asetus 2(2)</vt:lpstr>
      <vt:lpstr>Muutoksia seksitautien esiintyvyydessä</vt:lpstr>
      <vt:lpstr>Tartunnan jäljitys</vt:lpstr>
      <vt:lpstr>Taaksepäin kartoitettavat ajanjaksot taudeittain</vt:lpstr>
      <vt:lpstr>Mahdollisesti tartutetuille kumppaneille ilmoittaminen</vt:lpstr>
      <vt:lpstr>Seksitautia epäilevän haastattelu </vt:lpstr>
      <vt:lpstr>Diagnostiikan uudet tuulet 1(2)</vt:lpstr>
      <vt:lpstr>Diagnostiikan uudet tuulet 2(2)</vt:lpstr>
      <vt:lpstr>Sukupuolitautitestit</vt:lpstr>
      <vt:lpstr>Klamydia</vt:lpstr>
      <vt:lpstr>Tippuri</vt:lpstr>
      <vt:lpstr> Klamydian ja tippurin ilmenemismuodot</vt:lpstr>
      <vt:lpstr>Klamydian hoito</vt:lpstr>
      <vt:lpstr>Tippurin hoito</vt:lpstr>
      <vt:lpstr>Lymphogranuloma venereum (LGV)</vt:lpstr>
      <vt:lpstr>Lymphogranuloma venereumin (LGV) hoito</vt:lpstr>
      <vt:lpstr>Uusien tartuntojen ehkäisy ja jälkitarkastus </vt:lpstr>
      <vt:lpstr>Kuppa</vt:lpstr>
      <vt:lpstr>Kupan kliiniset vaiheet</vt:lpstr>
      <vt:lpstr>Kupan hoito</vt:lpstr>
      <vt:lpstr>Genitaaliherpes</vt:lpstr>
      <vt:lpstr> Genitaaliherpeksen hoitosuositus</vt:lpstr>
      <vt:lpstr>Kondylooma</vt:lpstr>
      <vt:lpstr>Kondylooman hoito</vt:lpstr>
      <vt:lpstr>Muita seksiteitse tarttuvia tauteja</vt:lpstr>
      <vt:lpstr>Rokotteet</vt:lpstr>
      <vt:lpstr>Raskaudenaikainen seulonta ja diagnostiikka</vt:lpstr>
      <vt:lpstr>Raskaus ja seksitaudit 1(2)</vt:lpstr>
      <vt:lpstr>Raskaus ja seksitaudit 2(2)</vt:lpstr>
      <vt:lpstr>Milloin erikoislääkärin hoitoon?</vt:lpstr>
      <vt:lpstr>Suomalaisen Lääkäriseuran Duodecimin ja Sukupuolitautien vastustamisyhdistys ry:n asettama työryhmä</vt:lpstr>
      <vt:lpstr>Suomalaisen Lääkäriseuran Duodecimin ja Sukupuolitautien vastustamisyhdistys ry:n asettama työryhmä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2018-06-20T11:03:27Z</dcterms:created>
  <dcterms:modified xsi:type="dcterms:W3CDTF">2018-09-17T08:39:50Z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