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9" r:id="rId1"/>
    <p:sldMasterId id="2147483692" r:id="rId2"/>
  </p:sldMasterIdLst>
  <p:notesMasterIdLst>
    <p:notesMasterId r:id="rId43"/>
  </p:notesMasterIdLst>
  <p:sldIdLst>
    <p:sldId id="267" r:id="rId3"/>
    <p:sldId id="282" r:id="rId4"/>
    <p:sldId id="284" r:id="rId5"/>
    <p:sldId id="316" r:id="rId6"/>
    <p:sldId id="305" r:id="rId7"/>
    <p:sldId id="342" r:id="rId8"/>
    <p:sldId id="343" r:id="rId9"/>
    <p:sldId id="344" r:id="rId10"/>
    <p:sldId id="345" r:id="rId11"/>
    <p:sldId id="320" r:id="rId12"/>
    <p:sldId id="346" r:id="rId13"/>
    <p:sldId id="347" r:id="rId14"/>
    <p:sldId id="348" r:id="rId15"/>
    <p:sldId id="349" r:id="rId16"/>
    <p:sldId id="350" r:id="rId17"/>
    <p:sldId id="351" r:id="rId18"/>
    <p:sldId id="269" r:id="rId19"/>
    <p:sldId id="352" r:id="rId20"/>
    <p:sldId id="353" r:id="rId21"/>
    <p:sldId id="273" r:id="rId22"/>
    <p:sldId id="354" r:id="rId23"/>
    <p:sldId id="355" r:id="rId24"/>
    <p:sldId id="356" r:id="rId25"/>
    <p:sldId id="357" r:id="rId26"/>
    <p:sldId id="303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  <p:sldId id="304" r:id="rId38"/>
    <p:sldId id="368" r:id="rId39"/>
    <p:sldId id="369" r:id="rId40"/>
    <p:sldId id="311" r:id="rId41"/>
    <p:sldId id="314" r:id="rId4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A"/>
    <a:srgbClr val="00175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0909" autoAdjust="0"/>
  </p:normalViewPr>
  <p:slideViewPr>
    <p:cSldViewPr snapToGrid="0" snapToObjects="1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34020-688C-4378-986C-60E20DF4558C}" type="datetimeFigureOut">
              <a:rPr lang="fi-FI" smtClean="0"/>
              <a:t>22.8.2023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DA368-3A9C-42F1-A81E-EBA9A2FBEF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817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DA368-3A9C-42F1-A81E-EBA9A2FBEF57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2003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n kuvan paikkamerkki 1">
            <a:extLst>
              <a:ext uri="{FF2B5EF4-FFF2-40B4-BE49-F238E27FC236}">
                <a16:creationId xmlns:a16="http://schemas.microsoft.com/office/drawing/2014/main" id="{1171144E-944A-477A-976F-93FF3E3DC1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Huomautusten paikkamerkki 2">
            <a:extLst>
              <a:ext uri="{FF2B5EF4-FFF2-40B4-BE49-F238E27FC236}">
                <a16:creationId xmlns:a16="http://schemas.microsoft.com/office/drawing/2014/main" id="{738D9ECC-0E9C-4A9A-BE20-E167A6ACB0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1988" name="Dian numeron paikkamerkki 3">
            <a:extLst>
              <a:ext uri="{FF2B5EF4-FFF2-40B4-BE49-F238E27FC236}">
                <a16:creationId xmlns:a16="http://schemas.microsoft.com/office/drawing/2014/main" id="{6B37602B-BF2A-46B7-9DA8-9E127991BD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929757-9258-410B-BE18-C333CEDD8BC4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227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n kuvan paikkamerkki 1">
            <a:extLst>
              <a:ext uri="{FF2B5EF4-FFF2-40B4-BE49-F238E27FC236}">
                <a16:creationId xmlns:a16="http://schemas.microsoft.com/office/drawing/2014/main" id="{1171144E-944A-477A-976F-93FF3E3DC1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Huomautusten paikkamerkki 2">
            <a:extLst>
              <a:ext uri="{FF2B5EF4-FFF2-40B4-BE49-F238E27FC236}">
                <a16:creationId xmlns:a16="http://schemas.microsoft.com/office/drawing/2014/main" id="{738D9ECC-0E9C-4A9A-BE20-E167A6ACB0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1988" name="Dian numeron paikkamerkki 3">
            <a:extLst>
              <a:ext uri="{FF2B5EF4-FFF2-40B4-BE49-F238E27FC236}">
                <a16:creationId xmlns:a16="http://schemas.microsoft.com/office/drawing/2014/main" id="{6B37602B-BF2A-46B7-9DA8-9E127991BD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929757-9258-410B-BE18-C333CEDD8BC4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83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n kuvan paikkamerkki 1">
            <a:extLst>
              <a:ext uri="{FF2B5EF4-FFF2-40B4-BE49-F238E27FC236}">
                <a16:creationId xmlns:a16="http://schemas.microsoft.com/office/drawing/2014/main" id="{4C5F3FAD-198C-4E04-859E-53452FFDF9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Huomautusten paikkamerkki 2">
            <a:extLst>
              <a:ext uri="{FF2B5EF4-FFF2-40B4-BE49-F238E27FC236}">
                <a16:creationId xmlns:a16="http://schemas.microsoft.com/office/drawing/2014/main" id="{84157482-047C-457F-8B21-AB3247FFF3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4036" name="Dian numeron paikkamerkki 3">
            <a:extLst>
              <a:ext uri="{FF2B5EF4-FFF2-40B4-BE49-F238E27FC236}">
                <a16:creationId xmlns:a16="http://schemas.microsoft.com/office/drawing/2014/main" id="{EACA8971-FD1F-4F05-B675-15A761B331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50A002-ADAD-449C-BC43-79B04230A323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n kuvan paikkamerkki 1">
            <a:extLst>
              <a:ext uri="{FF2B5EF4-FFF2-40B4-BE49-F238E27FC236}">
                <a16:creationId xmlns:a16="http://schemas.microsoft.com/office/drawing/2014/main" id="{B521C40B-56C2-41D5-9941-A008A6143D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Huomautusten paikkamerkki 2">
            <a:extLst>
              <a:ext uri="{FF2B5EF4-FFF2-40B4-BE49-F238E27FC236}">
                <a16:creationId xmlns:a16="http://schemas.microsoft.com/office/drawing/2014/main" id="{77EB49FD-C021-4FEF-A932-523A66879D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50180" name="Dian numeron paikkamerkki 3">
            <a:extLst>
              <a:ext uri="{FF2B5EF4-FFF2-40B4-BE49-F238E27FC236}">
                <a16:creationId xmlns:a16="http://schemas.microsoft.com/office/drawing/2014/main" id="{2503105F-462C-4F79-A496-22A9E6C6B3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65C517-1CC5-45A8-AE6B-1F1FC7B87B5B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>
            <a:extLst>
              <a:ext uri="{FF2B5EF4-FFF2-40B4-BE49-F238E27FC236}">
                <a16:creationId xmlns:a16="http://schemas.microsoft.com/office/drawing/2014/main" id="{D4CB9E44-6364-404E-90E0-06720081BE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Huomautusten paikkamerkki 2">
            <a:extLst>
              <a:ext uri="{FF2B5EF4-FFF2-40B4-BE49-F238E27FC236}">
                <a16:creationId xmlns:a16="http://schemas.microsoft.com/office/drawing/2014/main" id="{A0D43F3D-C78B-42F3-8BA2-9DEB6AC7B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59396" name="Dian numeron paikkamerkki 3">
            <a:extLst>
              <a:ext uri="{FF2B5EF4-FFF2-40B4-BE49-F238E27FC236}">
                <a16:creationId xmlns:a16="http://schemas.microsoft.com/office/drawing/2014/main" id="{DB521931-41C5-4146-9CEB-1250EA145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5D3B6C-A575-44B1-9026-B88475FA4CA9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DA368-3A9C-42F1-A81E-EBA9A2FBEF57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742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ian kuvan paikkamerkki 1">
            <a:extLst>
              <a:ext uri="{FF2B5EF4-FFF2-40B4-BE49-F238E27FC236}">
                <a16:creationId xmlns:a16="http://schemas.microsoft.com/office/drawing/2014/main" id="{D79DD353-9033-41F0-8E32-9C90AF83FD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Huomautusten paikkamerkki 2">
            <a:extLst>
              <a:ext uri="{FF2B5EF4-FFF2-40B4-BE49-F238E27FC236}">
                <a16:creationId xmlns:a16="http://schemas.microsoft.com/office/drawing/2014/main" id="{15513FC3-62D1-4F44-B41F-18C7E655D9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78852" name="Dian numeron paikkamerkki 3">
            <a:extLst>
              <a:ext uri="{FF2B5EF4-FFF2-40B4-BE49-F238E27FC236}">
                <a16:creationId xmlns:a16="http://schemas.microsoft.com/office/drawing/2014/main" id="{EFB615CA-A775-4122-88A4-ED3AE901D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30DEB8-5FF6-482D-A08F-3001F2D0988E}" type="slidenum">
              <a:rPr lang="fi-FI" altLang="fi-FI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lang="fi-FI" altLang="fi-FI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7" Type="http://schemas.openxmlformats.org/officeDocument/2006/relationships/image" Target="../media/image21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5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1C4807-9EF9-9F47-B473-F3600B3A1BA3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E2FEA2D-ECD6-3C45-8BE5-6240E1AC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20677" y="900752"/>
            <a:ext cx="6071324" cy="595724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B00B24C-1A2C-6645-9E95-A8A678FB1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8B21B404-2F94-E849-971B-3F4BF10806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32178" y="5501821"/>
            <a:ext cx="643466" cy="643466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8F960A4-795D-2344-9420-0F27FE897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197487" y="261816"/>
            <a:ext cx="2419358" cy="32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154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96" y="1803196"/>
            <a:ext cx="9504608" cy="733942"/>
          </a:xfrm>
        </p:spPr>
        <p:txBody>
          <a:bodyPr anchor="b">
            <a:noAutofit/>
          </a:bodyPr>
          <a:lstStyle>
            <a:lvl1pPr algn="ctr">
              <a:defRPr sz="3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332FD-1CFF-F94D-8AB8-38BB84D91E3B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E9DE8685-C5A5-7E43-9ECF-F9BA0D1FB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154" y="2707589"/>
            <a:ext cx="9509693" cy="53864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522AAFD-1B89-4B4A-8D69-84F74AEC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3796" y="5644608"/>
            <a:ext cx="255600" cy="2556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927C099-3923-4741-BC4B-8D1A8DF97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2712" y="5644608"/>
            <a:ext cx="319500" cy="255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3373A7A-68AA-F245-9326-7BDA925BA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55528" y="5644608"/>
            <a:ext cx="255600" cy="2556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A689BF0-EA18-3948-B696-BD2050976E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54444" y="5644608"/>
            <a:ext cx="117969" cy="2556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D054568A-5BA4-5F4B-9032-4C3C28F9D0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3904" y="6023908"/>
            <a:ext cx="1380565" cy="95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32E4F0-F25B-B346-86F5-98FBEF05FF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729233" y="5646196"/>
            <a:ext cx="2149434" cy="487814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3134FC-D12E-0C4D-B785-383FEEEDA399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2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F2C83-F980-1947-9AA6-2FDE83FE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8BC3B-0AC6-3546-872B-E30B93D2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586C-94F4-E24C-A0FA-726746E5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1537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1C4807-9EF9-9F47-B473-F3600B3A1BA3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E2FEA2D-ECD6-3C45-8BE5-6240E1AC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20677" y="900752"/>
            <a:ext cx="6071324" cy="595724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B00B24C-1A2C-6645-9E95-A8A678FB1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9C18484-6187-B943-97D7-ED2B3C8966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8894472" y="321547"/>
            <a:ext cx="2704300" cy="316910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8B21B404-2F94-E849-971B-3F4BF10806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22914" y="5816601"/>
            <a:ext cx="848223" cy="32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66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2000" y="900113"/>
            <a:ext cx="5940000" cy="5957887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FCCC6-6E30-BE4E-9177-869CC4EA98D4}"/>
              </a:ext>
            </a:extLst>
          </p:cNvPr>
          <p:cNvCxnSpPr/>
          <p:nvPr/>
        </p:nvCxnSpPr>
        <p:spPr>
          <a:xfrm>
            <a:off x="0" y="897132"/>
            <a:ext cx="12193200" cy="0"/>
          </a:xfrm>
          <a:prstGeom prst="line">
            <a:avLst/>
          </a:prstGeom>
          <a:ln w="127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4">
            <a:extLst>
              <a:ext uri="{FF2B5EF4-FFF2-40B4-BE49-F238E27FC236}">
                <a16:creationId xmlns:a16="http://schemas.microsoft.com/office/drawing/2014/main" id="{CF6C7CE1-4DE5-7443-8273-02435D674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22914" y="5816601"/>
            <a:ext cx="848223" cy="328686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78D9EEA-5465-A945-94CE-F327DCC5B3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50F29C9-0F3B-EF46-A143-939986A407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8894472" y="321547"/>
            <a:ext cx="2704300" cy="3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36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9719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E4A6C9E-E548-7240-AC10-C4805D1F386B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FCCAED-FB38-6D42-9952-CEF8EBC6350C}"/>
              </a:ext>
            </a:extLst>
          </p:cNvPr>
          <p:cNvSpPr/>
          <p:nvPr/>
        </p:nvSpPr>
        <p:spPr>
          <a:xfrm>
            <a:off x="0" y="629920"/>
            <a:ext cx="12192000" cy="622808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E62D209-FA59-AD40-B106-9133B8978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505F849-F8AA-8241-A6C5-9EE8CF7652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588326" y="251209"/>
            <a:ext cx="1929285" cy="2260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8599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8980" y="854439"/>
            <a:ext cx="5369228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0080"/>
            <a:ext cx="5380149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825" y="927280"/>
            <a:ext cx="5112152" cy="5138334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7782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27885024-B7C3-CF41-B019-11BA9EBEF5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3849" y="953036"/>
            <a:ext cx="24876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5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01A550-409A-C74E-B0C9-D380256DE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53512" y="952679"/>
            <a:ext cx="2487600" cy="5112000"/>
          </a:xfrm>
          <a:solidFill>
            <a:schemeClr val="accent1"/>
          </a:solidFill>
        </p:spPr>
        <p:txBody>
          <a:bodyPr lIns="360000" tIns="900000" rIns="360000" bIns="360000" anchor="t" anchorCtr="0">
            <a:no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982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2000" y="900113"/>
            <a:ext cx="5940000" cy="5957887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FCCC6-6E30-BE4E-9177-869CC4EA98D4}"/>
              </a:ext>
            </a:extLst>
          </p:cNvPr>
          <p:cNvCxnSpPr/>
          <p:nvPr/>
        </p:nvCxnSpPr>
        <p:spPr>
          <a:xfrm>
            <a:off x="0" y="897132"/>
            <a:ext cx="12193200" cy="0"/>
          </a:xfrm>
          <a:prstGeom prst="line">
            <a:avLst/>
          </a:prstGeom>
          <a:ln w="127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>
            <a:extLst>
              <a:ext uri="{FF2B5EF4-FFF2-40B4-BE49-F238E27FC236}">
                <a16:creationId xmlns:a16="http://schemas.microsoft.com/office/drawing/2014/main" id="{978D9EEA-5465-A945-94CE-F327DCC5B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88E4B653-B6A8-3843-AC13-BFF29B5C36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97487" y="261816"/>
            <a:ext cx="2419358" cy="326013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D9C41B53-CD4B-5442-A03D-FD174C90D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32178" y="5501821"/>
            <a:ext cx="643466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9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B74D0AAC-3785-384F-B5E1-1B166D00A50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1065" y="1991360"/>
            <a:ext cx="10921284" cy="4056273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table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7810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0393CE6C-A064-FA41-9233-BF8690B6DE7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417" y="2009103"/>
            <a:ext cx="10922000" cy="4030619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chart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602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4955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96" y="1803196"/>
            <a:ext cx="9504608" cy="733942"/>
          </a:xfrm>
        </p:spPr>
        <p:txBody>
          <a:bodyPr anchor="b">
            <a:noAutofit/>
          </a:bodyPr>
          <a:lstStyle>
            <a:lvl1pPr algn="ctr">
              <a:defRPr sz="38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332FD-1CFF-F94D-8AB8-38BB84D91E3B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E9DE8685-C5A5-7E43-9ECF-F9BA0D1FB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154" y="2707589"/>
            <a:ext cx="9509693" cy="53864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522AAFD-1B89-4B4A-8D69-84F74AEC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3796" y="5644608"/>
            <a:ext cx="255600" cy="2556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927C099-3923-4741-BC4B-8D1A8DF97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2712" y="5644608"/>
            <a:ext cx="319500" cy="255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3373A7A-68AA-F245-9326-7BDA925BA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55528" y="5644608"/>
            <a:ext cx="255600" cy="2556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A689BF0-EA18-3948-B696-BD2050976E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54444" y="5644608"/>
            <a:ext cx="117969" cy="2556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D054568A-5BA4-5F4B-9032-4C3C28F9D0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3904" y="6023908"/>
            <a:ext cx="1380565" cy="95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32E4F0-F25B-B346-86F5-98FBEF05FF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729233" y="5638801"/>
            <a:ext cx="1975480" cy="49387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3134FC-D12E-0C4D-B785-383FEEEDA399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923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F2C83-F980-1947-9AA6-2FDE83FE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8BC3B-0AC6-3546-872B-E30B93D2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586C-94F4-E24C-A0FA-726746E5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798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947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E4A6C9E-E548-7240-AC10-C4805D1F386B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FCCAED-FB38-6D42-9952-CEF8EBC6350C}"/>
              </a:ext>
            </a:extLst>
          </p:cNvPr>
          <p:cNvSpPr/>
          <p:nvPr/>
        </p:nvSpPr>
        <p:spPr>
          <a:xfrm>
            <a:off x="0" y="629920"/>
            <a:ext cx="12192000" cy="622808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E62D209-FA59-AD40-B106-9133B8978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DFA353B-6BB6-7444-BCA5-05D58DFCE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843538" y="211016"/>
            <a:ext cx="1715249" cy="2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8980" y="854439"/>
            <a:ext cx="5369228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0080"/>
            <a:ext cx="5380149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825" y="927280"/>
            <a:ext cx="5112152" cy="5138334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34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27885024-B7C3-CF41-B019-11BA9EBEF5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3849" y="953036"/>
            <a:ext cx="24876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61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01A550-409A-C74E-B0C9-D380256DE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53512" y="952679"/>
            <a:ext cx="2487600" cy="5112000"/>
          </a:xfrm>
          <a:solidFill>
            <a:schemeClr val="accent1"/>
          </a:solidFill>
        </p:spPr>
        <p:txBody>
          <a:bodyPr lIns="360000" tIns="900000" rIns="360000" bIns="360000" anchor="t" anchorCtr="0">
            <a:no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0736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B74D0AAC-3785-384F-B5E1-1B166D00A50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1065" y="1991360"/>
            <a:ext cx="10921284" cy="4056273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taulukko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720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0393CE6C-A064-FA41-9233-BF8690B6DE7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417" y="2009103"/>
            <a:ext cx="10922000" cy="4030619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kaavio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415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1.sv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668E0-E573-DA40-9BA6-97A08AED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919599" cy="836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DBADF-80C2-C941-89BD-131D11C1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99" y="1889760"/>
            <a:ext cx="10919599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39E5-F176-0840-93D4-AD62F327B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3600" y="6356351"/>
            <a:ext cx="693246" cy="2273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11BC1B-7ACC-1142-BB9D-B3830DFAB5D3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54E19-B134-634B-BD5B-BB1451AC5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7260" y="6359065"/>
            <a:ext cx="5166598" cy="2296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3C-B26D-5942-A043-297B87E30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711" y="6356350"/>
            <a:ext cx="470845" cy="24039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BB578-42A7-BD4A-AEED-1E6A5A0A33E2}"/>
              </a:ext>
            </a:extLst>
          </p:cNvPr>
          <p:cNvCxnSpPr/>
          <p:nvPr/>
        </p:nvCxnSpPr>
        <p:spPr>
          <a:xfrm>
            <a:off x="0" y="6480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1A37519E-8E5E-3F44-A4F0-7094C0BA732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A58C6CD-1DAE-F245-AA40-FCBC6D0C18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9843538" y="211016"/>
            <a:ext cx="1715249" cy="2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1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25525" indent="-111125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System Font Regular"/>
        <a:buChar char="-"/>
        <a:tabLst/>
        <a:defRPr sz="18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668E0-E573-DA40-9BA6-97A08AED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919599" cy="836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DBADF-80C2-C941-89BD-131D11C1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99" y="1889760"/>
            <a:ext cx="10919599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39E5-F176-0840-93D4-AD62F327B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3600" y="6356351"/>
            <a:ext cx="693246" cy="2273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FEDCEF-A2BD-ED47-9D95-E2FAAD66663F}" type="datetimeFigureOut">
              <a:t>22.8.2023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54E19-B134-634B-BD5B-BB1451AC5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7260" y="6359065"/>
            <a:ext cx="5166598" cy="2296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3C-B26D-5942-A043-297B87E30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711" y="6356350"/>
            <a:ext cx="470845" cy="24039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BB578-42A7-BD4A-AEED-1E6A5A0A33E2}"/>
              </a:ext>
            </a:extLst>
          </p:cNvPr>
          <p:cNvCxnSpPr/>
          <p:nvPr/>
        </p:nvCxnSpPr>
        <p:spPr>
          <a:xfrm>
            <a:off x="0" y="6480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1A37519E-8E5E-3F44-A4F0-7094C0BA732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A58C6CD-1DAE-F245-AA40-FCBC6D0C18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9588326" y="251209"/>
            <a:ext cx="1929285" cy="22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1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25525" indent="-111125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System Font Regular"/>
        <a:buChar char="-"/>
        <a:tabLst/>
        <a:defRPr sz="18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hoi50094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ypahoito.fi/hoi50127" TargetMode="External"/><Relationship Id="rId2" Type="http://schemas.openxmlformats.org/officeDocument/2006/relationships/hyperlink" Target="https://www.kaypahoito.fi/hoi50086" TargetMode="Externa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hoi5009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nix01899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lkari.fi/bitstream/handle/10024/90832/URN_ISBN_978-952-245-769-1.pdf?sequenc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24F996-7C5E-47DC-A603-596C84264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Lyhentyneen hammaskaaren hoito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A2F7AE1-CF34-49B5-991A-EF090FBB5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Luentomateriaali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461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0328CF30-B612-4B73-B3D1-AA1D414D2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050" y="764705"/>
            <a:ext cx="4968552" cy="863600"/>
          </a:xfrm>
        </p:spPr>
        <p:txBody>
          <a:bodyPr/>
          <a:lstStyle/>
          <a:p>
            <a:pPr eaLnBrk="1" hangingPunct="1"/>
            <a:r>
              <a:rPr lang="fi-FI" altLang="fi-FI" sz="3600" dirty="0"/>
              <a:t>Potilaan hoitokaavio</a:t>
            </a:r>
          </a:p>
        </p:txBody>
      </p:sp>
      <p:pic>
        <p:nvPicPr>
          <p:cNvPr id="40964" name="Kuva 7">
            <a:extLst>
              <a:ext uri="{FF2B5EF4-FFF2-40B4-BE49-F238E27FC236}">
                <a16:creationId xmlns:a16="http://schemas.microsoft.com/office/drawing/2014/main" id="{184809F8-BDAF-4A96-8C95-A995C5154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94" y="1529410"/>
            <a:ext cx="5707062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D6E145F0-BA9C-4521-9644-3BD37371ECD6}"/>
              </a:ext>
            </a:extLst>
          </p:cNvPr>
          <p:cNvSpPr txBox="1"/>
          <p:nvPr/>
        </p:nvSpPr>
        <p:spPr>
          <a:xfrm>
            <a:off x="2713903" y="6353946"/>
            <a:ext cx="289534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i-FI" sz="1200" dirty="0">
                <a:latin typeface="+mn-lt"/>
              </a:rPr>
              <a:t>© Suomalainen Lääkäriseura Duodecim</a:t>
            </a:r>
          </a:p>
        </p:txBody>
      </p:sp>
      <p:sp>
        <p:nvSpPr>
          <p:cNvPr id="6" name="Suorakulmio 3">
            <a:extLst>
              <a:ext uri="{FF2B5EF4-FFF2-40B4-BE49-F238E27FC236}">
                <a16:creationId xmlns:a16="http://schemas.microsoft.com/office/drawing/2014/main" id="{FCE3255F-DEAE-4009-9F17-69A0EFED9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7936" y="3007480"/>
            <a:ext cx="2084042" cy="2031325"/>
          </a:xfrm>
          <a:prstGeom prst="rect">
            <a:avLst/>
          </a:prstGeom>
          <a:noFill/>
          <a:ln w="22225" cmpd="sng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Lyhentynyt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hammaskaari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hoidetaan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yleensä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perusterveyden-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huollossa</a:t>
            </a:r>
          </a:p>
        </p:txBody>
      </p:sp>
    </p:spTree>
    <p:extLst>
      <p:ext uri="{BB962C8B-B14F-4D97-AF65-F5344CB8AC3E}">
        <p14:creationId xmlns:p14="http://schemas.microsoft.com/office/powerpoint/2010/main" val="4029038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545BA5-5629-98B3-1D0E-66355B11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Potilaan subjektiiviset näkökohdat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38EF5-FF18-5754-3707-F1BF45086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Hammaslääketieteellisten aiheiden lisäksi suunnittelun lähtökohtana on potilaan subjektiivinen hoidon tarve.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Ulkonäköön liittyvät seikat voivat olla potilaalle tärkeämpiä kuin toiminnalliset seikat.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Hampaiden puutos ilmeisesti heikentää suun terveyteen liittyvää elämänlaatua </a:t>
            </a:r>
            <a:r>
              <a:rPr lang="fi-FI" b="1" dirty="0"/>
              <a:t>A</a:t>
            </a:r>
            <a:r>
              <a:rPr lang="fi-FI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Elämänlaatuun vaikuttavia seikkoja ovat</a:t>
            </a:r>
          </a:p>
          <a:p>
            <a:pPr marL="971550" lvl="1" indent="-342900"/>
            <a:r>
              <a:rPr lang="fi-FI" dirty="0"/>
              <a:t>etenkin etuhampaiden ja </a:t>
            </a:r>
            <a:r>
              <a:rPr lang="fi-FI" dirty="0" err="1"/>
              <a:t>premolaarien</a:t>
            </a:r>
            <a:r>
              <a:rPr lang="fi-FI" dirty="0"/>
              <a:t> puutos</a:t>
            </a:r>
          </a:p>
          <a:p>
            <a:pPr marL="971550" lvl="1" indent="-342900"/>
            <a:r>
              <a:rPr lang="fi-FI" dirty="0"/>
              <a:t>pureskeluun liittyvät ongelmat</a:t>
            </a:r>
          </a:p>
          <a:p>
            <a:pPr marL="971550" lvl="1" indent="-342900"/>
            <a:r>
              <a:rPr lang="fi-FI" dirty="0"/>
              <a:t>sosiaaliset ongelmat</a:t>
            </a:r>
          </a:p>
          <a:p>
            <a:pPr marL="971550" lvl="1" indent="-342900"/>
            <a:r>
              <a:rPr lang="fi-FI" dirty="0"/>
              <a:t>ulkonäköön liittyvät ongelmat.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9734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B6A879-6141-121C-D714-3E8CB837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10" y="854439"/>
            <a:ext cx="10753202" cy="836249"/>
          </a:xfrm>
        </p:spPr>
        <p:txBody>
          <a:bodyPr/>
          <a:lstStyle/>
          <a:p>
            <a:r>
              <a:rPr lang="fi-FI" altLang="fi-FI" dirty="0"/>
              <a:t>Hammaslääketieteelliset ja lääketieteelliset näkökohdat 1(3)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D9BDFA-C133-E652-7469-969A058AD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Hammashoidon tavoitteena on säilyttää terve, luonnollinen ja toimiva purenta. Tällä tarkoitetaan tilaa, jossa</a:t>
            </a:r>
          </a:p>
          <a:p>
            <a:pPr marL="971550" lvl="1" indent="-342900"/>
            <a:r>
              <a:rPr lang="fi-FI" dirty="0"/>
              <a:t>jäännöshampaiston osoittama alaleuan asema on stabiili yläleukaan nähden</a:t>
            </a:r>
          </a:p>
          <a:p>
            <a:pPr marL="971550" lvl="1" indent="-342900"/>
            <a:r>
              <a:rPr lang="fi-FI" dirty="0"/>
              <a:t>purentavoimat ovat vertikaalisia</a:t>
            </a:r>
          </a:p>
          <a:p>
            <a:pPr marL="971550" lvl="1" indent="-342900"/>
            <a:r>
              <a:rPr lang="fi-FI" dirty="0"/>
              <a:t>sivuliikkeet ovat kulmahammaskantoiset</a:t>
            </a:r>
          </a:p>
          <a:p>
            <a:pPr marL="971550" lvl="1" indent="-342900"/>
            <a:r>
              <a:rPr lang="fi-FI" dirty="0"/>
              <a:t>purentaelimistö on mahdollisimman kivuton</a:t>
            </a:r>
          </a:p>
          <a:p>
            <a:pPr marL="971550" lvl="1" indent="-342900"/>
            <a:r>
              <a:rPr lang="fi-FI" dirty="0"/>
              <a:t>purentaelimistössä ei ole patologisia muutoksia</a:t>
            </a:r>
          </a:p>
          <a:p>
            <a:pPr marL="971550" lvl="1" indent="-342900"/>
            <a:r>
              <a:rPr lang="fi-FI" dirty="0"/>
              <a:t>potilas kokee purentaelimistönsä toiminnan ja ulkonäön tyydyttäviksi.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198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A823BC-A05A-6057-F320-8DAC8BCCB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744889" cy="836249"/>
          </a:xfrm>
        </p:spPr>
        <p:txBody>
          <a:bodyPr/>
          <a:lstStyle/>
          <a:p>
            <a:r>
              <a:rPr lang="fi-FI" altLang="fi-FI" dirty="0"/>
              <a:t>Hammaslääketieteelliset ja lääketieteelliset näkökohdat 2(3)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CA3459-18E7-685B-27B4-58597E985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ikä ja mahdollinen sopeutuminen (adaptaatio) muuttuneisiin oloihin otetaan huomioon hoito-suunnitelmaa tehtäessä.</a:t>
            </a:r>
          </a:p>
          <a:p>
            <a:pPr marL="971550" lvl="1" indent="-342900"/>
            <a:r>
              <a:rPr lang="fi-FI" dirty="0"/>
              <a:t>Ikä saattaa vaikuttaa siihen, millainen on potilaan mielestä yleensä riittävä vastakkain purevien hammasparien määrä, ja se voi vaihdella 8-12 hammaspariin.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Hoitopäätökseen vaikuttavat jäljellä olevien hampaiden sijainti ja lukumäärä sekä vastapurijat (jääkö hampaita, joilla ei ole vastapurijaa; toispuoleisesti lyhentynyt  hammaskaari).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Vastakkain purevien hammasparien määrää laskettaessa on huomioitava leukojen väliset suhteet.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180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889FC8-426F-4013-6E96-2BAA1778A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10" y="854439"/>
            <a:ext cx="10778140" cy="836249"/>
          </a:xfrm>
        </p:spPr>
        <p:txBody>
          <a:bodyPr/>
          <a:lstStyle/>
          <a:p>
            <a:r>
              <a:rPr lang="fi-FI" altLang="fi-FI" dirty="0"/>
              <a:t>Hammaslääketieteelliset ja lääketieteelliset näkökohdat 3(3)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0D4C50-EEBD-169A-77EC-69B183DAF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Hoitopäätökseen vaikuttavat myös jäännöshampaiston kunto ja ennuste, johon vaikuttavat</a:t>
            </a:r>
          </a:p>
          <a:p>
            <a:pPr marL="971550" lvl="1" indent="-342900"/>
            <a:r>
              <a:rPr lang="fi-FI" dirty="0"/>
              <a:t>yleissairaudet ja säännölliset lääkitykset, jotka vaikeuttavat proteesien käyttöä ja ylläpitohoitoa</a:t>
            </a:r>
          </a:p>
          <a:p>
            <a:pPr marL="1368425" lvl="2" indent="-342900"/>
            <a:r>
              <a:rPr lang="fi-FI" dirty="0"/>
              <a:t>potilaan motivaatio pitää yllä hyvää suuhygieniaa ja sitoutuminen ylläpitohoitoon</a:t>
            </a:r>
          </a:p>
          <a:p>
            <a:pPr marL="971550" lvl="1" indent="-342900"/>
            <a:r>
              <a:rPr lang="fi-FI" dirty="0"/>
              <a:t>potilaan psyykkinen kunto</a:t>
            </a:r>
          </a:p>
          <a:p>
            <a:pPr marL="971550" lvl="1" indent="-342900"/>
            <a:r>
              <a:rPr lang="fi-FI" dirty="0"/>
              <a:t>suun limakalvojen sairaudet, kuiva suu tai syljen erityksen alentuminen</a:t>
            </a:r>
          </a:p>
          <a:p>
            <a:pPr marL="971550" lvl="1" indent="-342900"/>
            <a:r>
              <a:rPr lang="fi-FI" dirty="0" err="1"/>
              <a:t>parodontaalinen</a:t>
            </a:r>
            <a:r>
              <a:rPr lang="fi-FI" dirty="0"/>
              <a:t> tilanne (ks. Käypä hoito -suositus </a:t>
            </a:r>
            <a:r>
              <a:rPr lang="fi-FI" dirty="0" err="1"/>
              <a:t>Parodontiitti</a:t>
            </a:r>
            <a:r>
              <a:rPr lang="fi-FI" dirty="0"/>
              <a:t>)</a:t>
            </a:r>
          </a:p>
          <a:p>
            <a:pPr marL="971550" lvl="1" indent="-342900"/>
            <a:r>
              <a:rPr lang="fi-FI" dirty="0"/>
              <a:t>kariesaktiviteetti</a:t>
            </a:r>
          </a:p>
          <a:p>
            <a:pPr marL="971550" lvl="1" indent="-342900"/>
            <a:r>
              <a:rPr lang="fi-FI" dirty="0"/>
              <a:t>traumaattinen purenta</a:t>
            </a:r>
          </a:p>
          <a:p>
            <a:pPr marL="971550" lvl="1" indent="-342900"/>
            <a:r>
              <a:rPr lang="fi-FI" dirty="0"/>
              <a:t>aikaisempi hoitohistoria</a:t>
            </a:r>
          </a:p>
          <a:p>
            <a:pPr marL="971550" lvl="1" indent="-342900"/>
            <a:r>
              <a:rPr lang="fi-FI" dirty="0"/>
              <a:t>tupakointi.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2069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403FDE-F8E0-92E2-1F2E-B3DE2E00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Purentafysiologiset näkökulmat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9E114A-80D1-2F62-E660-616AC286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Purentavoimat, </a:t>
            </a:r>
            <a:r>
              <a:rPr lang="fi-FI" dirty="0" err="1"/>
              <a:t>parafunktiot</a:t>
            </a:r>
            <a:r>
              <a:rPr lang="fi-FI" dirty="0"/>
              <a:t> (esimerkiksi </a:t>
            </a:r>
            <a:r>
              <a:rPr lang="fi-FI" dirty="0" err="1"/>
              <a:t>bruksismi</a:t>
            </a:r>
            <a:r>
              <a:rPr lang="fi-FI" dirty="0"/>
              <a:t>) ja purentaelimistön toimintahäiriöt (TMD) otetaan hoitosuunnitelmassa huomioon.</a:t>
            </a:r>
          </a:p>
          <a:p>
            <a:pPr marL="971550" lvl="1" indent="-342900"/>
            <a:r>
              <a:rPr lang="fi-FI" dirty="0" err="1"/>
              <a:t>TMD:n</a:t>
            </a:r>
            <a:r>
              <a:rPr lang="fi-FI" dirty="0"/>
              <a:t> oireita esiintyy hammaskaaren pituudesta riippumatta enemmän naisilla kuin miehillä.</a:t>
            </a:r>
          </a:p>
          <a:p>
            <a:pPr marL="971550" lvl="1" indent="-342900"/>
            <a:r>
              <a:rPr lang="fi-FI" dirty="0"/>
              <a:t>Potilailla, joilla on lyhentynyt hammaskaari, purentaelimistön toimintahäiriöt (TMD) eivät yleensä ole vakavia.</a:t>
            </a:r>
          </a:p>
          <a:p>
            <a:pPr marL="971550" lvl="1" indent="-342900"/>
            <a:r>
              <a:rPr lang="fi-FI" dirty="0"/>
              <a:t>Lyhentynyt hammaskaari saattaa lisätä niveläänien ja </a:t>
            </a:r>
            <a:br>
              <a:rPr lang="fi-FI" dirty="0"/>
            </a:br>
            <a:r>
              <a:rPr lang="fi-FI" dirty="0"/>
              <a:t>-kipujen sekä välilevyn virheasennon mahdollisuutta </a:t>
            </a:r>
            <a:r>
              <a:rPr lang="fi-FI" b="1" dirty="0"/>
              <a:t>C</a:t>
            </a:r>
            <a:r>
              <a:rPr lang="fi-FI" dirty="0"/>
              <a:t>.</a:t>
            </a:r>
          </a:p>
          <a:p>
            <a:pPr marL="971550" lvl="1" indent="-342900"/>
            <a:r>
              <a:rPr lang="fi-FI" dirty="0"/>
              <a:t>Lyhentynyt hammaskaari saattaa vaikuttaa haitallisesti leukanivelen sisäiseen rakenteeseen </a:t>
            </a:r>
            <a:r>
              <a:rPr lang="fi-FI" b="1" dirty="0"/>
              <a:t>C</a:t>
            </a:r>
            <a:r>
              <a:rPr lang="fi-FI" dirty="0"/>
              <a:t>.</a:t>
            </a:r>
          </a:p>
          <a:p>
            <a:pPr marL="971550" lvl="1" indent="-342900"/>
            <a:r>
              <a:rPr lang="fi-FI" dirty="0"/>
              <a:t>Pureskelu vain etuhampailla aiheuttaa puremalihasten väsymistä.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7198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0328CF30-B612-4B73-B3D1-AA1D414D2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050" y="764705"/>
            <a:ext cx="4968552" cy="863600"/>
          </a:xfrm>
        </p:spPr>
        <p:txBody>
          <a:bodyPr/>
          <a:lstStyle/>
          <a:p>
            <a:pPr eaLnBrk="1" hangingPunct="1"/>
            <a:r>
              <a:rPr lang="fi-FI" altLang="fi-FI" sz="3600" dirty="0"/>
              <a:t>Potilaan hoitokaavio</a:t>
            </a:r>
          </a:p>
        </p:txBody>
      </p:sp>
      <p:pic>
        <p:nvPicPr>
          <p:cNvPr id="40964" name="Kuva 7">
            <a:extLst>
              <a:ext uri="{FF2B5EF4-FFF2-40B4-BE49-F238E27FC236}">
                <a16:creationId xmlns:a16="http://schemas.microsoft.com/office/drawing/2014/main" id="{184809F8-BDAF-4A96-8C95-A995C5154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94" y="1529410"/>
            <a:ext cx="5707062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D6E145F0-BA9C-4521-9644-3BD37371ECD6}"/>
              </a:ext>
            </a:extLst>
          </p:cNvPr>
          <p:cNvSpPr txBox="1"/>
          <p:nvPr/>
        </p:nvSpPr>
        <p:spPr>
          <a:xfrm>
            <a:off x="2713903" y="6353946"/>
            <a:ext cx="289534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i-FI" sz="1200" dirty="0">
                <a:latin typeface="+mn-lt"/>
              </a:rPr>
              <a:t>© Suomalainen Lääkäriseura Duodecim</a:t>
            </a:r>
          </a:p>
        </p:txBody>
      </p:sp>
      <p:sp>
        <p:nvSpPr>
          <p:cNvPr id="6" name="Suorakulmio 3">
            <a:extLst>
              <a:ext uri="{FF2B5EF4-FFF2-40B4-BE49-F238E27FC236}">
                <a16:creationId xmlns:a16="http://schemas.microsoft.com/office/drawing/2014/main" id="{FCE3255F-DEAE-4009-9F17-69A0EFED9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7936" y="3007480"/>
            <a:ext cx="2084042" cy="2031325"/>
          </a:xfrm>
          <a:prstGeom prst="rect">
            <a:avLst/>
          </a:prstGeom>
          <a:noFill/>
          <a:ln w="22225" cmpd="sng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Lyhentynyt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hammaskaari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hoidetaan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yleensä 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perusterveyden-</a:t>
            </a:r>
          </a:p>
          <a:p>
            <a:pPr marL="342900" lvl="1" indent="-342900" algn="ctr">
              <a:spcBef>
                <a:spcPct val="20000"/>
              </a:spcBef>
              <a:defRPr/>
            </a:pPr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huollossa</a:t>
            </a:r>
          </a:p>
        </p:txBody>
      </p:sp>
    </p:spTree>
    <p:extLst>
      <p:ext uri="{BB962C8B-B14F-4D97-AF65-F5344CB8AC3E}">
        <p14:creationId xmlns:p14="http://schemas.microsoft.com/office/powerpoint/2010/main" val="2139207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66CFD9C4-C5C7-4066-A014-AC08221B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834" y="710514"/>
            <a:ext cx="3887911" cy="1052513"/>
          </a:xfrm>
        </p:spPr>
        <p:txBody>
          <a:bodyPr/>
          <a:lstStyle/>
          <a:p>
            <a:pPr eaLnBrk="1" hangingPunct="1"/>
            <a:r>
              <a:rPr lang="fi-FI" altLang="fi-FI" sz="3600" dirty="0"/>
              <a:t>Hoitoperiaatteet</a:t>
            </a:r>
          </a:p>
        </p:txBody>
      </p:sp>
      <p:pic>
        <p:nvPicPr>
          <p:cNvPr id="43011" name="Picture 6">
            <a:extLst>
              <a:ext uri="{FF2B5EF4-FFF2-40B4-BE49-F238E27FC236}">
                <a16:creationId xmlns:a16="http://schemas.microsoft.com/office/drawing/2014/main" id="{8B51CA2F-A380-4870-879A-AACB70CBE6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2462" y="1547225"/>
            <a:ext cx="6861175" cy="489585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8894BC-D7BB-C9F2-E20D-1086A5A2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Hampaiden säilyttäminen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D97B13-AD25-3AA9-962F-BB1BBE261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0919599" cy="444453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Hammashoidon ensisijaisena pyrkimyksenä on jäännöshampaiston säilyttäminen, jolloin vältytään</a:t>
            </a:r>
          </a:p>
          <a:p>
            <a:pPr marL="971550" lvl="1" indent="-342900"/>
            <a:r>
              <a:rPr lang="fi-FI" sz="2200" dirty="0"/>
              <a:t>lyhentyneen hammaskaaren mahdollisilta haittavaikutuksilta ja</a:t>
            </a:r>
          </a:p>
          <a:p>
            <a:pPr marL="971550" lvl="1" indent="-342900"/>
            <a:r>
              <a:rPr lang="fi-FI" sz="2200" dirty="0" err="1"/>
              <a:t>proteettiselta</a:t>
            </a:r>
            <a:r>
              <a:rPr lang="fi-FI" sz="2200" dirty="0"/>
              <a:t> kuntoutukselta.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Hampaiston ennusteen on oltava kokonaisuutena hyvä.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Hampaat, joilla on vastapurija, pyritään säilyttämään.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Hammaskohtaista ennustetta parannetaan esimerkiksi</a:t>
            </a:r>
          </a:p>
          <a:p>
            <a:pPr marL="971550" lvl="1" indent="-342900"/>
            <a:r>
              <a:rPr lang="fi-FI" sz="2200" dirty="0" err="1"/>
              <a:t>kruunuttamalla</a:t>
            </a:r>
            <a:r>
              <a:rPr lang="fi-FI" sz="2200" dirty="0"/>
              <a:t> tai kiskottamalla hammas tai</a:t>
            </a:r>
          </a:p>
          <a:p>
            <a:pPr marL="971550" lvl="1" indent="-342900"/>
            <a:r>
              <a:rPr lang="fi-FI" sz="2200" dirty="0"/>
              <a:t>tekemällä </a:t>
            </a:r>
            <a:r>
              <a:rPr lang="fi-FI" sz="2200" dirty="0" err="1"/>
              <a:t>kuspeja</a:t>
            </a:r>
            <a:r>
              <a:rPr lang="fi-FI" sz="2200" dirty="0"/>
              <a:t> suojaava </a:t>
            </a:r>
            <a:r>
              <a:rPr lang="fi-FI" sz="2200" dirty="0" err="1"/>
              <a:t>onlay</a:t>
            </a:r>
            <a:r>
              <a:rPr lang="fi-FI" sz="2200" dirty="0"/>
              <a:t>-täyte.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Juurihoidetun hampaan ennusteeseen vaikuttaa juurihoidon laadun lisäksi merkittävästi myös hampaan restauraation laatu.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Leukanivelten kannalta purentaparien symmetria molemmin puolin leukaa on tärkeä.</a:t>
            </a:r>
          </a:p>
        </p:txBody>
      </p:sp>
    </p:spTree>
    <p:extLst>
      <p:ext uri="{BB962C8B-B14F-4D97-AF65-F5344CB8AC3E}">
        <p14:creationId xmlns:p14="http://schemas.microsoft.com/office/powerpoint/2010/main" val="1335919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7DF8FB-56A9-D06B-BDAB-093898874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Hampaan poisto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BDF043-7484-3B56-8464-5897E2E39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Hampaan poistoa on harkittava, jos </a:t>
            </a:r>
          </a:p>
          <a:p>
            <a:pPr marL="971550" lvl="1" indent="-342900"/>
            <a:r>
              <a:rPr lang="fi-FI" sz="2200" dirty="0"/>
              <a:t>hampaassa on infektio tai vaurio, jonka hoitoennuste on huono</a:t>
            </a:r>
          </a:p>
          <a:p>
            <a:pPr marL="971550" lvl="1" indent="-342900"/>
            <a:r>
              <a:rPr lang="fi-FI" sz="2200" dirty="0"/>
              <a:t>hammas on virheasennossa (</a:t>
            </a:r>
            <a:r>
              <a:rPr lang="fi-FI" sz="2200" dirty="0" err="1"/>
              <a:t>malpositio</a:t>
            </a:r>
            <a:r>
              <a:rPr lang="fi-FI" sz="2200" dirty="0"/>
              <a:t>), ja sen aiheuttama pehmytkudostrauma tai purentainterferenssi ei ole muulla tavoin hoidettavissa</a:t>
            </a:r>
          </a:p>
          <a:p>
            <a:pPr marL="971550" lvl="1" indent="-342900"/>
            <a:r>
              <a:rPr lang="fi-FI" sz="2200" dirty="0"/>
              <a:t>omahoito ei ole potilaskohtaisten syiden vuoksi mahdollista</a:t>
            </a:r>
          </a:p>
          <a:p>
            <a:pPr marL="971550" lvl="1" indent="-342900"/>
            <a:r>
              <a:rPr lang="fi-FI" sz="2200" dirty="0"/>
              <a:t>hampaan poisto on potilaan yleisterveyden vuoksi välttämätöntä.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693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67610-5B74-4458-A2B3-731D36D61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43" y="854439"/>
            <a:ext cx="10923065" cy="836249"/>
          </a:xfrm>
        </p:spPr>
        <p:txBody>
          <a:bodyPr anchor="t">
            <a:normAutofit/>
          </a:bodyPr>
          <a:lstStyle/>
          <a:p>
            <a:r>
              <a:rPr lang="fi-FI" dirty="0"/>
              <a:t>Luentomateriaali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5C3C2F-40C3-476E-AD25-64B040FAC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41" y="1910080"/>
            <a:ext cx="8961121" cy="41687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>
                <a:latin typeface="+mn-lt"/>
              </a:rPr>
              <a:t>Julkaistu </a:t>
            </a:r>
            <a:r>
              <a:rPr lang="en-US" dirty="0">
                <a:latin typeface="+mn-lt"/>
                <a:ea typeface="ＭＳ Ｐゴシック" charset="0"/>
                <a:cs typeface="Lucida Sans" charset="0"/>
              </a:rPr>
              <a:t>25.2.2019, </a:t>
            </a:r>
            <a:r>
              <a:rPr lang="en-US" dirty="0" err="1">
                <a:latin typeface="+mn-lt"/>
                <a:ea typeface="ＭＳ Ｐゴシック" charset="0"/>
                <a:cs typeface="Lucida Sans" charset="0"/>
              </a:rPr>
              <a:t>ulkoasu</a:t>
            </a:r>
            <a:r>
              <a:rPr lang="en-US" dirty="0">
                <a:latin typeface="+mn-lt"/>
                <a:ea typeface="ＭＳ Ｐゴシック" charset="0"/>
                <a:cs typeface="Lucida Sans" charset="0"/>
              </a:rPr>
              <a:t> </a:t>
            </a:r>
            <a:r>
              <a:rPr lang="en-US" dirty="0" err="1">
                <a:latin typeface="+mn-lt"/>
                <a:ea typeface="ＭＳ Ｐゴシック" charset="0"/>
                <a:cs typeface="Lucida Sans" charset="0"/>
              </a:rPr>
              <a:t>päivitetty</a:t>
            </a:r>
            <a:r>
              <a:rPr lang="en-US" dirty="0">
                <a:latin typeface="+mn-lt"/>
                <a:ea typeface="ＭＳ Ｐゴシック" charset="0"/>
                <a:cs typeface="Lucida Sans" charset="0"/>
              </a:rPr>
              <a:t> 23.8.2023</a:t>
            </a:r>
            <a:endParaRPr lang="fi-FI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>
                <a:latin typeface="+mn-lt"/>
              </a:rPr>
              <a:t>Perustuu </a:t>
            </a:r>
            <a:r>
              <a:rPr lang="en-US" dirty="0">
                <a:latin typeface="+mn-lt"/>
                <a:ea typeface="ＭＳ Ｐゴシック" charset="0"/>
                <a:cs typeface="Lucida Sans" charset="0"/>
              </a:rPr>
              <a:t>6.2.2019 (</a:t>
            </a:r>
            <a:r>
              <a:rPr lang="en-US" dirty="0" err="1">
                <a:latin typeface="+mn-lt"/>
                <a:ea typeface="ＭＳ Ｐゴシック" charset="0"/>
                <a:cs typeface="Lucida Sans" charset="0"/>
              </a:rPr>
              <a:t>kohdennetusti</a:t>
            </a:r>
            <a:r>
              <a:rPr lang="en-US" dirty="0">
                <a:latin typeface="+mn-lt"/>
                <a:ea typeface="ＭＳ Ｐゴシック" charset="0"/>
                <a:cs typeface="Lucida Sans" charset="0"/>
              </a:rPr>
              <a:t>) </a:t>
            </a:r>
            <a:r>
              <a:rPr lang="fi-FI" dirty="0">
                <a:latin typeface="+mn-lt"/>
              </a:rPr>
              <a:t>päivitettyyn</a:t>
            </a:r>
            <a:br>
              <a:rPr lang="fi-FI" dirty="0">
                <a:latin typeface="+mn-lt"/>
              </a:rPr>
            </a:br>
            <a:r>
              <a:rPr lang="fi-FI" dirty="0">
                <a:latin typeface="+mn-lt"/>
              </a:rPr>
              <a:t>Käypä hoito -suositukseen Lyhentyneen hammaskaaren hoito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>
                <a:latin typeface="+mn-lt"/>
                <a:hlinkClick r:id="rId2"/>
              </a:rPr>
              <a:t>Linkki suositukseen</a:t>
            </a:r>
            <a:endParaRPr lang="fi-FI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661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2">
            <a:extLst>
              <a:ext uri="{FF2B5EF4-FFF2-40B4-BE49-F238E27FC236}">
                <a16:creationId xmlns:a16="http://schemas.microsoft.com/office/drawing/2014/main" id="{477EBE26-6986-4BA7-9C7F-1808C1A2FB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552" y="2009946"/>
            <a:ext cx="7993062" cy="4151312"/>
          </a:xfrm>
          <a:noFill/>
        </p:spPr>
      </p:pic>
      <p:sp>
        <p:nvSpPr>
          <p:cNvPr id="17" name="Rectangle 2">
            <a:extLst>
              <a:ext uri="{FF2B5EF4-FFF2-40B4-BE49-F238E27FC236}">
                <a16:creationId xmlns:a16="http://schemas.microsoft.com/office/drawing/2014/main" id="{FF601B30-045E-463D-B6FF-8381CB7203F9}"/>
              </a:ext>
            </a:extLst>
          </p:cNvPr>
          <p:cNvSpPr/>
          <p:nvPr/>
        </p:nvSpPr>
        <p:spPr>
          <a:xfrm>
            <a:off x="2000052" y="2611608"/>
            <a:ext cx="4787900" cy="23764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90733D2F-0DC4-4172-95B9-BE73F38A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667" y="715066"/>
            <a:ext cx="8392666" cy="1152550"/>
          </a:xfrm>
        </p:spPr>
        <p:txBody>
          <a:bodyPr/>
          <a:lstStyle/>
          <a:p>
            <a:pPr algn="ctr"/>
            <a:r>
              <a:rPr lang="fi-FI" altLang="fi-FI" sz="2800" dirty="0"/>
              <a:t>Lyhentyneen hammaskaaren hoidon periaatteet</a:t>
            </a:r>
            <a:br>
              <a:rPr lang="fi-FI" altLang="fi-FI" sz="2800" dirty="0"/>
            </a:br>
            <a:r>
              <a:rPr lang="fi-FI" altLang="fi-FI" sz="2000" b="1" dirty="0"/>
              <a:t>Puuttuvia hampaita ei korvata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137AE4-47CF-6674-8A31-52AE0DF5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korvaamatta jättäminen 1(4)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E5D988-DDBA-1349-AAC6-051D2E16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Etuhampaat ja </a:t>
            </a:r>
            <a:r>
              <a:rPr lang="fi-FI" dirty="0" err="1"/>
              <a:t>premolaarit</a:t>
            </a:r>
            <a:r>
              <a:rPr lang="fi-FI" dirty="0"/>
              <a:t> (10 vastakkain purevaa hammasparia) näyttävät riittävän pureskeluun ja tasapainoiseen purentaan ja subjektiivisesti koettuun hyvään toimintaan (SDA-hoitokonsepti) </a:t>
            </a:r>
            <a:r>
              <a:rPr lang="fi-FI" b="1" dirty="0"/>
              <a:t>B</a:t>
            </a:r>
            <a:r>
              <a:rPr lang="fi-FI" dirty="0"/>
              <a:t>.</a:t>
            </a:r>
          </a:p>
          <a:p>
            <a:pPr marL="971550" lvl="1" indent="-342900"/>
            <a:r>
              <a:rPr lang="fi-FI" sz="2200" dirty="0"/>
              <a:t>Lyhentynyt hammaskaari, josta puuttuvat </a:t>
            </a:r>
            <a:r>
              <a:rPr lang="fi-FI" sz="2200" dirty="0" err="1"/>
              <a:t>molaarit</a:t>
            </a:r>
            <a:r>
              <a:rPr lang="fi-FI" sz="2200" dirty="0"/>
              <a:t>, on monissa tapauksissa riittävä potilaalle ja suun terveydelle. </a:t>
            </a:r>
          </a:p>
          <a:p>
            <a:pPr marL="971550" lvl="1" indent="-342900"/>
            <a:r>
              <a:rPr lang="fi-FI" sz="2200" dirty="0"/>
              <a:t>Tällöin on suositeltavaa kiinnittää erityistä huomiota </a:t>
            </a:r>
          </a:p>
          <a:p>
            <a:pPr marL="1368425" lvl="2" indent="-342900"/>
            <a:r>
              <a:rPr lang="fi-FI" sz="2000" dirty="0"/>
              <a:t>jäännöshampaiston kuntoon</a:t>
            </a:r>
          </a:p>
          <a:p>
            <a:pPr marL="1368425" lvl="2" indent="-342900"/>
            <a:r>
              <a:rPr lang="fi-FI" sz="2000" dirty="0"/>
              <a:t>purennan tasapainoon</a:t>
            </a:r>
          </a:p>
          <a:p>
            <a:pPr marL="1368425" lvl="2" indent="-342900"/>
            <a:r>
              <a:rPr lang="fi-FI" sz="2000" dirty="0"/>
              <a:t>omahoidon toimivuuteen ja</a:t>
            </a:r>
          </a:p>
          <a:p>
            <a:pPr marL="1368425" lvl="2" indent="-342900"/>
            <a:r>
              <a:rPr lang="fi-FI" sz="2000" dirty="0"/>
              <a:t>säännölliseen ylläpitohoitoon.</a:t>
            </a:r>
          </a:p>
        </p:txBody>
      </p:sp>
    </p:spTree>
    <p:extLst>
      <p:ext uri="{BB962C8B-B14F-4D97-AF65-F5344CB8AC3E}">
        <p14:creationId xmlns:p14="http://schemas.microsoft.com/office/powerpoint/2010/main" val="1781011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A2589-F211-B14E-2A0A-34BD5232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korvaamatta jättäminen 2(4)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4D1080-B2E4-72CE-79F0-D30BF6F04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1112285" cy="44694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vain muutama hammas puuttuu eikä puutoksesta ole toiminnallista tai ulkonäköön liittyvää haittaa, </a:t>
            </a:r>
            <a:r>
              <a:rPr lang="fi-FI" dirty="0" err="1"/>
              <a:t>proteettisen</a:t>
            </a:r>
            <a:r>
              <a:rPr lang="fi-FI" dirty="0"/>
              <a:t> hoidon tarpeellisuutta on harkittava tarkkaan.</a:t>
            </a:r>
          </a:p>
          <a:p>
            <a:pPr marL="971550" lvl="1" indent="-342900"/>
            <a:r>
              <a:rPr lang="fi-FI" dirty="0"/>
              <a:t>Ruokailutottumukset ja ravitsemustila eivät ilmeisesti ole riippuvaisia hampaista ja </a:t>
            </a:r>
            <a:r>
              <a:rPr lang="fi-FI" dirty="0" err="1"/>
              <a:t>proteettisesta</a:t>
            </a:r>
            <a:r>
              <a:rPr lang="fi-FI" dirty="0"/>
              <a:t> tilasta </a:t>
            </a:r>
            <a:r>
              <a:rPr lang="fi-FI" b="1" dirty="0"/>
              <a:t>B</a:t>
            </a:r>
            <a:r>
              <a:rPr lang="fi-FI" dirty="0"/>
              <a:t>.</a:t>
            </a:r>
          </a:p>
          <a:p>
            <a:pPr marL="971550" lvl="1" indent="-342900"/>
            <a:r>
              <a:rPr lang="fi-FI" dirty="0"/>
              <a:t>Lyhentyneen hammaskaaren vaikutukset subjektiiviseen pureskelukykyyn ovat vähäiset.</a:t>
            </a:r>
          </a:p>
          <a:p>
            <a:pPr marL="971550" lvl="1" indent="-342900"/>
            <a:r>
              <a:rPr lang="fi-FI" dirty="0"/>
              <a:t>Purennan kuntoutus SDA-konseptin mukaisesti ilmeisesti parantaa suun terveyteen liittyvää elämänlaatua, eikä poskihampaiden korvaaminen irrotettavalla proteesilla ole tarpeen, ellei myös etuhampaita korvata.</a:t>
            </a:r>
          </a:p>
          <a:p>
            <a:pPr marL="1368425" lvl="2" indent="-342900"/>
            <a:r>
              <a:rPr lang="fi-FI" sz="2000" dirty="0"/>
              <a:t>Purennan kuntoutus SDA-hoitokonseptin mukaisesti saattaa myös olla kustannustehokasta.</a:t>
            </a:r>
          </a:p>
          <a:p>
            <a:pPr marL="971550" lvl="1" indent="-342900"/>
            <a:r>
              <a:rPr lang="fi-FI" dirty="0"/>
              <a:t>Jos hammaskaaret ovat voimakkaasti lyhentyneet, subjektiivinen pureskelukyky ja tyytyväisyys omaan purentaan heikkenevät.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9266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62B554-6517-A076-90C7-46F57CF5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korvaamatta jättäminen 3(4)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C544D3-EAE7-1142-1AD0-1A0C69510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Subjektiivinen </a:t>
            </a:r>
            <a:r>
              <a:rPr lang="fi-FI" dirty="0"/>
              <a:t>tyytyväisyys hampaiden toimintaan useimmiten säilyy puutoksesta huolimatta </a:t>
            </a:r>
            <a:r>
              <a:rPr lang="fi-FI" b="1" dirty="0"/>
              <a:t>B</a:t>
            </a:r>
            <a:r>
              <a:rPr lang="fi-FI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Lyhentynyt hammaskaari saattaa pitkällä aikavälillä (6–9 vuotta) suurentaa aukkoisuuden (hampaiden siirtymisten) ja etuhampaiden kulumisen riskiä, mutta useimmiten purentamuutokset ovat hyväksyttävän suuruisia </a:t>
            </a:r>
            <a:r>
              <a:rPr lang="fi-FI" b="1" dirty="0"/>
              <a:t>C</a:t>
            </a:r>
            <a:r>
              <a:rPr lang="fi-FI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Parodontiittipotilaalla</a:t>
            </a:r>
            <a:r>
              <a:rPr lang="fi-FI" dirty="0"/>
              <a:t> purennan tasapainottaminen tehdään anti-</a:t>
            </a:r>
            <a:r>
              <a:rPr lang="fi-FI" dirty="0" err="1"/>
              <a:t>infektiivisen</a:t>
            </a:r>
            <a:r>
              <a:rPr lang="fi-FI" dirty="0"/>
              <a:t> hoidon jälkeen.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Takahampaiden korvaaminen ei ole </a:t>
            </a:r>
            <a:r>
              <a:rPr lang="fi-FI" sz="2400" dirty="0"/>
              <a:t>tarpeellista, </a:t>
            </a:r>
            <a:r>
              <a:rPr lang="fi-FI" sz="2400" dirty="0" err="1"/>
              <a:t>parodontiittipotilaalla</a:t>
            </a:r>
            <a:r>
              <a:rPr lang="fi-FI" sz="2400" dirty="0"/>
              <a:t>, jos purenta on muuten riittävän stabiili.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0820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6EA6E0-DAB4-4705-07B0-0577B520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korvaamatta jättäminen 4(4)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A83914-B1E1-CA02-023E-74C5BDECE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0919599" cy="435309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Molemmin puolin lyhentynyt hammaskaari johtaa symmetriseen leuan liikkeeseen ja leukanivelten kuormitukseen.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Proteettista</a:t>
            </a:r>
            <a:r>
              <a:rPr lang="fi-FI" dirty="0"/>
              <a:t> hoitoa ei pidetä ensisijaisena purentaelimistön toimintahäiriöiden hoidossa.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Takahampaiden korvaaminen proteesien avulla ei ole tarpeellista purentaelimistön toimintahäiriön (</a:t>
            </a:r>
            <a:r>
              <a:rPr lang="fi-FI" dirty="0" err="1"/>
              <a:t>TMD:n</a:t>
            </a:r>
            <a:r>
              <a:rPr lang="fi-FI" dirty="0"/>
              <a:t>) vuoksi, jos purenta on muuten riittävän stabiili.</a:t>
            </a:r>
          </a:p>
          <a:p>
            <a:pPr marL="971550" lvl="1" indent="-342900"/>
            <a:r>
              <a:rPr lang="fi-FI" sz="2200" dirty="0"/>
              <a:t>Puuttuvien takahampaiden korvaaminen ei välttämättä estä </a:t>
            </a:r>
            <a:r>
              <a:rPr lang="fi-FI" sz="2200" dirty="0" err="1"/>
              <a:t>TMD:n</a:t>
            </a:r>
            <a:r>
              <a:rPr lang="fi-FI" sz="2200" dirty="0"/>
              <a:t> syntyä.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Proteettinen</a:t>
            </a:r>
            <a:r>
              <a:rPr lang="fi-FI" dirty="0"/>
              <a:t> kuntouttaminen on vasta-aiheista, jos</a:t>
            </a:r>
          </a:p>
          <a:p>
            <a:pPr marL="971550" lvl="1" indent="-342900"/>
            <a:r>
              <a:rPr lang="fi-FI" sz="2200" dirty="0"/>
              <a:t>potilaan toimintakyky ja kyky huolehtia jäännöshampaistaan ja proteesi-rakenteista on huono esimerkiksi yleisterveydellisten tai motivaatio-ongelmien vuoksi</a:t>
            </a:r>
          </a:p>
          <a:p>
            <a:pPr marL="971550" lvl="1" indent="-342900"/>
            <a:r>
              <a:rPr lang="fi-FI" sz="2200" dirty="0" err="1"/>
              <a:t>proteettiset</a:t>
            </a:r>
            <a:r>
              <a:rPr lang="fi-FI" sz="2200" dirty="0"/>
              <a:t> rakenteet suurentavat suusairauksien riskiä.</a:t>
            </a:r>
          </a:p>
        </p:txBody>
      </p:sp>
    </p:spTree>
    <p:extLst>
      <p:ext uri="{BB962C8B-B14F-4D97-AF65-F5344CB8AC3E}">
        <p14:creationId xmlns:p14="http://schemas.microsoft.com/office/powerpoint/2010/main" val="1978888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2">
            <a:extLst>
              <a:ext uri="{FF2B5EF4-FFF2-40B4-BE49-F238E27FC236}">
                <a16:creationId xmlns:a16="http://schemas.microsoft.com/office/drawing/2014/main" id="{9979175B-A6F9-4D9E-A711-BCFF8C6BA5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560" y="1989051"/>
            <a:ext cx="7993062" cy="4151312"/>
          </a:xfrm>
          <a:noFill/>
        </p:spPr>
      </p:pic>
      <p:sp>
        <p:nvSpPr>
          <p:cNvPr id="17" name="Rectangle 2">
            <a:extLst>
              <a:ext uri="{FF2B5EF4-FFF2-40B4-BE49-F238E27FC236}">
                <a16:creationId xmlns:a16="http://schemas.microsoft.com/office/drawing/2014/main" id="{FF601B30-045E-463D-B6FF-8381CB7203F9}"/>
              </a:ext>
            </a:extLst>
          </p:cNvPr>
          <p:cNvSpPr/>
          <p:nvPr/>
        </p:nvSpPr>
        <p:spPr>
          <a:xfrm>
            <a:off x="6867082" y="2660563"/>
            <a:ext cx="3348037" cy="28082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8C28EF1B-580E-46C1-94F1-A4275BFE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667" y="764493"/>
            <a:ext cx="8392666" cy="1152550"/>
          </a:xfrm>
        </p:spPr>
        <p:txBody>
          <a:bodyPr/>
          <a:lstStyle/>
          <a:p>
            <a:pPr algn="ctr"/>
            <a:r>
              <a:rPr lang="fi-FI" altLang="fi-FI" sz="2800" dirty="0"/>
              <a:t>Lyhentyneen hammaskaaren hoidon periaatteet</a:t>
            </a:r>
            <a:br>
              <a:rPr lang="fi-FI" altLang="fi-FI" sz="2800" dirty="0"/>
            </a:br>
            <a:r>
              <a:rPr lang="fi-FI" altLang="fi-FI" sz="2000" b="1" dirty="0"/>
              <a:t>Puuttuvien hampaiden korvaaminen on aiheellista</a:t>
            </a:r>
            <a:br>
              <a:rPr lang="fi-FI" altLang="fi-FI" sz="2000" b="1" dirty="0"/>
            </a:br>
            <a:br>
              <a:rPr lang="fi-FI" altLang="fi-FI" sz="2000" b="1" dirty="0"/>
            </a:br>
            <a:endParaRPr lang="fi-FI" altLang="fi-FI" sz="2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A4580B-FEEE-87A9-EC7E-6C1D03ED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korvaaminen 1(3)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0B0FC8-8E78-78D6-7632-F795A1B8D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Proteettisen</a:t>
            </a:r>
            <a:r>
              <a:rPr lang="fi-FI" dirty="0"/>
              <a:t> hoidon eli hampaan korvaamisen aiheita ja </a:t>
            </a:r>
            <a:r>
              <a:rPr lang="fi-FI" dirty="0" err="1"/>
              <a:t>SDA:n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vasta-aiheita ovat</a:t>
            </a:r>
          </a:p>
          <a:p>
            <a:pPr marL="971550" lvl="1" indent="-342900"/>
            <a:r>
              <a:rPr lang="fi-FI" sz="2200" dirty="0"/>
              <a:t>leukojen välinen epäsuhta (</a:t>
            </a:r>
            <a:r>
              <a:rPr lang="fi-FI" sz="2200" dirty="0" err="1"/>
              <a:t>Angle</a:t>
            </a:r>
            <a:r>
              <a:rPr lang="fi-FI" sz="2200" dirty="0"/>
              <a:t> II / </a:t>
            </a:r>
            <a:r>
              <a:rPr lang="fi-FI" sz="2200" dirty="0" err="1"/>
              <a:t>Angle</a:t>
            </a:r>
            <a:r>
              <a:rPr lang="fi-FI" sz="2200" dirty="0"/>
              <a:t> III)</a:t>
            </a:r>
          </a:p>
          <a:p>
            <a:pPr marL="971550" lvl="1" indent="-342900"/>
            <a:r>
              <a:rPr lang="fi-FI" sz="2200" dirty="0"/>
              <a:t>etualueen avopurenta</a:t>
            </a:r>
          </a:p>
          <a:p>
            <a:pPr marL="971550" lvl="1" indent="-342900"/>
            <a:r>
              <a:rPr lang="fi-FI" sz="2200" dirty="0"/>
              <a:t>syväpurenta</a:t>
            </a:r>
          </a:p>
          <a:p>
            <a:pPr marL="971550" lvl="1" indent="-342900"/>
            <a:r>
              <a:rPr lang="fi-FI" sz="2200" dirty="0"/>
              <a:t>yhden leukaneljänneksen (voimakas) lyhentyminen</a:t>
            </a:r>
          </a:p>
          <a:p>
            <a:pPr marL="971550" lvl="1" indent="-342900"/>
            <a:r>
              <a:rPr lang="fi-FI" sz="2200" dirty="0" err="1"/>
              <a:t>parafunktiot</a:t>
            </a:r>
            <a:endParaRPr lang="fi-FI" sz="2200" dirty="0"/>
          </a:p>
          <a:p>
            <a:pPr marL="971550" lvl="1" indent="-342900"/>
            <a:r>
              <a:rPr lang="fi-FI" sz="2200" dirty="0"/>
              <a:t>leukaniveltä vaurioittavat sairaudet</a:t>
            </a:r>
          </a:p>
          <a:p>
            <a:pPr marL="971550" lvl="1" indent="-342900"/>
            <a:r>
              <a:rPr lang="fi-FI" sz="2200" dirty="0"/>
              <a:t>patologinen hampaiden kuluminen</a:t>
            </a:r>
          </a:p>
          <a:p>
            <a:pPr marL="971550" lvl="1" indent="-342900"/>
            <a:r>
              <a:rPr lang="fi-FI" sz="2200" dirty="0"/>
              <a:t>voimakkaasti lyhentynyt hammaskaari.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6260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080EF1-0BB0-7EA2-B9F9-7E64F630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Puuttuvien hampaiden korvaaminen 2(3)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85D64-9AFC-746E-F83A-B385C2141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0919599" cy="394577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On tärkeää tunnistaa epästabiili purenta ja purennan huononemisen tunnusmerkit, jos takahampaita ei korvata proteesilla.</a:t>
            </a:r>
          </a:p>
          <a:p>
            <a:pPr marL="971550" lvl="1" indent="-342900"/>
            <a:r>
              <a:rPr lang="fi-FI" dirty="0"/>
              <a:t>Hampaiden poiston seurauksena puutosaukon viereiset hampaat saattavat siirtyä ja hammasriviin syntyy aukkoisuutta (</a:t>
            </a:r>
            <a:r>
              <a:rPr lang="fi-FI" dirty="0" err="1"/>
              <a:t>diasteemoja</a:t>
            </a:r>
            <a:r>
              <a:rPr lang="fi-FI" dirty="0"/>
              <a:t>).</a:t>
            </a:r>
          </a:p>
          <a:p>
            <a:pPr marL="971550" lvl="1" indent="-342900"/>
            <a:r>
              <a:rPr lang="fi-FI" dirty="0"/>
              <a:t>Hampaiden poiston seurauksena vastakkaiset hampaat saattavat siirtyä tai </a:t>
            </a:r>
            <a:r>
              <a:rPr lang="fi-FI" dirty="0" err="1"/>
              <a:t>ylipuhjeta</a:t>
            </a:r>
            <a:r>
              <a:rPr lang="fi-FI" dirty="0"/>
              <a:t> ja purentainterferenssien mahdollisuus kasvaa.</a:t>
            </a:r>
          </a:p>
          <a:p>
            <a:pPr marL="971550" lvl="1" indent="-342900"/>
            <a:r>
              <a:rPr lang="fi-FI" dirty="0"/>
              <a:t>Purentakontaktien määrä etualueella lisääntyy tai niiden laatu muuttuu.</a:t>
            </a:r>
          </a:p>
          <a:p>
            <a:pPr marL="971550" lvl="1" indent="-342900"/>
            <a:r>
              <a:rPr lang="fi-FI" dirty="0"/>
              <a:t>Hampaiden ylipurennat (HYP, VYP) suurenevat.</a:t>
            </a:r>
          </a:p>
          <a:p>
            <a:pPr marL="971550" lvl="1" indent="-342900"/>
            <a:r>
              <a:rPr lang="fi-FI" dirty="0"/>
              <a:t>Hampaiden epäfysiologinen kuluminen lisääntyy.</a:t>
            </a:r>
          </a:p>
          <a:p>
            <a:pPr marL="971550" lvl="1" indent="-342900"/>
            <a:r>
              <a:rPr lang="fi-FI" dirty="0"/>
              <a:t>Hampaiden </a:t>
            </a:r>
            <a:r>
              <a:rPr lang="fi-FI" dirty="0" err="1"/>
              <a:t>parodontaalinen</a:t>
            </a:r>
            <a:r>
              <a:rPr lang="fi-FI" dirty="0"/>
              <a:t> kiinnitys heikentyy ja liikkuvuus lisääntyy.</a:t>
            </a:r>
          </a:p>
          <a:p>
            <a:pPr marL="971550" lvl="1" indent="-342900"/>
            <a:r>
              <a:rPr lang="fi-FI" dirty="0"/>
              <a:t>Etenkin voimakkaasti lyhentyneessä hammaskaaressa epästabiilin purennan riski suurenee.</a:t>
            </a:r>
          </a:p>
        </p:txBody>
      </p:sp>
      <p:sp>
        <p:nvSpPr>
          <p:cNvPr id="4" name="Tekstikehys 4">
            <a:extLst>
              <a:ext uri="{FF2B5EF4-FFF2-40B4-BE49-F238E27FC236}">
                <a16:creationId xmlns:a16="http://schemas.microsoft.com/office/drawing/2014/main" id="{25A05B43-4E09-C989-5A88-DF9ED9D51F19}"/>
              </a:ext>
            </a:extLst>
          </p:cNvPr>
          <p:cNvSpPr txBox="1"/>
          <p:nvPr/>
        </p:nvSpPr>
        <p:spPr>
          <a:xfrm>
            <a:off x="1271848" y="6034607"/>
            <a:ext cx="10008523" cy="599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lvl="1">
              <a:lnSpc>
                <a:spcPct val="90000"/>
              </a:lnSpc>
              <a:spcBef>
                <a:spcPts val="500"/>
              </a:spcBef>
              <a:defRPr/>
            </a:pPr>
            <a:r>
              <a:rPr lang="fi-FI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 = horisontaalinen ylipurenta; ylä- ja alaleuan etuhampaiden kärkien välinen vaakasuora etäisyys</a:t>
            </a:r>
          </a:p>
          <a:p>
            <a:pPr marL="628650" lvl="1">
              <a:lnSpc>
                <a:spcPct val="90000"/>
              </a:lnSpc>
              <a:spcBef>
                <a:spcPts val="500"/>
              </a:spcBef>
              <a:defRPr/>
            </a:pPr>
            <a:r>
              <a:rPr lang="fi-FI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 = vertikaalinen ylipurenta; ylä- ja alaleuan etuhampaiden kärkien välinen pystysuora etäisyys </a:t>
            </a:r>
          </a:p>
        </p:txBody>
      </p:sp>
    </p:spTree>
    <p:extLst>
      <p:ext uri="{BB962C8B-B14F-4D97-AF65-F5344CB8AC3E}">
        <p14:creationId xmlns:p14="http://schemas.microsoft.com/office/powerpoint/2010/main" val="1418057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45AFE5-8C23-FB10-1CB2-9881C6D2A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Puuttuvien hampaiden korvaaminen 3(3)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790FA4-DC4A-588C-9C92-AABBFD99D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Hoitosuunnitelmaan vaikuttaa vastaleuassa olevien hampaiden lukumäärä.</a:t>
            </a:r>
          </a:p>
          <a:p>
            <a:pPr marL="971550" lvl="1" indent="-342900"/>
            <a:r>
              <a:rPr lang="fi-FI" sz="2200" dirty="0"/>
              <a:t>Myös purentatasot tulee huomioida.</a:t>
            </a:r>
          </a:p>
          <a:p>
            <a:pPr marL="971550" lvl="1" indent="-342900"/>
            <a:r>
              <a:rPr lang="fi-FI" sz="2200" dirty="0"/>
              <a:t>Ilman vastapurijaa hampaat voivat </a:t>
            </a:r>
            <a:r>
              <a:rPr lang="fi-FI" sz="2200" dirty="0" err="1"/>
              <a:t>ylipuhjeta</a:t>
            </a:r>
            <a:r>
              <a:rPr lang="fi-FI" sz="2200" dirty="0"/>
              <a:t>. </a:t>
            </a:r>
          </a:p>
          <a:p>
            <a:pPr marL="971550" lvl="1" indent="-342900"/>
            <a:r>
              <a:rPr lang="fi-FI" sz="2200" dirty="0"/>
              <a:t>Kokoproteesin tai vapaapäätteisen irrotettavan proteesin stabiliteetti paranee, kun purentapareja on enemmän.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Purentateho saattaa lyhentyneessä hammaskaaressa vähentyä </a:t>
            </a:r>
            <a:r>
              <a:rPr lang="fi-FI" b="1" dirty="0"/>
              <a:t>C</a:t>
            </a:r>
            <a:r>
              <a:rPr lang="fi-FI" dirty="0"/>
              <a:t>, etenkin jos hammaskaari on voimakkaasti lyhentynyt.</a:t>
            </a:r>
          </a:p>
          <a:p>
            <a:pPr marL="971550" lvl="1" indent="-342900"/>
            <a:r>
              <a:rPr lang="fi-FI" sz="2200" dirty="0"/>
              <a:t>Lyhentyneessä hammaskaaressa purentapinta-ala ja purentavoimat ovat vähentyneet. </a:t>
            </a:r>
          </a:p>
        </p:txBody>
      </p:sp>
    </p:spTree>
    <p:extLst>
      <p:ext uri="{BB962C8B-B14F-4D97-AF65-F5344CB8AC3E}">
        <p14:creationId xmlns:p14="http://schemas.microsoft.com/office/powerpoint/2010/main" val="617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BC6670-0DFD-6613-11B5-914CA461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/>
              <a:t>Proteettiset</a:t>
            </a:r>
            <a:r>
              <a:rPr lang="fi-FI" altLang="fi-FI" dirty="0"/>
              <a:t> hoitovaihtoehdot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DFE02-8031-CE8F-BDB5-443099017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Proteettisen</a:t>
            </a:r>
            <a:r>
              <a:rPr lang="fi-FI" dirty="0"/>
              <a:t> hoidon tavoitteena on puuttuvien hampaiden korvaaminen,</a:t>
            </a:r>
            <a:br>
              <a:rPr lang="fi-FI" dirty="0"/>
            </a:br>
            <a:r>
              <a:rPr lang="fi-FI" dirty="0"/>
              <a:t>jotta purentaelimistön hyvä toiminta saadaan palautetuksi.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Proteettinen</a:t>
            </a:r>
            <a:r>
              <a:rPr lang="fi-FI" dirty="0"/>
              <a:t> hoito tulee suunnitella yksilöllisesti potilaan tarpeiden ja toivomusten mukaan.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Purentatoimintaa voidaan parantaa joko irrotettavalla tai kiinteällä proteesilla.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Proteettisia</a:t>
            </a:r>
            <a:r>
              <a:rPr lang="fi-FI" dirty="0"/>
              <a:t> hoitovaihtoehtoja ovat</a:t>
            </a:r>
          </a:p>
          <a:p>
            <a:pPr marL="971550" lvl="1" indent="-342900"/>
            <a:r>
              <a:rPr lang="fi-FI" sz="2200" dirty="0"/>
              <a:t>implantit</a:t>
            </a:r>
          </a:p>
          <a:p>
            <a:pPr marL="971550" lvl="1" indent="-342900"/>
            <a:r>
              <a:rPr lang="fi-FI" sz="2200" dirty="0"/>
              <a:t>vapaapäätteinen irrotettava proteesi</a:t>
            </a:r>
          </a:p>
          <a:p>
            <a:pPr marL="971550" lvl="1" indent="-342900"/>
            <a:r>
              <a:rPr lang="fi-FI" sz="2200" dirty="0"/>
              <a:t>kiinteät hammaskantoiset proteesit.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Taloudelliset seikat voivat vaikuttaa hoitovaihtoehdon valintaan.</a:t>
            </a:r>
          </a:p>
        </p:txBody>
      </p:sp>
    </p:spTree>
    <p:extLst>
      <p:ext uri="{BB962C8B-B14F-4D97-AF65-F5344CB8AC3E}">
        <p14:creationId xmlns:p14="http://schemas.microsoft.com/office/powerpoint/2010/main" val="325193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60DB12-B61E-4C96-B6DB-94CA4205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Näytön varmuusaste Käypä hoito -suosituksissa</a:t>
            </a:r>
            <a:endParaRPr lang="fi-FI" dirty="0"/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B5B8141D-64E1-447B-A12D-6DA5F796C244}"/>
              </a:ext>
            </a:extLst>
          </p:cNvPr>
          <p:cNvGraphicFramePr>
            <a:graphicFrameLocks noGrp="1"/>
          </p:cNvGraphicFramePr>
          <p:nvPr/>
        </p:nvGraphicFramePr>
        <p:xfrm>
          <a:off x="633600" y="2006185"/>
          <a:ext cx="10904607" cy="3631485"/>
        </p:xfrm>
        <a:graphic>
          <a:graphicData uri="http://schemas.openxmlformats.org/drawingml/2006/table">
            <a:tbl>
              <a:tblPr/>
              <a:tblGrid>
                <a:gridCol w="1684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3491">
                  <a:extLst>
                    <a:ext uri="{9D8B030D-6E8A-4147-A177-3AD203B41FA5}">
                      <a16:colId xmlns:a16="http://schemas.microsoft.com/office/drawing/2014/main" val="211638343"/>
                    </a:ext>
                  </a:extLst>
                </a:gridCol>
              </a:tblGrid>
              <a:tr h="370125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Koodi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Näytön aste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Selitys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A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Vahva 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Useita menetelmällisesti tasokkaita</a:t>
                      </a:r>
                      <a:r>
                        <a:rPr sz="1600" baseline="300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 tutkimuksia, joiden tulokset samansuuntaiset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B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Kohtalainen 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Ainakin yksi menetelmällisesti tasokas tutkimus tai useita kelvollisia</a:t>
                      </a:r>
                      <a:r>
                        <a:rPr sz="1600" baseline="300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 tutkimuksia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C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Niukka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Ainakin yksi kelvollinen tieteellinen tutkimus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Ei 
tutkimusnäyttöä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Asiantuntijoiden tulkinta (paras arvio) </a:t>
                      </a:r>
                      <a:r>
                        <a:rPr sz="1600" dirty="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tiedosta</a:t>
                      </a:r>
                      <a:r>
                        <a:rPr sz="16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, joka ei </a:t>
                      </a:r>
                      <a:r>
                        <a:rPr sz="160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täytä</a:t>
                      </a:r>
                      <a:r>
                        <a:rPr sz="16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 </a:t>
                      </a:r>
                      <a:r>
                        <a:rPr sz="160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tutkimukseen</a:t>
                      </a:r>
                      <a:r>
                        <a:rPr sz="16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 </a:t>
                      </a:r>
                      <a:r>
                        <a:rPr sz="160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perustuvia</a:t>
                      </a:r>
                      <a:r>
                        <a:rPr sz="16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 </a:t>
                      </a:r>
                      <a:r>
                        <a:rPr sz="160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näytön</a:t>
                      </a:r>
                      <a:r>
                        <a:rPr sz="16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 </a:t>
                      </a:r>
                      <a:r>
                        <a:rPr sz="160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vaatimuksia</a:t>
                      </a:r>
                      <a:endParaRPr sz="1600">
                        <a:solidFill>
                          <a:schemeClr val="accent1"/>
                        </a:solidFill>
                        <a:latin typeface="+mn-lt"/>
                        <a:ea typeface="+mn-ea"/>
                        <a:cs typeface="Calibri" panose="020F0502020204030204" pitchFamily="34" charset="0"/>
                        <a:sym typeface="Lucida San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432">
                <a:tc gridSpan="3">
                  <a:txBody>
                    <a:bodyPr/>
                    <a:lstStyle/>
                    <a:p>
                      <a:pPr algn="l">
                        <a:defRPr baseline="300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lang="fi-FI" sz="14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fi-FI" sz="1400" baseline="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Menetelmällisesti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pPr algn="l">
                        <a:defRPr baseline="300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lang="fi-FI" sz="14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fi-FI" sz="1400" baseline="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>
                        <a:solidFill>
                          <a:schemeClr val="accent1"/>
                        </a:solidFill>
                        <a:latin typeface="+mn-lt"/>
                        <a:ea typeface="Lucida Sans"/>
                        <a:cs typeface="Calibri" panose="020F0502020204030204" pitchFamily="34" charset="0"/>
                        <a:sym typeface="Lucida San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>
                        <a:solidFill>
                          <a:schemeClr val="accent1"/>
                        </a:solidFill>
                        <a:latin typeface="+mn-lt"/>
                        <a:ea typeface="+mn-ea"/>
                        <a:cs typeface="Calibri" panose="020F0502020204030204" pitchFamily="34" charset="0"/>
                        <a:sym typeface="Lucida San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4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665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FB0F8D-7568-463C-23C1-2CE440420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Implantit 1(2)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A070C0-6B2F-54DB-4F22-173F922AE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756754"/>
            <a:ext cx="10721586" cy="467729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Implantit </a:t>
            </a:r>
          </a:p>
          <a:p>
            <a:pPr marL="971550" lvl="1" indent="-342900"/>
            <a:r>
              <a:rPr lang="fi-FI" sz="2200" dirty="0"/>
              <a:t>Puuttuvien hampaiden korvaaminen implanttikantoisilla yksittäisillä kruunuilla tai silloilla on suositeltava vaihtoehto, jos implanttihoidon muut aiheet täyttyvät </a:t>
            </a:r>
            <a:r>
              <a:rPr lang="fi-FI" sz="2200" b="1" dirty="0"/>
              <a:t>C</a:t>
            </a:r>
            <a:r>
              <a:rPr lang="fi-FI" sz="2200" dirty="0"/>
              <a:t>.</a:t>
            </a:r>
          </a:p>
          <a:p>
            <a:pPr marL="971550" lvl="1" indent="-342900"/>
            <a:r>
              <a:rPr lang="fi-FI" sz="2200" dirty="0"/>
              <a:t>Implanttikantoiset rakenteet ovat kiinteitä. </a:t>
            </a:r>
          </a:p>
          <a:p>
            <a:pPr marL="971550" lvl="1" indent="-342900"/>
            <a:r>
              <a:rPr lang="fi-FI" sz="2200" dirty="0"/>
              <a:t>Viereisiä hampaita ei tarvitse preparoida.</a:t>
            </a:r>
          </a:p>
          <a:p>
            <a:pPr marL="971550" lvl="1" indent="-342900"/>
            <a:r>
              <a:rPr lang="fi-FI" sz="2200" dirty="0"/>
              <a:t>Yksittäisen implanttikantoisen kruunun tekeminen takahampaan kohdalle palauttaa purennan takaisin takahammasalueelle vastaamaan luonnon-hampaiden purentaa.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Implanttihoidon suunnittelu on tehtävä laaja-alaisesti niin, että huomioidaan purennan toiminta ja ulkonäkö kokonaisuutena:</a:t>
            </a:r>
          </a:p>
          <a:p>
            <a:pPr marL="971550" lvl="1" indent="-342900"/>
            <a:r>
              <a:rPr lang="fi-FI" sz="2200" dirty="0" err="1"/>
              <a:t>proteettiset</a:t>
            </a:r>
            <a:r>
              <a:rPr lang="fi-FI" sz="2200" dirty="0"/>
              <a:t> ja kirurgiset edellytykset</a:t>
            </a:r>
          </a:p>
          <a:p>
            <a:pPr marL="971550" lvl="1" indent="-342900"/>
            <a:r>
              <a:rPr lang="fi-FI" sz="2200" dirty="0"/>
              <a:t>potilaan purentavoimat ja </a:t>
            </a:r>
            <a:r>
              <a:rPr lang="fi-FI" sz="2200" dirty="0" err="1"/>
              <a:t>parafunktiot</a:t>
            </a:r>
            <a:r>
              <a:rPr lang="fi-FI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8759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7B0B9C-BE52-DED8-F7A8-5E1EB5DF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Implantit 2(2)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233BBA-355A-A7E0-7772-2050ADB72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Implantit </a:t>
            </a:r>
          </a:p>
          <a:p>
            <a:pPr marL="971550" lvl="1" indent="-342900"/>
            <a:r>
              <a:rPr lang="fi-FI" sz="2200" dirty="0"/>
              <a:t>Potilaat saattavat kokea takahampaiden korvaamisen yksittäisillä implanttikantoisilla kruunuilla tai silloilla parantavan suun terveyteen liittyvää elämänlaatua </a:t>
            </a:r>
            <a:r>
              <a:rPr lang="fi-FI" sz="2200" b="1" dirty="0"/>
              <a:t>C</a:t>
            </a:r>
            <a:r>
              <a:rPr lang="fi-FI" sz="2200" dirty="0"/>
              <a:t>.</a:t>
            </a:r>
          </a:p>
          <a:p>
            <a:pPr marL="971550" lvl="1" indent="-342900"/>
            <a:r>
              <a:rPr lang="fi-FI" sz="2200" dirty="0"/>
              <a:t>Implanttikantoiset kruunut ja sillat ovat kestävä vaihtoehto myös pitkällä aikavälillä.</a:t>
            </a:r>
          </a:p>
          <a:p>
            <a:pPr marL="971550" lvl="1" indent="-342900"/>
            <a:r>
              <a:rPr lang="fi-FI" sz="2200" dirty="0"/>
              <a:t>Implanttihoitoa suunniteltaessa on huomioitava ennustetta heikentävät paikalliset tekijät, esimerkiksi diabetes ja tupakointi.</a:t>
            </a:r>
          </a:p>
        </p:txBody>
      </p:sp>
    </p:spTree>
    <p:extLst>
      <p:ext uri="{BB962C8B-B14F-4D97-AF65-F5344CB8AC3E}">
        <p14:creationId xmlns:p14="http://schemas.microsoft.com/office/powerpoint/2010/main" val="4271516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1DF67F-2386-19E7-815F-EE42465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Vapaapäätteinen irrotettava proteesi 1(3)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D41E6A-5D7D-44C9-B96D-FDAA03BB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Tässä suosituksessa irrotettavalla proteesilla tarkoitetaan metallirunkoista osaproteesia.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Vapaapäätteisen irrotettavan proteesin hyödyt:</a:t>
            </a:r>
          </a:p>
          <a:p>
            <a:pPr marL="971550" lvl="1" indent="-342900"/>
            <a:r>
              <a:rPr lang="fi-FI" sz="2200" dirty="0"/>
              <a:t>pureskelufunktion lisäys</a:t>
            </a:r>
          </a:p>
          <a:p>
            <a:pPr marL="971550" lvl="1" indent="-342900"/>
            <a:r>
              <a:rPr lang="fi-FI" sz="2200" dirty="0"/>
              <a:t>kudoksia korvaava funktio</a:t>
            </a:r>
          </a:p>
          <a:p>
            <a:pPr marL="971550" lvl="1" indent="-342900"/>
            <a:r>
              <a:rPr lang="fi-FI" sz="2200" dirty="0"/>
              <a:t>saattaa parantaa potilastyytyväisyyttä, etenkin jos myös etualueen hampaita korvataan</a:t>
            </a:r>
          </a:p>
          <a:p>
            <a:pPr marL="971550" lvl="1" indent="-342900"/>
            <a:r>
              <a:rPr lang="fi-FI" sz="2200" dirty="0"/>
              <a:t>jos irrotettavalla proteesilla korvataan pelkät takahampaat, koettu hyöty ei ole suuri </a:t>
            </a:r>
            <a:r>
              <a:rPr lang="fi-FI" sz="2200" b="1" dirty="0"/>
              <a:t>B</a:t>
            </a:r>
            <a:r>
              <a:rPr lang="fi-FI" sz="2200" dirty="0"/>
              <a:t>.</a:t>
            </a:r>
          </a:p>
          <a:p>
            <a:pPr marL="971550" lvl="1" indent="-342900"/>
            <a:r>
              <a:rPr lang="fi-FI" sz="2200" dirty="0"/>
              <a:t>irrotettava osaproteesi ei suurenna hampaiden menettämisen riskiä lyhentyneeseen hammaskaareen verrattuna </a:t>
            </a:r>
            <a:r>
              <a:rPr lang="fi-FI" sz="2200" b="1" dirty="0"/>
              <a:t>B</a:t>
            </a:r>
            <a:r>
              <a:rPr lang="fi-FI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9884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CF397C-EA6F-3D6E-4407-EFE1842F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Vapaapäätteinen irrotettava proteesi 2(3)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6A5DD7-912D-9AAE-2977-F2E77A873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Hammaslääkärin on huolehdittava </a:t>
            </a:r>
            <a:r>
              <a:rPr lang="fi-FI" dirty="0" err="1"/>
              <a:t>preproteettisen</a:t>
            </a:r>
            <a:r>
              <a:rPr lang="fi-FI" dirty="0"/>
              <a:t> ja </a:t>
            </a:r>
            <a:r>
              <a:rPr lang="fi-FI" dirty="0" err="1"/>
              <a:t>proteettisen</a:t>
            </a:r>
            <a:r>
              <a:rPr lang="fi-FI" dirty="0"/>
              <a:t> hoidon suunnittelusta ja toteutuksesta.</a:t>
            </a:r>
          </a:p>
          <a:p>
            <a:pPr marL="971550" lvl="1" indent="-342900"/>
            <a:r>
              <a:rPr lang="fi-FI" sz="2200" dirty="0"/>
              <a:t>Irrotettavan proteesin rakenne on suunniteltava siten,</a:t>
            </a:r>
            <a:br>
              <a:rPr lang="fi-FI" sz="2200" dirty="0"/>
            </a:br>
            <a:r>
              <a:rPr lang="fi-FI" sz="2200" dirty="0"/>
              <a:t>että proteesi minimoi plakin kertymistä ja kudosvaurioita.</a:t>
            </a:r>
          </a:p>
          <a:p>
            <a:pPr marL="971550" lvl="1" indent="-342900"/>
            <a:r>
              <a:rPr lang="fi-FI" sz="2200" dirty="0"/>
              <a:t>Potilaalle on opetettava omahoito ja korostettava ylläpitohoidon tärkeyttä.</a:t>
            </a:r>
          </a:p>
          <a:p>
            <a:pPr marL="971550" lvl="1" indent="-342900"/>
            <a:r>
              <a:rPr lang="fi-FI" sz="2200" dirty="0" err="1"/>
              <a:t>Proteettisissa</a:t>
            </a:r>
            <a:r>
              <a:rPr lang="fi-FI" sz="2200" dirty="0"/>
              <a:t> ratkaisuissa voidaan käyttää </a:t>
            </a:r>
            <a:r>
              <a:rPr lang="fi-FI" sz="2200" dirty="0" err="1"/>
              <a:t>yhdistelmäprotetiikkaa</a:t>
            </a:r>
            <a:r>
              <a:rPr lang="fi-FI" sz="2200" dirty="0"/>
              <a:t> ja erikoiskiinnittimiä.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9866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97506E-DDF1-5DCF-FC7D-17527D83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Vapaapäätteinen irrotettava proteesi 3(3)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BD5E11-8490-0965-0A7E-67D5B4A85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Vapaapäätteisen irrotettavan proteesin haittoja ovat</a:t>
            </a:r>
          </a:p>
          <a:p>
            <a:pPr marL="971550" lvl="1" indent="-342900"/>
            <a:r>
              <a:rPr lang="fi-FI" sz="2200" dirty="0"/>
              <a:t>alveoliharjanteen </a:t>
            </a:r>
            <a:r>
              <a:rPr lang="fi-FI" sz="2200" dirty="0" err="1"/>
              <a:t>resorptio</a:t>
            </a:r>
            <a:endParaRPr lang="fi-FI" sz="2200" dirty="0"/>
          </a:p>
          <a:p>
            <a:pPr marL="971550" lvl="1" indent="-342900"/>
            <a:r>
              <a:rPr lang="fi-FI" sz="2200" dirty="0"/>
              <a:t>limakalvomuutokset </a:t>
            </a:r>
          </a:p>
          <a:p>
            <a:pPr marL="971550" lvl="1" indent="-342900"/>
            <a:r>
              <a:rPr lang="fi-FI" sz="2200" dirty="0" err="1"/>
              <a:t>kariologiset</a:t>
            </a:r>
            <a:r>
              <a:rPr lang="fi-FI" sz="2200" dirty="0"/>
              <a:t> riskit.</a:t>
            </a:r>
          </a:p>
          <a:p>
            <a:pPr marL="1368425" lvl="2" indent="-342900"/>
            <a:r>
              <a:rPr lang="fi-FI" sz="2000" dirty="0"/>
              <a:t>Pitkäaikainen osaproteesin käyttö ilmeisesti suurentaa hampaiden reikiintymisen riskiä </a:t>
            </a:r>
            <a:r>
              <a:rPr lang="fi-FI" sz="2000" b="1" dirty="0"/>
              <a:t>B</a:t>
            </a:r>
            <a:r>
              <a:rPr lang="fi-FI" sz="2000" dirty="0"/>
              <a:t>.</a:t>
            </a:r>
          </a:p>
          <a:p>
            <a:pPr marL="1368425" lvl="2" indent="-342900"/>
            <a:r>
              <a:rPr lang="fi-FI" sz="2000" dirty="0"/>
              <a:t>Ikääntyneillä tai vanhuspotilailla esiintyy reikiintymistä hampaiden juurten pinnoilla.</a:t>
            </a:r>
          </a:p>
          <a:p>
            <a:pPr marL="971550" lvl="1" indent="-342900"/>
            <a:r>
              <a:rPr lang="fi-FI" sz="2200" dirty="0"/>
              <a:t>Hampaissa on enemmän plakkia kuin kiinteää proteesia käyttävillä.</a:t>
            </a:r>
          </a:p>
          <a:p>
            <a:pPr marL="1368425" lvl="2" indent="-342900"/>
            <a:r>
              <a:rPr lang="fi-FI" sz="2000" dirty="0"/>
              <a:t>Tämä ei ilmeisesti suurenna </a:t>
            </a:r>
            <a:r>
              <a:rPr lang="fi-FI" sz="2000" dirty="0" err="1"/>
              <a:t>parodontaalisairauksien</a:t>
            </a:r>
            <a:r>
              <a:rPr lang="fi-FI" sz="2000" dirty="0"/>
              <a:t> eikä </a:t>
            </a:r>
            <a:r>
              <a:rPr lang="fi-FI" sz="2000" dirty="0" err="1"/>
              <a:t>parodontologisista</a:t>
            </a:r>
            <a:r>
              <a:rPr lang="fi-FI" sz="2000" dirty="0"/>
              <a:t> </a:t>
            </a:r>
            <a:br>
              <a:rPr lang="fi-FI" sz="2000" dirty="0"/>
            </a:br>
            <a:r>
              <a:rPr lang="fi-FI" sz="2000" dirty="0"/>
              <a:t>syistä tehtävän hampaan poiston riskiä </a:t>
            </a:r>
            <a:r>
              <a:rPr lang="fi-FI" sz="2000" b="1" dirty="0"/>
              <a:t>B</a:t>
            </a:r>
            <a:r>
              <a:rPr lang="fi-FI" sz="2000" dirty="0"/>
              <a:t>.</a:t>
            </a:r>
          </a:p>
          <a:p>
            <a:pPr marL="971550" lvl="1" indent="-342900"/>
            <a:r>
              <a:rPr lang="fi-FI" sz="2200" dirty="0"/>
              <a:t>Huonosti pysyvä tai huonosti istuva irrotettava proteesi voi lisätä purentaelimistön toimintahäiriöitä (TMD).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4074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4D6E0B-29EC-E1A8-02E1-FA3B7EB6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Kiinteät hammaskantoiset proteesit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BB3777-98A1-D777-12A5-75C27D72F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Kiinteät hammaskantoiset proteesit</a:t>
            </a:r>
          </a:p>
          <a:p>
            <a:pPr marL="971550" lvl="1" indent="-342900"/>
            <a:r>
              <a:rPr lang="fi-FI" sz="2200" dirty="0"/>
              <a:t>Poistettujen takahampaiden korvaamista siltaproteesilla, jossa on distaalinen ulokehammas, ei suositella, koska ulokehammas saattaa aiheuttaa haitallisia vääntövoimia etenkin takimmaiseen tukihampaaseen ja </a:t>
            </a:r>
            <a:r>
              <a:rPr lang="fi-FI" sz="2200" dirty="0" err="1"/>
              <a:t>proteettiseen</a:t>
            </a:r>
            <a:r>
              <a:rPr lang="fi-FI" sz="2200" dirty="0"/>
              <a:t> rakenteeseen.</a:t>
            </a:r>
          </a:p>
          <a:p>
            <a:pPr marL="1368425" lvl="2" indent="-342900"/>
            <a:r>
              <a:rPr lang="fi-FI" sz="2000" dirty="0"/>
              <a:t>Ulokehammas on vasta-aiheinen, jos distaalisin tukihammas on juurihoidettu.</a:t>
            </a:r>
          </a:p>
          <a:p>
            <a:pPr marL="1368425" lvl="2" indent="-342900"/>
            <a:r>
              <a:rPr lang="fi-FI" sz="2000" dirty="0"/>
              <a:t>Vastapurija ja purentavoimat tulee huomioida.</a:t>
            </a:r>
          </a:p>
          <a:p>
            <a:pPr marL="971550" lvl="1" indent="-342900"/>
            <a:r>
              <a:rPr lang="fi-FI" sz="2200" dirty="0" err="1"/>
              <a:t>Ortodonttisella</a:t>
            </a:r>
            <a:r>
              <a:rPr lang="fi-FI" sz="2200" dirty="0"/>
              <a:t> hampaan siirrolla saadaan aikaan hammaskaaren sisällä oleva aukko, joka voidaan korvata kiinteällä proteesilla. </a:t>
            </a:r>
          </a:p>
        </p:txBody>
      </p:sp>
    </p:spTree>
    <p:extLst>
      <p:ext uri="{BB962C8B-B14F-4D97-AF65-F5344CB8AC3E}">
        <p14:creationId xmlns:p14="http://schemas.microsoft.com/office/powerpoint/2010/main" val="4057974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2">
            <a:extLst>
              <a:ext uri="{FF2B5EF4-FFF2-40B4-BE49-F238E27FC236}">
                <a16:creationId xmlns:a16="http://schemas.microsoft.com/office/drawing/2014/main" id="{6ACE91F3-BE6C-4D8B-B54A-CA8008D623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99667" y="1977141"/>
            <a:ext cx="7993062" cy="4151312"/>
          </a:xfrm>
          <a:noFill/>
        </p:spPr>
      </p:pic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5C00ECFC-BD4C-402A-8C93-9662F6C6A495}"/>
              </a:ext>
            </a:extLst>
          </p:cNvPr>
          <p:cNvCxnSpPr>
            <a:cxnSpLocks/>
          </p:cNvCxnSpPr>
          <p:nvPr/>
        </p:nvCxnSpPr>
        <p:spPr>
          <a:xfrm flipV="1">
            <a:off x="5125038" y="5935778"/>
            <a:ext cx="847725" cy="1952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57134AA9-CCB4-4450-8D7C-A9D22F669753}"/>
              </a:ext>
            </a:extLst>
          </p:cNvPr>
          <p:cNvCxnSpPr>
            <a:cxnSpLocks/>
          </p:cNvCxnSpPr>
          <p:nvPr/>
        </p:nvCxnSpPr>
        <p:spPr>
          <a:xfrm flipH="1" flipV="1">
            <a:off x="7428501" y="5988753"/>
            <a:ext cx="865211" cy="190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Otsikko 1">
            <a:extLst>
              <a:ext uri="{FF2B5EF4-FFF2-40B4-BE49-F238E27FC236}">
                <a16:creationId xmlns:a16="http://schemas.microsoft.com/office/drawing/2014/main" id="{4BA3D025-7AA9-4017-A71F-6717CB4A9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74" y="824591"/>
            <a:ext cx="8392666" cy="1152550"/>
          </a:xfrm>
        </p:spPr>
        <p:txBody>
          <a:bodyPr/>
          <a:lstStyle/>
          <a:p>
            <a:pPr algn="ctr"/>
            <a:r>
              <a:rPr lang="fi-FI" altLang="fi-FI" sz="2800" dirty="0"/>
              <a:t>Lyhentyneen hammaskaaren hoidon periaatteet</a:t>
            </a:r>
            <a:br>
              <a:rPr lang="fi-FI" altLang="fi-FI" sz="2800" dirty="0"/>
            </a:br>
            <a:r>
              <a:rPr lang="fi-FI" altLang="fi-FI" sz="2000" b="1" dirty="0"/>
              <a:t>Ylläpitohoito</a:t>
            </a:r>
            <a:br>
              <a:rPr lang="fi-FI" altLang="fi-FI" sz="2000" b="1" dirty="0"/>
            </a:br>
            <a:br>
              <a:rPr lang="fi-FI" altLang="fi-FI" sz="2000" b="1" dirty="0"/>
            </a:br>
            <a:endParaRPr lang="fi-FI" altLang="fi-FI" sz="20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4AAF01-6CD0-143E-BFFB-2D8A9F61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Ylläpitohoito 1(2)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6BDAD7-F79A-14B2-94D6-013E3C48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Proteettinen</a:t>
            </a:r>
            <a:r>
              <a:rPr lang="fi-FI" dirty="0"/>
              <a:t> hoito on toteutettava niin, että potilaan omahoito on mahdollista.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Potilaskohtaisesti on suositeltavaa laatia yksilöllinen ylläpitohoito-ohjelma.</a:t>
            </a:r>
          </a:p>
          <a:p>
            <a:pPr marL="971550" lvl="1" indent="-342900"/>
            <a:r>
              <a:rPr lang="fi-FI" sz="2200" dirty="0"/>
              <a:t>Ks. Käypä hoito -suositukset </a:t>
            </a:r>
            <a:r>
              <a:rPr lang="fi-FI" sz="2200" dirty="0" err="1">
                <a:hlinkClick r:id="rId2"/>
              </a:rPr>
              <a:t>Parodontiitti</a:t>
            </a:r>
            <a:r>
              <a:rPr lang="fi-FI" sz="2200" dirty="0">
                <a:hlinkClick r:id="rId2"/>
              </a:rPr>
              <a:t> </a:t>
            </a:r>
            <a:r>
              <a:rPr lang="fi-FI" sz="2200" dirty="0"/>
              <a:t>ja </a:t>
            </a:r>
            <a:r>
              <a:rPr lang="fi-FI" sz="2200" dirty="0">
                <a:hlinkClick r:id="rId3"/>
              </a:rPr>
              <a:t>Karies (hallinta) </a:t>
            </a:r>
            <a:r>
              <a:rPr lang="fi-FI" sz="2200" dirty="0"/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ikä sekä fyysinen ja psyykkinen toimintakyky vaikuttavat jäännöshampaiston hoidon ennusteeseen.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Kaiken </a:t>
            </a:r>
            <a:r>
              <a:rPr lang="fi-FI" dirty="0" err="1"/>
              <a:t>proteettisen</a:t>
            </a:r>
            <a:r>
              <a:rPr lang="fi-FI" dirty="0"/>
              <a:t> hoidon jälkeen potilaalle on opetettava omahoito suun muuttuneissa oloissa.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Säännöllinen ylläpitohoito ja hyvä suu- ja proteesi-hygienia vähentävät osaproteesin aiheuttamia negatiivisia vaikutuksia ja ovat onnistuneen implanttihoidon edellytys.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6069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0B474C-C6BE-CCAE-B9A5-939D0D0FB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Ylläpitohoito 2(2)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3F3B5C-86B3-49D9-7536-EFA8FE910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Ylläpitohoidossa on kiinnitettävä </a:t>
            </a:r>
            <a:r>
              <a:rPr lang="fi-FI" b="1" dirty="0"/>
              <a:t>erityistä </a:t>
            </a:r>
            <a:r>
              <a:rPr lang="fi-FI" dirty="0"/>
              <a:t>huomiota</a:t>
            </a:r>
          </a:p>
          <a:p>
            <a:pPr marL="971550" lvl="1" indent="-342900"/>
            <a:r>
              <a:rPr lang="fi-FI" sz="2200" dirty="0"/>
              <a:t>potilaan yleissairauksiin ja lääkityksiin</a:t>
            </a:r>
          </a:p>
          <a:p>
            <a:pPr marL="971550" lvl="1" indent="-342900"/>
            <a:r>
              <a:rPr lang="fi-FI" sz="2200" dirty="0"/>
              <a:t>potilaan kykyyn ja motivaatioon huolehtia jäännöshampaiden ja proteesirakenteiden omahoidosta</a:t>
            </a:r>
          </a:p>
          <a:p>
            <a:pPr marL="971550" lvl="1" indent="-342900"/>
            <a:r>
              <a:rPr lang="fi-FI" sz="2200" dirty="0"/>
              <a:t>karieksen hallintaan (myös ruokavalioon)</a:t>
            </a:r>
          </a:p>
          <a:p>
            <a:pPr marL="971550" lvl="1" indent="-342900"/>
            <a:r>
              <a:rPr lang="fi-FI" sz="2200" dirty="0"/>
              <a:t>jäännöshampaiston kuntoon</a:t>
            </a:r>
          </a:p>
          <a:p>
            <a:pPr marL="971550" lvl="1" indent="-342900"/>
            <a:r>
              <a:rPr lang="fi-FI" sz="2200" dirty="0"/>
              <a:t>limakalvosairauksiin</a:t>
            </a:r>
          </a:p>
          <a:p>
            <a:pPr marL="971550" lvl="1" indent="-342900"/>
            <a:r>
              <a:rPr lang="fi-FI" sz="2200" dirty="0"/>
              <a:t>proteesien oikea-aikaisiin korjauksiin ja pohjauksiin</a:t>
            </a:r>
          </a:p>
          <a:p>
            <a:pPr marL="971550" lvl="1" indent="-342900"/>
            <a:r>
              <a:rPr lang="fi-FI" sz="2200" dirty="0"/>
              <a:t>ammattimaiseen ylläpitohoitoon</a:t>
            </a:r>
          </a:p>
          <a:p>
            <a:pPr marL="971550" lvl="1" indent="-342900"/>
            <a:r>
              <a:rPr lang="fi-FI" sz="2200" dirty="0"/>
              <a:t>iän tuomiin toiminnallisiin muutoksiin ja rajoitteisiin.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42071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09172E-FB02-4FDC-81DD-E75C50BB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Suomalaisen Lääkäriseuran </a:t>
            </a:r>
            <a:r>
              <a:rPr lang="fi-FI" sz="2800" dirty="0">
                <a:solidFill>
                  <a:srgbClr val="001759"/>
                </a:solidFill>
              </a:rPr>
              <a:t>Duodecimin ja Suomen Hammaslääkäriseura Apollonian asettama </a:t>
            </a:r>
            <a:r>
              <a:rPr lang="fi-FI" sz="2800" dirty="0"/>
              <a:t>työryhmä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614AED-A87E-4ED7-9560-70B2A21AC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778924"/>
            <a:ext cx="10919599" cy="4141507"/>
          </a:xfrm>
        </p:spPr>
        <p:txBody>
          <a:bodyPr>
            <a:normAutofit fontScale="92500" lnSpcReduction="20000"/>
          </a:bodyPr>
          <a:lstStyle/>
          <a:p>
            <a:r>
              <a:rPr lang="fi-FI" sz="2200" b="1" dirty="0"/>
              <a:t>Puheenjohtaja:</a:t>
            </a:r>
          </a:p>
          <a:p>
            <a:pPr eaLnBrk="1" hangingPunct="1">
              <a:buFontTx/>
              <a:buNone/>
              <a:defRPr/>
            </a:pPr>
            <a:r>
              <a:rPr lang="fi-FI" sz="2200" dirty="0"/>
              <a:t>Ritva Näpänkangas, dosentti, EHL; Oulun yliopisto ja OYS</a:t>
            </a:r>
          </a:p>
          <a:p>
            <a:r>
              <a:rPr lang="fi-FI" sz="2200" b="1" dirty="0"/>
              <a:t>Kokoava kirjoittaja:</a:t>
            </a:r>
          </a:p>
          <a:p>
            <a:pPr eaLnBrk="1" hangingPunct="1">
              <a:buFontTx/>
              <a:buNone/>
              <a:defRPr/>
            </a:pPr>
            <a:r>
              <a:rPr lang="fi-FI" sz="2200" dirty="0"/>
              <a:t>Ritva Näpänkangas, dosentti, EHL; Oulun yliopisto ja OYS</a:t>
            </a:r>
          </a:p>
          <a:p>
            <a:r>
              <a:rPr lang="fi-FI" sz="2200" b="1" dirty="0"/>
              <a:t>Jäsenet:</a:t>
            </a:r>
          </a:p>
          <a:p>
            <a:r>
              <a:rPr lang="fi-FI" sz="2200" dirty="0"/>
              <a:t>Marika Doepel, HLT, EHL; Turun yliopisto ja Plus Terveys Oy</a:t>
            </a:r>
          </a:p>
          <a:p>
            <a:r>
              <a:rPr lang="fi-FI" sz="2200" dirty="0"/>
              <a:t>Marjatta Jokela-Hietamäki, EHL; Plusterveys OY</a:t>
            </a:r>
          </a:p>
          <a:p>
            <a:pPr>
              <a:lnSpc>
                <a:spcPct val="120000"/>
              </a:lnSpc>
            </a:pPr>
            <a:r>
              <a:rPr lang="fi-FI" sz="2200" dirty="0"/>
              <a:t>Marja Pöllänen, dosentti, EHL; Lääkäriseura Duodecim, yksityisvastaanotto</a:t>
            </a:r>
            <a:br>
              <a:rPr lang="fi-FI" sz="2200" dirty="0"/>
            </a:br>
            <a:r>
              <a:rPr lang="fi-FI" sz="2200" dirty="0"/>
              <a:t>Käypä hoito -toimittaja)</a:t>
            </a:r>
          </a:p>
          <a:p>
            <a:r>
              <a:rPr lang="fi-FI" sz="2200" dirty="0"/>
              <a:t>Panu Rantonen, HLT, EHL; Savonlinnan keskussairaala, ISSHP</a:t>
            </a:r>
          </a:p>
          <a:p>
            <a:r>
              <a:rPr lang="fi-FI" sz="2200" dirty="0"/>
              <a:t>Olli Saloheimo, EHL; Jyväskylän kaupungin sosiaali- ja terveyspalvelut, kliininen erikoishoito</a:t>
            </a:r>
          </a:p>
          <a:p>
            <a:r>
              <a:rPr lang="fi-FI" sz="2200" dirty="0"/>
              <a:t>Maarit Salonen-Kemppi, HLT, EHL; </a:t>
            </a:r>
            <a:r>
              <a:rPr lang="fi-FI" sz="2200" dirty="0" err="1"/>
              <a:t>Oral</a:t>
            </a:r>
            <a:r>
              <a:rPr lang="fi-FI" sz="2200" dirty="0"/>
              <a:t> Hammaslääkärit, Oulu</a:t>
            </a: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F2B1EDD-3B5D-10C4-9CB9-B8DCC90F4A65}"/>
              </a:ext>
            </a:extLst>
          </p:cNvPr>
          <p:cNvSpPr txBox="1">
            <a:spLocks/>
          </p:cNvSpPr>
          <p:nvPr/>
        </p:nvSpPr>
        <p:spPr>
          <a:xfrm>
            <a:off x="633599" y="6109854"/>
            <a:ext cx="10919599" cy="606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25525" indent="-1111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System Font Regular"/>
              <a:buChar char="-"/>
              <a:tabLst/>
              <a:defRPr sz="18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2200" dirty="0"/>
              <a:t>Luentomateriaalin ovat laatineet Ritva Näpänkangas ja Marja Pöllänen. </a:t>
            </a:r>
          </a:p>
          <a:p>
            <a:pPr algn="ctr"/>
            <a:r>
              <a:rPr lang="fi-FI" sz="2200" dirty="0"/>
              <a:t>Luentomateriaalin ovat päivittäneet Ritva Näpänkangas ja Tiina Tala, Käypä hoito. </a:t>
            </a:r>
          </a:p>
        </p:txBody>
      </p:sp>
    </p:spTree>
    <p:extLst>
      <p:ext uri="{BB962C8B-B14F-4D97-AF65-F5344CB8AC3E}">
        <p14:creationId xmlns:p14="http://schemas.microsoft.com/office/powerpoint/2010/main" val="2793995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60DB12-B61E-4C96-B6DB-94CA4205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852159-35CD-4596-B9AE-A777D399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Käypä hoito -suositusten luentomateriaalit on laadittu tukemaan suosituksen käyttöönottoa.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Ne ovat vapaasti käytettävissä terveydenhuollon, julkishallinnon ja oppilaitosten koulutuksissa ja apuna ammattilaisten arjessa.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Käypä hoidon tuottamat aineistot ovat kaikille avoimia ja maksuttomia.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Esityksen sisältöä ei saa muuttaa. </a:t>
            </a:r>
          </a:p>
          <a:p>
            <a:pPr marL="971550" lvl="1" indent="-342900"/>
            <a:r>
              <a:rPr lang="fi-FI" sz="2400" dirty="0">
                <a:solidFill>
                  <a:srgbClr val="001759"/>
                </a:solidFill>
              </a:rPr>
              <a:t>Jos esitykseen sisällytetään muuta materiaalia, Käypä hoito </a:t>
            </a:r>
            <a:br>
              <a:rPr lang="fi-FI" sz="2400" dirty="0">
                <a:solidFill>
                  <a:srgbClr val="001759"/>
                </a:solidFill>
              </a:rPr>
            </a:br>
            <a:r>
              <a:rPr lang="fi-FI" sz="2400" dirty="0">
                <a:solidFill>
                  <a:srgbClr val="001759"/>
                </a:solidFill>
              </a:rPr>
              <a:t>-esityspohjaa </a:t>
            </a:r>
            <a:r>
              <a:rPr lang="fi-FI" sz="2400" dirty="0"/>
              <a:t>ei saa käyttää lisätyssä materiaalissa.</a:t>
            </a:r>
          </a:p>
        </p:txBody>
      </p:sp>
    </p:spTree>
    <p:extLst>
      <p:ext uri="{BB962C8B-B14F-4D97-AF65-F5344CB8AC3E}">
        <p14:creationId xmlns:p14="http://schemas.microsoft.com/office/powerpoint/2010/main" val="3253387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61ABD24B-29E2-4FD9-913F-9D1063A21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2615382"/>
            <a:ext cx="5234247" cy="2382376"/>
          </a:xfrm>
        </p:spPr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sz="2600" dirty="0"/>
              <a:t>Lisää aiheesta Lyhentyneen hammaskaaren hoito -suosituksessa</a:t>
            </a:r>
          </a:p>
          <a:p>
            <a:endParaRPr lang="fi-FI" sz="2600" dirty="0"/>
          </a:p>
          <a:p>
            <a:r>
              <a:rPr lang="fi-FI" sz="2600" dirty="0">
                <a:solidFill>
                  <a:srgbClr val="001759"/>
                </a:solidFill>
                <a:hlinkClick r:id="rId2"/>
              </a:rPr>
              <a:t>Linkki suositukseen</a:t>
            </a:r>
            <a:endParaRPr lang="fi-FI" sz="2600" dirty="0">
              <a:solidFill>
                <a:srgbClr val="0017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1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EA0D6A-6D18-4216-8C5C-843B41291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Keskeinen sanoma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936178-9A96-4979-9B94-54371E2C0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Lyhentyneellä hammaskaarella (</a:t>
            </a:r>
            <a:r>
              <a:rPr lang="fi-FI" sz="2200" dirty="0" err="1"/>
              <a:t>Shortened</a:t>
            </a:r>
            <a:r>
              <a:rPr lang="fi-FI" sz="2200" dirty="0"/>
              <a:t> </a:t>
            </a:r>
            <a:r>
              <a:rPr lang="fi-FI" sz="2200" dirty="0" err="1"/>
              <a:t>Dental</a:t>
            </a:r>
            <a:r>
              <a:rPr lang="fi-FI" sz="2200" dirty="0"/>
              <a:t> </a:t>
            </a:r>
            <a:r>
              <a:rPr lang="fi-FI" sz="2200" dirty="0" err="1"/>
              <a:t>Arch</a:t>
            </a:r>
            <a:r>
              <a:rPr lang="fi-FI" sz="2200" dirty="0"/>
              <a:t>, SDA) tarkoitetaan tilannetta, jossa leukaneljänneksestä puuttuvat vähintään </a:t>
            </a:r>
            <a:r>
              <a:rPr lang="fi-FI" sz="2200" dirty="0" err="1"/>
              <a:t>molaarit</a:t>
            </a:r>
            <a:r>
              <a:rPr lang="fi-FI" sz="2200" dirty="0"/>
              <a:t> ja enintään </a:t>
            </a:r>
            <a:r>
              <a:rPr lang="fi-FI" sz="2200" dirty="0" err="1"/>
              <a:t>premolaarit</a:t>
            </a:r>
            <a:r>
              <a:rPr lang="fi-FI" sz="2200" dirty="0"/>
              <a:t> ja </a:t>
            </a:r>
            <a:r>
              <a:rPr lang="fi-FI" sz="2200" dirty="0" err="1"/>
              <a:t>molaarit</a:t>
            </a:r>
            <a:r>
              <a:rPr lang="fi-FI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Toispuoleisesti lyhentyneellä hammaskaarella tarkoitetaan tilannetta, jossa hampaita puuttuu vain toiselta puolelta hammaskaarta.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Jos jäljellä ovat vain hampaat kulmahampaasta kulmahampaaseen tai vähemmän, käytetään termiä voimakkaasti lyhentynyt hammaskaari.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altLang="fi-FI" sz="2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200" dirty="0">
                <a:latin typeface="+mn-lt"/>
              </a:rPr>
              <a:t>Suosituksessa käytettävien termien selitykset löytyvät</a:t>
            </a:r>
            <a:br>
              <a:rPr lang="fi-FI" altLang="fi-FI" sz="2200" dirty="0">
                <a:latin typeface="+mn-lt"/>
              </a:rPr>
            </a:br>
            <a:r>
              <a:rPr lang="fi-FI" altLang="fi-FI" sz="2200" dirty="0">
                <a:latin typeface="+mn-lt"/>
                <a:hlinkClick r:id="rId2"/>
              </a:rPr>
              <a:t>sähköisestä tausta-aineistosta</a:t>
            </a:r>
            <a:r>
              <a:rPr lang="fi-FI" altLang="fi-FI" sz="22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69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142271-421D-F701-A20E-3547FC11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Hammaskaarten luokittelu puuttuvien </a:t>
            </a:r>
            <a:br>
              <a:rPr lang="fi-FI" altLang="fi-FI" dirty="0"/>
            </a:br>
            <a:r>
              <a:rPr lang="fi-FI" altLang="fi-FI" dirty="0"/>
              <a:t>hampaiden perusteella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16655E-0412-EDC5-790D-379392E7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46" y="2038041"/>
            <a:ext cx="5116411" cy="4206240"/>
          </a:xfrm>
        </p:spPr>
        <p:txBody>
          <a:bodyPr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fi-FI" sz="2000" dirty="0"/>
              <a:t>Hammaskaari, josta ei puutu hampaita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fi-FI" sz="2000" dirty="0"/>
              <a:t>Toispuoleisesti lyhentynyt hammaskaari, jossa purentaparit puuttuvat vain toiselta puolelta hammaskaarta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fi-FI" sz="2000" dirty="0"/>
              <a:t>Molemmin puolin lyhentynyt hammaskaari, jossa leuka-neljänneksestä puuttuvat vähintään </a:t>
            </a:r>
            <a:r>
              <a:rPr lang="fi-FI" sz="2000" dirty="0" err="1"/>
              <a:t>molaarit</a:t>
            </a:r>
            <a:r>
              <a:rPr lang="fi-FI" sz="2000" dirty="0"/>
              <a:t> ja enintään </a:t>
            </a:r>
            <a:r>
              <a:rPr lang="fi-FI" sz="2000" dirty="0" err="1"/>
              <a:t>premolaarit</a:t>
            </a:r>
            <a:r>
              <a:rPr lang="fi-FI" sz="2000" dirty="0"/>
              <a:t> ja </a:t>
            </a:r>
            <a:r>
              <a:rPr lang="fi-FI" sz="2000" dirty="0" err="1"/>
              <a:t>molaarit</a:t>
            </a:r>
            <a:endParaRPr lang="fi-FI" sz="20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fi-FI" sz="2000" dirty="0"/>
              <a:t>Voimakkaasti lyhentynyt hammaskaari, jossa on jäljellä hampaat vain kulmahampaasta kulmahampaaseen</a:t>
            </a:r>
          </a:p>
          <a:p>
            <a:endParaRPr lang="fi-FI" dirty="0"/>
          </a:p>
        </p:txBody>
      </p:sp>
      <p:pic>
        <p:nvPicPr>
          <p:cNvPr id="4" name="Sisällön paikkamerkki 8">
            <a:extLst>
              <a:ext uri="{FF2B5EF4-FFF2-40B4-BE49-F238E27FC236}">
                <a16:creationId xmlns:a16="http://schemas.microsoft.com/office/drawing/2014/main" id="{41860BF2-E245-ADDA-7A63-C95D9C521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043" y="1923106"/>
            <a:ext cx="4821284" cy="432117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310A4121-C2B0-40F3-BC3B-887F65FD7781}"/>
              </a:ext>
            </a:extLst>
          </p:cNvPr>
          <p:cNvSpPr txBox="1"/>
          <p:nvPr/>
        </p:nvSpPr>
        <p:spPr>
          <a:xfrm>
            <a:off x="6562968" y="6514796"/>
            <a:ext cx="2895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/>
              <a:t>© Suomalainen Lääkäriseura Duodecim</a:t>
            </a:r>
          </a:p>
        </p:txBody>
      </p:sp>
    </p:spTree>
    <p:extLst>
      <p:ext uri="{BB962C8B-B14F-4D97-AF65-F5344CB8AC3E}">
        <p14:creationId xmlns:p14="http://schemas.microsoft.com/office/powerpoint/2010/main" val="17244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E4C88A-2E4B-8CCB-0DBA-08942FB4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Suosituksen kohderyhmä ja tavoitteet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1A7085-0EBC-FE72-57D7-ABD78F023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Suosituksen kohderyhmänä ovat erityisesti suun terveydenhuollon ammattilaiset.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Suosituksen tavoitteena on antaa ohjeita siihen,</a:t>
            </a:r>
          </a:p>
          <a:p>
            <a:pPr marL="971550" lvl="1" indent="-342900"/>
            <a:r>
              <a:rPr lang="fi-FI" dirty="0"/>
              <a:t>miten voidaan pitää yllä riittävää purentakykyä tai palauttaa se </a:t>
            </a:r>
            <a:br>
              <a:rPr lang="fi-FI" dirty="0"/>
            </a:br>
            <a:r>
              <a:rPr lang="fi-FI" dirty="0"/>
              <a:t>ja ehkäistä haitalliset purentamuutokset potilailla, joilla on lyhentynyt tai lyhentymisvaarassa oleva hammaskaari</a:t>
            </a:r>
          </a:p>
          <a:p>
            <a:pPr marL="971550" lvl="1" indent="-342900"/>
            <a:r>
              <a:rPr lang="fi-FI" dirty="0"/>
              <a:t>milloin olemassa oleva hampaisto kannattaa kuntouttaa niin, </a:t>
            </a:r>
            <a:br>
              <a:rPr lang="fi-FI" dirty="0"/>
            </a:br>
            <a:r>
              <a:rPr lang="fi-FI" dirty="0"/>
              <a:t>ettei lyhentynyttä hammaskaarta pidennetä </a:t>
            </a:r>
            <a:r>
              <a:rPr lang="fi-FI" dirty="0" err="1"/>
              <a:t>proteettisesti</a:t>
            </a:r>
            <a:endParaRPr lang="fi-FI" dirty="0"/>
          </a:p>
          <a:p>
            <a:pPr marL="971550" lvl="1" indent="-342900"/>
            <a:r>
              <a:rPr lang="fi-FI" dirty="0"/>
              <a:t>milloin ja miten puuttuvia hampaita korvataan lyhentyneessä hammaskaaressa.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0787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2BF29-4C0F-8B31-4712-0DABDFD2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Lyhentyneen hammaskaaren esiintyvyys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2E1C94-4DBD-EF37-97ED-F6B7B9FA8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>
                <a:hlinkClick r:id="rId3"/>
              </a:rPr>
              <a:t>Terveys 2011 -tutkimuksessa </a:t>
            </a:r>
            <a:r>
              <a:rPr lang="fi-FI" dirty="0"/>
              <a:t> (Terveys, toimintakyky ja hyvinvointi Suomessa 2011) todettiin, että 64-vuotiailla ja nuoremmilla mukaan lukien hampaattomat, on kaikilla keskimäärin vähintään 20 hammasta.</a:t>
            </a:r>
          </a:p>
          <a:p>
            <a:pPr marL="971550" lvl="1" indent="-342900"/>
            <a:r>
              <a:rPr lang="fi-FI" sz="2200" dirty="0"/>
              <a:t>65–74-vuotiailla on keskimäärin 17 hammasta. </a:t>
            </a:r>
          </a:p>
          <a:p>
            <a:pPr marL="971550" lvl="1" indent="-342900"/>
            <a:r>
              <a:rPr lang="fi-FI" sz="2200" dirty="0"/>
              <a:t>Yli 75-vuotiailla naisilla on keskimäärin 10 hammasta ja miehillä keskimäärin 12 hammasta.</a:t>
            </a:r>
          </a:p>
          <a:p>
            <a:pPr marL="971550" lvl="1" indent="-342900"/>
            <a:r>
              <a:rPr lang="fi-FI" sz="2200" dirty="0"/>
              <a:t>Vajaalla puolella (46 % naisista ja 48 % miehistä) 65 vuotta täyttäneistä oli vähintään 20 hammasta.</a:t>
            </a:r>
            <a:br>
              <a:rPr lang="fi-FI" dirty="0"/>
            </a:br>
            <a:endParaRPr lang="fi-FI" dirty="0"/>
          </a:p>
          <a:p>
            <a:r>
              <a:rPr lang="fi-FI" sz="2000" dirty="0"/>
              <a:t>Lähde: Terveys 2011 -raportti</a:t>
            </a:r>
          </a:p>
        </p:txBody>
      </p:sp>
    </p:spTree>
    <p:extLst>
      <p:ext uri="{BB962C8B-B14F-4D97-AF65-F5344CB8AC3E}">
        <p14:creationId xmlns:p14="http://schemas.microsoft.com/office/powerpoint/2010/main" val="3576119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ADB42-C4B6-C2C9-62F6-28622341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Tutkimus ja diagnostiikka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B63DB7-C651-1E33-87A7-DACF7F75D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Anamneesi ja systemaattinen purentaelimistön kliininen tutkimus, jota on täydennetty kuvantamistutkimuksilla ja kipsimallisuunnittelulla, ovat olennaisia hoito-suunnitelman tekemisen ja hoidon ennusteen kannalta.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hoitokaavio, ks. </a:t>
            </a:r>
            <a:r>
              <a:rPr lang="fi-FI" dirty="0">
                <a:hlinkClick r:id="rId2" action="ppaction://hlinksldjump"/>
              </a:rPr>
              <a:t>dia 10</a:t>
            </a:r>
            <a:r>
              <a:rPr lang="fi-FI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Hoidon tulee olla yksilöllistä ja ongelmakeskeistä:</a:t>
            </a:r>
          </a:p>
          <a:p>
            <a:pPr marL="971550" lvl="1" indent="-342900"/>
            <a:r>
              <a:rPr lang="fi-FI" dirty="0"/>
              <a:t>potilaan ja hammaslääkärin välinen keskustelu (dialogi)</a:t>
            </a:r>
          </a:p>
          <a:p>
            <a:pPr marL="971550" lvl="1" indent="-342900"/>
            <a:r>
              <a:rPr lang="fi-FI" dirty="0"/>
              <a:t>hammaslääketieteelliset ja lääketieteelliset näkökohdat</a:t>
            </a:r>
          </a:p>
          <a:p>
            <a:pPr marL="971550" lvl="1" indent="-342900"/>
            <a:r>
              <a:rPr lang="fi-FI" dirty="0"/>
              <a:t>potilaan subjektiiviset näkökohdat</a:t>
            </a:r>
          </a:p>
          <a:p>
            <a:pPr marL="971550" lvl="1" indent="-342900"/>
            <a:r>
              <a:rPr lang="fi-FI" dirty="0"/>
              <a:t>taloudelliset seikat.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3421625"/>
      </p:ext>
    </p:extLst>
  </p:cSld>
  <p:clrMapOvr>
    <a:masterClrMapping/>
  </p:clrMapOvr>
</p:sld>
</file>

<file path=ppt/theme/theme1.xml><?xml version="1.0" encoding="utf-8"?>
<a:theme xmlns:a="http://schemas.openxmlformats.org/drawingml/2006/main" name="Duodecim_kaypahoito">
  <a:themeElements>
    <a:clrScheme name="Duodecim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1759"/>
      </a:accent1>
      <a:accent2>
        <a:srgbClr val="005193"/>
      </a:accent2>
      <a:accent3>
        <a:srgbClr val="269EEF"/>
      </a:accent3>
      <a:accent4>
        <a:srgbClr val="A3DEFF"/>
      </a:accent4>
      <a:accent5>
        <a:srgbClr val="2E6DF5"/>
      </a:accent5>
      <a:accent6>
        <a:srgbClr val="8298A4"/>
      </a:accent6>
      <a:hlink>
        <a:srgbClr val="0000FF"/>
      </a:hlink>
      <a:folHlink>
        <a:srgbClr val="0051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b="0" i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uentomateriaalin pohja_2021.potx" id="{6FC09032-9621-4B9F-82CE-4EA26160DAE3}" vid="{999DA9F3-B6EE-4FA2-9DEA-9582B4B2219C}"/>
    </a:ext>
  </a:extLst>
</a:theme>
</file>

<file path=ppt/theme/theme2.xml><?xml version="1.0" encoding="utf-8"?>
<a:theme xmlns:a="http://schemas.openxmlformats.org/drawingml/2006/main" name="Duodecim_aikakauskirja">
  <a:themeElements>
    <a:clrScheme name="Duodecim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1759"/>
      </a:accent1>
      <a:accent2>
        <a:srgbClr val="005193"/>
      </a:accent2>
      <a:accent3>
        <a:srgbClr val="269EEF"/>
      </a:accent3>
      <a:accent4>
        <a:srgbClr val="A3DEFF"/>
      </a:accent4>
      <a:accent5>
        <a:srgbClr val="2E6DF5"/>
      </a:accent5>
      <a:accent6>
        <a:srgbClr val="8298A4"/>
      </a:accent6>
      <a:hlink>
        <a:srgbClr val="0000FF"/>
      </a:hlink>
      <a:folHlink>
        <a:srgbClr val="0051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b="0" i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uentomateriaalin pohja_2021.potx" id="{6FC09032-9621-4B9F-82CE-4EA26160DAE3}" vid="{8AF61337-B5B6-4E64-8482-BDBC58264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Luentomateriaalin pohja_Käypä hoito</Template>
  <TotalTime>0</TotalTime>
  <Words>2244</Words>
  <Application>Microsoft Office PowerPoint</Application>
  <PresentationFormat>Laajakuva</PresentationFormat>
  <Paragraphs>291</Paragraphs>
  <Slides>40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40</vt:i4>
      </vt:variant>
    </vt:vector>
  </HeadingPairs>
  <TitlesOfParts>
    <vt:vector size="46" baseType="lpstr">
      <vt:lpstr>Arial</vt:lpstr>
      <vt:lpstr>Calibri</vt:lpstr>
      <vt:lpstr>System Font Regular</vt:lpstr>
      <vt:lpstr>Times New Roman</vt:lpstr>
      <vt:lpstr>Duodecim_kaypahoito</vt:lpstr>
      <vt:lpstr>Duodecim_aikakauskirja</vt:lpstr>
      <vt:lpstr>Lyhentyneen hammaskaaren hoito</vt:lpstr>
      <vt:lpstr>Luentomateriaali</vt:lpstr>
      <vt:lpstr>Näytön varmuusaste Käypä hoito -suosituksissa</vt:lpstr>
      <vt:lpstr>Luentomateriaalin käyttö</vt:lpstr>
      <vt:lpstr>Keskeinen sanoma</vt:lpstr>
      <vt:lpstr>Hammaskaarten luokittelu puuttuvien  hampaiden perusteella</vt:lpstr>
      <vt:lpstr>Suosituksen kohderyhmä ja tavoitteet</vt:lpstr>
      <vt:lpstr>Lyhentyneen hammaskaaren esiintyvyys</vt:lpstr>
      <vt:lpstr>Tutkimus ja diagnostiikka</vt:lpstr>
      <vt:lpstr>Potilaan hoitokaavio</vt:lpstr>
      <vt:lpstr>Potilaan subjektiiviset näkökohdat</vt:lpstr>
      <vt:lpstr>Hammaslääketieteelliset ja lääketieteelliset näkökohdat 1(3)</vt:lpstr>
      <vt:lpstr>Hammaslääketieteelliset ja lääketieteelliset näkökohdat 2(3)</vt:lpstr>
      <vt:lpstr>Hammaslääketieteelliset ja lääketieteelliset näkökohdat 3(3)</vt:lpstr>
      <vt:lpstr>Purentafysiologiset näkökulmat</vt:lpstr>
      <vt:lpstr>Potilaan hoitokaavio</vt:lpstr>
      <vt:lpstr>Hoitoperiaatteet</vt:lpstr>
      <vt:lpstr>Hampaiden säilyttäminen</vt:lpstr>
      <vt:lpstr>Hampaan poisto</vt:lpstr>
      <vt:lpstr>Lyhentyneen hammaskaaren hoidon periaatteet Puuttuvia hampaita ei korvata</vt:lpstr>
      <vt:lpstr>Puuttuvien hampaiden korvaamatta jättäminen 1(4)</vt:lpstr>
      <vt:lpstr>Puuttuvien hampaiden korvaamatta jättäminen 2(4)</vt:lpstr>
      <vt:lpstr>Puuttuvien hampaiden korvaamatta jättäminen 3(4)</vt:lpstr>
      <vt:lpstr>Puuttuvien hampaiden korvaamatta jättäminen 4(4)</vt:lpstr>
      <vt:lpstr>Lyhentyneen hammaskaaren hoidon periaatteet Puuttuvien hampaiden korvaaminen on aiheellista  </vt:lpstr>
      <vt:lpstr>Puuttuvien hampaiden korvaaminen 1(3)</vt:lpstr>
      <vt:lpstr>Puuttuvien hampaiden korvaaminen 2(3)</vt:lpstr>
      <vt:lpstr>Puuttuvien hampaiden korvaaminen 3(3)</vt:lpstr>
      <vt:lpstr>Proteettiset hoitovaihtoehdot</vt:lpstr>
      <vt:lpstr>Implantit 1(2)</vt:lpstr>
      <vt:lpstr>Implantit 2(2)</vt:lpstr>
      <vt:lpstr>Vapaapäätteinen irrotettava proteesi 1(3)</vt:lpstr>
      <vt:lpstr>Vapaapäätteinen irrotettava proteesi 2(3)</vt:lpstr>
      <vt:lpstr>Vapaapäätteinen irrotettava proteesi 3(3)</vt:lpstr>
      <vt:lpstr>Kiinteät hammaskantoiset proteesit</vt:lpstr>
      <vt:lpstr>Lyhentyneen hammaskaaren hoidon periaatteet Ylläpitohoito  </vt:lpstr>
      <vt:lpstr>Ylläpitohoito 1(2) </vt:lpstr>
      <vt:lpstr>Ylläpitohoito 2(2)</vt:lpstr>
      <vt:lpstr>Suomalaisen Lääkäriseuran Duodecimin ja Suomen Hammaslääkäriseura Apollonian asettama työryhmä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2023-08-22T11:51:20Z</dcterms:created>
  <dcterms:modified xsi:type="dcterms:W3CDTF">2023-08-22T11:51:27Z</dcterms:modified>
</cp:coreProperties>
</file>