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sldIdLst>
    <p:sldId id="267" r:id="rId3"/>
    <p:sldId id="282" r:id="rId4"/>
    <p:sldId id="284" r:id="rId5"/>
    <p:sldId id="316" r:id="rId6"/>
    <p:sldId id="320" r:id="rId7"/>
    <p:sldId id="317" r:id="rId8"/>
    <p:sldId id="318" r:id="rId9"/>
    <p:sldId id="321" r:id="rId10"/>
    <p:sldId id="322" r:id="rId11"/>
    <p:sldId id="323" r:id="rId12"/>
    <p:sldId id="324" r:id="rId13"/>
    <p:sldId id="326" r:id="rId14"/>
    <p:sldId id="327" r:id="rId15"/>
    <p:sldId id="328" r:id="rId16"/>
    <p:sldId id="329" r:id="rId17"/>
    <p:sldId id="348" r:id="rId18"/>
    <p:sldId id="334" r:id="rId19"/>
    <p:sldId id="319" r:id="rId20"/>
    <p:sldId id="336" r:id="rId21"/>
    <p:sldId id="337" r:id="rId22"/>
    <p:sldId id="335" r:id="rId23"/>
    <p:sldId id="333" r:id="rId24"/>
    <p:sldId id="330" r:id="rId25"/>
    <p:sldId id="338" r:id="rId26"/>
    <p:sldId id="339" r:id="rId27"/>
    <p:sldId id="340" r:id="rId28"/>
    <p:sldId id="341" r:id="rId29"/>
    <p:sldId id="342" r:id="rId30"/>
    <p:sldId id="332" r:id="rId31"/>
    <p:sldId id="343" r:id="rId32"/>
    <p:sldId id="344" r:id="rId33"/>
    <p:sldId id="345" r:id="rId34"/>
    <p:sldId id="346" r:id="rId35"/>
    <p:sldId id="347" r:id="rId36"/>
    <p:sldId id="311" r:id="rId37"/>
    <p:sldId id="312" r:id="rId38"/>
    <p:sldId id="314" r:id="rId3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59"/>
    <a:srgbClr val="E7E7E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68" y="1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C7E22-3877-460C-925E-E85BB567EA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A2289D5-C73C-42A1-95FB-A4EA089ED6FE}">
      <dgm:prSet/>
      <dgm:spPr/>
      <dgm:t>
        <a:bodyPr/>
        <a:lstStyle/>
        <a:p>
          <a:r>
            <a:rPr lang="fi-FI" b="0" i="0"/>
            <a:t>Dyslipidemioiden hoito</a:t>
          </a:r>
          <a:endParaRPr lang="fi-FI"/>
        </a:p>
      </dgm:t>
    </dgm:pt>
    <dgm:pt modelId="{100652D1-6006-4E73-9D1F-5F321EA0C340}" type="parTrans" cxnId="{983B448F-F910-46AC-9268-50AEC7B62B75}">
      <dgm:prSet/>
      <dgm:spPr/>
      <dgm:t>
        <a:bodyPr/>
        <a:lstStyle/>
        <a:p>
          <a:endParaRPr lang="fi-FI"/>
        </a:p>
      </dgm:t>
    </dgm:pt>
    <dgm:pt modelId="{1BCB2904-32D3-4B93-80B5-A3A608AC56C8}" type="sibTrans" cxnId="{983B448F-F910-46AC-9268-50AEC7B62B75}">
      <dgm:prSet/>
      <dgm:spPr/>
      <dgm:t>
        <a:bodyPr/>
        <a:lstStyle/>
        <a:p>
          <a:endParaRPr lang="fi-FI"/>
        </a:p>
      </dgm:t>
    </dgm:pt>
    <dgm:pt modelId="{93DF9CB4-3541-49F3-9492-56AB0E530E0C}">
      <dgm:prSet/>
      <dgm:spPr/>
      <dgm:t>
        <a:bodyPr/>
        <a:lstStyle/>
        <a:p>
          <a:r>
            <a:rPr lang="fi-FI" b="0" i="0"/>
            <a:t>Statiinit parantavat sepelvaltimotautipotilaan ennustetta.</a:t>
          </a:r>
          <a:endParaRPr lang="fi-FI"/>
        </a:p>
      </dgm:t>
    </dgm:pt>
    <dgm:pt modelId="{33DAD8E1-575A-4C30-81F9-DAD83ECAA623}" type="parTrans" cxnId="{EF17E8B0-E353-4877-8C27-B917B211C9B4}">
      <dgm:prSet/>
      <dgm:spPr/>
      <dgm:t>
        <a:bodyPr/>
        <a:lstStyle/>
        <a:p>
          <a:endParaRPr lang="fi-FI"/>
        </a:p>
      </dgm:t>
    </dgm:pt>
    <dgm:pt modelId="{6EFC14B0-2D52-4C02-B032-941DAC72ABCB}" type="sibTrans" cxnId="{EF17E8B0-E353-4877-8C27-B917B211C9B4}">
      <dgm:prSet/>
      <dgm:spPr/>
      <dgm:t>
        <a:bodyPr/>
        <a:lstStyle/>
        <a:p>
          <a:endParaRPr lang="fi-FI"/>
        </a:p>
      </dgm:t>
    </dgm:pt>
    <dgm:pt modelId="{00BEB001-6936-40F4-9520-5D754B29B627}">
      <dgm:prSet/>
      <dgm:spPr/>
      <dgm:t>
        <a:bodyPr/>
        <a:lstStyle/>
        <a:p>
          <a:r>
            <a:rPr lang="fi-FI" b="0" i="0" dirty="0" err="1"/>
            <a:t>Statiini</a:t>
          </a:r>
          <a:r>
            <a:rPr lang="fi-FI" b="0" i="0" dirty="0"/>
            <a:t> aloitetaan kaikille LDL-kolesterolipitoisuudesta riippumatta riittävän tehokkaalla valmisteella ja annoksella.</a:t>
          </a:r>
          <a:endParaRPr lang="fi-FI" dirty="0"/>
        </a:p>
      </dgm:t>
    </dgm:pt>
    <dgm:pt modelId="{85A4A9C4-4984-4791-B161-EB249335FF5B}" type="parTrans" cxnId="{D966754A-2CF5-467D-97D5-D718635367B5}">
      <dgm:prSet/>
      <dgm:spPr/>
      <dgm:t>
        <a:bodyPr/>
        <a:lstStyle/>
        <a:p>
          <a:endParaRPr lang="fi-FI"/>
        </a:p>
      </dgm:t>
    </dgm:pt>
    <dgm:pt modelId="{43CD1D72-4F05-43D3-B187-CB70FEA25308}" type="sibTrans" cxnId="{D966754A-2CF5-467D-97D5-D718635367B5}">
      <dgm:prSet/>
      <dgm:spPr/>
      <dgm:t>
        <a:bodyPr/>
        <a:lstStyle/>
        <a:p>
          <a:endParaRPr lang="fi-FI"/>
        </a:p>
      </dgm:t>
    </dgm:pt>
    <dgm:pt modelId="{0A8F98F2-E1E5-4BAA-BD22-C4FD344776B5}">
      <dgm:prSet/>
      <dgm:spPr/>
      <dgm:t>
        <a:bodyPr/>
        <a:lstStyle/>
        <a:p>
          <a:r>
            <a:rPr lang="fi-FI" b="0" i="0" dirty="0"/>
            <a:t>Hoitotavoitteen saavuttamiseksi tai haittavaikutusten vähentämiseksi </a:t>
          </a:r>
          <a:r>
            <a:rPr lang="fi-FI" b="0" i="0" dirty="0" err="1"/>
            <a:t>statiiniin</a:t>
          </a:r>
          <a:r>
            <a:rPr lang="fi-FI" b="0" i="0" dirty="0"/>
            <a:t> voidaan yhdistää </a:t>
          </a:r>
          <a:r>
            <a:rPr lang="fi-FI" b="0" i="0" dirty="0" err="1"/>
            <a:t>etsetimibi</a:t>
          </a:r>
          <a:r>
            <a:rPr lang="fi-FI" b="0" i="0" dirty="0"/>
            <a:t> tai PCSK9:n estäjä.</a:t>
          </a:r>
          <a:endParaRPr lang="fi-FI" dirty="0"/>
        </a:p>
      </dgm:t>
    </dgm:pt>
    <dgm:pt modelId="{81C2F77B-467D-4B39-8903-B3C8DA808B68}" type="parTrans" cxnId="{BE9B16D2-A0FA-4814-B391-A1C23D1925BD}">
      <dgm:prSet/>
      <dgm:spPr/>
      <dgm:t>
        <a:bodyPr/>
        <a:lstStyle/>
        <a:p>
          <a:endParaRPr lang="fi-FI"/>
        </a:p>
      </dgm:t>
    </dgm:pt>
    <dgm:pt modelId="{E820DBD8-D418-4845-B5DE-1C8265530600}" type="sibTrans" cxnId="{BE9B16D2-A0FA-4814-B391-A1C23D1925BD}">
      <dgm:prSet/>
      <dgm:spPr/>
      <dgm:t>
        <a:bodyPr/>
        <a:lstStyle/>
        <a:p>
          <a:endParaRPr lang="fi-FI"/>
        </a:p>
      </dgm:t>
    </dgm:pt>
    <dgm:pt modelId="{79F18DFE-42FE-486E-A610-4ABFBB52C791}">
      <dgm:prSet/>
      <dgm:spPr/>
      <dgm:t>
        <a:bodyPr/>
        <a:lstStyle/>
        <a:p>
          <a:r>
            <a:rPr lang="fi-FI" b="0" i="0"/>
            <a:t>Antitromboottiset lääkkeet</a:t>
          </a:r>
          <a:endParaRPr lang="fi-FI"/>
        </a:p>
      </dgm:t>
    </dgm:pt>
    <dgm:pt modelId="{320A6A54-9463-4D12-B891-79F492C9052D}" type="parTrans" cxnId="{92E2913F-72AD-49C9-B354-7DD0E99C35FD}">
      <dgm:prSet/>
      <dgm:spPr/>
      <dgm:t>
        <a:bodyPr/>
        <a:lstStyle/>
        <a:p>
          <a:endParaRPr lang="fi-FI"/>
        </a:p>
      </dgm:t>
    </dgm:pt>
    <dgm:pt modelId="{D7868E35-9697-4B2E-8595-C65E05B547D6}" type="sibTrans" cxnId="{92E2913F-72AD-49C9-B354-7DD0E99C35FD}">
      <dgm:prSet/>
      <dgm:spPr/>
      <dgm:t>
        <a:bodyPr/>
        <a:lstStyle/>
        <a:p>
          <a:endParaRPr lang="fi-FI"/>
        </a:p>
      </dgm:t>
    </dgm:pt>
    <dgm:pt modelId="{8844257F-F037-482C-9A32-8A475909E093}">
      <dgm:prSet/>
      <dgm:spPr/>
      <dgm:t>
        <a:bodyPr/>
        <a:lstStyle/>
        <a:p>
          <a:r>
            <a:rPr lang="fi-FI" b="0" i="0"/>
            <a:t>Oireisen, kroonista sepelvaltimo-oireyhtymää sairastavan potilaan lääkitykseen kuuluu ennustetta parantava asetyylisalisyylihappo (ASA) tai muut sairaudet huomioiden ADP-reseptorin salpaaja (klopidogreeli) tai antikoagulaatiohoito.</a:t>
          </a:r>
          <a:endParaRPr lang="fi-FI"/>
        </a:p>
      </dgm:t>
    </dgm:pt>
    <dgm:pt modelId="{79AAD375-DF80-46AF-8E13-3CE5E0B8F8B5}" type="parTrans" cxnId="{5A097B92-80D1-49EB-9397-FAA36FACCC49}">
      <dgm:prSet/>
      <dgm:spPr/>
      <dgm:t>
        <a:bodyPr/>
        <a:lstStyle/>
        <a:p>
          <a:endParaRPr lang="fi-FI"/>
        </a:p>
      </dgm:t>
    </dgm:pt>
    <dgm:pt modelId="{C594C25B-07FB-4D91-96CF-1556A689C25E}" type="sibTrans" cxnId="{5A097B92-80D1-49EB-9397-FAA36FACCC49}">
      <dgm:prSet/>
      <dgm:spPr/>
      <dgm:t>
        <a:bodyPr/>
        <a:lstStyle/>
        <a:p>
          <a:endParaRPr lang="fi-FI"/>
        </a:p>
      </dgm:t>
    </dgm:pt>
    <dgm:pt modelId="{A9E56442-6C5C-4DD4-9EDB-4F2DD0484D98}">
      <dgm:prSet/>
      <dgm:spPr/>
      <dgm:t>
        <a:bodyPr/>
        <a:lstStyle/>
        <a:p>
          <a:r>
            <a:rPr lang="fi-FI" b="0" i="0"/>
            <a:t>Klopidogreeli on todettu ASAn kanssa vähintään yhdenveroiseksi, ja sitä käytetään ASAlle allergisille.</a:t>
          </a:r>
          <a:endParaRPr lang="fi-FI"/>
        </a:p>
      </dgm:t>
    </dgm:pt>
    <dgm:pt modelId="{E703A631-5953-4048-8824-C97FE2449A54}" type="parTrans" cxnId="{AC15038F-F485-4586-B393-7F3870E3254B}">
      <dgm:prSet/>
      <dgm:spPr/>
      <dgm:t>
        <a:bodyPr/>
        <a:lstStyle/>
        <a:p>
          <a:endParaRPr lang="fi-FI"/>
        </a:p>
      </dgm:t>
    </dgm:pt>
    <dgm:pt modelId="{302B41C2-B81D-439E-98EF-2D4564A32EA4}" type="sibTrans" cxnId="{AC15038F-F485-4586-B393-7F3870E3254B}">
      <dgm:prSet/>
      <dgm:spPr/>
      <dgm:t>
        <a:bodyPr/>
        <a:lstStyle/>
        <a:p>
          <a:endParaRPr lang="fi-FI"/>
        </a:p>
      </dgm:t>
    </dgm:pt>
    <dgm:pt modelId="{DD471BE6-F66E-4657-A85A-73D35F743445}" type="pres">
      <dgm:prSet presAssocID="{650C7E22-3877-460C-925E-E85BB567EA39}" presName="linear" presStyleCnt="0">
        <dgm:presLayoutVars>
          <dgm:animLvl val="lvl"/>
          <dgm:resizeHandles val="exact"/>
        </dgm:presLayoutVars>
      </dgm:prSet>
      <dgm:spPr/>
    </dgm:pt>
    <dgm:pt modelId="{744C633A-2F5F-424A-B724-9B2E5DD052D1}" type="pres">
      <dgm:prSet presAssocID="{6A2289D5-C73C-42A1-95FB-A4EA089ED6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CC795D-A13E-4FB3-8EC7-B9E113FAB367}" type="pres">
      <dgm:prSet presAssocID="{6A2289D5-C73C-42A1-95FB-A4EA089ED6FE}" presName="childText" presStyleLbl="revTx" presStyleIdx="0" presStyleCnt="2">
        <dgm:presLayoutVars>
          <dgm:bulletEnabled val="1"/>
        </dgm:presLayoutVars>
      </dgm:prSet>
      <dgm:spPr/>
    </dgm:pt>
    <dgm:pt modelId="{DE6CA729-9DCF-4886-BE54-3262F1B80C50}" type="pres">
      <dgm:prSet presAssocID="{79F18DFE-42FE-486E-A610-4ABFBB52C79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4B9A03-0DCA-4289-A702-746A87BA6A63}" type="pres">
      <dgm:prSet presAssocID="{79F18DFE-42FE-486E-A610-4ABFBB52C79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7B2B13-D28E-4DA5-845D-E4C13505D896}" type="presOf" srcId="{79F18DFE-42FE-486E-A610-4ABFBB52C791}" destId="{DE6CA729-9DCF-4886-BE54-3262F1B80C50}" srcOrd="0" destOrd="0" presId="urn:microsoft.com/office/officeart/2005/8/layout/vList2"/>
    <dgm:cxn modelId="{DCCE652C-CFA9-4ED6-A871-264062165214}" type="presOf" srcId="{93DF9CB4-3541-49F3-9492-56AB0E530E0C}" destId="{12CC795D-A13E-4FB3-8EC7-B9E113FAB367}" srcOrd="0" destOrd="0" presId="urn:microsoft.com/office/officeart/2005/8/layout/vList2"/>
    <dgm:cxn modelId="{92E2913F-72AD-49C9-B354-7DD0E99C35FD}" srcId="{650C7E22-3877-460C-925E-E85BB567EA39}" destId="{79F18DFE-42FE-486E-A610-4ABFBB52C791}" srcOrd="1" destOrd="0" parTransId="{320A6A54-9463-4D12-B891-79F492C9052D}" sibTransId="{D7868E35-9697-4B2E-8595-C65E05B547D6}"/>
    <dgm:cxn modelId="{D966754A-2CF5-467D-97D5-D718635367B5}" srcId="{6A2289D5-C73C-42A1-95FB-A4EA089ED6FE}" destId="{00BEB001-6936-40F4-9520-5D754B29B627}" srcOrd="1" destOrd="0" parTransId="{85A4A9C4-4984-4791-B161-EB249335FF5B}" sibTransId="{43CD1D72-4F05-43D3-B187-CB70FEA25308}"/>
    <dgm:cxn modelId="{02D2E877-0821-42D9-BDD5-91E38CDDB53F}" type="presOf" srcId="{0A8F98F2-E1E5-4BAA-BD22-C4FD344776B5}" destId="{12CC795D-A13E-4FB3-8EC7-B9E113FAB367}" srcOrd="0" destOrd="2" presId="urn:microsoft.com/office/officeart/2005/8/layout/vList2"/>
    <dgm:cxn modelId="{4DA13E59-48CE-46D2-869D-429D496D4ED5}" type="presOf" srcId="{8844257F-F037-482C-9A32-8A475909E093}" destId="{934B9A03-0DCA-4289-A702-746A87BA6A63}" srcOrd="0" destOrd="0" presId="urn:microsoft.com/office/officeart/2005/8/layout/vList2"/>
    <dgm:cxn modelId="{27172A81-3E3F-43E7-A131-211DDE0627AB}" type="presOf" srcId="{6A2289D5-C73C-42A1-95FB-A4EA089ED6FE}" destId="{744C633A-2F5F-424A-B724-9B2E5DD052D1}" srcOrd="0" destOrd="0" presId="urn:microsoft.com/office/officeart/2005/8/layout/vList2"/>
    <dgm:cxn modelId="{BF73E281-438D-4835-B24E-556EFB245317}" type="presOf" srcId="{650C7E22-3877-460C-925E-E85BB567EA39}" destId="{DD471BE6-F66E-4657-A85A-73D35F743445}" srcOrd="0" destOrd="0" presId="urn:microsoft.com/office/officeart/2005/8/layout/vList2"/>
    <dgm:cxn modelId="{AC15038F-F485-4586-B393-7F3870E3254B}" srcId="{79F18DFE-42FE-486E-A610-4ABFBB52C791}" destId="{A9E56442-6C5C-4DD4-9EDB-4F2DD0484D98}" srcOrd="1" destOrd="0" parTransId="{E703A631-5953-4048-8824-C97FE2449A54}" sibTransId="{302B41C2-B81D-439E-98EF-2D4564A32EA4}"/>
    <dgm:cxn modelId="{983B448F-F910-46AC-9268-50AEC7B62B75}" srcId="{650C7E22-3877-460C-925E-E85BB567EA39}" destId="{6A2289D5-C73C-42A1-95FB-A4EA089ED6FE}" srcOrd="0" destOrd="0" parTransId="{100652D1-6006-4E73-9D1F-5F321EA0C340}" sibTransId="{1BCB2904-32D3-4B93-80B5-A3A608AC56C8}"/>
    <dgm:cxn modelId="{5A097B92-80D1-49EB-9397-FAA36FACCC49}" srcId="{79F18DFE-42FE-486E-A610-4ABFBB52C791}" destId="{8844257F-F037-482C-9A32-8A475909E093}" srcOrd="0" destOrd="0" parTransId="{79AAD375-DF80-46AF-8E13-3CE5E0B8F8B5}" sibTransId="{C594C25B-07FB-4D91-96CF-1556A689C25E}"/>
    <dgm:cxn modelId="{EF17E8B0-E353-4877-8C27-B917B211C9B4}" srcId="{6A2289D5-C73C-42A1-95FB-A4EA089ED6FE}" destId="{93DF9CB4-3541-49F3-9492-56AB0E530E0C}" srcOrd="0" destOrd="0" parTransId="{33DAD8E1-575A-4C30-81F9-DAD83ECAA623}" sibTransId="{6EFC14B0-2D52-4C02-B032-941DAC72ABCB}"/>
    <dgm:cxn modelId="{3C6E70CB-9B8B-4F9A-BF96-C2F80BB7EEAE}" type="presOf" srcId="{A9E56442-6C5C-4DD4-9EDB-4F2DD0484D98}" destId="{934B9A03-0DCA-4289-A702-746A87BA6A63}" srcOrd="0" destOrd="1" presId="urn:microsoft.com/office/officeart/2005/8/layout/vList2"/>
    <dgm:cxn modelId="{BE9B16D2-A0FA-4814-B391-A1C23D1925BD}" srcId="{6A2289D5-C73C-42A1-95FB-A4EA089ED6FE}" destId="{0A8F98F2-E1E5-4BAA-BD22-C4FD344776B5}" srcOrd="2" destOrd="0" parTransId="{81C2F77B-467D-4B39-8903-B3C8DA808B68}" sibTransId="{E820DBD8-D418-4845-B5DE-1C8265530600}"/>
    <dgm:cxn modelId="{E90BACEF-5B3D-4C73-994B-14048FA36CAB}" type="presOf" srcId="{00BEB001-6936-40F4-9520-5D754B29B627}" destId="{12CC795D-A13E-4FB3-8EC7-B9E113FAB367}" srcOrd="0" destOrd="1" presId="urn:microsoft.com/office/officeart/2005/8/layout/vList2"/>
    <dgm:cxn modelId="{245C48F6-F311-4717-BEEA-24EA29A3C856}" type="presParOf" srcId="{DD471BE6-F66E-4657-A85A-73D35F743445}" destId="{744C633A-2F5F-424A-B724-9B2E5DD052D1}" srcOrd="0" destOrd="0" presId="urn:microsoft.com/office/officeart/2005/8/layout/vList2"/>
    <dgm:cxn modelId="{C9A4AEEF-45FC-432C-B614-FB703AFE7970}" type="presParOf" srcId="{DD471BE6-F66E-4657-A85A-73D35F743445}" destId="{12CC795D-A13E-4FB3-8EC7-B9E113FAB367}" srcOrd="1" destOrd="0" presId="urn:microsoft.com/office/officeart/2005/8/layout/vList2"/>
    <dgm:cxn modelId="{A6565756-E995-427E-A27C-AECA10AD322B}" type="presParOf" srcId="{DD471BE6-F66E-4657-A85A-73D35F743445}" destId="{DE6CA729-9DCF-4886-BE54-3262F1B80C50}" srcOrd="2" destOrd="0" presId="urn:microsoft.com/office/officeart/2005/8/layout/vList2"/>
    <dgm:cxn modelId="{64AF4F62-AACE-41DB-9EA3-3E61F7C4A494}" type="presParOf" srcId="{DD471BE6-F66E-4657-A85A-73D35F743445}" destId="{934B9A03-0DCA-4289-A702-746A87BA6A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C5D33-D2E0-4914-8B21-B68D64E3A7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FE10CC6C-1176-422A-8AD4-54E17A5D1B01}">
      <dgm:prSet/>
      <dgm:spPr/>
      <dgm:t>
        <a:bodyPr/>
        <a:lstStyle/>
        <a:p>
          <a:r>
            <a:rPr lang="fi-FI" b="0" i="0" dirty="0" err="1"/>
            <a:t>Angiotensiinikonvertaasin</a:t>
          </a:r>
          <a:r>
            <a:rPr lang="fi-FI" b="0" i="0" dirty="0"/>
            <a:t> (ACE) estäjät</a:t>
          </a:r>
          <a:endParaRPr lang="fi-FI" dirty="0"/>
        </a:p>
      </dgm:t>
    </dgm:pt>
    <dgm:pt modelId="{FFBFA8BA-333A-429B-B3F8-F62F86CF375B}" type="parTrans" cxnId="{108A8DF9-9299-46F8-928F-3225E270344F}">
      <dgm:prSet/>
      <dgm:spPr/>
      <dgm:t>
        <a:bodyPr/>
        <a:lstStyle/>
        <a:p>
          <a:endParaRPr lang="fi-FI"/>
        </a:p>
      </dgm:t>
    </dgm:pt>
    <dgm:pt modelId="{21C497A5-DBEE-4369-A1A9-00682FC0D345}" type="sibTrans" cxnId="{108A8DF9-9299-46F8-928F-3225E270344F}">
      <dgm:prSet/>
      <dgm:spPr/>
      <dgm:t>
        <a:bodyPr/>
        <a:lstStyle/>
        <a:p>
          <a:endParaRPr lang="fi-FI"/>
        </a:p>
      </dgm:t>
    </dgm:pt>
    <dgm:pt modelId="{53C17585-8F7D-4A7C-8C5D-955D87603E8E}">
      <dgm:prSet/>
      <dgm:spPr/>
      <dgm:t>
        <a:bodyPr/>
        <a:lstStyle/>
        <a:p>
          <a:r>
            <a:rPr lang="fi-FI" b="0" i="0"/>
            <a:t>ACE:n estäjät parantavat ennustetta kroonista sepelvaltimotautia sairastavilla, joilla on vasemman kammion systolinen toimintahäiriö (ejektiofraktio ≤ 40 %).</a:t>
          </a:r>
          <a:endParaRPr lang="fi-FI"/>
        </a:p>
      </dgm:t>
    </dgm:pt>
    <dgm:pt modelId="{D14A1B98-1EF7-4253-9B37-9BFDDF6D04E7}" type="parTrans" cxnId="{307EA225-C66E-4322-BBFE-BDA47CF3B96C}">
      <dgm:prSet/>
      <dgm:spPr/>
      <dgm:t>
        <a:bodyPr/>
        <a:lstStyle/>
        <a:p>
          <a:endParaRPr lang="fi-FI"/>
        </a:p>
      </dgm:t>
    </dgm:pt>
    <dgm:pt modelId="{36FFFF96-BB04-4A1A-9950-8DCEC60918B3}" type="sibTrans" cxnId="{307EA225-C66E-4322-BBFE-BDA47CF3B96C}">
      <dgm:prSet/>
      <dgm:spPr/>
      <dgm:t>
        <a:bodyPr/>
        <a:lstStyle/>
        <a:p>
          <a:endParaRPr lang="fi-FI"/>
        </a:p>
      </dgm:t>
    </dgm:pt>
    <dgm:pt modelId="{8DA47241-9B68-4033-B5E3-BF91F6F41668}">
      <dgm:prSet/>
      <dgm:spPr/>
      <dgm:t>
        <a:bodyPr/>
        <a:lstStyle/>
        <a:p>
          <a:r>
            <a:rPr lang="fi-FI" b="0" i="0" dirty="0"/>
            <a:t>Jos vasemman kammion toiminta on normaali, ACE:n estäjät parantavat ennustetta potilailla, joilla sydäntapahtuman riski on suuri.</a:t>
          </a:r>
          <a:endParaRPr lang="fi-FI" dirty="0"/>
        </a:p>
      </dgm:t>
    </dgm:pt>
    <dgm:pt modelId="{FF5C7DDE-F37B-474C-AF5F-60547C47967B}" type="parTrans" cxnId="{D1E0648C-E6AF-4A68-ACB9-9586BA89CAE6}">
      <dgm:prSet/>
      <dgm:spPr/>
      <dgm:t>
        <a:bodyPr/>
        <a:lstStyle/>
        <a:p>
          <a:endParaRPr lang="fi-FI"/>
        </a:p>
      </dgm:t>
    </dgm:pt>
    <dgm:pt modelId="{CA5AFB4A-89B4-4852-9A01-FC5B33A30EBD}" type="sibTrans" cxnId="{D1E0648C-E6AF-4A68-ACB9-9586BA89CAE6}">
      <dgm:prSet/>
      <dgm:spPr/>
      <dgm:t>
        <a:bodyPr/>
        <a:lstStyle/>
        <a:p>
          <a:endParaRPr lang="fi-FI"/>
        </a:p>
      </dgm:t>
    </dgm:pt>
    <dgm:pt modelId="{E31C02B3-7A06-4C3B-8B5D-4F018053E269}">
      <dgm:prSet/>
      <dgm:spPr/>
      <dgm:t>
        <a:bodyPr/>
        <a:lstStyle/>
        <a:p>
          <a:r>
            <a:rPr lang="fi-FI" b="0" i="0" dirty="0"/>
            <a:t>ACE:n estäjä tulisi aloittaa kaikille kroonista sepelvaltimotautia sairastaville potilaille, joilla on hypertensio tai diabetes.</a:t>
          </a:r>
          <a:endParaRPr lang="fi-FI" dirty="0"/>
        </a:p>
      </dgm:t>
    </dgm:pt>
    <dgm:pt modelId="{D95AE9E9-C4FB-4C98-8B3C-56AF42BB101E}" type="parTrans" cxnId="{1E46F72D-9B47-42D2-A119-F1E53E09EC3D}">
      <dgm:prSet/>
      <dgm:spPr/>
      <dgm:t>
        <a:bodyPr/>
        <a:lstStyle/>
        <a:p>
          <a:endParaRPr lang="fi-FI"/>
        </a:p>
      </dgm:t>
    </dgm:pt>
    <dgm:pt modelId="{D9A0C8AC-7BEA-478F-B7C1-A3F93B645AC3}" type="sibTrans" cxnId="{1E46F72D-9B47-42D2-A119-F1E53E09EC3D}">
      <dgm:prSet/>
      <dgm:spPr/>
      <dgm:t>
        <a:bodyPr/>
        <a:lstStyle/>
        <a:p>
          <a:endParaRPr lang="fi-FI"/>
        </a:p>
      </dgm:t>
    </dgm:pt>
    <dgm:pt modelId="{6DA76BAF-03F9-4A1A-B8A6-A3A4562E1761}">
      <dgm:prSet/>
      <dgm:spPr/>
      <dgm:t>
        <a:bodyPr/>
        <a:lstStyle/>
        <a:p>
          <a:r>
            <a:rPr lang="fi-FI" b="0" i="0"/>
            <a:t>Pienen riskin potilailla hyödyt ja haitat tulee miettiä tapauskohtaisesti.</a:t>
          </a:r>
          <a:endParaRPr lang="fi-FI"/>
        </a:p>
      </dgm:t>
    </dgm:pt>
    <dgm:pt modelId="{D79DF292-D062-4377-A1AE-C4C1D83A6A22}" type="parTrans" cxnId="{268EA627-A197-43A6-8AC8-EC219618E9BE}">
      <dgm:prSet/>
      <dgm:spPr/>
      <dgm:t>
        <a:bodyPr/>
        <a:lstStyle/>
        <a:p>
          <a:endParaRPr lang="fi-FI"/>
        </a:p>
      </dgm:t>
    </dgm:pt>
    <dgm:pt modelId="{8FFECD59-749E-4E4D-9E49-ED3F1DB5CF65}" type="sibTrans" cxnId="{268EA627-A197-43A6-8AC8-EC219618E9BE}">
      <dgm:prSet/>
      <dgm:spPr/>
      <dgm:t>
        <a:bodyPr/>
        <a:lstStyle/>
        <a:p>
          <a:endParaRPr lang="fi-FI"/>
        </a:p>
      </dgm:t>
    </dgm:pt>
    <dgm:pt modelId="{4327EF61-198A-4935-A509-DA3010AEA673}">
      <dgm:prSet/>
      <dgm:spPr/>
      <dgm:t>
        <a:bodyPr/>
        <a:lstStyle/>
        <a:p>
          <a:r>
            <a:rPr lang="fi-FI" b="0" i="0"/>
            <a:t>Jos potilas ei siedä ACE:n estäjää, voidaan käyttää angiotensiini II -reseptorin salpaajia.</a:t>
          </a:r>
          <a:endParaRPr lang="fi-FI"/>
        </a:p>
      </dgm:t>
    </dgm:pt>
    <dgm:pt modelId="{6157F7D0-4495-417A-9E31-B95E0717D081}" type="parTrans" cxnId="{4C291DF7-633A-45C5-8794-AFA3DD595B97}">
      <dgm:prSet/>
      <dgm:spPr/>
      <dgm:t>
        <a:bodyPr/>
        <a:lstStyle/>
        <a:p>
          <a:endParaRPr lang="fi-FI"/>
        </a:p>
      </dgm:t>
    </dgm:pt>
    <dgm:pt modelId="{91512F81-C68C-44CF-8428-CA8B3305639B}" type="sibTrans" cxnId="{4C291DF7-633A-45C5-8794-AFA3DD595B97}">
      <dgm:prSet/>
      <dgm:spPr/>
      <dgm:t>
        <a:bodyPr/>
        <a:lstStyle/>
        <a:p>
          <a:endParaRPr lang="fi-FI"/>
        </a:p>
      </dgm:t>
    </dgm:pt>
    <dgm:pt modelId="{C2CD399E-9710-4ADD-BA16-2EFBC36239DB}" type="pres">
      <dgm:prSet presAssocID="{AD9C5D33-D2E0-4914-8B21-B68D64E3A7A9}" presName="linear" presStyleCnt="0">
        <dgm:presLayoutVars>
          <dgm:animLvl val="lvl"/>
          <dgm:resizeHandles val="exact"/>
        </dgm:presLayoutVars>
      </dgm:prSet>
      <dgm:spPr/>
    </dgm:pt>
    <dgm:pt modelId="{4A7A957F-6126-4391-8B64-436D224C3758}" type="pres">
      <dgm:prSet presAssocID="{FE10CC6C-1176-422A-8AD4-54E17A5D1B0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3E490E5-5669-4702-9B57-41E87EADEA4A}" type="pres">
      <dgm:prSet presAssocID="{FE10CC6C-1176-422A-8AD4-54E17A5D1B0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BE1DD18-18ED-449A-8151-AD957B9179EA}" type="presOf" srcId="{4327EF61-198A-4935-A509-DA3010AEA673}" destId="{73E490E5-5669-4702-9B57-41E87EADEA4A}" srcOrd="0" destOrd="4" presId="urn:microsoft.com/office/officeart/2005/8/layout/vList2"/>
    <dgm:cxn modelId="{A89FD819-D8AC-4876-A601-40D45A3F55F1}" type="presOf" srcId="{E31C02B3-7A06-4C3B-8B5D-4F018053E269}" destId="{73E490E5-5669-4702-9B57-41E87EADEA4A}" srcOrd="0" destOrd="2" presId="urn:microsoft.com/office/officeart/2005/8/layout/vList2"/>
    <dgm:cxn modelId="{18E6BA1B-35CE-4095-979E-B64873207598}" type="presOf" srcId="{53C17585-8F7D-4A7C-8C5D-955D87603E8E}" destId="{73E490E5-5669-4702-9B57-41E87EADEA4A}" srcOrd="0" destOrd="0" presId="urn:microsoft.com/office/officeart/2005/8/layout/vList2"/>
    <dgm:cxn modelId="{307EA225-C66E-4322-BBFE-BDA47CF3B96C}" srcId="{FE10CC6C-1176-422A-8AD4-54E17A5D1B01}" destId="{53C17585-8F7D-4A7C-8C5D-955D87603E8E}" srcOrd="0" destOrd="0" parTransId="{D14A1B98-1EF7-4253-9B37-9BFDDF6D04E7}" sibTransId="{36FFFF96-BB04-4A1A-9950-8DCEC60918B3}"/>
    <dgm:cxn modelId="{268EA627-A197-43A6-8AC8-EC219618E9BE}" srcId="{FE10CC6C-1176-422A-8AD4-54E17A5D1B01}" destId="{6DA76BAF-03F9-4A1A-B8A6-A3A4562E1761}" srcOrd="3" destOrd="0" parTransId="{D79DF292-D062-4377-A1AE-C4C1D83A6A22}" sibTransId="{8FFECD59-749E-4E4D-9E49-ED3F1DB5CF65}"/>
    <dgm:cxn modelId="{1E46F72D-9B47-42D2-A119-F1E53E09EC3D}" srcId="{FE10CC6C-1176-422A-8AD4-54E17A5D1B01}" destId="{E31C02B3-7A06-4C3B-8B5D-4F018053E269}" srcOrd="2" destOrd="0" parTransId="{D95AE9E9-C4FB-4C98-8B3C-56AF42BB101E}" sibTransId="{D9A0C8AC-7BEA-478F-B7C1-A3F93B645AC3}"/>
    <dgm:cxn modelId="{7A8BD05E-63E7-4ED8-B1C1-4B4328791AC1}" type="presOf" srcId="{8DA47241-9B68-4033-B5E3-BF91F6F41668}" destId="{73E490E5-5669-4702-9B57-41E87EADEA4A}" srcOrd="0" destOrd="1" presId="urn:microsoft.com/office/officeart/2005/8/layout/vList2"/>
    <dgm:cxn modelId="{62D11046-8A32-43F7-BA2A-906E0C556F54}" type="presOf" srcId="{FE10CC6C-1176-422A-8AD4-54E17A5D1B01}" destId="{4A7A957F-6126-4391-8B64-436D224C3758}" srcOrd="0" destOrd="0" presId="urn:microsoft.com/office/officeart/2005/8/layout/vList2"/>
    <dgm:cxn modelId="{B47CDB70-4A7D-4C47-B729-A3E4EAD10773}" type="presOf" srcId="{6DA76BAF-03F9-4A1A-B8A6-A3A4562E1761}" destId="{73E490E5-5669-4702-9B57-41E87EADEA4A}" srcOrd="0" destOrd="3" presId="urn:microsoft.com/office/officeart/2005/8/layout/vList2"/>
    <dgm:cxn modelId="{D1E0648C-E6AF-4A68-ACB9-9586BA89CAE6}" srcId="{FE10CC6C-1176-422A-8AD4-54E17A5D1B01}" destId="{8DA47241-9B68-4033-B5E3-BF91F6F41668}" srcOrd="1" destOrd="0" parTransId="{FF5C7DDE-F37B-474C-AF5F-60547C47967B}" sibTransId="{CA5AFB4A-89B4-4852-9A01-FC5B33A30EBD}"/>
    <dgm:cxn modelId="{C58EB1E8-A821-4F2A-B125-0E3AC2CD0072}" type="presOf" srcId="{AD9C5D33-D2E0-4914-8B21-B68D64E3A7A9}" destId="{C2CD399E-9710-4ADD-BA16-2EFBC36239DB}" srcOrd="0" destOrd="0" presId="urn:microsoft.com/office/officeart/2005/8/layout/vList2"/>
    <dgm:cxn modelId="{4C291DF7-633A-45C5-8794-AFA3DD595B97}" srcId="{FE10CC6C-1176-422A-8AD4-54E17A5D1B01}" destId="{4327EF61-198A-4935-A509-DA3010AEA673}" srcOrd="4" destOrd="0" parTransId="{6157F7D0-4495-417A-9E31-B95E0717D081}" sibTransId="{91512F81-C68C-44CF-8428-CA8B3305639B}"/>
    <dgm:cxn modelId="{108A8DF9-9299-46F8-928F-3225E270344F}" srcId="{AD9C5D33-D2E0-4914-8B21-B68D64E3A7A9}" destId="{FE10CC6C-1176-422A-8AD4-54E17A5D1B01}" srcOrd="0" destOrd="0" parTransId="{FFBFA8BA-333A-429B-B3F8-F62F86CF375B}" sibTransId="{21C497A5-DBEE-4369-A1A9-00682FC0D345}"/>
    <dgm:cxn modelId="{EE0F71F6-AE65-41F8-A393-A339C81A2764}" type="presParOf" srcId="{C2CD399E-9710-4ADD-BA16-2EFBC36239DB}" destId="{4A7A957F-6126-4391-8B64-436D224C3758}" srcOrd="0" destOrd="0" presId="urn:microsoft.com/office/officeart/2005/8/layout/vList2"/>
    <dgm:cxn modelId="{C86F5FBB-413C-4F47-8DBA-11E8108D2B40}" type="presParOf" srcId="{C2CD399E-9710-4ADD-BA16-2EFBC36239DB}" destId="{73E490E5-5669-4702-9B57-41E87EADEA4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1E30E8-7431-48A8-A9D9-541C684BFF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2199D43-98EB-49C4-AAF6-D4D54A297F0F}">
      <dgm:prSet/>
      <dgm:spPr/>
      <dgm:t>
        <a:bodyPr/>
        <a:lstStyle/>
        <a:p>
          <a:r>
            <a:rPr lang="fi-FI" b="0" i="0" dirty="0"/>
            <a:t>Diabeteslääkkeet</a:t>
          </a:r>
          <a:endParaRPr lang="fi-FI" dirty="0"/>
        </a:p>
      </dgm:t>
    </dgm:pt>
    <dgm:pt modelId="{F4947255-C0B2-454F-8DE8-14426848541A}" type="parTrans" cxnId="{282C4DC9-302C-4BD8-9587-22CC1181995E}">
      <dgm:prSet/>
      <dgm:spPr/>
      <dgm:t>
        <a:bodyPr/>
        <a:lstStyle/>
        <a:p>
          <a:endParaRPr lang="fi-FI"/>
        </a:p>
      </dgm:t>
    </dgm:pt>
    <dgm:pt modelId="{4777180C-0AAA-4AE2-8AAA-F8A7AADD54C3}" type="sibTrans" cxnId="{282C4DC9-302C-4BD8-9587-22CC1181995E}">
      <dgm:prSet/>
      <dgm:spPr/>
      <dgm:t>
        <a:bodyPr/>
        <a:lstStyle/>
        <a:p>
          <a:endParaRPr lang="fi-FI"/>
        </a:p>
      </dgm:t>
    </dgm:pt>
    <dgm:pt modelId="{6C2AF5F4-B0A2-4947-9A0B-6E43EF840D52}">
      <dgm:prSet/>
      <dgm:spPr/>
      <dgm:t>
        <a:bodyPr/>
        <a:lstStyle/>
        <a:p>
          <a:r>
            <a:rPr lang="fi-FI" b="0" i="0" dirty="0"/>
            <a:t>Ennustetta parantavaa SGLT2:n estäjää tai GLP1-reseptoriagonistia suositellaan käyttämään ensilinjan lääkehoitona sepelvaltimotautipotilaille, joilla diagnosoidaan tyypin 2 diabetes.</a:t>
          </a:r>
          <a:endParaRPr lang="fi-FI" dirty="0"/>
        </a:p>
      </dgm:t>
    </dgm:pt>
    <dgm:pt modelId="{9D623956-AFE6-48D0-B793-B4E465536877}" type="parTrans" cxnId="{5135C32E-20C2-4D77-AF0F-924D8B706D12}">
      <dgm:prSet/>
      <dgm:spPr/>
      <dgm:t>
        <a:bodyPr/>
        <a:lstStyle/>
        <a:p>
          <a:endParaRPr lang="fi-FI"/>
        </a:p>
      </dgm:t>
    </dgm:pt>
    <dgm:pt modelId="{E0046A4D-9A7C-4234-A1D2-74EFC9A9B8BF}" type="sibTrans" cxnId="{5135C32E-20C2-4D77-AF0F-924D8B706D12}">
      <dgm:prSet/>
      <dgm:spPr/>
      <dgm:t>
        <a:bodyPr/>
        <a:lstStyle/>
        <a:p>
          <a:endParaRPr lang="fi-FI"/>
        </a:p>
      </dgm:t>
    </dgm:pt>
    <dgm:pt modelId="{EBD7ED4C-3A85-4323-897E-3F4FBD89DFF6}">
      <dgm:prSet/>
      <dgm:spPr/>
      <dgm:t>
        <a:bodyPr/>
        <a:lstStyle/>
        <a:p>
          <a:r>
            <a:rPr lang="fi-FI" b="0" i="0"/>
            <a:t>Metformiinia jo käyttävälle diabeetikolle näitä lääkkeitä suositellaan toisen linjan lääkehoitona.</a:t>
          </a:r>
          <a:endParaRPr lang="fi-FI"/>
        </a:p>
      </dgm:t>
    </dgm:pt>
    <dgm:pt modelId="{6F426C0F-23AB-4950-9135-C375CC351938}" type="parTrans" cxnId="{07B3D0FC-9AD6-4193-8D8B-17D1DCC863AA}">
      <dgm:prSet/>
      <dgm:spPr/>
      <dgm:t>
        <a:bodyPr/>
        <a:lstStyle/>
        <a:p>
          <a:endParaRPr lang="fi-FI"/>
        </a:p>
      </dgm:t>
    </dgm:pt>
    <dgm:pt modelId="{50FC7E53-E1B7-4418-94B4-C1FB86A9AFAA}" type="sibTrans" cxnId="{07B3D0FC-9AD6-4193-8D8B-17D1DCC863AA}">
      <dgm:prSet/>
      <dgm:spPr/>
      <dgm:t>
        <a:bodyPr/>
        <a:lstStyle/>
        <a:p>
          <a:endParaRPr lang="fi-FI"/>
        </a:p>
      </dgm:t>
    </dgm:pt>
    <dgm:pt modelId="{F76B514B-7E86-4651-8BDB-71E142D14D75}" type="pres">
      <dgm:prSet presAssocID="{A21E30E8-7431-48A8-A9D9-541C684BFF81}" presName="linear" presStyleCnt="0">
        <dgm:presLayoutVars>
          <dgm:animLvl val="lvl"/>
          <dgm:resizeHandles val="exact"/>
        </dgm:presLayoutVars>
      </dgm:prSet>
      <dgm:spPr/>
    </dgm:pt>
    <dgm:pt modelId="{7CF423B2-440E-4A2E-8A68-ACA1B3EFCA18}" type="pres">
      <dgm:prSet presAssocID="{E2199D43-98EB-49C4-AAF6-D4D54A297F0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A3722C7-009C-44C0-929F-81C121464E87}" type="pres">
      <dgm:prSet presAssocID="{E2199D43-98EB-49C4-AAF6-D4D54A297F0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02CB620-CE7A-4B5D-84EC-29CDE49A1E76}" type="presOf" srcId="{A21E30E8-7431-48A8-A9D9-541C684BFF81}" destId="{F76B514B-7E86-4651-8BDB-71E142D14D75}" srcOrd="0" destOrd="0" presId="urn:microsoft.com/office/officeart/2005/8/layout/vList2"/>
    <dgm:cxn modelId="{5135C32E-20C2-4D77-AF0F-924D8B706D12}" srcId="{E2199D43-98EB-49C4-AAF6-D4D54A297F0F}" destId="{6C2AF5F4-B0A2-4947-9A0B-6E43EF840D52}" srcOrd="0" destOrd="0" parTransId="{9D623956-AFE6-48D0-B793-B4E465536877}" sibTransId="{E0046A4D-9A7C-4234-A1D2-74EFC9A9B8BF}"/>
    <dgm:cxn modelId="{18DC198C-B7B5-4512-9CCA-98D6F92A1514}" type="presOf" srcId="{E2199D43-98EB-49C4-AAF6-D4D54A297F0F}" destId="{7CF423B2-440E-4A2E-8A68-ACA1B3EFCA18}" srcOrd="0" destOrd="0" presId="urn:microsoft.com/office/officeart/2005/8/layout/vList2"/>
    <dgm:cxn modelId="{282C4DC9-302C-4BD8-9587-22CC1181995E}" srcId="{A21E30E8-7431-48A8-A9D9-541C684BFF81}" destId="{E2199D43-98EB-49C4-AAF6-D4D54A297F0F}" srcOrd="0" destOrd="0" parTransId="{F4947255-C0B2-454F-8DE8-14426848541A}" sibTransId="{4777180C-0AAA-4AE2-8AAA-F8A7AADD54C3}"/>
    <dgm:cxn modelId="{86505FF1-9C16-4A12-98B4-93C955BCBC48}" type="presOf" srcId="{6C2AF5F4-B0A2-4947-9A0B-6E43EF840D52}" destId="{DA3722C7-009C-44C0-929F-81C121464E87}" srcOrd="0" destOrd="0" presId="urn:microsoft.com/office/officeart/2005/8/layout/vList2"/>
    <dgm:cxn modelId="{9D5CB0F2-1032-4051-88FA-78ECEE7A53B5}" type="presOf" srcId="{EBD7ED4C-3A85-4323-897E-3F4FBD89DFF6}" destId="{DA3722C7-009C-44C0-929F-81C121464E87}" srcOrd="0" destOrd="1" presId="urn:microsoft.com/office/officeart/2005/8/layout/vList2"/>
    <dgm:cxn modelId="{07B3D0FC-9AD6-4193-8D8B-17D1DCC863AA}" srcId="{E2199D43-98EB-49C4-AAF6-D4D54A297F0F}" destId="{EBD7ED4C-3A85-4323-897E-3F4FBD89DFF6}" srcOrd="1" destOrd="0" parTransId="{6F426C0F-23AB-4950-9135-C375CC351938}" sibTransId="{50FC7E53-E1B7-4418-94B4-C1FB86A9AFAA}"/>
    <dgm:cxn modelId="{4C272C42-F80F-4A0C-A818-5FF305E505AB}" type="presParOf" srcId="{F76B514B-7E86-4651-8BDB-71E142D14D75}" destId="{7CF423B2-440E-4A2E-8A68-ACA1B3EFCA18}" srcOrd="0" destOrd="0" presId="urn:microsoft.com/office/officeart/2005/8/layout/vList2"/>
    <dgm:cxn modelId="{FB577F77-C75B-49E6-BE08-5F785FEA9891}" type="presParOf" srcId="{F76B514B-7E86-4651-8BDB-71E142D14D75}" destId="{DA3722C7-009C-44C0-929F-81C121464E8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8392F-2C04-4CF5-8370-16D1A0F0CD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FC92F6BD-53AE-4B51-A4D2-D0742EEB2D9E}">
      <dgm:prSet/>
      <dgm:spPr/>
      <dgm:t>
        <a:bodyPr/>
        <a:lstStyle/>
        <a:p>
          <a:r>
            <a:rPr lang="fi-FI" b="0" i="0" dirty="0"/>
            <a:t>Beetasalpaajat</a:t>
          </a:r>
          <a:endParaRPr lang="fi-FI" dirty="0"/>
        </a:p>
      </dgm:t>
    </dgm:pt>
    <dgm:pt modelId="{E4060809-F52B-45D2-9456-873F8C76706D}" type="parTrans" cxnId="{87EB209C-D9CA-495C-AA95-E39F667AC061}">
      <dgm:prSet/>
      <dgm:spPr/>
      <dgm:t>
        <a:bodyPr/>
        <a:lstStyle/>
        <a:p>
          <a:endParaRPr lang="fi-FI"/>
        </a:p>
      </dgm:t>
    </dgm:pt>
    <dgm:pt modelId="{1A37A92B-F486-44D6-9756-40D2E313680F}" type="sibTrans" cxnId="{87EB209C-D9CA-495C-AA95-E39F667AC061}">
      <dgm:prSet/>
      <dgm:spPr/>
      <dgm:t>
        <a:bodyPr/>
        <a:lstStyle/>
        <a:p>
          <a:endParaRPr lang="fi-FI"/>
        </a:p>
      </dgm:t>
    </dgm:pt>
    <dgm:pt modelId="{704180D7-64CC-4406-8665-51BA580DC478}">
      <dgm:prSet/>
      <dgm:spPr/>
      <dgm:t>
        <a:bodyPr/>
        <a:lstStyle/>
        <a:p>
          <a:r>
            <a:rPr lang="fi-FI" b="0" i="0"/>
            <a:t>Beetasalpaajat vähentävät iskemiaa, lievittävät tehokkaasti oireita  ja ovat ensisijainen valinta anti-iskeemiseksi lääkkeeksi.</a:t>
          </a:r>
          <a:endParaRPr lang="fi-FI"/>
        </a:p>
      </dgm:t>
    </dgm:pt>
    <dgm:pt modelId="{71DB559F-31B1-4B15-88C5-D4A2482FA1F9}" type="parTrans" cxnId="{C3AACB76-6EFB-4F84-824D-8DA1AE1575D9}">
      <dgm:prSet/>
      <dgm:spPr/>
      <dgm:t>
        <a:bodyPr/>
        <a:lstStyle/>
        <a:p>
          <a:endParaRPr lang="fi-FI"/>
        </a:p>
      </dgm:t>
    </dgm:pt>
    <dgm:pt modelId="{7BAFF432-CEFE-42E0-8984-500F8FE790E2}" type="sibTrans" cxnId="{C3AACB76-6EFB-4F84-824D-8DA1AE1575D9}">
      <dgm:prSet/>
      <dgm:spPr/>
      <dgm:t>
        <a:bodyPr/>
        <a:lstStyle/>
        <a:p>
          <a:endParaRPr lang="fi-FI"/>
        </a:p>
      </dgm:t>
    </dgm:pt>
    <dgm:pt modelId="{43B8219F-DD4B-4119-BC47-619CE008CC0E}">
      <dgm:prSet/>
      <dgm:spPr/>
      <dgm:t>
        <a:bodyPr/>
        <a:lstStyle/>
        <a:p>
          <a:r>
            <a:rPr lang="fi-FI" b="0" i="0" dirty="0"/>
            <a:t>Merkittävässä vasemman kammion toimintahäiriössä (</a:t>
          </a:r>
          <a:r>
            <a:rPr lang="fi-FI" b="0" i="0" dirty="0" err="1"/>
            <a:t>ejektiofraktio</a:t>
          </a:r>
          <a:r>
            <a:rPr lang="fi-FI" b="0" i="0" dirty="0"/>
            <a:t> ≤ 40 %) beetasalpaajien ennustehyödystä on hyvä tutkimusnäyttö.</a:t>
          </a:r>
          <a:endParaRPr lang="fi-FI" dirty="0"/>
        </a:p>
      </dgm:t>
    </dgm:pt>
    <dgm:pt modelId="{8B500CDA-2205-486C-85B7-FBDC41D7784F}" type="parTrans" cxnId="{E2BFFB29-F00E-4A82-B0FC-4799F213E726}">
      <dgm:prSet/>
      <dgm:spPr/>
      <dgm:t>
        <a:bodyPr/>
        <a:lstStyle/>
        <a:p>
          <a:endParaRPr lang="fi-FI"/>
        </a:p>
      </dgm:t>
    </dgm:pt>
    <dgm:pt modelId="{AE929E09-FBAD-443F-AD1A-2977D49346C4}" type="sibTrans" cxnId="{E2BFFB29-F00E-4A82-B0FC-4799F213E726}">
      <dgm:prSet/>
      <dgm:spPr/>
      <dgm:t>
        <a:bodyPr/>
        <a:lstStyle/>
        <a:p>
          <a:endParaRPr lang="fi-FI"/>
        </a:p>
      </dgm:t>
    </dgm:pt>
    <dgm:pt modelId="{B731C8AD-BA4B-4E7E-9F3D-6715319C6F48}">
      <dgm:prSet/>
      <dgm:spPr/>
      <dgm:t>
        <a:bodyPr/>
        <a:lstStyle/>
        <a:p>
          <a:r>
            <a:rPr lang="fi-FI" b="0" i="0"/>
            <a:t>Sykettä hidastavat kalsiumsalpaajat</a:t>
          </a:r>
          <a:endParaRPr lang="fi-FI"/>
        </a:p>
      </dgm:t>
    </dgm:pt>
    <dgm:pt modelId="{6C8558FF-746B-440B-B573-BF3F461C6C65}" type="parTrans" cxnId="{94FB0B77-057F-4273-B200-45B443180064}">
      <dgm:prSet/>
      <dgm:spPr/>
      <dgm:t>
        <a:bodyPr/>
        <a:lstStyle/>
        <a:p>
          <a:endParaRPr lang="fi-FI"/>
        </a:p>
      </dgm:t>
    </dgm:pt>
    <dgm:pt modelId="{D4BECD0B-E4EA-430F-BB47-C981D33F7021}" type="sibTrans" cxnId="{94FB0B77-057F-4273-B200-45B443180064}">
      <dgm:prSet/>
      <dgm:spPr/>
      <dgm:t>
        <a:bodyPr/>
        <a:lstStyle/>
        <a:p>
          <a:endParaRPr lang="fi-FI"/>
        </a:p>
      </dgm:t>
    </dgm:pt>
    <dgm:pt modelId="{4202E8C4-8EF8-45F4-BE05-82763EA571BF}">
      <dgm:prSet/>
      <dgm:spPr/>
      <dgm:t>
        <a:bodyPr/>
        <a:lstStyle/>
        <a:p>
          <a:r>
            <a:rPr lang="fi-FI" b="0" i="0"/>
            <a:t>Verapamiilia tai diltiatseemia voidaan käyttää iskemiaa lievittävinä lääkkeinä, jos beetasalpaajat eivät sovi.</a:t>
          </a:r>
          <a:endParaRPr lang="fi-FI"/>
        </a:p>
      </dgm:t>
    </dgm:pt>
    <dgm:pt modelId="{A63520CA-971A-4F03-BA8B-BE64021EE0E3}" type="parTrans" cxnId="{AE8DF7FE-88D6-40A3-B9F1-AC06C4E34D32}">
      <dgm:prSet/>
      <dgm:spPr/>
      <dgm:t>
        <a:bodyPr/>
        <a:lstStyle/>
        <a:p>
          <a:endParaRPr lang="fi-FI"/>
        </a:p>
      </dgm:t>
    </dgm:pt>
    <dgm:pt modelId="{478789E4-BE40-4D2A-9CFE-C117F73DFC54}" type="sibTrans" cxnId="{AE8DF7FE-88D6-40A3-B9F1-AC06C4E34D32}">
      <dgm:prSet/>
      <dgm:spPr/>
      <dgm:t>
        <a:bodyPr/>
        <a:lstStyle/>
        <a:p>
          <a:endParaRPr lang="fi-FI"/>
        </a:p>
      </dgm:t>
    </dgm:pt>
    <dgm:pt modelId="{40BC00F0-DD76-4855-8044-0366786BBA72}">
      <dgm:prSet/>
      <dgm:spPr/>
      <dgm:t>
        <a:bodyPr/>
        <a:lstStyle/>
        <a:p>
          <a:r>
            <a:rPr lang="fi-FI" b="0" i="0"/>
            <a:t>Sykettä hidastavia kalsiumsalpaajia ei tule käyttää, jos vasemman kammion systolinen toiminta on heikentynyt.</a:t>
          </a:r>
          <a:endParaRPr lang="fi-FI"/>
        </a:p>
      </dgm:t>
    </dgm:pt>
    <dgm:pt modelId="{05A76988-9768-4194-B181-7B4CA01D82E7}" type="parTrans" cxnId="{0DBA3B52-5CE3-404F-AD69-608E2EA5392D}">
      <dgm:prSet/>
      <dgm:spPr/>
      <dgm:t>
        <a:bodyPr/>
        <a:lstStyle/>
        <a:p>
          <a:endParaRPr lang="fi-FI"/>
        </a:p>
      </dgm:t>
    </dgm:pt>
    <dgm:pt modelId="{FC9694CE-2F62-4630-A3BE-D7276E85BCDD}" type="sibTrans" cxnId="{0DBA3B52-5CE3-404F-AD69-608E2EA5392D}">
      <dgm:prSet/>
      <dgm:spPr/>
      <dgm:t>
        <a:bodyPr/>
        <a:lstStyle/>
        <a:p>
          <a:endParaRPr lang="fi-FI"/>
        </a:p>
      </dgm:t>
    </dgm:pt>
    <dgm:pt modelId="{501E41B6-C04B-446F-944E-067B59ED5F89}">
      <dgm:prSet/>
      <dgm:spPr/>
      <dgm:t>
        <a:bodyPr/>
        <a:lstStyle/>
        <a:p>
          <a:r>
            <a:rPr lang="fi-FI" b="0" i="0"/>
            <a:t>Dihydropyridiinit</a:t>
          </a:r>
          <a:endParaRPr lang="fi-FI"/>
        </a:p>
      </dgm:t>
    </dgm:pt>
    <dgm:pt modelId="{53D9DCCD-3791-4EEF-A1B4-5EBE2934EE88}" type="parTrans" cxnId="{764B6B37-A0CD-4B2E-B5EA-554595DD6229}">
      <dgm:prSet/>
      <dgm:spPr/>
      <dgm:t>
        <a:bodyPr/>
        <a:lstStyle/>
        <a:p>
          <a:endParaRPr lang="fi-FI"/>
        </a:p>
      </dgm:t>
    </dgm:pt>
    <dgm:pt modelId="{E3962357-57B5-40D6-88B5-79DEABD54140}" type="sibTrans" cxnId="{764B6B37-A0CD-4B2E-B5EA-554595DD6229}">
      <dgm:prSet/>
      <dgm:spPr/>
      <dgm:t>
        <a:bodyPr/>
        <a:lstStyle/>
        <a:p>
          <a:endParaRPr lang="fi-FI"/>
        </a:p>
      </dgm:t>
    </dgm:pt>
    <dgm:pt modelId="{E50A1E23-D88D-4EF6-B960-327CC6DCBACC}">
      <dgm:prSet/>
      <dgm:spPr/>
      <dgm:t>
        <a:bodyPr/>
        <a:lstStyle/>
        <a:p>
          <a:r>
            <a:rPr lang="fi-FI" b="0" i="0"/>
            <a:t>Dihydropyridiiniryhmän kalsiumsalpaajaa voidaan käyttää sepelvaltimotautipotilaan verenpaineen hoidossa tai anti-iskeemisenä lääkkeenä etenkin beetasalpaajaan yhdistettynä.</a:t>
          </a:r>
          <a:endParaRPr lang="fi-FI"/>
        </a:p>
      </dgm:t>
    </dgm:pt>
    <dgm:pt modelId="{BF5EAEB8-DA87-4462-8538-A64B59BA2C6B}" type="parTrans" cxnId="{5D9E987A-D5C0-4FAE-BAA3-DC7A83E0B909}">
      <dgm:prSet/>
      <dgm:spPr/>
      <dgm:t>
        <a:bodyPr/>
        <a:lstStyle/>
        <a:p>
          <a:endParaRPr lang="fi-FI"/>
        </a:p>
      </dgm:t>
    </dgm:pt>
    <dgm:pt modelId="{B1D09932-B056-4021-AC59-98DD0C3190EB}" type="sibTrans" cxnId="{5D9E987A-D5C0-4FAE-BAA3-DC7A83E0B909}">
      <dgm:prSet/>
      <dgm:spPr/>
      <dgm:t>
        <a:bodyPr/>
        <a:lstStyle/>
        <a:p>
          <a:endParaRPr lang="fi-FI"/>
        </a:p>
      </dgm:t>
    </dgm:pt>
    <dgm:pt modelId="{C0322398-ADA5-4686-8D17-D00B1C39FA82}" type="pres">
      <dgm:prSet presAssocID="{C938392F-2C04-4CF5-8370-16D1A0F0CDA2}" presName="linear" presStyleCnt="0">
        <dgm:presLayoutVars>
          <dgm:animLvl val="lvl"/>
          <dgm:resizeHandles val="exact"/>
        </dgm:presLayoutVars>
      </dgm:prSet>
      <dgm:spPr/>
    </dgm:pt>
    <dgm:pt modelId="{9A3D697E-97FB-4387-ABDF-9351420A8CEE}" type="pres">
      <dgm:prSet presAssocID="{FC92F6BD-53AE-4B51-A4D2-D0742EEB2D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9710AE-CEB5-4D01-ADBE-F902C47F7CE8}" type="pres">
      <dgm:prSet presAssocID="{FC92F6BD-53AE-4B51-A4D2-D0742EEB2D9E}" presName="childText" presStyleLbl="revTx" presStyleIdx="0" presStyleCnt="3">
        <dgm:presLayoutVars>
          <dgm:bulletEnabled val="1"/>
        </dgm:presLayoutVars>
      </dgm:prSet>
      <dgm:spPr/>
    </dgm:pt>
    <dgm:pt modelId="{51A49781-D00E-4493-A534-86525D20DC1C}" type="pres">
      <dgm:prSet presAssocID="{B731C8AD-BA4B-4E7E-9F3D-6715319C6F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6A68E7-4EE7-4CCE-9990-90122832BDDB}" type="pres">
      <dgm:prSet presAssocID="{B731C8AD-BA4B-4E7E-9F3D-6715319C6F48}" presName="childText" presStyleLbl="revTx" presStyleIdx="1" presStyleCnt="3">
        <dgm:presLayoutVars>
          <dgm:bulletEnabled val="1"/>
        </dgm:presLayoutVars>
      </dgm:prSet>
      <dgm:spPr/>
    </dgm:pt>
    <dgm:pt modelId="{0F50AF8B-08B8-4495-8B13-500242B9F456}" type="pres">
      <dgm:prSet presAssocID="{501E41B6-C04B-446F-944E-067B59ED5F8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66C4E30-71D5-4776-9288-7880CC65CD1D}" type="pres">
      <dgm:prSet presAssocID="{501E41B6-C04B-446F-944E-067B59ED5F8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F291227-23C6-48EF-B04B-5C6DFDC4FF3A}" type="presOf" srcId="{40BC00F0-DD76-4855-8044-0366786BBA72}" destId="{A86A68E7-4EE7-4CCE-9990-90122832BDDB}" srcOrd="0" destOrd="1" presId="urn:microsoft.com/office/officeart/2005/8/layout/vList2"/>
    <dgm:cxn modelId="{E2BFFB29-F00E-4A82-B0FC-4799F213E726}" srcId="{FC92F6BD-53AE-4B51-A4D2-D0742EEB2D9E}" destId="{43B8219F-DD4B-4119-BC47-619CE008CC0E}" srcOrd="1" destOrd="0" parTransId="{8B500CDA-2205-486C-85B7-FBDC41D7784F}" sibTransId="{AE929E09-FBAD-443F-AD1A-2977D49346C4}"/>
    <dgm:cxn modelId="{764B6B37-A0CD-4B2E-B5EA-554595DD6229}" srcId="{C938392F-2C04-4CF5-8370-16D1A0F0CDA2}" destId="{501E41B6-C04B-446F-944E-067B59ED5F89}" srcOrd="2" destOrd="0" parTransId="{53D9DCCD-3791-4EEF-A1B4-5EBE2934EE88}" sibTransId="{E3962357-57B5-40D6-88B5-79DEABD54140}"/>
    <dgm:cxn modelId="{1F0CE05F-2855-42B3-8804-3D31AE685EB2}" type="presOf" srcId="{B731C8AD-BA4B-4E7E-9F3D-6715319C6F48}" destId="{51A49781-D00E-4493-A534-86525D20DC1C}" srcOrd="0" destOrd="0" presId="urn:microsoft.com/office/officeart/2005/8/layout/vList2"/>
    <dgm:cxn modelId="{A65A2565-7268-40EE-93B5-887A499D1F30}" type="presOf" srcId="{501E41B6-C04B-446F-944E-067B59ED5F89}" destId="{0F50AF8B-08B8-4495-8B13-500242B9F456}" srcOrd="0" destOrd="0" presId="urn:microsoft.com/office/officeart/2005/8/layout/vList2"/>
    <dgm:cxn modelId="{7D85CB6A-3C03-4C29-A0EC-BDAAB09D9E40}" type="presOf" srcId="{E50A1E23-D88D-4EF6-B960-327CC6DCBACC}" destId="{566C4E30-71D5-4776-9288-7880CC65CD1D}" srcOrd="0" destOrd="0" presId="urn:microsoft.com/office/officeart/2005/8/layout/vList2"/>
    <dgm:cxn modelId="{0DBA3B52-5CE3-404F-AD69-608E2EA5392D}" srcId="{B731C8AD-BA4B-4E7E-9F3D-6715319C6F48}" destId="{40BC00F0-DD76-4855-8044-0366786BBA72}" srcOrd="1" destOrd="0" parTransId="{05A76988-9768-4194-B181-7B4CA01D82E7}" sibTransId="{FC9694CE-2F62-4630-A3BE-D7276E85BCDD}"/>
    <dgm:cxn modelId="{C3AACB76-6EFB-4F84-824D-8DA1AE1575D9}" srcId="{FC92F6BD-53AE-4B51-A4D2-D0742EEB2D9E}" destId="{704180D7-64CC-4406-8665-51BA580DC478}" srcOrd="0" destOrd="0" parTransId="{71DB559F-31B1-4B15-88C5-D4A2482FA1F9}" sibTransId="{7BAFF432-CEFE-42E0-8984-500F8FE790E2}"/>
    <dgm:cxn modelId="{94FB0B77-057F-4273-B200-45B443180064}" srcId="{C938392F-2C04-4CF5-8370-16D1A0F0CDA2}" destId="{B731C8AD-BA4B-4E7E-9F3D-6715319C6F48}" srcOrd="1" destOrd="0" parTransId="{6C8558FF-746B-440B-B573-BF3F461C6C65}" sibTransId="{D4BECD0B-E4EA-430F-BB47-C981D33F7021}"/>
    <dgm:cxn modelId="{5D9E987A-D5C0-4FAE-BAA3-DC7A83E0B909}" srcId="{501E41B6-C04B-446F-944E-067B59ED5F89}" destId="{E50A1E23-D88D-4EF6-B960-327CC6DCBACC}" srcOrd="0" destOrd="0" parTransId="{BF5EAEB8-DA87-4462-8538-A64B59BA2C6B}" sibTransId="{B1D09932-B056-4021-AC59-98DD0C3190EB}"/>
    <dgm:cxn modelId="{DFB1CE83-5EEA-499A-A901-AC382C66CBE7}" type="presOf" srcId="{FC92F6BD-53AE-4B51-A4D2-D0742EEB2D9E}" destId="{9A3D697E-97FB-4387-ABDF-9351420A8CEE}" srcOrd="0" destOrd="0" presId="urn:microsoft.com/office/officeart/2005/8/layout/vList2"/>
    <dgm:cxn modelId="{7A64B587-B055-489B-BB3A-30A1EDB10675}" type="presOf" srcId="{704180D7-64CC-4406-8665-51BA580DC478}" destId="{469710AE-CEB5-4D01-ADBE-F902C47F7CE8}" srcOrd="0" destOrd="0" presId="urn:microsoft.com/office/officeart/2005/8/layout/vList2"/>
    <dgm:cxn modelId="{87EB209C-D9CA-495C-AA95-E39F667AC061}" srcId="{C938392F-2C04-4CF5-8370-16D1A0F0CDA2}" destId="{FC92F6BD-53AE-4B51-A4D2-D0742EEB2D9E}" srcOrd="0" destOrd="0" parTransId="{E4060809-F52B-45D2-9456-873F8C76706D}" sibTransId="{1A37A92B-F486-44D6-9756-40D2E313680F}"/>
    <dgm:cxn modelId="{E929D5A4-39FE-4F3A-9832-4133D45FD87B}" type="presOf" srcId="{C938392F-2C04-4CF5-8370-16D1A0F0CDA2}" destId="{C0322398-ADA5-4686-8D17-D00B1C39FA82}" srcOrd="0" destOrd="0" presId="urn:microsoft.com/office/officeart/2005/8/layout/vList2"/>
    <dgm:cxn modelId="{E23D04BE-9A08-4DE2-B815-CFA4C59F2AA9}" type="presOf" srcId="{4202E8C4-8EF8-45F4-BE05-82763EA571BF}" destId="{A86A68E7-4EE7-4CCE-9990-90122832BDDB}" srcOrd="0" destOrd="0" presId="urn:microsoft.com/office/officeart/2005/8/layout/vList2"/>
    <dgm:cxn modelId="{8AEC95DA-2CA5-4C05-AF2C-215574315F6F}" type="presOf" srcId="{43B8219F-DD4B-4119-BC47-619CE008CC0E}" destId="{469710AE-CEB5-4D01-ADBE-F902C47F7CE8}" srcOrd="0" destOrd="1" presId="urn:microsoft.com/office/officeart/2005/8/layout/vList2"/>
    <dgm:cxn modelId="{AE8DF7FE-88D6-40A3-B9F1-AC06C4E34D32}" srcId="{B731C8AD-BA4B-4E7E-9F3D-6715319C6F48}" destId="{4202E8C4-8EF8-45F4-BE05-82763EA571BF}" srcOrd="0" destOrd="0" parTransId="{A63520CA-971A-4F03-BA8B-BE64021EE0E3}" sibTransId="{478789E4-BE40-4D2A-9CFE-C117F73DFC54}"/>
    <dgm:cxn modelId="{93595208-7089-463A-BA70-1B5CEBFB6995}" type="presParOf" srcId="{C0322398-ADA5-4686-8D17-D00B1C39FA82}" destId="{9A3D697E-97FB-4387-ABDF-9351420A8CEE}" srcOrd="0" destOrd="0" presId="urn:microsoft.com/office/officeart/2005/8/layout/vList2"/>
    <dgm:cxn modelId="{9AF0AD4F-25F3-4D71-8042-8501215FE0D9}" type="presParOf" srcId="{C0322398-ADA5-4686-8D17-D00B1C39FA82}" destId="{469710AE-CEB5-4D01-ADBE-F902C47F7CE8}" srcOrd="1" destOrd="0" presId="urn:microsoft.com/office/officeart/2005/8/layout/vList2"/>
    <dgm:cxn modelId="{95814349-6EA9-4EAD-80E3-E8D78AAA47FA}" type="presParOf" srcId="{C0322398-ADA5-4686-8D17-D00B1C39FA82}" destId="{51A49781-D00E-4493-A534-86525D20DC1C}" srcOrd="2" destOrd="0" presId="urn:microsoft.com/office/officeart/2005/8/layout/vList2"/>
    <dgm:cxn modelId="{F7970852-7E83-4163-9969-E647AFE637F6}" type="presParOf" srcId="{C0322398-ADA5-4686-8D17-D00B1C39FA82}" destId="{A86A68E7-4EE7-4CCE-9990-90122832BDDB}" srcOrd="3" destOrd="0" presId="urn:microsoft.com/office/officeart/2005/8/layout/vList2"/>
    <dgm:cxn modelId="{0AF31B95-5069-41AB-82F3-9A38B700D007}" type="presParOf" srcId="{C0322398-ADA5-4686-8D17-D00B1C39FA82}" destId="{0F50AF8B-08B8-4495-8B13-500242B9F456}" srcOrd="4" destOrd="0" presId="urn:microsoft.com/office/officeart/2005/8/layout/vList2"/>
    <dgm:cxn modelId="{60012031-6F9A-45EF-A8DD-E10DB533DCC0}" type="presParOf" srcId="{C0322398-ADA5-4686-8D17-D00B1C39FA82}" destId="{566C4E30-71D5-4776-9288-7880CC65CD1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38E21-E8B3-4F28-9D28-1B0F6BD028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7DEAEBC-61A1-4F26-82C0-6793B0C03C99}">
      <dgm:prSet/>
      <dgm:spPr/>
      <dgm:t>
        <a:bodyPr/>
        <a:lstStyle/>
        <a:p>
          <a:r>
            <a:rPr lang="fi-FI" b="0" i="0"/>
            <a:t>Lyhytvaikutteiset nitraatit</a:t>
          </a:r>
          <a:endParaRPr lang="fi-FI"/>
        </a:p>
      </dgm:t>
    </dgm:pt>
    <dgm:pt modelId="{1E86D879-1FFE-4C86-9D6E-E498EFE36B38}" type="parTrans" cxnId="{E3105C64-B536-4116-9FDC-A341531CA8C7}">
      <dgm:prSet/>
      <dgm:spPr/>
      <dgm:t>
        <a:bodyPr/>
        <a:lstStyle/>
        <a:p>
          <a:endParaRPr lang="fi-FI"/>
        </a:p>
      </dgm:t>
    </dgm:pt>
    <dgm:pt modelId="{E11B49AC-B527-4292-8C69-880DD5BA2406}" type="sibTrans" cxnId="{E3105C64-B536-4116-9FDC-A341531CA8C7}">
      <dgm:prSet/>
      <dgm:spPr/>
      <dgm:t>
        <a:bodyPr/>
        <a:lstStyle/>
        <a:p>
          <a:endParaRPr lang="fi-FI"/>
        </a:p>
      </dgm:t>
    </dgm:pt>
    <dgm:pt modelId="{ACF68344-4566-42D2-A954-115DC27A39FD}">
      <dgm:prSet/>
      <dgm:spPr/>
      <dgm:t>
        <a:bodyPr/>
        <a:lstStyle/>
        <a:p>
          <a:r>
            <a:rPr lang="fi-FI" b="0" i="0"/>
            <a:t>Kielenalustablettina (glyseryylinitraatti) tai -suihkeena (isosorbididinitraatti) annosteltava lyhytvaikutteinen nitraatti määrätään kaikille sepelvaltimotautipotilaille käytettäväksi tarvittaessa.</a:t>
          </a:r>
          <a:endParaRPr lang="fi-FI"/>
        </a:p>
      </dgm:t>
    </dgm:pt>
    <dgm:pt modelId="{FB46C780-C958-41FD-AA8C-D11EA71C7F7D}" type="parTrans" cxnId="{2E54F41B-257A-4048-A0F2-6C9E9C0DF0B8}">
      <dgm:prSet/>
      <dgm:spPr/>
      <dgm:t>
        <a:bodyPr/>
        <a:lstStyle/>
        <a:p>
          <a:endParaRPr lang="fi-FI"/>
        </a:p>
      </dgm:t>
    </dgm:pt>
    <dgm:pt modelId="{0E4AD328-9873-4A46-AAEB-B2234B9340BF}" type="sibTrans" cxnId="{2E54F41B-257A-4048-A0F2-6C9E9C0DF0B8}">
      <dgm:prSet/>
      <dgm:spPr/>
      <dgm:t>
        <a:bodyPr/>
        <a:lstStyle/>
        <a:p>
          <a:endParaRPr lang="fi-FI"/>
        </a:p>
      </dgm:t>
    </dgm:pt>
    <dgm:pt modelId="{B6443178-519F-4A7C-9501-D6C060F5FB92}">
      <dgm:prSet/>
      <dgm:spPr/>
      <dgm:t>
        <a:bodyPr/>
        <a:lstStyle/>
        <a:p>
          <a:r>
            <a:rPr lang="fi-FI" b="0" i="0"/>
            <a:t>Lyhytvaikutteisia nitraattivalmisteita käytetään lievittämään rintakipua tai ehkäisevästi ennen rasitusta.</a:t>
          </a:r>
          <a:endParaRPr lang="fi-FI"/>
        </a:p>
      </dgm:t>
    </dgm:pt>
    <dgm:pt modelId="{74669B4B-617A-413E-AD36-4F27C86AC224}" type="parTrans" cxnId="{BAEFD671-6B8F-42CC-90EE-3007B1A87967}">
      <dgm:prSet/>
      <dgm:spPr/>
      <dgm:t>
        <a:bodyPr/>
        <a:lstStyle/>
        <a:p>
          <a:endParaRPr lang="fi-FI"/>
        </a:p>
      </dgm:t>
    </dgm:pt>
    <dgm:pt modelId="{1E92B027-4D96-4B9D-A426-78FEFE507C4B}" type="sibTrans" cxnId="{BAEFD671-6B8F-42CC-90EE-3007B1A87967}">
      <dgm:prSet/>
      <dgm:spPr/>
      <dgm:t>
        <a:bodyPr/>
        <a:lstStyle/>
        <a:p>
          <a:endParaRPr lang="fi-FI"/>
        </a:p>
      </dgm:t>
    </dgm:pt>
    <dgm:pt modelId="{16616310-9028-4164-9DDF-F6119D4D63E2}">
      <dgm:prSet/>
      <dgm:spPr/>
      <dgm:t>
        <a:bodyPr/>
        <a:lstStyle/>
        <a:p>
          <a:r>
            <a:rPr lang="fi-FI" b="0" i="0"/>
            <a:t>Pitkävaikutteiset nitraatit</a:t>
          </a:r>
          <a:endParaRPr lang="fi-FI"/>
        </a:p>
      </dgm:t>
    </dgm:pt>
    <dgm:pt modelId="{D7406CF2-5D02-4772-BB6B-EDD65A67BB36}" type="parTrans" cxnId="{2E3500DE-E189-4F04-9C94-323CD0BCB6EE}">
      <dgm:prSet/>
      <dgm:spPr/>
      <dgm:t>
        <a:bodyPr/>
        <a:lstStyle/>
        <a:p>
          <a:endParaRPr lang="fi-FI"/>
        </a:p>
      </dgm:t>
    </dgm:pt>
    <dgm:pt modelId="{F96A748B-B73C-48A3-AAA6-3642FC80D5F5}" type="sibTrans" cxnId="{2E3500DE-E189-4F04-9C94-323CD0BCB6EE}">
      <dgm:prSet/>
      <dgm:spPr/>
      <dgm:t>
        <a:bodyPr/>
        <a:lstStyle/>
        <a:p>
          <a:endParaRPr lang="fi-FI"/>
        </a:p>
      </dgm:t>
    </dgm:pt>
    <dgm:pt modelId="{209D5C89-1675-4CCD-A721-DDAB86EABD3D}">
      <dgm:prSet/>
      <dgm:spPr/>
      <dgm:t>
        <a:bodyPr/>
        <a:lstStyle/>
        <a:p>
          <a:r>
            <a:rPr lang="fi-FI" b="0" i="0"/>
            <a:t>Nitraatteja voidaan harkita lievittämään rasitusrintakipuoiretta, jos beetasalpaajasta ja/tai kalsiumkanavan salpaajasta ja lyhytvaikutteisesta nitraatista huolimatta potilaalla on edelleen oireita.</a:t>
          </a:r>
          <a:endParaRPr lang="fi-FI"/>
        </a:p>
      </dgm:t>
    </dgm:pt>
    <dgm:pt modelId="{9EAA32D1-B4EF-4B05-907A-0B462C647F29}" type="parTrans" cxnId="{22F22061-3EC1-454E-853D-FFE51E943C2B}">
      <dgm:prSet/>
      <dgm:spPr/>
      <dgm:t>
        <a:bodyPr/>
        <a:lstStyle/>
        <a:p>
          <a:endParaRPr lang="fi-FI"/>
        </a:p>
      </dgm:t>
    </dgm:pt>
    <dgm:pt modelId="{C5643809-4453-4C05-B0B3-9C37D1FD876F}" type="sibTrans" cxnId="{22F22061-3EC1-454E-853D-FFE51E943C2B}">
      <dgm:prSet/>
      <dgm:spPr/>
      <dgm:t>
        <a:bodyPr/>
        <a:lstStyle/>
        <a:p>
          <a:endParaRPr lang="fi-FI"/>
        </a:p>
      </dgm:t>
    </dgm:pt>
    <dgm:pt modelId="{EE8371D5-AEFD-4C9B-968D-2D1C6C26FFFE}">
      <dgm:prSet/>
      <dgm:spPr/>
      <dgm:t>
        <a:bodyPr/>
        <a:lstStyle/>
        <a:p>
          <a:r>
            <a:rPr lang="fi-FI" b="0" i="0"/>
            <a:t>Nitraattitoleranssin välttämiseksi suositellaan lääkkeen annostelua siten, että vuorokauteen tulee vähintään 10 tunnin jakso ilman nitraattivaikutusta.</a:t>
          </a:r>
          <a:endParaRPr lang="fi-FI"/>
        </a:p>
      </dgm:t>
    </dgm:pt>
    <dgm:pt modelId="{72DE12F2-65DB-4539-952E-5D40A5EC104B}" type="parTrans" cxnId="{CFBA8D68-F4A7-45C7-A490-FD54FE023BE7}">
      <dgm:prSet/>
      <dgm:spPr/>
      <dgm:t>
        <a:bodyPr/>
        <a:lstStyle/>
        <a:p>
          <a:endParaRPr lang="fi-FI"/>
        </a:p>
      </dgm:t>
    </dgm:pt>
    <dgm:pt modelId="{F5199FA2-3466-445E-A78A-4A23E0224FED}" type="sibTrans" cxnId="{CFBA8D68-F4A7-45C7-A490-FD54FE023BE7}">
      <dgm:prSet/>
      <dgm:spPr/>
      <dgm:t>
        <a:bodyPr/>
        <a:lstStyle/>
        <a:p>
          <a:endParaRPr lang="fi-FI"/>
        </a:p>
      </dgm:t>
    </dgm:pt>
    <dgm:pt modelId="{2B607C97-3C11-44E6-AE5B-8AC5F1E6D0AC}" type="pres">
      <dgm:prSet presAssocID="{E9738E21-E8B3-4F28-9D28-1B0F6BD028F5}" presName="linear" presStyleCnt="0">
        <dgm:presLayoutVars>
          <dgm:animLvl val="lvl"/>
          <dgm:resizeHandles val="exact"/>
        </dgm:presLayoutVars>
      </dgm:prSet>
      <dgm:spPr/>
    </dgm:pt>
    <dgm:pt modelId="{8F014080-1D64-4F9B-BEA4-E58E7675BA7A}" type="pres">
      <dgm:prSet presAssocID="{E7DEAEBC-61A1-4F26-82C0-6793B0C03C9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C7B812-AD91-498B-91E3-8BFB7037E52C}" type="pres">
      <dgm:prSet presAssocID="{E7DEAEBC-61A1-4F26-82C0-6793B0C03C99}" presName="childText" presStyleLbl="revTx" presStyleIdx="0" presStyleCnt="2">
        <dgm:presLayoutVars>
          <dgm:bulletEnabled val="1"/>
        </dgm:presLayoutVars>
      </dgm:prSet>
      <dgm:spPr/>
    </dgm:pt>
    <dgm:pt modelId="{67B6A5BA-1EEA-4FDF-AEE7-F0C7E48E45AC}" type="pres">
      <dgm:prSet presAssocID="{16616310-9028-4164-9DDF-F6119D4D63E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B607AB-129E-40A3-952F-340E8D68EF2F}" type="pres">
      <dgm:prSet presAssocID="{16616310-9028-4164-9DDF-F6119D4D63E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E6F7012-C574-4440-9962-81B02C34E386}" type="presOf" srcId="{B6443178-519F-4A7C-9501-D6C060F5FB92}" destId="{DCC7B812-AD91-498B-91E3-8BFB7037E52C}" srcOrd="0" destOrd="1" presId="urn:microsoft.com/office/officeart/2005/8/layout/vList2"/>
    <dgm:cxn modelId="{2E54F41B-257A-4048-A0F2-6C9E9C0DF0B8}" srcId="{E7DEAEBC-61A1-4F26-82C0-6793B0C03C99}" destId="{ACF68344-4566-42D2-A954-115DC27A39FD}" srcOrd="0" destOrd="0" parTransId="{FB46C780-C958-41FD-AA8C-D11EA71C7F7D}" sibTransId="{0E4AD328-9873-4A46-AAEB-B2234B9340BF}"/>
    <dgm:cxn modelId="{F15A4D1E-49A8-42B4-B5AA-44AB7E16BB2D}" type="presOf" srcId="{209D5C89-1675-4CCD-A721-DDAB86EABD3D}" destId="{10B607AB-129E-40A3-952F-340E8D68EF2F}" srcOrd="0" destOrd="0" presId="urn:microsoft.com/office/officeart/2005/8/layout/vList2"/>
    <dgm:cxn modelId="{B960A12E-33DE-4CDE-AA84-04744AF1B979}" type="presOf" srcId="{E9738E21-E8B3-4F28-9D28-1B0F6BD028F5}" destId="{2B607C97-3C11-44E6-AE5B-8AC5F1E6D0AC}" srcOrd="0" destOrd="0" presId="urn:microsoft.com/office/officeart/2005/8/layout/vList2"/>
    <dgm:cxn modelId="{22F22061-3EC1-454E-853D-FFE51E943C2B}" srcId="{16616310-9028-4164-9DDF-F6119D4D63E2}" destId="{209D5C89-1675-4CCD-A721-DDAB86EABD3D}" srcOrd="0" destOrd="0" parTransId="{9EAA32D1-B4EF-4B05-907A-0B462C647F29}" sibTransId="{C5643809-4453-4C05-B0B3-9C37D1FD876F}"/>
    <dgm:cxn modelId="{E3105C64-B536-4116-9FDC-A341531CA8C7}" srcId="{E9738E21-E8B3-4F28-9D28-1B0F6BD028F5}" destId="{E7DEAEBC-61A1-4F26-82C0-6793B0C03C99}" srcOrd="0" destOrd="0" parTransId="{1E86D879-1FFE-4C86-9D6E-E498EFE36B38}" sibTransId="{E11B49AC-B527-4292-8C69-880DD5BA2406}"/>
    <dgm:cxn modelId="{DD409C64-8A9F-4D15-9A72-1C58EC1307FB}" type="presOf" srcId="{ACF68344-4566-42D2-A954-115DC27A39FD}" destId="{DCC7B812-AD91-498B-91E3-8BFB7037E52C}" srcOrd="0" destOrd="0" presId="urn:microsoft.com/office/officeart/2005/8/layout/vList2"/>
    <dgm:cxn modelId="{CFBA8D68-F4A7-45C7-A490-FD54FE023BE7}" srcId="{16616310-9028-4164-9DDF-F6119D4D63E2}" destId="{EE8371D5-AEFD-4C9B-968D-2D1C6C26FFFE}" srcOrd="1" destOrd="0" parTransId="{72DE12F2-65DB-4539-952E-5D40A5EC104B}" sibTransId="{F5199FA2-3466-445E-A78A-4A23E0224FED}"/>
    <dgm:cxn modelId="{325CBB6A-36B0-41F8-B38E-1DB04354A8F6}" type="presOf" srcId="{16616310-9028-4164-9DDF-F6119D4D63E2}" destId="{67B6A5BA-1EEA-4FDF-AEE7-F0C7E48E45AC}" srcOrd="0" destOrd="0" presId="urn:microsoft.com/office/officeart/2005/8/layout/vList2"/>
    <dgm:cxn modelId="{BAEFD671-6B8F-42CC-90EE-3007B1A87967}" srcId="{E7DEAEBC-61A1-4F26-82C0-6793B0C03C99}" destId="{B6443178-519F-4A7C-9501-D6C060F5FB92}" srcOrd="1" destOrd="0" parTransId="{74669B4B-617A-413E-AD36-4F27C86AC224}" sibTransId="{1E92B027-4D96-4B9D-A426-78FEFE507C4B}"/>
    <dgm:cxn modelId="{604BD380-D458-4CA6-AD31-E49C7EC8F7AF}" type="presOf" srcId="{E7DEAEBC-61A1-4F26-82C0-6793B0C03C99}" destId="{8F014080-1D64-4F9B-BEA4-E58E7675BA7A}" srcOrd="0" destOrd="0" presId="urn:microsoft.com/office/officeart/2005/8/layout/vList2"/>
    <dgm:cxn modelId="{79C85793-BCDF-4E33-BF22-B44C77F81F7B}" type="presOf" srcId="{EE8371D5-AEFD-4C9B-968D-2D1C6C26FFFE}" destId="{10B607AB-129E-40A3-952F-340E8D68EF2F}" srcOrd="0" destOrd="1" presId="urn:microsoft.com/office/officeart/2005/8/layout/vList2"/>
    <dgm:cxn modelId="{2E3500DE-E189-4F04-9C94-323CD0BCB6EE}" srcId="{E9738E21-E8B3-4F28-9D28-1B0F6BD028F5}" destId="{16616310-9028-4164-9DDF-F6119D4D63E2}" srcOrd="1" destOrd="0" parTransId="{D7406CF2-5D02-4772-BB6B-EDD65A67BB36}" sibTransId="{F96A748B-B73C-48A3-AAA6-3642FC80D5F5}"/>
    <dgm:cxn modelId="{1A2C82D0-6229-4C45-8BE2-B8E4B0A8635A}" type="presParOf" srcId="{2B607C97-3C11-44E6-AE5B-8AC5F1E6D0AC}" destId="{8F014080-1D64-4F9B-BEA4-E58E7675BA7A}" srcOrd="0" destOrd="0" presId="urn:microsoft.com/office/officeart/2005/8/layout/vList2"/>
    <dgm:cxn modelId="{05DB730D-C028-44E3-977A-662224412C06}" type="presParOf" srcId="{2B607C97-3C11-44E6-AE5B-8AC5F1E6D0AC}" destId="{DCC7B812-AD91-498B-91E3-8BFB7037E52C}" srcOrd="1" destOrd="0" presId="urn:microsoft.com/office/officeart/2005/8/layout/vList2"/>
    <dgm:cxn modelId="{257BAFE8-2472-419D-8885-0A9C21DF2470}" type="presParOf" srcId="{2B607C97-3C11-44E6-AE5B-8AC5F1E6D0AC}" destId="{67B6A5BA-1EEA-4FDF-AEE7-F0C7E48E45AC}" srcOrd="2" destOrd="0" presId="urn:microsoft.com/office/officeart/2005/8/layout/vList2"/>
    <dgm:cxn modelId="{30B2470B-0F42-414F-A586-D839C2700990}" type="presParOf" srcId="{2B607C97-3C11-44E6-AE5B-8AC5F1E6D0AC}" destId="{10B607AB-129E-40A3-952F-340E8D68EF2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633A-2F5F-424A-B724-9B2E5DD052D1}">
      <dsp:nvSpPr>
        <dsp:cNvPr id="0" name=""/>
        <dsp:cNvSpPr/>
      </dsp:nvSpPr>
      <dsp:spPr>
        <a:xfrm>
          <a:off x="0" y="14669"/>
          <a:ext cx="109195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/>
            <a:t>Dyslipidemioiden hoito</a:t>
          </a:r>
          <a:endParaRPr lang="fi-FI" sz="2600" kern="1200"/>
        </a:p>
      </dsp:txBody>
      <dsp:txXfrm>
        <a:off x="29700" y="44369"/>
        <a:ext cx="10860199" cy="549000"/>
      </dsp:txXfrm>
    </dsp:sp>
    <dsp:sp modelId="{12CC795D-A13E-4FB3-8EC7-B9E113FAB367}">
      <dsp:nvSpPr>
        <dsp:cNvPr id="0" name=""/>
        <dsp:cNvSpPr/>
      </dsp:nvSpPr>
      <dsp:spPr>
        <a:xfrm>
          <a:off x="0" y="623070"/>
          <a:ext cx="10919599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Statiinit parantavat sepelvaltimotautipotilaan ennustetta.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 err="1"/>
            <a:t>Statiini</a:t>
          </a:r>
          <a:r>
            <a:rPr lang="fi-FI" sz="2000" b="0" i="0" kern="1200" dirty="0"/>
            <a:t> aloitetaan kaikille LDL-kolesterolipitoisuudesta riippumatta riittävän tehokkaalla valmisteella ja annoksella.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Hoitotavoitteen saavuttamiseksi tai haittavaikutusten vähentämiseksi </a:t>
          </a:r>
          <a:r>
            <a:rPr lang="fi-FI" sz="2000" b="0" i="0" kern="1200" dirty="0" err="1"/>
            <a:t>statiiniin</a:t>
          </a:r>
          <a:r>
            <a:rPr lang="fi-FI" sz="2000" b="0" i="0" kern="1200" dirty="0"/>
            <a:t> voidaan yhdistää </a:t>
          </a:r>
          <a:r>
            <a:rPr lang="fi-FI" sz="2000" b="0" i="0" kern="1200" dirty="0" err="1"/>
            <a:t>etsetimibi</a:t>
          </a:r>
          <a:r>
            <a:rPr lang="fi-FI" sz="2000" b="0" i="0" kern="1200" dirty="0"/>
            <a:t> tai PCSK9:n estäjä.</a:t>
          </a:r>
          <a:endParaRPr lang="fi-FI" sz="2000" kern="1200" dirty="0"/>
        </a:p>
      </dsp:txBody>
      <dsp:txXfrm>
        <a:off x="0" y="623070"/>
        <a:ext cx="10919599" cy="1506960"/>
      </dsp:txXfrm>
    </dsp:sp>
    <dsp:sp modelId="{DE6CA729-9DCF-4886-BE54-3262F1B80C50}">
      <dsp:nvSpPr>
        <dsp:cNvPr id="0" name=""/>
        <dsp:cNvSpPr/>
      </dsp:nvSpPr>
      <dsp:spPr>
        <a:xfrm>
          <a:off x="0" y="2130030"/>
          <a:ext cx="109195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/>
            <a:t>Antitromboottiset lääkkeet</a:t>
          </a:r>
          <a:endParaRPr lang="fi-FI" sz="2600" kern="1200"/>
        </a:p>
      </dsp:txBody>
      <dsp:txXfrm>
        <a:off x="29700" y="2159730"/>
        <a:ext cx="10860199" cy="549000"/>
      </dsp:txXfrm>
    </dsp:sp>
    <dsp:sp modelId="{934B9A03-0DCA-4289-A702-746A87BA6A63}">
      <dsp:nvSpPr>
        <dsp:cNvPr id="0" name=""/>
        <dsp:cNvSpPr/>
      </dsp:nvSpPr>
      <dsp:spPr>
        <a:xfrm>
          <a:off x="0" y="2738430"/>
          <a:ext cx="10919599" cy="1453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Oireisen, kroonista sepelvaltimo-oireyhtymää sairastavan potilaan lääkitykseen kuuluu ennustetta parantava asetyylisalisyylihappo (ASA) tai muut sairaudet huomioiden ADP-reseptorin salpaaja (klopidogreeli) tai antikoagulaatiohoito.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Klopidogreeli on todettu ASAn kanssa vähintään yhdenveroiseksi, ja sitä käytetään ASAlle allergisille.</a:t>
          </a:r>
          <a:endParaRPr lang="fi-FI" sz="2000" kern="1200"/>
        </a:p>
      </dsp:txBody>
      <dsp:txXfrm>
        <a:off x="0" y="2738430"/>
        <a:ext cx="10919599" cy="1453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A957F-6126-4391-8B64-436D224C3758}">
      <dsp:nvSpPr>
        <dsp:cNvPr id="0" name=""/>
        <dsp:cNvSpPr/>
      </dsp:nvSpPr>
      <dsp:spPr>
        <a:xfrm>
          <a:off x="0" y="77896"/>
          <a:ext cx="109195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dirty="0" err="1"/>
            <a:t>Angiotensiinikonvertaasin</a:t>
          </a:r>
          <a:r>
            <a:rPr lang="fi-FI" sz="2600" b="0" i="0" kern="1200" dirty="0"/>
            <a:t> (ACE) estäjät</a:t>
          </a:r>
          <a:endParaRPr lang="fi-FI" sz="2600" kern="1200" dirty="0"/>
        </a:p>
      </dsp:txBody>
      <dsp:txXfrm>
        <a:off x="29700" y="107596"/>
        <a:ext cx="10860199" cy="549000"/>
      </dsp:txXfrm>
    </dsp:sp>
    <dsp:sp modelId="{73E490E5-5669-4702-9B57-41E87EADEA4A}">
      <dsp:nvSpPr>
        <dsp:cNvPr id="0" name=""/>
        <dsp:cNvSpPr/>
      </dsp:nvSpPr>
      <dsp:spPr>
        <a:xfrm>
          <a:off x="0" y="686296"/>
          <a:ext cx="10919599" cy="242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ACE:n estäjät parantavat ennustetta kroonista sepelvaltimotautia sairastavilla, joilla on vasemman kammion systolinen toimintahäiriö (ejektiofraktio ≤ 40 %).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Jos vasemman kammion toiminta on normaali, ACE:n estäjät parantavat ennustetta potilailla, joilla sydäntapahtuman riski on suuri.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ACE:n estäjä tulisi aloittaa kaikille kroonista sepelvaltimotautia sairastaville potilaille, joilla on hypertensio tai diabetes.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Pienen riskin potilailla hyödyt ja haitat tulee miettiä tapauskohtaisesti.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Jos potilas ei siedä ACE:n estäjää, voidaan käyttää angiotensiini II -reseptorin salpaajia.</a:t>
          </a:r>
          <a:endParaRPr lang="fi-FI" sz="2000" kern="1200"/>
        </a:p>
      </dsp:txBody>
      <dsp:txXfrm>
        <a:off x="0" y="686296"/>
        <a:ext cx="10919599" cy="2421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423B2-440E-4A2E-8A68-ACA1B3EFCA18}">
      <dsp:nvSpPr>
        <dsp:cNvPr id="0" name=""/>
        <dsp:cNvSpPr/>
      </dsp:nvSpPr>
      <dsp:spPr>
        <a:xfrm>
          <a:off x="0" y="243065"/>
          <a:ext cx="10919599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Diabeteslääkkeet</a:t>
          </a:r>
          <a:endParaRPr lang="fi-FI" sz="2400" kern="1200" dirty="0"/>
        </a:p>
      </dsp:txBody>
      <dsp:txXfrm>
        <a:off x="27415" y="270480"/>
        <a:ext cx="10864769" cy="506769"/>
      </dsp:txXfrm>
    </dsp:sp>
    <dsp:sp modelId="{DA3722C7-009C-44C0-929F-81C121464E87}">
      <dsp:nvSpPr>
        <dsp:cNvPr id="0" name=""/>
        <dsp:cNvSpPr/>
      </dsp:nvSpPr>
      <dsp:spPr>
        <a:xfrm>
          <a:off x="0" y="804664"/>
          <a:ext cx="10919599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Ennustetta parantavaa SGLT2:n estäjää tai GLP1-reseptoriagonistia suositellaan käyttämään ensilinjan lääkehoitona sepelvaltimotautipotilaille, joilla diagnosoidaan tyypin 2 diabetes.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/>
            <a:t>Metformiinia jo käyttävälle diabeetikolle näitä lääkkeitä suositellaan toisen linjan lääkehoitona.</a:t>
          </a:r>
          <a:endParaRPr lang="fi-FI" sz="1900" kern="1200"/>
        </a:p>
      </dsp:txBody>
      <dsp:txXfrm>
        <a:off x="0" y="804664"/>
        <a:ext cx="10919599" cy="869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D697E-97FB-4387-ABDF-9351420A8CEE}">
      <dsp:nvSpPr>
        <dsp:cNvPr id="0" name=""/>
        <dsp:cNvSpPr/>
      </dsp:nvSpPr>
      <dsp:spPr>
        <a:xfrm>
          <a:off x="0" y="18990"/>
          <a:ext cx="1106698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Beetasalpaajat</a:t>
          </a:r>
          <a:endParaRPr lang="fi-FI" sz="2400" kern="1200" dirty="0"/>
        </a:p>
      </dsp:txBody>
      <dsp:txXfrm>
        <a:off x="27415" y="46405"/>
        <a:ext cx="11012158" cy="506769"/>
      </dsp:txXfrm>
    </dsp:sp>
    <dsp:sp modelId="{469710AE-CEB5-4D01-ADBE-F902C47F7CE8}">
      <dsp:nvSpPr>
        <dsp:cNvPr id="0" name=""/>
        <dsp:cNvSpPr/>
      </dsp:nvSpPr>
      <dsp:spPr>
        <a:xfrm>
          <a:off x="0" y="580590"/>
          <a:ext cx="11066988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37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/>
            <a:t>Beetasalpaajat vähentävät iskemiaa, lievittävät tehokkaasti oireita  ja ovat ensisijainen valinta anti-iskeemiseksi lääkkeeksi.</a:t>
          </a:r>
          <a:endParaRPr lang="fi-FI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Merkittävässä vasemman kammion toimintahäiriössä (</a:t>
          </a:r>
          <a:r>
            <a:rPr lang="fi-FI" sz="1900" b="0" i="0" kern="1200" dirty="0" err="1"/>
            <a:t>ejektiofraktio</a:t>
          </a:r>
          <a:r>
            <a:rPr lang="fi-FI" sz="1900" b="0" i="0" kern="1200" dirty="0"/>
            <a:t> ≤ 40 %) beetasalpaajien ennustehyödystä on hyvä tutkimusnäyttö.</a:t>
          </a:r>
          <a:endParaRPr lang="fi-FI" sz="1900" kern="1200" dirty="0"/>
        </a:p>
      </dsp:txBody>
      <dsp:txXfrm>
        <a:off x="0" y="580590"/>
        <a:ext cx="11066988" cy="1117800"/>
      </dsp:txXfrm>
    </dsp:sp>
    <dsp:sp modelId="{51A49781-D00E-4493-A534-86525D20DC1C}">
      <dsp:nvSpPr>
        <dsp:cNvPr id="0" name=""/>
        <dsp:cNvSpPr/>
      </dsp:nvSpPr>
      <dsp:spPr>
        <a:xfrm>
          <a:off x="0" y="1698390"/>
          <a:ext cx="1106698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/>
            <a:t>Sykettä hidastavat kalsiumsalpaajat</a:t>
          </a:r>
          <a:endParaRPr lang="fi-FI" sz="2400" kern="1200"/>
        </a:p>
      </dsp:txBody>
      <dsp:txXfrm>
        <a:off x="27415" y="1725805"/>
        <a:ext cx="11012158" cy="506769"/>
      </dsp:txXfrm>
    </dsp:sp>
    <dsp:sp modelId="{A86A68E7-4EE7-4CCE-9990-90122832BDDB}">
      <dsp:nvSpPr>
        <dsp:cNvPr id="0" name=""/>
        <dsp:cNvSpPr/>
      </dsp:nvSpPr>
      <dsp:spPr>
        <a:xfrm>
          <a:off x="0" y="2259990"/>
          <a:ext cx="11066988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37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/>
            <a:t>Verapamiilia tai diltiatseemia voidaan käyttää iskemiaa lievittävinä lääkkeinä, jos beetasalpaajat eivät sovi.</a:t>
          </a:r>
          <a:endParaRPr lang="fi-FI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/>
            <a:t>Sykettä hidastavia kalsiumsalpaajia ei tule käyttää, jos vasemman kammion systolinen toiminta on heikentynyt.</a:t>
          </a:r>
          <a:endParaRPr lang="fi-FI" sz="1900" kern="1200"/>
        </a:p>
      </dsp:txBody>
      <dsp:txXfrm>
        <a:off x="0" y="2259990"/>
        <a:ext cx="11066988" cy="1117800"/>
      </dsp:txXfrm>
    </dsp:sp>
    <dsp:sp modelId="{0F50AF8B-08B8-4495-8B13-500242B9F456}">
      <dsp:nvSpPr>
        <dsp:cNvPr id="0" name=""/>
        <dsp:cNvSpPr/>
      </dsp:nvSpPr>
      <dsp:spPr>
        <a:xfrm>
          <a:off x="0" y="3377790"/>
          <a:ext cx="1106698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/>
            <a:t>Dihydropyridiinit</a:t>
          </a:r>
          <a:endParaRPr lang="fi-FI" sz="2400" kern="1200"/>
        </a:p>
      </dsp:txBody>
      <dsp:txXfrm>
        <a:off x="27415" y="3405205"/>
        <a:ext cx="11012158" cy="506769"/>
      </dsp:txXfrm>
    </dsp:sp>
    <dsp:sp modelId="{566C4E30-71D5-4776-9288-7880CC65CD1D}">
      <dsp:nvSpPr>
        <dsp:cNvPr id="0" name=""/>
        <dsp:cNvSpPr/>
      </dsp:nvSpPr>
      <dsp:spPr>
        <a:xfrm>
          <a:off x="0" y="3939390"/>
          <a:ext cx="11066988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37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/>
            <a:t>Dihydropyridiiniryhmän kalsiumsalpaajaa voidaan käyttää sepelvaltimotautipotilaan verenpaineen hoidossa tai anti-iskeemisenä lääkkeenä etenkin beetasalpaajaan yhdistettynä.</a:t>
          </a:r>
          <a:endParaRPr lang="fi-FI" sz="1900" kern="1200"/>
        </a:p>
      </dsp:txBody>
      <dsp:txXfrm>
        <a:off x="0" y="3939390"/>
        <a:ext cx="11066988" cy="571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4080-1D64-4F9B-BEA4-E58E7675BA7A}">
      <dsp:nvSpPr>
        <dsp:cNvPr id="0" name=""/>
        <dsp:cNvSpPr/>
      </dsp:nvSpPr>
      <dsp:spPr>
        <a:xfrm>
          <a:off x="0" y="72682"/>
          <a:ext cx="11066988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/>
            <a:t>Lyhytvaikutteiset nitraatit</a:t>
          </a:r>
          <a:endParaRPr lang="fi-FI" sz="2600" kern="1200"/>
        </a:p>
      </dsp:txBody>
      <dsp:txXfrm>
        <a:off x="29700" y="102382"/>
        <a:ext cx="11007588" cy="549000"/>
      </dsp:txXfrm>
    </dsp:sp>
    <dsp:sp modelId="{DCC7B812-AD91-498B-91E3-8BFB7037E52C}">
      <dsp:nvSpPr>
        <dsp:cNvPr id="0" name=""/>
        <dsp:cNvSpPr/>
      </dsp:nvSpPr>
      <dsp:spPr>
        <a:xfrm>
          <a:off x="0" y="681082"/>
          <a:ext cx="11066988" cy="1453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3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Kielenalustablettina (glyseryylinitraatti) tai -suihkeena (isosorbididinitraatti) annosteltava lyhytvaikutteinen nitraatti määrätään kaikille sepelvaltimotautipotilaille käytettäväksi tarvittaessa.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Lyhytvaikutteisia nitraattivalmisteita käytetään lievittämään rintakipua tai ehkäisevästi ennen rasitusta.</a:t>
          </a:r>
          <a:endParaRPr lang="fi-FI" sz="2000" kern="1200"/>
        </a:p>
      </dsp:txBody>
      <dsp:txXfrm>
        <a:off x="0" y="681082"/>
        <a:ext cx="11066988" cy="1453139"/>
      </dsp:txXfrm>
    </dsp:sp>
    <dsp:sp modelId="{67B6A5BA-1EEA-4FDF-AEE7-F0C7E48E45AC}">
      <dsp:nvSpPr>
        <dsp:cNvPr id="0" name=""/>
        <dsp:cNvSpPr/>
      </dsp:nvSpPr>
      <dsp:spPr>
        <a:xfrm>
          <a:off x="0" y="2134222"/>
          <a:ext cx="11066988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/>
            <a:t>Pitkävaikutteiset nitraatit</a:t>
          </a:r>
          <a:endParaRPr lang="fi-FI" sz="2600" kern="1200"/>
        </a:p>
      </dsp:txBody>
      <dsp:txXfrm>
        <a:off x="29700" y="2163922"/>
        <a:ext cx="11007588" cy="549000"/>
      </dsp:txXfrm>
    </dsp:sp>
    <dsp:sp modelId="{10B607AB-129E-40A3-952F-340E8D68EF2F}">
      <dsp:nvSpPr>
        <dsp:cNvPr id="0" name=""/>
        <dsp:cNvSpPr/>
      </dsp:nvSpPr>
      <dsp:spPr>
        <a:xfrm>
          <a:off x="0" y="2742622"/>
          <a:ext cx="11066988" cy="1453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3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Nitraatteja voidaan harkita lievittämään rasitusrintakipuoiretta, jos beetasalpaajasta ja/tai kalsiumkanavan salpaajasta ja lyhytvaikutteisesta nitraatista huolimatta potilaalla on edelleen oireita.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Nitraattitoleranssin välttämiseksi suositellaan lääkkeen annostelua siten, että vuorokauteen tulee vähintään 10 tunnin jakso ilman nitraattivaikutusta.</a:t>
          </a:r>
          <a:endParaRPr lang="fi-FI" sz="2000" kern="1200"/>
        </a:p>
      </dsp:txBody>
      <dsp:txXfrm>
        <a:off x="0" y="2742622"/>
        <a:ext cx="11066988" cy="1453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taulukko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18.6.2024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kaypahoito.fi/hoi50102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ficom.fi/fi/saadokset/ajoterveyden-arviointiohjeet-terveydenhuollon-ammattilaisille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10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2993923"/>
            <a:ext cx="5016843" cy="1269878"/>
          </a:xfrm>
        </p:spPr>
        <p:txBody>
          <a:bodyPr>
            <a:normAutofit fontScale="90000"/>
          </a:bodyPr>
          <a:lstStyle/>
          <a:p>
            <a:r>
              <a:rPr lang="fi-FI" dirty="0"/>
              <a:t>Krooninen sepelvaltimo-oireyhtymä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Luentomateriaali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CC85D-0BEE-7065-52E8-55A3DF9A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Sydänvalmennus – suunnitelmallinen potilaslähtöinen hoitoketju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AD8846-F043-E62F-65D5-647B907D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00" y="1889760"/>
            <a:ext cx="8899506" cy="42062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Sydänvalmennuksen tavoitteena on auttaa potilasta</a:t>
            </a:r>
          </a:p>
          <a:p>
            <a:pPr marL="971550" lvl="1" indent="-342900"/>
            <a:r>
              <a:rPr lang="fi-FI" dirty="0"/>
              <a:t>tiedostamaan sepelvaltimotaudin luonne kroonisena pitkäaikaissairautena</a:t>
            </a:r>
          </a:p>
          <a:p>
            <a:pPr marL="971550" lvl="1" indent="-342900"/>
            <a:r>
              <a:rPr lang="fi-FI" dirty="0"/>
              <a:t>ymmärtämään ehkäisevien hoitotoimenpiteiden merkitys kaikkien valtimotapahtumien estossa ja sepelvaltimo-oireyhtymän oireettomassa vaiheessa.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Ennusteeseen vaikuttava sydänvalmennus edellyttää todettujen riskitekijöiden hoitamista moniammatillisesti ja kokonaisvaltaisesti</a:t>
            </a:r>
          </a:p>
          <a:p>
            <a:pPr marL="971550" lvl="1" indent="-342900"/>
            <a:r>
              <a:rPr lang="fi-FI" dirty="0"/>
              <a:t>elämäntapaohjauksella</a:t>
            </a:r>
          </a:p>
          <a:p>
            <a:pPr marL="971550" lvl="1" indent="-342900"/>
            <a:r>
              <a:rPr lang="fi-FI" dirty="0"/>
              <a:t>liikunnallisella sydänkuntoutuksella</a:t>
            </a:r>
          </a:p>
          <a:p>
            <a:pPr marL="971550" lvl="1" indent="-342900"/>
            <a:r>
              <a:rPr lang="fi-FI" dirty="0"/>
              <a:t>lääkehoidon optimoinnilla</a:t>
            </a:r>
          </a:p>
          <a:p>
            <a:pPr marL="971550" lvl="1" indent="-342900"/>
            <a:r>
              <a:rPr lang="fi-FI" dirty="0"/>
              <a:t>tarvittaessa </a:t>
            </a:r>
            <a:r>
              <a:rPr lang="fi-FI" dirty="0" err="1"/>
              <a:t>revaskularisaatiolla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4782E3C-41EB-9953-8CA3-69AAC2D9C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3106" y="2382935"/>
            <a:ext cx="2110901" cy="321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63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DAA08-32B4-0D3E-50A0-718F4082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Sydänvalmennuksen tavoitteet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9BD36E82-7B1C-6766-8EA5-9FBDFB439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118706"/>
              </p:ext>
            </p:extLst>
          </p:nvPr>
        </p:nvGraphicFramePr>
        <p:xfrm>
          <a:off x="586947" y="1749078"/>
          <a:ext cx="1092041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0412">
                  <a:extLst>
                    <a:ext uri="{9D8B030D-6E8A-4147-A177-3AD203B41FA5}">
                      <a16:colId xmlns:a16="http://schemas.microsoft.com/office/drawing/2014/main" val="3015146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dirty="0">
                          <a:solidFill>
                            <a:srgbClr val="FFFFFF"/>
                          </a:solidFill>
                          <a:effectLst/>
                        </a:rPr>
                        <a:t>Kattavan sydänvalmennuksen tavoitteet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22230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fi-F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LDL-kolesterolipitoisuus &lt; 1,4 </a:t>
                      </a:r>
                      <a:r>
                        <a:rPr lang="fi-FI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fi-F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b="0" dirty="0">
                          <a:effectLst/>
                        </a:rPr>
                        <a:t>yksilöllisesti voidaan pyrkiä &lt; 1,0 </a:t>
                      </a:r>
                      <a:r>
                        <a:rPr lang="fi-FI" b="0" dirty="0" err="1">
                          <a:effectLst/>
                        </a:rPr>
                        <a:t>mmol</a:t>
                      </a:r>
                      <a:r>
                        <a:rPr lang="fi-FI" b="0" dirty="0">
                          <a:effectLst/>
                        </a:rPr>
                        <a:t>/l:n pitoisuuteen erityisesti, jos potilaalla on ollut toistuvia valtimotautitapahtumia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89009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fi-F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Verenpaine &lt; 130/80 mmHg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89564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fi-FI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Normoglykemia</a:t>
                      </a:r>
                      <a:r>
                        <a:rPr lang="fi-F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93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b="0" dirty="0">
                          <a:effectLst/>
                        </a:rPr>
                        <a:t>verensokerin paastoarvo &lt; 5,5 </a:t>
                      </a:r>
                      <a:r>
                        <a:rPr lang="fi-FI" b="0" dirty="0" err="1">
                          <a:effectLst/>
                        </a:rPr>
                        <a:t>mmol</a:t>
                      </a:r>
                      <a:r>
                        <a:rPr lang="fi-FI" b="0" dirty="0">
                          <a:effectLst/>
                        </a:rPr>
                        <a:t>/l, glukoosirasituskokeen kahden tunnin arvo &lt; 7,8 </a:t>
                      </a:r>
                      <a:r>
                        <a:rPr lang="fi-FI" b="0" dirty="0" err="1">
                          <a:effectLst/>
                        </a:rPr>
                        <a:t>mmol</a:t>
                      </a:r>
                      <a:r>
                        <a:rPr lang="fi-FI" b="0" dirty="0">
                          <a:effectLst/>
                        </a:rPr>
                        <a:t>/l ja HbA</a:t>
                      </a:r>
                      <a:r>
                        <a:rPr lang="fi-FI" b="0" baseline="-46000" dirty="0">
                          <a:effectLst/>
                        </a:rPr>
                        <a:t>1C</a:t>
                      </a:r>
                      <a:r>
                        <a:rPr lang="fi-FI" b="0" dirty="0">
                          <a:effectLst/>
                        </a:rPr>
                        <a:t>-pitoisuus &lt; 42 </a:t>
                      </a:r>
                      <a:r>
                        <a:rPr lang="fi-FI" b="0" dirty="0" err="1">
                          <a:effectLst/>
                        </a:rPr>
                        <a:t>mmol</a:t>
                      </a:r>
                      <a:r>
                        <a:rPr lang="fi-FI" b="0" dirty="0">
                          <a:effectLst/>
                        </a:rPr>
                        <a:t>/mol; diabeetikoilla HbA</a:t>
                      </a:r>
                      <a:r>
                        <a:rPr lang="fi-FI" b="0" baseline="-46000" dirty="0">
                          <a:effectLst/>
                        </a:rPr>
                        <a:t>1C</a:t>
                      </a:r>
                      <a:r>
                        <a:rPr lang="fi-FI" b="0" dirty="0">
                          <a:effectLst/>
                        </a:rPr>
                        <a:t>-pitoisuus &lt; 53 </a:t>
                      </a:r>
                      <a:r>
                        <a:rPr lang="fi-FI" b="0" dirty="0" err="1">
                          <a:effectLst/>
                        </a:rPr>
                        <a:t>mmol</a:t>
                      </a:r>
                      <a:r>
                        <a:rPr lang="fi-FI" b="0" dirty="0">
                          <a:effectLst/>
                        </a:rPr>
                        <a:t>/mol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79395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fi-F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Täydellinen tupakoimattomuus</a:t>
                      </a: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b="0" dirty="0">
                          <a:effectLst/>
                        </a:rPr>
                        <a:t>tupakoinnin lisäksi tulisi pidättäytyä myös muista nikotiinivalmisteista, kuten sähkötupakasta ja nuuskasta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28905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fi-F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Säännöllinen terveysvaikutteinen liikuntaharrastus </a:t>
                      </a: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b="0" dirty="0">
                          <a:effectLst/>
                        </a:rPr>
                        <a:t>säännöllisen, monipuolisen ja riittävän tehokkaan liikunnan sekä liikunnallisen sydänkuntoutuksen avulla voidaan vaikuttaa kroonista sepelvaltimo-oireyhtymää sairastavan ennusteeseen, elämänlaatuun, riskitekijöiden hallintaan ja fyysiseen suorituskykyyn (näytönaste A)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54019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83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C7BC8-F38D-6573-437D-20BDD23E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Ahtauttavan sepelvaltimotaudin 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332DED-8600-6D14-0DA2-D02C6DD8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Diagnostiikka perustuu anamneesiin ja sepelvaltimoiden ateroskleroosin tai iskemian osoitukseen.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Sepelvaltimotaudin diagnostiikkaan vaikuttavat</a:t>
            </a:r>
          </a:p>
          <a:p>
            <a:pPr marL="971550" lvl="1" indent="-342900"/>
            <a:r>
              <a:rPr lang="fi-FI" dirty="0"/>
              <a:t>kliiniseen arvioon perustuva oireiden laatu</a:t>
            </a:r>
          </a:p>
          <a:p>
            <a:pPr marL="971550" lvl="1" indent="-342900"/>
            <a:r>
              <a:rPr lang="fi-FI" dirty="0"/>
              <a:t>ahtauttavan sepelvaltimotaudin kliininen ennakkotodennäköisyys</a:t>
            </a:r>
          </a:p>
          <a:p>
            <a:pPr marL="971550" lvl="1" indent="-342900"/>
            <a:r>
              <a:rPr lang="fi-FI" dirty="0"/>
              <a:t>diagnostisten tutkimusten saatavuus</a:t>
            </a:r>
          </a:p>
          <a:p>
            <a:pPr marL="971550" lvl="1" indent="-342900"/>
            <a:r>
              <a:rPr lang="fi-FI" dirty="0"/>
              <a:t>liitännäissairaudet.</a:t>
            </a:r>
          </a:p>
        </p:txBody>
      </p:sp>
    </p:spTree>
    <p:extLst>
      <p:ext uri="{BB962C8B-B14F-4D97-AF65-F5344CB8AC3E}">
        <p14:creationId xmlns:p14="http://schemas.microsoft.com/office/powerpoint/2010/main" val="341974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A6B919-C15B-65A4-4644-45E46532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Oireet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9C3B61-7E3A-05A8-5FEC-3D0B39103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1539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Sepelvaltimotaudin tyypillinen oire on rintalastan takana tuntuva rasituksessa ilmenevä kipu, joka helpottaa levossa tai nitraateilla.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Oireena voi olla myös rintakehällä tuntuva epämukavuus, paine, hengenahdistus, närästys, pahoinvointi tai merkittävä suorituskyvyn lasku.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4E2CEB5-D5C5-0A45-4CA2-E33D70812C1D}"/>
              </a:ext>
            </a:extLst>
          </p:cNvPr>
          <p:cNvSpPr txBox="1">
            <a:spLocks/>
          </p:cNvSpPr>
          <p:nvPr/>
        </p:nvSpPr>
        <p:spPr>
          <a:xfrm>
            <a:off x="633599" y="3752426"/>
            <a:ext cx="10919599" cy="153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8DC0C4A0-82B0-3055-9F2A-4D8DF3D3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92023"/>
              </p:ext>
            </p:extLst>
          </p:nvPr>
        </p:nvGraphicFramePr>
        <p:xfrm>
          <a:off x="846665" y="4169578"/>
          <a:ext cx="1077788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97">
                  <a:extLst>
                    <a:ext uri="{9D8B030D-6E8A-4147-A177-3AD203B41FA5}">
                      <a16:colId xmlns:a16="http://schemas.microsoft.com/office/drawing/2014/main" val="4288923238"/>
                    </a:ext>
                  </a:extLst>
                </a:gridCol>
                <a:gridCol w="8472790">
                  <a:extLst>
                    <a:ext uri="{9D8B030D-6E8A-4147-A177-3AD203B41FA5}">
                      <a16:colId xmlns:a16="http://schemas.microsoft.com/office/drawing/2014/main" val="2658355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Rintakivun tyyppi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fi-FI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Luokittelu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02123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fi-FI">
                          <a:effectLst/>
                        </a:rPr>
                        <a:t>Tyypillinen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10800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fi-FI" dirty="0">
                          <a:effectLst/>
                        </a:rPr>
                        <a:t>Oireessa on kaikki kolme tyypillistä piirrettä:</a:t>
                      </a:r>
                    </a:p>
                    <a:p>
                      <a:pPr marL="393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effectLst/>
                        </a:rPr>
                        <a:t>rintakehän alla tuntuu kipua tai epämukavuutta, joka kestää alle 10 minuuttia</a:t>
                      </a:r>
                    </a:p>
                    <a:p>
                      <a:pPr marL="393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effectLst/>
                        </a:rPr>
                        <a:t>oire ilmenee fyysisessä ponnistelussa tai voimakkaassa tunnetilassa</a:t>
                      </a:r>
                    </a:p>
                    <a:p>
                      <a:pPr marL="393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effectLst/>
                        </a:rPr>
                        <a:t>oire helpottaa minuuttien sisällä levossa tai nitraateilla.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0730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fi-FI" dirty="0">
                          <a:effectLst/>
                        </a:rPr>
                        <a:t>Epätyypillinen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10800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fi-FI" dirty="0">
                          <a:effectLst/>
                        </a:rPr>
                        <a:t>Oireessa on kaksi tyypillistä piirrettä.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77165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fi-FI" dirty="0">
                          <a:effectLst/>
                        </a:rPr>
                        <a:t>Muu kipu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10800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fi-FI" dirty="0">
                          <a:effectLst/>
                        </a:rPr>
                        <a:t>Oireessa on vain yksi tai ei yhtään tyypillistä piirrettä.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956961353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76872A5-8B28-FA8E-BC0C-4234761F528B}"/>
              </a:ext>
            </a:extLst>
          </p:cNvPr>
          <p:cNvSpPr txBox="1"/>
          <p:nvPr/>
        </p:nvSpPr>
        <p:spPr>
          <a:xfrm>
            <a:off x="846665" y="3646097"/>
            <a:ext cx="4750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20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Taulukko. Rintakivun kliininen luokittelu</a:t>
            </a:r>
          </a:p>
        </p:txBody>
      </p:sp>
    </p:spTree>
    <p:extLst>
      <p:ext uri="{BB962C8B-B14F-4D97-AF65-F5344CB8AC3E}">
        <p14:creationId xmlns:p14="http://schemas.microsoft.com/office/powerpoint/2010/main" val="186363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C8FE9B-B10C-E813-B66D-A4E42BFC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Rintakipupotilaan arvio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ED6683-049C-F60F-C484-2E788BF10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Rintakipupotilaan perustutkimuksiin kuuluvat: </a:t>
            </a:r>
          </a:p>
          <a:p>
            <a:pPr marL="971550" lvl="1" indent="-342900"/>
            <a:r>
              <a:rPr lang="fi-FI" dirty="0"/>
              <a:t>kliininen tutkimus</a:t>
            </a:r>
          </a:p>
          <a:p>
            <a:pPr marL="971550" lvl="1" indent="-342900"/>
            <a:r>
              <a:rPr lang="fi-FI" dirty="0"/>
              <a:t>lepo-EKG</a:t>
            </a:r>
          </a:p>
          <a:p>
            <a:pPr marL="971550" lvl="1" indent="-342900"/>
            <a:r>
              <a:rPr lang="fi-FI" dirty="0"/>
              <a:t>verenpaine</a:t>
            </a:r>
          </a:p>
          <a:p>
            <a:pPr marL="971550" lvl="1" indent="-342900"/>
            <a:r>
              <a:rPr lang="fi-FI" dirty="0"/>
              <a:t>veren lipidiarvot, paastoglukoosi, HbA</a:t>
            </a:r>
            <a:r>
              <a:rPr lang="fi-FI" baseline="-24000" dirty="0"/>
              <a:t>1c</a:t>
            </a:r>
            <a:r>
              <a:rPr lang="fi-FI" dirty="0"/>
              <a:t>-pitoisuus, perusverenkuva, kreatiniinipitoisuus ja harkinnan mukaan ALAT</a:t>
            </a:r>
          </a:p>
          <a:p>
            <a:pPr marL="971550" lvl="1" indent="-342900"/>
            <a:r>
              <a:rPr lang="fi-FI" dirty="0"/>
              <a:t>thoraxin röntgenkuvaus, jos se on erotusdiagnostiikassa tarpeellista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Tutkittavalta tiedustellaan myös mahdollinen sepelvaltimotaudin sukurasite.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985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151BA1-6348-93EE-229B-96F6ED82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Kliinisen ennakkotodennäköisyyden arviointi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A7674C-568D-1C89-6904-A300464D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Kliinisellä ennakkotodennäköisyydellä tarkoitetaan sitä, mikä on ahtauttavan sepelvaltimotaudin todennäköisyys kliinisten tietojen perusteella, kun huomioidaan taudin yleisyys väestötasolla.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Oireisen henkilön kliinistä ennakkotodennäköisyyttä voidaan arvioida iän, sukupuolen, riskitekijöiden lukumäärän ja rintakivun tyypin avulla yli 40 000 eurooppalaisen potilaan aineistoon perustuvan tiedon pohjalta.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Kliinisen ennakkotodennäköisyyden arviointi auttaa käyttämään oikein sepelvaltimotaudin diagnostisia tutkimuksia, koska tutkimustuloksen luotettavuus riippuu ahtauttavan sepelvaltimotaudin kliinisestä ennakkotodennäköisyydestä </a:t>
            </a:r>
            <a:r>
              <a:rPr lang="fi-FI" dirty="0" err="1"/>
              <a:t>Bayesin</a:t>
            </a:r>
            <a:r>
              <a:rPr lang="fi-FI" dirty="0"/>
              <a:t> teoreeman mukaisesti.</a:t>
            </a:r>
          </a:p>
          <a:p>
            <a:pPr marL="971550" lvl="1" indent="-342900"/>
            <a:r>
              <a:rPr lang="fi-FI" dirty="0"/>
              <a:t>Ahtauttavan sepelvaltimotaudin kliinisen ennakkotodennäköisyyden arviointi potilaan oireiden sekä sydän- ja verisuonitautien riskitekijöiden määrän perusteella, </a:t>
            </a:r>
            <a:br>
              <a:rPr lang="fi-FI" dirty="0"/>
            </a:br>
            <a:r>
              <a:rPr lang="fi-FI" dirty="0"/>
              <a:t>ks. kuva dialla </a:t>
            </a:r>
            <a:r>
              <a:rPr lang="fi-FI" dirty="0">
                <a:hlinkClick r:id="rId2" action="ppaction://hlinksldjump"/>
              </a:rPr>
              <a:t>16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385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320026-F0A1-90CE-979D-FE9EFEF6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658477"/>
          </a:xfrm>
        </p:spPr>
        <p:txBody>
          <a:bodyPr/>
          <a:lstStyle/>
          <a:p>
            <a:r>
              <a:rPr lang="fi-FI" dirty="0"/>
              <a:t>Kliinisen ennakkotodennäköisyyden arviointi 2(2)</a:t>
            </a:r>
          </a:p>
        </p:txBody>
      </p:sp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0E9C7599-2345-A13B-5F30-35427F489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586" y="1640810"/>
            <a:ext cx="8190992" cy="3427819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455D7E3-51D8-8B5B-8BB0-81D8B9C7F830}"/>
              </a:ext>
            </a:extLst>
          </p:cNvPr>
          <p:cNvSpPr txBox="1"/>
          <p:nvPr/>
        </p:nvSpPr>
        <p:spPr>
          <a:xfrm>
            <a:off x="336174" y="5163907"/>
            <a:ext cx="11519651" cy="166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Kuvassa esitetään ahtauttavan sepelvaltimotaudin kliininen ennakkotodennäköisyys iän, sukupuolen, oireiden ja riskitekijöiden lukumäärän perusteella esitettynä prosentuaalisena osuutena potilaista. </a:t>
            </a:r>
          </a:p>
          <a:p>
            <a:pPr marL="4572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Sininen väri kuvaa erittäin pientä kliinistä ennakkotodennäköisyyttä, vihreä pientä kliinistä ennakkotodennäköisyyttä ja keltainen suurentunutta kliinistä ennakkotodennäköisyyttä. Arvot ovat arvioita 35-, 45-, 55-, 65- ja 75-vuotiaista potilaista ja pyöristetty lähimpään kokonaislukuun..</a:t>
            </a:r>
          </a:p>
          <a:p>
            <a:pPr marL="171450">
              <a:lnSpc>
                <a:spcPct val="90000"/>
              </a:lnSpc>
              <a:spcBef>
                <a:spcPts val="500"/>
              </a:spcBef>
            </a:pP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Lähde: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Winther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Schmidt SE,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Mayrhofer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ym.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Incorporating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Calcification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Pre-Test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Artery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Am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2020;76:2421-32</a:t>
            </a:r>
            <a:endParaRPr lang="fi-FI" sz="1600" b="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2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52AFAC-8BFD-9360-8EA1-2A2CB67F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Jatkotutkimusten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1A1C9B-37C1-EE46-3556-3FE71C43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66033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Jatkotutkimuksia suositellaan, jos oireet häiritsevät potilaan normaalia elämää ja kliininen ennakkotodennäköisyys on riittävän korkea. </a:t>
            </a:r>
          </a:p>
          <a:p>
            <a:pPr marL="971550" lvl="1" indent="-342900">
              <a:lnSpc>
                <a:spcPct val="100000"/>
              </a:lnSpc>
            </a:pPr>
            <a:r>
              <a:rPr lang="fi-FI" dirty="0"/>
              <a:t>Diagnostisen tutkimuksen valinnan perusteita esitetään kuvassa, ks. </a:t>
            </a:r>
            <a:r>
              <a:rPr lang="fi-FI" dirty="0">
                <a:hlinkClick r:id="rId2" action="ppaction://hlinksldjump"/>
              </a:rPr>
              <a:t>dia 18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Sepelvaltimoita voidaan tutkia kajoamattomasti tietokonetomografialla (TT).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Kuormituksen aikana mahdollisesti kehittyvää sydänlihaksen iskemiaa voidaan tutkia</a:t>
            </a:r>
          </a:p>
          <a:p>
            <a:pPr marL="971550" lvl="1" indent="-342900"/>
            <a:r>
              <a:rPr lang="fi-FI" dirty="0"/>
              <a:t>rasitus-EKG:llä</a:t>
            </a:r>
          </a:p>
          <a:p>
            <a:pPr marL="971550" lvl="1" indent="-342900"/>
            <a:r>
              <a:rPr lang="fi-FI" dirty="0"/>
              <a:t>rasitusultraäänikuvauksella</a:t>
            </a:r>
          </a:p>
          <a:p>
            <a:pPr marL="971550" lvl="1" indent="-342900"/>
            <a:r>
              <a:rPr lang="fi-FI" dirty="0"/>
              <a:t>sydänlihaksen </a:t>
            </a:r>
            <a:r>
              <a:rPr lang="fi-FI" dirty="0" err="1"/>
              <a:t>perfuusiokuvauksella</a:t>
            </a:r>
            <a:r>
              <a:rPr lang="fi-FI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Kajoava varjoainekuvaus sopii </a:t>
            </a:r>
          </a:p>
          <a:p>
            <a:pPr marL="971550" lvl="1" indent="-342900"/>
            <a:r>
              <a:rPr lang="fi-FI" dirty="0"/>
              <a:t>sepelvaltimotaudin toteamiseen</a:t>
            </a:r>
          </a:p>
          <a:p>
            <a:pPr marL="971550" lvl="1" indent="-342900"/>
            <a:r>
              <a:rPr lang="fi-FI" dirty="0" err="1"/>
              <a:t>revaskularisaation</a:t>
            </a:r>
            <a:r>
              <a:rPr lang="fi-FI" dirty="0"/>
              <a:t> tarpeen arvioimiseen</a:t>
            </a:r>
          </a:p>
          <a:p>
            <a:pPr marL="971550" lvl="1" indent="-342900"/>
            <a:r>
              <a:rPr lang="fi-FI" dirty="0"/>
              <a:t>hoitomenetelmän valintaan.</a:t>
            </a:r>
          </a:p>
        </p:txBody>
      </p:sp>
    </p:spTree>
    <p:extLst>
      <p:ext uri="{BB962C8B-B14F-4D97-AF65-F5344CB8AC3E}">
        <p14:creationId xmlns:p14="http://schemas.microsoft.com/office/powerpoint/2010/main" val="371678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709935-5742-50B1-8966-81097539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 anchor="ctr">
            <a:normAutofit/>
          </a:bodyPr>
          <a:lstStyle/>
          <a:p>
            <a:r>
              <a:rPr lang="fi-FI"/>
              <a:t>Diagnostisen tutkimuksen valinnan perusteita</a:t>
            </a:r>
            <a:endParaRPr lang="fi-FI" dirty="0"/>
          </a:p>
        </p:txBody>
      </p:sp>
      <p:pic>
        <p:nvPicPr>
          <p:cNvPr id="12" name="Sisällön paikkamerkki 11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0D675F1D-D959-85BC-94EE-C64E36435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379" y="1800907"/>
            <a:ext cx="7700058" cy="4677784"/>
          </a:xfrm>
          <a:noFill/>
        </p:spPr>
      </p:pic>
    </p:spTree>
    <p:extLst>
      <p:ext uri="{BB962C8B-B14F-4D97-AF65-F5344CB8AC3E}">
        <p14:creationId xmlns:p14="http://schemas.microsoft.com/office/powerpoint/2010/main" val="59469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BFD50-7BC6-2D42-73FD-49B3C5FE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Sepelvaltimoiden TT-tutkimus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D1573E-89D8-A998-EC7A-003620CB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Sepelvaltimoita voidaan tutkia kajoamattomasti tietokonetomografialla.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Tietokonetomografiassa voidaan havaita jo lievääkin sepelvaltimoiden ateroskleroosia.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Tutkimusta voidaan harkita ensisijaisena diagnostisena menetelmänä, jos on tarpeen sulkea pois ahtauttava sepelvaltimotauti oireiden aiheuttajana potilailla, joilla on pieni kliininen ennakkotodennäköisyys.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Iäkkäille suuren kliinisen ennakkotodennäköisyyden potilaille tietokonetomografiaa ei suositella.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Sepelvaltimoiden TT-tutkimuksesta ei ole hyötyä oireettomilla potilailla seulontatarkoituksessa.</a:t>
            </a:r>
          </a:p>
        </p:txBody>
      </p:sp>
    </p:spTree>
    <p:extLst>
      <p:ext uri="{BB962C8B-B14F-4D97-AF65-F5344CB8AC3E}">
        <p14:creationId xmlns:p14="http://schemas.microsoft.com/office/powerpoint/2010/main" val="318289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 dirty="0"/>
              <a:t>Julkaistu 30.9.2022, tarkistettu 18.6.2024</a:t>
            </a:r>
          </a:p>
          <a:p>
            <a:endParaRPr lang="fi-FI" sz="2200" dirty="0"/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200" dirty="0">
              <a:solidFill>
                <a:srgbClr val="001759"/>
              </a:solidFill>
            </a:endParaRPr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780097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  <p:pic>
        <p:nvPicPr>
          <p:cNvPr id="6" name="Kuvan paikkamerkki 5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77F8DF0E-9EFD-4A5B-839E-DBB2110C0D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268010B-6644-934D-9EA5-C109804F6BFB}"/>
              </a:ext>
            </a:extLst>
          </p:cNvPr>
          <p:cNvSpPr txBox="1"/>
          <p:nvPr/>
        </p:nvSpPr>
        <p:spPr>
          <a:xfrm>
            <a:off x="726329" y="5695021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 err="1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Gettyimages</a:t>
            </a:r>
            <a:endParaRPr lang="fi-FI" sz="1200" b="0" i="0" dirty="0">
              <a:solidFill>
                <a:schemeClr val="bg2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DB0478-CA4F-C7AB-808E-EDD9A2F6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Rasituksen aikaisen iskemian tutkiminen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7910BF-9804-54F5-6809-88EFD5ED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7098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Rasituksen aiheuttama sydänlihasiskemia voidaan selvittää kajoamattomasti</a:t>
            </a:r>
          </a:p>
          <a:p>
            <a:pPr marL="971550" lvl="1" indent="-342900"/>
            <a:r>
              <a:rPr lang="fi-FI" dirty="0"/>
              <a:t>kliinisessä rasituskokeessa EKG-muutosten</a:t>
            </a:r>
          </a:p>
          <a:p>
            <a:pPr marL="971550" lvl="1" indent="-342900"/>
            <a:r>
              <a:rPr lang="fi-FI" dirty="0"/>
              <a:t>rasitusultraäänikuvauksessa näkyvän liikehäiriön tai </a:t>
            </a:r>
          </a:p>
          <a:p>
            <a:pPr marL="971550" lvl="1" indent="-342900"/>
            <a:r>
              <a:rPr lang="fi-FI" dirty="0" err="1"/>
              <a:t>sydänlihasperfuusion</a:t>
            </a:r>
            <a:r>
              <a:rPr lang="fi-FI" dirty="0"/>
              <a:t> kuvauksessa näkyvän </a:t>
            </a:r>
            <a:r>
              <a:rPr lang="fi-FI" dirty="0" err="1"/>
              <a:t>perfuusiopuutoksen</a:t>
            </a:r>
            <a:r>
              <a:rPr lang="fi-FI" dirty="0"/>
              <a:t> perusteella.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Kliinistä rasituskoetta ei tule tehdä sellaiselle rintakipupotilaalle, jolla</a:t>
            </a:r>
            <a:br>
              <a:rPr lang="fi-FI" dirty="0"/>
            </a:br>
            <a:r>
              <a:rPr lang="fi-FI" dirty="0"/>
              <a:t>ahtauttavan sepelvaltimotaudin kliininen ennakkotodennäköisyys on pieni tai erittäin pieni.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Sydänlihaksen </a:t>
            </a:r>
            <a:r>
              <a:rPr lang="fi-FI" dirty="0" err="1"/>
              <a:t>perfuusio</a:t>
            </a:r>
            <a:r>
              <a:rPr lang="fi-FI" dirty="0"/>
              <a:t>- tai rasitusultraäänitutkimukset soveltuvat ahtauttavan sepelvaltimotaudin toteamiseen oireisilla potilailla, joilla taudin kliininen ennakkotodennäköisyys on suurentunut.</a:t>
            </a:r>
          </a:p>
          <a:p>
            <a:pPr marL="971550" lvl="1" indent="-342900"/>
            <a:r>
              <a:rPr lang="fi-FI" dirty="0"/>
              <a:t>Iskemiadiagnostiikka on mahdollista myös, jos rasituskoe ei onnistu tai iskemian toteaminen ei ole EKG:n perusteella mahdollista.</a:t>
            </a:r>
          </a:p>
          <a:p>
            <a:pPr marL="971550" lvl="1" indent="-342900"/>
            <a:r>
              <a:rPr lang="fi-FI" dirty="0"/>
              <a:t>Kuvantaminen soveltuu sydänlihasiskemian toteamiseen ja ohjaamaan hoidon valintaa potilailla, joilla on todettu sepelvaltimotauti.</a:t>
            </a:r>
          </a:p>
        </p:txBody>
      </p:sp>
    </p:spTree>
    <p:extLst>
      <p:ext uri="{BB962C8B-B14F-4D97-AF65-F5344CB8AC3E}">
        <p14:creationId xmlns:p14="http://schemas.microsoft.com/office/powerpoint/2010/main" val="66145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32F594-DBA3-61E4-895E-AE0F260A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Sepelvaltimoiden kajoava varjoainekuvaus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882F9-2C5E-33A3-AFC6-7DC21B00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968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Sepelvaltimoiden kajoava varjoainekuvaus on tarpeen ao. tilanteissa:</a:t>
            </a:r>
          </a:p>
          <a:p>
            <a:pPr marL="971550" lvl="1" indent="-342900"/>
            <a:r>
              <a:rPr lang="fi-FI" dirty="0"/>
              <a:t>kajoamattomissa tutkimuksissa todetaan suuren vaaran löydöksiä ja viitteet sepelvaltimotaudista</a:t>
            </a:r>
          </a:p>
          <a:p>
            <a:pPr marL="971550" lvl="1" indent="-342900"/>
            <a:r>
              <a:rPr lang="fi-FI" dirty="0"/>
              <a:t>kajoamattomat tutkimukset eivät ole mahdollisia tai eivät sovellu potilaalle </a:t>
            </a:r>
            <a:r>
              <a:rPr lang="fi-FI" dirty="0" err="1"/>
              <a:t>revaskularisaatiotarpeen</a:t>
            </a:r>
            <a:r>
              <a:rPr lang="fi-FI" dirty="0"/>
              <a:t> arvioimiseksi.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Sepelvaltimoiden kajoava varjoainekuvaus ilman edeltäviä kajoamattomia tutkimuksia voi olla aiheellinen seuraavissa tilanteissa:</a:t>
            </a:r>
          </a:p>
          <a:p>
            <a:pPr marL="971550" lvl="1" indent="-342900"/>
            <a:r>
              <a:rPr lang="fi-FI" dirty="0"/>
              <a:t>potilaalla on sepelvaltimotaudille tyypillinen, elämää rajoittava rintakipu</a:t>
            </a:r>
          </a:p>
          <a:p>
            <a:pPr marL="971550" lvl="1" indent="-342900"/>
            <a:r>
              <a:rPr lang="fi-FI" dirty="0"/>
              <a:t>tyypillinen rintakipuoire ilmaantuu kevyessä rasituksessa tai levossa (CCS 3–4), tai se on kehittynyt hyvin nopeasti (ns. crescendo </a:t>
            </a:r>
            <a:r>
              <a:rPr lang="fi-FI" dirty="0" err="1"/>
              <a:t>angina</a:t>
            </a:r>
            <a:r>
              <a:rPr lang="fi-FI" dirty="0"/>
              <a:t> </a:t>
            </a:r>
            <a:r>
              <a:rPr lang="fi-FI" dirty="0" err="1"/>
              <a:t>pectoris</a:t>
            </a:r>
            <a:r>
              <a:rPr lang="fi-FI" dirty="0"/>
              <a:t>)</a:t>
            </a:r>
          </a:p>
          <a:p>
            <a:pPr marL="971550" lvl="1" indent="-342900"/>
            <a:r>
              <a:rPr lang="fi-FI" dirty="0"/>
              <a:t>potilaalla on elämää rajoittavia oireita optimaalisesta lääkehoidosta huolimatta</a:t>
            </a:r>
          </a:p>
          <a:p>
            <a:pPr marL="971550" lvl="1" indent="-342900"/>
            <a:r>
              <a:rPr lang="fi-FI" dirty="0"/>
              <a:t>sepelvaltimotauti on todettu aiemmin</a:t>
            </a:r>
          </a:p>
          <a:p>
            <a:pPr marL="971550" lvl="1" indent="-342900"/>
            <a:r>
              <a:rPr lang="fi-FI" dirty="0"/>
              <a:t>tyypilliseen rintakipuun liittyy heikentynyt vasemman kammion systolinen toiminta</a:t>
            </a:r>
          </a:p>
          <a:p>
            <a:pPr marL="971550" lvl="1" indent="-342900"/>
            <a:r>
              <a:rPr lang="fi-FI" dirty="0"/>
              <a:t>ahtauttavan sepelvaltimotaudin osoittamiseksi tai sulkemiseksi pois, jos sepelvaltimotaudin diagnoosi jää kajoamattomien tutkimusten jälkeen epävarmaksi.</a:t>
            </a:r>
          </a:p>
        </p:txBody>
      </p:sp>
    </p:spTree>
    <p:extLst>
      <p:ext uri="{BB962C8B-B14F-4D97-AF65-F5344CB8AC3E}">
        <p14:creationId xmlns:p14="http://schemas.microsoft.com/office/powerpoint/2010/main" val="133406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151BA1-6348-93EE-229B-96F6ED82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A7674C-568D-1C89-6904-A300464D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Hoidon perusta on</a:t>
            </a:r>
          </a:p>
          <a:p>
            <a:pPr marL="971550" lvl="1" indent="-342900"/>
            <a:r>
              <a:rPr lang="fi-FI" dirty="0"/>
              <a:t>riskitekijöiden minimointi (tupakoimattomuus on erityisen tärkeää)</a:t>
            </a:r>
          </a:p>
          <a:p>
            <a:pPr marL="971550" lvl="1" indent="-342900"/>
            <a:r>
              <a:rPr lang="fi-FI" dirty="0"/>
              <a:t>optimaalinen ennustetta parantava lääkehoito.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Hoidon toteutuminen tulee varmistaa kattavan sydänvalmennuksen avulla.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Oireita lievittävää lääkehoitoa käytetään tarvittaessa.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Potilasta voidaan lisäksi hoitaa kajoavilla toimenpiteillä, jos</a:t>
            </a:r>
          </a:p>
          <a:p>
            <a:pPr marL="971550" lvl="1" indent="-342900"/>
            <a:r>
              <a:rPr lang="fi-FI" dirty="0"/>
              <a:t>hänellä on todettu suuren vaaran merkkejä tai</a:t>
            </a:r>
          </a:p>
          <a:p>
            <a:pPr marL="971550" lvl="1" indent="-342900"/>
            <a:r>
              <a:rPr lang="fi-FI" dirty="0"/>
              <a:t>oireet vaikuttavat merkittävästi hänen työkykyynsä tai elämänlaatuunsa.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Potilaalle tulee laatia yksilöllinen ja tavoitteellinen hoito- ja kuntoutussuunnitelma.</a:t>
            </a:r>
          </a:p>
        </p:txBody>
      </p:sp>
    </p:spTree>
    <p:extLst>
      <p:ext uri="{BB962C8B-B14F-4D97-AF65-F5344CB8AC3E}">
        <p14:creationId xmlns:p14="http://schemas.microsoft.com/office/powerpoint/2010/main" val="4012241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AED2D-149A-C15B-6CEA-8102CAB7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Kroonisen sepelvaltimo-oireyhtymän lääkehoito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939BE6-378B-25B2-BEEF-F9B54F3FC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potilaalla on todettu ateroskleroosi tai krooninen sepelvaltimo-oireyhtymä, suositellaan </a:t>
            </a:r>
            <a:r>
              <a:rPr lang="fi-FI" dirty="0" err="1"/>
              <a:t>statiinilääkitystä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Oireettomassa ateroskleroosissa ASA-lääkityksestä ei ole todettu ennustehyötyä eikä sitä suositella.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Jokaisen oireisen, kroonista sepelvaltimo-oireyhtymää sairastavan potilaan lääkitykseen kuuluvat</a:t>
            </a:r>
          </a:p>
          <a:p>
            <a:pPr marL="971550" lvl="1" indent="-342900"/>
            <a:r>
              <a:rPr lang="fi-FI" dirty="0"/>
              <a:t>ennustetta parantavat asetyylisalisyylihappo (ASA) tai </a:t>
            </a:r>
          </a:p>
          <a:p>
            <a:pPr marL="971550" lvl="1" indent="-342900"/>
            <a:r>
              <a:rPr lang="fi-FI" dirty="0"/>
              <a:t>muut sairaudet huomioiden ADP-reseptorin salpaaja tai antikoagulaatiohoito.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Oireisille potilaille tulee aloittaa ainakin yksi oireita lievittävä lääke lyhytvaikutteisen nitraatin lisäksi. </a:t>
            </a:r>
          </a:p>
        </p:txBody>
      </p:sp>
    </p:spTree>
    <p:extLst>
      <p:ext uri="{BB962C8B-B14F-4D97-AF65-F5344CB8AC3E}">
        <p14:creationId xmlns:p14="http://schemas.microsoft.com/office/powerpoint/2010/main" val="1186384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436CB3-9BE6-762B-4A24-8652EFB5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Ennustetta parantava lääkehoito 1(3)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D6EE064-802B-B107-4E93-AF3E724FE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1993"/>
              </p:ext>
            </p:extLst>
          </p:nvPr>
        </p:nvGraphicFramePr>
        <p:xfrm>
          <a:off x="633599" y="1889760"/>
          <a:ext cx="10919599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722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7A3B64-3BCC-C55A-B26E-B6A11A3F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Ennustetta parantava lääkehoito 2(3)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FD388B9-8DC9-1B90-F6C7-1C295F84E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623206"/>
              </p:ext>
            </p:extLst>
          </p:nvPr>
        </p:nvGraphicFramePr>
        <p:xfrm>
          <a:off x="633599" y="1889760"/>
          <a:ext cx="10919599" cy="318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7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ADBFB5-1BB5-15BD-38A5-E313A139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Ennustetta parantava lääkehoito 3(3)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BBD5634-E0D9-12A9-E689-9A25A660A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84759"/>
              </p:ext>
            </p:extLst>
          </p:nvPr>
        </p:nvGraphicFramePr>
        <p:xfrm>
          <a:off x="633599" y="1889761"/>
          <a:ext cx="10919599" cy="191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83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0F8027-8DFA-363C-74F2-E28E454E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Oireita lievittävä lääkehoito 1(2)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6497375-73A9-CEEF-F90B-118505920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417665"/>
              </p:ext>
            </p:extLst>
          </p:nvPr>
        </p:nvGraphicFramePr>
        <p:xfrm>
          <a:off x="633599" y="1889759"/>
          <a:ext cx="11066989" cy="452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42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0F8027-8DFA-363C-74F2-E28E454E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Oireita lievittävä lääkehoito 2(2)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FE2E5A0-9569-4CBB-8B14-A84102C24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072238"/>
              </p:ext>
            </p:extLst>
          </p:nvPr>
        </p:nvGraphicFramePr>
        <p:xfrm>
          <a:off x="633599" y="1889759"/>
          <a:ext cx="11066989" cy="426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33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AC0008-6752-4791-882D-5D83D42D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Revaskularisaatiotarpeen</a:t>
            </a:r>
            <a:r>
              <a:rPr lang="fi-FI" dirty="0"/>
              <a:t>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5561BA-FA1C-5F7D-157D-8FB0FDFC4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potilas on optimaalisella lääkehoidolla oireeton tai vähäoireinen, </a:t>
            </a:r>
            <a:r>
              <a:rPr lang="fi-FI" dirty="0" err="1"/>
              <a:t>revaskularisaatiohoidolla</a:t>
            </a:r>
            <a:r>
              <a:rPr lang="fi-FI" dirty="0"/>
              <a:t> ei saavuteta ennusteellista merkitystä eikä oirehyötyä.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potilas oireilee optimaalisesta lääkehoidosta huolimatta tai kajoamattomissa tutkimuksissa todetaan ennustetta huonontavia löydöksiä, potilas tulee kuvantaa sepelvaltimoiden kajoavalla varjoainekuvauksella.</a:t>
            </a:r>
          </a:p>
          <a:p>
            <a:pPr marL="971550" lvl="1" indent="-342900"/>
            <a:r>
              <a:rPr lang="fi-FI" dirty="0"/>
              <a:t>Ennen toimenpidettä potilaalle tulee kertoa toimenpiteen riskit, mahdollisten löydösten merkitys ja hoitovaihtoehdot.</a:t>
            </a:r>
          </a:p>
          <a:p>
            <a:pPr marL="971550" lvl="1" indent="-342900"/>
            <a:r>
              <a:rPr lang="fi-FI" dirty="0"/>
              <a:t>Varjoainekuvauksen yhteydessä on mahdollista tehdä merkittävien ahtaumien pallolaajennus ja stentin asennus.</a:t>
            </a:r>
          </a:p>
        </p:txBody>
      </p:sp>
    </p:spTree>
    <p:extLst>
      <p:ext uri="{BB962C8B-B14F-4D97-AF65-F5344CB8AC3E}">
        <p14:creationId xmlns:p14="http://schemas.microsoft.com/office/powerpoint/2010/main" val="195750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Näytön varmuusaste Käypä hoito -suosituksissa</a:t>
            </a:r>
            <a:endParaRPr lang="fi-FI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/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tiedosta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, joka ei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täytä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6482E2-7FED-185E-139A-E6C02F24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Revaskularisaatiohoidon</a:t>
            </a:r>
            <a:r>
              <a:rPr lang="fi-FI" dirty="0"/>
              <a:t>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C9E480-DAE5-208F-FCE4-9CE5960E9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Revaskularisaatiohoitoja</a:t>
            </a:r>
            <a:r>
              <a:rPr lang="fi-FI" dirty="0"/>
              <a:t> ovat </a:t>
            </a:r>
          </a:p>
          <a:p>
            <a:pPr marL="971550" lvl="1" indent="-342900"/>
            <a:r>
              <a:rPr lang="fi-FI" dirty="0"/>
              <a:t>PCI eli </a:t>
            </a:r>
            <a:r>
              <a:rPr lang="fi-FI" dirty="0" err="1"/>
              <a:t>suoniteitse</a:t>
            </a:r>
            <a:r>
              <a:rPr lang="fi-FI" dirty="0"/>
              <a:t> tehtävä sepelvaltimotoimenpide ja </a:t>
            </a:r>
          </a:p>
          <a:p>
            <a:pPr marL="971550" lvl="1" indent="-342900"/>
            <a:r>
              <a:rPr lang="fi-FI" dirty="0"/>
              <a:t>CABG eli sepelvaltimo-ohitusleikkaus.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Revaskularisaatiohoidon</a:t>
            </a:r>
            <a:r>
              <a:rPr lang="fi-FI" dirty="0"/>
              <a:t> valintaan vaikuttavat useat eri tekijät:</a:t>
            </a:r>
          </a:p>
          <a:p>
            <a:pPr marL="971550" lvl="1" indent="-342900"/>
            <a:r>
              <a:rPr lang="fi-FI" dirty="0"/>
              <a:t>sepelvaltimotaudin vaikeusaste ja sepelvaltimoiden anatomia</a:t>
            </a:r>
          </a:p>
          <a:p>
            <a:pPr marL="971550" lvl="1" indent="-342900"/>
            <a:r>
              <a:rPr lang="fi-FI" dirty="0"/>
              <a:t>leikkausriski </a:t>
            </a:r>
          </a:p>
          <a:p>
            <a:pPr marL="971550" lvl="1" indent="-342900"/>
            <a:r>
              <a:rPr lang="fi-FI" dirty="0"/>
              <a:t>sydämen läppien sairaudet (ahtauma tai vuoto), vasemman kammion funktio ja aortan tilanne sekä mahdolliset liitännäissairaudet, kuten diabetes, keuhkosairaudet, aiemmat aivoverenkiertohäiriöt ja merkittävät munuaissairaudet.</a:t>
            </a:r>
          </a:p>
          <a:p>
            <a:pPr marL="971550" lvl="1" indent="-342900"/>
            <a:r>
              <a:rPr lang="fi-FI" dirty="0"/>
              <a:t>ikä.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Diabeetikoilla kolmen suonen taudin hoidoksi suositellaan yleensä ohitusleikkausta.</a:t>
            </a:r>
          </a:p>
          <a:p>
            <a:pPr marL="342900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7971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C229EA-D9A5-788A-71A6-D0ABAEE5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Työ- ja toimintakyvyn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75B122-A0D6-164E-3A07-189BE454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Työkyvyn arvioinnissa tarvitaan erikoissairaanhoidon spesifistä osaamista lisätutkimuksineen ja työterveyshuollon tuntemusta työolosuhteista.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Toimintakykyä kuvaavat suoriutuminen tasamaakävelyssä, ylämäessä tai portaissa nousussa ja päivittäisissä toiminnoissa.</a:t>
            </a:r>
          </a:p>
          <a:p>
            <a:pPr marL="971550" lvl="1" indent="-342900"/>
            <a:r>
              <a:rPr lang="fi-FI" dirty="0"/>
              <a:t>Työssä käyviltä on tärkeää selvittää arjessa pärjäämisen lisäksi selviytymistä tyypillisistä työtehtävistä.</a:t>
            </a:r>
          </a:p>
          <a:p>
            <a:pPr marL="971550" lvl="1" indent="-342900"/>
            <a:r>
              <a:rPr lang="fi-FI" dirty="0"/>
              <a:t>Ammatilliset vaatimukset on otettava huomioon erityisesti fyysisesti raskaissa tai fyysistä reagointia vaativissa tehtävissä. Ammattikuljettajat ovat erityisryhmä.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Lääkärillä on ilmoitusvelvollisuus muista kuin tilapäisistä yli 6 kuukautta jatkuvista ajoterveysrajoituksista koskien kaikkia hoitotilanteita.</a:t>
            </a:r>
          </a:p>
          <a:p>
            <a:pPr marL="971550" lvl="1" indent="-342900"/>
            <a:r>
              <a:rPr lang="fi-FI" dirty="0"/>
              <a:t>Ks. TRAFICOM Ajoterveyden arviointiohjeet terveydenhuollon ammattilaisille </a:t>
            </a:r>
            <a:r>
              <a:rPr lang="fi-FI" dirty="0">
                <a:hlinkClick r:id="rId2"/>
              </a:rPr>
              <a:t>täältä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734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7E9AC-5AC3-85DC-6558-5970E55F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Työhön paluu ja ammatillinen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10DDEA-5657-F99A-D6CC-DD60361E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Työterveyshuollossa seurataan ja tuetaan potilaan työkykyä.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sairausloma pitkittyy yli 90 päivään, potilaalla on velvollisuus toimittaa Kelaan työterveyshuollossa laadittava selvitys työhön paluun mahdollisuuksista.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Osasairauspäivärahalla voidaan tukea työhön palaamista määräaikaisella 40–60-prosenttisella työajalla.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Työeläkevakuuttaja tai Kela voi tukea entiseen tai uuteen työhön paluuta ammatillisena kuntoutuksena työkokeilulla.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Uudelleenkoulutus </a:t>
            </a:r>
            <a:r>
              <a:rPr lang="fi-FI"/>
              <a:t>tai elinkeinotuki ammatillisena </a:t>
            </a:r>
            <a:r>
              <a:rPr lang="fi-FI" dirty="0"/>
              <a:t>kuntoutuksena voi myös olla mahdollista, ellei paluu entiseen työhön onnistu.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Työhön paluuta tukeviin toimiin ja preventioon tulee kiinnittää huomiota.</a:t>
            </a:r>
          </a:p>
        </p:txBody>
      </p:sp>
    </p:spTree>
    <p:extLst>
      <p:ext uri="{BB962C8B-B14F-4D97-AF65-F5344CB8AC3E}">
        <p14:creationId xmlns:p14="http://schemas.microsoft.com/office/powerpoint/2010/main" val="527076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A76375-400F-67CF-3C06-AC05B416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Seuranta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FB1A68-9C87-57A4-A2A3-58E41CDD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Kroonisen sepelvaltimo-oireyhtymän hoito ja säännöllinen seuranta jatkuu loppuelämän ajan myös sairauden oireettomassa vaiheessa.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Keskeistä on elintapoihin ja lääkehoitoon sitoutuminen tavoitteiden mukaisesti.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Seurannalla varmistetaan ennusteeseen vaikuttavan lääkehoidon, omahoidon ja asetettujen hoidon tavoitteiden toteutuminen ja todetaan mahdolliset hoidon haittavaikutukset.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Tavoitteena on estää uusia haittatapahtumia ja ehkäistä sydänperäisiä kuolemia ja sydäninfarkteja.</a:t>
            </a:r>
          </a:p>
        </p:txBody>
      </p:sp>
    </p:spTree>
    <p:extLst>
      <p:ext uri="{BB962C8B-B14F-4D97-AF65-F5344CB8AC3E}">
        <p14:creationId xmlns:p14="http://schemas.microsoft.com/office/powerpoint/2010/main" val="3750383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CDDE64-3DFD-1848-131D-4F700B6A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Seuranta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2ADDB-6851-2998-01F4-FE347F8B8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Potilaalle tulee laatia yksilöllinen ja tavoitteellinen hoito- ja kuntoutussuunnitelma. </a:t>
            </a:r>
          </a:p>
          <a:p>
            <a:pPr marL="971550" lvl="1" indent="-342900"/>
            <a:r>
              <a:rPr lang="fi-FI" dirty="0"/>
              <a:t>Hoitoa voidaan tehostaa kokonaisvaltaisen sydänvalmennuksen avulla.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Sydänvalmennuksen tavoitteena on auttaa potilasta </a:t>
            </a:r>
          </a:p>
          <a:p>
            <a:pPr marL="971550" lvl="1" indent="-342900"/>
            <a:r>
              <a:rPr lang="fi-FI" dirty="0"/>
              <a:t>tiedostamaan sepelvaltimotaudin luonne kroonisena pitkäaikaissairautena </a:t>
            </a:r>
          </a:p>
          <a:p>
            <a:pPr marL="971550" lvl="1" indent="-342900"/>
            <a:r>
              <a:rPr lang="fi-FI" dirty="0"/>
              <a:t>ymmärtämään ehkäisevien hoitotoimenpiteiden merkitys kaikkien valtimotapahtumien estossa ja sepelvaltimo-oireyhtymän oireettomassa vaiheessa.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Seurannan aikana tulee kiinnittää huomiota siihen, että </a:t>
            </a:r>
          </a:p>
          <a:p>
            <a:pPr marL="971550" lvl="1" indent="-342900"/>
            <a:r>
              <a:rPr lang="fi-FI" dirty="0"/>
              <a:t>riskitekijöiden hoitotavoitteet saavutetaan </a:t>
            </a:r>
          </a:p>
          <a:p>
            <a:pPr marL="971550" lvl="1" indent="-342900"/>
            <a:r>
              <a:rPr lang="fi-FI" dirty="0"/>
              <a:t>ennusteen kannalta tärkeitä elintapa- ja lääkehoitoja ylläpidetään.</a:t>
            </a:r>
          </a:p>
        </p:txBody>
      </p:sp>
    </p:spTree>
    <p:extLst>
      <p:ext uri="{BB962C8B-B14F-4D97-AF65-F5344CB8AC3E}">
        <p14:creationId xmlns:p14="http://schemas.microsoft.com/office/powerpoint/2010/main" val="1020355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Suomalaisen Lääkäriseuran </a:t>
            </a:r>
            <a:r>
              <a:rPr lang="fi-FI" dirty="0">
                <a:solidFill>
                  <a:srgbClr val="001759"/>
                </a:solidFill>
              </a:rPr>
              <a:t>Duodecimin ja Suomen Kardiologisen Seuran asettama </a:t>
            </a:r>
            <a:r>
              <a:rPr lang="fi-FI" dirty="0"/>
              <a:t>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2200" b="1" dirty="0"/>
              <a:t>Puheenjohtaja:</a:t>
            </a:r>
          </a:p>
          <a:p>
            <a:r>
              <a:rPr lang="fi-FI" sz="2200" dirty="0"/>
              <a:t>Pekka </a:t>
            </a:r>
            <a:r>
              <a:rPr lang="fi-FI" sz="2200" dirty="0" err="1"/>
              <a:t>Porela</a:t>
            </a:r>
            <a:r>
              <a:rPr lang="fi-FI" sz="2200" dirty="0"/>
              <a:t>, dosentti, sisätautien ja kardiologian erikoislääkäri; TYKS, Sydänkeskus, Turku</a:t>
            </a:r>
          </a:p>
          <a:p>
            <a:r>
              <a:rPr lang="fi-FI" sz="2200" b="1" dirty="0"/>
              <a:t>Kokoava kirjoittaja:</a:t>
            </a:r>
          </a:p>
          <a:p>
            <a:r>
              <a:rPr lang="fi-FI" sz="2200" dirty="0"/>
              <a:t>Heidi </a:t>
            </a:r>
            <a:r>
              <a:rPr lang="fi-FI" sz="2200" dirty="0" err="1"/>
              <a:t>Mahrberg</a:t>
            </a:r>
            <a:r>
              <a:rPr lang="fi-FI" sz="2200" dirty="0"/>
              <a:t>, fysioterapeutti; </a:t>
            </a:r>
            <a:r>
              <a:rPr lang="fi-FI" sz="2200" dirty="0" err="1"/>
              <a:t>Tays</a:t>
            </a:r>
            <a:r>
              <a:rPr lang="fi-FI" sz="2200" dirty="0"/>
              <a:t> Sydänsairaala Oy, Suomen Sydänfysioterapeutit ry</a:t>
            </a:r>
          </a:p>
          <a:p>
            <a:r>
              <a:rPr lang="fi-FI" sz="2200" b="1" dirty="0"/>
              <a:t>Jäsenet:</a:t>
            </a:r>
          </a:p>
          <a:p>
            <a:r>
              <a:rPr lang="fi-FI" sz="2200" dirty="0"/>
              <a:t>Oili Junttila, LL, yleislääketieteen erikoislääkäri; Limingan terveyskeskus, kliininen opettaja; OY</a:t>
            </a:r>
          </a:p>
          <a:p>
            <a:r>
              <a:rPr lang="fi-FI" sz="2200" dirty="0"/>
              <a:t>Erkki Ilveskoski, LT, dosentti, sisätautien ja kardiologian erikoislääkäri, ylilääkäri; TAYS, Sydänsairaala</a:t>
            </a:r>
          </a:p>
          <a:p>
            <a:r>
              <a:rPr lang="fi-FI" sz="2200" dirty="0"/>
              <a:t>Kari Kaikkonen, LT, kardiologian erikoislääkäri; OYS Sydän-osaamiskeskus, Oulu</a:t>
            </a:r>
          </a:p>
          <a:p>
            <a:r>
              <a:rPr lang="fi-FI" sz="2200" dirty="0"/>
              <a:t>Tomi Kaukonen, LL, kardiologian erikoislääkäri; Tampereen Sydänsairaala</a:t>
            </a:r>
          </a:p>
          <a:p>
            <a:r>
              <a:rPr lang="fi-FI" sz="2200" dirty="0"/>
              <a:t>Johanna Keränen, sairaanhoitaja; PPSHP, OYS Sydän-osaamiskeskus</a:t>
            </a:r>
          </a:p>
          <a:p>
            <a:r>
              <a:rPr lang="fi-FI" sz="2200" dirty="0"/>
              <a:t>Jari Laukkanen, professori, kardiologian erikoislääkäri; Keski-Suomen sairaanhoitopiiri ja Itä-Suomen yliopisto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265181" y="6071615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264675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6"/>
            <a:ext cx="10919599" cy="5243744"/>
          </a:xfrm>
        </p:spPr>
        <p:txBody>
          <a:bodyPr>
            <a:normAutofit/>
          </a:bodyPr>
          <a:lstStyle/>
          <a:p>
            <a:r>
              <a:rPr lang="fi-FI" sz="1900" b="1" dirty="0"/>
              <a:t>Jäsenet</a:t>
            </a:r>
            <a:r>
              <a:rPr lang="fi-FI" sz="1900" dirty="0"/>
              <a:t> (jatkoa edellisestä):</a:t>
            </a:r>
          </a:p>
          <a:p>
            <a:r>
              <a:rPr lang="fi-FI" sz="1900" dirty="0"/>
              <a:t>Tuula Meinander, LL, </a:t>
            </a:r>
            <a:r>
              <a:rPr lang="fi-FI" sz="1900" dirty="0" err="1"/>
              <a:t>BSc</a:t>
            </a:r>
            <a:r>
              <a:rPr lang="fi-FI" sz="1900" dirty="0"/>
              <a:t>, sisätautien ja kardiologian erikoislääkäri, terveydenhuoltoon erikoistuva lääkäri, aluehallintoylilääkäri; Etelä-Suomen aluehallintovirasto, (Käypä hoito -toimittaja)</a:t>
            </a:r>
          </a:p>
          <a:p>
            <a:r>
              <a:rPr lang="fi-FI" sz="1900" dirty="0"/>
              <a:t>Eliisa Mäenpää, LT, työterveyshuollon erikoislääkäri; Suomen Terveystalo</a:t>
            </a:r>
          </a:p>
          <a:p>
            <a:r>
              <a:rPr lang="fi-FI" sz="1900" dirty="0"/>
              <a:t>Pertti Pasanen, LL, yleislääketieteen erikoislääkäri, apulaisylilääkäri; Kainuun sote-kuntayhtymä, Suomussalmen terveysasema</a:t>
            </a:r>
          </a:p>
          <a:p>
            <a:r>
              <a:rPr lang="fi-FI" sz="1900" dirty="0"/>
              <a:t>Helena Rajala, LT, dosentti, sisätautien ja kardiologian erikoislääkäri; HUS Sydän- ja keuhkokeskus, kardiologian linja</a:t>
            </a:r>
          </a:p>
          <a:p>
            <a:r>
              <a:rPr lang="fi-FI" sz="1900" dirty="0"/>
              <a:t>Antti Saraste, professori, kardiologian erikoislääkäri; TYKS, Sydänkeskus, Turku</a:t>
            </a:r>
          </a:p>
          <a:p>
            <a:r>
              <a:rPr lang="fi-FI" sz="1900" dirty="0"/>
              <a:t>Antti Valtola, LT, dosentti, ylilääkäri, sydän- ja rintaelinkirurgian erikoislääkäri; KYS Sydänkeskus</a:t>
            </a:r>
          </a:p>
          <a:p>
            <a:r>
              <a:rPr lang="fi-FI" sz="1900" dirty="0"/>
              <a:t>Aija Vatanen, kardiologian erikoislääkäri; KYS Sydänkeskus</a:t>
            </a:r>
          </a:p>
          <a:p>
            <a:endParaRPr lang="fi-FI" sz="1900" dirty="0"/>
          </a:p>
          <a:p>
            <a:endParaRPr lang="fi-FI" sz="1900" dirty="0"/>
          </a:p>
          <a:p>
            <a:pPr algn="ctr"/>
            <a:r>
              <a:rPr lang="fi-FI" sz="1800" dirty="0"/>
              <a:t>Luentomateriaalin on laatinut oppimateriaali- ja kuvatoimittaja Tiina Tala, Käypä hoito ja </a:t>
            </a:r>
            <a:br>
              <a:rPr lang="fi-FI" sz="1800" dirty="0"/>
            </a:br>
            <a:r>
              <a:rPr lang="fi-FI" sz="1800" dirty="0"/>
              <a:t>sen ovat tarkastaneet työryhmästä Pekka </a:t>
            </a:r>
            <a:r>
              <a:rPr lang="fi-FI" sz="1800" dirty="0" err="1"/>
              <a:t>Porela</a:t>
            </a:r>
            <a:r>
              <a:rPr lang="fi-FI" sz="1800" dirty="0"/>
              <a:t> ja Tuula Meinander.</a:t>
            </a:r>
          </a:p>
        </p:txBody>
      </p:sp>
    </p:spTree>
    <p:extLst>
      <p:ext uri="{BB962C8B-B14F-4D97-AF65-F5344CB8AC3E}">
        <p14:creationId xmlns:p14="http://schemas.microsoft.com/office/powerpoint/2010/main" val="321946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sz="2600" dirty="0"/>
              <a:t>Lisää aiheesta</a:t>
            </a:r>
            <a:br>
              <a:rPr lang="fi-FI" sz="2600" dirty="0"/>
            </a:br>
            <a:r>
              <a:rPr lang="fi-FI" sz="2600" dirty="0"/>
              <a:t>Krooninen sepelvaltimo-oireyhtymä -suosituksessa</a:t>
            </a:r>
          </a:p>
          <a:p>
            <a:endParaRPr lang="fi-FI" sz="2600" dirty="0"/>
          </a:p>
          <a:p>
            <a:r>
              <a:rPr lang="fi-FI" sz="26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600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</a:t>
            </a:r>
            <a:r>
              <a:rPr lang="fi-FI" sz="2400"/>
              <a:t>materiaalissa.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C17C66-01B5-39A6-2592-1C0CA59F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B1D94AD-F1DE-6B63-A77F-72C391D32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0" i="0" dirty="0"/>
              <a:t>Sepelvaltimo-oireyhtymä on krooninen sairaus, jossa sepelvaltimoihin muodostuu ateroskleroosia.</a:t>
            </a: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0" i="0" dirty="0"/>
              <a:t>Lievä sepelvaltimoiden ateroskleroosi ei aiheuta sydänoireita tai iskemiaa.</a:t>
            </a:r>
            <a:endParaRPr lang="fi-FI" sz="1600" dirty="0"/>
          </a:p>
          <a:p>
            <a:pPr marL="971550" lvl="1" indent="-342900"/>
            <a:r>
              <a:rPr lang="fi-FI" b="0" i="0" dirty="0"/>
              <a:t>Oireeton ateroskleroosi voidaan todeta kuvantamistutkimuksissa.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0" i="0" dirty="0"/>
              <a:t>Sepelvaltimoiden ateroskleroosi voi kuitenkin pidemmälle edetessään johtaa ahtauttavaan sepelvaltimotautiin ja sydänlihaksen iskemiaan, jolloin voi kehittyä sydänperäisiä oireita.</a:t>
            </a:r>
          </a:p>
          <a:p>
            <a:pPr marL="971550" lvl="1" indent="-342900"/>
            <a:r>
              <a:rPr lang="fi-FI" b="0" i="0" dirty="0"/>
              <a:t>Sairaus voidaan todeta oireiden </a:t>
            </a:r>
            <a:r>
              <a:rPr lang="fi-FI" b="0" i="0" dirty="0">
                <a:solidFill>
                  <a:srgbClr val="001759"/>
                </a:solidFill>
              </a:rPr>
              <a:t>perusteella ja kuvantamistutkimuksissa.</a:t>
            </a:r>
          </a:p>
        </p:txBody>
      </p:sp>
    </p:spTree>
    <p:extLst>
      <p:ext uri="{BB962C8B-B14F-4D97-AF65-F5344CB8AC3E}">
        <p14:creationId xmlns:p14="http://schemas.microsoft.com/office/powerpoint/2010/main" val="11139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C8237F-E6E4-BD87-0630-C7DDBB0E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keskeinen sanoma 1(2)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2123207-91CD-92AD-7B67-A9BB1A82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0" i="0" dirty="0"/>
              <a:t>Diagnostiikka perustuu anamneesiin ja sepelvaltimoiden ateroskleroosin tai iskemian osoitukseen.</a:t>
            </a: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0" i="0" dirty="0"/>
              <a:t>Hoidon perusta on riskitekijöiden minimointi ja optimaalinen ennustetta parantava lääkehoito, joiden toteutuminen tulee varmistaa kattavan sydänvalmennuksen avulla.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Oireita lievittävää lääkehoitoa käytetään tarvittaessa.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Potilasta voidaan lisäksi hoitaa kajoavilla toimenpiteillä, jos hänellä on todettu suuren vaaran merkkejä tai oireet vaikuttavat merkittävästi hänen työkykyynsä tai elämänlaatuunsa.</a:t>
            </a:r>
          </a:p>
        </p:txBody>
      </p:sp>
    </p:spTree>
    <p:extLst>
      <p:ext uri="{BB962C8B-B14F-4D97-AF65-F5344CB8AC3E}">
        <p14:creationId xmlns:p14="http://schemas.microsoft.com/office/powerpoint/2010/main" val="307425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C8237F-E6E4-BD87-0630-C7DDBB0E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keskeinen sanoma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E81963-48A1-74CF-219A-5CA95E9C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Potilaalle tulee laatia yksilöllinen ja tavoitteellinen hoito- ja kuntoutussuunnitelma.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Hyvinvointialueilla tulee olla suunnitelmallinen palveluketju kroonista sepelvaltimo-oireyhtymää sairastaville potilaille.</a:t>
            </a:r>
          </a:p>
        </p:txBody>
      </p:sp>
    </p:spTree>
    <p:extLst>
      <p:ext uri="{BB962C8B-B14F-4D97-AF65-F5344CB8AC3E}">
        <p14:creationId xmlns:p14="http://schemas.microsoft.com/office/powerpoint/2010/main" val="399121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6AA539-F8EF-63E5-E4C6-8C553EB4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D6F224-B377-F57D-3BBF-5E8A1F4B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3755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Oireetonta kuvantamisessa todettua tautia kutsutaan sepelvaltimoiden ateroskleroosiksi.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Kroonisesta sepelvaltimotaudista puhutaan, kun potilas on oireinen (rintakipu, hengenahdistus tai jokin muu epätyypillinenkin oire), aiemmin </a:t>
            </a:r>
            <a:r>
              <a:rPr lang="fi-FI" dirty="0" err="1"/>
              <a:t>revaskularisoitu</a:t>
            </a:r>
            <a:r>
              <a:rPr lang="fi-FI" dirty="0"/>
              <a:t> tai sairastanut aiemman sepelvaltimotautikohtauksen.</a:t>
            </a:r>
          </a:p>
          <a:p>
            <a:pPr marL="971550" lvl="1" indent="-342900"/>
            <a:r>
              <a:rPr lang="fi-FI" sz="2200" dirty="0"/>
              <a:t>Oireen esiintyessä pitkään samanlaisena samoissa tilanteissa käytetään termiä vakaa sepelvaltimoperäinen rintakipu (aiemmin stabiili sepelvaltimotauti).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potilaan oirekuva ja rasituksen sieto vaihtelee merkittävästi tai muuttuu huonommaksi, voi kyseessä olla sepelvaltimotautikohtaus.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Revaskularisaation</a:t>
            </a:r>
            <a:r>
              <a:rPr lang="fi-FI" dirty="0"/>
              <a:t> ja sepelvaltimotautikohtauksen jälkeen potilasta hoidetaan samoin periaattein kuin oireisessa kroonisessa sepelvaltimotaudissa, vaikka hän olisi oireeton.</a:t>
            </a:r>
          </a:p>
        </p:txBody>
      </p:sp>
    </p:spTree>
    <p:extLst>
      <p:ext uri="{BB962C8B-B14F-4D97-AF65-F5344CB8AC3E}">
        <p14:creationId xmlns:p14="http://schemas.microsoft.com/office/powerpoint/2010/main" val="98593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F88048B-2947-97E0-5DA0-804BF1DD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US" dirty="0" err="1"/>
              <a:t>Esiintyvyys</a:t>
            </a:r>
            <a:endParaRPr lang="en-US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4F29A96-36FF-EF09-1C86-F835491B7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393" y="1686059"/>
            <a:ext cx="7320782" cy="4612093"/>
          </a:xfrm>
          <a:noFill/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04CEF34E-5D5E-10D3-2616-0EECFAB76818}"/>
              </a:ext>
            </a:extLst>
          </p:cNvPr>
          <p:cNvSpPr txBox="1">
            <a:spLocks/>
          </p:cNvSpPr>
          <p:nvPr/>
        </p:nvSpPr>
        <p:spPr>
          <a:xfrm>
            <a:off x="8114270" y="1515760"/>
            <a:ext cx="3789406" cy="46120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Ikävakioitu sepelvaltimotauti-kuolleisuus on vähentynyt voimakkaasti viimeisten vuosikymmenten aikana, mutta sepelvaltimotauti on edelleen merkittävä kuolinsyy.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Vuonna 2020 sepelvaltimo-tauti aiheutti miehillä lähes joka viidennen ja naisilla joka kahdeksannen kuoleman.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Sepelvaltimotautiin kuolleita oli yhteensä 8 600.</a:t>
            </a:r>
            <a:br>
              <a:rPr lang="fi-FI" sz="2000" dirty="0"/>
            </a:br>
            <a:br>
              <a:rPr lang="fi-FI" sz="2000" dirty="0"/>
            </a:br>
            <a:r>
              <a:rPr lang="fi-FI" sz="1800" dirty="0"/>
              <a:t>Lähde: Tilastokeskus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E718B1E-5CA7-127C-A6D0-D9D33A0FB608}"/>
              </a:ext>
            </a:extLst>
          </p:cNvPr>
          <p:cNvSpPr txBox="1"/>
          <p:nvPr/>
        </p:nvSpPr>
        <p:spPr>
          <a:xfrm>
            <a:off x="700393" y="6421578"/>
            <a:ext cx="11203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Kuva. Suomessa asuvat työ- ja kansaneläkejärjestelmästä työkyvyttömyyseläkkeelle 2003–2021 siirtyneet (diagnoosit I20-25)</a:t>
            </a:r>
          </a:p>
        </p:txBody>
      </p:sp>
    </p:spTree>
    <p:extLst>
      <p:ext uri="{BB962C8B-B14F-4D97-AF65-F5344CB8AC3E}">
        <p14:creationId xmlns:p14="http://schemas.microsoft.com/office/powerpoint/2010/main" val="357586436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pohja_2021</Template>
  <TotalTime>0</TotalTime>
  <Words>2499</Words>
  <Application>Microsoft Office PowerPoint</Application>
  <PresentationFormat>Laajakuva</PresentationFormat>
  <Paragraphs>279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37</vt:i4>
      </vt:variant>
    </vt:vector>
  </HeadingPairs>
  <TitlesOfParts>
    <vt:vector size="42" baseType="lpstr">
      <vt:lpstr>Arial</vt:lpstr>
      <vt:lpstr>Calibri</vt:lpstr>
      <vt:lpstr>System Font Regular</vt:lpstr>
      <vt:lpstr>Duodecim_kaypahoito</vt:lpstr>
      <vt:lpstr>Duodecim_aikakauskirja</vt:lpstr>
      <vt:lpstr>Krooninen sepelvaltimo-oireyhtymä </vt:lpstr>
      <vt:lpstr>Luentomateriaali</vt:lpstr>
      <vt:lpstr>Näytön varmuusaste Käypä hoito -suosituksissa</vt:lpstr>
      <vt:lpstr>Luentomateriaalin käyttö</vt:lpstr>
      <vt:lpstr>Tausta</vt:lpstr>
      <vt:lpstr>Suosituksen keskeinen sanoma 1(2)</vt:lpstr>
      <vt:lpstr>Suosituksen keskeinen sanoma 2(2)</vt:lpstr>
      <vt:lpstr>Määritelmiä</vt:lpstr>
      <vt:lpstr>Esiintyvyys</vt:lpstr>
      <vt:lpstr>Sydänvalmennus – suunnitelmallinen potilaslähtöinen hoitoketju</vt:lpstr>
      <vt:lpstr>Sydänvalmennuksen tavoitteet</vt:lpstr>
      <vt:lpstr>Ahtauttavan sepelvaltimotaudin diagnostiikka</vt:lpstr>
      <vt:lpstr>Oireet</vt:lpstr>
      <vt:lpstr>Rintakipupotilaan arvio</vt:lpstr>
      <vt:lpstr>Kliinisen ennakkotodennäköisyyden arviointi 1(2)</vt:lpstr>
      <vt:lpstr>Kliinisen ennakkotodennäköisyyden arviointi 2(2)</vt:lpstr>
      <vt:lpstr>Jatkotutkimusten valinta</vt:lpstr>
      <vt:lpstr>Diagnostisen tutkimuksen valinnan perusteita</vt:lpstr>
      <vt:lpstr>Sepelvaltimoiden TT-tutkimus</vt:lpstr>
      <vt:lpstr>Rasituksen aikaisen iskemian tutkiminen</vt:lpstr>
      <vt:lpstr>Sepelvaltimoiden kajoava varjoainekuvaus</vt:lpstr>
      <vt:lpstr>Hoidon periaatteet</vt:lpstr>
      <vt:lpstr>Kroonisen sepelvaltimo-oireyhtymän lääkehoito</vt:lpstr>
      <vt:lpstr>Ennustetta parantava lääkehoito 1(3)</vt:lpstr>
      <vt:lpstr>Ennustetta parantava lääkehoito 2(3)</vt:lpstr>
      <vt:lpstr>Ennustetta parantava lääkehoito 3(3)</vt:lpstr>
      <vt:lpstr>Oireita lievittävä lääkehoito 1(2)</vt:lpstr>
      <vt:lpstr>Oireita lievittävä lääkehoito 2(2)</vt:lpstr>
      <vt:lpstr>Revaskularisaatiotarpeen arviointi</vt:lpstr>
      <vt:lpstr>Revaskularisaatiohoidon valinta</vt:lpstr>
      <vt:lpstr>Työ- ja toimintakyvyn arviointi</vt:lpstr>
      <vt:lpstr>Työhön paluu ja ammatillinen kuntoutus</vt:lpstr>
      <vt:lpstr>Seuranta 1(2)</vt:lpstr>
      <vt:lpstr>Seuranta 2(2)</vt:lpstr>
      <vt:lpstr>Suomalaisen Lääkäriseuran Duodecimin ja Suomen Kardiologisen Seuran 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2022-09-29T09:40:09Z</dcterms:created>
  <dcterms:modified xsi:type="dcterms:W3CDTF">2024-06-18T13:19:04Z</dcterms:modified>
</cp:coreProperties>
</file>