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660" r:id="rId2"/>
  </p:sldMasterIdLst>
  <p:notesMasterIdLst>
    <p:notesMasterId r:id="rId35"/>
  </p:notesMasterIdLst>
  <p:sldIdLst>
    <p:sldId id="256" r:id="rId3"/>
    <p:sldId id="257" r:id="rId4"/>
    <p:sldId id="258" r:id="rId5"/>
    <p:sldId id="300" r:id="rId6"/>
    <p:sldId id="301" r:id="rId7"/>
    <p:sldId id="271" r:id="rId8"/>
    <p:sldId id="272" r:id="rId9"/>
    <p:sldId id="273" r:id="rId10"/>
    <p:sldId id="274" r:id="rId11"/>
    <p:sldId id="275" r:id="rId12"/>
    <p:sldId id="294" r:id="rId13"/>
    <p:sldId id="276" r:id="rId14"/>
    <p:sldId id="277" r:id="rId15"/>
    <p:sldId id="295" r:id="rId16"/>
    <p:sldId id="279" r:id="rId17"/>
    <p:sldId id="280" r:id="rId18"/>
    <p:sldId id="281" r:id="rId19"/>
    <p:sldId id="282" r:id="rId20"/>
    <p:sldId id="283" r:id="rId21"/>
    <p:sldId id="285" r:id="rId22"/>
    <p:sldId id="286" r:id="rId23"/>
    <p:sldId id="284" r:id="rId24"/>
    <p:sldId id="287" r:id="rId25"/>
    <p:sldId id="288" r:id="rId26"/>
    <p:sldId id="296" r:id="rId27"/>
    <p:sldId id="297" r:id="rId28"/>
    <p:sldId id="289" r:id="rId29"/>
    <p:sldId id="298" r:id="rId30"/>
    <p:sldId id="299" r:id="rId31"/>
    <p:sldId id="291" r:id="rId32"/>
    <p:sldId id="292" r:id="rId33"/>
    <p:sldId id="270" r:id="rId34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Tekijä" initials="T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1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86" autoAdjust="0"/>
    <p:restoredTop sz="83418" autoAdjust="0"/>
  </p:normalViewPr>
  <p:slideViewPr>
    <p:cSldViewPr>
      <p:cViewPr varScale="1">
        <p:scale>
          <a:sx n="110" d="100"/>
          <a:sy n="110" d="100"/>
        </p:scale>
        <p:origin x="1692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90B41B8-470B-40E3-B961-5660F7771AE6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DF3F8886-E63B-48F3-8A2B-E5DE8B82DA41}">
      <dgm:prSet phldrT="[Teksti]" custT="1"/>
      <dgm:spPr/>
      <dgm:t>
        <a:bodyPr/>
        <a:lstStyle/>
        <a:p>
          <a:r>
            <a:rPr lang="fi-FI" sz="2200" b="1" dirty="0" smtClean="0"/>
            <a:t>Kipu-potilaan työkyky</a:t>
          </a:r>
          <a:endParaRPr lang="fi-FI" sz="2200" b="1" dirty="0"/>
        </a:p>
      </dgm:t>
    </dgm:pt>
    <dgm:pt modelId="{66ABF560-AE39-4F17-B233-A14BD4C3CD49}" type="parTrans" cxnId="{EAA84392-E05F-44F3-A5EE-1F8A0096B500}">
      <dgm:prSet/>
      <dgm:spPr/>
      <dgm:t>
        <a:bodyPr/>
        <a:lstStyle/>
        <a:p>
          <a:endParaRPr lang="fi-FI"/>
        </a:p>
      </dgm:t>
    </dgm:pt>
    <dgm:pt modelId="{74B88603-C0CE-483A-B887-0DC2069F5CA1}" type="sibTrans" cxnId="{EAA84392-E05F-44F3-A5EE-1F8A0096B500}">
      <dgm:prSet/>
      <dgm:spPr/>
      <dgm:t>
        <a:bodyPr/>
        <a:lstStyle/>
        <a:p>
          <a:endParaRPr lang="fi-FI"/>
        </a:p>
      </dgm:t>
    </dgm:pt>
    <dgm:pt modelId="{77965DCE-79AC-45B4-BD99-0E6A342F12D7}">
      <dgm:prSet phldrT="[Teksti]" custT="1"/>
      <dgm:spPr/>
      <dgm:t>
        <a:bodyPr/>
        <a:lstStyle/>
        <a:p>
          <a:r>
            <a:rPr lang="fi-FI" sz="1600" dirty="0" smtClean="0"/>
            <a:t>Toiminta-kyky</a:t>
          </a:r>
          <a:endParaRPr lang="fi-FI" sz="1600" dirty="0"/>
        </a:p>
      </dgm:t>
    </dgm:pt>
    <dgm:pt modelId="{E105559F-12DE-4157-A2CA-F33D65B33E73}" type="parTrans" cxnId="{5037FD9B-B76B-4EF0-8464-BD2B01CF40F6}">
      <dgm:prSet/>
      <dgm:spPr/>
      <dgm:t>
        <a:bodyPr/>
        <a:lstStyle/>
        <a:p>
          <a:endParaRPr lang="fi-FI"/>
        </a:p>
      </dgm:t>
    </dgm:pt>
    <dgm:pt modelId="{DDB5938C-58DC-4A34-A41E-1B1E90835797}" type="sibTrans" cxnId="{5037FD9B-B76B-4EF0-8464-BD2B01CF40F6}">
      <dgm:prSet/>
      <dgm:spPr/>
      <dgm:t>
        <a:bodyPr/>
        <a:lstStyle/>
        <a:p>
          <a:endParaRPr lang="fi-FI"/>
        </a:p>
      </dgm:t>
    </dgm:pt>
    <dgm:pt modelId="{C694C823-37F6-4D7F-AC71-0E7855A60083}">
      <dgm:prSet phldrT="[Teksti]" custT="1"/>
      <dgm:spPr/>
      <dgm:t>
        <a:bodyPr/>
        <a:lstStyle/>
        <a:p>
          <a:r>
            <a:rPr lang="fi-FI" sz="1600" dirty="0" smtClean="0"/>
            <a:t>Koulutus</a:t>
          </a:r>
          <a:endParaRPr lang="fi-FI" sz="1600" dirty="0"/>
        </a:p>
      </dgm:t>
    </dgm:pt>
    <dgm:pt modelId="{9F582421-AAEF-46BF-B2AC-53B650FF32F5}" type="parTrans" cxnId="{BE60A166-8A28-46F4-A194-E7DAC24916FD}">
      <dgm:prSet/>
      <dgm:spPr/>
      <dgm:t>
        <a:bodyPr/>
        <a:lstStyle/>
        <a:p>
          <a:endParaRPr lang="fi-FI"/>
        </a:p>
      </dgm:t>
    </dgm:pt>
    <dgm:pt modelId="{3E726008-3DB8-47CA-98A8-1DAA1E88BDB4}" type="sibTrans" cxnId="{BE60A166-8A28-46F4-A194-E7DAC24916FD}">
      <dgm:prSet/>
      <dgm:spPr/>
      <dgm:t>
        <a:bodyPr/>
        <a:lstStyle/>
        <a:p>
          <a:endParaRPr lang="fi-FI"/>
        </a:p>
      </dgm:t>
    </dgm:pt>
    <dgm:pt modelId="{D051DC69-9312-4DA3-88A0-95BF5DC56186}">
      <dgm:prSet phldrT="[Teksti]" custT="1"/>
      <dgm:spPr/>
      <dgm:t>
        <a:bodyPr/>
        <a:lstStyle/>
        <a:p>
          <a:r>
            <a:rPr lang="fi-FI" sz="1600" dirty="0" smtClean="0"/>
            <a:t>Ammatti</a:t>
          </a:r>
          <a:endParaRPr lang="fi-FI" sz="1600" dirty="0"/>
        </a:p>
      </dgm:t>
    </dgm:pt>
    <dgm:pt modelId="{447FA959-729C-4556-BA88-0BAF155460A4}" type="parTrans" cxnId="{8324BAC0-0537-44CA-9576-55E604806A13}">
      <dgm:prSet/>
      <dgm:spPr/>
      <dgm:t>
        <a:bodyPr/>
        <a:lstStyle/>
        <a:p>
          <a:endParaRPr lang="fi-FI"/>
        </a:p>
      </dgm:t>
    </dgm:pt>
    <dgm:pt modelId="{1B7A3A82-5C13-41AB-91CD-49EACBDCE02F}" type="sibTrans" cxnId="{8324BAC0-0537-44CA-9576-55E604806A13}">
      <dgm:prSet/>
      <dgm:spPr/>
      <dgm:t>
        <a:bodyPr/>
        <a:lstStyle/>
        <a:p>
          <a:endParaRPr lang="fi-FI"/>
        </a:p>
      </dgm:t>
    </dgm:pt>
    <dgm:pt modelId="{D43F1E40-70CD-4D50-8563-47B6226870AF}">
      <dgm:prSet phldrT="[Teksti]" custT="1"/>
      <dgm:spPr/>
      <dgm:t>
        <a:bodyPr/>
        <a:lstStyle/>
        <a:p>
          <a:r>
            <a:rPr lang="fi-FI" sz="1600" dirty="0" smtClean="0"/>
            <a:t>Työ-kokemus</a:t>
          </a:r>
          <a:endParaRPr lang="fi-FI" sz="1600" dirty="0"/>
        </a:p>
      </dgm:t>
    </dgm:pt>
    <dgm:pt modelId="{FB20A120-66AD-413A-B3A3-9F089CD366E8}" type="parTrans" cxnId="{A0762AE9-38B8-4245-A583-270C0C580F6F}">
      <dgm:prSet/>
      <dgm:spPr/>
      <dgm:t>
        <a:bodyPr/>
        <a:lstStyle/>
        <a:p>
          <a:endParaRPr lang="fi-FI"/>
        </a:p>
      </dgm:t>
    </dgm:pt>
    <dgm:pt modelId="{010A56D1-40C0-412C-9075-DF72C30EBC71}" type="sibTrans" cxnId="{A0762AE9-38B8-4245-A583-270C0C580F6F}">
      <dgm:prSet/>
      <dgm:spPr/>
      <dgm:t>
        <a:bodyPr/>
        <a:lstStyle/>
        <a:p>
          <a:endParaRPr lang="fi-FI"/>
        </a:p>
      </dgm:t>
    </dgm:pt>
    <dgm:pt modelId="{08D34465-0DC8-4D5F-9E82-DD46C2AEC12E}">
      <dgm:prSet phldrT="[Teksti]" custT="1"/>
      <dgm:spPr/>
      <dgm:t>
        <a:bodyPr/>
        <a:lstStyle/>
        <a:p>
          <a:r>
            <a:rPr lang="fi-FI" sz="1600" dirty="0" smtClean="0"/>
            <a:t>Fyysinen ja psyykkinen pystyvyys</a:t>
          </a:r>
          <a:endParaRPr lang="fi-FI" sz="1600" dirty="0"/>
        </a:p>
      </dgm:t>
    </dgm:pt>
    <dgm:pt modelId="{1A7AC308-DC10-43A4-B0FF-55A072EA6AF9}" type="parTrans" cxnId="{E94A1D16-E815-4222-9289-6761042B1247}">
      <dgm:prSet/>
      <dgm:spPr/>
      <dgm:t>
        <a:bodyPr/>
        <a:lstStyle/>
        <a:p>
          <a:endParaRPr lang="fi-FI"/>
        </a:p>
      </dgm:t>
    </dgm:pt>
    <dgm:pt modelId="{B0CB8C36-A032-4C4A-AF03-C20001FDD575}" type="sibTrans" cxnId="{E94A1D16-E815-4222-9289-6761042B1247}">
      <dgm:prSet/>
      <dgm:spPr/>
      <dgm:t>
        <a:bodyPr/>
        <a:lstStyle/>
        <a:p>
          <a:endParaRPr lang="fi-FI"/>
        </a:p>
      </dgm:t>
    </dgm:pt>
    <dgm:pt modelId="{EEC595EA-FF95-49A3-A332-5D4F3CDB0A3F}">
      <dgm:prSet phldrT="[Teksti]" custT="1"/>
      <dgm:spPr/>
      <dgm:t>
        <a:bodyPr/>
        <a:lstStyle/>
        <a:p>
          <a:r>
            <a:rPr lang="fi-FI" sz="1600" dirty="0" smtClean="0"/>
            <a:t>Työ Työyhteisö Työn </a:t>
          </a:r>
          <a:r>
            <a:rPr lang="fi-FI" sz="1600" dirty="0" err="1" smtClean="0"/>
            <a:t>johta-minen</a:t>
          </a:r>
          <a:endParaRPr lang="fi-FI" sz="1600" dirty="0"/>
        </a:p>
      </dgm:t>
    </dgm:pt>
    <dgm:pt modelId="{D24D53F2-C106-43FA-893B-8C30DB415AC0}" type="parTrans" cxnId="{F0DDC009-81C1-479F-83CC-07FD5C7E773E}">
      <dgm:prSet/>
      <dgm:spPr/>
      <dgm:t>
        <a:bodyPr/>
        <a:lstStyle/>
        <a:p>
          <a:endParaRPr lang="fi-FI"/>
        </a:p>
      </dgm:t>
    </dgm:pt>
    <dgm:pt modelId="{45D08C83-D02F-4D55-B765-95BB7FED00FD}" type="sibTrans" cxnId="{F0DDC009-81C1-479F-83CC-07FD5C7E773E}">
      <dgm:prSet/>
      <dgm:spPr/>
      <dgm:t>
        <a:bodyPr/>
        <a:lstStyle/>
        <a:p>
          <a:endParaRPr lang="fi-FI"/>
        </a:p>
      </dgm:t>
    </dgm:pt>
    <dgm:pt modelId="{5FC6225C-3223-493F-A169-74858CC4703E}" type="pres">
      <dgm:prSet presAssocID="{690B41B8-470B-40E3-B961-5660F7771AE6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fi-FI"/>
        </a:p>
      </dgm:t>
    </dgm:pt>
    <dgm:pt modelId="{0685A1D6-21C2-424E-B21B-7DBAD3597680}" type="pres">
      <dgm:prSet presAssocID="{DF3F8886-E63B-48F3-8A2B-E5DE8B82DA41}" presName="centerShape" presStyleLbl="node0" presStyleIdx="0" presStyleCnt="1"/>
      <dgm:spPr/>
      <dgm:t>
        <a:bodyPr/>
        <a:lstStyle/>
        <a:p>
          <a:endParaRPr lang="fi-FI"/>
        </a:p>
      </dgm:t>
    </dgm:pt>
    <dgm:pt modelId="{750E9DDC-257E-48F8-946B-3EEDF45D8F98}" type="pres">
      <dgm:prSet presAssocID="{77965DCE-79AC-45B4-BD99-0E6A342F12D7}" presName="node" presStyleLbl="node1" presStyleIdx="0" presStyleCnt="6" custScaleX="108335" custScaleY="109070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F3ED9994-8BDF-4CAD-949C-447367CE1564}" type="pres">
      <dgm:prSet presAssocID="{77965DCE-79AC-45B4-BD99-0E6A342F12D7}" presName="dummy" presStyleCnt="0"/>
      <dgm:spPr/>
    </dgm:pt>
    <dgm:pt modelId="{AE5C1D84-24F2-415D-B7E0-1007081DDB4D}" type="pres">
      <dgm:prSet presAssocID="{DDB5938C-58DC-4A34-A41E-1B1E90835797}" presName="sibTrans" presStyleLbl="sibTrans2D1" presStyleIdx="0" presStyleCnt="6"/>
      <dgm:spPr/>
      <dgm:t>
        <a:bodyPr/>
        <a:lstStyle/>
        <a:p>
          <a:endParaRPr lang="fi-FI"/>
        </a:p>
      </dgm:t>
    </dgm:pt>
    <dgm:pt modelId="{22BEAFFE-EA2D-4E6B-81B5-12F695D05483}" type="pres">
      <dgm:prSet presAssocID="{C694C823-37F6-4D7F-AC71-0E7855A60083}" presName="node" presStyleLbl="node1" presStyleIdx="1" presStyleCnt="6" custScaleX="112699" custScaleY="108900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BF9FF561-1BD0-4478-8F43-C56D89FCC000}" type="pres">
      <dgm:prSet presAssocID="{C694C823-37F6-4D7F-AC71-0E7855A60083}" presName="dummy" presStyleCnt="0"/>
      <dgm:spPr/>
    </dgm:pt>
    <dgm:pt modelId="{F2B1C9FA-0470-4087-9C8D-737D9C41F9CA}" type="pres">
      <dgm:prSet presAssocID="{3E726008-3DB8-47CA-98A8-1DAA1E88BDB4}" presName="sibTrans" presStyleLbl="sibTrans2D1" presStyleIdx="1" presStyleCnt="6"/>
      <dgm:spPr/>
      <dgm:t>
        <a:bodyPr/>
        <a:lstStyle/>
        <a:p>
          <a:endParaRPr lang="fi-FI"/>
        </a:p>
      </dgm:t>
    </dgm:pt>
    <dgm:pt modelId="{8D2E3908-F239-4412-AAEC-1868E6BF6829}" type="pres">
      <dgm:prSet presAssocID="{D051DC69-9312-4DA3-88A0-95BF5DC56186}" presName="node" presStyleLbl="node1" presStyleIdx="2" presStyleCnt="6" custScaleX="106598" custScaleY="105776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6CD1D5BC-B73E-4820-A579-FC2335714DA3}" type="pres">
      <dgm:prSet presAssocID="{D051DC69-9312-4DA3-88A0-95BF5DC56186}" presName="dummy" presStyleCnt="0"/>
      <dgm:spPr/>
    </dgm:pt>
    <dgm:pt modelId="{6FC344C9-D7B0-42CF-9CC6-913AABA137AC}" type="pres">
      <dgm:prSet presAssocID="{1B7A3A82-5C13-41AB-91CD-49EACBDCE02F}" presName="sibTrans" presStyleLbl="sibTrans2D1" presStyleIdx="2" presStyleCnt="6"/>
      <dgm:spPr/>
      <dgm:t>
        <a:bodyPr/>
        <a:lstStyle/>
        <a:p>
          <a:endParaRPr lang="fi-FI"/>
        </a:p>
      </dgm:t>
    </dgm:pt>
    <dgm:pt modelId="{76563C8A-3FF1-40D2-AC9B-41BCB75F7A5E}" type="pres">
      <dgm:prSet presAssocID="{D43F1E40-70CD-4D50-8563-47B6226870AF}" presName="node" presStyleLbl="node1" presStyleIdx="3" presStyleCnt="6" custScaleX="114684" custScaleY="111993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3BC82B7F-F67E-4560-B703-EFEEB8D711D2}" type="pres">
      <dgm:prSet presAssocID="{D43F1E40-70CD-4D50-8563-47B6226870AF}" presName="dummy" presStyleCnt="0"/>
      <dgm:spPr/>
    </dgm:pt>
    <dgm:pt modelId="{7FA821D2-2F15-4B84-9834-9632AED39C38}" type="pres">
      <dgm:prSet presAssocID="{010A56D1-40C0-412C-9075-DF72C30EBC71}" presName="sibTrans" presStyleLbl="sibTrans2D1" presStyleIdx="3" presStyleCnt="6"/>
      <dgm:spPr/>
      <dgm:t>
        <a:bodyPr/>
        <a:lstStyle/>
        <a:p>
          <a:endParaRPr lang="fi-FI"/>
        </a:p>
      </dgm:t>
    </dgm:pt>
    <dgm:pt modelId="{2B534C8A-84AB-4AA7-9D86-7E7AD6FC62E9}" type="pres">
      <dgm:prSet presAssocID="{08D34465-0DC8-4D5F-9E82-DD46C2AEC12E}" presName="node" presStyleLbl="node1" presStyleIdx="4" presStyleCnt="6" custScaleX="119895" custScaleY="122564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EA078416-D9EE-4C6F-8831-D88095ECD841}" type="pres">
      <dgm:prSet presAssocID="{08D34465-0DC8-4D5F-9E82-DD46C2AEC12E}" presName="dummy" presStyleCnt="0"/>
      <dgm:spPr/>
    </dgm:pt>
    <dgm:pt modelId="{3CAD43C0-72AE-485D-A62A-A1E4C023290C}" type="pres">
      <dgm:prSet presAssocID="{B0CB8C36-A032-4C4A-AF03-C20001FDD575}" presName="sibTrans" presStyleLbl="sibTrans2D1" presStyleIdx="4" presStyleCnt="6"/>
      <dgm:spPr/>
      <dgm:t>
        <a:bodyPr/>
        <a:lstStyle/>
        <a:p>
          <a:endParaRPr lang="fi-FI"/>
        </a:p>
      </dgm:t>
    </dgm:pt>
    <dgm:pt modelId="{B8EBC6BA-64F6-4EFD-9B8F-83C9BC981A4B}" type="pres">
      <dgm:prSet presAssocID="{EEC595EA-FF95-49A3-A332-5D4F3CDB0A3F}" presName="node" presStyleLbl="node1" presStyleIdx="5" presStyleCnt="6" custScaleX="118725" custScaleY="122148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401060DF-8903-4628-B483-5018357B0B13}" type="pres">
      <dgm:prSet presAssocID="{EEC595EA-FF95-49A3-A332-5D4F3CDB0A3F}" presName="dummy" presStyleCnt="0"/>
      <dgm:spPr/>
    </dgm:pt>
    <dgm:pt modelId="{C23FB312-8270-47A8-9BD7-C6256BE22C7A}" type="pres">
      <dgm:prSet presAssocID="{45D08C83-D02F-4D55-B765-95BB7FED00FD}" presName="sibTrans" presStyleLbl="sibTrans2D1" presStyleIdx="5" presStyleCnt="6"/>
      <dgm:spPr/>
      <dgm:t>
        <a:bodyPr/>
        <a:lstStyle/>
        <a:p>
          <a:endParaRPr lang="fi-FI"/>
        </a:p>
      </dgm:t>
    </dgm:pt>
  </dgm:ptLst>
  <dgm:cxnLst>
    <dgm:cxn modelId="{5037FD9B-B76B-4EF0-8464-BD2B01CF40F6}" srcId="{DF3F8886-E63B-48F3-8A2B-E5DE8B82DA41}" destId="{77965DCE-79AC-45B4-BD99-0E6A342F12D7}" srcOrd="0" destOrd="0" parTransId="{E105559F-12DE-4157-A2CA-F33D65B33E73}" sibTransId="{DDB5938C-58DC-4A34-A41E-1B1E90835797}"/>
    <dgm:cxn modelId="{F2F05654-863F-460D-9DCB-C11B71B518BF}" type="presOf" srcId="{010A56D1-40C0-412C-9075-DF72C30EBC71}" destId="{7FA821D2-2F15-4B84-9834-9632AED39C38}" srcOrd="0" destOrd="0" presId="urn:microsoft.com/office/officeart/2005/8/layout/radial6"/>
    <dgm:cxn modelId="{FB974B5B-B66C-4777-8B14-61F652AC6FCB}" type="presOf" srcId="{C694C823-37F6-4D7F-AC71-0E7855A60083}" destId="{22BEAFFE-EA2D-4E6B-81B5-12F695D05483}" srcOrd="0" destOrd="0" presId="urn:microsoft.com/office/officeart/2005/8/layout/radial6"/>
    <dgm:cxn modelId="{20A4EC55-F4CF-4DCE-9918-D583F7D7E4DB}" type="presOf" srcId="{08D34465-0DC8-4D5F-9E82-DD46C2AEC12E}" destId="{2B534C8A-84AB-4AA7-9D86-7E7AD6FC62E9}" srcOrd="0" destOrd="0" presId="urn:microsoft.com/office/officeart/2005/8/layout/radial6"/>
    <dgm:cxn modelId="{BE60A166-8A28-46F4-A194-E7DAC24916FD}" srcId="{DF3F8886-E63B-48F3-8A2B-E5DE8B82DA41}" destId="{C694C823-37F6-4D7F-AC71-0E7855A60083}" srcOrd="1" destOrd="0" parTransId="{9F582421-AAEF-46BF-B2AC-53B650FF32F5}" sibTransId="{3E726008-3DB8-47CA-98A8-1DAA1E88BDB4}"/>
    <dgm:cxn modelId="{E94A1D16-E815-4222-9289-6761042B1247}" srcId="{DF3F8886-E63B-48F3-8A2B-E5DE8B82DA41}" destId="{08D34465-0DC8-4D5F-9E82-DD46C2AEC12E}" srcOrd="4" destOrd="0" parTransId="{1A7AC308-DC10-43A4-B0FF-55A072EA6AF9}" sibTransId="{B0CB8C36-A032-4C4A-AF03-C20001FDD575}"/>
    <dgm:cxn modelId="{9B5F1284-F31C-47BC-B79D-4B865C96DCD5}" type="presOf" srcId="{EEC595EA-FF95-49A3-A332-5D4F3CDB0A3F}" destId="{B8EBC6BA-64F6-4EFD-9B8F-83C9BC981A4B}" srcOrd="0" destOrd="0" presId="urn:microsoft.com/office/officeart/2005/8/layout/radial6"/>
    <dgm:cxn modelId="{A0762AE9-38B8-4245-A583-270C0C580F6F}" srcId="{DF3F8886-E63B-48F3-8A2B-E5DE8B82DA41}" destId="{D43F1E40-70CD-4D50-8563-47B6226870AF}" srcOrd="3" destOrd="0" parTransId="{FB20A120-66AD-413A-B3A3-9F089CD366E8}" sibTransId="{010A56D1-40C0-412C-9075-DF72C30EBC71}"/>
    <dgm:cxn modelId="{89A071EC-948E-463F-B914-8E4636C9516A}" type="presOf" srcId="{1B7A3A82-5C13-41AB-91CD-49EACBDCE02F}" destId="{6FC344C9-D7B0-42CF-9CC6-913AABA137AC}" srcOrd="0" destOrd="0" presId="urn:microsoft.com/office/officeart/2005/8/layout/radial6"/>
    <dgm:cxn modelId="{E3830B84-9693-4387-8ECD-A64AB82C1994}" type="presOf" srcId="{B0CB8C36-A032-4C4A-AF03-C20001FDD575}" destId="{3CAD43C0-72AE-485D-A62A-A1E4C023290C}" srcOrd="0" destOrd="0" presId="urn:microsoft.com/office/officeart/2005/8/layout/radial6"/>
    <dgm:cxn modelId="{3547588A-F856-4515-981E-99A905B5EAA8}" type="presOf" srcId="{690B41B8-470B-40E3-B961-5660F7771AE6}" destId="{5FC6225C-3223-493F-A169-74858CC4703E}" srcOrd="0" destOrd="0" presId="urn:microsoft.com/office/officeart/2005/8/layout/radial6"/>
    <dgm:cxn modelId="{660A0963-02F5-4EF3-90BF-454B9EE8C7C9}" type="presOf" srcId="{DF3F8886-E63B-48F3-8A2B-E5DE8B82DA41}" destId="{0685A1D6-21C2-424E-B21B-7DBAD3597680}" srcOrd="0" destOrd="0" presId="urn:microsoft.com/office/officeart/2005/8/layout/radial6"/>
    <dgm:cxn modelId="{F9761E0A-7C39-4A59-92EF-2F5380B778BD}" type="presOf" srcId="{D051DC69-9312-4DA3-88A0-95BF5DC56186}" destId="{8D2E3908-F239-4412-AAEC-1868E6BF6829}" srcOrd="0" destOrd="0" presId="urn:microsoft.com/office/officeart/2005/8/layout/radial6"/>
    <dgm:cxn modelId="{B39D25B1-66D4-4258-9995-43227750CB48}" type="presOf" srcId="{DDB5938C-58DC-4A34-A41E-1B1E90835797}" destId="{AE5C1D84-24F2-415D-B7E0-1007081DDB4D}" srcOrd="0" destOrd="0" presId="urn:microsoft.com/office/officeart/2005/8/layout/radial6"/>
    <dgm:cxn modelId="{F0DDC009-81C1-479F-83CC-07FD5C7E773E}" srcId="{DF3F8886-E63B-48F3-8A2B-E5DE8B82DA41}" destId="{EEC595EA-FF95-49A3-A332-5D4F3CDB0A3F}" srcOrd="5" destOrd="0" parTransId="{D24D53F2-C106-43FA-893B-8C30DB415AC0}" sibTransId="{45D08C83-D02F-4D55-B765-95BB7FED00FD}"/>
    <dgm:cxn modelId="{D63A764C-350F-455B-8064-39CF6ED669C8}" type="presOf" srcId="{D43F1E40-70CD-4D50-8563-47B6226870AF}" destId="{76563C8A-3FF1-40D2-AC9B-41BCB75F7A5E}" srcOrd="0" destOrd="0" presId="urn:microsoft.com/office/officeart/2005/8/layout/radial6"/>
    <dgm:cxn modelId="{EAA84392-E05F-44F3-A5EE-1F8A0096B500}" srcId="{690B41B8-470B-40E3-B961-5660F7771AE6}" destId="{DF3F8886-E63B-48F3-8A2B-E5DE8B82DA41}" srcOrd="0" destOrd="0" parTransId="{66ABF560-AE39-4F17-B233-A14BD4C3CD49}" sibTransId="{74B88603-C0CE-483A-B887-0DC2069F5CA1}"/>
    <dgm:cxn modelId="{60B77892-119A-40E8-8DC9-9A74B91F4B43}" type="presOf" srcId="{77965DCE-79AC-45B4-BD99-0E6A342F12D7}" destId="{750E9DDC-257E-48F8-946B-3EEDF45D8F98}" srcOrd="0" destOrd="0" presId="urn:microsoft.com/office/officeart/2005/8/layout/radial6"/>
    <dgm:cxn modelId="{8324BAC0-0537-44CA-9576-55E604806A13}" srcId="{DF3F8886-E63B-48F3-8A2B-E5DE8B82DA41}" destId="{D051DC69-9312-4DA3-88A0-95BF5DC56186}" srcOrd="2" destOrd="0" parTransId="{447FA959-729C-4556-BA88-0BAF155460A4}" sibTransId="{1B7A3A82-5C13-41AB-91CD-49EACBDCE02F}"/>
    <dgm:cxn modelId="{DC596C92-8CC8-47C5-B8CD-0D092A84AE7B}" type="presOf" srcId="{3E726008-3DB8-47CA-98A8-1DAA1E88BDB4}" destId="{F2B1C9FA-0470-4087-9C8D-737D9C41F9CA}" srcOrd="0" destOrd="0" presId="urn:microsoft.com/office/officeart/2005/8/layout/radial6"/>
    <dgm:cxn modelId="{A121EDB2-4B93-4A12-B6CD-44BE40B81783}" type="presOf" srcId="{45D08C83-D02F-4D55-B765-95BB7FED00FD}" destId="{C23FB312-8270-47A8-9BD7-C6256BE22C7A}" srcOrd="0" destOrd="0" presId="urn:microsoft.com/office/officeart/2005/8/layout/radial6"/>
    <dgm:cxn modelId="{7AA9C337-622F-4EC4-B5C9-0D88484685C9}" type="presParOf" srcId="{5FC6225C-3223-493F-A169-74858CC4703E}" destId="{0685A1D6-21C2-424E-B21B-7DBAD3597680}" srcOrd="0" destOrd="0" presId="urn:microsoft.com/office/officeart/2005/8/layout/radial6"/>
    <dgm:cxn modelId="{661A81C3-EDC9-41D7-9B1D-10D1A71F7751}" type="presParOf" srcId="{5FC6225C-3223-493F-A169-74858CC4703E}" destId="{750E9DDC-257E-48F8-946B-3EEDF45D8F98}" srcOrd="1" destOrd="0" presId="urn:microsoft.com/office/officeart/2005/8/layout/radial6"/>
    <dgm:cxn modelId="{494D6115-826D-4143-8139-073A83AD9A36}" type="presParOf" srcId="{5FC6225C-3223-493F-A169-74858CC4703E}" destId="{F3ED9994-8BDF-4CAD-949C-447367CE1564}" srcOrd="2" destOrd="0" presId="urn:microsoft.com/office/officeart/2005/8/layout/radial6"/>
    <dgm:cxn modelId="{B6272996-D26C-4AFF-AA60-8E3FD7697B06}" type="presParOf" srcId="{5FC6225C-3223-493F-A169-74858CC4703E}" destId="{AE5C1D84-24F2-415D-B7E0-1007081DDB4D}" srcOrd="3" destOrd="0" presId="urn:microsoft.com/office/officeart/2005/8/layout/radial6"/>
    <dgm:cxn modelId="{2497E1AD-0997-4FA0-9BE4-BD5AFCAC2CB5}" type="presParOf" srcId="{5FC6225C-3223-493F-A169-74858CC4703E}" destId="{22BEAFFE-EA2D-4E6B-81B5-12F695D05483}" srcOrd="4" destOrd="0" presId="urn:microsoft.com/office/officeart/2005/8/layout/radial6"/>
    <dgm:cxn modelId="{787B1964-1487-4F45-AEEC-D4076F885DCD}" type="presParOf" srcId="{5FC6225C-3223-493F-A169-74858CC4703E}" destId="{BF9FF561-1BD0-4478-8F43-C56D89FCC000}" srcOrd="5" destOrd="0" presId="urn:microsoft.com/office/officeart/2005/8/layout/radial6"/>
    <dgm:cxn modelId="{03B12F60-016B-4D46-AFEA-4EE9C4A61454}" type="presParOf" srcId="{5FC6225C-3223-493F-A169-74858CC4703E}" destId="{F2B1C9FA-0470-4087-9C8D-737D9C41F9CA}" srcOrd="6" destOrd="0" presId="urn:microsoft.com/office/officeart/2005/8/layout/radial6"/>
    <dgm:cxn modelId="{73D6BE1E-6F3B-4B9E-B3EA-9462B4A29B91}" type="presParOf" srcId="{5FC6225C-3223-493F-A169-74858CC4703E}" destId="{8D2E3908-F239-4412-AAEC-1868E6BF6829}" srcOrd="7" destOrd="0" presId="urn:microsoft.com/office/officeart/2005/8/layout/radial6"/>
    <dgm:cxn modelId="{F46BF9CD-E9FC-43EA-B2F2-63B672534B36}" type="presParOf" srcId="{5FC6225C-3223-493F-A169-74858CC4703E}" destId="{6CD1D5BC-B73E-4820-A579-FC2335714DA3}" srcOrd="8" destOrd="0" presId="urn:microsoft.com/office/officeart/2005/8/layout/radial6"/>
    <dgm:cxn modelId="{8F2C676F-207B-4314-8F79-074A0A2F19C5}" type="presParOf" srcId="{5FC6225C-3223-493F-A169-74858CC4703E}" destId="{6FC344C9-D7B0-42CF-9CC6-913AABA137AC}" srcOrd="9" destOrd="0" presId="urn:microsoft.com/office/officeart/2005/8/layout/radial6"/>
    <dgm:cxn modelId="{6C4F0727-D8DA-4E59-8F5D-F40F96061197}" type="presParOf" srcId="{5FC6225C-3223-493F-A169-74858CC4703E}" destId="{76563C8A-3FF1-40D2-AC9B-41BCB75F7A5E}" srcOrd="10" destOrd="0" presId="urn:microsoft.com/office/officeart/2005/8/layout/radial6"/>
    <dgm:cxn modelId="{FFC5A3D4-9843-4159-9FBB-20F28E836987}" type="presParOf" srcId="{5FC6225C-3223-493F-A169-74858CC4703E}" destId="{3BC82B7F-F67E-4560-B703-EFEEB8D711D2}" srcOrd="11" destOrd="0" presId="urn:microsoft.com/office/officeart/2005/8/layout/radial6"/>
    <dgm:cxn modelId="{4DE70E1E-3EB5-48D9-9DBC-1E450C4ABFCE}" type="presParOf" srcId="{5FC6225C-3223-493F-A169-74858CC4703E}" destId="{7FA821D2-2F15-4B84-9834-9632AED39C38}" srcOrd="12" destOrd="0" presId="urn:microsoft.com/office/officeart/2005/8/layout/radial6"/>
    <dgm:cxn modelId="{535C9369-E1B9-4B14-8050-F54F157E7606}" type="presParOf" srcId="{5FC6225C-3223-493F-A169-74858CC4703E}" destId="{2B534C8A-84AB-4AA7-9D86-7E7AD6FC62E9}" srcOrd="13" destOrd="0" presId="urn:microsoft.com/office/officeart/2005/8/layout/radial6"/>
    <dgm:cxn modelId="{AE958B3F-4337-4FB4-8B4A-6ECCD0ACD42D}" type="presParOf" srcId="{5FC6225C-3223-493F-A169-74858CC4703E}" destId="{EA078416-D9EE-4C6F-8831-D88095ECD841}" srcOrd="14" destOrd="0" presId="urn:microsoft.com/office/officeart/2005/8/layout/radial6"/>
    <dgm:cxn modelId="{A75B7232-3585-43FE-B127-8176902EE4B9}" type="presParOf" srcId="{5FC6225C-3223-493F-A169-74858CC4703E}" destId="{3CAD43C0-72AE-485D-A62A-A1E4C023290C}" srcOrd="15" destOrd="0" presId="urn:microsoft.com/office/officeart/2005/8/layout/radial6"/>
    <dgm:cxn modelId="{9D924CFD-3C32-4848-9302-0ADA7296110F}" type="presParOf" srcId="{5FC6225C-3223-493F-A169-74858CC4703E}" destId="{B8EBC6BA-64F6-4EFD-9B8F-83C9BC981A4B}" srcOrd="16" destOrd="0" presId="urn:microsoft.com/office/officeart/2005/8/layout/radial6"/>
    <dgm:cxn modelId="{733ABD2A-0AD1-4D2E-B485-FCA5963EE926}" type="presParOf" srcId="{5FC6225C-3223-493F-A169-74858CC4703E}" destId="{401060DF-8903-4628-B483-5018357B0B13}" srcOrd="17" destOrd="0" presId="urn:microsoft.com/office/officeart/2005/8/layout/radial6"/>
    <dgm:cxn modelId="{A7441E39-4948-438E-98BC-B1C74BF58A63}" type="presParOf" srcId="{5FC6225C-3223-493F-A169-74858CC4703E}" destId="{C23FB312-8270-47A8-9BD7-C6256BE22C7A}" srcOrd="18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FC7ED08-715E-48AC-B1D3-4BED57080E2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83A082B1-3CBE-4426-BBBF-0E34DA336F21}">
      <dgm:prSet phldrT="[Teksti]" custT="1"/>
      <dgm:spPr/>
      <dgm:t>
        <a:bodyPr/>
        <a:lstStyle/>
        <a:p>
          <a:r>
            <a:rPr lang="fi-FI" sz="3000" dirty="0" smtClean="0"/>
            <a:t>Perusterveydenhuollon tehtävät:</a:t>
          </a:r>
          <a:endParaRPr lang="fi-FI" sz="3000" dirty="0"/>
        </a:p>
      </dgm:t>
    </dgm:pt>
    <dgm:pt modelId="{E6EA36D6-ADF9-4A9E-BC55-6E72CB0AE699}" type="parTrans" cxnId="{F9A6AF50-FA62-480C-85D7-69793B326ACF}">
      <dgm:prSet/>
      <dgm:spPr/>
      <dgm:t>
        <a:bodyPr/>
        <a:lstStyle/>
        <a:p>
          <a:endParaRPr lang="fi-FI"/>
        </a:p>
      </dgm:t>
    </dgm:pt>
    <dgm:pt modelId="{6E8CDC18-D936-4496-AF71-3106C99B34BE}" type="sibTrans" cxnId="{F9A6AF50-FA62-480C-85D7-69793B326ACF}">
      <dgm:prSet/>
      <dgm:spPr/>
      <dgm:t>
        <a:bodyPr/>
        <a:lstStyle/>
        <a:p>
          <a:endParaRPr lang="fi-FI"/>
        </a:p>
      </dgm:t>
    </dgm:pt>
    <dgm:pt modelId="{D4231F73-A8AE-4E9A-9CCE-33582A7E26D2}">
      <dgm:prSet phldrT="[Teksti]" custT="1"/>
      <dgm:spPr/>
      <dgm:t>
        <a:bodyPr/>
        <a:lstStyle/>
        <a:p>
          <a:r>
            <a:rPr lang="fi-FI" sz="2400" dirty="0" smtClean="0"/>
            <a:t>kiputyypin tunnistus</a:t>
          </a:r>
          <a:endParaRPr lang="fi-FI" sz="2400" dirty="0"/>
        </a:p>
      </dgm:t>
    </dgm:pt>
    <dgm:pt modelId="{329DD30B-827B-489E-945D-3641EEBB2DC3}" type="parTrans" cxnId="{9F769C1F-45D4-4111-8B30-D304905643FA}">
      <dgm:prSet/>
      <dgm:spPr/>
      <dgm:t>
        <a:bodyPr/>
        <a:lstStyle/>
        <a:p>
          <a:endParaRPr lang="fi-FI"/>
        </a:p>
      </dgm:t>
    </dgm:pt>
    <dgm:pt modelId="{97F5EA68-3709-4727-8C8B-0A81ECB6C6F7}" type="sibTrans" cxnId="{9F769C1F-45D4-4111-8B30-D304905643FA}">
      <dgm:prSet/>
      <dgm:spPr/>
      <dgm:t>
        <a:bodyPr/>
        <a:lstStyle/>
        <a:p>
          <a:endParaRPr lang="fi-FI"/>
        </a:p>
      </dgm:t>
    </dgm:pt>
    <dgm:pt modelId="{D52B9818-EA8E-4A3B-8FEF-F3471C59BB98}">
      <dgm:prSet custT="1"/>
      <dgm:spPr/>
      <dgm:t>
        <a:bodyPr/>
        <a:lstStyle/>
        <a:p>
          <a:r>
            <a:rPr lang="fi-FI" sz="2400" dirty="0" smtClean="0"/>
            <a:t>kiputilan aiheuttaneen sairauden diagnosointi</a:t>
          </a:r>
          <a:endParaRPr lang="fi-FI" sz="2400" dirty="0"/>
        </a:p>
      </dgm:t>
    </dgm:pt>
    <dgm:pt modelId="{1AB92C1D-914F-4C4E-B681-B8F1225AC33B}" type="parTrans" cxnId="{44F37F55-FDC5-4F09-B090-93E39A21A5CE}">
      <dgm:prSet/>
      <dgm:spPr/>
      <dgm:t>
        <a:bodyPr/>
        <a:lstStyle/>
        <a:p>
          <a:endParaRPr lang="fi-FI"/>
        </a:p>
      </dgm:t>
    </dgm:pt>
    <dgm:pt modelId="{43BFB8F2-7893-40BA-850B-962A07AEDCFD}" type="sibTrans" cxnId="{44F37F55-FDC5-4F09-B090-93E39A21A5CE}">
      <dgm:prSet/>
      <dgm:spPr/>
      <dgm:t>
        <a:bodyPr/>
        <a:lstStyle/>
        <a:p>
          <a:endParaRPr lang="fi-FI"/>
        </a:p>
      </dgm:t>
    </dgm:pt>
    <dgm:pt modelId="{F5B9B37C-44A8-4E33-9F53-06859BC6690F}">
      <dgm:prSet custT="1"/>
      <dgm:spPr/>
      <dgm:t>
        <a:bodyPr/>
        <a:lstStyle/>
        <a:p>
          <a:r>
            <a:rPr lang="fi-FI" sz="2400" dirty="0" smtClean="0"/>
            <a:t>kivun kroonistumisen riskitekijöiden arviointi</a:t>
          </a:r>
          <a:endParaRPr lang="fi-FI" sz="2400" dirty="0"/>
        </a:p>
      </dgm:t>
    </dgm:pt>
    <dgm:pt modelId="{FDEBB148-7C20-48DE-A6C6-3F3A7D1888A1}" type="parTrans" cxnId="{F5D2B4A7-2041-47CE-A17B-8AE4FD689599}">
      <dgm:prSet/>
      <dgm:spPr/>
      <dgm:t>
        <a:bodyPr/>
        <a:lstStyle/>
        <a:p>
          <a:endParaRPr lang="fi-FI"/>
        </a:p>
      </dgm:t>
    </dgm:pt>
    <dgm:pt modelId="{8C13919D-C9D9-4800-A735-B74B5A565EEE}" type="sibTrans" cxnId="{F5D2B4A7-2041-47CE-A17B-8AE4FD689599}">
      <dgm:prSet/>
      <dgm:spPr/>
      <dgm:t>
        <a:bodyPr/>
        <a:lstStyle/>
        <a:p>
          <a:endParaRPr lang="fi-FI"/>
        </a:p>
      </dgm:t>
    </dgm:pt>
    <dgm:pt modelId="{5E1C44B6-0C71-4249-84D4-2AD983BC0D0E}">
      <dgm:prSet custT="1"/>
      <dgm:spPr/>
      <dgm:t>
        <a:bodyPr/>
        <a:lstStyle/>
        <a:p>
          <a:r>
            <a:rPr lang="fi-FI" sz="2400" dirty="0" smtClean="0"/>
            <a:t>kivun syyn- ja oireenmukainen hoito</a:t>
          </a:r>
          <a:endParaRPr lang="fi-FI" sz="2400" dirty="0"/>
        </a:p>
      </dgm:t>
    </dgm:pt>
    <dgm:pt modelId="{533E6E65-B6A6-4A8B-AA63-92CD29BBF9D9}" type="parTrans" cxnId="{993B9C4F-3775-4E29-8851-D18AA7CF3CA8}">
      <dgm:prSet/>
      <dgm:spPr/>
      <dgm:t>
        <a:bodyPr/>
        <a:lstStyle/>
        <a:p>
          <a:endParaRPr lang="fi-FI"/>
        </a:p>
      </dgm:t>
    </dgm:pt>
    <dgm:pt modelId="{E54CAFCF-C0BD-41D5-BCD7-589F87369483}" type="sibTrans" cxnId="{993B9C4F-3775-4E29-8851-D18AA7CF3CA8}">
      <dgm:prSet/>
      <dgm:spPr/>
      <dgm:t>
        <a:bodyPr/>
        <a:lstStyle/>
        <a:p>
          <a:endParaRPr lang="fi-FI"/>
        </a:p>
      </dgm:t>
    </dgm:pt>
    <dgm:pt modelId="{29AB8282-1916-413B-BE92-04D7EE3897E7}">
      <dgm:prSet custT="1"/>
      <dgm:spPr/>
      <dgm:t>
        <a:bodyPr/>
        <a:lstStyle/>
        <a:p>
          <a:r>
            <a:rPr lang="fi-FI" sz="2400" dirty="0" smtClean="0"/>
            <a:t>kannanotot alle 60 </a:t>
          </a:r>
          <a:r>
            <a:rPr lang="fi-FI" sz="2400" dirty="0" smtClean="0">
              <a:solidFill>
                <a:schemeClr val="tx1"/>
              </a:solidFill>
            </a:rPr>
            <a:t>vuorokauden työkyvyttömyyteen</a:t>
          </a:r>
          <a:endParaRPr lang="fi-FI" sz="2400" dirty="0">
            <a:solidFill>
              <a:schemeClr val="tx1"/>
            </a:solidFill>
          </a:endParaRPr>
        </a:p>
      </dgm:t>
    </dgm:pt>
    <dgm:pt modelId="{69ABCDAF-2575-4E68-B141-57C89E4F5C8C}" type="parTrans" cxnId="{9570F7DF-7E28-4AC0-B8BE-ED2507137B96}">
      <dgm:prSet/>
      <dgm:spPr/>
      <dgm:t>
        <a:bodyPr/>
        <a:lstStyle/>
        <a:p>
          <a:endParaRPr lang="fi-FI"/>
        </a:p>
      </dgm:t>
    </dgm:pt>
    <dgm:pt modelId="{BF178085-6E0B-4FE1-AB77-B227A532CAC9}" type="sibTrans" cxnId="{9570F7DF-7E28-4AC0-B8BE-ED2507137B96}">
      <dgm:prSet/>
      <dgm:spPr/>
      <dgm:t>
        <a:bodyPr/>
        <a:lstStyle/>
        <a:p>
          <a:endParaRPr lang="fi-FI"/>
        </a:p>
      </dgm:t>
    </dgm:pt>
    <dgm:pt modelId="{DB08113B-2898-4495-8B71-E36A8603B029}">
      <dgm:prSet custT="1"/>
      <dgm:spPr/>
      <dgm:t>
        <a:bodyPr/>
        <a:lstStyle/>
        <a:p>
          <a:r>
            <a:rPr lang="fi-FI" sz="2400" dirty="0" smtClean="0"/>
            <a:t>potilaan selviytymisen tukeminen</a:t>
          </a:r>
          <a:endParaRPr lang="fi-FI" sz="2400" dirty="0"/>
        </a:p>
      </dgm:t>
    </dgm:pt>
    <dgm:pt modelId="{B081BF5B-46D4-4088-A19B-558C94B19888}" type="parTrans" cxnId="{CC16C22B-AB5B-42E7-979F-66FE82C667E7}">
      <dgm:prSet/>
      <dgm:spPr/>
      <dgm:t>
        <a:bodyPr/>
        <a:lstStyle/>
        <a:p>
          <a:endParaRPr lang="fi-FI"/>
        </a:p>
      </dgm:t>
    </dgm:pt>
    <dgm:pt modelId="{6153B15E-AB7B-46FC-8E61-B64AC7A67493}" type="sibTrans" cxnId="{CC16C22B-AB5B-42E7-979F-66FE82C667E7}">
      <dgm:prSet/>
      <dgm:spPr/>
      <dgm:t>
        <a:bodyPr/>
        <a:lstStyle/>
        <a:p>
          <a:endParaRPr lang="fi-FI"/>
        </a:p>
      </dgm:t>
    </dgm:pt>
    <dgm:pt modelId="{F3677874-A5B2-4F54-A5C4-0D9D9C78026E}">
      <dgm:prSet custT="1"/>
      <dgm:spPr/>
      <dgm:t>
        <a:bodyPr/>
        <a:lstStyle/>
        <a:p>
          <a:r>
            <a:rPr lang="fi-FI" sz="2400" dirty="0" smtClean="0"/>
            <a:t>avohoidon kuntoutus ja tarvittaessa ohjaaminen monialaiseen laitoskuntoutukseen</a:t>
          </a:r>
          <a:endParaRPr lang="fi-FI" sz="2400" dirty="0"/>
        </a:p>
      </dgm:t>
    </dgm:pt>
    <dgm:pt modelId="{F79C33ED-A20D-4264-81CC-BAE3E5FADFE6}" type="parTrans" cxnId="{6BE84EC8-D758-4530-8620-A93DA396AA69}">
      <dgm:prSet/>
      <dgm:spPr/>
      <dgm:t>
        <a:bodyPr/>
        <a:lstStyle/>
        <a:p>
          <a:endParaRPr lang="fi-FI"/>
        </a:p>
      </dgm:t>
    </dgm:pt>
    <dgm:pt modelId="{813EC328-2D79-413A-9A7F-DD31BA188494}" type="sibTrans" cxnId="{6BE84EC8-D758-4530-8620-A93DA396AA69}">
      <dgm:prSet/>
      <dgm:spPr/>
      <dgm:t>
        <a:bodyPr/>
        <a:lstStyle/>
        <a:p>
          <a:endParaRPr lang="fi-FI"/>
        </a:p>
      </dgm:t>
    </dgm:pt>
    <dgm:pt modelId="{7700A18C-6E77-42C9-BA55-131CCF6FCBD6}" type="pres">
      <dgm:prSet presAssocID="{4FC7ED08-715E-48AC-B1D3-4BED57080E2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fi-FI"/>
        </a:p>
      </dgm:t>
    </dgm:pt>
    <dgm:pt modelId="{400DD397-EB71-433B-97D3-570B0A6FCBFE}" type="pres">
      <dgm:prSet presAssocID="{83A082B1-3CBE-4426-BBBF-0E34DA336F21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4C41C02D-D966-4B83-BE14-CDC98B08DCCD}" type="pres">
      <dgm:prSet presAssocID="{83A082B1-3CBE-4426-BBBF-0E34DA336F21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</dgm:ptLst>
  <dgm:cxnLst>
    <dgm:cxn modelId="{85552CFD-7988-4D59-8D58-455D45E29253}" type="presOf" srcId="{83A082B1-3CBE-4426-BBBF-0E34DA336F21}" destId="{400DD397-EB71-433B-97D3-570B0A6FCBFE}" srcOrd="0" destOrd="0" presId="urn:microsoft.com/office/officeart/2005/8/layout/vList2"/>
    <dgm:cxn modelId="{44F37F55-FDC5-4F09-B090-93E39A21A5CE}" srcId="{83A082B1-3CBE-4426-BBBF-0E34DA336F21}" destId="{D52B9818-EA8E-4A3B-8FEF-F3471C59BB98}" srcOrd="1" destOrd="0" parTransId="{1AB92C1D-914F-4C4E-B681-B8F1225AC33B}" sibTransId="{43BFB8F2-7893-40BA-850B-962A07AEDCFD}"/>
    <dgm:cxn modelId="{1A6D6F51-6DDF-40BE-B3AC-7E800A02910E}" type="presOf" srcId="{DB08113B-2898-4495-8B71-E36A8603B029}" destId="{4C41C02D-D966-4B83-BE14-CDC98B08DCCD}" srcOrd="0" destOrd="5" presId="urn:microsoft.com/office/officeart/2005/8/layout/vList2"/>
    <dgm:cxn modelId="{E05B433B-011C-41A1-A70F-CA62095AC9B5}" type="presOf" srcId="{D4231F73-A8AE-4E9A-9CCE-33582A7E26D2}" destId="{4C41C02D-D966-4B83-BE14-CDC98B08DCCD}" srcOrd="0" destOrd="0" presId="urn:microsoft.com/office/officeart/2005/8/layout/vList2"/>
    <dgm:cxn modelId="{CC16C22B-AB5B-42E7-979F-66FE82C667E7}" srcId="{83A082B1-3CBE-4426-BBBF-0E34DA336F21}" destId="{DB08113B-2898-4495-8B71-E36A8603B029}" srcOrd="5" destOrd="0" parTransId="{B081BF5B-46D4-4088-A19B-558C94B19888}" sibTransId="{6153B15E-AB7B-46FC-8E61-B64AC7A67493}"/>
    <dgm:cxn modelId="{3F9BE732-AD22-4E57-855E-26E7B55E6537}" type="presOf" srcId="{F3677874-A5B2-4F54-A5C4-0D9D9C78026E}" destId="{4C41C02D-D966-4B83-BE14-CDC98B08DCCD}" srcOrd="0" destOrd="6" presId="urn:microsoft.com/office/officeart/2005/8/layout/vList2"/>
    <dgm:cxn modelId="{5D100080-CA24-4BF9-B7EF-2F01ED4FD49C}" type="presOf" srcId="{5E1C44B6-0C71-4249-84D4-2AD983BC0D0E}" destId="{4C41C02D-D966-4B83-BE14-CDC98B08DCCD}" srcOrd="0" destOrd="3" presId="urn:microsoft.com/office/officeart/2005/8/layout/vList2"/>
    <dgm:cxn modelId="{9570F7DF-7E28-4AC0-B8BE-ED2507137B96}" srcId="{83A082B1-3CBE-4426-BBBF-0E34DA336F21}" destId="{29AB8282-1916-413B-BE92-04D7EE3897E7}" srcOrd="4" destOrd="0" parTransId="{69ABCDAF-2575-4E68-B141-57C89E4F5C8C}" sibTransId="{BF178085-6E0B-4FE1-AB77-B227A532CAC9}"/>
    <dgm:cxn modelId="{F5D2B4A7-2041-47CE-A17B-8AE4FD689599}" srcId="{83A082B1-3CBE-4426-BBBF-0E34DA336F21}" destId="{F5B9B37C-44A8-4E33-9F53-06859BC6690F}" srcOrd="2" destOrd="0" parTransId="{FDEBB148-7C20-48DE-A6C6-3F3A7D1888A1}" sibTransId="{8C13919D-C9D9-4800-A735-B74B5A565EEE}"/>
    <dgm:cxn modelId="{993B9C4F-3775-4E29-8851-D18AA7CF3CA8}" srcId="{83A082B1-3CBE-4426-BBBF-0E34DA336F21}" destId="{5E1C44B6-0C71-4249-84D4-2AD983BC0D0E}" srcOrd="3" destOrd="0" parTransId="{533E6E65-B6A6-4A8B-AA63-92CD29BBF9D9}" sibTransId="{E54CAFCF-C0BD-41D5-BCD7-589F87369483}"/>
    <dgm:cxn modelId="{6BE84EC8-D758-4530-8620-A93DA396AA69}" srcId="{83A082B1-3CBE-4426-BBBF-0E34DA336F21}" destId="{F3677874-A5B2-4F54-A5C4-0D9D9C78026E}" srcOrd="6" destOrd="0" parTransId="{F79C33ED-A20D-4264-81CC-BAE3E5FADFE6}" sibTransId="{813EC328-2D79-413A-9A7F-DD31BA188494}"/>
    <dgm:cxn modelId="{F9A6AF50-FA62-480C-85D7-69793B326ACF}" srcId="{4FC7ED08-715E-48AC-B1D3-4BED57080E2F}" destId="{83A082B1-3CBE-4426-BBBF-0E34DA336F21}" srcOrd="0" destOrd="0" parTransId="{E6EA36D6-ADF9-4A9E-BC55-6E72CB0AE699}" sibTransId="{6E8CDC18-D936-4496-AF71-3106C99B34BE}"/>
    <dgm:cxn modelId="{9F769C1F-45D4-4111-8B30-D304905643FA}" srcId="{83A082B1-3CBE-4426-BBBF-0E34DA336F21}" destId="{D4231F73-A8AE-4E9A-9CCE-33582A7E26D2}" srcOrd="0" destOrd="0" parTransId="{329DD30B-827B-489E-945D-3641EEBB2DC3}" sibTransId="{97F5EA68-3709-4727-8C8B-0A81ECB6C6F7}"/>
    <dgm:cxn modelId="{6DE8FC62-BA7F-4698-9D53-C55E16E67A4C}" type="presOf" srcId="{D52B9818-EA8E-4A3B-8FEF-F3471C59BB98}" destId="{4C41C02D-D966-4B83-BE14-CDC98B08DCCD}" srcOrd="0" destOrd="1" presId="urn:microsoft.com/office/officeart/2005/8/layout/vList2"/>
    <dgm:cxn modelId="{BA715A33-EB25-4470-9985-0B444E42D1BD}" type="presOf" srcId="{F5B9B37C-44A8-4E33-9F53-06859BC6690F}" destId="{4C41C02D-D966-4B83-BE14-CDC98B08DCCD}" srcOrd="0" destOrd="2" presId="urn:microsoft.com/office/officeart/2005/8/layout/vList2"/>
    <dgm:cxn modelId="{21A9CD27-2DCA-4275-A8D1-DD2AF2A997B2}" type="presOf" srcId="{4FC7ED08-715E-48AC-B1D3-4BED57080E2F}" destId="{7700A18C-6E77-42C9-BA55-131CCF6FCBD6}" srcOrd="0" destOrd="0" presId="urn:microsoft.com/office/officeart/2005/8/layout/vList2"/>
    <dgm:cxn modelId="{72F9A2EF-834D-441F-96CF-24B097A1E002}" type="presOf" srcId="{29AB8282-1916-413B-BE92-04D7EE3897E7}" destId="{4C41C02D-D966-4B83-BE14-CDC98B08DCCD}" srcOrd="0" destOrd="4" presId="urn:microsoft.com/office/officeart/2005/8/layout/vList2"/>
    <dgm:cxn modelId="{55FAA32D-5480-4DE5-8462-680B5940E877}" type="presParOf" srcId="{7700A18C-6E77-42C9-BA55-131CCF6FCBD6}" destId="{400DD397-EB71-433B-97D3-570B0A6FCBFE}" srcOrd="0" destOrd="0" presId="urn:microsoft.com/office/officeart/2005/8/layout/vList2"/>
    <dgm:cxn modelId="{0240B6BE-FD7B-482A-BE36-805736403A18}" type="presParOf" srcId="{7700A18C-6E77-42C9-BA55-131CCF6FCBD6}" destId="{4C41C02D-D966-4B83-BE14-CDC98B08DCCD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E47FB18-4C94-4C64-8A77-A339B6DEA9D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1A5AF32A-6529-42E4-8FA0-83F6A7702B19}">
      <dgm:prSet phldrT="[Teksti]" custT="1"/>
      <dgm:spPr/>
      <dgm:t>
        <a:bodyPr/>
        <a:lstStyle/>
        <a:p>
          <a:r>
            <a:rPr lang="fi-FI" sz="3000" dirty="0" smtClean="0"/>
            <a:t>Potilas voidaan ohjata erikoissairaanhoidon arvioon, jos</a:t>
          </a:r>
          <a:endParaRPr lang="fi-FI" sz="3000" dirty="0"/>
        </a:p>
      </dgm:t>
    </dgm:pt>
    <dgm:pt modelId="{15C281CF-EB6E-43B7-9DAA-C083D7F3B8E1}" type="parTrans" cxnId="{5E5D009B-F693-481C-9713-6ABD958C4EF9}">
      <dgm:prSet/>
      <dgm:spPr/>
      <dgm:t>
        <a:bodyPr/>
        <a:lstStyle/>
        <a:p>
          <a:endParaRPr lang="fi-FI"/>
        </a:p>
      </dgm:t>
    </dgm:pt>
    <dgm:pt modelId="{31B20259-6B87-40A2-97E3-F1883D8A9656}" type="sibTrans" cxnId="{5E5D009B-F693-481C-9713-6ABD958C4EF9}">
      <dgm:prSet/>
      <dgm:spPr/>
      <dgm:t>
        <a:bodyPr/>
        <a:lstStyle/>
        <a:p>
          <a:endParaRPr lang="fi-FI"/>
        </a:p>
      </dgm:t>
    </dgm:pt>
    <dgm:pt modelId="{5DAE46CF-134D-4AA5-B6D2-272BEBEC11F3}">
      <dgm:prSet phldrT="[Teksti]" custT="1"/>
      <dgm:spPr/>
      <dgm:t>
        <a:bodyPr/>
        <a:lstStyle/>
        <a:p>
          <a:r>
            <a:rPr lang="fi-FI" sz="2400" dirty="0" smtClean="0"/>
            <a:t>kivun syy on diagnosoitu mutta kipu jatkuu kohtalaisena, vaikeana tai tavanomaista pidempään ja haittaa hoitotoimista huolimatta arjessa selviytymistä</a:t>
          </a:r>
          <a:endParaRPr lang="fi-FI" sz="2400" dirty="0"/>
        </a:p>
      </dgm:t>
    </dgm:pt>
    <dgm:pt modelId="{F92562B1-719B-4416-B443-3F01B1D6721F}" type="parTrans" cxnId="{7C554AA4-A76E-4634-AF50-5EE9902369F1}">
      <dgm:prSet/>
      <dgm:spPr/>
      <dgm:t>
        <a:bodyPr/>
        <a:lstStyle/>
        <a:p>
          <a:endParaRPr lang="fi-FI"/>
        </a:p>
      </dgm:t>
    </dgm:pt>
    <dgm:pt modelId="{CB57FFEC-C99F-4A26-987F-3A7AEF413D2D}" type="sibTrans" cxnId="{7C554AA4-A76E-4634-AF50-5EE9902369F1}">
      <dgm:prSet/>
      <dgm:spPr/>
      <dgm:t>
        <a:bodyPr/>
        <a:lstStyle/>
        <a:p>
          <a:endParaRPr lang="fi-FI"/>
        </a:p>
      </dgm:t>
    </dgm:pt>
    <dgm:pt modelId="{8A2ADA79-03DD-4F30-AD80-71B898BE40D3}">
      <dgm:prSet phldrT="[Teksti]" custT="1"/>
      <dgm:spPr/>
      <dgm:t>
        <a:bodyPr/>
        <a:lstStyle/>
        <a:p>
          <a:r>
            <a:rPr lang="fi-FI" sz="3000" dirty="0" smtClean="0"/>
            <a:t>Erikoissairaanhoidossa hoito toteutetaan eri erikoisalojen yhteistyönä</a:t>
          </a:r>
          <a:endParaRPr lang="fi-FI" sz="3000" dirty="0"/>
        </a:p>
      </dgm:t>
    </dgm:pt>
    <dgm:pt modelId="{55895E8A-2F53-4200-8502-E6B489CA9CB4}" type="parTrans" cxnId="{2397DF76-3B5C-4F97-829B-1FCF7C7671DC}">
      <dgm:prSet/>
      <dgm:spPr/>
      <dgm:t>
        <a:bodyPr/>
        <a:lstStyle/>
        <a:p>
          <a:endParaRPr lang="fi-FI"/>
        </a:p>
      </dgm:t>
    </dgm:pt>
    <dgm:pt modelId="{ABB7D4EA-743A-4624-8C1B-9DFA07733933}" type="sibTrans" cxnId="{2397DF76-3B5C-4F97-829B-1FCF7C7671DC}">
      <dgm:prSet/>
      <dgm:spPr/>
      <dgm:t>
        <a:bodyPr/>
        <a:lstStyle/>
        <a:p>
          <a:endParaRPr lang="fi-FI"/>
        </a:p>
      </dgm:t>
    </dgm:pt>
    <dgm:pt modelId="{4031E250-B20D-4562-A845-900B7C74F01C}">
      <dgm:prSet custT="1"/>
      <dgm:spPr/>
      <dgm:t>
        <a:bodyPr/>
        <a:lstStyle/>
        <a:p>
          <a:r>
            <a:rPr lang="fi-FI" sz="2400" dirty="0" smtClean="0"/>
            <a:t>kivun syy on selvityksistä huolimatta epäselvä</a:t>
          </a:r>
          <a:r>
            <a:rPr lang="fi-FI" sz="2400" dirty="0" smtClean="0">
              <a:solidFill>
                <a:srgbClr val="00B050"/>
              </a:solidFill>
            </a:rPr>
            <a:t>,</a:t>
          </a:r>
          <a:r>
            <a:rPr lang="fi-FI" sz="2400" dirty="0" smtClean="0"/>
            <a:t> ja kipu haittaa potilaan selviytymistä arjessa.</a:t>
          </a:r>
        </a:p>
      </dgm:t>
    </dgm:pt>
    <dgm:pt modelId="{22146421-5D66-40C0-ADB4-EFF82ECE80A5}" type="parTrans" cxnId="{92E26302-5758-425A-B11B-2BA8F42D86AA}">
      <dgm:prSet/>
      <dgm:spPr/>
      <dgm:t>
        <a:bodyPr/>
        <a:lstStyle/>
        <a:p>
          <a:endParaRPr lang="fi-FI"/>
        </a:p>
      </dgm:t>
    </dgm:pt>
    <dgm:pt modelId="{D8C5A080-8D48-4616-9E5F-13D176BF5449}" type="sibTrans" cxnId="{92E26302-5758-425A-B11B-2BA8F42D86AA}">
      <dgm:prSet/>
      <dgm:spPr/>
      <dgm:t>
        <a:bodyPr/>
        <a:lstStyle/>
        <a:p>
          <a:endParaRPr lang="fi-FI"/>
        </a:p>
      </dgm:t>
    </dgm:pt>
    <dgm:pt modelId="{F78761B0-97C4-4D22-9E63-56456AA96F18}" type="pres">
      <dgm:prSet presAssocID="{FE47FB18-4C94-4C64-8A77-A339B6DEA9D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fi-FI"/>
        </a:p>
      </dgm:t>
    </dgm:pt>
    <dgm:pt modelId="{77DABD23-172E-4D67-AFA1-C32C5A760541}" type="pres">
      <dgm:prSet presAssocID="{1A5AF32A-6529-42E4-8FA0-83F6A7702B19}" presName="parentText" presStyleLbl="node1" presStyleIdx="0" presStyleCnt="2" custScaleY="90957">
        <dgm:presLayoutVars>
          <dgm:chMax val="0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3AEAFA9B-956F-41DE-B746-BAEFD74E2E23}" type="pres">
      <dgm:prSet presAssocID="{1A5AF32A-6529-42E4-8FA0-83F6A7702B19}" presName="childText" presStyleLbl="revTx" presStyleIdx="0" presStyleCnt="1" custScaleY="108882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D961D1BA-4902-4D6D-9121-8A1B5065C8D1}" type="pres">
      <dgm:prSet presAssocID="{8A2ADA79-03DD-4F30-AD80-71B898BE40D3}" presName="parentText" presStyleLbl="node1" presStyleIdx="1" presStyleCnt="2" custScaleY="87626">
        <dgm:presLayoutVars>
          <dgm:chMax val="0"/>
          <dgm:bulletEnabled val="1"/>
        </dgm:presLayoutVars>
      </dgm:prSet>
      <dgm:spPr/>
      <dgm:t>
        <a:bodyPr/>
        <a:lstStyle/>
        <a:p>
          <a:endParaRPr lang="fi-FI"/>
        </a:p>
      </dgm:t>
    </dgm:pt>
  </dgm:ptLst>
  <dgm:cxnLst>
    <dgm:cxn modelId="{01B40BFD-C09E-406A-8BA3-52144E845920}" type="presOf" srcId="{5DAE46CF-134D-4AA5-B6D2-272BEBEC11F3}" destId="{3AEAFA9B-956F-41DE-B746-BAEFD74E2E23}" srcOrd="0" destOrd="0" presId="urn:microsoft.com/office/officeart/2005/8/layout/vList2"/>
    <dgm:cxn modelId="{369BE292-8BB6-4B11-9453-F568472B6050}" type="presOf" srcId="{4031E250-B20D-4562-A845-900B7C74F01C}" destId="{3AEAFA9B-956F-41DE-B746-BAEFD74E2E23}" srcOrd="0" destOrd="1" presId="urn:microsoft.com/office/officeart/2005/8/layout/vList2"/>
    <dgm:cxn modelId="{5E5D009B-F693-481C-9713-6ABD958C4EF9}" srcId="{FE47FB18-4C94-4C64-8A77-A339B6DEA9D9}" destId="{1A5AF32A-6529-42E4-8FA0-83F6A7702B19}" srcOrd="0" destOrd="0" parTransId="{15C281CF-EB6E-43B7-9DAA-C083D7F3B8E1}" sibTransId="{31B20259-6B87-40A2-97E3-F1883D8A9656}"/>
    <dgm:cxn modelId="{BAA3D21C-C608-44CB-83BB-61B2FB43CBA7}" type="presOf" srcId="{FE47FB18-4C94-4C64-8A77-A339B6DEA9D9}" destId="{F78761B0-97C4-4D22-9E63-56456AA96F18}" srcOrd="0" destOrd="0" presId="urn:microsoft.com/office/officeart/2005/8/layout/vList2"/>
    <dgm:cxn modelId="{4D3477AB-D99E-4841-B042-12BA78F9FB70}" type="presOf" srcId="{8A2ADA79-03DD-4F30-AD80-71B898BE40D3}" destId="{D961D1BA-4902-4D6D-9121-8A1B5065C8D1}" srcOrd="0" destOrd="0" presId="urn:microsoft.com/office/officeart/2005/8/layout/vList2"/>
    <dgm:cxn modelId="{92E26302-5758-425A-B11B-2BA8F42D86AA}" srcId="{1A5AF32A-6529-42E4-8FA0-83F6A7702B19}" destId="{4031E250-B20D-4562-A845-900B7C74F01C}" srcOrd="1" destOrd="0" parTransId="{22146421-5D66-40C0-ADB4-EFF82ECE80A5}" sibTransId="{D8C5A080-8D48-4616-9E5F-13D176BF5449}"/>
    <dgm:cxn modelId="{2397DF76-3B5C-4F97-829B-1FCF7C7671DC}" srcId="{FE47FB18-4C94-4C64-8A77-A339B6DEA9D9}" destId="{8A2ADA79-03DD-4F30-AD80-71B898BE40D3}" srcOrd="1" destOrd="0" parTransId="{55895E8A-2F53-4200-8502-E6B489CA9CB4}" sibTransId="{ABB7D4EA-743A-4624-8C1B-9DFA07733933}"/>
    <dgm:cxn modelId="{7C554AA4-A76E-4634-AF50-5EE9902369F1}" srcId="{1A5AF32A-6529-42E4-8FA0-83F6A7702B19}" destId="{5DAE46CF-134D-4AA5-B6D2-272BEBEC11F3}" srcOrd="0" destOrd="0" parTransId="{F92562B1-719B-4416-B443-3F01B1D6721F}" sibTransId="{CB57FFEC-C99F-4A26-987F-3A7AEF413D2D}"/>
    <dgm:cxn modelId="{15DF8ED2-DA4B-4098-B338-72123535504C}" type="presOf" srcId="{1A5AF32A-6529-42E4-8FA0-83F6A7702B19}" destId="{77DABD23-172E-4D67-AFA1-C32C5A760541}" srcOrd="0" destOrd="0" presId="urn:microsoft.com/office/officeart/2005/8/layout/vList2"/>
    <dgm:cxn modelId="{96DF7FB7-6FBF-45DB-83EA-C53E5D991757}" type="presParOf" srcId="{F78761B0-97C4-4D22-9E63-56456AA96F18}" destId="{77DABD23-172E-4D67-AFA1-C32C5A760541}" srcOrd="0" destOrd="0" presId="urn:microsoft.com/office/officeart/2005/8/layout/vList2"/>
    <dgm:cxn modelId="{3F85498B-37DB-40F1-9736-FE65E08600F0}" type="presParOf" srcId="{F78761B0-97C4-4D22-9E63-56456AA96F18}" destId="{3AEAFA9B-956F-41DE-B746-BAEFD74E2E23}" srcOrd="1" destOrd="0" presId="urn:microsoft.com/office/officeart/2005/8/layout/vList2"/>
    <dgm:cxn modelId="{4CBABE28-328B-49B6-ABBB-80D9806BF285}" type="presParOf" srcId="{F78761B0-97C4-4D22-9E63-56456AA96F18}" destId="{D961D1BA-4902-4D6D-9121-8A1B5065C8D1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26FC3A7-9412-474D-80AB-7C5AC29B846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0537866B-C580-422D-B81D-F22AC99911DC}">
      <dgm:prSet phldrT="[Teksti]" custT="1"/>
      <dgm:spPr/>
      <dgm:t>
        <a:bodyPr/>
        <a:lstStyle/>
        <a:p>
          <a:r>
            <a:rPr lang="fi-FI" sz="3000" u="none" dirty="0" smtClean="0"/>
            <a:t>Kivun kroonistumista ennustavat: </a:t>
          </a:r>
          <a:endParaRPr lang="fi-FI" sz="3000" u="none" dirty="0"/>
        </a:p>
      </dgm:t>
    </dgm:pt>
    <dgm:pt modelId="{A79D1C79-2655-4B2C-B6A8-A70677ED7CCD}" type="parTrans" cxnId="{3B5D20B8-AD7D-4B14-BD1A-18CDBA963AB3}">
      <dgm:prSet/>
      <dgm:spPr/>
      <dgm:t>
        <a:bodyPr/>
        <a:lstStyle/>
        <a:p>
          <a:endParaRPr lang="fi-FI"/>
        </a:p>
      </dgm:t>
    </dgm:pt>
    <dgm:pt modelId="{FFB6BB83-5240-41A5-8E37-C6DE0DDE0577}" type="sibTrans" cxnId="{3B5D20B8-AD7D-4B14-BD1A-18CDBA963AB3}">
      <dgm:prSet/>
      <dgm:spPr/>
      <dgm:t>
        <a:bodyPr/>
        <a:lstStyle/>
        <a:p>
          <a:endParaRPr lang="fi-FI"/>
        </a:p>
      </dgm:t>
    </dgm:pt>
    <dgm:pt modelId="{A4992ABE-29E2-4D88-8FDF-95594160E4EC}">
      <dgm:prSet phldrT="[Teksti]" custT="1"/>
      <dgm:spPr/>
      <dgm:t>
        <a:bodyPr/>
        <a:lstStyle/>
        <a:p>
          <a:r>
            <a:rPr lang="fi-FI" sz="2400" dirty="0" smtClean="0">
              <a:solidFill>
                <a:schemeClr val="tx1"/>
              </a:solidFill>
            </a:rPr>
            <a:t>Voimakas akuutti kipu vyöruusun, leikkausten, piiskanisku-vamman ja rintasyövän hoitojen jälkeen</a:t>
          </a:r>
          <a:endParaRPr lang="fi-FI" sz="2400" dirty="0">
            <a:solidFill>
              <a:schemeClr val="tx1"/>
            </a:solidFill>
          </a:endParaRPr>
        </a:p>
      </dgm:t>
    </dgm:pt>
    <dgm:pt modelId="{F33E32D2-452B-4658-B392-A227BCA32C20}" type="parTrans" cxnId="{F6BE851D-822B-4B49-AA7E-0B69420B5107}">
      <dgm:prSet/>
      <dgm:spPr/>
      <dgm:t>
        <a:bodyPr/>
        <a:lstStyle/>
        <a:p>
          <a:endParaRPr lang="fi-FI"/>
        </a:p>
      </dgm:t>
    </dgm:pt>
    <dgm:pt modelId="{3B0C20FA-FB38-4FCF-AA0F-7623D37341FA}" type="sibTrans" cxnId="{F6BE851D-822B-4B49-AA7E-0B69420B5107}">
      <dgm:prSet/>
      <dgm:spPr/>
      <dgm:t>
        <a:bodyPr/>
        <a:lstStyle/>
        <a:p>
          <a:endParaRPr lang="fi-FI"/>
        </a:p>
      </dgm:t>
    </dgm:pt>
    <dgm:pt modelId="{F4EF0803-33B7-4656-BD31-0442385DDF5B}">
      <dgm:prSet custT="1"/>
      <dgm:spPr/>
      <dgm:t>
        <a:bodyPr/>
        <a:lstStyle/>
        <a:p>
          <a:r>
            <a:rPr lang="fi-FI" sz="2400" dirty="0" smtClean="0">
              <a:solidFill>
                <a:schemeClr val="tx1"/>
              </a:solidFill>
            </a:rPr>
            <a:t>Aikaisempi pitkäaikainen kipu selkäkipujakson ja rintasyövän hoitojen jälkeen </a:t>
          </a:r>
        </a:p>
      </dgm:t>
    </dgm:pt>
    <dgm:pt modelId="{9E3F05C6-0246-479E-A8B2-B4109AF7DDB4}" type="parTrans" cxnId="{3E73D2A7-6837-4583-A5A6-6C6765E782B9}">
      <dgm:prSet/>
      <dgm:spPr/>
      <dgm:t>
        <a:bodyPr/>
        <a:lstStyle/>
        <a:p>
          <a:endParaRPr lang="fi-FI"/>
        </a:p>
      </dgm:t>
    </dgm:pt>
    <dgm:pt modelId="{EB0F6BE8-2474-42ED-9938-F8CF98E9F75F}" type="sibTrans" cxnId="{3E73D2A7-6837-4583-A5A6-6C6765E782B9}">
      <dgm:prSet/>
      <dgm:spPr/>
      <dgm:t>
        <a:bodyPr/>
        <a:lstStyle/>
        <a:p>
          <a:endParaRPr lang="fi-FI"/>
        </a:p>
      </dgm:t>
    </dgm:pt>
    <dgm:pt modelId="{18E5FE04-3870-46CB-A389-8D4DF3F6AB88}">
      <dgm:prSet custT="1"/>
      <dgm:spPr/>
      <dgm:t>
        <a:bodyPr/>
        <a:lstStyle/>
        <a:p>
          <a:r>
            <a:rPr lang="fi-FI" sz="2400" dirty="0" smtClean="0">
              <a:solidFill>
                <a:schemeClr val="tx1"/>
              </a:solidFill>
            </a:rPr>
            <a:t>Hermovaurio leikkauksen yhteydessä </a:t>
          </a:r>
        </a:p>
      </dgm:t>
    </dgm:pt>
    <dgm:pt modelId="{04314130-1D7C-4724-9D25-0BBE0DEA564F}" type="parTrans" cxnId="{09EB8276-C998-440F-9B0D-EB0AD9F8E0F8}">
      <dgm:prSet/>
      <dgm:spPr/>
      <dgm:t>
        <a:bodyPr/>
        <a:lstStyle/>
        <a:p>
          <a:endParaRPr lang="fi-FI"/>
        </a:p>
      </dgm:t>
    </dgm:pt>
    <dgm:pt modelId="{6D18389C-281B-41F0-8255-F6F0CCB0A4E2}" type="sibTrans" cxnId="{09EB8276-C998-440F-9B0D-EB0AD9F8E0F8}">
      <dgm:prSet/>
      <dgm:spPr/>
      <dgm:t>
        <a:bodyPr/>
        <a:lstStyle/>
        <a:p>
          <a:endParaRPr lang="fi-FI"/>
        </a:p>
      </dgm:t>
    </dgm:pt>
    <dgm:pt modelId="{67985418-2607-4040-9DD8-4C1A3F6D02F3}">
      <dgm:prSet custT="1"/>
      <dgm:spPr/>
      <dgm:t>
        <a:bodyPr/>
        <a:lstStyle/>
        <a:p>
          <a:r>
            <a:rPr lang="fi-FI" sz="2400" dirty="0" smtClean="0">
              <a:solidFill>
                <a:schemeClr val="tx1"/>
              </a:solidFill>
            </a:rPr>
            <a:t>Neurologiset oireet ja löydökset selkäkipujakson yhteydessä </a:t>
          </a:r>
        </a:p>
      </dgm:t>
    </dgm:pt>
    <dgm:pt modelId="{CAE26708-DA48-4873-B82C-FC6B701AE4FA}" type="parTrans" cxnId="{C3AB0D41-73BA-4A3E-A3E4-3588CD45B077}">
      <dgm:prSet/>
      <dgm:spPr/>
      <dgm:t>
        <a:bodyPr/>
        <a:lstStyle/>
        <a:p>
          <a:endParaRPr lang="fi-FI"/>
        </a:p>
      </dgm:t>
    </dgm:pt>
    <dgm:pt modelId="{18A01A12-68EA-4F87-A2A1-1190A5C6E27D}" type="sibTrans" cxnId="{C3AB0D41-73BA-4A3E-A3E4-3588CD45B077}">
      <dgm:prSet/>
      <dgm:spPr/>
      <dgm:t>
        <a:bodyPr/>
        <a:lstStyle/>
        <a:p>
          <a:endParaRPr lang="fi-FI"/>
        </a:p>
      </dgm:t>
    </dgm:pt>
    <dgm:pt modelId="{5FB55070-F6FE-4A33-A79B-3EB0B71BC2C0}">
      <dgm:prSet custT="1"/>
      <dgm:spPr/>
      <dgm:t>
        <a:bodyPr/>
        <a:lstStyle/>
        <a:p>
          <a:r>
            <a:rPr lang="fi-FI" sz="2400" dirty="0" smtClean="0">
              <a:solidFill>
                <a:schemeClr val="tx1"/>
              </a:solidFill>
            </a:rPr>
            <a:t>Selkäkipuun ja niskan retkahdusvammaan liittyvät psykologiset ja </a:t>
          </a:r>
          <a:r>
            <a:rPr lang="fi-FI" sz="2400" dirty="0" err="1" smtClean="0">
              <a:solidFill>
                <a:schemeClr val="tx1"/>
              </a:solidFill>
            </a:rPr>
            <a:t>psykososiaaliset</a:t>
          </a:r>
          <a:r>
            <a:rPr lang="fi-FI" sz="2400" dirty="0" smtClean="0">
              <a:solidFill>
                <a:schemeClr val="tx1"/>
              </a:solidFill>
            </a:rPr>
            <a:t> tekijät</a:t>
          </a:r>
          <a:endParaRPr lang="fi-FI" sz="2400" dirty="0">
            <a:solidFill>
              <a:schemeClr val="tx1"/>
            </a:solidFill>
          </a:endParaRPr>
        </a:p>
      </dgm:t>
    </dgm:pt>
    <dgm:pt modelId="{A7F8BEFC-C784-4F91-9FAC-0ADE803D8D54}" type="parTrans" cxnId="{37365F65-A466-404E-82CF-69D9CF586F3B}">
      <dgm:prSet/>
      <dgm:spPr/>
      <dgm:t>
        <a:bodyPr/>
        <a:lstStyle/>
        <a:p>
          <a:endParaRPr lang="fi-FI"/>
        </a:p>
      </dgm:t>
    </dgm:pt>
    <dgm:pt modelId="{6DD9A83F-E6CE-49F8-BA6A-94A50F7A3124}" type="sibTrans" cxnId="{37365F65-A466-404E-82CF-69D9CF586F3B}">
      <dgm:prSet/>
      <dgm:spPr/>
      <dgm:t>
        <a:bodyPr/>
        <a:lstStyle/>
        <a:p>
          <a:endParaRPr lang="fi-FI"/>
        </a:p>
      </dgm:t>
    </dgm:pt>
    <dgm:pt modelId="{877A5F92-0F82-45C6-9CF7-03C105ECC881}" type="pres">
      <dgm:prSet presAssocID="{926FC3A7-9412-474D-80AB-7C5AC29B846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fi-FI"/>
        </a:p>
      </dgm:t>
    </dgm:pt>
    <dgm:pt modelId="{8DDFC6F2-DD3F-402B-918A-C8D85408FD5E}" type="pres">
      <dgm:prSet presAssocID="{0537866B-C580-422D-B81D-F22AC99911DC}" presName="parentText" presStyleLbl="node1" presStyleIdx="0" presStyleCnt="1" custScaleY="62377" custLinFactNeighborY="-3308">
        <dgm:presLayoutVars>
          <dgm:chMax val="0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C9ADA064-A33A-4DCF-B8C8-FA60B56DA4E5}" type="pres">
      <dgm:prSet presAssocID="{0537866B-C580-422D-B81D-F22AC99911DC}" presName="childText" presStyleLbl="revTx" presStyleIdx="0" presStyleCnt="1" custScaleY="96572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</dgm:ptLst>
  <dgm:cxnLst>
    <dgm:cxn modelId="{866F5316-1BEF-41B9-BCD9-AB1EFD44D8A6}" type="presOf" srcId="{F4EF0803-33B7-4656-BD31-0442385DDF5B}" destId="{C9ADA064-A33A-4DCF-B8C8-FA60B56DA4E5}" srcOrd="0" destOrd="1" presId="urn:microsoft.com/office/officeart/2005/8/layout/vList2"/>
    <dgm:cxn modelId="{A29D42F7-1E22-4475-AB1D-33CB84E7D1FB}" type="presOf" srcId="{5FB55070-F6FE-4A33-A79B-3EB0B71BC2C0}" destId="{C9ADA064-A33A-4DCF-B8C8-FA60B56DA4E5}" srcOrd="0" destOrd="4" presId="urn:microsoft.com/office/officeart/2005/8/layout/vList2"/>
    <dgm:cxn modelId="{3E73D2A7-6837-4583-A5A6-6C6765E782B9}" srcId="{0537866B-C580-422D-B81D-F22AC99911DC}" destId="{F4EF0803-33B7-4656-BD31-0442385DDF5B}" srcOrd="1" destOrd="0" parTransId="{9E3F05C6-0246-479E-A8B2-B4109AF7DDB4}" sibTransId="{EB0F6BE8-2474-42ED-9938-F8CF98E9F75F}"/>
    <dgm:cxn modelId="{F6BE851D-822B-4B49-AA7E-0B69420B5107}" srcId="{0537866B-C580-422D-B81D-F22AC99911DC}" destId="{A4992ABE-29E2-4D88-8FDF-95594160E4EC}" srcOrd="0" destOrd="0" parTransId="{F33E32D2-452B-4658-B392-A227BCA32C20}" sibTransId="{3B0C20FA-FB38-4FCF-AA0F-7623D37341FA}"/>
    <dgm:cxn modelId="{3B5D20B8-AD7D-4B14-BD1A-18CDBA963AB3}" srcId="{926FC3A7-9412-474D-80AB-7C5AC29B8462}" destId="{0537866B-C580-422D-B81D-F22AC99911DC}" srcOrd="0" destOrd="0" parTransId="{A79D1C79-2655-4B2C-B6A8-A70677ED7CCD}" sibTransId="{FFB6BB83-5240-41A5-8E37-C6DE0DDE0577}"/>
    <dgm:cxn modelId="{1B55AFCD-95AA-49C2-B629-C7A855F38F3F}" type="presOf" srcId="{67985418-2607-4040-9DD8-4C1A3F6D02F3}" destId="{C9ADA064-A33A-4DCF-B8C8-FA60B56DA4E5}" srcOrd="0" destOrd="3" presId="urn:microsoft.com/office/officeart/2005/8/layout/vList2"/>
    <dgm:cxn modelId="{5DFBDAF2-5129-485C-8CDB-CB83461FF218}" type="presOf" srcId="{926FC3A7-9412-474D-80AB-7C5AC29B8462}" destId="{877A5F92-0F82-45C6-9CF7-03C105ECC881}" srcOrd="0" destOrd="0" presId="urn:microsoft.com/office/officeart/2005/8/layout/vList2"/>
    <dgm:cxn modelId="{C3AB0D41-73BA-4A3E-A3E4-3588CD45B077}" srcId="{0537866B-C580-422D-B81D-F22AC99911DC}" destId="{67985418-2607-4040-9DD8-4C1A3F6D02F3}" srcOrd="3" destOrd="0" parTransId="{CAE26708-DA48-4873-B82C-FC6B701AE4FA}" sibTransId="{18A01A12-68EA-4F87-A2A1-1190A5C6E27D}"/>
    <dgm:cxn modelId="{1D950A6D-15ED-4CC3-B18F-0A34B7990679}" type="presOf" srcId="{18E5FE04-3870-46CB-A389-8D4DF3F6AB88}" destId="{C9ADA064-A33A-4DCF-B8C8-FA60B56DA4E5}" srcOrd="0" destOrd="2" presId="urn:microsoft.com/office/officeart/2005/8/layout/vList2"/>
    <dgm:cxn modelId="{37365F65-A466-404E-82CF-69D9CF586F3B}" srcId="{0537866B-C580-422D-B81D-F22AC99911DC}" destId="{5FB55070-F6FE-4A33-A79B-3EB0B71BC2C0}" srcOrd="4" destOrd="0" parTransId="{A7F8BEFC-C784-4F91-9FAC-0ADE803D8D54}" sibTransId="{6DD9A83F-E6CE-49F8-BA6A-94A50F7A3124}"/>
    <dgm:cxn modelId="{5B2A3C9B-4AC9-47F0-B05D-C5E25CC475F2}" type="presOf" srcId="{0537866B-C580-422D-B81D-F22AC99911DC}" destId="{8DDFC6F2-DD3F-402B-918A-C8D85408FD5E}" srcOrd="0" destOrd="0" presId="urn:microsoft.com/office/officeart/2005/8/layout/vList2"/>
    <dgm:cxn modelId="{09EB8276-C998-440F-9B0D-EB0AD9F8E0F8}" srcId="{0537866B-C580-422D-B81D-F22AC99911DC}" destId="{18E5FE04-3870-46CB-A389-8D4DF3F6AB88}" srcOrd="2" destOrd="0" parTransId="{04314130-1D7C-4724-9D25-0BBE0DEA564F}" sibTransId="{6D18389C-281B-41F0-8255-F6F0CCB0A4E2}"/>
    <dgm:cxn modelId="{1D15E42B-E7E9-43F1-ABCE-1AD86B9D4E40}" type="presOf" srcId="{A4992ABE-29E2-4D88-8FDF-95594160E4EC}" destId="{C9ADA064-A33A-4DCF-B8C8-FA60B56DA4E5}" srcOrd="0" destOrd="0" presId="urn:microsoft.com/office/officeart/2005/8/layout/vList2"/>
    <dgm:cxn modelId="{668767A9-2365-459B-B226-0414D62315F8}" type="presParOf" srcId="{877A5F92-0F82-45C6-9CF7-03C105ECC881}" destId="{8DDFC6F2-DD3F-402B-918A-C8D85408FD5E}" srcOrd="0" destOrd="0" presId="urn:microsoft.com/office/officeart/2005/8/layout/vList2"/>
    <dgm:cxn modelId="{E0C31F40-814A-4B41-95A8-FC5B0CAAA3FB}" type="presParOf" srcId="{877A5F92-0F82-45C6-9CF7-03C105ECC881}" destId="{C9ADA064-A33A-4DCF-B8C8-FA60B56DA4E5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A404E52-E296-4A7A-9138-6AA810BD6DD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1E29165B-21A3-42AC-A8BD-BAC89F740C99}">
      <dgm:prSet phldrT="[Teksti]" custT="1"/>
      <dgm:spPr/>
      <dgm:t>
        <a:bodyPr/>
        <a:lstStyle/>
        <a:p>
          <a:r>
            <a:rPr lang="fi-FI" sz="3000" u="none" dirty="0" smtClean="0"/>
            <a:t>Kivun kroonistumisen ehkäisy</a:t>
          </a:r>
          <a:endParaRPr lang="fi-FI" sz="3000" u="none" dirty="0"/>
        </a:p>
      </dgm:t>
    </dgm:pt>
    <dgm:pt modelId="{75410DB8-B126-4001-831B-3E48AF5613DB}" type="parTrans" cxnId="{2A32AF48-4CA3-4F76-91FF-27CA782413EE}">
      <dgm:prSet/>
      <dgm:spPr/>
      <dgm:t>
        <a:bodyPr/>
        <a:lstStyle/>
        <a:p>
          <a:endParaRPr lang="fi-FI"/>
        </a:p>
      </dgm:t>
    </dgm:pt>
    <dgm:pt modelId="{0D08E6EF-8149-422F-BA24-AAE07FA93FB4}" type="sibTrans" cxnId="{2A32AF48-4CA3-4F76-91FF-27CA782413EE}">
      <dgm:prSet/>
      <dgm:spPr/>
      <dgm:t>
        <a:bodyPr/>
        <a:lstStyle/>
        <a:p>
          <a:endParaRPr lang="fi-FI"/>
        </a:p>
      </dgm:t>
    </dgm:pt>
    <dgm:pt modelId="{F39D6DB4-F4D9-433A-9F4A-29284EEE3146}">
      <dgm:prSet phldrT="[Teksti]" custT="1"/>
      <dgm:spPr/>
      <dgm:t>
        <a:bodyPr/>
        <a:lstStyle/>
        <a:p>
          <a:r>
            <a:rPr lang="fi-FI" sz="2200" dirty="0" smtClean="0">
              <a:solidFill>
                <a:schemeClr val="tx1"/>
              </a:solidFill>
            </a:rPr>
            <a:t>Heti ihottuman puhkeamisen jälkeen aloitettu </a:t>
          </a:r>
          <a:r>
            <a:rPr lang="fi-FI" sz="2200" dirty="0" err="1" smtClean="0">
              <a:solidFill>
                <a:schemeClr val="tx1"/>
              </a:solidFill>
            </a:rPr>
            <a:t>amitriptyliinilääkitys</a:t>
          </a:r>
          <a:r>
            <a:rPr lang="fi-FI" sz="2200" dirty="0" smtClean="0">
              <a:solidFill>
                <a:schemeClr val="tx1"/>
              </a:solidFill>
            </a:rPr>
            <a:t> (25 mg/vrk) saattaa estää vyöruusun jälkisärkyä yli 60-vuotiailla</a:t>
          </a:r>
          <a:endParaRPr lang="fi-FI" sz="2200" dirty="0">
            <a:solidFill>
              <a:schemeClr val="tx1"/>
            </a:solidFill>
          </a:endParaRPr>
        </a:p>
      </dgm:t>
    </dgm:pt>
    <dgm:pt modelId="{82B6E78B-F818-4076-984F-D0A2D6B109D1}" type="parTrans" cxnId="{DCF1205A-B341-47EA-9CFC-6897B0DDD368}">
      <dgm:prSet/>
      <dgm:spPr/>
      <dgm:t>
        <a:bodyPr/>
        <a:lstStyle/>
        <a:p>
          <a:endParaRPr lang="fi-FI"/>
        </a:p>
      </dgm:t>
    </dgm:pt>
    <dgm:pt modelId="{68E66049-6276-4BDB-A520-BFAA33308FF2}" type="sibTrans" cxnId="{DCF1205A-B341-47EA-9CFC-6897B0DDD368}">
      <dgm:prSet/>
      <dgm:spPr/>
      <dgm:t>
        <a:bodyPr/>
        <a:lstStyle/>
        <a:p>
          <a:endParaRPr lang="fi-FI"/>
        </a:p>
      </dgm:t>
    </dgm:pt>
    <dgm:pt modelId="{8688DE8E-4F15-47CD-AB8A-81509248043E}">
      <dgm:prSet custT="1"/>
      <dgm:spPr/>
      <dgm:t>
        <a:bodyPr/>
        <a:lstStyle/>
        <a:p>
          <a:r>
            <a:rPr lang="fi-FI" sz="2200" dirty="0" err="1" smtClean="0">
              <a:solidFill>
                <a:schemeClr val="tx1"/>
              </a:solidFill>
            </a:rPr>
            <a:t>Postherpeettistä</a:t>
          </a:r>
          <a:r>
            <a:rPr lang="fi-FI" sz="2200" dirty="0" smtClean="0">
              <a:solidFill>
                <a:schemeClr val="tx1"/>
              </a:solidFill>
            </a:rPr>
            <a:t> neuralgiaa voidaan ehkäistä vyöruusurokotteella</a:t>
          </a:r>
          <a:r>
            <a:rPr lang="fi-FI" sz="2200" strike="sngStrike" baseline="0" dirty="0" smtClean="0">
              <a:solidFill>
                <a:schemeClr val="tx1"/>
              </a:solidFill>
            </a:rPr>
            <a:t>.</a:t>
          </a:r>
          <a:r>
            <a:rPr lang="fi-FI" sz="2200" dirty="0" smtClean="0">
              <a:solidFill>
                <a:schemeClr val="tx1"/>
              </a:solidFill>
            </a:rPr>
            <a:t> </a:t>
          </a:r>
          <a:endParaRPr lang="fi-FI" sz="2200" dirty="0">
            <a:solidFill>
              <a:schemeClr val="tx1"/>
            </a:solidFill>
          </a:endParaRPr>
        </a:p>
      </dgm:t>
    </dgm:pt>
    <dgm:pt modelId="{B60721A7-F5DA-476D-A619-7E5B015EF5FD}" type="parTrans" cxnId="{21636348-F82A-4D7D-AF17-22DE29B7F07E}">
      <dgm:prSet/>
      <dgm:spPr/>
      <dgm:t>
        <a:bodyPr/>
        <a:lstStyle/>
        <a:p>
          <a:endParaRPr lang="fi-FI"/>
        </a:p>
      </dgm:t>
    </dgm:pt>
    <dgm:pt modelId="{E56CF808-EE5F-4ACF-9F0D-81ECE4C53BF1}" type="sibTrans" cxnId="{21636348-F82A-4D7D-AF17-22DE29B7F07E}">
      <dgm:prSet/>
      <dgm:spPr/>
      <dgm:t>
        <a:bodyPr/>
        <a:lstStyle/>
        <a:p>
          <a:endParaRPr lang="fi-FI"/>
        </a:p>
      </dgm:t>
    </dgm:pt>
    <dgm:pt modelId="{DD3DFABE-3AD1-4B12-8C3A-BC95DE6DA2B9}">
      <dgm:prSet custT="1"/>
      <dgm:spPr/>
      <dgm:t>
        <a:bodyPr/>
        <a:lstStyle/>
        <a:p>
          <a:r>
            <a:rPr lang="fi-FI" sz="2200" dirty="0" smtClean="0">
              <a:solidFill>
                <a:schemeClr val="tx1"/>
              </a:solidFill>
            </a:rPr>
            <a:t>Niskan retkahdusvammoissa varhainen paluu tavanomaisiin päivittäisiin toimiin</a:t>
          </a:r>
          <a:endParaRPr lang="fi-FI" sz="2200" dirty="0">
            <a:solidFill>
              <a:schemeClr val="tx1"/>
            </a:solidFill>
          </a:endParaRPr>
        </a:p>
      </dgm:t>
    </dgm:pt>
    <dgm:pt modelId="{F9F269FB-FC3B-4AB9-B500-A86B7D30198A}" type="parTrans" cxnId="{203EABB8-8392-4831-A543-25B7DA199331}">
      <dgm:prSet/>
      <dgm:spPr/>
      <dgm:t>
        <a:bodyPr/>
        <a:lstStyle/>
        <a:p>
          <a:endParaRPr lang="fi-FI"/>
        </a:p>
      </dgm:t>
    </dgm:pt>
    <dgm:pt modelId="{CB628BFD-E42A-4949-BD4C-99AC0BC6DF8A}" type="sibTrans" cxnId="{203EABB8-8392-4831-A543-25B7DA199331}">
      <dgm:prSet/>
      <dgm:spPr/>
      <dgm:t>
        <a:bodyPr/>
        <a:lstStyle/>
        <a:p>
          <a:endParaRPr lang="fi-FI"/>
        </a:p>
      </dgm:t>
    </dgm:pt>
    <dgm:pt modelId="{FF246F08-52D7-4188-BEE2-5407A774130F}">
      <dgm:prSet custT="1"/>
      <dgm:spPr/>
      <dgm:t>
        <a:bodyPr/>
        <a:lstStyle/>
        <a:p>
          <a:r>
            <a:rPr lang="fi-FI" sz="2200" dirty="0" smtClean="0">
              <a:solidFill>
                <a:schemeClr val="tx1"/>
              </a:solidFill>
            </a:rPr>
            <a:t>Terapeuttinen harjoittelu selkäkipujakson hoidon jälkeen </a:t>
          </a:r>
        </a:p>
      </dgm:t>
    </dgm:pt>
    <dgm:pt modelId="{D00E2197-655F-4B10-8399-CDB4F6F5B2FD}" type="parTrans" cxnId="{C09D2421-3109-46EF-B4DE-9368C49E5C56}">
      <dgm:prSet/>
      <dgm:spPr/>
      <dgm:t>
        <a:bodyPr/>
        <a:lstStyle/>
        <a:p>
          <a:endParaRPr lang="fi-FI"/>
        </a:p>
      </dgm:t>
    </dgm:pt>
    <dgm:pt modelId="{28359C93-D304-410C-A816-43FA8DBBD8A8}" type="sibTrans" cxnId="{C09D2421-3109-46EF-B4DE-9368C49E5C56}">
      <dgm:prSet/>
      <dgm:spPr/>
      <dgm:t>
        <a:bodyPr/>
        <a:lstStyle/>
        <a:p>
          <a:endParaRPr lang="fi-FI"/>
        </a:p>
      </dgm:t>
    </dgm:pt>
    <dgm:pt modelId="{84839A9F-5665-4300-A1DA-1AC09EE7A46C}">
      <dgm:prSet custT="1"/>
      <dgm:spPr/>
      <dgm:t>
        <a:bodyPr/>
        <a:lstStyle/>
        <a:p>
          <a:r>
            <a:rPr lang="fi-FI" sz="2200" dirty="0" smtClean="0">
              <a:solidFill>
                <a:schemeClr val="tx1"/>
              </a:solidFill>
            </a:rPr>
            <a:t>Yksilölliseen riskiprofiiliin perustuva kroonisen selkäkipupotilaan kuntoutus </a:t>
          </a:r>
        </a:p>
      </dgm:t>
    </dgm:pt>
    <dgm:pt modelId="{71ED4D2F-091B-4249-8904-99F1D9244E52}" type="parTrans" cxnId="{7C01CC21-820C-4855-B6F6-1819C8F58ACA}">
      <dgm:prSet/>
      <dgm:spPr/>
      <dgm:t>
        <a:bodyPr/>
        <a:lstStyle/>
        <a:p>
          <a:endParaRPr lang="fi-FI"/>
        </a:p>
      </dgm:t>
    </dgm:pt>
    <dgm:pt modelId="{0C1C0CB4-8213-4717-A62F-A66A577595F6}" type="sibTrans" cxnId="{7C01CC21-820C-4855-B6F6-1819C8F58ACA}">
      <dgm:prSet/>
      <dgm:spPr/>
      <dgm:t>
        <a:bodyPr/>
        <a:lstStyle/>
        <a:p>
          <a:endParaRPr lang="fi-FI"/>
        </a:p>
      </dgm:t>
    </dgm:pt>
    <dgm:pt modelId="{BAFE8FA4-EA32-4244-B965-BE7F660D0ABD}">
      <dgm:prSet custT="1"/>
      <dgm:spPr/>
      <dgm:t>
        <a:bodyPr/>
        <a:lstStyle/>
        <a:p>
          <a:r>
            <a:rPr lang="fi-FI" sz="2200" dirty="0" smtClean="0">
              <a:solidFill>
                <a:schemeClr val="tx1"/>
              </a:solidFill>
            </a:rPr>
            <a:t>Murtumien hyvä hoito, varhainen mobilisaatio yhdistettynä liikeharjoitteluun</a:t>
          </a:r>
          <a:endParaRPr lang="fi-FI" sz="2200" dirty="0">
            <a:solidFill>
              <a:schemeClr val="tx1"/>
            </a:solidFill>
          </a:endParaRPr>
        </a:p>
      </dgm:t>
    </dgm:pt>
    <dgm:pt modelId="{C5548FE9-D38E-45E3-83EB-77F1949F0307}" type="parTrans" cxnId="{26ACCF0E-D77E-46EE-8675-584873A63796}">
      <dgm:prSet/>
      <dgm:spPr/>
      <dgm:t>
        <a:bodyPr/>
        <a:lstStyle/>
        <a:p>
          <a:endParaRPr lang="fi-FI"/>
        </a:p>
      </dgm:t>
    </dgm:pt>
    <dgm:pt modelId="{4250E7FE-F420-4FBC-AB93-0501C32FE534}" type="sibTrans" cxnId="{26ACCF0E-D77E-46EE-8675-584873A63796}">
      <dgm:prSet/>
      <dgm:spPr/>
      <dgm:t>
        <a:bodyPr/>
        <a:lstStyle/>
        <a:p>
          <a:endParaRPr lang="fi-FI"/>
        </a:p>
      </dgm:t>
    </dgm:pt>
    <dgm:pt modelId="{F3187EE4-35CE-4585-9055-AC8B600FC616}" type="pres">
      <dgm:prSet presAssocID="{FA404E52-E296-4A7A-9138-6AA810BD6DD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fi-FI"/>
        </a:p>
      </dgm:t>
    </dgm:pt>
    <dgm:pt modelId="{F35B6257-3F77-458E-8CC9-BACD8D74822A}" type="pres">
      <dgm:prSet presAssocID="{1E29165B-21A3-42AC-A8BD-BAC89F740C99}" presName="parentText" presStyleLbl="node1" presStyleIdx="0" presStyleCnt="1" custScaleY="149112">
        <dgm:presLayoutVars>
          <dgm:chMax val="0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28C49FC6-824D-426C-AD46-C06284F3D37E}" type="pres">
      <dgm:prSet presAssocID="{1E29165B-21A3-42AC-A8BD-BAC89F740C99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</dgm:ptLst>
  <dgm:cxnLst>
    <dgm:cxn modelId="{DCF1205A-B341-47EA-9CFC-6897B0DDD368}" srcId="{1E29165B-21A3-42AC-A8BD-BAC89F740C99}" destId="{F39D6DB4-F4D9-433A-9F4A-29284EEE3146}" srcOrd="0" destOrd="0" parTransId="{82B6E78B-F818-4076-984F-D0A2D6B109D1}" sibTransId="{68E66049-6276-4BDB-A520-BFAA33308FF2}"/>
    <dgm:cxn modelId="{5148CD01-B02D-40CA-80B2-00A218EEAFA3}" type="presOf" srcId="{8688DE8E-4F15-47CD-AB8A-81509248043E}" destId="{28C49FC6-824D-426C-AD46-C06284F3D37E}" srcOrd="0" destOrd="1" presId="urn:microsoft.com/office/officeart/2005/8/layout/vList2"/>
    <dgm:cxn modelId="{203EABB8-8392-4831-A543-25B7DA199331}" srcId="{1E29165B-21A3-42AC-A8BD-BAC89F740C99}" destId="{DD3DFABE-3AD1-4B12-8C3A-BC95DE6DA2B9}" srcOrd="2" destOrd="0" parTransId="{F9F269FB-FC3B-4AB9-B500-A86B7D30198A}" sibTransId="{CB628BFD-E42A-4949-BD4C-99AC0BC6DF8A}"/>
    <dgm:cxn modelId="{21636348-F82A-4D7D-AF17-22DE29B7F07E}" srcId="{1E29165B-21A3-42AC-A8BD-BAC89F740C99}" destId="{8688DE8E-4F15-47CD-AB8A-81509248043E}" srcOrd="1" destOrd="0" parTransId="{B60721A7-F5DA-476D-A619-7E5B015EF5FD}" sibTransId="{E56CF808-EE5F-4ACF-9F0D-81ECE4C53BF1}"/>
    <dgm:cxn modelId="{2820D23E-C44C-4434-82FD-BEAA683284C1}" type="presOf" srcId="{BAFE8FA4-EA32-4244-B965-BE7F660D0ABD}" destId="{28C49FC6-824D-426C-AD46-C06284F3D37E}" srcOrd="0" destOrd="5" presId="urn:microsoft.com/office/officeart/2005/8/layout/vList2"/>
    <dgm:cxn modelId="{278FBD00-FB32-4A78-8156-B98AC65AD097}" type="presOf" srcId="{1E29165B-21A3-42AC-A8BD-BAC89F740C99}" destId="{F35B6257-3F77-458E-8CC9-BACD8D74822A}" srcOrd="0" destOrd="0" presId="urn:microsoft.com/office/officeart/2005/8/layout/vList2"/>
    <dgm:cxn modelId="{7C01CC21-820C-4855-B6F6-1819C8F58ACA}" srcId="{1E29165B-21A3-42AC-A8BD-BAC89F740C99}" destId="{84839A9F-5665-4300-A1DA-1AC09EE7A46C}" srcOrd="4" destOrd="0" parTransId="{71ED4D2F-091B-4249-8904-99F1D9244E52}" sibTransId="{0C1C0CB4-8213-4717-A62F-A66A577595F6}"/>
    <dgm:cxn modelId="{8CA0FB87-A695-476C-92A9-CEDD63FEDBA2}" type="presOf" srcId="{FF246F08-52D7-4188-BEE2-5407A774130F}" destId="{28C49FC6-824D-426C-AD46-C06284F3D37E}" srcOrd="0" destOrd="3" presId="urn:microsoft.com/office/officeart/2005/8/layout/vList2"/>
    <dgm:cxn modelId="{D6B88BEC-2269-4C80-8261-250606EC55CE}" type="presOf" srcId="{F39D6DB4-F4D9-433A-9F4A-29284EEE3146}" destId="{28C49FC6-824D-426C-AD46-C06284F3D37E}" srcOrd="0" destOrd="0" presId="urn:microsoft.com/office/officeart/2005/8/layout/vList2"/>
    <dgm:cxn modelId="{2A32AF48-4CA3-4F76-91FF-27CA782413EE}" srcId="{FA404E52-E296-4A7A-9138-6AA810BD6DD0}" destId="{1E29165B-21A3-42AC-A8BD-BAC89F740C99}" srcOrd="0" destOrd="0" parTransId="{75410DB8-B126-4001-831B-3E48AF5613DB}" sibTransId="{0D08E6EF-8149-422F-BA24-AAE07FA93FB4}"/>
    <dgm:cxn modelId="{D4A23AF2-433A-4F0C-BE8E-50D5F41A7B94}" type="presOf" srcId="{FA404E52-E296-4A7A-9138-6AA810BD6DD0}" destId="{F3187EE4-35CE-4585-9055-AC8B600FC616}" srcOrd="0" destOrd="0" presId="urn:microsoft.com/office/officeart/2005/8/layout/vList2"/>
    <dgm:cxn modelId="{26ACCF0E-D77E-46EE-8675-584873A63796}" srcId="{1E29165B-21A3-42AC-A8BD-BAC89F740C99}" destId="{BAFE8FA4-EA32-4244-B965-BE7F660D0ABD}" srcOrd="5" destOrd="0" parTransId="{C5548FE9-D38E-45E3-83EB-77F1949F0307}" sibTransId="{4250E7FE-F420-4FBC-AB93-0501C32FE534}"/>
    <dgm:cxn modelId="{C4718829-0A87-4ECB-85C4-5E97931720E0}" type="presOf" srcId="{84839A9F-5665-4300-A1DA-1AC09EE7A46C}" destId="{28C49FC6-824D-426C-AD46-C06284F3D37E}" srcOrd="0" destOrd="4" presId="urn:microsoft.com/office/officeart/2005/8/layout/vList2"/>
    <dgm:cxn modelId="{414B22EA-0914-44E7-BD70-E01DB51A5DA5}" type="presOf" srcId="{DD3DFABE-3AD1-4B12-8C3A-BC95DE6DA2B9}" destId="{28C49FC6-824D-426C-AD46-C06284F3D37E}" srcOrd="0" destOrd="2" presId="urn:microsoft.com/office/officeart/2005/8/layout/vList2"/>
    <dgm:cxn modelId="{C09D2421-3109-46EF-B4DE-9368C49E5C56}" srcId="{1E29165B-21A3-42AC-A8BD-BAC89F740C99}" destId="{FF246F08-52D7-4188-BEE2-5407A774130F}" srcOrd="3" destOrd="0" parTransId="{D00E2197-655F-4B10-8399-CDB4F6F5B2FD}" sibTransId="{28359C93-D304-410C-A816-43FA8DBBD8A8}"/>
    <dgm:cxn modelId="{EEDCCD94-E028-45DF-BF5F-9712BFE5C0ED}" type="presParOf" srcId="{F3187EE4-35CE-4585-9055-AC8B600FC616}" destId="{F35B6257-3F77-458E-8CC9-BACD8D74822A}" srcOrd="0" destOrd="0" presId="urn:microsoft.com/office/officeart/2005/8/layout/vList2"/>
    <dgm:cxn modelId="{09E2D97E-8199-4307-AF0A-36F915BA4E6F}" type="presParOf" srcId="{F3187EE4-35CE-4585-9055-AC8B600FC616}" destId="{28C49FC6-824D-426C-AD46-C06284F3D37E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3FB312-8270-47A8-9BD7-C6256BE22C7A}">
      <dsp:nvSpPr>
        <dsp:cNvPr id="0" name=""/>
        <dsp:cNvSpPr/>
      </dsp:nvSpPr>
      <dsp:spPr>
        <a:xfrm>
          <a:off x="1671451" y="530534"/>
          <a:ext cx="3683489" cy="3683489"/>
        </a:xfrm>
        <a:prstGeom prst="blockArc">
          <a:avLst>
            <a:gd name="adj1" fmla="val 12600000"/>
            <a:gd name="adj2" fmla="val 16200000"/>
            <a:gd name="adj3" fmla="val 452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AD43C0-72AE-485D-A62A-A1E4C023290C}">
      <dsp:nvSpPr>
        <dsp:cNvPr id="0" name=""/>
        <dsp:cNvSpPr/>
      </dsp:nvSpPr>
      <dsp:spPr>
        <a:xfrm>
          <a:off x="1671451" y="530534"/>
          <a:ext cx="3683489" cy="3683489"/>
        </a:xfrm>
        <a:prstGeom prst="blockArc">
          <a:avLst>
            <a:gd name="adj1" fmla="val 9000000"/>
            <a:gd name="adj2" fmla="val 12600000"/>
            <a:gd name="adj3" fmla="val 452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A821D2-2F15-4B84-9834-9632AED39C38}">
      <dsp:nvSpPr>
        <dsp:cNvPr id="0" name=""/>
        <dsp:cNvSpPr/>
      </dsp:nvSpPr>
      <dsp:spPr>
        <a:xfrm>
          <a:off x="1671451" y="530534"/>
          <a:ext cx="3683489" cy="3683489"/>
        </a:xfrm>
        <a:prstGeom prst="blockArc">
          <a:avLst>
            <a:gd name="adj1" fmla="val 5400000"/>
            <a:gd name="adj2" fmla="val 9000000"/>
            <a:gd name="adj3" fmla="val 452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C344C9-D7B0-42CF-9CC6-913AABA137AC}">
      <dsp:nvSpPr>
        <dsp:cNvPr id="0" name=""/>
        <dsp:cNvSpPr/>
      </dsp:nvSpPr>
      <dsp:spPr>
        <a:xfrm>
          <a:off x="1671451" y="530534"/>
          <a:ext cx="3683489" cy="3683489"/>
        </a:xfrm>
        <a:prstGeom prst="blockArc">
          <a:avLst>
            <a:gd name="adj1" fmla="val 1800000"/>
            <a:gd name="adj2" fmla="val 5400000"/>
            <a:gd name="adj3" fmla="val 452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B1C9FA-0470-4087-9C8D-737D9C41F9CA}">
      <dsp:nvSpPr>
        <dsp:cNvPr id="0" name=""/>
        <dsp:cNvSpPr/>
      </dsp:nvSpPr>
      <dsp:spPr>
        <a:xfrm>
          <a:off x="1671451" y="530534"/>
          <a:ext cx="3683489" cy="3683489"/>
        </a:xfrm>
        <a:prstGeom prst="blockArc">
          <a:avLst>
            <a:gd name="adj1" fmla="val 19800000"/>
            <a:gd name="adj2" fmla="val 1800000"/>
            <a:gd name="adj3" fmla="val 452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5C1D84-24F2-415D-B7E0-1007081DDB4D}">
      <dsp:nvSpPr>
        <dsp:cNvPr id="0" name=""/>
        <dsp:cNvSpPr/>
      </dsp:nvSpPr>
      <dsp:spPr>
        <a:xfrm>
          <a:off x="1671451" y="530534"/>
          <a:ext cx="3683489" cy="3683489"/>
        </a:xfrm>
        <a:prstGeom prst="blockArc">
          <a:avLst>
            <a:gd name="adj1" fmla="val 16200000"/>
            <a:gd name="adj2" fmla="val 19800000"/>
            <a:gd name="adj3" fmla="val 452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85A1D6-21C2-424E-B21B-7DBAD3597680}">
      <dsp:nvSpPr>
        <dsp:cNvPr id="0" name=""/>
        <dsp:cNvSpPr/>
      </dsp:nvSpPr>
      <dsp:spPr>
        <a:xfrm>
          <a:off x="2686994" y="1546077"/>
          <a:ext cx="1652404" cy="16524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2200" b="1" kern="1200" dirty="0" smtClean="0"/>
            <a:t>Kipu-potilaan työkyky</a:t>
          </a:r>
          <a:endParaRPr lang="fi-FI" sz="2200" b="1" kern="1200" dirty="0"/>
        </a:p>
      </dsp:txBody>
      <dsp:txXfrm>
        <a:off x="2928983" y="1788066"/>
        <a:ext cx="1168426" cy="1168426"/>
      </dsp:txXfrm>
    </dsp:sp>
    <dsp:sp modelId="{750E9DDC-257E-48F8-946B-3EEDF45D8F98}">
      <dsp:nvSpPr>
        <dsp:cNvPr id="0" name=""/>
        <dsp:cNvSpPr/>
      </dsp:nvSpPr>
      <dsp:spPr>
        <a:xfrm>
          <a:off x="2886650" y="-58621"/>
          <a:ext cx="1253092" cy="126159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600" kern="1200" dirty="0" smtClean="0"/>
            <a:t>Toiminta-kyky</a:t>
          </a:r>
          <a:endParaRPr lang="fi-FI" sz="1600" kern="1200" dirty="0"/>
        </a:p>
      </dsp:txBody>
      <dsp:txXfrm>
        <a:off x="3070161" y="126135"/>
        <a:ext cx="886070" cy="892082"/>
      </dsp:txXfrm>
    </dsp:sp>
    <dsp:sp modelId="{22BEAFFE-EA2D-4E6B-81B5-12F695D05483}">
      <dsp:nvSpPr>
        <dsp:cNvPr id="0" name=""/>
        <dsp:cNvSpPr/>
      </dsp:nvSpPr>
      <dsp:spPr>
        <a:xfrm>
          <a:off x="4420347" y="842413"/>
          <a:ext cx="1303570" cy="125962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600" kern="1200" dirty="0" smtClean="0"/>
            <a:t>Koulutus</a:t>
          </a:r>
          <a:endParaRPr lang="fi-FI" sz="1600" kern="1200" dirty="0"/>
        </a:p>
      </dsp:txBody>
      <dsp:txXfrm>
        <a:off x="4611250" y="1026881"/>
        <a:ext cx="921764" cy="890691"/>
      </dsp:txXfrm>
    </dsp:sp>
    <dsp:sp modelId="{8D2E3908-F239-4412-AAEC-1868E6BF6829}">
      <dsp:nvSpPr>
        <dsp:cNvPr id="0" name=""/>
        <dsp:cNvSpPr/>
      </dsp:nvSpPr>
      <dsp:spPr>
        <a:xfrm>
          <a:off x="4455632" y="2660585"/>
          <a:ext cx="1233000" cy="12234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600" kern="1200" dirty="0" smtClean="0"/>
            <a:t>Ammatti</a:t>
          </a:r>
          <a:endParaRPr lang="fi-FI" sz="1600" kern="1200" dirty="0"/>
        </a:p>
      </dsp:txBody>
      <dsp:txXfrm>
        <a:off x="4636201" y="2839761"/>
        <a:ext cx="871862" cy="865141"/>
      </dsp:txXfrm>
    </dsp:sp>
    <dsp:sp modelId="{76563C8A-3FF1-40D2-AC9B-41BCB75F7A5E}">
      <dsp:nvSpPr>
        <dsp:cNvPr id="0" name=""/>
        <dsp:cNvSpPr/>
      </dsp:nvSpPr>
      <dsp:spPr>
        <a:xfrm>
          <a:off x="2849931" y="3524681"/>
          <a:ext cx="1326530" cy="129540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600" kern="1200" dirty="0" smtClean="0"/>
            <a:t>Työ-kokemus</a:t>
          </a:r>
          <a:endParaRPr lang="fi-FI" sz="1600" kern="1200" dirty="0"/>
        </a:p>
      </dsp:txBody>
      <dsp:txXfrm>
        <a:off x="3044197" y="3714388"/>
        <a:ext cx="937998" cy="915989"/>
      </dsp:txXfrm>
    </dsp:sp>
    <dsp:sp modelId="{2B534C8A-84AB-4AA7-9D86-7E7AD6FC62E9}">
      <dsp:nvSpPr>
        <dsp:cNvPr id="0" name=""/>
        <dsp:cNvSpPr/>
      </dsp:nvSpPr>
      <dsp:spPr>
        <a:xfrm>
          <a:off x="1260858" y="2563493"/>
          <a:ext cx="1386805" cy="141767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600" kern="1200" dirty="0" smtClean="0"/>
            <a:t>Fyysinen ja psyykkinen pystyvyys</a:t>
          </a:r>
          <a:endParaRPr lang="fi-FI" sz="1600" kern="1200" dirty="0"/>
        </a:p>
      </dsp:txBody>
      <dsp:txXfrm>
        <a:off x="1463951" y="2771107"/>
        <a:ext cx="980619" cy="1002448"/>
      </dsp:txXfrm>
    </dsp:sp>
    <dsp:sp modelId="{B8EBC6BA-64F6-4EFD-9B8F-83C9BC981A4B}">
      <dsp:nvSpPr>
        <dsp:cNvPr id="0" name=""/>
        <dsp:cNvSpPr/>
      </dsp:nvSpPr>
      <dsp:spPr>
        <a:xfrm>
          <a:off x="1267624" y="765794"/>
          <a:ext cx="1373271" cy="141286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600" kern="1200" dirty="0" smtClean="0"/>
            <a:t>Työ Työyhteisö Työn </a:t>
          </a:r>
          <a:r>
            <a:rPr lang="fi-FI" sz="1600" kern="1200" dirty="0" err="1" smtClean="0"/>
            <a:t>johta-minen</a:t>
          </a:r>
          <a:endParaRPr lang="fi-FI" sz="1600" kern="1200" dirty="0"/>
        </a:p>
      </dsp:txBody>
      <dsp:txXfrm>
        <a:off x="1468735" y="972703"/>
        <a:ext cx="971049" cy="99904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0DD397-EB71-433B-97D3-570B0A6FCBFE}">
      <dsp:nvSpPr>
        <dsp:cNvPr id="0" name=""/>
        <dsp:cNvSpPr/>
      </dsp:nvSpPr>
      <dsp:spPr>
        <a:xfrm>
          <a:off x="0" y="3997"/>
          <a:ext cx="8229600" cy="10670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3000" kern="1200" dirty="0" smtClean="0"/>
            <a:t>Perusterveydenhuollon tehtävät:</a:t>
          </a:r>
          <a:endParaRPr lang="fi-FI" sz="3000" kern="1200" dirty="0"/>
        </a:p>
      </dsp:txBody>
      <dsp:txXfrm>
        <a:off x="52089" y="56086"/>
        <a:ext cx="8125422" cy="962862"/>
      </dsp:txXfrm>
    </dsp:sp>
    <dsp:sp modelId="{4C41C02D-D966-4B83-BE14-CDC98B08DCCD}">
      <dsp:nvSpPr>
        <dsp:cNvPr id="0" name=""/>
        <dsp:cNvSpPr/>
      </dsp:nvSpPr>
      <dsp:spPr>
        <a:xfrm>
          <a:off x="0" y="1071037"/>
          <a:ext cx="8229600" cy="32447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0480" rIns="170688" bIns="3048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i-FI" sz="2400" kern="1200" dirty="0" smtClean="0"/>
            <a:t>kiputyypin tunnistus</a:t>
          </a:r>
          <a:endParaRPr lang="fi-FI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i-FI" sz="2400" kern="1200" dirty="0" smtClean="0"/>
            <a:t>kiputilan aiheuttaneen sairauden diagnosointi</a:t>
          </a:r>
          <a:endParaRPr lang="fi-FI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i-FI" sz="2400" kern="1200" dirty="0" smtClean="0"/>
            <a:t>kivun kroonistumisen riskitekijöiden arviointi</a:t>
          </a:r>
          <a:endParaRPr lang="fi-FI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i-FI" sz="2400" kern="1200" dirty="0" smtClean="0"/>
            <a:t>kivun syyn- ja oireenmukainen hoito</a:t>
          </a:r>
          <a:endParaRPr lang="fi-FI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i-FI" sz="2400" kern="1200" dirty="0" smtClean="0"/>
            <a:t>kannanotot alle 60 </a:t>
          </a:r>
          <a:r>
            <a:rPr lang="fi-FI" sz="2400" kern="1200" dirty="0" smtClean="0">
              <a:solidFill>
                <a:schemeClr val="tx1"/>
              </a:solidFill>
            </a:rPr>
            <a:t>vuorokauden työkyvyttömyyteen</a:t>
          </a:r>
          <a:endParaRPr lang="fi-FI" sz="2400" kern="1200" dirty="0">
            <a:solidFill>
              <a:schemeClr val="tx1"/>
            </a:solidFill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i-FI" sz="2400" kern="1200" dirty="0" smtClean="0"/>
            <a:t>potilaan selviytymisen tukeminen</a:t>
          </a:r>
          <a:endParaRPr lang="fi-FI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i-FI" sz="2400" kern="1200" dirty="0" smtClean="0"/>
            <a:t>avohoidon kuntoutus ja tarvittaessa ohjaaminen monialaiseen laitoskuntoutukseen</a:t>
          </a:r>
          <a:endParaRPr lang="fi-FI" sz="2400" kern="1200" dirty="0"/>
        </a:p>
      </dsp:txBody>
      <dsp:txXfrm>
        <a:off x="0" y="1071037"/>
        <a:ext cx="8229600" cy="324472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DABD23-172E-4D67-AFA1-C32C5A760541}">
      <dsp:nvSpPr>
        <dsp:cNvPr id="0" name=""/>
        <dsp:cNvSpPr/>
      </dsp:nvSpPr>
      <dsp:spPr>
        <a:xfrm>
          <a:off x="0" y="134403"/>
          <a:ext cx="8229600" cy="108973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3000" kern="1200" dirty="0" smtClean="0"/>
            <a:t>Potilas voidaan ohjata erikoissairaanhoidon arvioon, jos</a:t>
          </a:r>
          <a:endParaRPr lang="fi-FI" sz="3000" kern="1200" dirty="0"/>
        </a:p>
      </dsp:txBody>
      <dsp:txXfrm>
        <a:off x="53197" y="187600"/>
        <a:ext cx="8123206" cy="983343"/>
      </dsp:txXfrm>
    </dsp:sp>
    <dsp:sp modelId="{3AEAFA9B-956F-41DE-B746-BAEFD74E2E23}">
      <dsp:nvSpPr>
        <dsp:cNvPr id="0" name=""/>
        <dsp:cNvSpPr/>
      </dsp:nvSpPr>
      <dsp:spPr>
        <a:xfrm>
          <a:off x="0" y="1224141"/>
          <a:ext cx="8229600" cy="19833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0480" rIns="170688" bIns="3048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i-FI" sz="2400" kern="1200" dirty="0" smtClean="0"/>
            <a:t>kivun syy on diagnosoitu mutta kipu jatkuu kohtalaisena, vaikeana tai tavanomaista pidempään ja haittaa hoitotoimista huolimatta arjessa selviytymistä</a:t>
          </a:r>
          <a:endParaRPr lang="fi-FI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i-FI" sz="2400" kern="1200" dirty="0" smtClean="0"/>
            <a:t>kivun syy on selvityksistä huolimatta epäselvä</a:t>
          </a:r>
          <a:r>
            <a:rPr lang="fi-FI" sz="2400" kern="1200" dirty="0" smtClean="0">
              <a:solidFill>
                <a:srgbClr val="00B050"/>
              </a:solidFill>
            </a:rPr>
            <a:t>,</a:t>
          </a:r>
          <a:r>
            <a:rPr lang="fi-FI" sz="2400" kern="1200" dirty="0" smtClean="0"/>
            <a:t> ja kipu haittaa potilaan selviytymistä arjessa.</a:t>
          </a:r>
        </a:p>
      </dsp:txBody>
      <dsp:txXfrm>
        <a:off x="0" y="1224141"/>
        <a:ext cx="8229600" cy="1983394"/>
      </dsp:txXfrm>
    </dsp:sp>
    <dsp:sp modelId="{D961D1BA-4902-4D6D-9121-8A1B5065C8D1}">
      <dsp:nvSpPr>
        <dsp:cNvPr id="0" name=""/>
        <dsp:cNvSpPr/>
      </dsp:nvSpPr>
      <dsp:spPr>
        <a:xfrm>
          <a:off x="0" y="3207535"/>
          <a:ext cx="8229600" cy="104982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3000" kern="1200" dirty="0" smtClean="0"/>
            <a:t>Erikoissairaanhoidossa hoito toteutetaan eri erikoisalojen yhteistyönä</a:t>
          </a:r>
          <a:endParaRPr lang="fi-FI" sz="3000" kern="1200" dirty="0"/>
        </a:p>
      </dsp:txBody>
      <dsp:txXfrm>
        <a:off x="51248" y="3258783"/>
        <a:ext cx="8127104" cy="94733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DFC6F2-DD3F-402B-918A-C8D85408FD5E}">
      <dsp:nvSpPr>
        <dsp:cNvPr id="0" name=""/>
        <dsp:cNvSpPr/>
      </dsp:nvSpPr>
      <dsp:spPr>
        <a:xfrm>
          <a:off x="0" y="144019"/>
          <a:ext cx="8229600" cy="74659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3000" u="none" kern="1200" dirty="0" smtClean="0"/>
            <a:t>Kivun kroonistumista ennustavat: </a:t>
          </a:r>
          <a:endParaRPr lang="fi-FI" sz="3000" u="none" kern="1200" dirty="0"/>
        </a:p>
      </dsp:txBody>
      <dsp:txXfrm>
        <a:off x="36446" y="180465"/>
        <a:ext cx="8156708" cy="673704"/>
      </dsp:txXfrm>
    </dsp:sp>
    <dsp:sp modelId="{C9ADA064-A33A-4DCF-B8C8-FA60B56DA4E5}">
      <dsp:nvSpPr>
        <dsp:cNvPr id="0" name=""/>
        <dsp:cNvSpPr/>
      </dsp:nvSpPr>
      <dsp:spPr>
        <a:xfrm>
          <a:off x="0" y="991313"/>
          <a:ext cx="8229600" cy="29397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0480" rIns="170688" bIns="3048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i-FI" sz="2400" kern="1200" dirty="0" smtClean="0">
              <a:solidFill>
                <a:schemeClr val="tx1"/>
              </a:solidFill>
            </a:rPr>
            <a:t>Voimakas akuutti kipu vyöruusun, leikkausten, piiskanisku-vamman ja rintasyövän hoitojen jälkeen</a:t>
          </a:r>
          <a:endParaRPr lang="fi-FI" sz="2400" kern="1200" dirty="0">
            <a:solidFill>
              <a:schemeClr val="tx1"/>
            </a:solidFill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i-FI" sz="2400" kern="1200" dirty="0" smtClean="0">
              <a:solidFill>
                <a:schemeClr val="tx1"/>
              </a:solidFill>
            </a:rPr>
            <a:t>Aikaisempi pitkäaikainen kipu selkäkipujakson ja rintasyövän hoitojen jälkeen 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i-FI" sz="2400" kern="1200" dirty="0" smtClean="0">
              <a:solidFill>
                <a:schemeClr val="tx1"/>
              </a:solidFill>
            </a:rPr>
            <a:t>Hermovaurio leikkauksen yhteydessä 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i-FI" sz="2400" kern="1200" dirty="0" smtClean="0">
              <a:solidFill>
                <a:schemeClr val="tx1"/>
              </a:solidFill>
            </a:rPr>
            <a:t>Neurologiset oireet ja löydökset selkäkipujakson yhteydessä 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i-FI" sz="2400" kern="1200" dirty="0" smtClean="0">
              <a:solidFill>
                <a:schemeClr val="tx1"/>
              </a:solidFill>
            </a:rPr>
            <a:t>Selkäkipuun ja niskan retkahdusvammaan liittyvät psykologiset ja </a:t>
          </a:r>
          <a:r>
            <a:rPr lang="fi-FI" sz="2400" kern="1200" dirty="0" err="1" smtClean="0">
              <a:solidFill>
                <a:schemeClr val="tx1"/>
              </a:solidFill>
            </a:rPr>
            <a:t>psykososiaaliset</a:t>
          </a:r>
          <a:r>
            <a:rPr lang="fi-FI" sz="2400" kern="1200" dirty="0" smtClean="0">
              <a:solidFill>
                <a:schemeClr val="tx1"/>
              </a:solidFill>
            </a:rPr>
            <a:t> tekijät</a:t>
          </a:r>
          <a:endParaRPr lang="fi-FI" sz="2400" kern="1200" dirty="0">
            <a:solidFill>
              <a:schemeClr val="tx1"/>
            </a:solidFill>
          </a:endParaRPr>
        </a:p>
      </dsp:txBody>
      <dsp:txXfrm>
        <a:off x="0" y="991313"/>
        <a:ext cx="8229600" cy="293971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5B6257-3F77-458E-8CC9-BACD8D74822A}">
      <dsp:nvSpPr>
        <dsp:cNvPr id="0" name=""/>
        <dsp:cNvSpPr/>
      </dsp:nvSpPr>
      <dsp:spPr>
        <a:xfrm>
          <a:off x="0" y="2994"/>
          <a:ext cx="8229600" cy="10405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3000" u="none" kern="1200" dirty="0" smtClean="0"/>
            <a:t>Kivun kroonistumisen ehkäisy</a:t>
          </a:r>
          <a:endParaRPr lang="fi-FI" sz="3000" u="none" kern="1200" dirty="0"/>
        </a:p>
      </dsp:txBody>
      <dsp:txXfrm>
        <a:off x="50793" y="53787"/>
        <a:ext cx="8128014" cy="938915"/>
      </dsp:txXfrm>
    </dsp:sp>
    <dsp:sp modelId="{28C49FC6-824D-426C-AD46-C06284F3D37E}">
      <dsp:nvSpPr>
        <dsp:cNvPr id="0" name=""/>
        <dsp:cNvSpPr/>
      </dsp:nvSpPr>
      <dsp:spPr>
        <a:xfrm>
          <a:off x="0" y="1043496"/>
          <a:ext cx="8229600" cy="33452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7940" rIns="156464" bIns="2794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i-FI" sz="2200" kern="1200" dirty="0" smtClean="0">
              <a:solidFill>
                <a:schemeClr val="tx1"/>
              </a:solidFill>
            </a:rPr>
            <a:t>Heti ihottuman puhkeamisen jälkeen aloitettu </a:t>
          </a:r>
          <a:r>
            <a:rPr lang="fi-FI" sz="2200" kern="1200" dirty="0" err="1" smtClean="0">
              <a:solidFill>
                <a:schemeClr val="tx1"/>
              </a:solidFill>
            </a:rPr>
            <a:t>amitriptyliinilääkitys</a:t>
          </a:r>
          <a:r>
            <a:rPr lang="fi-FI" sz="2200" kern="1200" dirty="0" smtClean="0">
              <a:solidFill>
                <a:schemeClr val="tx1"/>
              </a:solidFill>
            </a:rPr>
            <a:t> (25 mg/vrk) saattaa estää vyöruusun jälkisärkyä yli 60-vuotiailla</a:t>
          </a:r>
          <a:endParaRPr lang="fi-FI" sz="2200" kern="1200" dirty="0">
            <a:solidFill>
              <a:schemeClr val="tx1"/>
            </a:solidFill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i-FI" sz="2200" kern="1200" dirty="0" err="1" smtClean="0">
              <a:solidFill>
                <a:schemeClr val="tx1"/>
              </a:solidFill>
            </a:rPr>
            <a:t>Postherpeettistä</a:t>
          </a:r>
          <a:r>
            <a:rPr lang="fi-FI" sz="2200" kern="1200" dirty="0" smtClean="0">
              <a:solidFill>
                <a:schemeClr val="tx1"/>
              </a:solidFill>
            </a:rPr>
            <a:t> neuralgiaa voidaan ehkäistä vyöruusurokotteella</a:t>
          </a:r>
          <a:r>
            <a:rPr lang="fi-FI" sz="2200" strike="sngStrike" kern="1200" baseline="0" dirty="0" smtClean="0">
              <a:solidFill>
                <a:schemeClr val="tx1"/>
              </a:solidFill>
            </a:rPr>
            <a:t>.</a:t>
          </a:r>
          <a:r>
            <a:rPr lang="fi-FI" sz="2200" kern="1200" dirty="0" smtClean="0">
              <a:solidFill>
                <a:schemeClr val="tx1"/>
              </a:solidFill>
            </a:rPr>
            <a:t> </a:t>
          </a:r>
          <a:endParaRPr lang="fi-FI" sz="2200" kern="1200" dirty="0">
            <a:solidFill>
              <a:schemeClr val="tx1"/>
            </a:solidFill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i-FI" sz="2200" kern="1200" dirty="0" smtClean="0">
              <a:solidFill>
                <a:schemeClr val="tx1"/>
              </a:solidFill>
            </a:rPr>
            <a:t>Niskan retkahdusvammoissa varhainen paluu tavanomaisiin päivittäisiin toimiin</a:t>
          </a:r>
          <a:endParaRPr lang="fi-FI" sz="2200" kern="1200" dirty="0">
            <a:solidFill>
              <a:schemeClr val="tx1"/>
            </a:solidFill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i-FI" sz="2200" kern="1200" dirty="0" smtClean="0">
              <a:solidFill>
                <a:schemeClr val="tx1"/>
              </a:solidFill>
            </a:rPr>
            <a:t>Terapeuttinen harjoittelu selkäkipujakson hoidon jälkeen 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i-FI" sz="2200" kern="1200" dirty="0" smtClean="0">
              <a:solidFill>
                <a:schemeClr val="tx1"/>
              </a:solidFill>
            </a:rPr>
            <a:t>Yksilölliseen riskiprofiiliin perustuva kroonisen selkäkipupotilaan kuntoutus 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i-FI" sz="2200" kern="1200" dirty="0" smtClean="0">
              <a:solidFill>
                <a:schemeClr val="tx1"/>
              </a:solidFill>
            </a:rPr>
            <a:t>Murtumien hyvä hoito, varhainen mobilisaatio yhdistettynä liikeharjoitteluun</a:t>
          </a:r>
          <a:endParaRPr lang="fi-FI" sz="2200" kern="1200" dirty="0">
            <a:solidFill>
              <a:schemeClr val="tx1"/>
            </a:solidFill>
          </a:endParaRPr>
        </a:p>
      </dsp:txBody>
      <dsp:txXfrm>
        <a:off x="0" y="1043496"/>
        <a:ext cx="8229600" cy="33452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684590-4094-4A82-B4B4-DCB315D396C5}" type="datetimeFigureOut">
              <a:rPr lang="fi-FI" smtClean="0"/>
              <a:t>4.12.2015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90E31A-98EB-4D6C-8C49-8273D09AFF0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595461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90E31A-98EB-4D6C-8C49-8273D09AFF01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206823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90E31A-98EB-4D6C-8C49-8273D09AFF01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144182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90E31A-98EB-4D6C-8C49-8273D09AFF01}" type="slidenum">
              <a:rPr lang="fi-FI" smtClean="0"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18898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90E31A-98EB-4D6C-8C49-8273D09AFF01}" type="slidenum">
              <a:rPr lang="fi-FI" smtClean="0"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791497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90E31A-98EB-4D6C-8C49-8273D09AFF01}" type="slidenum">
              <a:rPr lang="fi-FI" smtClean="0"/>
              <a:t>14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669089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90E31A-98EB-4D6C-8C49-8273D09AFF01}" type="slidenum">
              <a:rPr lang="fi-FI" smtClean="0"/>
              <a:t>19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947165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90E31A-98EB-4D6C-8C49-8273D09AFF01}" type="slidenum">
              <a:rPr lang="fi-FI" smtClean="0"/>
              <a:t>31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744813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90E31A-98EB-4D6C-8C49-8273D09AFF01}" type="slidenum">
              <a:rPr lang="fi-FI" smtClean="0"/>
              <a:t>32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676571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 hasCustomPrompt="1"/>
          </p:nvPr>
        </p:nvSpPr>
        <p:spPr>
          <a:xfrm>
            <a:off x="683568" y="2852936"/>
            <a:ext cx="7772400" cy="1470025"/>
          </a:xfrm>
        </p:spPr>
        <p:txBody>
          <a:bodyPr>
            <a:normAutofit/>
          </a:bodyPr>
          <a:lstStyle>
            <a:lvl1pPr>
              <a:defRPr sz="3200">
                <a:solidFill>
                  <a:srgbClr val="0070C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i-FI" dirty="0" smtClean="0"/>
              <a:t>Pääotsikko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 hasCustomPrompt="1"/>
          </p:nvPr>
        </p:nvSpPr>
        <p:spPr>
          <a:xfrm>
            <a:off x="1369368" y="4653136"/>
            <a:ext cx="6400800" cy="864096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smtClean="0"/>
              <a:t>Alaotsikko</a:t>
            </a:r>
            <a:endParaRPr lang="fi-FI" dirty="0"/>
          </a:p>
        </p:txBody>
      </p:sp>
      <p:pic>
        <p:nvPicPr>
          <p:cNvPr id="7" name="Kuva 6" descr="D-viiva-nimim-20130228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-64962"/>
            <a:ext cx="9144000" cy="695325"/>
          </a:xfrm>
          <a:prstGeom prst="rect">
            <a:avLst/>
          </a:prstGeom>
        </p:spPr>
      </p:pic>
      <p:pic>
        <p:nvPicPr>
          <p:cNvPr id="8" name="Kuva 7" descr="Sinetti2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4008176" y="1196752"/>
            <a:ext cx="1123184" cy="1123184"/>
          </a:xfrm>
          <a:prstGeom prst="rect">
            <a:avLst/>
          </a:prstGeom>
        </p:spPr>
      </p:pic>
      <p:pic>
        <p:nvPicPr>
          <p:cNvPr id="9" name="Kuva 8" descr="KH_logo_nimi-diaan-20130228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300192" y="6237312"/>
            <a:ext cx="1943100" cy="419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9A836-86A2-4A71-9DAC-EF667AD78AC7}" type="datetimeFigureOut">
              <a:rPr lang="fi-FI" smtClean="0"/>
              <a:pPr/>
              <a:t>4.12.2015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F3266-C40D-432B-B671-5DD4379CCDF6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9A836-86A2-4A71-9DAC-EF667AD78AC7}" type="datetimeFigureOut">
              <a:rPr lang="fi-FI" smtClean="0"/>
              <a:pPr/>
              <a:t>4.12.2015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F3266-C40D-432B-B671-5DD4379CCDF6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3AE09-F7E1-4A7B-BB9C-670960ED6CE3}" type="datetimeFigureOut">
              <a:rPr lang="fi-FI" smtClean="0"/>
              <a:t>4.12.2015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0A7EC-4CDB-431E-940D-5BB42723AF8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060450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3AE09-F7E1-4A7B-BB9C-670960ED6CE3}" type="datetimeFigureOut">
              <a:rPr lang="fi-FI" smtClean="0"/>
              <a:t>4.12.2015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0A7EC-4CDB-431E-940D-5BB42723AF8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325973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3AE09-F7E1-4A7B-BB9C-670960ED6CE3}" type="datetimeFigureOut">
              <a:rPr lang="fi-FI" smtClean="0"/>
              <a:t>4.12.2015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0A7EC-4CDB-431E-940D-5BB42723AF8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561802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3AE09-F7E1-4A7B-BB9C-670960ED6CE3}" type="datetimeFigureOut">
              <a:rPr lang="fi-FI" smtClean="0"/>
              <a:t>4.12.2015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0A7EC-4CDB-431E-940D-5BB42723AF8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503734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3AE09-F7E1-4A7B-BB9C-670960ED6CE3}" type="datetimeFigureOut">
              <a:rPr lang="fi-FI" smtClean="0"/>
              <a:t>4.12.2015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0A7EC-4CDB-431E-940D-5BB42723AF8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655789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3AE09-F7E1-4A7B-BB9C-670960ED6CE3}" type="datetimeFigureOut">
              <a:rPr lang="fi-FI" smtClean="0"/>
              <a:t>4.12.2015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0A7EC-4CDB-431E-940D-5BB42723AF8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300495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3AE09-F7E1-4A7B-BB9C-670960ED6CE3}" type="datetimeFigureOut">
              <a:rPr lang="fi-FI" smtClean="0"/>
              <a:t>4.12.2015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0A7EC-4CDB-431E-940D-5BB42723AF8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196415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3AE09-F7E1-4A7B-BB9C-670960ED6CE3}" type="datetimeFigureOut">
              <a:rPr lang="fi-FI" smtClean="0"/>
              <a:t>4.12.2015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0A7EC-4CDB-431E-940D-5BB42723AF8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04903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www.käypähoito.f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773832"/>
            <a:ext cx="8229600" cy="1143000"/>
          </a:xfrm>
        </p:spPr>
        <p:txBody>
          <a:bodyPr/>
          <a:lstStyle>
            <a:lvl1pPr>
              <a:defRPr sz="3200">
                <a:solidFill>
                  <a:srgbClr val="0070C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999381"/>
            <a:ext cx="8229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pic>
        <p:nvPicPr>
          <p:cNvPr id="6" name="Kuva 5" descr="D-viiva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404664"/>
          </a:xfrm>
          <a:prstGeom prst="rect">
            <a:avLst/>
          </a:prstGeom>
        </p:spPr>
      </p:pic>
      <p:pic>
        <p:nvPicPr>
          <p:cNvPr id="9" name="Kuva 8" descr="Duodecim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6444208" y="-510"/>
            <a:ext cx="1358648" cy="253541"/>
          </a:xfrm>
          <a:prstGeom prst="rect">
            <a:avLst/>
          </a:prstGeom>
        </p:spPr>
      </p:pic>
      <p:sp>
        <p:nvSpPr>
          <p:cNvPr id="4" name="Tekstiruutu 3"/>
          <p:cNvSpPr txBox="1"/>
          <p:nvPr userDrawn="1"/>
        </p:nvSpPr>
        <p:spPr>
          <a:xfrm>
            <a:off x="7308304" y="6550223"/>
            <a:ext cx="17281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dirty="0" smtClean="0">
                <a:solidFill>
                  <a:srgbClr val="0061AA"/>
                </a:solidFill>
                <a:latin typeface="Optima LT Std" panose="020B0502050508020304" pitchFamily="34" charset="0"/>
              </a:rPr>
              <a:t>www.käypähoito.fi</a:t>
            </a:r>
            <a:endParaRPr lang="fi-FI" sz="1200" dirty="0">
              <a:solidFill>
                <a:srgbClr val="0061AA"/>
              </a:solidFill>
              <a:latin typeface="Optima LT Std" panose="020B05020505080203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3AE09-F7E1-4A7B-BB9C-670960ED6CE3}" type="datetimeFigureOut">
              <a:rPr lang="fi-FI" smtClean="0"/>
              <a:t>4.12.2015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0A7EC-4CDB-431E-940D-5BB42723AF8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917382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3AE09-F7E1-4A7B-BB9C-670960ED6CE3}" type="datetimeFigureOut">
              <a:rPr lang="fi-FI" smtClean="0"/>
              <a:t>4.12.2015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0A7EC-4CDB-431E-940D-5BB42723AF8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667253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3AE09-F7E1-4A7B-BB9C-670960ED6CE3}" type="datetimeFigureOut">
              <a:rPr lang="fi-FI" smtClean="0"/>
              <a:t>4.12.2015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0A7EC-4CDB-431E-940D-5BB42723AF8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87580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9A836-86A2-4A71-9DAC-EF667AD78AC7}" type="datetimeFigureOut">
              <a:rPr lang="fi-FI" smtClean="0"/>
              <a:pPr/>
              <a:t>4.12.2015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F3266-C40D-432B-B671-5DD4379CCDF6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9A836-86A2-4A71-9DAC-EF667AD78AC7}" type="datetimeFigureOut">
              <a:rPr lang="fi-FI" smtClean="0"/>
              <a:pPr/>
              <a:t>4.12.2015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F3266-C40D-432B-B671-5DD4379CCDF6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9A836-86A2-4A71-9DAC-EF667AD78AC7}" type="datetimeFigureOut">
              <a:rPr lang="fi-FI" smtClean="0"/>
              <a:pPr/>
              <a:t>4.12.2015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F3266-C40D-432B-B671-5DD4379CCDF6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9A836-86A2-4A71-9DAC-EF667AD78AC7}" type="datetimeFigureOut">
              <a:rPr lang="fi-FI" smtClean="0"/>
              <a:pPr/>
              <a:t>4.12.2015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F3266-C40D-432B-B671-5DD4379CCDF6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9A836-86A2-4A71-9DAC-EF667AD78AC7}" type="datetimeFigureOut">
              <a:rPr lang="fi-FI" smtClean="0"/>
              <a:pPr/>
              <a:t>4.12.2015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F3266-C40D-432B-B671-5DD4379CCDF6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9A836-86A2-4A71-9DAC-EF667AD78AC7}" type="datetimeFigureOut">
              <a:rPr lang="fi-FI" smtClean="0"/>
              <a:pPr/>
              <a:t>4.12.2015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F3266-C40D-432B-B671-5DD4379CCDF6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9A836-86A2-4A71-9DAC-EF667AD78AC7}" type="datetimeFigureOut">
              <a:rPr lang="fi-FI" smtClean="0"/>
              <a:pPr/>
              <a:t>4.12.2015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F3266-C40D-432B-B671-5DD4379CCDF6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19A836-86A2-4A71-9DAC-EF667AD78AC7}" type="datetimeFigureOut">
              <a:rPr lang="fi-FI" smtClean="0"/>
              <a:pPr/>
              <a:t>4.12.2015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CF3266-C40D-432B-B671-5DD4379CCDF6}" type="slidenum">
              <a:rPr lang="fi-FI" smtClean="0"/>
              <a:pPr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03AE09-F7E1-4A7B-BB9C-670960ED6CE3}" type="datetimeFigureOut">
              <a:rPr lang="fi-FI" smtClean="0"/>
              <a:t>4.12.2015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50A7EC-4CDB-431E-940D-5BB42723AF8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70345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aypahoito.fi/web/kh/suositukset/suositus?id=hoi50103#s29_1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Luentomateriaali</a:t>
            </a:r>
            <a:br>
              <a:rPr lang="fi-FI" dirty="0" smtClean="0"/>
            </a:br>
            <a:r>
              <a:rPr lang="fi-FI" dirty="0" smtClean="0"/>
              <a:t>Kipu</a:t>
            </a:r>
            <a:endParaRPr lang="fi-FI" dirty="0">
              <a:solidFill>
                <a:srgbClr val="FF0000"/>
              </a:solidFill>
            </a:endParaRP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69368" y="4653136"/>
            <a:ext cx="6400800" cy="1296144"/>
          </a:xfrm>
        </p:spPr>
        <p:txBody>
          <a:bodyPr>
            <a:normAutofit lnSpcReduction="10000"/>
          </a:bodyPr>
          <a:lstStyle/>
          <a:p>
            <a:r>
              <a:rPr lang="fi-FI" dirty="0"/>
              <a:t>Julkaistu </a:t>
            </a:r>
            <a:r>
              <a:rPr lang="fi-FI" dirty="0" smtClean="0"/>
              <a:t>4.12.2015</a:t>
            </a:r>
            <a:endParaRPr lang="fi-FI" dirty="0"/>
          </a:p>
          <a:p>
            <a:r>
              <a:rPr lang="fi-FI" dirty="0"/>
              <a:t> Perustuu </a:t>
            </a:r>
            <a:r>
              <a:rPr lang="fi-FI" dirty="0" smtClean="0"/>
              <a:t>4.12.2015 julkaistuun</a:t>
            </a:r>
            <a:endParaRPr lang="fi-FI" dirty="0"/>
          </a:p>
          <a:p>
            <a:r>
              <a:rPr lang="fi-FI" dirty="0"/>
              <a:t>Käypä hoito -</a:t>
            </a:r>
            <a:r>
              <a:rPr lang="fi-FI" dirty="0" smtClean="0"/>
              <a:t>suositukseen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Kivun arviointi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fi-FI" dirty="0" smtClean="0"/>
              <a:t>Lähtökohta </a:t>
            </a:r>
            <a:r>
              <a:rPr lang="fi-FI" dirty="0"/>
              <a:t>on potilaan oma </a:t>
            </a:r>
            <a:r>
              <a:rPr lang="fi-FI" dirty="0" smtClean="0"/>
              <a:t>arvio.</a:t>
            </a:r>
            <a:endParaRPr lang="fi-FI" sz="2400" dirty="0"/>
          </a:p>
          <a:p>
            <a:pPr lvl="0"/>
            <a:r>
              <a:rPr lang="fi-FI" dirty="0"/>
              <a:t>Kipupotilas haastatellaan ja tutkitaan </a:t>
            </a:r>
            <a:r>
              <a:rPr lang="fi-FI" dirty="0" smtClean="0"/>
              <a:t>huolellisesti. </a:t>
            </a:r>
            <a:br>
              <a:rPr lang="fi-FI" dirty="0" smtClean="0"/>
            </a:br>
            <a:r>
              <a:rPr lang="fi-FI" dirty="0" smtClean="0"/>
              <a:t>Hänen </a:t>
            </a:r>
            <a:r>
              <a:rPr lang="fi-FI" dirty="0"/>
              <a:t>kipunsa ja toimintakykynsä arvioidaan ja kirjataan jokaisella kivun vuoksi tapahtuneella </a:t>
            </a:r>
            <a:r>
              <a:rPr lang="fi-FI" dirty="0" smtClean="0"/>
              <a:t>vastaanotto-käynnillä</a:t>
            </a:r>
            <a:r>
              <a:rPr lang="fi-FI" dirty="0"/>
              <a:t>.</a:t>
            </a:r>
            <a:endParaRPr lang="fi-FI" sz="2400" dirty="0"/>
          </a:p>
          <a:p>
            <a:pPr lvl="1"/>
            <a:r>
              <a:rPr lang="fi-FI" sz="2600" dirty="0"/>
              <a:t>Kivun kesto, tyyppi ja sijainti arvioidaan esimerkiksi kipupiirroksen avulla.</a:t>
            </a:r>
          </a:p>
          <a:p>
            <a:pPr lvl="1"/>
            <a:r>
              <a:rPr lang="fi-FI" sz="2600" dirty="0"/>
              <a:t>Kivun voimakkuus arvioidaan jollakin yleisesti käytetyllä mittarilla, kuten </a:t>
            </a:r>
            <a:r>
              <a:rPr lang="fi-FI" sz="2600" dirty="0" smtClean="0"/>
              <a:t>kipujanalla, numeerisella asteikolla, </a:t>
            </a:r>
            <a:r>
              <a:rPr lang="fi-FI" sz="2600" dirty="0"/>
              <a:t>sanallisella arviolla </a:t>
            </a:r>
            <a:r>
              <a:rPr lang="fi-FI" sz="2600" dirty="0" smtClean="0"/>
              <a:t>tai kasvokuvilla.</a:t>
            </a:r>
          </a:p>
          <a:p>
            <a:pPr lvl="1"/>
            <a:r>
              <a:rPr lang="fi-FI" sz="2600" dirty="0" smtClean="0"/>
              <a:t>Lisäksi </a:t>
            </a:r>
            <a:r>
              <a:rPr lang="fi-FI" sz="2600" dirty="0"/>
              <a:t>arvioidaan sensoriset, motoriset ja muut oireet</a:t>
            </a:r>
            <a:r>
              <a:rPr lang="fi-FI" sz="2600" dirty="0" smtClean="0"/>
              <a:t>.</a:t>
            </a:r>
            <a:endParaRPr lang="fi-FI" sz="2600" dirty="0"/>
          </a:p>
          <a:p>
            <a:pPr lvl="0"/>
            <a:r>
              <a:rPr lang="fi-FI" dirty="0"/>
              <a:t>Potilaan kivun synnyn, kokemisen tai sen hoidon kannalta merkittävien sairauksien ja lääkitysten kartoittaminen on tärkeää</a:t>
            </a:r>
            <a:r>
              <a:rPr lang="fi-FI" dirty="0" smtClean="0"/>
              <a:t>.</a:t>
            </a:r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33038798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Kivun arviointi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fi-FI" sz="2600" dirty="0" smtClean="0"/>
              <a:t>Psyykkisten </a:t>
            </a:r>
            <a:r>
              <a:rPr lang="fi-FI" sz="2600" dirty="0"/>
              <a:t>ja psykologisten tekijöiden arviointiin sopivat yleisesti käytetyt mittarit, kuten </a:t>
            </a:r>
          </a:p>
          <a:p>
            <a:pPr lvl="1"/>
            <a:r>
              <a:rPr lang="fi-FI" dirty="0"/>
              <a:t>masennusoireisiin </a:t>
            </a:r>
            <a:r>
              <a:rPr lang="en-US" dirty="0" err="1"/>
              <a:t>Beckin</a:t>
            </a:r>
            <a:r>
              <a:rPr lang="en-US" dirty="0"/>
              <a:t> </a:t>
            </a:r>
            <a:r>
              <a:rPr lang="en-US" dirty="0" err="1" smtClean="0"/>
              <a:t>depressiokysely</a:t>
            </a:r>
            <a:endParaRPr lang="en-US" dirty="0" smtClean="0"/>
          </a:p>
          <a:p>
            <a:pPr lvl="1"/>
            <a:r>
              <a:rPr lang="fi-FI" dirty="0" smtClean="0"/>
              <a:t>ahdistuneisuuteen </a:t>
            </a:r>
            <a:r>
              <a:rPr lang="sv-FI" dirty="0"/>
              <a:t>GAD-7 </a:t>
            </a:r>
            <a:endParaRPr lang="sv-FI" dirty="0" smtClean="0"/>
          </a:p>
          <a:p>
            <a:r>
              <a:rPr lang="fi-FI" sz="2600" dirty="0"/>
              <a:t>Huomioidaan elämäntavat ja </a:t>
            </a:r>
            <a:r>
              <a:rPr lang="fi-FI" sz="2600" dirty="0" err="1"/>
              <a:t>psykososiaalinen</a:t>
            </a:r>
            <a:r>
              <a:rPr lang="fi-FI" sz="2600" dirty="0"/>
              <a:t> tilanne</a:t>
            </a:r>
          </a:p>
          <a:p>
            <a:r>
              <a:rPr lang="fi-FI" sz="2600" dirty="0"/>
              <a:t>Toimintakyvyn mittareita voidaan käyttää harkitusti ja täydentämään haastattelua. Mittareita ovat </a:t>
            </a:r>
            <a:r>
              <a:rPr lang="fi-FI" sz="2600" dirty="0" smtClean="0"/>
              <a:t>esimerkiksi</a:t>
            </a:r>
            <a:endParaRPr lang="fi-FI" sz="2600" dirty="0"/>
          </a:p>
          <a:p>
            <a:pPr lvl="1"/>
            <a:r>
              <a:rPr lang="fi-FI" dirty="0" err="1"/>
              <a:t>Brief</a:t>
            </a:r>
            <a:r>
              <a:rPr lang="fi-FI" dirty="0"/>
              <a:t> Pain Inventory </a:t>
            </a:r>
            <a:endParaRPr lang="fi-FI" dirty="0" smtClean="0"/>
          </a:p>
          <a:p>
            <a:pPr lvl="1"/>
            <a:r>
              <a:rPr lang="fi-FI" dirty="0" smtClean="0"/>
              <a:t>Selkäkipupotilaan </a:t>
            </a:r>
            <a:r>
              <a:rPr lang="fi-FI" dirty="0"/>
              <a:t>oire- ja haittakysely </a:t>
            </a:r>
            <a:endParaRPr lang="fi-FI" dirty="0" smtClean="0"/>
          </a:p>
          <a:p>
            <a:pPr lvl="1"/>
            <a:r>
              <a:rPr lang="fi-FI" dirty="0" smtClean="0"/>
              <a:t>Niska-hartiavaivoihin </a:t>
            </a:r>
            <a:r>
              <a:rPr lang="fi-FI" dirty="0"/>
              <a:t>liittyvän haitan arviointi </a:t>
            </a:r>
            <a:endParaRPr lang="fi-FI" dirty="0" smtClean="0"/>
          </a:p>
          <a:p>
            <a:pPr lvl="1"/>
            <a:r>
              <a:rPr lang="en-US" dirty="0" err="1"/>
              <a:t>Polvi</a:t>
            </a:r>
            <a:r>
              <a:rPr lang="en-US" dirty="0"/>
              <a:t> (KOOS, Knee injury and </a:t>
            </a:r>
            <a:r>
              <a:rPr lang="en-US" dirty="0" err="1"/>
              <a:t>osteoarhtritis</a:t>
            </a:r>
            <a:r>
              <a:rPr lang="en-US" dirty="0"/>
              <a:t> outcome score</a:t>
            </a:r>
            <a:r>
              <a:rPr lang="en-US" dirty="0" smtClean="0"/>
              <a:t>)</a:t>
            </a:r>
          </a:p>
          <a:p>
            <a:pPr lvl="1"/>
            <a:r>
              <a:rPr lang="fi-FI" dirty="0" err="1" smtClean="0"/>
              <a:t>Fibromyalgia</a:t>
            </a:r>
            <a:r>
              <a:rPr lang="fi-FI" dirty="0" smtClean="0"/>
              <a:t>-kysely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135538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Kivun arviointi lapsilla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z="2400" dirty="0"/>
              <a:t>Lasten kivun syyt ja taustatekijät arvioidaan samoja periaatteita noudattaen kuin aikuisilla.</a:t>
            </a:r>
          </a:p>
          <a:p>
            <a:pPr lvl="0"/>
            <a:r>
              <a:rPr lang="fi-FI" sz="2400" dirty="0"/>
              <a:t>Lähtökohta on lapsen oma arvio kivusta. </a:t>
            </a:r>
            <a:endParaRPr lang="fi-FI" sz="2400" dirty="0" smtClean="0"/>
          </a:p>
          <a:p>
            <a:pPr lvl="0"/>
            <a:r>
              <a:rPr lang="fi-FI" sz="2400" dirty="0" smtClean="0"/>
              <a:t>Kivun </a:t>
            </a:r>
            <a:r>
              <a:rPr lang="fi-FI" sz="2400" dirty="0"/>
              <a:t>voimakkuuden arvioon voidaan käyttää kipukasvomittareita ja isoilla lapsilla myös numeerista asteikkoa, kipukiilaa tai -janaa.</a:t>
            </a:r>
          </a:p>
          <a:p>
            <a:pPr lvl="1"/>
            <a:r>
              <a:rPr lang="fi-FI" sz="2200" dirty="0"/>
              <a:t>Validoituja kipukasvomittareita ovat esimerkiksi </a:t>
            </a:r>
            <a:r>
              <a:rPr lang="fi-FI" sz="2200" dirty="0" smtClean="0"/>
              <a:t/>
            </a:r>
            <a:br>
              <a:rPr lang="fi-FI" sz="2200" dirty="0" smtClean="0"/>
            </a:br>
            <a:r>
              <a:rPr lang="fi-FI" sz="2200" dirty="0" smtClean="0"/>
              <a:t>revisioitu </a:t>
            </a:r>
            <a:r>
              <a:rPr lang="fi-FI" sz="2200" dirty="0"/>
              <a:t>kipukasvomittari </a:t>
            </a:r>
            <a:r>
              <a:rPr lang="fi-FI" sz="2200" dirty="0" smtClean="0"/>
              <a:t>ja </a:t>
            </a:r>
            <a:r>
              <a:rPr lang="fi-FI" sz="2200" dirty="0"/>
              <a:t>Maunukselan kehittämä </a:t>
            </a:r>
            <a:r>
              <a:rPr lang="fi-FI" sz="2200" dirty="0" smtClean="0"/>
              <a:t>kipukasvomittari.</a:t>
            </a:r>
            <a:endParaRPr lang="fi-FI" sz="2200" dirty="0"/>
          </a:p>
        </p:txBody>
      </p:sp>
    </p:spTree>
    <p:extLst>
      <p:ext uri="{BB962C8B-B14F-4D97-AF65-F5344CB8AC3E}">
        <p14:creationId xmlns:p14="http://schemas.microsoft.com/office/powerpoint/2010/main" val="30189094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Kipupotilaan toimintakyvyn </a:t>
            </a:r>
            <a:r>
              <a:rPr lang="fi-FI" dirty="0"/>
              <a:t>arviointi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fi-FI" dirty="0" smtClean="0"/>
              <a:t>Kipupotilaan toimintakyvyn arvioinnissa keskeistä ovat:</a:t>
            </a:r>
          </a:p>
          <a:p>
            <a:pPr lvl="1"/>
            <a:r>
              <a:rPr lang="fi-FI" sz="2200" dirty="0"/>
              <a:t>subjektiiviset oireet</a:t>
            </a:r>
          </a:p>
          <a:p>
            <a:pPr lvl="2"/>
            <a:r>
              <a:rPr lang="fi-FI" dirty="0"/>
              <a:t>validoidut menetelmät, esim. kipujana ja haittakyselyt</a:t>
            </a:r>
          </a:p>
          <a:p>
            <a:pPr lvl="2"/>
            <a:r>
              <a:rPr lang="fi-FI" dirty="0"/>
              <a:t>lääkkeiden käyttö, sairauspoissaolot, hoidot ja niiden vaikutukset</a:t>
            </a:r>
          </a:p>
          <a:p>
            <a:pPr lvl="1"/>
            <a:r>
              <a:rPr lang="fi-FI" sz="2200" dirty="0"/>
              <a:t>potilaan kuvaus toimintakyvystään</a:t>
            </a:r>
          </a:p>
          <a:p>
            <a:pPr lvl="1"/>
            <a:r>
              <a:rPr lang="fi-FI" sz="2200" dirty="0"/>
              <a:t>todetut somaattiset ja psyykkiset löydökset</a:t>
            </a:r>
          </a:p>
          <a:p>
            <a:pPr lvl="1"/>
            <a:r>
              <a:rPr lang="fi-FI" sz="2200" dirty="0"/>
              <a:t>kognitiivinen suoriutuminen</a:t>
            </a:r>
          </a:p>
          <a:p>
            <a:pPr lvl="1"/>
            <a:r>
              <a:rPr lang="fi-FI" sz="2200" dirty="0"/>
              <a:t>kuvantamislöydökset</a:t>
            </a:r>
          </a:p>
          <a:p>
            <a:pPr lvl="1"/>
            <a:r>
              <a:rPr lang="fi-FI" sz="2200" dirty="0"/>
              <a:t>suorituskyky- ja laboratoriotutkimusten tulokset</a:t>
            </a:r>
          </a:p>
          <a:p>
            <a:pPr lvl="2"/>
            <a:r>
              <a:rPr lang="fi-FI" dirty="0" err="1" smtClean="0"/>
              <a:t>fysio</a:t>
            </a:r>
            <a:r>
              <a:rPr lang="fi-FI" dirty="0" smtClean="0"/>
              <a:t>- ja toimintaterapeutit, psykologit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352811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</p:spPr>
        <p:txBody>
          <a:bodyPr/>
          <a:lstStyle/>
          <a:p>
            <a:r>
              <a:rPr lang="fi-FI" dirty="0" smtClean="0"/>
              <a:t>Kipupotilaan työkykyyn vaikuttavia tekijöitä</a:t>
            </a:r>
            <a:endParaRPr lang="fi-FI" dirty="0"/>
          </a:p>
        </p:txBody>
      </p:sp>
      <p:graphicFrame>
        <p:nvGraphicFramePr>
          <p:cNvPr id="4" name="Sisällön paikkamerkk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1181938"/>
              </p:ext>
            </p:extLst>
          </p:nvPr>
        </p:nvGraphicFramePr>
        <p:xfrm>
          <a:off x="-828600" y="1772816"/>
          <a:ext cx="6984776" cy="4761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kstiruutu 4"/>
          <p:cNvSpPr txBox="1"/>
          <p:nvPr/>
        </p:nvSpPr>
        <p:spPr>
          <a:xfrm>
            <a:off x="5259003" y="1918427"/>
            <a:ext cx="3427798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Kun toimintakykyä arvioidaan työssä selviytymisen näkökulmasta, toimintakyky suhteutetaan työn ja työympäristön vaatimuksiin</a:t>
            </a:r>
            <a:r>
              <a:rPr lang="fi-FI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br>
              <a:rPr lang="fi-FI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fi-FI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Työterveyshuollolla </a:t>
            </a:r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on parhaat edellytykset arvioida pitkittyvää työkyvyttömyyttä.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645431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Kivun hoidon </a:t>
            </a:r>
            <a:r>
              <a:rPr lang="fi-FI" dirty="0" smtClean="0"/>
              <a:t>periaatteet 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2400" dirty="0" smtClean="0"/>
              <a:t>huolellinen kokonaistilanteen kartoitus</a:t>
            </a:r>
          </a:p>
          <a:p>
            <a:r>
              <a:rPr lang="fi-FI" sz="2400" dirty="0" smtClean="0"/>
              <a:t>hoidon ja kuntoutuksen suunnittelu potilaan kanssa</a:t>
            </a:r>
          </a:p>
          <a:p>
            <a:r>
              <a:rPr lang="fi-FI" sz="2400" dirty="0" smtClean="0"/>
              <a:t>hoidon tavoitteina kivun lievittyminen, toimintakyvyn kohoneminen ja elämänlaadun parantuminen</a:t>
            </a:r>
          </a:p>
          <a:p>
            <a:r>
              <a:rPr lang="fi-FI" sz="2400" dirty="0" smtClean="0"/>
              <a:t>syynmukainen hoito viipymättä</a:t>
            </a:r>
          </a:p>
          <a:p>
            <a:r>
              <a:rPr lang="fi-FI" sz="2400" dirty="0" smtClean="0"/>
              <a:t>oheisoireiden hoito selviytymisen tukena</a:t>
            </a:r>
          </a:p>
          <a:p>
            <a:r>
              <a:rPr lang="fi-FI" sz="2400" dirty="0" smtClean="0"/>
              <a:t>lääkkeettömät hoidot ensisijaisia</a:t>
            </a:r>
          </a:p>
          <a:p>
            <a:r>
              <a:rPr lang="fi-FI" sz="2400" dirty="0" smtClean="0"/>
              <a:t>pitkäkestoisen kivun hoidossa ja kuntoutuksessa moniammatillinen lähestymistapa</a:t>
            </a:r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30507757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Kivun lääkkeettömät </a:t>
            </a:r>
            <a:r>
              <a:rPr lang="fi-FI" dirty="0" smtClean="0"/>
              <a:t>hoidot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2400" dirty="0" smtClean="0"/>
              <a:t>liikunta</a:t>
            </a:r>
          </a:p>
          <a:p>
            <a:r>
              <a:rPr lang="fi-FI" sz="2400" dirty="0" smtClean="0"/>
              <a:t>systemaattinen ja ohjattu terapeuttinen harjoittelu</a:t>
            </a:r>
          </a:p>
          <a:p>
            <a:r>
              <a:rPr lang="fi-FI" sz="2400" dirty="0" err="1" smtClean="0"/>
              <a:t>kognitiivis-behavioraalinen</a:t>
            </a:r>
            <a:r>
              <a:rPr lang="fi-FI" sz="2400" dirty="0" smtClean="0"/>
              <a:t> terapia</a:t>
            </a:r>
          </a:p>
          <a:p>
            <a:r>
              <a:rPr lang="fi-FI" sz="2400" dirty="0" smtClean="0"/>
              <a:t>fysikaaliset hoidot</a:t>
            </a:r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28820933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Kivun lääkehoidon </a:t>
            </a:r>
            <a:r>
              <a:rPr lang="fi-FI" dirty="0" smtClean="0"/>
              <a:t>periaatteet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i-FI" sz="2600" dirty="0" smtClean="0"/>
              <a:t>räätälöinti kipuongelman, muiden sairauksien ja niiden riskitekijöiden sekä </a:t>
            </a:r>
            <a:r>
              <a:rPr lang="fi-FI" sz="2600" dirty="0" err="1" smtClean="0"/>
              <a:t>psykososiaalisen</a:t>
            </a:r>
            <a:r>
              <a:rPr lang="fi-FI" sz="2600" dirty="0" smtClean="0"/>
              <a:t> tilanteen mukaan</a:t>
            </a:r>
          </a:p>
          <a:p>
            <a:r>
              <a:rPr lang="fi-FI" sz="2600" dirty="0" smtClean="0"/>
              <a:t>tavoitteena kivun lievittyminen, toimintakyvyn parantuminen ja elämänlaadun kohentuminen</a:t>
            </a:r>
          </a:p>
          <a:p>
            <a:r>
              <a:rPr lang="fi-FI" sz="2600" dirty="0"/>
              <a:t>k</a:t>
            </a:r>
            <a:r>
              <a:rPr lang="fi-FI" sz="2600" dirty="0" smtClean="0"/>
              <a:t>udosvauriokivussa parasetamoli, tulehduskipulääke tai niiden yhdistelmä</a:t>
            </a:r>
          </a:p>
          <a:p>
            <a:r>
              <a:rPr lang="fi-FI" sz="2600" dirty="0" smtClean="0"/>
              <a:t>neuropaattisessa kivussa trisyklisiä masennuslääkkeitä, </a:t>
            </a:r>
            <a:r>
              <a:rPr lang="fi-FI" sz="2600" dirty="0" err="1" smtClean="0"/>
              <a:t>gabapentinoideja</a:t>
            </a:r>
            <a:r>
              <a:rPr lang="fi-FI" sz="2600" dirty="0" smtClean="0"/>
              <a:t>, SNRI-ryhmän masennuslääkkeitä tai </a:t>
            </a:r>
            <a:r>
              <a:rPr lang="fi-FI" sz="2600" dirty="0" err="1" smtClean="0"/>
              <a:t>lidokaiinivoidetta</a:t>
            </a:r>
            <a:r>
              <a:rPr lang="fi-FI" sz="2600" dirty="0" smtClean="0"/>
              <a:t>, harkiten tramadolia tai </a:t>
            </a:r>
            <a:r>
              <a:rPr lang="fi-FI" sz="2600" dirty="0" err="1" smtClean="0"/>
              <a:t>kapsaisiinilaastaria</a:t>
            </a:r>
            <a:r>
              <a:rPr lang="fi-FI" sz="2600" dirty="0" smtClean="0"/>
              <a:t> </a:t>
            </a:r>
          </a:p>
          <a:p>
            <a:r>
              <a:rPr lang="fi-FI" sz="2600" dirty="0" smtClean="0"/>
              <a:t>sekamuotoisessa kivussa eri mekanismeilla vaikuttavia lääkkeitä yhdistäen</a:t>
            </a:r>
          </a:p>
          <a:p>
            <a:r>
              <a:rPr lang="fi-FI" sz="2600" dirty="0" smtClean="0"/>
              <a:t>vahvoja </a:t>
            </a:r>
            <a:r>
              <a:rPr lang="fi-FI" sz="2600" dirty="0" err="1" smtClean="0"/>
              <a:t>opioideja</a:t>
            </a:r>
            <a:r>
              <a:rPr lang="fi-FI" sz="2600" dirty="0" smtClean="0"/>
              <a:t> vain erityistilanteissa</a:t>
            </a:r>
          </a:p>
        </p:txBody>
      </p:sp>
    </p:spTree>
    <p:extLst>
      <p:ext uri="{BB962C8B-B14F-4D97-AF65-F5344CB8AC3E}">
        <p14:creationId xmlns:p14="http://schemas.microsoft.com/office/powerpoint/2010/main" val="34497991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Kipulääkitys kroonisten sairauksien yhteydessä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2400" dirty="0" smtClean="0"/>
              <a:t>Kivun  hoidossa käytetyillä lääkkeillä on yhteisvaikutuksia useimpien kroonisten sairauksien hoidossa käytettyjen lääkkeiden kanssa </a:t>
            </a:r>
            <a:br>
              <a:rPr lang="fi-FI" sz="2400" dirty="0" smtClean="0"/>
            </a:br>
            <a:r>
              <a:rPr lang="fi-FI" sz="2400" dirty="0" smtClean="0"/>
              <a:t>=&gt; yhteisvaikutusten merkitys tulee tarkastaa asianomaisesta tietokannasta.</a:t>
            </a:r>
          </a:p>
          <a:p>
            <a:r>
              <a:rPr lang="fi-FI" sz="2400" dirty="0" smtClean="0"/>
              <a:t>Erityisesti sydän- ja verisuonisairauksia tai munuaisten vajaatoimintaa sairastavilla tulehduskipulääkkeiden käytön tulee olla tarkkaan harkittua.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458541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Kipulääkitys iäkkäillä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2400" dirty="0" smtClean="0"/>
              <a:t>Lääkkeiden haitta- ja yhteisvaikutusten todennäköisyys suurenee fysiologisten muutosten vuoksi.</a:t>
            </a:r>
          </a:p>
          <a:p>
            <a:r>
              <a:rPr lang="fi-FI" sz="2400" dirty="0"/>
              <a:t>K</a:t>
            </a:r>
            <a:r>
              <a:rPr lang="fi-FI" sz="2400" dirty="0" smtClean="0"/>
              <a:t>äytetään pienempiä annoksia sovittamalla annos vasteeseen.</a:t>
            </a:r>
          </a:p>
          <a:p>
            <a:r>
              <a:rPr lang="fi-FI" sz="2400" dirty="0"/>
              <a:t>K</a:t>
            </a:r>
            <a:r>
              <a:rPr lang="fi-FI" sz="2400" dirty="0" smtClean="0"/>
              <a:t>ahden tai useamman lääkkeen annostelu pienemmällä annoksella voi olla tehokkaampi kuin yksittäisen lääkkeen suuri annos.</a:t>
            </a:r>
          </a:p>
          <a:p>
            <a:r>
              <a:rPr lang="fi-FI" sz="2400" dirty="0" smtClean="0"/>
              <a:t>Annostellaan suun kautta aina kun mahdollista.</a:t>
            </a:r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3331843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Näytön varmuusaste</a:t>
            </a:r>
            <a:br>
              <a:rPr lang="fi-FI" dirty="0"/>
            </a:br>
            <a:r>
              <a:rPr lang="fi-FI" dirty="0"/>
              <a:t>Käypä hoito -suosituksissa</a:t>
            </a:r>
          </a:p>
        </p:txBody>
      </p:sp>
      <p:graphicFrame>
        <p:nvGraphicFramePr>
          <p:cNvPr id="4" name="Sisällön paikkamerkk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1233367"/>
              </p:ext>
            </p:extLst>
          </p:nvPr>
        </p:nvGraphicFramePr>
        <p:xfrm>
          <a:off x="457200" y="1998663"/>
          <a:ext cx="8229600" cy="4455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6488"/>
                <a:gridCol w="2592288"/>
                <a:gridCol w="4330824"/>
              </a:tblGrid>
              <a:tr h="370840">
                <a:tc>
                  <a:txBody>
                    <a:bodyPr/>
                    <a:lstStyle/>
                    <a:p>
                      <a:r>
                        <a:rPr lang="fi-FI" sz="1700" dirty="0" smtClean="0">
                          <a:solidFill>
                            <a:schemeClr val="tx1"/>
                          </a:solidFill>
                        </a:rPr>
                        <a:t>Koodi</a:t>
                      </a:r>
                      <a:endParaRPr lang="fi-FI" sz="17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700" dirty="0" smtClean="0">
                          <a:solidFill>
                            <a:schemeClr val="tx1"/>
                          </a:solidFill>
                        </a:rPr>
                        <a:t>Näytön aste</a:t>
                      </a:r>
                      <a:endParaRPr lang="fi-FI" sz="17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700" dirty="0" smtClean="0">
                          <a:solidFill>
                            <a:schemeClr val="tx1"/>
                          </a:solidFill>
                        </a:rPr>
                        <a:t>Selitys</a:t>
                      </a:r>
                      <a:endParaRPr lang="fi-FI" sz="17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i-FI" sz="170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fi-FI" sz="17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700" dirty="0" smtClean="0">
                          <a:solidFill>
                            <a:schemeClr val="tx1"/>
                          </a:solidFill>
                        </a:rPr>
                        <a:t>Vahva </a:t>
                      </a:r>
                    </a:p>
                    <a:p>
                      <a:r>
                        <a:rPr lang="fi-FI" sz="1700" dirty="0" smtClean="0">
                          <a:solidFill>
                            <a:schemeClr val="tx1"/>
                          </a:solidFill>
                        </a:rPr>
                        <a:t>tutkimusnäyttö</a:t>
                      </a:r>
                      <a:endParaRPr lang="fi-FI" sz="17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700" dirty="0" smtClean="0">
                          <a:solidFill>
                            <a:schemeClr val="tx1"/>
                          </a:solidFill>
                        </a:rPr>
                        <a:t>Useita menetelmällisesti tasokkaita</a:t>
                      </a:r>
                      <a:r>
                        <a:rPr lang="fi-FI" sz="1700" baseline="30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fi-FI" sz="1700" dirty="0" smtClean="0">
                          <a:solidFill>
                            <a:schemeClr val="tx1"/>
                          </a:solidFill>
                        </a:rPr>
                        <a:t> tutkimuksia, joiden tulokset samansuuntaiset</a:t>
                      </a:r>
                      <a:endParaRPr lang="fi-FI" sz="17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i-FI" sz="1700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fi-FI" sz="17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700" dirty="0" smtClean="0">
                          <a:solidFill>
                            <a:schemeClr val="tx1"/>
                          </a:solidFill>
                        </a:rPr>
                        <a:t>Kohtalainen </a:t>
                      </a:r>
                    </a:p>
                    <a:p>
                      <a:r>
                        <a:rPr lang="fi-FI" sz="1700" dirty="0" smtClean="0">
                          <a:solidFill>
                            <a:schemeClr val="tx1"/>
                          </a:solidFill>
                        </a:rPr>
                        <a:t>tutkimusnäyttö</a:t>
                      </a:r>
                      <a:endParaRPr lang="fi-FI" sz="17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700" dirty="0" smtClean="0">
                          <a:solidFill>
                            <a:schemeClr val="tx1"/>
                          </a:solidFill>
                        </a:rPr>
                        <a:t>Ainakin yksi menetelmällisesti tasokas tutkimus tai useita kelvollisia</a:t>
                      </a:r>
                      <a:r>
                        <a:rPr lang="fi-FI" sz="1700" baseline="30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fi-FI" sz="1700" dirty="0" smtClean="0">
                          <a:solidFill>
                            <a:schemeClr val="tx1"/>
                          </a:solidFill>
                        </a:rPr>
                        <a:t> tutkimuksia</a:t>
                      </a:r>
                      <a:endParaRPr lang="fi-FI" sz="17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i-FI" sz="170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fi-FI" sz="17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700" dirty="0" smtClean="0">
                          <a:solidFill>
                            <a:schemeClr val="tx1"/>
                          </a:solidFill>
                        </a:rPr>
                        <a:t>Niukka</a:t>
                      </a:r>
                    </a:p>
                    <a:p>
                      <a:r>
                        <a:rPr lang="fi-FI" sz="1700" dirty="0" smtClean="0">
                          <a:solidFill>
                            <a:schemeClr val="tx1"/>
                          </a:solidFill>
                        </a:rPr>
                        <a:t>tutkimusnäyttö</a:t>
                      </a:r>
                      <a:endParaRPr lang="fi-FI" sz="17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700" dirty="0" smtClean="0">
                          <a:solidFill>
                            <a:schemeClr val="tx1"/>
                          </a:solidFill>
                        </a:rPr>
                        <a:t>Ainakin yksi kelvollinen tieteellinen</a:t>
                      </a:r>
                      <a:r>
                        <a:rPr lang="fi-FI" sz="1700" baseline="0" dirty="0" smtClean="0">
                          <a:solidFill>
                            <a:schemeClr val="tx1"/>
                          </a:solidFill>
                        </a:rPr>
                        <a:t> tutkimus</a:t>
                      </a:r>
                      <a:endParaRPr lang="fi-FI" sz="17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i-FI" sz="1700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fi-FI" sz="17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700" dirty="0" smtClean="0">
                          <a:solidFill>
                            <a:schemeClr val="tx1"/>
                          </a:solidFill>
                        </a:rPr>
                        <a:t>Ei </a:t>
                      </a:r>
                    </a:p>
                    <a:p>
                      <a:r>
                        <a:rPr lang="fi-FI" sz="1700" dirty="0" smtClean="0">
                          <a:solidFill>
                            <a:schemeClr val="tx1"/>
                          </a:solidFill>
                        </a:rPr>
                        <a:t>tutkimusnäyttöä</a:t>
                      </a:r>
                      <a:endParaRPr lang="fi-FI" sz="17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700" dirty="0" smtClean="0">
                          <a:solidFill>
                            <a:schemeClr val="tx1"/>
                          </a:solidFill>
                        </a:rPr>
                        <a:t>Asiantuntijoiden tulkinta (paras arvio) tiedosta, joka ei täytä tutkimukseen</a:t>
                      </a:r>
                      <a:r>
                        <a:rPr lang="fi-FI" sz="1700" baseline="0" dirty="0" smtClean="0">
                          <a:solidFill>
                            <a:schemeClr val="tx1"/>
                          </a:solidFill>
                        </a:rPr>
                        <a:t> perustuvia näytön vaatimuksia</a:t>
                      </a:r>
                      <a:endParaRPr lang="fi-FI" sz="17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gridSpan="3">
                  <a:txBody>
                    <a:bodyPr/>
                    <a:lstStyle/>
                    <a:p>
                      <a:r>
                        <a:rPr lang="fi-FI" sz="1700" baseline="30000" dirty="0" smtClean="0">
                          <a:solidFill>
                            <a:schemeClr val="tx1"/>
                          </a:solidFill>
                        </a:rPr>
                        <a:t>1 </a:t>
                      </a:r>
                      <a:r>
                        <a:rPr lang="fi-FI" sz="1700" dirty="0" smtClean="0">
                          <a:solidFill>
                            <a:schemeClr val="tx1"/>
                          </a:solidFill>
                        </a:rPr>
                        <a:t>Menetelmällisesti</a:t>
                      </a:r>
                      <a:r>
                        <a:rPr lang="fi-FI" sz="1700" baseline="0" dirty="0" smtClean="0">
                          <a:solidFill>
                            <a:schemeClr val="tx1"/>
                          </a:solidFill>
                        </a:rPr>
                        <a:t> tasokas = vahva tutkimusasetelma (kontrolloitu koeasetelma tai hyvä epidemiologinen tutkimus); tutkittu väestö ja käytetty menetelmä soveltuvat  perustaksi hoitosuosituksen kannanottoihin.</a:t>
                      </a:r>
                    </a:p>
                    <a:p>
                      <a:r>
                        <a:rPr lang="fi-FI" sz="1700" baseline="30000" dirty="0" smtClean="0">
                          <a:solidFill>
                            <a:schemeClr val="tx1"/>
                          </a:solidFill>
                        </a:rPr>
                        <a:t>2 </a:t>
                      </a:r>
                      <a:r>
                        <a:rPr lang="fi-FI" sz="1700" baseline="0" dirty="0" smtClean="0">
                          <a:solidFill>
                            <a:schemeClr val="tx1"/>
                          </a:solidFill>
                        </a:rPr>
                        <a:t>Kelvollinen = täyttää vähimmäisvaatimukset tieteellisten menetelmien osalta; tutkittu väestö ja käytetty menetelmä soveltuvat perustaksi hoitosuosituksen kannanottoihin.</a:t>
                      </a:r>
                      <a:endParaRPr lang="fi-FI" sz="17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Kivun lääkehoito raskauden aikana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2400" dirty="0" err="1" smtClean="0"/>
              <a:t>Parasetamolin</a:t>
            </a:r>
            <a:r>
              <a:rPr lang="fi-FI" sz="2400" dirty="0" smtClean="0"/>
              <a:t> käyttöä lyhytaikaisesti pidetään turvallisena.</a:t>
            </a:r>
          </a:p>
          <a:p>
            <a:r>
              <a:rPr lang="fi-FI" sz="2400" dirty="0"/>
              <a:t>T</a:t>
            </a:r>
            <a:r>
              <a:rPr lang="fi-FI" sz="2400" dirty="0" smtClean="0"/>
              <a:t>ulehduskipulääkkeitä vältetään alkuraskaudessa ja </a:t>
            </a:r>
            <a:br>
              <a:rPr lang="fi-FI" sz="2400" dirty="0" smtClean="0"/>
            </a:br>
            <a:r>
              <a:rPr lang="fi-FI" sz="2400" dirty="0" smtClean="0"/>
              <a:t>28. raskausviikon jälkeen.</a:t>
            </a:r>
          </a:p>
          <a:p>
            <a:r>
              <a:rPr lang="fi-FI" sz="2400" dirty="0" smtClean="0"/>
              <a:t>COX-2-selektiiviset tulehduskipulääkkeet ovat vasta-aiheisia.</a:t>
            </a:r>
          </a:p>
          <a:p>
            <a:r>
              <a:rPr lang="fi-FI" sz="2400" dirty="0" err="1" smtClean="0"/>
              <a:t>Opioideja</a:t>
            </a:r>
            <a:r>
              <a:rPr lang="fi-FI" sz="2400" dirty="0" smtClean="0"/>
              <a:t>, epilepsialääkkeitä ja masennuslääkkeitä käytetään kivun hoidossa vasta erikoissairaanhoidon konsultaation perusteella.</a:t>
            </a:r>
          </a:p>
        </p:txBody>
      </p:sp>
    </p:spTree>
    <p:extLst>
      <p:ext uri="{BB962C8B-B14F-4D97-AF65-F5344CB8AC3E}">
        <p14:creationId xmlns:p14="http://schemas.microsoft.com/office/powerpoint/2010/main" val="5391660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Kivun lääkehoito imetyksen aikana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2400" dirty="0" err="1"/>
              <a:t>P</a:t>
            </a:r>
            <a:r>
              <a:rPr lang="fi-FI" sz="2400" dirty="0" err="1" smtClean="0"/>
              <a:t>arasetamoli</a:t>
            </a:r>
            <a:r>
              <a:rPr lang="fi-FI" sz="2400" dirty="0" smtClean="0"/>
              <a:t> on ensisijainen.</a:t>
            </a:r>
          </a:p>
          <a:p>
            <a:r>
              <a:rPr lang="fi-FI" sz="2400" dirty="0"/>
              <a:t>T</a:t>
            </a:r>
            <a:r>
              <a:rPr lang="fi-FI" sz="2400" dirty="0" smtClean="0"/>
              <a:t>ulehduskipulääkkeistä </a:t>
            </a:r>
            <a:r>
              <a:rPr lang="fi-FI" sz="2400" dirty="0" err="1" smtClean="0"/>
              <a:t>ibuprofeenia</a:t>
            </a:r>
            <a:r>
              <a:rPr lang="fi-FI" sz="2400" dirty="0" smtClean="0"/>
              <a:t> voidaan käyttää.</a:t>
            </a:r>
          </a:p>
          <a:p>
            <a:r>
              <a:rPr lang="fi-FI" sz="2400" dirty="0" smtClean="0"/>
              <a:t>Kodeiinia (yhdistelmävalmisteet!) ei tule käyttää, koska se voi olla lapselle vaarallista.</a:t>
            </a:r>
          </a:p>
          <a:p>
            <a:r>
              <a:rPr lang="fi-FI" sz="2400" dirty="0" err="1" smtClean="0"/>
              <a:t>Trisykliset</a:t>
            </a:r>
            <a:r>
              <a:rPr lang="fi-FI" sz="2400" dirty="0" smtClean="0"/>
              <a:t> masennuslääkkeet ja </a:t>
            </a:r>
            <a:r>
              <a:rPr lang="fi-FI" sz="2400" dirty="0" err="1" smtClean="0"/>
              <a:t>gabapentiini</a:t>
            </a:r>
            <a:r>
              <a:rPr lang="fi-FI" sz="2400" dirty="0" smtClean="0"/>
              <a:t> erittyvät äidinmaitoon suhteellisen vähäisesti, joten niitä voidaan käyttää.</a:t>
            </a:r>
          </a:p>
        </p:txBody>
      </p:sp>
    </p:spTree>
    <p:extLst>
      <p:ext uri="{BB962C8B-B14F-4D97-AF65-F5344CB8AC3E}">
        <p14:creationId xmlns:p14="http://schemas.microsoft.com/office/powerpoint/2010/main" val="4968786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Lasten kivun  hoito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2400" dirty="0" smtClean="0"/>
              <a:t>Lääkkeettömät hoidot ovat perustana myös lapsilla.</a:t>
            </a:r>
          </a:p>
          <a:p>
            <a:r>
              <a:rPr lang="fi-FI" sz="2400" dirty="0" smtClean="0"/>
              <a:t>Lasten kipuun voidaan käyttää seuraavia lääkkeitä:</a:t>
            </a:r>
          </a:p>
          <a:p>
            <a:pPr lvl="1"/>
            <a:r>
              <a:rPr lang="fi-FI" sz="2200" dirty="0" err="1" smtClean="0"/>
              <a:t>parasetamoli</a:t>
            </a:r>
            <a:endParaRPr lang="fi-FI" sz="2200" dirty="0" smtClean="0"/>
          </a:p>
          <a:p>
            <a:pPr lvl="1"/>
            <a:r>
              <a:rPr lang="fi-FI" sz="2200" dirty="0" err="1" smtClean="0"/>
              <a:t>ibuprofeeni</a:t>
            </a:r>
            <a:endParaRPr lang="fi-FI" sz="2200" dirty="0" smtClean="0"/>
          </a:p>
          <a:p>
            <a:pPr lvl="1"/>
            <a:r>
              <a:rPr lang="fi-FI" sz="2200" dirty="0" smtClean="0"/>
              <a:t>naprokseeni.</a:t>
            </a:r>
          </a:p>
          <a:p>
            <a:r>
              <a:rPr lang="fi-FI" sz="2400" dirty="0"/>
              <a:t>T</a:t>
            </a:r>
            <a:r>
              <a:rPr lang="fi-FI" sz="2400" dirty="0" smtClean="0"/>
              <a:t>arvittaessa parasetamolia käytetään yhdistelmänä tulehduskipulääkkeen kanssa.</a:t>
            </a:r>
          </a:p>
          <a:p>
            <a:r>
              <a:rPr lang="fi-FI" sz="2400" dirty="0" smtClean="0"/>
              <a:t>Muiden lääkkeiden käyttö toteutetaan vain lasten kivun hoitoon perehtyneissä yksiköissä.</a:t>
            </a:r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18345857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Opioidien</a:t>
            </a:r>
            <a:r>
              <a:rPr lang="fi-FI" dirty="0" smtClean="0"/>
              <a:t> käytön periaatteet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2400" dirty="0" smtClean="0"/>
              <a:t>Tulevat kyseeseen vain säännöllisessä, pitkäaikaisessa hoitosuhteessa − ei tuntemattomalle eikä päivystyksessä.</a:t>
            </a:r>
          </a:p>
          <a:p>
            <a:r>
              <a:rPr lang="fi-FI" sz="2400" dirty="0" smtClean="0"/>
              <a:t>Potilaan </a:t>
            </a:r>
            <a:r>
              <a:rPr lang="fi-FI" sz="2400" dirty="0" err="1" smtClean="0"/>
              <a:t>psykososiaalisen</a:t>
            </a:r>
            <a:r>
              <a:rPr lang="fi-FI" sz="2400" dirty="0" smtClean="0"/>
              <a:t> tilanteen tulee olla vakaa.</a:t>
            </a:r>
          </a:p>
          <a:p>
            <a:r>
              <a:rPr lang="fi-FI" sz="2400" dirty="0"/>
              <a:t>T</a:t>
            </a:r>
            <a:r>
              <a:rPr lang="fi-FI" sz="2400" dirty="0" smtClean="0"/>
              <a:t>yöikäisillä suositellaan </a:t>
            </a:r>
            <a:r>
              <a:rPr lang="fi-FI" sz="2400" b="1" dirty="0" smtClean="0"/>
              <a:t>käytön aloittamisen harkinnan </a:t>
            </a:r>
            <a:r>
              <a:rPr lang="fi-FI" sz="2400" dirty="0" smtClean="0"/>
              <a:t>keskittämistä kivun hoitoon perehtyneisiin yksiköihin.</a:t>
            </a:r>
          </a:p>
          <a:p>
            <a:r>
              <a:rPr lang="fi-FI" sz="2400" dirty="0" smtClean="0"/>
              <a:t>Hoidon </a:t>
            </a:r>
            <a:r>
              <a:rPr lang="fi-FI" sz="2400" dirty="0"/>
              <a:t>vaikutuksia arvioidaan hoitokokeilun ja hoidon aikana </a:t>
            </a:r>
            <a:r>
              <a:rPr lang="fi-FI" sz="2400" dirty="0" smtClean="0"/>
              <a:t>säännöllisesti.</a:t>
            </a:r>
            <a:endParaRPr lang="fi-FI" sz="2400" dirty="0"/>
          </a:p>
          <a:p>
            <a:r>
              <a:rPr lang="fi-FI" sz="2400" dirty="0" err="1"/>
              <a:t>O</a:t>
            </a:r>
            <a:r>
              <a:rPr lang="fi-FI" sz="2400" dirty="0" err="1" smtClean="0"/>
              <a:t>pioidihoitoon</a:t>
            </a:r>
            <a:r>
              <a:rPr lang="fi-FI" sz="2400" dirty="0" smtClean="0"/>
              <a:t> liitetään aina ummetuksen hoito.</a:t>
            </a:r>
          </a:p>
          <a:p>
            <a:r>
              <a:rPr lang="fi-FI" sz="2400" dirty="0" err="1" smtClean="0"/>
              <a:t>Opioidilääkityksestä</a:t>
            </a:r>
            <a:r>
              <a:rPr lang="fi-FI" sz="2400" dirty="0" smtClean="0"/>
              <a:t> luovutaan, kun  hoidon tarve päättyy.</a:t>
            </a:r>
          </a:p>
          <a:p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16324731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Potilasohjaus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i-FI" dirty="0" smtClean="0"/>
              <a:t>Eri ammattilaisten antamien tietojen ja ohjeiden yhdenmukaisuus on tärkeää.</a:t>
            </a:r>
          </a:p>
          <a:p>
            <a:r>
              <a:rPr lang="fi-FI" dirty="0" smtClean="0"/>
              <a:t>Ohjaustilanteella on selkeä alku ja loppu.</a:t>
            </a:r>
          </a:p>
          <a:p>
            <a:r>
              <a:rPr lang="fi-FI" dirty="0" smtClean="0"/>
              <a:t>Keskustelu etenee potilaslähtöisesti.</a:t>
            </a:r>
          </a:p>
          <a:p>
            <a:r>
              <a:rPr lang="fi-FI" dirty="0" smtClean="0"/>
              <a:t>Yhteenvedossa kerrataan sovitut asiat.</a:t>
            </a:r>
          </a:p>
          <a:p>
            <a:r>
              <a:rPr lang="fi-FI" dirty="0" smtClean="0"/>
              <a:t>Omia selviytymiskeinoja tuetaan. Niitä ovat:</a:t>
            </a:r>
          </a:p>
          <a:p>
            <a:pPr lvl="1"/>
            <a:r>
              <a:rPr lang="fi-FI" sz="2600" dirty="0" smtClean="0"/>
              <a:t>tieto kivusta ja siihen liittyvistä tekijöistä</a:t>
            </a:r>
          </a:p>
          <a:p>
            <a:pPr lvl="1"/>
            <a:r>
              <a:rPr lang="fi-FI" sz="2600" dirty="0" smtClean="0"/>
              <a:t>rentoutuminen</a:t>
            </a:r>
          </a:p>
          <a:p>
            <a:pPr lvl="1"/>
            <a:r>
              <a:rPr lang="fi-FI" sz="2600" dirty="0" smtClean="0"/>
              <a:t>kognitiiviset keinot</a:t>
            </a:r>
          </a:p>
          <a:p>
            <a:pPr lvl="1"/>
            <a:r>
              <a:rPr lang="fi-FI" sz="2600" dirty="0" smtClean="0"/>
              <a:t>ongelmanratkaisutaidot</a:t>
            </a:r>
          </a:p>
          <a:p>
            <a:pPr lvl="1"/>
            <a:r>
              <a:rPr lang="fi-FI" sz="2600" dirty="0" smtClean="0"/>
              <a:t>kommunikaatiotaidot</a:t>
            </a:r>
          </a:p>
          <a:p>
            <a:pPr lvl="1"/>
            <a:r>
              <a:rPr lang="fi-FI" sz="2600" dirty="0" smtClean="0"/>
              <a:t>tavoitteiden asettaminen</a:t>
            </a:r>
          </a:p>
          <a:p>
            <a:pPr lvl="1"/>
            <a:r>
              <a:rPr lang="fi-FI" sz="2600" dirty="0" smtClean="0"/>
              <a:t>kannustaminen liikunnan jatkamiseen.</a:t>
            </a:r>
            <a:endParaRPr lang="fi-FI" sz="2600" dirty="0"/>
          </a:p>
        </p:txBody>
      </p:sp>
    </p:spTree>
    <p:extLst>
      <p:ext uri="{BB962C8B-B14F-4D97-AF65-F5344CB8AC3E}">
        <p14:creationId xmlns:p14="http://schemas.microsoft.com/office/powerpoint/2010/main" val="23157486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Hoidon järjestäminen</a:t>
            </a:r>
            <a:r>
              <a:rPr lang="fi-FI" dirty="0"/>
              <a:t>:</a:t>
            </a:r>
            <a:r>
              <a:rPr lang="fi-FI" dirty="0" smtClean="0"/>
              <a:t> perusterveydenhuolto</a:t>
            </a:r>
            <a:endParaRPr lang="fi-FI" dirty="0"/>
          </a:p>
        </p:txBody>
      </p:sp>
      <p:graphicFrame>
        <p:nvGraphicFramePr>
          <p:cNvPr id="4" name="Sisällön paikkamerkk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9946606"/>
              </p:ext>
            </p:extLst>
          </p:nvPr>
        </p:nvGraphicFramePr>
        <p:xfrm>
          <a:off x="457200" y="1988840"/>
          <a:ext cx="8229600" cy="43197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264475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Hoidon järjestäminen: erikoissairaanhoito</a:t>
            </a:r>
            <a:endParaRPr lang="fi-FI" dirty="0"/>
          </a:p>
        </p:txBody>
      </p:sp>
      <p:graphicFrame>
        <p:nvGraphicFramePr>
          <p:cNvPr id="4" name="Sisällön paikkamerkk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5847332"/>
              </p:ext>
            </p:extLst>
          </p:nvPr>
        </p:nvGraphicFramePr>
        <p:xfrm>
          <a:off x="457200" y="2132855"/>
          <a:ext cx="8229600" cy="43917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3084447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Seuranta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i-FI" dirty="0" smtClean="0"/>
              <a:t>Seurantakäynnillä arvioidaan:</a:t>
            </a:r>
          </a:p>
          <a:p>
            <a:pPr lvl="1"/>
            <a:r>
              <a:rPr lang="fi-FI" sz="2600" dirty="0"/>
              <a:t>kivun tyypin, sijainnin ja voimakkuuden mahdollisia muutoksia</a:t>
            </a:r>
          </a:p>
          <a:p>
            <a:pPr lvl="1"/>
            <a:r>
              <a:rPr lang="fi-FI" sz="2600" dirty="0"/>
              <a:t>kivun ja sen taustalla olevan sairauden ennustetta</a:t>
            </a:r>
          </a:p>
          <a:p>
            <a:pPr lvl="1"/>
            <a:r>
              <a:rPr lang="fi-FI" sz="2600" dirty="0"/>
              <a:t>aiemmin suunniteltujen hoitojen toteutumista, vaikuttavuutta ja mahdollisia haittoja</a:t>
            </a:r>
          </a:p>
          <a:p>
            <a:pPr lvl="1"/>
            <a:r>
              <a:rPr lang="fi-FI" sz="2600" dirty="0"/>
              <a:t>potilaan toiminta- ja työkykyä, mielialaa sekä mahdollisia liitännäisoireita ja ‑sairauksia</a:t>
            </a:r>
          </a:p>
          <a:p>
            <a:pPr lvl="1"/>
            <a:r>
              <a:rPr lang="fi-FI" sz="2600" dirty="0"/>
              <a:t>potilaan tarvetta ja soveltuvuutta lisäohjaukseen, omien selviytymiskeinojen laajempaan käyttöön ja mahdolliseen moniammatilliseen hoitoon ja kuntoutukseen</a:t>
            </a:r>
          </a:p>
          <a:p>
            <a:pPr lvl="1"/>
            <a:r>
              <a:rPr lang="fi-FI" sz="2600" dirty="0"/>
              <a:t>potilaan huolia, toiveita ja tavoitteita kivun, taustasairauksien ja niiden hoidon osalta</a:t>
            </a:r>
          </a:p>
          <a:p>
            <a:pPr lvl="1"/>
            <a:r>
              <a:rPr lang="fi-FI" sz="2600" dirty="0"/>
              <a:t>potilaan mahdollisten muiden sairauksien ja niiden hoidon vaikutusta kipuun ja sen hoitoon.</a:t>
            </a:r>
          </a:p>
          <a:p>
            <a:pPr lvl="0"/>
            <a:r>
              <a:rPr lang="fi-FI" dirty="0"/>
              <a:t>Tarpeettoman, tehottoman tai haitallisen hoidon lopettamisesta sovitaan potilaan kanssa ja se toteutetaan suunnitelmallisesti.</a:t>
            </a:r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138677432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/>
          <a:lstStyle/>
          <a:p>
            <a:r>
              <a:rPr lang="fi-FI" dirty="0" smtClean="0"/>
              <a:t>Kivun kroonistuminen</a:t>
            </a:r>
            <a:endParaRPr lang="fi-FI" dirty="0"/>
          </a:p>
        </p:txBody>
      </p:sp>
      <p:graphicFrame>
        <p:nvGraphicFramePr>
          <p:cNvPr id="4" name="Sisällön paikkamerkk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8379127"/>
              </p:ext>
            </p:extLst>
          </p:nvPr>
        </p:nvGraphicFramePr>
        <p:xfrm>
          <a:off x="457200" y="1916832"/>
          <a:ext cx="8229600" cy="41757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7334428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008112"/>
          </a:xfrm>
        </p:spPr>
        <p:txBody>
          <a:bodyPr/>
          <a:lstStyle/>
          <a:p>
            <a:r>
              <a:rPr lang="fi-FI" dirty="0" smtClean="0"/>
              <a:t>Kivun kroonistuminen</a:t>
            </a:r>
            <a:endParaRPr lang="fi-FI" dirty="0"/>
          </a:p>
        </p:txBody>
      </p:sp>
      <p:graphicFrame>
        <p:nvGraphicFramePr>
          <p:cNvPr id="4" name="Sisällön paikkamerkk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371894"/>
              </p:ext>
            </p:extLst>
          </p:nvPr>
        </p:nvGraphicFramePr>
        <p:xfrm>
          <a:off x="467544" y="1917551"/>
          <a:ext cx="8229600" cy="43917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56088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Luentomateriaalin käyttö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spcBef>
                <a:spcPts val="0"/>
              </a:spcBef>
              <a:buNone/>
              <a:defRPr/>
            </a:pPr>
            <a:r>
              <a:rPr lang="fi-FI" dirty="0" smtClean="0"/>
              <a:t>Käypä </a:t>
            </a:r>
            <a:r>
              <a:rPr lang="fi-FI" dirty="0"/>
              <a:t>hoito -</a:t>
            </a:r>
            <a:r>
              <a:rPr lang="fi-FI" dirty="0" smtClean="0"/>
              <a:t>suositusten luentomateriaalit on laadittu tukemaan suosituksen käyttöönottoa. </a:t>
            </a:r>
            <a:r>
              <a:rPr lang="fi-FI" dirty="0"/>
              <a:t>Ne ovat vapaasti käytettävissä terveydenhuollon, julkishallinnon ja oppilaitosten </a:t>
            </a:r>
            <a:r>
              <a:rPr lang="fi-FI" dirty="0" smtClean="0"/>
              <a:t>koulutuksissa ja </a:t>
            </a:r>
            <a:r>
              <a:rPr lang="fi-FI" dirty="0"/>
              <a:t>apuna </a:t>
            </a:r>
            <a:r>
              <a:rPr lang="fi-FI" dirty="0" smtClean="0"/>
              <a:t>ammattilaisten arjessa.</a:t>
            </a:r>
            <a:br>
              <a:rPr lang="fi-FI" dirty="0" smtClean="0"/>
            </a:br>
            <a:r>
              <a:rPr lang="fi-FI" dirty="0" smtClean="0"/>
              <a:t/>
            </a:r>
            <a:br>
              <a:rPr lang="fi-FI" dirty="0" smtClean="0"/>
            </a:br>
            <a:r>
              <a:rPr lang="fi-FI" dirty="0" smtClean="0"/>
              <a:t> </a:t>
            </a:r>
            <a:r>
              <a:rPr lang="fi-FI" dirty="0"/>
              <a:t>Käyvän hoidon tuottamat aineistot ovat kaikille avoimia ja maksuttomia.</a:t>
            </a:r>
          </a:p>
          <a:p>
            <a:pPr marL="0" indent="0">
              <a:spcBef>
                <a:spcPts val="0"/>
              </a:spcBef>
              <a:buNone/>
              <a:defRPr/>
            </a:pPr>
            <a:endParaRPr lang="fi-FI" dirty="0"/>
          </a:p>
          <a:p>
            <a:pPr marL="0" indent="0" algn="ctr">
              <a:spcBef>
                <a:spcPts val="0"/>
              </a:spcBef>
              <a:buNone/>
              <a:defRPr/>
            </a:pPr>
            <a:r>
              <a:rPr lang="fi-FI" dirty="0"/>
              <a:t>Esityksen sisältöä ei saa </a:t>
            </a:r>
            <a:r>
              <a:rPr lang="fi-FI" dirty="0" smtClean="0"/>
              <a:t>muuttaa. Jos </a:t>
            </a:r>
            <a:r>
              <a:rPr lang="fi-FI" dirty="0"/>
              <a:t>esitykseen sisällytetään muuta materiaalia, Käypä </a:t>
            </a:r>
            <a:r>
              <a:rPr lang="fi-FI"/>
              <a:t>hoito </a:t>
            </a:r>
            <a:r>
              <a:rPr lang="fi-FI" smtClean="0"/>
              <a:t/>
            </a:r>
            <a:br>
              <a:rPr lang="fi-FI" smtClean="0"/>
            </a:br>
            <a:r>
              <a:rPr lang="fi-FI" smtClean="0"/>
              <a:t>-esityspohjaa </a:t>
            </a:r>
            <a:r>
              <a:rPr lang="fi-FI" dirty="0" smtClean="0"/>
              <a:t>ei saa käyttää lisätyssä materiaalissa.</a:t>
            </a: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4646004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Lääkinnällinen kuntoutus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fi-FI" dirty="0" smtClean="0"/>
              <a:t>Kipupotilaiden kuntoutukseen sisältyy:</a:t>
            </a:r>
            <a:endParaRPr lang="fi-FI" sz="2400" dirty="0" smtClean="0"/>
          </a:p>
          <a:p>
            <a:pPr lvl="1"/>
            <a:r>
              <a:rPr lang="fi-FI" sz="2600" dirty="0" smtClean="0"/>
              <a:t>kuntoutusneuvontaa ja -ohjausta</a:t>
            </a:r>
          </a:p>
          <a:p>
            <a:pPr lvl="1"/>
            <a:r>
              <a:rPr lang="fi-FI" sz="2600" dirty="0" smtClean="0"/>
              <a:t>kuntoutustarvetta selvittäviä tutkimuksia</a:t>
            </a:r>
          </a:p>
          <a:p>
            <a:pPr lvl="1"/>
            <a:r>
              <a:rPr lang="fi-FI" sz="2600" dirty="0" smtClean="0"/>
              <a:t>työ- ja toimintakykyä parantavaa hoitoa</a:t>
            </a:r>
          </a:p>
          <a:p>
            <a:pPr lvl="1"/>
            <a:r>
              <a:rPr lang="fi-FI" sz="2600" dirty="0" smtClean="0"/>
              <a:t>terapioita (esim. </a:t>
            </a:r>
            <a:r>
              <a:rPr lang="fi-FI" sz="2600" dirty="0" err="1" smtClean="0"/>
              <a:t>fysio</a:t>
            </a:r>
            <a:r>
              <a:rPr lang="fi-FI" sz="2600" dirty="0" smtClean="0"/>
              <a:t>-, toiminta-, puhe- ja psykoterapia ja neuropsykologinen kuntoutus)</a:t>
            </a:r>
          </a:p>
          <a:p>
            <a:pPr lvl="1"/>
            <a:r>
              <a:rPr lang="fi-FI" sz="2600" dirty="0" smtClean="0"/>
              <a:t>kuntoutusjaksoja</a:t>
            </a:r>
          </a:p>
          <a:p>
            <a:pPr lvl="1"/>
            <a:r>
              <a:rPr lang="fi-FI" sz="2600" dirty="0" smtClean="0"/>
              <a:t>apuvälinepalveluita</a:t>
            </a:r>
          </a:p>
          <a:p>
            <a:pPr lvl="1"/>
            <a:r>
              <a:rPr lang="fi-FI" sz="2600" dirty="0" smtClean="0"/>
              <a:t>sopeutumisvalmennusta (kuntoutujan ja hänen omaistensa ohjausta ja valmentamista sairastumisen ja vammautumisen jälkeisessä elämäntilanteessa)</a:t>
            </a:r>
          </a:p>
          <a:p>
            <a:pPr lvl="1"/>
            <a:r>
              <a:rPr lang="fi-FI" sz="2600" dirty="0" smtClean="0"/>
              <a:t>muita tukitoimia</a:t>
            </a:r>
          </a:p>
          <a:p>
            <a:r>
              <a:rPr lang="fi-FI" dirty="0" smtClean="0"/>
              <a:t>Kuntoutus on pääasiassa kunnan vastuulla.</a:t>
            </a:r>
          </a:p>
          <a:p>
            <a:pPr lvl="0"/>
            <a:r>
              <a:rPr lang="fi-FI" dirty="0" smtClean="0"/>
              <a:t>Kunnissa yhteistyötä koordinoi kuntoutuksen asiakaspalvelun yhteistyöryhmä.</a:t>
            </a:r>
          </a:p>
        </p:txBody>
      </p:sp>
    </p:spTree>
    <p:extLst>
      <p:ext uri="{BB962C8B-B14F-4D97-AF65-F5344CB8AC3E}">
        <p14:creationId xmlns:p14="http://schemas.microsoft.com/office/powerpoint/2010/main" val="96174225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Ammatillinen kuntoutus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2400" dirty="0"/>
              <a:t>Kuntoutus on </a:t>
            </a:r>
            <a:r>
              <a:rPr lang="fi-FI" sz="2400" dirty="0" smtClean="0"/>
              <a:t>aina </a:t>
            </a:r>
            <a:r>
              <a:rPr lang="fi-FI" sz="2400" dirty="0"/>
              <a:t>työkyvyttömyyseläkkeeseen nähden ensisijainen vaihtoehto. </a:t>
            </a:r>
            <a:endParaRPr lang="fi-FI" sz="2400" dirty="0" smtClean="0"/>
          </a:p>
          <a:p>
            <a:r>
              <a:rPr lang="fi-FI" sz="2400" dirty="0" smtClean="0"/>
              <a:t>Vakuutetulla </a:t>
            </a:r>
            <a:r>
              <a:rPr lang="fi-FI" sz="2400" dirty="0"/>
              <a:t>on oikeus saada työkyvyttömyyden estämiseksi tai työ- ja ansiokyvyn parantamiseksi tarkoituksenmukaista ammatillista kuntoutusta</a:t>
            </a:r>
            <a:r>
              <a:rPr lang="fi-FI" sz="2400" dirty="0" smtClean="0"/>
              <a:t>.</a:t>
            </a:r>
          </a:p>
          <a:p>
            <a:r>
              <a:rPr lang="fi-FI" sz="2400" dirty="0" smtClean="0"/>
              <a:t>Ammatilliseen </a:t>
            </a:r>
            <a:r>
              <a:rPr lang="fi-FI" sz="2400" dirty="0"/>
              <a:t>kuntoutukseen on oikeus henkilöllä, </a:t>
            </a:r>
            <a:r>
              <a:rPr lang="fi-FI" sz="2400" dirty="0" smtClean="0"/>
              <a:t>jonka</a:t>
            </a:r>
          </a:p>
          <a:p>
            <a:pPr lvl="1"/>
            <a:r>
              <a:rPr lang="fi-FI" sz="2200" dirty="0" smtClean="0"/>
              <a:t>asianmukaisesti </a:t>
            </a:r>
            <a:r>
              <a:rPr lang="fi-FI" sz="2200" dirty="0"/>
              <a:t>todettu sairaus, vika tai vamma todennäköisesti aiheuttaa työkyvyttömyyden </a:t>
            </a:r>
            <a:r>
              <a:rPr lang="fi-FI" sz="2200" dirty="0" smtClean="0"/>
              <a:t>uhan</a:t>
            </a:r>
          </a:p>
          <a:p>
            <a:pPr lvl="1"/>
            <a:r>
              <a:rPr lang="fi-FI" sz="2200" dirty="0" smtClean="0"/>
              <a:t>työkyky </a:t>
            </a:r>
            <a:r>
              <a:rPr lang="fi-FI" sz="2200" dirty="0"/>
              <a:t>ja ansiomahdollisuudet ovat sairauden, vian tai vamman takia olennaisesti heikentyneet.</a:t>
            </a:r>
          </a:p>
        </p:txBody>
      </p:sp>
    </p:spTree>
    <p:extLst>
      <p:ext uri="{BB962C8B-B14F-4D97-AF65-F5344CB8AC3E}">
        <p14:creationId xmlns:p14="http://schemas.microsoft.com/office/powerpoint/2010/main" val="390854041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Suomalaisen Lääkäriseuran Duodecimin, Suomen Anestesiologiyhdistyksen ja Suomen Yleislääketieteen yhdistyksen asettama työryhmä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2143397"/>
            <a:ext cx="8229600" cy="459797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fi-FI" sz="2900" b="1" dirty="0"/>
              <a:t>Puheenjohtaja:</a:t>
            </a:r>
          </a:p>
          <a:p>
            <a:pPr marL="0" indent="0">
              <a:buNone/>
            </a:pPr>
            <a:r>
              <a:rPr lang="fi-FI" sz="2900" dirty="0"/>
              <a:t>Pekka Mäntyselkä, LT, yleislääketieteen erikoislääkäri, professori; Itä-Suomen yliopisto ja </a:t>
            </a:r>
            <a:r>
              <a:rPr lang="fi-FI" sz="2900" dirty="0" err="1"/>
              <a:t>Pohjois</a:t>
            </a:r>
            <a:r>
              <a:rPr lang="fi-FI" sz="2900" dirty="0"/>
              <a:t>-Savon sairaanhoitopiiri</a:t>
            </a:r>
          </a:p>
          <a:p>
            <a:pPr marL="0" indent="0">
              <a:buNone/>
            </a:pPr>
            <a:r>
              <a:rPr lang="fi-FI" sz="2900" b="1" dirty="0"/>
              <a:t>Jäsenet:</a:t>
            </a:r>
          </a:p>
          <a:p>
            <a:pPr marL="0" indent="0">
              <a:buNone/>
            </a:pPr>
            <a:r>
              <a:rPr lang="fi-FI" sz="2900" dirty="0"/>
              <a:t>Maija Haanpää, LT, dosentti; ETERA</a:t>
            </a:r>
          </a:p>
          <a:p>
            <a:pPr marL="0" indent="0">
              <a:buNone/>
            </a:pPr>
            <a:r>
              <a:rPr lang="fi-FI" sz="2900" dirty="0"/>
              <a:t>Nora </a:t>
            </a:r>
            <a:r>
              <a:rPr lang="fi-FI" sz="2900" dirty="0" err="1"/>
              <a:t>Hagelberg</a:t>
            </a:r>
            <a:r>
              <a:rPr lang="fi-FI" sz="2900" dirty="0"/>
              <a:t>, LT, dosentti; TYKS:n kipuklinikka</a:t>
            </a:r>
          </a:p>
          <a:p>
            <a:pPr marL="0" indent="0">
              <a:buNone/>
            </a:pPr>
            <a:r>
              <a:rPr lang="fi-FI" sz="2900" dirty="0"/>
              <a:t>Arja Helin-Salmivaara, LT, dosentti; </a:t>
            </a:r>
            <a:r>
              <a:rPr lang="fi-FI" sz="2900" dirty="0" err="1"/>
              <a:t>HUS:n</a:t>
            </a:r>
            <a:r>
              <a:rPr lang="fi-FI" sz="2900" dirty="0"/>
              <a:t> perusterveydenhuollon yksikkö</a:t>
            </a:r>
          </a:p>
          <a:p>
            <a:pPr marL="0" indent="0">
              <a:buNone/>
            </a:pPr>
            <a:r>
              <a:rPr lang="fi-FI" sz="2900" dirty="0"/>
              <a:t>Hannu Kokki, LT, professori; </a:t>
            </a:r>
            <a:r>
              <a:rPr lang="fi-FI" sz="2900" dirty="0" err="1"/>
              <a:t>KYS:n</a:t>
            </a:r>
            <a:r>
              <a:rPr lang="fi-FI" sz="2900" dirty="0"/>
              <a:t> anestesiologian ja tehohoidon klinikka</a:t>
            </a:r>
          </a:p>
          <a:p>
            <a:pPr marL="0" indent="0">
              <a:buNone/>
            </a:pPr>
            <a:r>
              <a:rPr lang="fi-FI" sz="2900" dirty="0"/>
              <a:t>Jorma Komulainen, LT, dosentti; Suomalainen Lääkäriseura Duodecim; (Käypä hoito -toimittaja)</a:t>
            </a:r>
          </a:p>
          <a:p>
            <a:pPr marL="0" indent="0">
              <a:buNone/>
            </a:pPr>
            <a:r>
              <a:rPr lang="fi-FI" sz="2900" dirty="0"/>
              <a:t>Timo Pohjolainen, LKT, dosentti; Helsinki </a:t>
            </a:r>
            <a:r>
              <a:rPr lang="fi-FI" sz="2900" dirty="0" err="1"/>
              <a:t>Hospital</a:t>
            </a:r>
            <a:endParaRPr lang="fi-FI" sz="2900" dirty="0"/>
          </a:p>
          <a:p>
            <a:pPr marL="0" indent="0">
              <a:buNone/>
            </a:pPr>
            <a:r>
              <a:rPr lang="fi-FI" sz="2900" dirty="0"/>
              <a:t>Kalle Saikkonen, LL, terveyskeskuslääkäri; Helsingin </a:t>
            </a:r>
            <a:r>
              <a:rPr lang="fi-FI" sz="2900" dirty="0" err="1"/>
              <a:t>sosiaali</a:t>
            </a:r>
            <a:r>
              <a:rPr lang="fi-FI" sz="2900" dirty="0"/>
              <a:t>- ja terveysvirasto</a:t>
            </a:r>
          </a:p>
          <a:p>
            <a:pPr marL="0" indent="0">
              <a:buNone/>
            </a:pPr>
            <a:r>
              <a:rPr lang="fi-FI" sz="2900" dirty="0"/>
              <a:t>Sanna </a:t>
            </a:r>
            <a:r>
              <a:rPr lang="fi-FI" sz="2900" dirty="0" err="1"/>
              <a:t>Salanterä</a:t>
            </a:r>
            <a:r>
              <a:rPr lang="fi-FI" sz="2900" dirty="0"/>
              <a:t>, </a:t>
            </a:r>
            <a:r>
              <a:rPr lang="fi-FI" sz="2900" dirty="0" err="1"/>
              <a:t>TtT</a:t>
            </a:r>
            <a:r>
              <a:rPr lang="fi-FI" sz="2900" dirty="0"/>
              <a:t>, professori; Turun yliopiston hoitotieteen laitos</a:t>
            </a:r>
            <a:r>
              <a:rPr lang="fi-FI" sz="2600" dirty="0" smtClean="0"/>
              <a:t/>
            </a:r>
            <a:br>
              <a:rPr lang="fi-FI" sz="2600" dirty="0" smtClean="0"/>
            </a:br>
            <a:r>
              <a:rPr lang="fi-FI" sz="2600" dirty="0" smtClean="0"/>
              <a:t/>
            </a:r>
            <a:br>
              <a:rPr lang="fi-FI" sz="2600" dirty="0" smtClean="0"/>
            </a:br>
            <a:r>
              <a:rPr lang="fi-FI" sz="2600" dirty="0" smtClean="0"/>
              <a:t/>
            </a:r>
            <a:br>
              <a:rPr lang="fi-FI" sz="2600" dirty="0" smtClean="0"/>
            </a:br>
            <a:r>
              <a:rPr lang="fi-FI" sz="2900" dirty="0" smtClean="0"/>
              <a:t/>
            </a:r>
            <a:br>
              <a:rPr lang="fi-FI" sz="2900" dirty="0" smtClean="0"/>
            </a:br>
            <a:r>
              <a:rPr lang="fi-FI" sz="2900" dirty="0" smtClean="0"/>
              <a:t>Työryhmän </a:t>
            </a:r>
            <a:r>
              <a:rPr lang="fi-FI" sz="2900" dirty="0"/>
              <a:t>sidonnaisuudet näkyvät </a:t>
            </a:r>
            <a:r>
              <a:rPr lang="fi-FI" sz="2900" dirty="0">
                <a:hlinkClick r:id="rId3"/>
              </a:rPr>
              <a:t>suosituksen sähköisessä versiossa</a:t>
            </a:r>
            <a:endParaRPr lang="fi-FI" sz="2900" dirty="0"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fi-FI" sz="2900" dirty="0" smtClean="0">
                <a:cs typeface="Times New Roman" panose="02020603050405020304" pitchFamily="18" charset="0"/>
              </a:rPr>
              <a:t/>
            </a:r>
            <a:br>
              <a:rPr lang="fi-FI" sz="2900" dirty="0" smtClean="0">
                <a:cs typeface="Times New Roman" panose="02020603050405020304" pitchFamily="18" charset="0"/>
              </a:rPr>
            </a:br>
            <a:r>
              <a:rPr lang="fi-FI" sz="2900" dirty="0" smtClean="0">
                <a:cs typeface="Times New Roman" panose="02020603050405020304" pitchFamily="18" charset="0"/>
              </a:rPr>
              <a:t>Diojen laadinta Arja Helin-Salmivaara ja Pekka Mäntyselkä</a:t>
            </a:r>
            <a:r>
              <a:rPr lang="fi-FI" sz="2900" dirty="0">
                <a:cs typeface="Times New Roman" panose="02020603050405020304" pitchFamily="18" charset="0"/>
              </a:rPr>
              <a:t/>
            </a:r>
            <a:br>
              <a:rPr lang="fi-FI" sz="2900" dirty="0">
                <a:cs typeface="Times New Roman" panose="02020603050405020304" pitchFamily="18" charset="0"/>
              </a:rPr>
            </a:br>
            <a:r>
              <a:rPr lang="fi-FI" sz="2900" dirty="0">
                <a:cs typeface="Times New Roman" panose="02020603050405020304" pitchFamily="18" charset="0"/>
              </a:rPr>
              <a:t>Diojen muokkaus ja ulkoasu Tiina Tala ja Kirsi Tarnanen</a:t>
            </a:r>
            <a:endParaRPr lang="fi-FI" sz="2900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364849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Keskeinen </a:t>
            </a:r>
            <a:r>
              <a:rPr lang="fi-FI" dirty="0"/>
              <a:t>sanoma (1)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999381"/>
            <a:ext cx="8229600" cy="4669979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fi-FI" dirty="0"/>
              <a:t>Hyvän hoidon perustana on  toimiva hoitosuhde.</a:t>
            </a:r>
          </a:p>
          <a:p>
            <a:pPr lvl="0"/>
            <a:r>
              <a:rPr lang="fi-FI" dirty="0"/>
              <a:t>Potilaan tutkimiseen varataan tarpeeksi aikaa.</a:t>
            </a:r>
          </a:p>
          <a:p>
            <a:pPr lvl="0"/>
            <a:r>
              <a:rPr lang="fi-FI" dirty="0"/>
              <a:t>Potilaan kipu ja toimintakyky tulee arvioida ja kirjata jokaisella kivun vuoksi tapahtuneella vastaanottokäynnillä.</a:t>
            </a:r>
          </a:p>
          <a:p>
            <a:pPr lvl="0"/>
            <a:r>
              <a:rPr lang="fi-FI" dirty="0"/>
              <a:t>Potilaan sairaudet, niiden hoito, elämäntavat ja psykososiaalinen tilanne selvitetään.</a:t>
            </a:r>
          </a:p>
          <a:p>
            <a:pPr lvl="0"/>
            <a:r>
              <a:rPr lang="fi-FI" dirty="0"/>
              <a:t>Hoitosuunnitelma laaditaan potilaan kanssa.</a:t>
            </a:r>
          </a:p>
          <a:p>
            <a:pPr lvl="0"/>
            <a:r>
              <a:rPr lang="fi-FI" dirty="0"/>
              <a:t>Potilasohjauksessa keskeisiä ovat potilaan aktiivinen rooli, toimijuuden tukeminen ja ammattilaisten yhtenäinen sanoma.</a:t>
            </a:r>
          </a:p>
          <a:p>
            <a:pPr lvl="0"/>
            <a:r>
              <a:rPr lang="fi-FI" dirty="0"/>
              <a:t>Hoidon tavoitteina ovat kivun lievittyminen, toimintakyvyn koheneminen ja elämänlaadun paraneminen.</a:t>
            </a:r>
          </a:p>
          <a:p>
            <a:pPr lvl="0"/>
            <a:r>
              <a:rPr lang="fi-FI" dirty="0"/>
              <a:t>Syyn mukainen kivun hoito toteutetaan viipymättä.</a:t>
            </a:r>
          </a:p>
          <a:p>
            <a:pPr lvl="0"/>
            <a:r>
              <a:rPr lang="fi-FI" dirty="0"/>
              <a:t>Pitkäkestoista kipua ei yleensä pystytä kokonaan poistamaan, mutta sitä voidaan lievittää ja potilaan selviytymistä tukea.</a:t>
            </a:r>
          </a:p>
          <a:p>
            <a:pPr lvl="0"/>
            <a:r>
              <a:rPr lang="fi-FI" dirty="0"/>
              <a:t>Pitkäkestoisen kivun hoidossa ja kuntoutuksessa moniammatillinen lähestymistapa on tarpeen.</a:t>
            </a:r>
          </a:p>
          <a:p>
            <a:r>
              <a:rPr lang="fi-FI" dirty="0"/>
              <a:t>Lääkkeettömät hoidot ovat kivun hoidon perusta.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539472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Keskeinen </a:t>
            </a:r>
            <a:r>
              <a:rPr lang="fi-FI" dirty="0"/>
              <a:t>sanoma (2)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988841"/>
            <a:ext cx="8229600" cy="4608511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fi-FI" dirty="0"/>
              <a:t>Keskeisiä lääkkeettömiä hoitoja ovat liikunta, terapeuttinen harjoittelu, </a:t>
            </a:r>
            <a:r>
              <a:rPr lang="fi-FI" dirty="0" err="1"/>
              <a:t>kognitiivis-behavioraalinen</a:t>
            </a:r>
            <a:r>
              <a:rPr lang="fi-FI" dirty="0"/>
              <a:t> terapia, kylmä- ja lämpöhoito sekä TNS.</a:t>
            </a:r>
          </a:p>
          <a:p>
            <a:pPr lvl="0"/>
            <a:r>
              <a:rPr lang="fi-FI" dirty="0"/>
              <a:t>Lääkkeettömään hoitoon liitetään tarvittaessa lääkkeellinen hoito.</a:t>
            </a:r>
          </a:p>
          <a:p>
            <a:pPr lvl="0"/>
            <a:r>
              <a:rPr lang="fi-FI" dirty="0"/>
              <a:t>Kivun hoito suunnitellaan yksilöllisesti potilaan kipuongelman, muiden sairauksien, niiden hoidon ja </a:t>
            </a:r>
            <a:r>
              <a:rPr lang="fi-FI" dirty="0" err="1"/>
              <a:t>psykososiaalisen</a:t>
            </a:r>
            <a:r>
              <a:rPr lang="fi-FI" dirty="0"/>
              <a:t> tilanteen mukaan.</a:t>
            </a:r>
          </a:p>
          <a:p>
            <a:pPr lvl="0"/>
            <a:r>
              <a:rPr lang="fi-FI" dirty="0"/>
              <a:t>Kudosvauriokivun hoidossa käytetään </a:t>
            </a:r>
            <a:r>
              <a:rPr lang="fi-FI" dirty="0" err="1"/>
              <a:t>parasetamolia</a:t>
            </a:r>
            <a:r>
              <a:rPr lang="fi-FI" dirty="0"/>
              <a:t>, tulehduskipulääkkeitä tai niiden yhdistelmää. Tulehduskipulääkkeiden jatkuvaa käyttöä ei suositella. Jos muiden lääkkeiden teho on riittämätön, hoitoon voidaan yhdistää mieto </a:t>
            </a:r>
            <a:r>
              <a:rPr lang="fi-FI" dirty="0" err="1"/>
              <a:t>opioidi</a:t>
            </a:r>
            <a:r>
              <a:rPr lang="fi-FI" dirty="0"/>
              <a:t>.</a:t>
            </a:r>
          </a:p>
          <a:p>
            <a:pPr lvl="0"/>
            <a:r>
              <a:rPr lang="fi-FI" dirty="0"/>
              <a:t>Neuropaattisen kivun hoidossa voidaan käyttää ensisijaisesti </a:t>
            </a:r>
            <a:r>
              <a:rPr lang="fi-FI" dirty="0" err="1"/>
              <a:t>trisyklisiä</a:t>
            </a:r>
            <a:r>
              <a:rPr lang="fi-FI" dirty="0"/>
              <a:t> masennuslääkkeitä, </a:t>
            </a:r>
            <a:r>
              <a:rPr lang="fi-FI" dirty="0" err="1"/>
              <a:t>gabapentinoideja</a:t>
            </a:r>
            <a:r>
              <a:rPr lang="fi-FI" dirty="0"/>
              <a:t>, SNRI-ryhmän masennuslääkkeitä tai </a:t>
            </a:r>
            <a:r>
              <a:rPr lang="fi-FI" dirty="0" err="1"/>
              <a:t>lidokaiinivoidetta</a:t>
            </a:r>
            <a:r>
              <a:rPr lang="fi-FI" dirty="0"/>
              <a:t>.</a:t>
            </a:r>
          </a:p>
          <a:p>
            <a:pPr lvl="0"/>
            <a:r>
              <a:rPr lang="fi-FI" dirty="0"/>
              <a:t>Sekamuotoisen kivun hoidossa yhdistellään eri mekanismeilla vaikuttavia lääkkeitä.</a:t>
            </a:r>
          </a:p>
          <a:p>
            <a:pPr lvl="0"/>
            <a:r>
              <a:rPr lang="fi-FI" dirty="0"/>
              <a:t>Vahvoja </a:t>
            </a:r>
            <a:r>
              <a:rPr lang="fi-FI" dirty="0" err="1"/>
              <a:t>opioideja</a:t>
            </a:r>
            <a:r>
              <a:rPr lang="fi-FI" dirty="0"/>
              <a:t> käytetään vain erityistilanteissa.</a:t>
            </a:r>
          </a:p>
          <a:p>
            <a:pPr lvl="0"/>
            <a:r>
              <a:rPr lang="fi-FI" dirty="0" err="1"/>
              <a:t>Opioidien</a:t>
            </a:r>
            <a:r>
              <a:rPr lang="fi-FI" dirty="0"/>
              <a:t> määräämisessä tulee ottaa huomioon riippuvuus- ja </a:t>
            </a:r>
            <a:r>
              <a:rPr lang="fi-FI" dirty="0" smtClean="0"/>
              <a:t>väärinkäyttö-riski.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115435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Suosituksen aiheen </a:t>
            </a:r>
            <a:r>
              <a:rPr lang="fi-FI" dirty="0" smtClean="0"/>
              <a:t>rajaus</a:t>
            </a:r>
            <a:endParaRPr lang="fi-FI" dirty="0"/>
          </a:p>
        </p:txBody>
      </p:sp>
      <p:sp>
        <p:nvSpPr>
          <p:cNvPr id="6" name="Sisällön paikkamerkki 5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fi-FI" dirty="0" smtClean="0"/>
              <a:t>Käsitellään yleisimpiä </a:t>
            </a:r>
            <a:r>
              <a:rPr lang="fi-FI" dirty="0"/>
              <a:t>pitkäaikaisia tuki- ja liikuntaelimistön (monimuotoinen paikallinen </a:t>
            </a:r>
            <a:r>
              <a:rPr lang="fi-FI" dirty="0" smtClean="0"/>
              <a:t>kipuoire-yhtymä mukaan </a:t>
            </a:r>
            <a:r>
              <a:rPr lang="fi-FI" dirty="0"/>
              <a:t>luettuna), </a:t>
            </a:r>
            <a:r>
              <a:rPr lang="fi-FI" dirty="0" err="1"/>
              <a:t>viskeraalisia</a:t>
            </a:r>
            <a:r>
              <a:rPr lang="fi-FI" dirty="0"/>
              <a:t>, neuropaattisia ja </a:t>
            </a:r>
            <a:r>
              <a:rPr lang="fi-FI" dirty="0" err="1"/>
              <a:t>fibromyalgiaan</a:t>
            </a:r>
            <a:r>
              <a:rPr lang="fi-FI" dirty="0"/>
              <a:t> liittyviä kiputiloja sekä niiden lääkkeetöntä ja lääkkeellistä hoitoa.</a:t>
            </a:r>
          </a:p>
          <a:p>
            <a:pPr lvl="0"/>
            <a:r>
              <a:rPr lang="fi-FI" dirty="0" smtClean="0"/>
              <a:t>Viitataan </a:t>
            </a:r>
            <a:r>
              <a:rPr lang="fi-FI" dirty="0"/>
              <a:t>muihin Käypä hoito -suosituksiin silloin, kun se on aiheellista.</a:t>
            </a:r>
          </a:p>
          <a:p>
            <a:pPr lvl="0"/>
            <a:r>
              <a:rPr lang="fi-FI" dirty="0" smtClean="0"/>
              <a:t>Seuraavia ei käsitellä:</a:t>
            </a:r>
            <a:endParaRPr lang="fi-FI" dirty="0"/>
          </a:p>
          <a:p>
            <a:pPr lvl="1"/>
            <a:r>
              <a:rPr lang="fi-FI" sz="2600" dirty="0"/>
              <a:t>päänsärkyä</a:t>
            </a:r>
          </a:p>
          <a:p>
            <a:pPr lvl="1"/>
            <a:r>
              <a:rPr lang="fi-FI" sz="2600" dirty="0"/>
              <a:t>syöpäkipua</a:t>
            </a:r>
          </a:p>
          <a:p>
            <a:pPr lvl="1"/>
            <a:r>
              <a:rPr lang="fi-FI" sz="2600" dirty="0"/>
              <a:t>akuuttia leikkauksen jälkeistä kipua eikä operatiivisen hoidon aikaista kipua</a:t>
            </a:r>
          </a:p>
          <a:p>
            <a:pPr lvl="1"/>
            <a:r>
              <a:rPr lang="fi-FI" sz="2600" dirty="0"/>
              <a:t>akuuttia vatsa- ja rintakipua </a:t>
            </a:r>
          </a:p>
          <a:p>
            <a:pPr lvl="1"/>
            <a:r>
              <a:rPr lang="fi-FI" sz="2600" dirty="0"/>
              <a:t>sellaisia hoitomuotoja, joita ei ole yleisesti Suomessa saatavilla.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42445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143000"/>
          </a:xfrm>
        </p:spPr>
        <p:txBody>
          <a:bodyPr/>
          <a:lstStyle/>
          <a:p>
            <a:r>
              <a:rPr lang="fi-FI" dirty="0" smtClean="0"/>
              <a:t>Määritelmiä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844825"/>
            <a:ext cx="8229600" cy="4752528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fi-FI" b="1" dirty="0"/>
              <a:t>Kipu</a:t>
            </a:r>
            <a:r>
              <a:rPr lang="fi-FI" dirty="0"/>
              <a:t>: epämiellyttävä kokemus, joka liittyy kudosvaurioon tai sen uhkaan tai jota kuvataan kudosvaurion käsittein </a:t>
            </a:r>
            <a:endParaRPr lang="fi-FI" dirty="0" smtClean="0"/>
          </a:p>
          <a:p>
            <a:pPr lvl="0"/>
            <a:r>
              <a:rPr lang="fi-FI" b="1" dirty="0" err="1" smtClean="0"/>
              <a:t>Nosiseptio</a:t>
            </a:r>
            <a:r>
              <a:rPr lang="fi-FI" dirty="0"/>
              <a:t>: kipureseptorin ärsytyksen aiheuttama kivun aistiminen</a:t>
            </a:r>
          </a:p>
          <a:p>
            <a:pPr lvl="0"/>
            <a:r>
              <a:rPr lang="fi-FI" b="1" dirty="0"/>
              <a:t>Kudosvauriokipu</a:t>
            </a:r>
            <a:r>
              <a:rPr lang="fi-FI" dirty="0"/>
              <a:t> eli </a:t>
            </a:r>
            <a:r>
              <a:rPr lang="fi-FI" dirty="0" err="1"/>
              <a:t>nosiseptiivinen</a:t>
            </a:r>
            <a:r>
              <a:rPr lang="fi-FI" dirty="0"/>
              <a:t> kipu: kipu, jonka syynä on kipureseptoreiden aktivoituminen, kun kudosvaurio on tapahtunut tai se on uhkaamassa </a:t>
            </a:r>
            <a:endParaRPr lang="fi-FI" dirty="0" smtClean="0"/>
          </a:p>
          <a:p>
            <a:pPr lvl="0"/>
            <a:r>
              <a:rPr lang="fi-FI" b="1" dirty="0" smtClean="0"/>
              <a:t>Neuropaattinen </a:t>
            </a:r>
            <a:r>
              <a:rPr lang="fi-FI" b="1" dirty="0"/>
              <a:t>kipu </a:t>
            </a:r>
            <a:r>
              <a:rPr lang="fi-FI" dirty="0"/>
              <a:t>eli hermovauriokipu: kipua välittävän hermojärjestelmän vauriosta tai sairaudesta aiheutuva kipu </a:t>
            </a:r>
            <a:endParaRPr lang="fi-FI" dirty="0" smtClean="0"/>
          </a:p>
          <a:p>
            <a:pPr lvl="0"/>
            <a:r>
              <a:rPr lang="fi-FI" b="1" dirty="0" err="1" smtClean="0"/>
              <a:t>Viskeraalinen</a:t>
            </a:r>
            <a:r>
              <a:rPr lang="fi-FI" b="1" dirty="0" smtClean="0"/>
              <a:t> </a:t>
            </a:r>
            <a:r>
              <a:rPr lang="fi-FI" b="1" dirty="0"/>
              <a:t>kipu:</a:t>
            </a:r>
            <a:r>
              <a:rPr lang="fi-FI" dirty="0"/>
              <a:t> sisäelinperäinen kipu, jota on usein vaikea paikantaa ja johon voi liittyä heijastekipua</a:t>
            </a:r>
          </a:p>
          <a:p>
            <a:pPr lvl="0"/>
            <a:r>
              <a:rPr lang="fi-FI" dirty="0"/>
              <a:t>Tässä suosituksessa </a:t>
            </a:r>
            <a:r>
              <a:rPr lang="fi-FI" b="1" dirty="0"/>
              <a:t>akuutilla kivulla</a:t>
            </a:r>
            <a:r>
              <a:rPr lang="fi-FI" dirty="0"/>
              <a:t> tarkoitetaan alle kuukauden kestänyttä kipua, </a:t>
            </a:r>
            <a:r>
              <a:rPr lang="fi-FI" b="1" dirty="0" err="1"/>
              <a:t>subakuutilla</a:t>
            </a:r>
            <a:r>
              <a:rPr lang="fi-FI" b="1" dirty="0"/>
              <a:t> kivulla</a:t>
            </a:r>
            <a:r>
              <a:rPr lang="fi-FI" dirty="0"/>
              <a:t> 1–3 kuukautta kestänyttä kipua ja </a:t>
            </a:r>
            <a:r>
              <a:rPr lang="fi-FI" b="1" dirty="0"/>
              <a:t>kroonisella kivulla</a:t>
            </a:r>
            <a:r>
              <a:rPr lang="fi-FI" dirty="0"/>
              <a:t> yli 3 kuukautta kestänyttä kipua, josta tässä suosituksessa käytetään termiä pitkäkestoinen kipu</a:t>
            </a:r>
          </a:p>
          <a:p>
            <a:pPr lvl="0"/>
            <a:r>
              <a:rPr lang="fi-FI" b="1" dirty="0"/>
              <a:t>Krooninen kipuoireyhtymä</a:t>
            </a:r>
            <a:r>
              <a:rPr lang="fi-FI" dirty="0"/>
              <a:t> (ICD-10; F45.4): oireyhtymä, jonka hallitseva oire on sitkeä, vaikea ja kärsimystä tuottava kipu, jota ei täysin selitä mikään fysiologinen prosessi tai fyysinen häiriö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244610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Kipu väestössä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fi-FI" sz="2400" dirty="0"/>
              <a:t>Suomessa kivun on todettu liittyvään noin 40 </a:t>
            </a:r>
            <a:r>
              <a:rPr lang="fi-FI" sz="2400" dirty="0" smtClean="0"/>
              <a:t>prosenttiin</a:t>
            </a:r>
            <a:r>
              <a:rPr lang="fi-FI" sz="2400" dirty="0"/>
              <a:t> </a:t>
            </a:r>
            <a:r>
              <a:rPr lang="fi-FI" sz="2400" dirty="0" smtClean="0"/>
              <a:t>käynneistä terveyskeskuslääkärin luona.</a:t>
            </a:r>
            <a:endParaRPr lang="fi-FI" sz="2400" dirty="0"/>
          </a:p>
          <a:p>
            <a:pPr lvl="0"/>
            <a:r>
              <a:rPr lang="fi-FI" sz="2400" dirty="0"/>
              <a:t>Eurooppalaisen monikeskustutkimuksen </a:t>
            </a:r>
            <a:r>
              <a:rPr lang="fi-FI" sz="2400" dirty="0" smtClean="0"/>
              <a:t>mukaan </a:t>
            </a:r>
            <a:r>
              <a:rPr lang="fi-FI" sz="2400" dirty="0"/>
              <a:t>kroonisista kivuista kärsineistä aikuisista 60 % oli käynyt edellisten 6 kuukauden aikana 2–9 kertaa lääkärissä kivun vuoksi.</a:t>
            </a:r>
          </a:p>
          <a:p>
            <a:pPr lvl="0"/>
            <a:r>
              <a:rPr lang="fi-FI" sz="2400" dirty="0"/>
              <a:t>Kivun aiheuttamista kokonaiskustannuksista selkeästi suurimman osan muodostavat epäsuorat kustannukset, kuten poissaolot työstä ja toimintakyvyn heikkeneminen</a:t>
            </a:r>
            <a:r>
              <a:rPr lang="fi-FI" sz="2400" dirty="0" smtClean="0"/>
              <a:t>.</a:t>
            </a:r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30707397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Kipupotilaan kohtaaminen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fi-FI" sz="3200" dirty="0"/>
              <a:t>Potilaan kipu on todellinen riippumatta sen etiologiasta ja patofysiologiasta.</a:t>
            </a:r>
          </a:p>
          <a:p>
            <a:pPr lvl="0"/>
            <a:r>
              <a:rPr lang="fi-FI" sz="3200" dirty="0" smtClean="0"/>
              <a:t>Hyvä </a:t>
            </a:r>
            <a:r>
              <a:rPr lang="fi-FI" sz="3200" dirty="0"/>
              <a:t>hoito perustuu toimivaan hoitosuhteeseen, johon sisältyy empaattinen ja kuunteleva suhtautuminen.</a:t>
            </a:r>
          </a:p>
          <a:p>
            <a:pPr lvl="1"/>
            <a:r>
              <a:rPr lang="fi-FI" sz="2900" dirty="0"/>
              <a:t>Potilaan haastatteluun varataan riittävästi aikaa.</a:t>
            </a:r>
          </a:p>
          <a:p>
            <a:pPr lvl="1"/>
            <a:r>
              <a:rPr lang="fi-FI" sz="2900" dirty="0"/>
              <a:t>Potilaalle tehdään perusteellinen kliininen tutkimus. Löydökset ja taudinmääritys selitetään ymmärrettävästi.</a:t>
            </a:r>
          </a:p>
          <a:p>
            <a:pPr lvl="1"/>
            <a:r>
              <a:rPr lang="fi-FI" sz="2900" dirty="0"/>
              <a:t>Vastaanottotilanteessa tehdään tilannekoosteita ja samalla varmistetaan, että potilaan kipuongelma, näkemykset ja tavoitteet on ymmärretty.</a:t>
            </a:r>
          </a:p>
          <a:p>
            <a:pPr lvl="1"/>
            <a:r>
              <a:rPr lang="fi-FI" sz="2900" dirty="0"/>
              <a:t>Yksilöllisen ohjauksen tulee olla osa jokaista vastaanottokäyntiä.</a:t>
            </a:r>
          </a:p>
          <a:p>
            <a:pPr lvl="1"/>
            <a:r>
              <a:rPr lang="fi-FI" sz="2900" dirty="0"/>
              <a:t>Pitkäkestoisen kivun hyvä hoito perustuu jatkuvaan hoitosuhteeseen.</a:t>
            </a:r>
          </a:p>
          <a:p>
            <a:pPr lvl="0"/>
            <a:r>
              <a:rPr lang="fi-FI" sz="3200" dirty="0"/>
              <a:t>Hoitosuunnitelma laaditaan yhdessä potilaan kanssa. Molemmat osapuolet sitoutuvat siihen.</a:t>
            </a:r>
          </a:p>
          <a:p>
            <a:pPr lvl="0"/>
            <a:r>
              <a:rPr lang="fi-FI" sz="3200" dirty="0"/>
              <a:t>Potilaan aktiivisuutta, pystyvyyttä, vastuuta ja rauhallista suhtautumista kipuun tuetaan</a:t>
            </a:r>
            <a:r>
              <a:rPr lang="fi-FI" sz="3200" dirty="0" smtClean="0"/>
              <a:t>.</a:t>
            </a:r>
            <a:endParaRPr lang="fi-FI" sz="3200" dirty="0"/>
          </a:p>
        </p:txBody>
      </p:sp>
    </p:spTree>
    <p:extLst>
      <p:ext uri="{BB962C8B-B14F-4D97-AF65-F5344CB8AC3E}">
        <p14:creationId xmlns:p14="http://schemas.microsoft.com/office/powerpoint/2010/main" val="1222997092"/>
      </p:ext>
    </p:extLst>
  </p:cSld>
  <p:clrMapOvr>
    <a:masterClrMapping/>
  </p:clrMapOvr>
</p:sld>
</file>

<file path=ppt/theme/theme1.xml><?xml version="1.0" encoding="utf-8"?>
<a:theme xmlns:a="http://schemas.openxmlformats.org/drawingml/2006/main" name="KH-mallipohja-20130228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ww_käypähoito_fi-diapohja" id="{2D81B2D2-66EE-4416-9740-D4C0E7067E35}" vid="{EE9A008E-647A-4E41-9B9F-4A9E1D4A74D9}"/>
    </a:ext>
  </a:extLst>
</a:theme>
</file>

<file path=ppt/theme/theme2.xml><?xml version="1.0" encoding="utf-8"?>
<a:theme xmlns:a="http://schemas.openxmlformats.org/drawingml/2006/main" name="Mukautettu suunnittelumalli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ww_käypähoito_fi-diapohja" id="{2D81B2D2-66EE-4416-9740-D4C0E7067E35}" vid="{9F1448AE-D5D3-4B8F-B3EF-B2FC8D6DEF10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www_käypähoito_fi-diapohja</Template>
  <TotalTime>0</TotalTime>
  <Words>1825</Words>
  <Application>Microsoft Office PowerPoint</Application>
  <PresentationFormat>Näytössä katseltava diaesitys (4:3)</PresentationFormat>
  <Paragraphs>270</Paragraphs>
  <Slides>32</Slides>
  <Notes>8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2</vt:i4>
      </vt:variant>
      <vt:variant>
        <vt:lpstr>Dian otsikot</vt:lpstr>
      </vt:variant>
      <vt:variant>
        <vt:i4>32</vt:i4>
      </vt:variant>
    </vt:vector>
  </HeadingPairs>
  <TitlesOfParts>
    <vt:vector size="39" baseType="lpstr">
      <vt:lpstr>Arial</vt:lpstr>
      <vt:lpstr>Calibri</vt:lpstr>
      <vt:lpstr>Calibri Light</vt:lpstr>
      <vt:lpstr>Optima LT Std</vt:lpstr>
      <vt:lpstr>Times New Roman</vt:lpstr>
      <vt:lpstr>KH-mallipohja-20130228</vt:lpstr>
      <vt:lpstr>Mukautettu suunnittelumalli</vt:lpstr>
      <vt:lpstr>Luentomateriaali Kipu</vt:lpstr>
      <vt:lpstr>Näytön varmuusaste Käypä hoito -suosituksissa</vt:lpstr>
      <vt:lpstr>Luentomateriaalin käyttö</vt:lpstr>
      <vt:lpstr>Keskeinen sanoma (1)</vt:lpstr>
      <vt:lpstr>Keskeinen sanoma (2)</vt:lpstr>
      <vt:lpstr>Suosituksen aiheen rajaus</vt:lpstr>
      <vt:lpstr>Määritelmiä</vt:lpstr>
      <vt:lpstr>Kipu väestössä</vt:lpstr>
      <vt:lpstr>Kipupotilaan kohtaaminen</vt:lpstr>
      <vt:lpstr>Kivun arviointi</vt:lpstr>
      <vt:lpstr>Kivun arviointi</vt:lpstr>
      <vt:lpstr>Kivun arviointi lapsilla</vt:lpstr>
      <vt:lpstr>Kipupotilaan toimintakyvyn arviointi</vt:lpstr>
      <vt:lpstr>Kipupotilaan työkykyyn vaikuttavia tekijöitä</vt:lpstr>
      <vt:lpstr>Kivun hoidon periaatteet </vt:lpstr>
      <vt:lpstr>Kivun lääkkeettömät hoidot</vt:lpstr>
      <vt:lpstr>Kivun lääkehoidon periaatteet</vt:lpstr>
      <vt:lpstr>Kipulääkitys kroonisten sairauksien yhteydessä</vt:lpstr>
      <vt:lpstr>Kipulääkitys iäkkäillä</vt:lpstr>
      <vt:lpstr>Kivun lääkehoito raskauden aikana</vt:lpstr>
      <vt:lpstr>Kivun lääkehoito imetyksen aikana</vt:lpstr>
      <vt:lpstr>Lasten kivun  hoito</vt:lpstr>
      <vt:lpstr>Opioidien käytön periaatteet</vt:lpstr>
      <vt:lpstr>Potilasohjaus</vt:lpstr>
      <vt:lpstr>Hoidon järjestäminen: perusterveydenhuolto</vt:lpstr>
      <vt:lpstr>Hoidon järjestäminen: erikoissairaanhoito</vt:lpstr>
      <vt:lpstr>Seuranta</vt:lpstr>
      <vt:lpstr>Kivun kroonistuminen</vt:lpstr>
      <vt:lpstr>Kivun kroonistuminen</vt:lpstr>
      <vt:lpstr>Lääkinnällinen kuntoutus</vt:lpstr>
      <vt:lpstr>Ammatillinen kuntoutus</vt:lpstr>
      <vt:lpstr>Suomalaisen Lääkäriseuran Duodecimin, Suomen Anestesiologiyhdistyksen ja Suomen Yleislääketieteen yhdistyksen asettama työryhmä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2015-11-25T12:37:26Z</dcterms:created>
  <dcterms:modified xsi:type="dcterms:W3CDTF">2015-12-04T10:35:56Z</dcterms:modified>
</cp:coreProperties>
</file>