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9" r:id="rId1"/>
    <p:sldMasterId id="2147483692" r:id="rId2"/>
  </p:sldMasterIdLst>
  <p:notesMasterIdLst>
    <p:notesMasterId r:id="rId36"/>
  </p:notesMasterIdLst>
  <p:sldIdLst>
    <p:sldId id="267" r:id="rId3"/>
    <p:sldId id="282" r:id="rId4"/>
    <p:sldId id="284" r:id="rId5"/>
    <p:sldId id="316" r:id="rId6"/>
    <p:sldId id="319" r:id="rId7"/>
    <p:sldId id="317" r:id="rId8"/>
    <p:sldId id="318" r:id="rId9"/>
    <p:sldId id="320" r:id="rId10"/>
    <p:sldId id="321" r:id="rId11"/>
    <p:sldId id="322" r:id="rId12"/>
    <p:sldId id="324" r:id="rId13"/>
    <p:sldId id="323" r:id="rId14"/>
    <p:sldId id="325" r:id="rId15"/>
    <p:sldId id="326" r:id="rId16"/>
    <p:sldId id="327" r:id="rId17"/>
    <p:sldId id="328" r:id="rId18"/>
    <p:sldId id="329" r:id="rId19"/>
    <p:sldId id="332" r:id="rId20"/>
    <p:sldId id="330" r:id="rId21"/>
    <p:sldId id="331" r:id="rId22"/>
    <p:sldId id="333" r:id="rId23"/>
    <p:sldId id="334" r:id="rId24"/>
    <p:sldId id="339" r:id="rId25"/>
    <p:sldId id="336" r:id="rId26"/>
    <p:sldId id="337" r:id="rId27"/>
    <p:sldId id="338" r:id="rId28"/>
    <p:sldId id="340" r:id="rId29"/>
    <p:sldId id="335" r:id="rId30"/>
    <p:sldId id="341" r:id="rId31"/>
    <p:sldId id="342" r:id="rId32"/>
    <p:sldId id="311" r:id="rId33"/>
    <p:sldId id="312" r:id="rId34"/>
    <p:sldId id="314" r:id="rId35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Tekijä" initials="K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Tekijä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759"/>
    <a:srgbClr val="000066"/>
    <a:srgbClr val="E7E7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B32945-42E0-4AAD-BE3A-99CC9CA277BC}" v="1" dt="2022-10-10T10:19:42.4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1" autoAdjust="0"/>
    <p:restoredTop sz="86509" autoAdjust="0"/>
  </p:normalViewPr>
  <p:slideViewPr>
    <p:cSldViewPr snapToGrid="0" snapToObjects="1">
      <p:cViewPr varScale="1">
        <p:scale>
          <a:sx n="112" d="100"/>
          <a:sy n="112" d="100"/>
        </p:scale>
        <p:origin x="2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86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8/10/relationships/authors" Target="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91D80E-7A80-42CA-892D-2AC4203C1F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DF2476B9-3D48-4409-A750-CDD6A545E4CC}">
      <dgm:prSet/>
      <dgm:spPr/>
      <dgm:t>
        <a:bodyPr/>
        <a:lstStyle/>
        <a:p>
          <a:r>
            <a:rPr lang="fi-FI" b="0" i="0" dirty="0"/>
            <a:t>Juurihoidossa hampaan ydinontelo puhdistetaan </a:t>
          </a:r>
          <a:r>
            <a:rPr lang="fi-FI" b="0" i="0" dirty="0" err="1"/>
            <a:t>pulpakudoksesta</a:t>
          </a:r>
          <a:r>
            <a:rPr lang="fi-FI" b="0" i="0" dirty="0"/>
            <a:t> ja mikrobeista ja kanavat laajennetaan, desinfioidaan ja täytetään juurentäyteaineella.</a:t>
          </a:r>
          <a:endParaRPr lang="fi-FI" dirty="0"/>
        </a:p>
      </dgm:t>
    </dgm:pt>
    <dgm:pt modelId="{CF22CEFC-251C-4ED1-9545-0447E1DEDC02}" type="parTrans" cxnId="{46037B70-28B9-40D8-82BE-2D4E61BE59B3}">
      <dgm:prSet/>
      <dgm:spPr/>
      <dgm:t>
        <a:bodyPr/>
        <a:lstStyle/>
        <a:p>
          <a:endParaRPr lang="fi-FI"/>
        </a:p>
      </dgm:t>
    </dgm:pt>
    <dgm:pt modelId="{622DBE96-E751-4B2F-8CFD-EC40E8371A94}" type="sibTrans" cxnId="{46037B70-28B9-40D8-82BE-2D4E61BE59B3}">
      <dgm:prSet/>
      <dgm:spPr/>
      <dgm:t>
        <a:bodyPr/>
        <a:lstStyle/>
        <a:p>
          <a:endParaRPr lang="fi-FI"/>
        </a:p>
      </dgm:t>
    </dgm:pt>
    <dgm:pt modelId="{46668357-496D-40E4-847F-63E256C16E8D}">
      <dgm:prSet/>
      <dgm:spPr/>
      <dgm:t>
        <a:bodyPr/>
        <a:lstStyle/>
        <a:p>
          <a:r>
            <a:rPr lang="fi-FI" b="0" i="0" dirty="0"/>
            <a:t>Hoidon ensisijaisena tavoitteena on estää juurikanavasysteemin infektoituminen tai eliminoida olemassa oleva infektio.</a:t>
          </a:r>
          <a:endParaRPr lang="fi-FI" dirty="0"/>
        </a:p>
      </dgm:t>
    </dgm:pt>
    <dgm:pt modelId="{F6152050-C873-4778-9CFD-AF5737807653}" type="parTrans" cxnId="{066C4A21-2850-4DD0-B3A0-A91E99F6A880}">
      <dgm:prSet/>
      <dgm:spPr/>
      <dgm:t>
        <a:bodyPr/>
        <a:lstStyle/>
        <a:p>
          <a:endParaRPr lang="fi-FI"/>
        </a:p>
      </dgm:t>
    </dgm:pt>
    <dgm:pt modelId="{6AB5B212-14EB-4153-AE9E-E625CF6AFF6F}" type="sibTrans" cxnId="{066C4A21-2850-4DD0-B3A0-A91E99F6A880}">
      <dgm:prSet/>
      <dgm:spPr/>
      <dgm:t>
        <a:bodyPr/>
        <a:lstStyle/>
        <a:p>
          <a:endParaRPr lang="fi-FI"/>
        </a:p>
      </dgm:t>
    </dgm:pt>
    <dgm:pt modelId="{971EE2E6-7DBB-47A4-AD84-47AAB0FA15FD}">
      <dgm:prSet/>
      <dgm:spPr/>
      <dgm:t>
        <a:bodyPr/>
        <a:lstStyle/>
        <a:p>
          <a:r>
            <a:rPr lang="fi-FI" b="0" i="0"/>
            <a:t>Juurihoidon </a:t>
          </a:r>
          <a:r>
            <a:rPr lang="fi-FI" b="0" i="0" dirty="0"/>
            <a:t>jälkeen hammas paikataan tai </a:t>
          </a:r>
          <a:r>
            <a:rPr lang="fi-FI" b="0" i="0" dirty="0" err="1"/>
            <a:t>kruunutetaan</a:t>
          </a:r>
          <a:r>
            <a:rPr lang="fi-FI" b="0" i="0" dirty="0"/>
            <a:t>.</a:t>
          </a:r>
          <a:endParaRPr lang="fi-FI" dirty="0"/>
        </a:p>
      </dgm:t>
    </dgm:pt>
    <dgm:pt modelId="{502BC45F-8A6B-4121-9DE2-3388AF3173FF}" type="parTrans" cxnId="{24CED613-0546-47AF-879B-B10268F0B2CB}">
      <dgm:prSet/>
      <dgm:spPr/>
      <dgm:t>
        <a:bodyPr/>
        <a:lstStyle/>
        <a:p>
          <a:endParaRPr lang="fi-FI"/>
        </a:p>
      </dgm:t>
    </dgm:pt>
    <dgm:pt modelId="{FCA380A4-EB85-4D0E-B64F-4AABC1377726}" type="sibTrans" cxnId="{24CED613-0546-47AF-879B-B10268F0B2CB}">
      <dgm:prSet/>
      <dgm:spPr/>
      <dgm:t>
        <a:bodyPr/>
        <a:lstStyle/>
        <a:p>
          <a:endParaRPr lang="fi-FI"/>
        </a:p>
      </dgm:t>
    </dgm:pt>
    <dgm:pt modelId="{41427CAB-B4AA-47D4-9546-90540E56594D}" type="pres">
      <dgm:prSet presAssocID="{A691D80E-7A80-42CA-892D-2AC4203C1F2F}" presName="linear" presStyleCnt="0">
        <dgm:presLayoutVars>
          <dgm:animLvl val="lvl"/>
          <dgm:resizeHandles val="exact"/>
        </dgm:presLayoutVars>
      </dgm:prSet>
      <dgm:spPr/>
    </dgm:pt>
    <dgm:pt modelId="{A369BE4F-E7DF-4398-B017-0C4AFEA8A283}" type="pres">
      <dgm:prSet presAssocID="{DF2476B9-3D48-4409-A750-CDD6A545E4C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2CC450E-DDBA-4A45-88AD-1663BB65E691}" type="pres">
      <dgm:prSet presAssocID="{622DBE96-E751-4B2F-8CFD-EC40E8371A94}" presName="spacer" presStyleCnt="0"/>
      <dgm:spPr/>
    </dgm:pt>
    <dgm:pt modelId="{A67C9987-282B-4B16-A4A6-BAC5B2415234}" type="pres">
      <dgm:prSet presAssocID="{46668357-496D-40E4-847F-63E256C16E8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7911AE1-9F51-41C6-9941-D86129A5424A}" type="pres">
      <dgm:prSet presAssocID="{6AB5B212-14EB-4153-AE9E-E625CF6AFF6F}" presName="spacer" presStyleCnt="0"/>
      <dgm:spPr/>
    </dgm:pt>
    <dgm:pt modelId="{58D2F1CD-0357-4645-9E8C-A194BE813EA6}" type="pres">
      <dgm:prSet presAssocID="{971EE2E6-7DBB-47A4-AD84-47AAB0FA15F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4CED613-0546-47AF-879B-B10268F0B2CB}" srcId="{A691D80E-7A80-42CA-892D-2AC4203C1F2F}" destId="{971EE2E6-7DBB-47A4-AD84-47AAB0FA15FD}" srcOrd="2" destOrd="0" parTransId="{502BC45F-8A6B-4121-9DE2-3388AF3173FF}" sibTransId="{FCA380A4-EB85-4D0E-B64F-4AABC1377726}"/>
    <dgm:cxn modelId="{066C4A21-2850-4DD0-B3A0-A91E99F6A880}" srcId="{A691D80E-7A80-42CA-892D-2AC4203C1F2F}" destId="{46668357-496D-40E4-847F-63E256C16E8D}" srcOrd="1" destOrd="0" parTransId="{F6152050-C873-4778-9CFD-AF5737807653}" sibTransId="{6AB5B212-14EB-4153-AE9E-E625CF6AFF6F}"/>
    <dgm:cxn modelId="{5B668D5E-F4BD-4543-BD92-027841ACF9AE}" type="presOf" srcId="{971EE2E6-7DBB-47A4-AD84-47AAB0FA15FD}" destId="{58D2F1CD-0357-4645-9E8C-A194BE813EA6}" srcOrd="0" destOrd="0" presId="urn:microsoft.com/office/officeart/2005/8/layout/vList2"/>
    <dgm:cxn modelId="{69510C50-5B87-4B8E-A153-FDCA8956D138}" type="presOf" srcId="{DF2476B9-3D48-4409-A750-CDD6A545E4CC}" destId="{A369BE4F-E7DF-4398-B017-0C4AFEA8A283}" srcOrd="0" destOrd="0" presId="urn:microsoft.com/office/officeart/2005/8/layout/vList2"/>
    <dgm:cxn modelId="{46037B70-28B9-40D8-82BE-2D4E61BE59B3}" srcId="{A691D80E-7A80-42CA-892D-2AC4203C1F2F}" destId="{DF2476B9-3D48-4409-A750-CDD6A545E4CC}" srcOrd="0" destOrd="0" parTransId="{CF22CEFC-251C-4ED1-9545-0447E1DEDC02}" sibTransId="{622DBE96-E751-4B2F-8CFD-EC40E8371A94}"/>
    <dgm:cxn modelId="{CD82C5CF-A469-48A9-962B-56FA429013D2}" type="presOf" srcId="{A691D80E-7A80-42CA-892D-2AC4203C1F2F}" destId="{41427CAB-B4AA-47D4-9546-90540E56594D}" srcOrd="0" destOrd="0" presId="urn:microsoft.com/office/officeart/2005/8/layout/vList2"/>
    <dgm:cxn modelId="{E80509E4-8721-4FE6-AB07-166ADC9588EF}" type="presOf" srcId="{46668357-496D-40E4-847F-63E256C16E8D}" destId="{A67C9987-282B-4B16-A4A6-BAC5B2415234}" srcOrd="0" destOrd="0" presId="urn:microsoft.com/office/officeart/2005/8/layout/vList2"/>
    <dgm:cxn modelId="{FDF4369D-DF02-4D34-ABF9-B756C373541A}" type="presParOf" srcId="{41427CAB-B4AA-47D4-9546-90540E56594D}" destId="{A369BE4F-E7DF-4398-B017-0C4AFEA8A283}" srcOrd="0" destOrd="0" presId="urn:microsoft.com/office/officeart/2005/8/layout/vList2"/>
    <dgm:cxn modelId="{2F12CFE0-C1B8-4714-AED4-4704AAF92A1C}" type="presParOf" srcId="{41427CAB-B4AA-47D4-9546-90540E56594D}" destId="{52CC450E-DDBA-4A45-88AD-1663BB65E691}" srcOrd="1" destOrd="0" presId="urn:microsoft.com/office/officeart/2005/8/layout/vList2"/>
    <dgm:cxn modelId="{7EEFF72F-B746-4B12-AD36-2FC2D53AE50B}" type="presParOf" srcId="{41427CAB-B4AA-47D4-9546-90540E56594D}" destId="{A67C9987-282B-4B16-A4A6-BAC5B2415234}" srcOrd="2" destOrd="0" presId="urn:microsoft.com/office/officeart/2005/8/layout/vList2"/>
    <dgm:cxn modelId="{D58BB22A-F685-455C-B3E3-8242625B93CF}" type="presParOf" srcId="{41427CAB-B4AA-47D4-9546-90540E56594D}" destId="{F7911AE1-9F51-41C6-9941-D86129A5424A}" srcOrd="3" destOrd="0" presId="urn:microsoft.com/office/officeart/2005/8/layout/vList2"/>
    <dgm:cxn modelId="{D21C5D0B-CA32-4EE1-BDE9-63618586395D}" type="presParOf" srcId="{41427CAB-B4AA-47D4-9546-90540E56594D}" destId="{58D2F1CD-0357-4645-9E8C-A194BE813EA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B9CA78-ABF4-4CFE-9245-87C963DC36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941624C2-64C0-4C47-9339-82E5904A4BED}">
      <dgm:prSet/>
      <dgm:spPr/>
      <dgm:t>
        <a:bodyPr/>
        <a:lstStyle/>
        <a:p>
          <a:r>
            <a:rPr lang="fi-FI"/>
            <a:t>Juurihoidon aiheita ovat</a:t>
          </a:r>
        </a:p>
      </dgm:t>
    </dgm:pt>
    <dgm:pt modelId="{86C33F57-1090-4485-8E12-8DC6EE1E7B40}" type="parTrans" cxnId="{C56FCF86-D9BF-4881-BFB3-084212350093}">
      <dgm:prSet/>
      <dgm:spPr/>
      <dgm:t>
        <a:bodyPr/>
        <a:lstStyle/>
        <a:p>
          <a:endParaRPr lang="fi-FI"/>
        </a:p>
      </dgm:t>
    </dgm:pt>
    <dgm:pt modelId="{9BCFCC9C-ED72-4FFD-8AD7-DD50E8E6E43F}" type="sibTrans" cxnId="{C56FCF86-D9BF-4881-BFB3-084212350093}">
      <dgm:prSet/>
      <dgm:spPr/>
      <dgm:t>
        <a:bodyPr/>
        <a:lstStyle/>
        <a:p>
          <a:endParaRPr lang="fi-FI"/>
        </a:p>
      </dgm:t>
    </dgm:pt>
    <dgm:pt modelId="{C7841BCE-13B6-4844-A22A-9DFDE603A4A9}">
      <dgm:prSet/>
      <dgm:spPr/>
      <dgm:t>
        <a:bodyPr/>
        <a:lstStyle/>
        <a:p>
          <a:r>
            <a:rPr lang="fi-FI" dirty="0">
              <a:solidFill>
                <a:srgbClr val="001759"/>
              </a:solidFill>
            </a:rPr>
            <a:t>palautumaton </a:t>
          </a:r>
          <a:r>
            <a:rPr lang="fi-FI" dirty="0" err="1">
              <a:solidFill>
                <a:srgbClr val="001759"/>
              </a:solidFill>
            </a:rPr>
            <a:t>pulpiitti</a:t>
          </a:r>
          <a:endParaRPr lang="fi-FI" dirty="0">
            <a:solidFill>
              <a:srgbClr val="001759"/>
            </a:solidFill>
          </a:endParaRPr>
        </a:p>
      </dgm:t>
    </dgm:pt>
    <dgm:pt modelId="{A80780EB-3D5B-412E-A1CD-4FCFCED7B856}" type="parTrans" cxnId="{E0DDA185-9F89-418C-AFB1-EFA8C6C7C621}">
      <dgm:prSet/>
      <dgm:spPr/>
      <dgm:t>
        <a:bodyPr/>
        <a:lstStyle/>
        <a:p>
          <a:endParaRPr lang="fi-FI"/>
        </a:p>
      </dgm:t>
    </dgm:pt>
    <dgm:pt modelId="{84102FAE-5EA3-4535-86B2-F10017151678}" type="sibTrans" cxnId="{E0DDA185-9F89-418C-AFB1-EFA8C6C7C621}">
      <dgm:prSet/>
      <dgm:spPr/>
      <dgm:t>
        <a:bodyPr/>
        <a:lstStyle/>
        <a:p>
          <a:endParaRPr lang="fi-FI"/>
        </a:p>
      </dgm:t>
    </dgm:pt>
    <dgm:pt modelId="{A9C19976-2960-43AD-8810-3F22EAF9B523}">
      <dgm:prSet/>
      <dgm:spPr/>
      <dgm:t>
        <a:bodyPr/>
        <a:lstStyle/>
        <a:p>
          <a:r>
            <a:rPr lang="fi-FI" dirty="0" err="1">
              <a:solidFill>
                <a:srgbClr val="001759"/>
              </a:solidFill>
            </a:rPr>
            <a:t>apikaaliparodontiitti</a:t>
          </a:r>
          <a:endParaRPr lang="fi-FI" dirty="0">
            <a:solidFill>
              <a:srgbClr val="001759"/>
            </a:solidFill>
          </a:endParaRPr>
        </a:p>
      </dgm:t>
    </dgm:pt>
    <dgm:pt modelId="{8A104BEB-B7AA-42FD-B673-DDF3D3D40963}" type="parTrans" cxnId="{964F3605-3061-4A31-952D-827164B2E019}">
      <dgm:prSet/>
      <dgm:spPr/>
      <dgm:t>
        <a:bodyPr/>
        <a:lstStyle/>
        <a:p>
          <a:endParaRPr lang="fi-FI"/>
        </a:p>
      </dgm:t>
    </dgm:pt>
    <dgm:pt modelId="{9B2DA675-70B9-4C67-9814-7AA7645A65F9}" type="sibTrans" cxnId="{964F3605-3061-4A31-952D-827164B2E019}">
      <dgm:prSet/>
      <dgm:spPr/>
      <dgm:t>
        <a:bodyPr/>
        <a:lstStyle/>
        <a:p>
          <a:endParaRPr lang="fi-FI"/>
        </a:p>
      </dgm:t>
    </dgm:pt>
    <dgm:pt modelId="{D1FC2F7B-62AE-4D7C-A254-41F8ABB0ACCA}">
      <dgm:prSet/>
      <dgm:spPr/>
      <dgm:t>
        <a:bodyPr/>
        <a:lstStyle/>
        <a:p>
          <a:r>
            <a:rPr lang="fi-FI" dirty="0" err="1">
              <a:solidFill>
                <a:srgbClr val="001759"/>
              </a:solidFill>
            </a:rPr>
            <a:t>proteettiset</a:t>
          </a:r>
          <a:r>
            <a:rPr lang="fi-FI" dirty="0">
              <a:solidFill>
                <a:srgbClr val="001759"/>
              </a:solidFill>
            </a:rPr>
            <a:t> tai </a:t>
          </a:r>
          <a:r>
            <a:rPr lang="fi-FI" dirty="0" err="1">
              <a:solidFill>
                <a:srgbClr val="001759"/>
              </a:solidFill>
            </a:rPr>
            <a:t>parodontologiset</a:t>
          </a:r>
          <a:r>
            <a:rPr lang="fi-FI" dirty="0">
              <a:solidFill>
                <a:srgbClr val="001759"/>
              </a:solidFill>
            </a:rPr>
            <a:t> syyt (</a:t>
          </a:r>
          <a:r>
            <a:rPr lang="fi-FI" dirty="0" err="1">
              <a:solidFill>
                <a:srgbClr val="001759"/>
              </a:solidFill>
            </a:rPr>
            <a:t>furkaatioleesion</a:t>
          </a:r>
          <a:r>
            <a:rPr lang="fi-FI" dirty="0">
              <a:solidFill>
                <a:srgbClr val="001759"/>
              </a:solidFill>
            </a:rPr>
            <a:t> hoito)</a:t>
          </a:r>
        </a:p>
      </dgm:t>
    </dgm:pt>
    <dgm:pt modelId="{710D8054-92DB-4A8E-AACD-EE6C33F26D79}" type="parTrans" cxnId="{7A9E722D-D62C-4046-9E4C-13C5BE18E703}">
      <dgm:prSet/>
      <dgm:spPr/>
      <dgm:t>
        <a:bodyPr/>
        <a:lstStyle/>
        <a:p>
          <a:endParaRPr lang="fi-FI"/>
        </a:p>
      </dgm:t>
    </dgm:pt>
    <dgm:pt modelId="{58AA804E-8C29-4FA7-84F2-5F843E6EE8E4}" type="sibTrans" cxnId="{7A9E722D-D62C-4046-9E4C-13C5BE18E703}">
      <dgm:prSet/>
      <dgm:spPr/>
      <dgm:t>
        <a:bodyPr/>
        <a:lstStyle/>
        <a:p>
          <a:endParaRPr lang="fi-FI"/>
        </a:p>
      </dgm:t>
    </dgm:pt>
    <dgm:pt modelId="{F5ADCB01-A65B-4294-B209-F9BBBF5ECE1A}">
      <dgm:prSet/>
      <dgm:spPr/>
      <dgm:t>
        <a:bodyPr/>
        <a:lstStyle/>
        <a:p>
          <a:r>
            <a:rPr lang="fi-FI" dirty="0">
              <a:solidFill>
                <a:srgbClr val="001759"/>
              </a:solidFill>
            </a:rPr>
            <a:t>trauman aiheuttamat kovakudos- ja </a:t>
          </a:r>
          <a:r>
            <a:rPr lang="fi-FI" dirty="0" err="1">
              <a:solidFill>
                <a:srgbClr val="001759"/>
              </a:solidFill>
            </a:rPr>
            <a:t>pulpavauriot</a:t>
          </a:r>
          <a:endParaRPr lang="fi-FI" dirty="0">
            <a:solidFill>
              <a:srgbClr val="001759"/>
            </a:solidFill>
          </a:endParaRPr>
        </a:p>
      </dgm:t>
    </dgm:pt>
    <dgm:pt modelId="{817DE992-13A3-4935-8BA2-580ED61487A8}" type="parTrans" cxnId="{E430F90B-44C3-47D9-8C8E-EA0D799C75A8}">
      <dgm:prSet/>
      <dgm:spPr/>
      <dgm:t>
        <a:bodyPr/>
        <a:lstStyle/>
        <a:p>
          <a:endParaRPr lang="fi-FI"/>
        </a:p>
      </dgm:t>
    </dgm:pt>
    <dgm:pt modelId="{EF99558E-8DD9-48B0-89E2-567D579DAD02}" type="sibTrans" cxnId="{E430F90B-44C3-47D9-8C8E-EA0D799C75A8}">
      <dgm:prSet/>
      <dgm:spPr/>
      <dgm:t>
        <a:bodyPr/>
        <a:lstStyle/>
        <a:p>
          <a:endParaRPr lang="fi-FI"/>
        </a:p>
      </dgm:t>
    </dgm:pt>
    <dgm:pt modelId="{A131AC85-11E4-481C-9820-B07EBFA6F127}">
      <dgm:prSet/>
      <dgm:spPr/>
      <dgm:t>
        <a:bodyPr/>
        <a:lstStyle/>
        <a:p>
          <a:r>
            <a:rPr lang="fi-FI" dirty="0">
              <a:solidFill>
                <a:srgbClr val="001759"/>
              </a:solidFill>
            </a:rPr>
            <a:t>tilanne, jossa infektoituneen hampaan tai juuren säilyttäminen on potilaan yleisterveydellisistä syistä suositeltavaa.</a:t>
          </a:r>
        </a:p>
      </dgm:t>
    </dgm:pt>
    <dgm:pt modelId="{FC13ECFF-3B30-424A-82BF-02A2608454D8}" type="parTrans" cxnId="{C7B85D50-F027-4C52-B674-99E74C56FB3D}">
      <dgm:prSet/>
      <dgm:spPr/>
      <dgm:t>
        <a:bodyPr/>
        <a:lstStyle/>
        <a:p>
          <a:endParaRPr lang="fi-FI"/>
        </a:p>
      </dgm:t>
    </dgm:pt>
    <dgm:pt modelId="{0243CF3E-4FC0-4CE1-8FE9-70338E49212F}" type="sibTrans" cxnId="{C7B85D50-F027-4C52-B674-99E74C56FB3D}">
      <dgm:prSet/>
      <dgm:spPr/>
      <dgm:t>
        <a:bodyPr/>
        <a:lstStyle/>
        <a:p>
          <a:endParaRPr lang="fi-FI"/>
        </a:p>
      </dgm:t>
    </dgm:pt>
    <dgm:pt modelId="{A8B552BC-8FFB-4E1B-AD76-C85900D34B7B}" type="pres">
      <dgm:prSet presAssocID="{BAB9CA78-ABF4-4CFE-9245-87C963DC36DC}" presName="linear" presStyleCnt="0">
        <dgm:presLayoutVars>
          <dgm:animLvl val="lvl"/>
          <dgm:resizeHandles val="exact"/>
        </dgm:presLayoutVars>
      </dgm:prSet>
      <dgm:spPr/>
    </dgm:pt>
    <dgm:pt modelId="{B375326A-1251-437D-908B-E4C3478C3B5A}" type="pres">
      <dgm:prSet presAssocID="{941624C2-64C0-4C47-9339-82E5904A4BED}" presName="parentText" presStyleLbl="node1" presStyleIdx="0" presStyleCnt="1" custLinFactNeighborY="-171">
        <dgm:presLayoutVars>
          <dgm:chMax val="0"/>
          <dgm:bulletEnabled val="1"/>
        </dgm:presLayoutVars>
      </dgm:prSet>
      <dgm:spPr/>
    </dgm:pt>
    <dgm:pt modelId="{0D89DDBA-76A8-43EF-8FA0-FBB4B81BA855}" type="pres">
      <dgm:prSet presAssocID="{941624C2-64C0-4C47-9339-82E5904A4BE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64F3605-3061-4A31-952D-827164B2E019}" srcId="{941624C2-64C0-4C47-9339-82E5904A4BED}" destId="{A9C19976-2960-43AD-8810-3F22EAF9B523}" srcOrd="1" destOrd="0" parTransId="{8A104BEB-B7AA-42FD-B673-DDF3D3D40963}" sibTransId="{9B2DA675-70B9-4C67-9814-7AA7645A65F9}"/>
    <dgm:cxn modelId="{E430F90B-44C3-47D9-8C8E-EA0D799C75A8}" srcId="{941624C2-64C0-4C47-9339-82E5904A4BED}" destId="{F5ADCB01-A65B-4294-B209-F9BBBF5ECE1A}" srcOrd="3" destOrd="0" parTransId="{817DE992-13A3-4935-8BA2-580ED61487A8}" sibTransId="{EF99558E-8DD9-48B0-89E2-567D579DAD02}"/>
    <dgm:cxn modelId="{A598F714-9D16-4F98-B10E-272D19ED9556}" type="presOf" srcId="{F5ADCB01-A65B-4294-B209-F9BBBF5ECE1A}" destId="{0D89DDBA-76A8-43EF-8FA0-FBB4B81BA855}" srcOrd="0" destOrd="3" presId="urn:microsoft.com/office/officeart/2005/8/layout/vList2"/>
    <dgm:cxn modelId="{699FB61C-8B33-45DB-9E68-452C9E909C39}" type="presOf" srcId="{A131AC85-11E4-481C-9820-B07EBFA6F127}" destId="{0D89DDBA-76A8-43EF-8FA0-FBB4B81BA855}" srcOrd="0" destOrd="4" presId="urn:microsoft.com/office/officeart/2005/8/layout/vList2"/>
    <dgm:cxn modelId="{7A9E722D-D62C-4046-9E4C-13C5BE18E703}" srcId="{941624C2-64C0-4C47-9339-82E5904A4BED}" destId="{D1FC2F7B-62AE-4D7C-A254-41F8ABB0ACCA}" srcOrd="2" destOrd="0" parTransId="{710D8054-92DB-4A8E-AACD-EE6C33F26D79}" sibTransId="{58AA804E-8C29-4FA7-84F2-5F843E6EE8E4}"/>
    <dgm:cxn modelId="{7F619131-95E1-48DF-8632-CAF2274A9ADE}" type="presOf" srcId="{BAB9CA78-ABF4-4CFE-9245-87C963DC36DC}" destId="{A8B552BC-8FFB-4E1B-AD76-C85900D34B7B}" srcOrd="0" destOrd="0" presId="urn:microsoft.com/office/officeart/2005/8/layout/vList2"/>
    <dgm:cxn modelId="{C7B85D50-F027-4C52-B674-99E74C56FB3D}" srcId="{941624C2-64C0-4C47-9339-82E5904A4BED}" destId="{A131AC85-11E4-481C-9820-B07EBFA6F127}" srcOrd="4" destOrd="0" parTransId="{FC13ECFF-3B30-424A-82BF-02A2608454D8}" sibTransId="{0243CF3E-4FC0-4CE1-8FE9-70338E49212F}"/>
    <dgm:cxn modelId="{E0DDA185-9F89-418C-AFB1-EFA8C6C7C621}" srcId="{941624C2-64C0-4C47-9339-82E5904A4BED}" destId="{C7841BCE-13B6-4844-A22A-9DFDE603A4A9}" srcOrd="0" destOrd="0" parTransId="{A80780EB-3D5B-412E-A1CD-4FCFCED7B856}" sibTransId="{84102FAE-5EA3-4535-86B2-F10017151678}"/>
    <dgm:cxn modelId="{C56FCF86-D9BF-4881-BFB3-084212350093}" srcId="{BAB9CA78-ABF4-4CFE-9245-87C963DC36DC}" destId="{941624C2-64C0-4C47-9339-82E5904A4BED}" srcOrd="0" destOrd="0" parTransId="{86C33F57-1090-4485-8E12-8DC6EE1E7B40}" sibTransId="{9BCFCC9C-ED72-4FFD-8AD7-DD50E8E6E43F}"/>
    <dgm:cxn modelId="{67FE62A4-D72C-4978-8674-6A80E921AC79}" type="presOf" srcId="{C7841BCE-13B6-4844-A22A-9DFDE603A4A9}" destId="{0D89DDBA-76A8-43EF-8FA0-FBB4B81BA855}" srcOrd="0" destOrd="0" presId="urn:microsoft.com/office/officeart/2005/8/layout/vList2"/>
    <dgm:cxn modelId="{0BF115B0-5836-4F09-BEC9-26C40BA0B270}" type="presOf" srcId="{941624C2-64C0-4C47-9339-82E5904A4BED}" destId="{B375326A-1251-437D-908B-E4C3478C3B5A}" srcOrd="0" destOrd="0" presId="urn:microsoft.com/office/officeart/2005/8/layout/vList2"/>
    <dgm:cxn modelId="{2643E0DF-1A65-40CB-B932-21B8C49294B4}" type="presOf" srcId="{A9C19976-2960-43AD-8810-3F22EAF9B523}" destId="{0D89DDBA-76A8-43EF-8FA0-FBB4B81BA855}" srcOrd="0" destOrd="1" presId="urn:microsoft.com/office/officeart/2005/8/layout/vList2"/>
    <dgm:cxn modelId="{E89166FD-6CFB-42AE-B4E1-73F7287852EC}" type="presOf" srcId="{D1FC2F7B-62AE-4D7C-A254-41F8ABB0ACCA}" destId="{0D89DDBA-76A8-43EF-8FA0-FBB4B81BA855}" srcOrd="0" destOrd="2" presId="urn:microsoft.com/office/officeart/2005/8/layout/vList2"/>
    <dgm:cxn modelId="{9B4DF967-7566-4D8C-AFFF-03895E50CC0F}" type="presParOf" srcId="{A8B552BC-8FFB-4E1B-AD76-C85900D34B7B}" destId="{B375326A-1251-437D-908B-E4C3478C3B5A}" srcOrd="0" destOrd="0" presId="urn:microsoft.com/office/officeart/2005/8/layout/vList2"/>
    <dgm:cxn modelId="{A9D98572-4000-43B1-AF2B-7DE16A378C05}" type="presParOf" srcId="{A8B552BC-8FFB-4E1B-AD76-C85900D34B7B}" destId="{0D89DDBA-76A8-43EF-8FA0-FBB4B81BA85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288965-DCB2-436F-A9EE-46414440A9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C432B60-7718-40EB-8B1E-5FDBF48AE12E}">
      <dgm:prSet/>
      <dgm:spPr/>
      <dgm:t>
        <a:bodyPr/>
        <a:lstStyle/>
        <a:p>
          <a:r>
            <a:rPr lang="fi-FI" b="0" i="0"/>
            <a:t>Juurihoidon vasta-aiheita (eli aiheita hampaan poistolle):</a:t>
          </a:r>
          <a:endParaRPr lang="fi-FI"/>
        </a:p>
      </dgm:t>
    </dgm:pt>
    <dgm:pt modelId="{6D05B458-9DB9-44E9-961E-E921B22A1B59}" type="parTrans" cxnId="{A2D867AF-D58B-41E1-B7D0-48CCB1DB5BC6}">
      <dgm:prSet/>
      <dgm:spPr/>
      <dgm:t>
        <a:bodyPr/>
        <a:lstStyle/>
        <a:p>
          <a:endParaRPr lang="fi-FI"/>
        </a:p>
      </dgm:t>
    </dgm:pt>
    <dgm:pt modelId="{65C8EB41-3117-4261-8EDF-4A5EAA8D1F91}" type="sibTrans" cxnId="{A2D867AF-D58B-41E1-B7D0-48CCB1DB5BC6}">
      <dgm:prSet/>
      <dgm:spPr/>
      <dgm:t>
        <a:bodyPr/>
        <a:lstStyle/>
        <a:p>
          <a:endParaRPr lang="fi-FI"/>
        </a:p>
      </dgm:t>
    </dgm:pt>
    <dgm:pt modelId="{04ABBD2A-0A6B-4641-87B5-7AB09B6D6CD8}">
      <dgm:prSet/>
      <dgm:spPr/>
      <dgm:t>
        <a:bodyPr/>
        <a:lstStyle/>
        <a:p>
          <a:r>
            <a:rPr lang="fi-FI" b="0" i="0" dirty="0"/>
            <a:t>Potilas kieltäytyy juurihoidosta. Kieltäytyminen tulee kirjata potilasasiakirjoihin.</a:t>
          </a:r>
          <a:endParaRPr lang="fi-FI" dirty="0"/>
        </a:p>
      </dgm:t>
    </dgm:pt>
    <dgm:pt modelId="{EEED7EE5-E716-46D0-BFB5-CCEF1E6A83EF}" type="parTrans" cxnId="{6DF2D9E4-9131-4DE4-8702-8899A951B4E0}">
      <dgm:prSet/>
      <dgm:spPr/>
      <dgm:t>
        <a:bodyPr/>
        <a:lstStyle/>
        <a:p>
          <a:endParaRPr lang="fi-FI"/>
        </a:p>
      </dgm:t>
    </dgm:pt>
    <dgm:pt modelId="{F053F80C-00BC-4D6A-BE7E-EEE4C00A7001}" type="sibTrans" cxnId="{6DF2D9E4-9131-4DE4-8702-8899A951B4E0}">
      <dgm:prSet/>
      <dgm:spPr/>
      <dgm:t>
        <a:bodyPr/>
        <a:lstStyle/>
        <a:p>
          <a:endParaRPr lang="fi-FI"/>
        </a:p>
      </dgm:t>
    </dgm:pt>
    <dgm:pt modelId="{4F2215CC-D9F7-4394-B25B-B4049C14F300}">
      <dgm:prSet/>
      <dgm:spPr/>
      <dgm:t>
        <a:bodyPr/>
        <a:lstStyle/>
        <a:p>
          <a:r>
            <a:rPr lang="fi-FI" b="0" i="0" dirty="0"/>
            <a:t>Juurihoitoa ei voida suorittaa adekvaatisti esimerkiksi potilaan pelon tai suun avaamisvaikeuden vuoksi.</a:t>
          </a:r>
          <a:endParaRPr lang="fi-FI" dirty="0"/>
        </a:p>
      </dgm:t>
    </dgm:pt>
    <dgm:pt modelId="{638170A1-A750-4115-B370-72B390EA9CE1}" type="parTrans" cxnId="{0A06C713-21CC-4B21-AFAC-1B5994D86375}">
      <dgm:prSet/>
      <dgm:spPr/>
      <dgm:t>
        <a:bodyPr/>
        <a:lstStyle/>
        <a:p>
          <a:endParaRPr lang="fi-FI"/>
        </a:p>
      </dgm:t>
    </dgm:pt>
    <dgm:pt modelId="{B70BB22C-AE9B-4E9E-96BB-04B11480139C}" type="sibTrans" cxnId="{0A06C713-21CC-4B21-AFAC-1B5994D86375}">
      <dgm:prSet/>
      <dgm:spPr/>
      <dgm:t>
        <a:bodyPr/>
        <a:lstStyle/>
        <a:p>
          <a:endParaRPr lang="fi-FI"/>
        </a:p>
      </dgm:t>
    </dgm:pt>
    <dgm:pt modelId="{35F39DDA-BAAC-409B-A942-E69BF024DD70}">
      <dgm:prSet/>
      <dgm:spPr/>
      <dgm:t>
        <a:bodyPr/>
        <a:lstStyle/>
        <a:p>
          <a:r>
            <a:rPr lang="fi-FI" b="0" i="0" dirty="0"/>
            <a:t>Hampaassa on vertikaalinen juurifraktuura.</a:t>
          </a:r>
          <a:endParaRPr lang="fi-FI" dirty="0"/>
        </a:p>
      </dgm:t>
    </dgm:pt>
    <dgm:pt modelId="{DBE3EF01-3E61-48BB-9497-C256D4FE0F8D}" type="parTrans" cxnId="{1906396E-0C39-4CA9-85C5-51C8400BC9E0}">
      <dgm:prSet/>
      <dgm:spPr/>
      <dgm:t>
        <a:bodyPr/>
        <a:lstStyle/>
        <a:p>
          <a:endParaRPr lang="fi-FI"/>
        </a:p>
      </dgm:t>
    </dgm:pt>
    <dgm:pt modelId="{2CFD99E6-B2C0-4930-8940-AAA6FEAADA0F}" type="sibTrans" cxnId="{1906396E-0C39-4CA9-85C5-51C8400BC9E0}">
      <dgm:prSet/>
      <dgm:spPr/>
      <dgm:t>
        <a:bodyPr/>
        <a:lstStyle/>
        <a:p>
          <a:endParaRPr lang="fi-FI"/>
        </a:p>
      </dgm:t>
    </dgm:pt>
    <dgm:pt modelId="{17D8B7F2-F2D9-443B-A4E9-067259D96EA0}">
      <dgm:prSet/>
      <dgm:spPr/>
      <dgm:t>
        <a:bodyPr/>
        <a:lstStyle/>
        <a:p>
          <a:r>
            <a:rPr lang="fi-FI" b="0" i="0"/>
            <a:t>Kofferdamsuojaus ei ole mahdollista.</a:t>
          </a:r>
          <a:endParaRPr lang="fi-FI"/>
        </a:p>
      </dgm:t>
    </dgm:pt>
    <dgm:pt modelId="{7EB7F9F0-2548-4B13-93E7-4FDA6F7E5555}" type="parTrans" cxnId="{097E28D0-5D32-4572-9C2D-D91279B9D95D}">
      <dgm:prSet/>
      <dgm:spPr/>
      <dgm:t>
        <a:bodyPr/>
        <a:lstStyle/>
        <a:p>
          <a:endParaRPr lang="fi-FI"/>
        </a:p>
      </dgm:t>
    </dgm:pt>
    <dgm:pt modelId="{A8AEF56C-FDCE-46E8-964E-6FC12ED05C5D}" type="sibTrans" cxnId="{097E28D0-5D32-4572-9C2D-D91279B9D95D}">
      <dgm:prSet/>
      <dgm:spPr/>
      <dgm:t>
        <a:bodyPr/>
        <a:lstStyle/>
        <a:p>
          <a:endParaRPr lang="fi-FI"/>
        </a:p>
      </dgm:t>
    </dgm:pt>
    <dgm:pt modelId="{0E1C90B8-F4C7-42F8-AC6F-6C37A6720586}">
      <dgm:prSet/>
      <dgm:spPr/>
      <dgm:t>
        <a:bodyPr/>
        <a:lstStyle/>
        <a:p>
          <a:r>
            <a:rPr lang="fi-FI" b="0" i="0" dirty="0"/>
            <a:t>Hampaan kruunuosasta tai juuresta on menetetty niin paljon kovakudosta, että restaurointi ei ole mahdollinen tai sen ennuste on huono.</a:t>
          </a:r>
          <a:endParaRPr lang="fi-FI" dirty="0"/>
        </a:p>
      </dgm:t>
    </dgm:pt>
    <dgm:pt modelId="{4EE26CA1-1C11-4FDB-A3AC-6F9C9DDB0591}" type="parTrans" cxnId="{170CB9A9-7461-42A0-B2BD-1F71A6249BAB}">
      <dgm:prSet/>
      <dgm:spPr/>
      <dgm:t>
        <a:bodyPr/>
        <a:lstStyle/>
        <a:p>
          <a:endParaRPr lang="fi-FI"/>
        </a:p>
      </dgm:t>
    </dgm:pt>
    <dgm:pt modelId="{11134849-05B0-402E-8FF0-05D0D21B282A}" type="sibTrans" cxnId="{170CB9A9-7461-42A0-B2BD-1F71A6249BAB}">
      <dgm:prSet/>
      <dgm:spPr/>
      <dgm:t>
        <a:bodyPr/>
        <a:lstStyle/>
        <a:p>
          <a:endParaRPr lang="fi-FI"/>
        </a:p>
      </dgm:t>
    </dgm:pt>
    <dgm:pt modelId="{06927943-ED2B-4799-9246-F9930F6C987C}">
      <dgm:prSet/>
      <dgm:spPr/>
      <dgm:t>
        <a:bodyPr/>
        <a:lstStyle/>
        <a:p>
          <a:r>
            <a:rPr lang="fi-FI" b="0" i="0" dirty="0"/>
            <a:t>Hampaan poistoa puoltavat</a:t>
          </a:r>
          <a:endParaRPr lang="fi-FI" dirty="0"/>
        </a:p>
      </dgm:t>
    </dgm:pt>
    <dgm:pt modelId="{33A7C25E-2919-4F52-805A-74936333EE4A}" type="parTrans" cxnId="{6CCB3A42-021B-4F02-B062-A2BAA38E9096}">
      <dgm:prSet/>
      <dgm:spPr/>
      <dgm:t>
        <a:bodyPr/>
        <a:lstStyle/>
        <a:p>
          <a:endParaRPr lang="fi-FI"/>
        </a:p>
      </dgm:t>
    </dgm:pt>
    <dgm:pt modelId="{0C5C821D-11DD-4510-8182-91FEC7245021}" type="sibTrans" cxnId="{6CCB3A42-021B-4F02-B062-A2BAA38E9096}">
      <dgm:prSet/>
      <dgm:spPr/>
      <dgm:t>
        <a:bodyPr/>
        <a:lstStyle/>
        <a:p>
          <a:endParaRPr lang="fi-FI"/>
        </a:p>
      </dgm:t>
    </dgm:pt>
    <dgm:pt modelId="{30D15092-1189-47E8-8424-8C67504F13D1}">
      <dgm:prSet/>
      <dgm:spPr/>
      <dgm:t>
        <a:bodyPr/>
        <a:lstStyle/>
        <a:p>
          <a:r>
            <a:rPr lang="fi-FI" b="0" i="0"/>
            <a:t>potilaan huono yleisterveys</a:t>
          </a:r>
          <a:endParaRPr lang="fi-FI"/>
        </a:p>
      </dgm:t>
    </dgm:pt>
    <dgm:pt modelId="{B0280624-25AC-4A8E-AE60-2CCED626F75F}" type="parTrans" cxnId="{194BF749-EF4A-4951-BF06-AF29DDE8CB84}">
      <dgm:prSet/>
      <dgm:spPr/>
      <dgm:t>
        <a:bodyPr/>
        <a:lstStyle/>
        <a:p>
          <a:endParaRPr lang="fi-FI"/>
        </a:p>
      </dgm:t>
    </dgm:pt>
    <dgm:pt modelId="{5529C6D6-43C5-431D-A0A0-28A0F1ACC3BE}" type="sibTrans" cxnId="{194BF749-EF4A-4951-BF06-AF29DDE8CB84}">
      <dgm:prSet/>
      <dgm:spPr/>
      <dgm:t>
        <a:bodyPr/>
        <a:lstStyle/>
        <a:p>
          <a:endParaRPr lang="fi-FI"/>
        </a:p>
      </dgm:t>
    </dgm:pt>
    <dgm:pt modelId="{71F7CB1D-CCC0-4B0D-8217-4D0D5D7C4663}">
      <dgm:prSet/>
      <dgm:spPr/>
      <dgm:t>
        <a:bodyPr/>
        <a:lstStyle/>
        <a:p>
          <a:r>
            <a:rPr lang="fi-FI" b="0" i="0" dirty="0"/>
            <a:t>riittämätön omahoito tai hoitomyöntyvyys</a:t>
          </a:r>
          <a:endParaRPr lang="fi-FI" dirty="0"/>
        </a:p>
      </dgm:t>
    </dgm:pt>
    <dgm:pt modelId="{9AF6CFA6-32A9-478D-AB84-218E25A69457}" type="parTrans" cxnId="{2871B9B6-EEDA-472A-9126-880665ABBE24}">
      <dgm:prSet/>
      <dgm:spPr/>
      <dgm:t>
        <a:bodyPr/>
        <a:lstStyle/>
        <a:p>
          <a:endParaRPr lang="fi-FI"/>
        </a:p>
      </dgm:t>
    </dgm:pt>
    <dgm:pt modelId="{09CD7EF8-E623-49EC-9F9F-53708CCF9E1C}" type="sibTrans" cxnId="{2871B9B6-EEDA-472A-9126-880665ABBE24}">
      <dgm:prSet/>
      <dgm:spPr/>
      <dgm:t>
        <a:bodyPr/>
        <a:lstStyle/>
        <a:p>
          <a:endParaRPr lang="fi-FI"/>
        </a:p>
      </dgm:t>
    </dgm:pt>
    <dgm:pt modelId="{EB021DD6-8A7B-4A37-B08A-926980D13646}">
      <dgm:prSet/>
      <dgm:spPr/>
      <dgm:t>
        <a:bodyPr/>
        <a:lstStyle/>
        <a:p>
          <a:r>
            <a:rPr lang="fi-FI" b="0" i="0"/>
            <a:t>hampaan vähäinen merkitys purennan kokonaisuuden kannalta</a:t>
          </a:r>
          <a:endParaRPr lang="fi-FI"/>
        </a:p>
      </dgm:t>
    </dgm:pt>
    <dgm:pt modelId="{B9614F7A-F8EB-4442-A0F9-5AD764A11A34}" type="parTrans" cxnId="{353D79E4-7C80-41CE-9077-536A892D85FA}">
      <dgm:prSet/>
      <dgm:spPr/>
      <dgm:t>
        <a:bodyPr/>
        <a:lstStyle/>
        <a:p>
          <a:endParaRPr lang="fi-FI"/>
        </a:p>
      </dgm:t>
    </dgm:pt>
    <dgm:pt modelId="{50F949BB-3E6E-4A3C-8964-AA5CEBD96510}" type="sibTrans" cxnId="{353D79E4-7C80-41CE-9077-536A892D85FA}">
      <dgm:prSet/>
      <dgm:spPr/>
      <dgm:t>
        <a:bodyPr/>
        <a:lstStyle/>
        <a:p>
          <a:endParaRPr lang="fi-FI"/>
        </a:p>
      </dgm:t>
    </dgm:pt>
    <dgm:pt modelId="{E055E10C-628E-47B7-BA5D-F0911E51A991}">
      <dgm:prSet/>
      <dgm:spPr/>
      <dgm:t>
        <a:bodyPr/>
        <a:lstStyle/>
        <a:p>
          <a:r>
            <a:rPr lang="fi-FI" b="0" i="0"/>
            <a:t>hampaan ja hampaiston tai parodontiumin huono kunto.</a:t>
          </a:r>
          <a:endParaRPr lang="fi-FI"/>
        </a:p>
      </dgm:t>
    </dgm:pt>
    <dgm:pt modelId="{A7930810-3A25-4FC1-8B57-F474CD9FD84D}" type="parTrans" cxnId="{8372A1D3-AA03-48BC-94D1-B1F43DDDC590}">
      <dgm:prSet/>
      <dgm:spPr/>
      <dgm:t>
        <a:bodyPr/>
        <a:lstStyle/>
        <a:p>
          <a:endParaRPr lang="fi-FI"/>
        </a:p>
      </dgm:t>
    </dgm:pt>
    <dgm:pt modelId="{10ECE9FA-FC1B-49DA-A111-75443EBEFF1D}" type="sibTrans" cxnId="{8372A1D3-AA03-48BC-94D1-B1F43DDDC590}">
      <dgm:prSet/>
      <dgm:spPr/>
      <dgm:t>
        <a:bodyPr/>
        <a:lstStyle/>
        <a:p>
          <a:endParaRPr lang="fi-FI"/>
        </a:p>
      </dgm:t>
    </dgm:pt>
    <dgm:pt modelId="{11DF2332-9A38-4D65-BF77-8DD13B2E83E9}" type="pres">
      <dgm:prSet presAssocID="{2D288965-DCB2-436F-A9EE-46414440A955}" presName="linear" presStyleCnt="0">
        <dgm:presLayoutVars>
          <dgm:animLvl val="lvl"/>
          <dgm:resizeHandles val="exact"/>
        </dgm:presLayoutVars>
      </dgm:prSet>
      <dgm:spPr/>
    </dgm:pt>
    <dgm:pt modelId="{BE482F0D-B52F-484B-9B12-01B18D43626D}" type="pres">
      <dgm:prSet presAssocID="{EC432B60-7718-40EB-8B1E-5FDBF48AE12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A89B42B-7B08-4F04-B7E4-81579F17C191}" type="pres">
      <dgm:prSet presAssocID="{EC432B60-7718-40EB-8B1E-5FDBF48AE12E}" presName="childText" presStyleLbl="revTx" presStyleIdx="0" presStyleCnt="2">
        <dgm:presLayoutVars>
          <dgm:bulletEnabled val="1"/>
        </dgm:presLayoutVars>
      </dgm:prSet>
      <dgm:spPr/>
    </dgm:pt>
    <dgm:pt modelId="{E63AD234-4E2F-489B-A112-E667286E09E2}" type="pres">
      <dgm:prSet presAssocID="{06927943-ED2B-4799-9246-F9930F6C987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9082EAA-CD2D-4090-8898-28998D2BC616}" type="pres">
      <dgm:prSet presAssocID="{06927943-ED2B-4799-9246-F9930F6C987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1F6490F-2705-4959-B78B-18CBB1EE1239}" type="presOf" srcId="{17D8B7F2-F2D9-443B-A4E9-067259D96EA0}" destId="{9A89B42B-7B08-4F04-B7E4-81579F17C191}" srcOrd="0" destOrd="3" presId="urn:microsoft.com/office/officeart/2005/8/layout/vList2"/>
    <dgm:cxn modelId="{0A06C713-21CC-4B21-AFAC-1B5994D86375}" srcId="{EC432B60-7718-40EB-8B1E-5FDBF48AE12E}" destId="{4F2215CC-D9F7-4394-B25B-B4049C14F300}" srcOrd="1" destOrd="0" parTransId="{638170A1-A750-4115-B370-72B390EA9CE1}" sibTransId="{B70BB22C-AE9B-4E9E-96BB-04B11480139C}"/>
    <dgm:cxn modelId="{E8D6AC39-C2EF-499A-B1E3-3703B598A65B}" type="presOf" srcId="{EC432B60-7718-40EB-8B1E-5FDBF48AE12E}" destId="{BE482F0D-B52F-484B-9B12-01B18D43626D}" srcOrd="0" destOrd="0" presId="urn:microsoft.com/office/officeart/2005/8/layout/vList2"/>
    <dgm:cxn modelId="{6CCB3A42-021B-4F02-B062-A2BAA38E9096}" srcId="{2D288965-DCB2-436F-A9EE-46414440A955}" destId="{06927943-ED2B-4799-9246-F9930F6C987C}" srcOrd="1" destOrd="0" parTransId="{33A7C25E-2919-4F52-805A-74936333EE4A}" sibTransId="{0C5C821D-11DD-4510-8182-91FEC7245021}"/>
    <dgm:cxn modelId="{F0DCCB67-6CFE-4545-AAF8-B0C2A4B4F5DD}" type="presOf" srcId="{2D288965-DCB2-436F-A9EE-46414440A955}" destId="{11DF2332-9A38-4D65-BF77-8DD13B2E83E9}" srcOrd="0" destOrd="0" presId="urn:microsoft.com/office/officeart/2005/8/layout/vList2"/>
    <dgm:cxn modelId="{194BF749-EF4A-4951-BF06-AF29DDE8CB84}" srcId="{06927943-ED2B-4799-9246-F9930F6C987C}" destId="{30D15092-1189-47E8-8424-8C67504F13D1}" srcOrd="0" destOrd="0" parTransId="{B0280624-25AC-4A8E-AE60-2CCED626F75F}" sibTransId="{5529C6D6-43C5-431D-A0A0-28A0F1ACC3BE}"/>
    <dgm:cxn modelId="{1906396E-0C39-4CA9-85C5-51C8400BC9E0}" srcId="{EC432B60-7718-40EB-8B1E-5FDBF48AE12E}" destId="{35F39DDA-BAAC-409B-A942-E69BF024DD70}" srcOrd="2" destOrd="0" parTransId="{DBE3EF01-3E61-48BB-9497-C256D4FE0F8D}" sibTransId="{2CFD99E6-B2C0-4930-8940-AAA6FEAADA0F}"/>
    <dgm:cxn modelId="{C9660355-5120-484E-B3A3-3070D538953B}" type="presOf" srcId="{E055E10C-628E-47B7-BA5D-F0911E51A991}" destId="{B9082EAA-CD2D-4090-8898-28998D2BC616}" srcOrd="0" destOrd="3" presId="urn:microsoft.com/office/officeart/2005/8/layout/vList2"/>
    <dgm:cxn modelId="{A576807E-574A-4EC6-A58E-D29443C1E189}" type="presOf" srcId="{71F7CB1D-CCC0-4B0D-8217-4D0D5D7C4663}" destId="{B9082EAA-CD2D-4090-8898-28998D2BC616}" srcOrd="0" destOrd="1" presId="urn:microsoft.com/office/officeart/2005/8/layout/vList2"/>
    <dgm:cxn modelId="{61A68D82-AA23-4ECB-B635-826FDBE6C907}" type="presOf" srcId="{30D15092-1189-47E8-8424-8C67504F13D1}" destId="{B9082EAA-CD2D-4090-8898-28998D2BC616}" srcOrd="0" destOrd="0" presId="urn:microsoft.com/office/officeart/2005/8/layout/vList2"/>
    <dgm:cxn modelId="{4FD46085-042A-4C99-93C2-721F6E1E8192}" type="presOf" srcId="{EB021DD6-8A7B-4A37-B08A-926980D13646}" destId="{B9082EAA-CD2D-4090-8898-28998D2BC616}" srcOrd="0" destOrd="2" presId="urn:microsoft.com/office/officeart/2005/8/layout/vList2"/>
    <dgm:cxn modelId="{2B98298C-8662-4CE5-BA93-C143B3990F6F}" type="presOf" srcId="{0E1C90B8-F4C7-42F8-AC6F-6C37A6720586}" destId="{9A89B42B-7B08-4F04-B7E4-81579F17C191}" srcOrd="0" destOrd="4" presId="urn:microsoft.com/office/officeart/2005/8/layout/vList2"/>
    <dgm:cxn modelId="{006C7999-8F69-4178-BC66-337202A62F3A}" type="presOf" srcId="{06927943-ED2B-4799-9246-F9930F6C987C}" destId="{E63AD234-4E2F-489B-A112-E667286E09E2}" srcOrd="0" destOrd="0" presId="urn:microsoft.com/office/officeart/2005/8/layout/vList2"/>
    <dgm:cxn modelId="{170CB9A9-7461-42A0-B2BD-1F71A6249BAB}" srcId="{EC432B60-7718-40EB-8B1E-5FDBF48AE12E}" destId="{0E1C90B8-F4C7-42F8-AC6F-6C37A6720586}" srcOrd="4" destOrd="0" parTransId="{4EE26CA1-1C11-4FDB-A3AC-6F9C9DDB0591}" sibTransId="{11134849-05B0-402E-8FF0-05D0D21B282A}"/>
    <dgm:cxn modelId="{A2D867AF-D58B-41E1-B7D0-48CCB1DB5BC6}" srcId="{2D288965-DCB2-436F-A9EE-46414440A955}" destId="{EC432B60-7718-40EB-8B1E-5FDBF48AE12E}" srcOrd="0" destOrd="0" parTransId="{6D05B458-9DB9-44E9-961E-E921B22A1B59}" sibTransId="{65C8EB41-3117-4261-8EDF-4A5EAA8D1F91}"/>
    <dgm:cxn modelId="{2871B9B6-EEDA-472A-9126-880665ABBE24}" srcId="{06927943-ED2B-4799-9246-F9930F6C987C}" destId="{71F7CB1D-CCC0-4B0D-8217-4D0D5D7C4663}" srcOrd="1" destOrd="0" parTransId="{9AF6CFA6-32A9-478D-AB84-218E25A69457}" sibTransId="{09CD7EF8-E623-49EC-9F9F-53708CCF9E1C}"/>
    <dgm:cxn modelId="{89677FB8-FEF2-4339-91CF-EF69B20C923E}" type="presOf" srcId="{4F2215CC-D9F7-4394-B25B-B4049C14F300}" destId="{9A89B42B-7B08-4F04-B7E4-81579F17C191}" srcOrd="0" destOrd="1" presId="urn:microsoft.com/office/officeart/2005/8/layout/vList2"/>
    <dgm:cxn modelId="{097E28D0-5D32-4572-9C2D-D91279B9D95D}" srcId="{EC432B60-7718-40EB-8B1E-5FDBF48AE12E}" destId="{17D8B7F2-F2D9-443B-A4E9-067259D96EA0}" srcOrd="3" destOrd="0" parTransId="{7EB7F9F0-2548-4B13-93E7-4FDA6F7E5555}" sibTransId="{A8AEF56C-FDCE-46E8-964E-6FC12ED05C5D}"/>
    <dgm:cxn modelId="{8372A1D3-AA03-48BC-94D1-B1F43DDDC590}" srcId="{06927943-ED2B-4799-9246-F9930F6C987C}" destId="{E055E10C-628E-47B7-BA5D-F0911E51A991}" srcOrd="3" destOrd="0" parTransId="{A7930810-3A25-4FC1-8B57-F474CD9FD84D}" sibTransId="{10ECE9FA-FC1B-49DA-A111-75443EBEFF1D}"/>
    <dgm:cxn modelId="{353D79E4-7C80-41CE-9077-536A892D85FA}" srcId="{06927943-ED2B-4799-9246-F9930F6C987C}" destId="{EB021DD6-8A7B-4A37-B08A-926980D13646}" srcOrd="2" destOrd="0" parTransId="{B9614F7A-F8EB-4442-A0F9-5AD764A11A34}" sibTransId="{50F949BB-3E6E-4A3C-8964-AA5CEBD96510}"/>
    <dgm:cxn modelId="{6DF2D9E4-9131-4DE4-8702-8899A951B4E0}" srcId="{EC432B60-7718-40EB-8B1E-5FDBF48AE12E}" destId="{04ABBD2A-0A6B-4641-87B5-7AB09B6D6CD8}" srcOrd="0" destOrd="0" parTransId="{EEED7EE5-E716-46D0-BFB5-CCEF1E6A83EF}" sibTransId="{F053F80C-00BC-4D6A-BE7E-EEE4C00A7001}"/>
    <dgm:cxn modelId="{52981FEF-AAF4-43C6-90E7-01A10DA78FF2}" type="presOf" srcId="{35F39DDA-BAAC-409B-A942-E69BF024DD70}" destId="{9A89B42B-7B08-4F04-B7E4-81579F17C191}" srcOrd="0" destOrd="2" presId="urn:microsoft.com/office/officeart/2005/8/layout/vList2"/>
    <dgm:cxn modelId="{BB89A4EF-47D2-49BA-9642-334293BC0555}" type="presOf" srcId="{04ABBD2A-0A6B-4641-87B5-7AB09B6D6CD8}" destId="{9A89B42B-7B08-4F04-B7E4-81579F17C191}" srcOrd="0" destOrd="0" presId="urn:microsoft.com/office/officeart/2005/8/layout/vList2"/>
    <dgm:cxn modelId="{7F8FE913-E3AF-4F94-A430-D4B2153A76E2}" type="presParOf" srcId="{11DF2332-9A38-4D65-BF77-8DD13B2E83E9}" destId="{BE482F0D-B52F-484B-9B12-01B18D43626D}" srcOrd="0" destOrd="0" presId="urn:microsoft.com/office/officeart/2005/8/layout/vList2"/>
    <dgm:cxn modelId="{2C5B8DA7-526F-4D58-972D-1394C8304808}" type="presParOf" srcId="{11DF2332-9A38-4D65-BF77-8DD13B2E83E9}" destId="{9A89B42B-7B08-4F04-B7E4-81579F17C191}" srcOrd="1" destOrd="0" presId="urn:microsoft.com/office/officeart/2005/8/layout/vList2"/>
    <dgm:cxn modelId="{8F1637E9-C6B4-45DF-8BA6-CC715FB64010}" type="presParOf" srcId="{11DF2332-9A38-4D65-BF77-8DD13B2E83E9}" destId="{E63AD234-4E2F-489B-A112-E667286E09E2}" srcOrd="2" destOrd="0" presId="urn:microsoft.com/office/officeart/2005/8/layout/vList2"/>
    <dgm:cxn modelId="{7DEC8D64-88A4-4ECF-8E4B-293066A8F54A}" type="presParOf" srcId="{11DF2332-9A38-4D65-BF77-8DD13B2E83E9}" destId="{B9082EAA-CD2D-4090-8898-28998D2BC61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9BE4F-E7DF-4398-B017-0C4AFEA8A283}">
      <dsp:nvSpPr>
        <dsp:cNvPr id="0" name=""/>
        <dsp:cNvSpPr/>
      </dsp:nvSpPr>
      <dsp:spPr>
        <a:xfrm>
          <a:off x="0" y="119297"/>
          <a:ext cx="10919599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b="0" i="0" kern="1200" dirty="0"/>
            <a:t>Juurihoidossa hampaan ydinontelo puhdistetaan </a:t>
          </a:r>
          <a:r>
            <a:rPr lang="fi-FI" sz="2300" b="0" i="0" kern="1200" dirty="0" err="1"/>
            <a:t>pulpakudoksesta</a:t>
          </a:r>
          <a:r>
            <a:rPr lang="fi-FI" sz="2300" b="0" i="0" kern="1200" dirty="0"/>
            <a:t> ja mikrobeista ja kanavat laajennetaan, desinfioidaan ja täytetään juurentäyteaineella.</a:t>
          </a:r>
          <a:endParaRPr lang="fi-FI" sz="2300" kern="1200" dirty="0"/>
        </a:p>
      </dsp:txBody>
      <dsp:txXfrm>
        <a:off x="43350" y="162647"/>
        <a:ext cx="10832899" cy="801330"/>
      </dsp:txXfrm>
    </dsp:sp>
    <dsp:sp modelId="{A67C9987-282B-4B16-A4A6-BAC5B2415234}">
      <dsp:nvSpPr>
        <dsp:cNvPr id="0" name=""/>
        <dsp:cNvSpPr/>
      </dsp:nvSpPr>
      <dsp:spPr>
        <a:xfrm>
          <a:off x="0" y="1073567"/>
          <a:ext cx="10919599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b="0" i="0" kern="1200" dirty="0"/>
            <a:t>Hoidon ensisijaisena tavoitteena on estää juurikanavasysteemin infektoituminen tai eliminoida olemassa oleva infektio.</a:t>
          </a:r>
          <a:endParaRPr lang="fi-FI" sz="2300" kern="1200" dirty="0"/>
        </a:p>
      </dsp:txBody>
      <dsp:txXfrm>
        <a:off x="43350" y="1116917"/>
        <a:ext cx="10832899" cy="801330"/>
      </dsp:txXfrm>
    </dsp:sp>
    <dsp:sp modelId="{58D2F1CD-0357-4645-9E8C-A194BE813EA6}">
      <dsp:nvSpPr>
        <dsp:cNvPr id="0" name=""/>
        <dsp:cNvSpPr/>
      </dsp:nvSpPr>
      <dsp:spPr>
        <a:xfrm>
          <a:off x="0" y="2027837"/>
          <a:ext cx="10919599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b="0" i="0" kern="1200"/>
            <a:t>Juurihoidon </a:t>
          </a:r>
          <a:r>
            <a:rPr lang="fi-FI" sz="2300" b="0" i="0" kern="1200" dirty="0"/>
            <a:t>jälkeen hammas paikataan tai </a:t>
          </a:r>
          <a:r>
            <a:rPr lang="fi-FI" sz="2300" b="0" i="0" kern="1200" dirty="0" err="1"/>
            <a:t>kruunutetaan</a:t>
          </a:r>
          <a:r>
            <a:rPr lang="fi-FI" sz="2300" b="0" i="0" kern="1200" dirty="0"/>
            <a:t>.</a:t>
          </a:r>
          <a:endParaRPr lang="fi-FI" sz="2300" kern="1200" dirty="0"/>
        </a:p>
      </dsp:txBody>
      <dsp:txXfrm>
        <a:off x="43350" y="2071187"/>
        <a:ext cx="10832899" cy="8013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5326A-1251-437D-908B-E4C3478C3B5A}">
      <dsp:nvSpPr>
        <dsp:cNvPr id="0" name=""/>
        <dsp:cNvSpPr/>
      </dsp:nvSpPr>
      <dsp:spPr>
        <a:xfrm>
          <a:off x="0" y="33882"/>
          <a:ext cx="10919599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/>
            <a:t>Juurihoidon aiheita ovat</a:t>
          </a:r>
        </a:p>
      </dsp:txBody>
      <dsp:txXfrm>
        <a:off x="30842" y="64724"/>
        <a:ext cx="10857915" cy="570116"/>
      </dsp:txXfrm>
    </dsp:sp>
    <dsp:sp modelId="{0D89DDBA-76A8-43EF-8FA0-FBB4B81BA855}">
      <dsp:nvSpPr>
        <dsp:cNvPr id="0" name=""/>
        <dsp:cNvSpPr/>
      </dsp:nvSpPr>
      <dsp:spPr>
        <a:xfrm>
          <a:off x="0" y="669122"/>
          <a:ext cx="10919599" cy="2012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697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100" kern="1200" dirty="0">
              <a:solidFill>
                <a:srgbClr val="001759"/>
              </a:solidFill>
            </a:rPr>
            <a:t>palautumaton </a:t>
          </a:r>
          <a:r>
            <a:rPr lang="fi-FI" sz="2100" kern="1200" dirty="0" err="1">
              <a:solidFill>
                <a:srgbClr val="001759"/>
              </a:solidFill>
            </a:rPr>
            <a:t>pulpiitti</a:t>
          </a:r>
          <a:endParaRPr lang="fi-FI" sz="2100" kern="1200" dirty="0">
            <a:solidFill>
              <a:srgbClr val="001759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100" kern="1200" dirty="0" err="1">
              <a:solidFill>
                <a:srgbClr val="001759"/>
              </a:solidFill>
            </a:rPr>
            <a:t>apikaaliparodontiitti</a:t>
          </a:r>
          <a:endParaRPr lang="fi-FI" sz="2100" kern="1200" dirty="0">
            <a:solidFill>
              <a:srgbClr val="001759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100" kern="1200" dirty="0" err="1">
              <a:solidFill>
                <a:srgbClr val="001759"/>
              </a:solidFill>
            </a:rPr>
            <a:t>proteettiset</a:t>
          </a:r>
          <a:r>
            <a:rPr lang="fi-FI" sz="2100" kern="1200" dirty="0">
              <a:solidFill>
                <a:srgbClr val="001759"/>
              </a:solidFill>
            </a:rPr>
            <a:t> tai </a:t>
          </a:r>
          <a:r>
            <a:rPr lang="fi-FI" sz="2100" kern="1200" dirty="0" err="1">
              <a:solidFill>
                <a:srgbClr val="001759"/>
              </a:solidFill>
            </a:rPr>
            <a:t>parodontologiset</a:t>
          </a:r>
          <a:r>
            <a:rPr lang="fi-FI" sz="2100" kern="1200" dirty="0">
              <a:solidFill>
                <a:srgbClr val="001759"/>
              </a:solidFill>
            </a:rPr>
            <a:t> syyt (</a:t>
          </a:r>
          <a:r>
            <a:rPr lang="fi-FI" sz="2100" kern="1200" dirty="0" err="1">
              <a:solidFill>
                <a:srgbClr val="001759"/>
              </a:solidFill>
            </a:rPr>
            <a:t>furkaatioleesion</a:t>
          </a:r>
          <a:r>
            <a:rPr lang="fi-FI" sz="2100" kern="1200" dirty="0">
              <a:solidFill>
                <a:srgbClr val="001759"/>
              </a:solidFill>
            </a:rPr>
            <a:t> hoito)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100" kern="1200" dirty="0">
              <a:solidFill>
                <a:srgbClr val="001759"/>
              </a:solidFill>
            </a:rPr>
            <a:t>trauman aiheuttamat kovakudos- ja </a:t>
          </a:r>
          <a:r>
            <a:rPr lang="fi-FI" sz="2100" kern="1200" dirty="0" err="1">
              <a:solidFill>
                <a:srgbClr val="001759"/>
              </a:solidFill>
            </a:rPr>
            <a:t>pulpavauriot</a:t>
          </a:r>
          <a:endParaRPr lang="fi-FI" sz="2100" kern="1200" dirty="0">
            <a:solidFill>
              <a:srgbClr val="001759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100" kern="1200" dirty="0">
              <a:solidFill>
                <a:srgbClr val="001759"/>
              </a:solidFill>
            </a:rPr>
            <a:t>tilanne, jossa infektoituneen hampaan tai juuren säilyttäminen on potilaan yleisterveydellisistä syistä suositeltavaa.</a:t>
          </a:r>
        </a:p>
      </dsp:txBody>
      <dsp:txXfrm>
        <a:off x="0" y="669122"/>
        <a:ext cx="10919599" cy="20120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82F0D-B52F-484B-9B12-01B18D43626D}">
      <dsp:nvSpPr>
        <dsp:cNvPr id="0" name=""/>
        <dsp:cNvSpPr/>
      </dsp:nvSpPr>
      <dsp:spPr>
        <a:xfrm>
          <a:off x="0" y="6916"/>
          <a:ext cx="10919599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b="0" i="0" kern="1200"/>
            <a:t>Juurihoidon vasta-aiheita (eli aiheita hampaan poistolle):</a:t>
          </a:r>
          <a:endParaRPr lang="fi-FI" sz="2500" kern="1200"/>
        </a:p>
      </dsp:txBody>
      <dsp:txXfrm>
        <a:off x="28557" y="35473"/>
        <a:ext cx="10862485" cy="527886"/>
      </dsp:txXfrm>
    </dsp:sp>
    <dsp:sp modelId="{9A89B42B-7B08-4F04-B7E4-81579F17C191}">
      <dsp:nvSpPr>
        <dsp:cNvPr id="0" name=""/>
        <dsp:cNvSpPr/>
      </dsp:nvSpPr>
      <dsp:spPr>
        <a:xfrm>
          <a:off x="0" y="591916"/>
          <a:ext cx="10919599" cy="217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69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 dirty="0"/>
            <a:t>Potilas kieltäytyy juurihoidosta. Kieltäytyminen tulee kirjata potilasasiakirjoihin.</a:t>
          </a:r>
          <a:endParaRPr lang="fi-FI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 dirty="0"/>
            <a:t>Juurihoitoa ei voida suorittaa adekvaatisti esimerkiksi potilaan pelon tai suun avaamisvaikeuden vuoksi.</a:t>
          </a:r>
          <a:endParaRPr lang="fi-FI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 dirty="0"/>
            <a:t>Hampaassa on vertikaalinen juurifraktuura.</a:t>
          </a:r>
          <a:endParaRPr lang="fi-FI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/>
            <a:t>Kofferdamsuojaus ei ole mahdollista.</a:t>
          </a:r>
          <a:endParaRPr lang="fi-FI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 dirty="0"/>
            <a:t>Hampaan kruunuosasta tai juuresta on menetetty niin paljon kovakudosta, että restaurointi ei ole mahdollinen tai sen ennuste on huono.</a:t>
          </a:r>
          <a:endParaRPr lang="fi-FI" sz="2000" kern="1200" dirty="0"/>
        </a:p>
      </dsp:txBody>
      <dsp:txXfrm>
        <a:off x="0" y="591916"/>
        <a:ext cx="10919599" cy="2173500"/>
      </dsp:txXfrm>
    </dsp:sp>
    <dsp:sp modelId="{E63AD234-4E2F-489B-A112-E667286E09E2}">
      <dsp:nvSpPr>
        <dsp:cNvPr id="0" name=""/>
        <dsp:cNvSpPr/>
      </dsp:nvSpPr>
      <dsp:spPr>
        <a:xfrm>
          <a:off x="0" y="2765416"/>
          <a:ext cx="10919599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b="0" i="0" kern="1200" dirty="0"/>
            <a:t>Hampaan poistoa puoltavat</a:t>
          </a:r>
          <a:endParaRPr lang="fi-FI" sz="2500" kern="1200" dirty="0"/>
        </a:p>
      </dsp:txBody>
      <dsp:txXfrm>
        <a:off x="28557" y="2793973"/>
        <a:ext cx="10862485" cy="527886"/>
      </dsp:txXfrm>
    </dsp:sp>
    <dsp:sp modelId="{B9082EAA-CD2D-4090-8898-28998D2BC616}">
      <dsp:nvSpPr>
        <dsp:cNvPr id="0" name=""/>
        <dsp:cNvSpPr/>
      </dsp:nvSpPr>
      <dsp:spPr>
        <a:xfrm>
          <a:off x="0" y="3350416"/>
          <a:ext cx="10919599" cy="129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69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/>
            <a:t>potilaan huono yleisterveys</a:t>
          </a:r>
          <a:endParaRPr lang="fi-FI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 dirty="0"/>
            <a:t>riittämätön omahoito tai hoitomyöntyvyys</a:t>
          </a:r>
          <a:endParaRPr lang="fi-FI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/>
            <a:t>hampaan vähäinen merkitys purennan kokonaisuuden kannalta</a:t>
          </a:r>
          <a:endParaRPr lang="fi-FI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/>
            <a:t>hampaan ja hampaiston tai parodontiumin huono kunto.</a:t>
          </a:r>
          <a:endParaRPr lang="fi-FI" sz="2000" kern="1200"/>
        </a:p>
      </dsp:txBody>
      <dsp:txXfrm>
        <a:off x="0" y="3350416"/>
        <a:ext cx="10919599" cy="1293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271A3-78D2-4E9A-9E57-AB5471B981FC}" type="datetimeFigureOut">
              <a:rPr lang="fi-FI" smtClean="0"/>
              <a:t>10.10.2022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24C17-C3F5-4045-928F-D46EE0EAE9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7792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24C17-C3F5-4045-928F-D46EE0EAE92B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9268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24C17-C3F5-4045-928F-D46EE0EAE92B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6090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24C17-C3F5-4045-928F-D46EE0EAE92B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7638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24C17-C3F5-4045-928F-D46EE0EAE92B}" type="slidenum">
              <a:rPr lang="fi-FI" smtClean="0"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1822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1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5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11BC1B-7ACC-1142-BB9D-B3830DFAB5D3}" type="datetimeFigureOut">
              <a:t>10.10.2022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1C4807-9EF9-9F47-B473-F3600B3A1BA3}"/>
              </a:ext>
            </a:extLst>
          </p:cNvPr>
          <p:cNvCxnSpPr/>
          <p:nvPr/>
        </p:nvCxnSpPr>
        <p:spPr>
          <a:xfrm>
            <a:off x="0" y="9036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E2FEA2D-ECD6-3C45-8BE5-6240E1ACA3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0677" y="900752"/>
            <a:ext cx="6071324" cy="595724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B00B24C-1A2C-6645-9E95-A8A678FB1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0305" y="226630"/>
            <a:ext cx="1754378" cy="496523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8B21B404-2F94-E849-971B-3F4BF10806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32178" y="5501821"/>
            <a:ext cx="643466" cy="64346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8F960A4-795D-2344-9420-0F27FE897A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197487" y="261816"/>
            <a:ext cx="2419358" cy="3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18A3-7995-8943-867B-5C65750D1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193B-218E-8244-A79D-8C8A8022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10.10.2022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4592-7D47-EA4F-8276-521C858F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557E-FD27-E641-B04E-126B38D3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154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18A3-7995-8943-867B-5C65750D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696" y="1803196"/>
            <a:ext cx="9504608" cy="733942"/>
          </a:xfrm>
        </p:spPr>
        <p:txBody>
          <a:bodyPr anchor="b">
            <a:noAutofit/>
          </a:bodyPr>
          <a:lstStyle>
            <a:lvl1pPr algn="ctr">
              <a:defRPr sz="3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193B-218E-8244-A79D-8C8A8022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11BC1B-7ACC-1142-BB9D-B3830DFAB5D3}" type="datetimeFigureOut">
              <a:t>10.10.2022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4592-7D47-EA4F-8276-521C858F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557E-FD27-E641-B04E-126B38D3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4332FD-1CFF-F94D-8AB8-38BB84D91E3B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E9DE8685-C5A5-7E43-9ECF-F9BA0D1FB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154" y="2707589"/>
            <a:ext cx="9509693" cy="53864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522AAFD-1B89-4B4A-8D69-84F74AECA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3796" y="5644608"/>
            <a:ext cx="255600" cy="2556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927C099-3923-4741-BC4B-8D1A8DF97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2712" y="5644608"/>
            <a:ext cx="319500" cy="2556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3373A7A-68AA-F245-9326-7BDA925BAF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55528" y="5644608"/>
            <a:ext cx="255600" cy="2556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A689BF0-EA18-3948-B696-BD2050976E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54444" y="5644608"/>
            <a:ext cx="117969" cy="2556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054568A-5BA4-5F4B-9032-4C3C28F9D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83904" y="6023908"/>
            <a:ext cx="1380565" cy="95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32E4F0-F25B-B346-86F5-98FBEF05FF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29233" y="5646196"/>
            <a:ext cx="2149434" cy="48781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3134FC-D12E-0C4D-B785-383FEEEDA399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329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2F2C83-F980-1947-9AA6-2FDE83F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10.10.2022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F8BC3B-0AC6-3546-872B-E30B93D24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8586C-94F4-E24C-A0FA-726746E53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1537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FEDCEF-A2BD-ED47-9D95-E2FAAD66663F}" type="datetimeFigureOut">
              <a:t>10.10.2022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1C4807-9EF9-9F47-B473-F3600B3A1BA3}"/>
              </a:ext>
            </a:extLst>
          </p:cNvPr>
          <p:cNvCxnSpPr/>
          <p:nvPr/>
        </p:nvCxnSpPr>
        <p:spPr>
          <a:xfrm>
            <a:off x="0" y="9036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E2FEA2D-ECD6-3C45-8BE5-6240E1ACA3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0677" y="900752"/>
            <a:ext cx="6071324" cy="595724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B00B24C-1A2C-6645-9E95-A8A678FB1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0305" y="226630"/>
            <a:ext cx="1754378" cy="49652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9C18484-6187-B943-97D7-ED2B3C8966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894472" y="321547"/>
            <a:ext cx="2704300" cy="316910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8B21B404-2F94-E849-971B-3F4BF10806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22914" y="5816601"/>
            <a:ext cx="848223" cy="32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66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B069A05-75B2-2B4E-824C-84428B21C9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2000" y="900113"/>
            <a:ext cx="5940000" cy="5957887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FEDCEF-A2BD-ED47-9D95-E2FAAD66663F}" type="datetimeFigureOut">
              <a:t>10.10.2022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CFCCC6-6E30-BE4E-9177-869CC4EA98D4}"/>
              </a:ext>
            </a:extLst>
          </p:cNvPr>
          <p:cNvCxnSpPr/>
          <p:nvPr/>
        </p:nvCxnSpPr>
        <p:spPr>
          <a:xfrm>
            <a:off x="0" y="897132"/>
            <a:ext cx="12193200" cy="0"/>
          </a:xfrm>
          <a:prstGeom prst="line">
            <a:avLst/>
          </a:prstGeom>
          <a:ln w="12700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4">
            <a:extLst>
              <a:ext uri="{FF2B5EF4-FFF2-40B4-BE49-F238E27FC236}">
                <a16:creationId xmlns:a16="http://schemas.microsoft.com/office/drawing/2014/main" id="{CF6C7CE1-4DE5-7443-8273-02435D674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2914" y="5816601"/>
            <a:ext cx="848223" cy="32868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78D9EEA-5465-A945-94CE-F327DCC5B3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90305" y="226630"/>
            <a:ext cx="1754378" cy="49652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50F29C9-0F3B-EF46-A143-939986A407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894472" y="321547"/>
            <a:ext cx="2704300" cy="31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3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10.10.2022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9719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4A6C9E-E548-7240-AC10-C4805D1F386B}"/>
              </a:ext>
            </a:extLst>
          </p:cNvPr>
          <p:cNvSpPr/>
          <p:nvPr/>
        </p:nvSpPr>
        <p:spPr>
          <a:xfrm>
            <a:off x="0" y="0"/>
            <a:ext cx="12192000" cy="636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FCCAED-FB38-6D42-9952-CEF8EBC6350C}"/>
              </a:ext>
            </a:extLst>
          </p:cNvPr>
          <p:cNvSpPr/>
          <p:nvPr/>
        </p:nvSpPr>
        <p:spPr>
          <a:xfrm>
            <a:off x="0" y="629920"/>
            <a:ext cx="12192000" cy="622808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62D209-FA59-AD40-B106-9133B8978C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0069" y="166865"/>
            <a:ext cx="1243289" cy="3518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505F849-F8AA-8241-A6C5-9EE8CF765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588326" y="251209"/>
            <a:ext cx="1929285" cy="2260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0FEDCEF-A2BD-ED47-9D95-E2FAAD66663F}" type="datetimeFigureOut">
              <a:t>10.10.2022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8599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8980" y="854439"/>
            <a:ext cx="5369228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10080"/>
            <a:ext cx="5380149" cy="416874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10.10.2022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825" y="927280"/>
            <a:ext cx="5112152" cy="5138334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7782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44" y="854439"/>
            <a:ext cx="3377054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64" y="1910080"/>
            <a:ext cx="3383923" cy="416874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10.10.2022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7454" y="953036"/>
            <a:ext cx="46224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7885024-B7C3-CF41-B019-11BA9EBEF5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53849" y="953036"/>
            <a:ext cx="24876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152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44" y="854439"/>
            <a:ext cx="3377054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64" y="1910080"/>
            <a:ext cx="3383923" cy="416874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10.10.2022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7454" y="953036"/>
            <a:ext cx="46224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01A550-409A-C74E-B0C9-D380256DE7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3512" y="952679"/>
            <a:ext cx="2487600" cy="5112000"/>
          </a:xfrm>
          <a:solidFill>
            <a:schemeClr val="accent1"/>
          </a:solidFill>
        </p:spPr>
        <p:txBody>
          <a:bodyPr lIns="360000" tIns="900000" rIns="360000" bIns="360000" anchor="t" anchorCtr="0">
            <a:noAutofit/>
          </a:bodyPr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982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B069A05-75B2-2B4E-824C-84428B21C9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2000" y="900113"/>
            <a:ext cx="5940000" cy="5957887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11BC1B-7ACC-1142-BB9D-B3830DFAB5D3}" type="datetimeFigureOut">
              <a:t>10.10.2022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CFCCC6-6E30-BE4E-9177-869CC4EA98D4}"/>
              </a:ext>
            </a:extLst>
          </p:cNvPr>
          <p:cNvCxnSpPr/>
          <p:nvPr/>
        </p:nvCxnSpPr>
        <p:spPr>
          <a:xfrm>
            <a:off x="0" y="897132"/>
            <a:ext cx="12193200" cy="0"/>
          </a:xfrm>
          <a:prstGeom prst="line">
            <a:avLst/>
          </a:prstGeom>
          <a:ln w="12700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978D9EEA-5465-A945-94CE-F327DCC5B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0305" y="226630"/>
            <a:ext cx="1754378" cy="49652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8E4B653-B6A8-3843-AC13-BFF29B5C3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197487" y="261816"/>
            <a:ext cx="2419358" cy="326013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D9C41B53-CD4B-5442-A03D-FD174C90DA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32178" y="5501821"/>
            <a:ext cx="643466" cy="64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9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10.10.2022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B74D0AAC-3785-384F-B5E1-1B166D00A50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1065" y="1991360"/>
            <a:ext cx="10921284" cy="4056273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table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7810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10.10.2022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393CE6C-A064-FA41-9233-BF8690B6DE7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0417" y="2009103"/>
            <a:ext cx="10922000" cy="4030619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chart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602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18A3-7995-8943-867B-5C65750D1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193B-218E-8244-A79D-8C8A8022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10.10.2022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4592-7D47-EA4F-8276-521C858F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557E-FD27-E641-B04E-126B38D3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4955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18A3-7995-8943-867B-5C65750D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696" y="1803196"/>
            <a:ext cx="9504608" cy="733942"/>
          </a:xfrm>
        </p:spPr>
        <p:txBody>
          <a:bodyPr anchor="b">
            <a:noAutofit/>
          </a:bodyPr>
          <a:lstStyle>
            <a:lvl1pPr algn="ctr">
              <a:defRPr sz="38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193B-218E-8244-A79D-8C8A8022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FEDCEF-A2BD-ED47-9D95-E2FAAD66663F}" type="datetimeFigureOut">
              <a:t>10.10.2022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4592-7D47-EA4F-8276-521C858F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557E-FD27-E641-B04E-126B38D3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4332FD-1CFF-F94D-8AB8-38BB84D91E3B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E9DE8685-C5A5-7E43-9ECF-F9BA0D1FB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154" y="2707589"/>
            <a:ext cx="9509693" cy="53864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522AAFD-1B89-4B4A-8D69-84F74AECA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3796" y="5644608"/>
            <a:ext cx="255600" cy="2556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927C099-3923-4741-BC4B-8D1A8DF97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2712" y="5644608"/>
            <a:ext cx="319500" cy="2556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3373A7A-68AA-F245-9326-7BDA925BAF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55528" y="5644608"/>
            <a:ext cx="255600" cy="2556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A689BF0-EA18-3948-B696-BD2050976E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54444" y="5644608"/>
            <a:ext cx="117969" cy="2556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054568A-5BA4-5F4B-9032-4C3C28F9D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83904" y="6023908"/>
            <a:ext cx="1380565" cy="95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32E4F0-F25B-B346-86F5-98FBEF05FF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29233" y="5638801"/>
            <a:ext cx="1975480" cy="49387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3134FC-D12E-0C4D-B785-383FEEEDA399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923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2F2C83-F980-1947-9AA6-2FDE83F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10.10.2022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F8BC3B-0AC6-3546-872B-E30B93D24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8586C-94F4-E24C-A0FA-726746E53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798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10.10.2022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947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4A6C9E-E548-7240-AC10-C4805D1F386B}"/>
              </a:ext>
            </a:extLst>
          </p:cNvPr>
          <p:cNvSpPr/>
          <p:nvPr/>
        </p:nvSpPr>
        <p:spPr>
          <a:xfrm>
            <a:off x="0" y="0"/>
            <a:ext cx="12192000" cy="636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FCCAED-FB38-6D42-9952-CEF8EBC6350C}"/>
              </a:ext>
            </a:extLst>
          </p:cNvPr>
          <p:cNvSpPr/>
          <p:nvPr/>
        </p:nvSpPr>
        <p:spPr>
          <a:xfrm>
            <a:off x="0" y="629920"/>
            <a:ext cx="12192000" cy="622808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62D209-FA59-AD40-B106-9133B8978C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0069" y="166865"/>
            <a:ext cx="1243289" cy="351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11BC1B-7ACC-1142-BB9D-B3830DFAB5D3}" type="datetimeFigureOut">
              <a:t>10.10.2022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DFA353B-6BB6-7444-BCA5-05D58DFCEB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843538" y="211016"/>
            <a:ext cx="1715249" cy="23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8980" y="854439"/>
            <a:ext cx="5369228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10080"/>
            <a:ext cx="5380149" cy="416874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10.10.2022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825" y="927280"/>
            <a:ext cx="5112152" cy="5138334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734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44" y="854439"/>
            <a:ext cx="3377054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64" y="1910080"/>
            <a:ext cx="3383923" cy="416874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10.10.2022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7454" y="953036"/>
            <a:ext cx="46224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7885024-B7C3-CF41-B019-11BA9EBEF5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53849" y="953036"/>
            <a:ext cx="24876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61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44" y="854439"/>
            <a:ext cx="3377054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64" y="1910080"/>
            <a:ext cx="3383923" cy="416874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10.10.2022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7454" y="953036"/>
            <a:ext cx="46224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01A550-409A-C74E-B0C9-D380256DE7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3512" y="952679"/>
            <a:ext cx="2487600" cy="5112000"/>
          </a:xfrm>
          <a:solidFill>
            <a:schemeClr val="accent1"/>
          </a:solidFill>
        </p:spPr>
        <p:txBody>
          <a:bodyPr lIns="360000" tIns="900000" rIns="360000" bIns="360000" anchor="t" anchorCtr="0">
            <a:noAutofit/>
          </a:bodyPr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0736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10.10.2022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B74D0AAC-3785-384F-B5E1-1B166D00A50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1065" y="1991360"/>
            <a:ext cx="10921284" cy="4056273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taulukko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720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10.10.2022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393CE6C-A064-FA41-9233-BF8690B6DE7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0417" y="2009103"/>
            <a:ext cx="10922000" cy="4030619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kaavio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415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1.sv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668E0-E573-DA40-9BA6-97A08AED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9" y="854439"/>
            <a:ext cx="10919599" cy="836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DBADF-80C2-C941-89BD-131D11C18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99" y="1889760"/>
            <a:ext cx="10919599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139E5-F176-0840-93D4-AD62F327B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3600" y="6356351"/>
            <a:ext cx="693246" cy="22733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11BC1B-7ACC-1142-BB9D-B3830DFAB5D3}" type="datetimeFigureOut">
              <a:t>10.10.2022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54E19-B134-634B-BD5B-BB1451AC5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7260" y="6359065"/>
            <a:ext cx="5166598" cy="22969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F953C-B26D-5942-A043-297B87E30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2711" y="6356350"/>
            <a:ext cx="470845" cy="2403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0BB578-42A7-BD4A-AEED-1E6A5A0A33E2}"/>
              </a:ext>
            </a:extLst>
          </p:cNvPr>
          <p:cNvCxnSpPr/>
          <p:nvPr/>
        </p:nvCxnSpPr>
        <p:spPr>
          <a:xfrm>
            <a:off x="0" y="6480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1A37519E-8E5E-3F44-A4F0-7094C0BA732B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50069" y="166865"/>
            <a:ext cx="1243289" cy="35187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A58C6CD-1DAE-F245-AA40-FCBC6D0C18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9843538" y="211016"/>
            <a:ext cx="1715249" cy="23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86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25525" indent="-111125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System Font Regular"/>
        <a:buChar char="-"/>
        <a:tabLst/>
        <a:defRPr sz="18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668E0-E573-DA40-9BA6-97A08AED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9" y="854439"/>
            <a:ext cx="10919599" cy="836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DBADF-80C2-C941-89BD-131D11C18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99" y="1889760"/>
            <a:ext cx="10919599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139E5-F176-0840-93D4-AD62F327B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3600" y="6356351"/>
            <a:ext cx="693246" cy="22733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FEDCEF-A2BD-ED47-9D95-E2FAAD66663F}" type="datetimeFigureOut">
              <a:t>10.10.2022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54E19-B134-634B-BD5B-BB1451AC5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7260" y="6359065"/>
            <a:ext cx="5166598" cy="22969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F953C-B26D-5942-A043-297B87E30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2711" y="6356350"/>
            <a:ext cx="470845" cy="2403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0BB578-42A7-BD4A-AEED-1E6A5A0A33E2}"/>
              </a:ext>
            </a:extLst>
          </p:cNvPr>
          <p:cNvCxnSpPr/>
          <p:nvPr/>
        </p:nvCxnSpPr>
        <p:spPr>
          <a:xfrm>
            <a:off x="0" y="6480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1A37519E-8E5E-3F44-A4F0-7094C0BA732B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50069" y="166865"/>
            <a:ext cx="1243289" cy="35187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A58C6CD-1DAE-F245-AA40-FCBC6D0C18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9588326" y="251209"/>
            <a:ext cx="1929285" cy="22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1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86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25525" indent="-111125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System Font Regular"/>
        <a:buChar char="-"/>
        <a:tabLst/>
        <a:defRPr sz="18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20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player.vimeo.com/video/696086357?h=ed0cd36ab3&amp;app_id=122963" TargetMode="Externa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player.vimeo.com/video/696089723?h=b59c211633&amp;app_id=122963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ypahoito.fi/hoi50110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hyperlink" Target="https://www.kaypahoito.fi/nix02996" TargetMode="External"/><Relationship Id="rId7" Type="http://schemas.openxmlformats.org/officeDocument/2006/relationships/diagramQuickStyle" Target="../diagrams/quickStyle2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hyperlink" Target="https://www.kaypahoito.fi/xmedia/hoi/hoi50110c.pdf" TargetMode="External"/><Relationship Id="rId9" Type="http://schemas.microsoft.com/office/2007/relationships/diagramDrawing" Target="../diagrams/drawing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ypahoito.fi/nix02354" TargetMode="External"/><Relationship Id="rId2" Type="http://schemas.openxmlformats.org/officeDocument/2006/relationships/hyperlink" Target="https://www.kaypahoito.fi/nix02351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ypahoito.fi/hoi5011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24F996-7C5E-47DC-A603-596C84264C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Hampaan juurihoito</a:t>
            </a:r>
            <a:br>
              <a:rPr lang="fi-FI" dirty="0"/>
            </a:b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A2F7AE1-CF34-49B5-991A-EF090FBB5B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Luentomateriaali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461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71026D-32D3-4484-1433-9B175144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Pulpiitin</a:t>
            </a:r>
            <a:r>
              <a:rPr lang="fi-FI" dirty="0"/>
              <a:t> oireita ja kliinisiä merkkejä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3B5C00-C675-AEAF-A7D3-92480FDD9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59"/>
            <a:ext cx="11187698" cy="471958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Kipu on yleensä spontaania, usein pitkäkestoista ja kovaa.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Potilaalla on saattanut olla toistuvia kipujaksoja.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Kipu on saattanut herättää öisin.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Kipu on provosoitavissa lämpötilan muutoksilla, asentomuutoksilla tai pureskelulla.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/>
              <a:t>Pulpan</a:t>
            </a:r>
            <a:r>
              <a:rPr lang="fi-FI" dirty="0"/>
              <a:t> vaste lämpötilan muutoksiin on voimakkaasti korostunut, eikä kipu lakkaa ärsykkeen poistamisen jälkeen.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Lievää koputusarkuutta saattaa ilmetä.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Potilas kuvaa kipua muun muassa teräväksi ja tykyttäväksi.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Potilaan voi olla vaikea paikallistaa kipua.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Myös heijastekipua voi esiintyä (ylä- tai alaleuka, korva, ohimon ja silmän alue, niska).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Röntgenkuvissa ei ole havaittavissa poikkeavaa, tai </a:t>
            </a:r>
            <a:r>
              <a:rPr lang="fi-FI" dirty="0" err="1"/>
              <a:t>parodontaalirako</a:t>
            </a:r>
            <a:r>
              <a:rPr lang="fi-FI" dirty="0"/>
              <a:t> voi olla apikaalisesti lievästi laajentunut.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Potilas on usein käyttänyt kipulääkkeitä oireiden lievittämiseksi.</a:t>
            </a:r>
          </a:p>
        </p:txBody>
      </p:sp>
    </p:spTree>
    <p:extLst>
      <p:ext uri="{BB962C8B-B14F-4D97-AF65-F5344CB8AC3E}">
        <p14:creationId xmlns:p14="http://schemas.microsoft.com/office/powerpoint/2010/main" val="2468979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D626DA-2960-C64B-D8CE-51882284A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Pulpan</a:t>
            </a:r>
            <a:r>
              <a:rPr lang="fi-FI" dirty="0"/>
              <a:t> herkkyystestit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C64C30-E4A9-ADA3-4F2E-F2683E64A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Hampaan vitaliteettia pyritään epäsuorasti arvioimaan </a:t>
            </a:r>
            <a:r>
              <a:rPr lang="fi-FI" dirty="0" err="1"/>
              <a:t>pulpan</a:t>
            </a:r>
            <a:r>
              <a:rPr lang="fi-FI" dirty="0"/>
              <a:t> herkkyystesteillä, joihin kuuluvat </a:t>
            </a:r>
          </a:p>
          <a:p>
            <a:pPr marL="971550" lvl="1" indent="-342900"/>
            <a:r>
              <a:rPr lang="fi-FI" dirty="0"/>
              <a:t>kylmä- ja kuumatestaus </a:t>
            </a:r>
          </a:p>
          <a:p>
            <a:pPr marL="971550" lvl="1" indent="-342900"/>
            <a:r>
              <a:rPr lang="fi-FI" dirty="0"/>
              <a:t>elektroninen </a:t>
            </a:r>
            <a:r>
              <a:rPr lang="fi-FI" dirty="0" err="1"/>
              <a:t>pulpan</a:t>
            </a:r>
            <a:r>
              <a:rPr lang="fi-FI" dirty="0"/>
              <a:t> herkkyystestaus (EPT, "</a:t>
            </a:r>
            <a:r>
              <a:rPr lang="fi-FI" dirty="0" err="1"/>
              <a:t>vitalometri</a:t>
            </a:r>
            <a:r>
              <a:rPr lang="fi-FI" dirty="0"/>
              <a:t>").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Kylmätestiä ja </a:t>
            </a:r>
            <a:r>
              <a:rPr lang="fi-FI" dirty="0" err="1"/>
              <a:t>EPT:tä</a:t>
            </a:r>
            <a:r>
              <a:rPr lang="fi-FI" dirty="0"/>
              <a:t> suositellaan käytettäväksi </a:t>
            </a:r>
            <a:r>
              <a:rPr lang="fi-FI" dirty="0" err="1"/>
              <a:t>pulpan</a:t>
            </a:r>
            <a:r>
              <a:rPr lang="fi-FI" dirty="0"/>
              <a:t> tilan arvioinnissa ja hoitopäätöksen tekemisessä (näytön aste B).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Kuumatesti ei ole yhtä luotettava kuin kylmätesti tai EPT, eikä sen rutiininomaista käyttöä suositella.</a:t>
            </a:r>
          </a:p>
        </p:txBody>
      </p:sp>
    </p:spTree>
    <p:extLst>
      <p:ext uri="{BB962C8B-B14F-4D97-AF65-F5344CB8AC3E}">
        <p14:creationId xmlns:p14="http://schemas.microsoft.com/office/powerpoint/2010/main" val="489934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29B22A-2CC6-3215-2F2B-9638C8016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Röntgenologiset tutkimukset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C87045-E350-9F2A-540F-8974E5DA9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60"/>
            <a:ext cx="10919599" cy="15392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Ennen juurihoidon aloitusta hampaasta tulee olla käytettävissä tuore ja tarkka röntgenkuva.</a:t>
            </a:r>
          </a:p>
          <a:p>
            <a:pPr marL="971550" lvl="1" indent="-342900"/>
            <a:r>
              <a:rPr lang="fi-FI" dirty="0"/>
              <a:t>Kuvan tulkinta tulee kirjata potilasasiakirjoihin. </a:t>
            </a:r>
          </a:p>
          <a:p>
            <a:pPr marL="971550" lvl="1" indent="-342900"/>
            <a:r>
              <a:rPr lang="fi-FI" dirty="0"/>
              <a:t>Kuvassa tulee näkyä kruunu ja juuret kokonaan sekä 2–3 mm </a:t>
            </a:r>
            <a:r>
              <a:rPr lang="fi-FI" dirty="0" err="1"/>
              <a:t>periapikaalialuetta</a:t>
            </a:r>
            <a:r>
              <a:rPr lang="fi-FI" dirty="0"/>
              <a:t>.</a:t>
            </a:r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EFC2AE4-28EF-BE8F-3505-4283F39FE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059" y="3372287"/>
            <a:ext cx="9220991" cy="3485713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48C1EBF7-530A-27EA-5B6C-BCCB1CFCB9D3}"/>
              </a:ext>
            </a:extLst>
          </p:cNvPr>
          <p:cNvSpPr txBox="1"/>
          <p:nvPr/>
        </p:nvSpPr>
        <p:spPr>
          <a:xfrm>
            <a:off x="10380949" y="5538305"/>
            <a:ext cx="1411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200" b="0" i="0" dirty="0">
                <a:latin typeface="Arial" panose="020B0604020202020204" pitchFamily="34" charset="0"/>
                <a:cs typeface="Arial" panose="020B0604020202020204" pitchFamily="34" charset="0"/>
              </a:rPr>
              <a:t>© Leo </a:t>
            </a:r>
            <a:r>
              <a:rPr lang="fi-FI" sz="1200" b="0" i="0" dirty="0" err="1">
                <a:latin typeface="Arial" panose="020B0604020202020204" pitchFamily="34" charset="0"/>
                <a:cs typeface="Arial" panose="020B0604020202020204" pitchFamily="34" charset="0"/>
              </a:rPr>
              <a:t>Tjäderhane</a:t>
            </a:r>
            <a:endParaRPr lang="fi-FI" sz="12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850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6B538C-41F4-108F-820E-6ED8D272D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Juurihoidon tarvetta ehkäisevät toimet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0D8B46-68E8-9F79-9D96-67DF32199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59"/>
            <a:ext cx="10919599" cy="479112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Juurihoidon tarvetta voidaan ehkäistä tai vähentää karieksen hallinnalla.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Jos syvä kariesvaurio on jo muodostunut mutta hammas on oireeton, voidaan pyrkiä säilyttämään hampaan vitaliteetti poistamalla </a:t>
            </a:r>
            <a:r>
              <a:rPr lang="fi-FI" dirty="0" err="1"/>
              <a:t>karioitunut</a:t>
            </a:r>
            <a:r>
              <a:rPr lang="fi-FI" dirty="0"/>
              <a:t> </a:t>
            </a:r>
            <a:r>
              <a:rPr lang="fi-FI" dirty="0" err="1"/>
              <a:t>dentiini</a:t>
            </a:r>
            <a:r>
              <a:rPr lang="fi-FI" dirty="0"/>
              <a:t> kahdessa vaiheessa (B) tai osittain (B).</a:t>
            </a:r>
          </a:p>
          <a:p>
            <a:pPr marL="971550" lvl="1" indent="-342900"/>
            <a:r>
              <a:rPr lang="fi-FI" dirty="0"/>
              <a:t>Kuva karieskudoksen vaiheittaisesta </a:t>
            </a:r>
            <a:r>
              <a:rPr lang="fi-FI" dirty="0" err="1"/>
              <a:t>ekskavoinnista</a:t>
            </a:r>
            <a:r>
              <a:rPr lang="fi-FI" dirty="0"/>
              <a:t>, ks. dia </a:t>
            </a:r>
            <a:r>
              <a:rPr lang="fi-FI" dirty="0">
                <a:hlinkClick r:id="rId2" action="ppaction://hlinksldjump"/>
              </a:rPr>
              <a:t>15</a:t>
            </a:r>
            <a:r>
              <a:rPr lang="fi-FI" dirty="0"/>
              <a:t>.</a:t>
            </a:r>
          </a:p>
          <a:p>
            <a:pPr marL="971550" lvl="1" indent="-342900"/>
            <a:r>
              <a:rPr lang="fi-FI" dirty="0"/>
              <a:t>Video keskisyvän kariesvaurion preparoinnista, ks. dia </a:t>
            </a:r>
            <a:r>
              <a:rPr lang="fi-FI" dirty="0">
                <a:hlinkClick r:id="rId3" action="ppaction://hlinksldjump"/>
              </a:rPr>
              <a:t>16</a:t>
            </a:r>
            <a:r>
              <a:rPr lang="fi-FI" dirty="0"/>
              <a:t>.</a:t>
            </a:r>
          </a:p>
          <a:p>
            <a:pPr marL="971550" lvl="1" indent="-342900"/>
            <a:r>
              <a:rPr lang="fi-FI" dirty="0"/>
              <a:t>Video syvän kariesvaurion preparoinnista, ks. dia </a:t>
            </a:r>
            <a:r>
              <a:rPr lang="fi-FI" dirty="0">
                <a:hlinkClick r:id="rId4" action="ppaction://hlinksldjump"/>
              </a:rPr>
              <a:t>17</a:t>
            </a:r>
            <a:r>
              <a:rPr lang="fi-FI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/>
              <a:t>Pulpaperforaation</a:t>
            </a:r>
            <a:r>
              <a:rPr lang="fi-FI" dirty="0"/>
              <a:t> välitöntä kattamista (B), osittaista </a:t>
            </a:r>
            <a:r>
              <a:rPr lang="fi-FI" dirty="0" err="1"/>
              <a:t>kruunupulpan</a:t>
            </a:r>
            <a:r>
              <a:rPr lang="fi-FI" dirty="0"/>
              <a:t> poistoa tai koko </a:t>
            </a:r>
            <a:r>
              <a:rPr lang="fi-FI" dirty="0" err="1"/>
              <a:t>kruunupulpan</a:t>
            </a:r>
            <a:r>
              <a:rPr lang="fi-FI" dirty="0"/>
              <a:t> poistoa (</a:t>
            </a:r>
            <a:r>
              <a:rPr lang="fi-FI" dirty="0" err="1"/>
              <a:t>pulpotomia</a:t>
            </a:r>
            <a:r>
              <a:rPr lang="fi-FI" dirty="0"/>
              <a:t>) voidaan myös käyttää hampaan vitaliteetin säilyttämiseksi (C).</a:t>
            </a:r>
          </a:p>
          <a:p>
            <a:pPr marL="971550" lvl="1" indent="-342900"/>
            <a:r>
              <a:rPr lang="fi-FI" dirty="0"/>
              <a:t>Kuva välittömän kattamisen vaiheista, ks. dia </a:t>
            </a:r>
            <a:r>
              <a:rPr lang="fi-FI" dirty="0">
                <a:hlinkClick r:id="rId5" action="ppaction://hlinksldjump"/>
              </a:rPr>
              <a:t>18</a:t>
            </a:r>
            <a:r>
              <a:rPr lang="fi-FI" dirty="0"/>
              <a:t>.</a:t>
            </a:r>
          </a:p>
          <a:p>
            <a:pPr marL="971550" lvl="1" indent="-342900"/>
            <a:r>
              <a:rPr lang="fi-FI" dirty="0"/>
              <a:t>Kuva osittaisesta </a:t>
            </a:r>
            <a:r>
              <a:rPr lang="fi-FI" dirty="0" err="1"/>
              <a:t>kruunupulpan</a:t>
            </a:r>
            <a:r>
              <a:rPr lang="fi-FI" dirty="0"/>
              <a:t> poistosta (</a:t>
            </a:r>
            <a:r>
              <a:rPr lang="fi-FI" dirty="0" err="1"/>
              <a:t>partiaalipulpotomia</a:t>
            </a:r>
            <a:r>
              <a:rPr lang="fi-FI" dirty="0"/>
              <a:t>), ks. dia </a:t>
            </a:r>
            <a:r>
              <a:rPr lang="fi-FI" dirty="0">
                <a:hlinkClick r:id="rId6" action="ppaction://hlinksldjump"/>
              </a:rPr>
              <a:t>19</a:t>
            </a:r>
            <a:r>
              <a:rPr lang="fi-FI" dirty="0"/>
              <a:t>.</a:t>
            </a:r>
          </a:p>
          <a:p>
            <a:pPr marL="971550" lvl="1" indent="-342900"/>
            <a:r>
              <a:rPr lang="fi-FI" dirty="0"/>
              <a:t>Kuva koko </a:t>
            </a:r>
            <a:r>
              <a:rPr lang="fi-FI" dirty="0" err="1"/>
              <a:t>kruunupulpan</a:t>
            </a:r>
            <a:r>
              <a:rPr lang="fi-FI" dirty="0"/>
              <a:t> poistosta (</a:t>
            </a:r>
            <a:r>
              <a:rPr lang="fi-FI" dirty="0" err="1"/>
              <a:t>pulpotomia</a:t>
            </a:r>
            <a:r>
              <a:rPr lang="fi-FI" dirty="0"/>
              <a:t>), ks. dia </a:t>
            </a:r>
            <a:r>
              <a:rPr lang="fi-FI" dirty="0">
                <a:hlinkClick r:id="rId7" action="ppaction://hlinksldjump"/>
              </a:rPr>
              <a:t>20</a:t>
            </a:r>
            <a:r>
              <a:rPr lang="fi-FI" dirty="0"/>
              <a:t>.</a:t>
            </a:r>
          </a:p>
          <a:p>
            <a:pPr marL="971550" lvl="1" indent="-342900"/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0303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21A2DF-5936-F204-DB8B-D0C70C834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2057" y="854439"/>
            <a:ext cx="4876151" cy="836249"/>
          </a:xfrm>
        </p:spPr>
        <p:txBody>
          <a:bodyPr/>
          <a:lstStyle/>
          <a:p>
            <a:r>
              <a:rPr lang="fi-FI" dirty="0"/>
              <a:t>Vitaalin </a:t>
            </a:r>
            <a:r>
              <a:rPr lang="fi-FI" dirty="0" err="1"/>
              <a:t>pulpan</a:t>
            </a:r>
            <a:r>
              <a:rPr lang="fi-FI" dirty="0"/>
              <a:t> hoito – menetelmän valinta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42E23A4-B05D-30D8-5C73-B2414FB20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43" y="679676"/>
            <a:ext cx="5878932" cy="6243637"/>
          </a:xfr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D85C3D63-21BA-AE0E-A976-A4F5E449BAA8}"/>
              </a:ext>
            </a:extLst>
          </p:cNvPr>
          <p:cNvSpPr txBox="1"/>
          <p:nvPr/>
        </p:nvSpPr>
        <p:spPr>
          <a:xfrm>
            <a:off x="6662057" y="2219182"/>
            <a:ext cx="51539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Kaaviossa esitetään menetelmän </a:t>
            </a:r>
            <a:br>
              <a:rPr lang="fi-FI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valinta vitaalin </a:t>
            </a:r>
            <a:r>
              <a:rPr lang="fi-FI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pulpan</a:t>
            </a:r>
            <a:r>
              <a:rPr lang="fi-FI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hoidossa</a:t>
            </a:r>
            <a:r>
              <a:rPr lang="fi-FI" sz="2400" dirty="0"/>
              <a:t>.</a:t>
            </a:r>
          </a:p>
          <a:p>
            <a:pPr algn="l"/>
            <a:endParaRPr lang="fi-FI" sz="1600" b="0" i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904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15F4AC-165B-6003-065D-8A863F444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5290" y="854439"/>
            <a:ext cx="2762917" cy="1387316"/>
          </a:xfrm>
        </p:spPr>
        <p:txBody>
          <a:bodyPr/>
          <a:lstStyle/>
          <a:p>
            <a:r>
              <a:rPr lang="fi-FI" dirty="0"/>
              <a:t>Vaiheittainen karieksen </a:t>
            </a:r>
            <a:r>
              <a:rPr lang="fi-FI" dirty="0" err="1"/>
              <a:t>ekskavointi</a:t>
            </a:r>
            <a:endParaRPr lang="fi-FI" dirty="0"/>
          </a:p>
        </p:txBody>
      </p:sp>
      <p:pic>
        <p:nvPicPr>
          <p:cNvPr id="5" name="Sisällön paikkamerkki 4" descr="Kuva, joka sisältää kohteen teksti, ruoka, astia, erilainen&#10;&#10;Kuvaus luotu automaattisesti">
            <a:extLst>
              <a:ext uri="{FF2B5EF4-FFF2-40B4-BE49-F238E27FC236}">
                <a16:creationId xmlns:a16="http://schemas.microsoft.com/office/drawing/2014/main" id="{ADCD30A1-B7F7-957D-4B19-2487B80C6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07" y="738188"/>
            <a:ext cx="8233554" cy="5987411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110DF9CF-390C-31EE-4775-FB68DCF78269}"/>
              </a:ext>
            </a:extLst>
          </p:cNvPr>
          <p:cNvSpPr txBox="1"/>
          <p:nvPr/>
        </p:nvSpPr>
        <p:spPr>
          <a:xfrm>
            <a:off x="8587180" y="6431634"/>
            <a:ext cx="2784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© V. Anttonen, P. Haataja, J. Leinonen</a:t>
            </a:r>
          </a:p>
        </p:txBody>
      </p:sp>
    </p:spTree>
    <p:extLst>
      <p:ext uri="{BB962C8B-B14F-4D97-AF65-F5344CB8AC3E}">
        <p14:creationId xmlns:p14="http://schemas.microsoft.com/office/powerpoint/2010/main" val="519884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615BF9E-80DB-F8E5-AE5E-B3C569363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fi-FI" dirty="0"/>
              <a:t>Video keskisyvän kariesvaurion preparoinnista</a:t>
            </a:r>
            <a:endParaRPr lang="en-US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9809F5F-D0AD-49FD-E9A8-A1390F95DF62}"/>
              </a:ext>
            </a:extLst>
          </p:cNvPr>
          <p:cNvSpPr txBox="1"/>
          <p:nvPr/>
        </p:nvSpPr>
        <p:spPr>
          <a:xfrm>
            <a:off x="7455244" y="1850004"/>
            <a:ext cx="4588476" cy="500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Videolla esitetään </a:t>
            </a:r>
            <a:r>
              <a:rPr lang="fi-FI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okklusaalisen</a:t>
            </a:r>
            <a:r>
              <a:rPr lang="fi-FI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keskisyvän kariesvaurion preparointi poistetusta humaanihampaasta.</a:t>
            </a:r>
          </a:p>
          <a:p>
            <a:pPr marL="342900" indent="-3429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Karioituneeseen</a:t>
            </a:r>
            <a:r>
              <a:rPr lang="fi-FI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hampaaseen on tehty kaviteetin perusavaus turbiiniporalla ja kaviteetin reunat </a:t>
            </a:r>
            <a:br>
              <a:rPr lang="fi-FI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(ei-</a:t>
            </a:r>
            <a:r>
              <a:rPr lang="fi-FI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pulpaaliset</a:t>
            </a:r>
            <a:r>
              <a:rPr lang="fi-FI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seinämät) on puhdistettu ruusuporilla ja </a:t>
            </a:r>
            <a:r>
              <a:rPr lang="fi-FI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ekskavoiden</a:t>
            </a:r>
            <a:r>
              <a:rPr lang="fi-FI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kovaan kiilteeseen ja </a:t>
            </a:r>
            <a:r>
              <a:rPr lang="fi-FI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dentiiniin</a:t>
            </a:r>
            <a:r>
              <a:rPr lang="fi-FI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asti ennen videointia. </a:t>
            </a:r>
          </a:p>
          <a:p>
            <a:pPr marL="342900" indent="-3429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Videolla kuvataan </a:t>
            </a:r>
            <a:r>
              <a:rPr lang="fi-FI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pulpaa</a:t>
            </a:r>
            <a:r>
              <a:rPr lang="fi-FI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vasten olevan seinämän puhdistus käsi-instrumentein. </a:t>
            </a:r>
          </a:p>
          <a:p>
            <a:pPr marL="342900" indent="-3429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on kuvattu operaatio-mikroskoopin avulla, ja se on tuotettu </a:t>
            </a:r>
            <a:r>
              <a:rPr lang="fi-FI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MEDigi</a:t>
            </a:r>
            <a:r>
              <a:rPr lang="fi-FI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-hankkeessa (lääketieteen ja hammaslääke-tieteen opetuksen kansallisen yhtenäistämisen ja digitalisoinnin hanke).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46C6A65-BF12-C2A5-939A-57BFAFD36587}"/>
              </a:ext>
            </a:extLst>
          </p:cNvPr>
          <p:cNvSpPr txBox="1"/>
          <p:nvPr/>
        </p:nvSpPr>
        <p:spPr>
          <a:xfrm>
            <a:off x="4374292" y="6363328"/>
            <a:ext cx="2976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Ulla Palotie ja Anja Kotiranta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5F206E52-DEE8-4313-D660-DD427DEA376F}"/>
              </a:ext>
            </a:extLst>
          </p:cNvPr>
          <p:cNvSpPr txBox="1"/>
          <p:nvPr/>
        </p:nvSpPr>
        <p:spPr>
          <a:xfrm>
            <a:off x="429139" y="6232546"/>
            <a:ext cx="3644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200" b="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Huom. </a:t>
            </a:r>
            <a:r>
              <a:rPr lang="fi-FI" sz="1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Videon toistaminen</a:t>
            </a:r>
            <a:r>
              <a:rPr lang="fi-FI" sz="1200" b="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i-FI" sz="1200" b="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aatii internetyhteyden.</a:t>
            </a:r>
            <a:br>
              <a:rPr lang="fi-FI" sz="1200" b="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b="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i-FI" sz="1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ideossa ei ole ääntä</a:t>
            </a:r>
            <a:r>
              <a:rPr lang="fi-FI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i-FI" sz="1200" b="0" i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nline-media 7" title="Keskisyvän kariesvaurion preparointi">
            <a:hlinkClick r:id="" action="ppaction://media"/>
            <a:extLst>
              <a:ext uri="{FF2B5EF4-FFF2-40B4-BE49-F238E27FC236}">
                <a16:creationId xmlns:a16="http://schemas.microsoft.com/office/drawing/2014/main" id="{189FA428-C7E3-75A1-5B5E-76E2FF24205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3367" y="2070100"/>
            <a:ext cx="6821487" cy="38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9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EED51F-8C4C-247F-7367-B2150F644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9" y="854439"/>
            <a:ext cx="10919599" cy="836249"/>
          </a:xfrm>
        </p:spPr>
        <p:txBody>
          <a:bodyPr anchor="ctr">
            <a:normAutofit/>
          </a:bodyPr>
          <a:lstStyle/>
          <a:p>
            <a:r>
              <a:rPr lang="fi-FI" dirty="0"/>
              <a:t>Video syvän kariesvaurion preparoinnista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203B11B7-44C3-D0D9-FAD7-F26A89BE279A}"/>
              </a:ext>
            </a:extLst>
          </p:cNvPr>
          <p:cNvSpPr txBox="1"/>
          <p:nvPr/>
        </p:nvSpPr>
        <p:spPr>
          <a:xfrm>
            <a:off x="7455244" y="1850004"/>
            <a:ext cx="4588476" cy="500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Videolla esitetään </a:t>
            </a:r>
            <a:r>
              <a:rPr lang="fi-FI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approksimaalisen</a:t>
            </a:r>
            <a:r>
              <a:rPr lang="fi-FI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syvän kariesvaurion preparointi poistetusta humaanihampaasta. </a:t>
            </a:r>
          </a:p>
          <a:p>
            <a:pPr marL="342900" indent="-3429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Karioituneeseen</a:t>
            </a:r>
            <a:r>
              <a:rPr lang="fi-FI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hampaaseen on tehty kaviteetin perusavaus turbiiniporalla ja kaviteetin reunat</a:t>
            </a:r>
            <a:br>
              <a:rPr lang="fi-FI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(ei-</a:t>
            </a:r>
            <a:r>
              <a:rPr lang="fi-FI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pulpaaliset</a:t>
            </a:r>
            <a:r>
              <a:rPr lang="fi-FI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seinämät) on puhdistettu ruusuporilla ja </a:t>
            </a:r>
            <a:r>
              <a:rPr lang="fi-FI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ekskavoiden</a:t>
            </a:r>
            <a:r>
              <a:rPr lang="fi-FI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kovaan kiilteeseen ja </a:t>
            </a:r>
            <a:r>
              <a:rPr lang="fi-FI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dentiiniin</a:t>
            </a:r>
            <a:r>
              <a:rPr lang="fi-FI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asti ennen videointia.  </a:t>
            </a:r>
          </a:p>
          <a:p>
            <a:pPr marL="342900" indent="-3429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Videolla kuvataan </a:t>
            </a:r>
            <a:r>
              <a:rPr lang="fi-FI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pulpaa</a:t>
            </a:r>
            <a:r>
              <a:rPr lang="fi-FI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vasten olevien seinämien puhdistus </a:t>
            </a:r>
            <a:br>
              <a:rPr lang="fi-FI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käsi-instrumentein. </a:t>
            </a:r>
          </a:p>
          <a:p>
            <a:pPr marL="342900" indent="-3429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on kuvattu operaatio-mikroskoopin avulla, ja se on tuotettu </a:t>
            </a:r>
            <a:r>
              <a:rPr lang="fi-FI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MEDigi</a:t>
            </a:r>
            <a:r>
              <a:rPr lang="fi-FI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-hankkeessa (lääketieteen ja hammaslääke-tieteen opetuksen kansallisen yhtenäistämisen ja digitalisoinnin hanke).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6D7464F-BFCC-7D98-0AAF-D7864285F714}"/>
              </a:ext>
            </a:extLst>
          </p:cNvPr>
          <p:cNvSpPr txBox="1"/>
          <p:nvPr/>
        </p:nvSpPr>
        <p:spPr>
          <a:xfrm>
            <a:off x="4338231" y="6363328"/>
            <a:ext cx="2976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Ulla Palotie ja Anja Kotiranta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F58724F-0A61-BBFD-72BA-05CD06D7153D}"/>
              </a:ext>
            </a:extLst>
          </p:cNvPr>
          <p:cNvSpPr txBox="1"/>
          <p:nvPr/>
        </p:nvSpPr>
        <p:spPr>
          <a:xfrm>
            <a:off x="495041" y="6240217"/>
            <a:ext cx="3644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200" b="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Huom. </a:t>
            </a:r>
            <a:r>
              <a:rPr lang="fi-FI" sz="1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Videon toistaminen</a:t>
            </a:r>
            <a:r>
              <a:rPr lang="fi-FI" sz="1200" b="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i-FI" sz="1200" b="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aatii internetyhteyden. </a:t>
            </a:r>
            <a:br>
              <a:rPr lang="fi-FI" sz="1200" b="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b="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i-FI" sz="1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ideossa ei ole ääntä</a:t>
            </a:r>
            <a:r>
              <a:rPr lang="fi-FI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i-FI" sz="1200" b="0" i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nline-media 8" title="Syvän kariesvaurion preparointi">
            <a:hlinkClick r:id="" action="ppaction://media"/>
            <a:extLst>
              <a:ext uri="{FF2B5EF4-FFF2-40B4-BE49-F238E27FC236}">
                <a16:creationId xmlns:a16="http://schemas.microsoft.com/office/drawing/2014/main" id="{4AEB5403-BD7C-530F-9166-62120F81A20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2795" y="2070100"/>
            <a:ext cx="6821487" cy="38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0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515435-3969-BFA7-E694-84B760B08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595" y="854439"/>
            <a:ext cx="5031614" cy="836249"/>
          </a:xfrm>
        </p:spPr>
        <p:txBody>
          <a:bodyPr/>
          <a:lstStyle/>
          <a:p>
            <a:r>
              <a:rPr lang="fi-FI" dirty="0"/>
              <a:t>Välitön kattaminen</a:t>
            </a:r>
          </a:p>
        </p:txBody>
      </p:sp>
      <p:pic>
        <p:nvPicPr>
          <p:cNvPr id="9" name="Sisällön paikkamerkki 8" descr="Kuva, joka sisältää kohteen teksti, ruoka, astia&#10;&#10;Kuvaus luotu automaattisesti">
            <a:extLst>
              <a:ext uri="{FF2B5EF4-FFF2-40B4-BE49-F238E27FC236}">
                <a16:creationId xmlns:a16="http://schemas.microsoft.com/office/drawing/2014/main" id="{BFBEF904-E12B-6279-C25A-F8F70FE6E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05" y="758757"/>
            <a:ext cx="5031614" cy="6099243"/>
          </a:xfr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8903DDC0-EB71-F22D-20E8-67347DBFF76E}"/>
              </a:ext>
            </a:extLst>
          </p:cNvPr>
          <p:cNvSpPr txBox="1"/>
          <p:nvPr/>
        </p:nvSpPr>
        <p:spPr>
          <a:xfrm>
            <a:off x="6186580" y="6431634"/>
            <a:ext cx="2784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© V. Anttonen, P. Haataja, J. Leinonen</a:t>
            </a:r>
          </a:p>
        </p:txBody>
      </p:sp>
    </p:spTree>
    <p:extLst>
      <p:ext uri="{BB962C8B-B14F-4D97-AF65-F5344CB8AC3E}">
        <p14:creationId xmlns:p14="http://schemas.microsoft.com/office/powerpoint/2010/main" val="2564173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8C01F3-9388-FA83-DEC3-7454C454F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2649" y="854439"/>
            <a:ext cx="4865559" cy="1592199"/>
          </a:xfrm>
        </p:spPr>
        <p:txBody>
          <a:bodyPr/>
          <a:lstStyle/>
          <a:p>
            <a:r>
              <a:rPr lang="fi-FI" dirty="0"/>
              <a:t>Osittainen </a:t>
            </a:r>
            <a:r>
              <a:rPr lang="fi-FI" dirty="0" err="1"/>
              <a:t>kruunupulpan</a:t>
            </a:r>
            <a:r>
              <a:rPr lang="fi-FI" dirty="0"/>
              <a:t> poisto (</a:t>
            </a:r>
            <a:r>
              <a:rPr lang="fi-FI" dirty="0" err="1"/>
              <a:t>partiaalipulpotomia</a:t>
            </a:r>
            <a:r>
              <a:rPr lang="fi-FI" dirty="0"/>
              <a:t>)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41223799-5297-BF5B-66FB-A36D2F7B3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279" y="995451"/>
            <a:ext cx="5734337" cy="5047002"/>
          </a:xfr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39ACC823-0231-63B4-86F8-2573342F142B}"/>
              </a:ext>
            </a:extLst>
          </p:cNvPr>
          <p:cNvSpPr txBox="1"/>
          <p:nvPr/>
        </p:nvSpPr>
        <p:spPr>
          <a:xfrm>
            <a:off x="3439698" y="3066941"/>
            <a:ext cx="84276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b="1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fi-FI" b="0" i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Partiaalipulpotomiassa</a:t>
            </a:r>
            <a:r>
              <a:rPr lang="fi-FI" b="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poistetaan perforaatiokohdan paljastunut (kommentti: </a:t>
            </a:r>
            <a:r>
              <a:rPr lang="fi-FI" b="0" i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pulpa</a:t>
            </a:r>
            <a:r>
              <a:rPr lang="fi-FI" b="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ei ole aina ehtinyt infektoitua) </a:t>
            </a:r>
            <a:r>
              <a:rPr lang="fi-FI" b="0" i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pulpakudos</a:t>
            </a:r>
            <a:r>
              <a:rPr lang="fi-FI" b="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steriilillä timanttiporalla keittosuola- tai vesijäähdytyksessä noin 2 mm:n syvyyteen.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b="1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fi-FI" b="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Verenvuotoa tyrehdytetään natriumhypokloriitilla (</a:t>
            </a:r>
            <a:r>
              <a:rPr lang="fi-FI" b="0" i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r>
              <a:rPr lang="fi-FI" b="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kostutetulla vanupallolla 5 minuutin ajan.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b="1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ja D) </a:t>
            </a:r>
            <a:r>
              <a:rPr lang="fi-FI" b="0" i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Pulpaperforaatiokohtaan</a:t>
            </a:r>
            <a:r>
              <a:rPr lang="fi-FI" b="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laitetaan vähintään 2 mm:n paksuinen kerros mineraalitrioksidiaggregaattia (MTA).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b="0" i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MTA:n</a:t>
            </a:r>
            <a:r>
              <a:rPr lang="fi-FI" b="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kovetuttua sen päälle laitetaan lasi-</a:t>
            </a:r>
            <a:r>
              <a:rPr lang="fi-FI" b="0" i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ionomeeri</a:t>
            </a:r>
            <a:r>
              <a:rPr lang="fi-FI" b="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väliaikaiseksi täytteeksi.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 </a:t>
            </a:r>
            <a:r>
              <a:rPr lang="fi-FI" b="0" i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MTA:n</a:t>
            </a:r>
            <a:r>
              <a:rPr lang="fi-FI" b="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sijasta käytetään bioaggregaattia, koko kaviteetin voi täyttää sillä ja se toimii väliaikaisena täytteenä.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Lopullinen täyte tehdään seuraavassa istunnossa.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Kliininen tutkimus ja röntgenseurantatutkimus tehdään 6–12 kuukauden kuluttua.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F760180A-EA80-5F94-80B3-42B79EFE5DD9}"/>
              </a:ext>
            </a:extLst>
          </p:cNvPr>
          <p:cNvSpPr txBox="1"/>
          <p:nvPr/>
        </p:nvSpPr>
        <p:spPr>
          <a:xfrm>
            <a:off x="452279" y="6252519"/>
            <a:ext cx="26821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100" b="0" i="0" dirty="0">
                <a:latin typeface="Arial" panose="020B0604020202020204" pitchFamily="34" charset="0"/>
                <a:cs typeface="Arial" panose="020B0604020202020204" pitchFamily="34" charset="0"/>
              </a:rPr>
              <a:t>© Suomalainen Lääkäriseura Duodecim</a:t>
            </a:r>
          </a:p>
        </p:txBody>
      </p:sp>
    </p:spTree>
    <p:extLst>
      <p:ext uri="{BB962C8B-B14F-4D97-AF65-F5344CB8AC3E}">
        <p14:creationId xmlns:p14="http://schemas.microsoft.com/office/powerpoint/2010/main" val="1021981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3A0CCD4B-5E1C-CA2A-92DD-E8D004B3A51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7867610-5B74-4458-A2B3-731D36D61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980" y="854439"/>
            <a:ext cx="5369228" cy="836249"/>
          </a:xfrm>
        </p:spPr>
        <p:txBody>
          <a:bodyPr anchor="t">
            <a:normAutofit/>
          </a:bodyPr>
          <a:lstStyle/>
          <a:p>
            <a:r>
              <a:rPr lang="fi-FI" dirty="0"/>
              <a:t>Luentomateriaali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5C3C2F-40C3-476E-AD25-64B040FAC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10080"/>
            <a:ext cx="5380149" cy="4168748"/>
          </a:xfrm>
        </p:spPr>
        <p:txBody>
          <a:bodyPr>
            <a:normAutofit/>
          </a:bodyPr>
          <a:lstStyle/>
          <a:p>
            <a:r>
              <a:rPr lang="fi-FI" sz="2200" dirty="0"/>
              <a:t>Julkaistu 11.10.2022</a:t>
            </a:r>
            <a:endParaRPr lang="fi-FI" sz="2200" dirty="0">
              <a:solidFill>
                <a:srgbClr val="FF0000"/>
              </a:solidFill>
            </a:endParaRPr>
          </a:p>
          <a:p>
            <a:endParaRPr lang="fi-FI" sz="2200" dirty="0"/>
          </a:p>
          <a:p>
            <a:r>
              <a:rPr lang="fi-FI" sz="2200" dirty="0"/>
              <a:t>Perustuu 18.5.2022 päivitettyyn</a:t>
            </a:r>
            <a:br>
              <a:rPr lang="fi-FI" sz="2200" dirty="0"/>
            </a:br>
            <a:r>
              <a:rPr lang="fi-FI" sz="2200" dirty="0"/>
              <a:t>Käypä hoito -suositukseen</a:t>
            </a:r>
            <a:br>
              <a:rPr lang="fi-FI" sz="2200" dirty="0"/>
            </a:br>
            <a:r>
              <a:rPr lang="fi-FI" sz="2200" dirty="0"/>
              <a:t>Hampaan juurihoito</a:t>
            </a:r>
          </a:p>
          <a:p>
            <a:endParaRPr lang="fi-FI" sz="2200" dirty="0"/>
          </a:p>
          <a:p>
            <a:r>
              <a:rPr lang="fi-FI" sz="2200" dirty="0">
                <a:solidFill>
                  <a:srgbClr val="001759"/>
                </a:solidFill>
                <a:hlinkClick r:id="rId3"/>
              </a:rPr>
              <a:t>Linkki </a:t>
            </a:r>
            <a:r>
              <a:rPr lang="fi-FI" sz="2200" dirty="0">
                <a:hlinkClick r:id="rId3"/>
              </a:rPr>
              <a:t>suositukseen</a:t>
            </a:r>
            <a:endParaRPr lang="fi-FI" sz="2200" dirty="0"/>
          </a:p>
        </p:txBody>
      </p:sp>
      <p:sp>
        <p:nvSpPr>
          <p:cNvPr id="9" name="Tekstiruutu 6">
            <a:extLst>
              <a:ext uri="{FF2B5EF4-FFF2-40B4-BE49-F238E27FC236}">
                <a16:creationId xmlns:a16="http://schemas.microsoft.com/office/drawing/2014/main" id="{6FEB4175-265A-48B7-95A4-F5E24F8438B3}"/>
              </a:ext>
            </a:extLst>
          </p:cNvPr>
          <p:cNvSpPr txBox="1"/>
          <p:nvPr/>
        </p:nvSpPr>
        <p:spPr>
          <a:xfrm>
            <a:off x="4326264" y="5777232"/>
            <a:ext cx="1281759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800">
                <a:solidFill>
                  <a:srgbClr val="A9A9A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sz="1100" dirty="0">
                <a:solidFill>
                  <a:schemeClr val="bg2">
                    <a:lumMod val="65000"/>
                  </a:schemeClr>
                </a:solidFill>
                <a:latin typeface="+mn-lt"/>
                <a:cs typeface="Calibri" panose="020F0502020204030204" pitchFamily="34" charset="0"/>
              </a:rPr>
              <a:t>Kuva: Gettyimages</a:t>
            </a:r>
          </a:p>
        </p:txBody>
      </p:sp>
    </p:spTree>
    <p:extLst>
      <p:ext uri="{BB962C8B-B14F-4D97-AF65-F5344CB8AC3E}">
        <p14:creationId xmlns:p14="http://schemas.microsoft.com/office/powerpoint/2010/main" val="3681661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CC6F9A-A0EC-DA83-2A5E-F3EF8FBD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065" y="854439"/>
            <a:ext cx="5994143" cy="836249"/>
          </a:xfrm>
        </p:spPr>
        <p:txBody>
          <a:bodyPr/>
          <a:lstStyle/>
          <a:p>
            <a:r>
              <a:rPr lang="fi-FI" dirty="0" err="1"/>
              <a:t>Kruunupulpan</a:t>
            </a:r>
            <a:r>
              <a:rPr lang="fi-FI" dirty="0"/>
              <a:t> poisto kokonaan (</a:t>
            </a:r>
            <a:r>
              <a:rPr lang="fi-FI" dirty="0" err="1"/>
              <a:t>pulpotomia</a:t>
            </a:r>
            <a:r>
              <a:rPr lang="fi-FI" dirty="0"/>
              <a:t>)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939DD75-6358-5718-AE46-E8EF7AF53E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7990" y="965100"/>
            <a:ext cx="4167125" cy="5265732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55DC9BA4-74A9-4B7E-0660-39E9F1F81382}"/>
              </a:ext>
            </a:extLst>
          </p:cNvPr>
          <p:cNvSpPr txBox="1"/>
          <p:nvPr/>
        </p:nvSpPr>
        <p:spPr>
          <a:xfrm>
            <a:off x="1007990" y="6383324"/>
            <a:ext cx="26821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100" b="0" i="0" dirty="0">
                <a:latin typeface="Arial" panose="020B0604020202020204" pitchFamily="34" charset="0"/>
                <a:cs typeface="Arial" panose="020B0604020202020204" pitchFamily="34" charset="0"/>
              </a:rPr>
              <a:t>© Suomalainen Lääkäriseura Duodecim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97A83E9E-3946-B060-4031-5D680F9B5A32}"/>
              </a:ext>
            </a:extLst>
          </p:cNvPr>
          <p:cNvSpPr txBox="1"/>
          <p:nvPr/>
        </p:nvSpPr>
        <p:spPr>
          <a:xfrm>
            <a:off x="5544065" y="2001794"/>
            <a:ext cx="6400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b="1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fi-FI" b="0" i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Pulpan</a:t>
            </a:r>
            <a:r>
              <a:rPr lang="fi-FI" b="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katto poistetaan kokonaan </a:t>
            </a:r>
            <a:r>
              <a:rPr lang="fi-FI" b="0" i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kofferdamsuojassa</a:t>
            </a:r>
            <a:r>
              <a:rPr lang="fi-FI" b="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b="0" i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Kruunupulpa</a:t>
            </a:r>
            <a:r>
              <a:rPr lang="fi-FI" b="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poistetaan kanavien suita myöten steriilillä ekskavaattorilla ja ruusuporalla keittosuola- tai vesi-jäähdytyksessä.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b="0" i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Kavum</a:t>
            </a:r>
            <a:r>
              <a:rPr lang="fi-FI" b="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huuhdellaan </a:t>
            </a:r>
            <a:r>
              <a:rPr lang="fi-FI" b="0" i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NaOCl:llä</a:t>
            </a:r>
            <a:r>
              <a:rPr lang="fi-FI" b="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minkä jälkeen </a:t>
            </a:r>
            <a:r>
              <a:rPr lang="fi-FI" b="0" i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kavumiin</a:t>
            </a:r>
            <a:r>
              <a:rPr lang="fi-FI" b="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painetaan </a:t>
            </a:r>
            <a:r>
              <a:rPr lang="fi-FI" b="0" i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NaOCl:</a:t>
            </a:r>
            <a:r>
              <a:rPr lang="fi-FI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</a:t>
            </a:r>
            <a:r>
              <a:rPr lang="fi-FI" b="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kostutettu vanupallo. Vuodon pitäisi tyrehtyä 5 minuutissa. </a:t>
            </a:r>
            <a:r>
              <a:rPr lang="fi-FI" b="0" i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Kavum</a:t>
            </a:r>
            <a:r>
              <a:rPr lang="fi-FI" b="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kuivataan steriilillä vanupallolla.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b="1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ja C) </a:t>
            </a:r>
            <a:r>
              <a:rPr lang="fi-FI" b="0" i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Kavumin</a:t>
            </a:r>
            <a:r>
              <a:rPr lang="fi-FI" b="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pohjalle applikoidaan vähintään</a:t>
            </a:r>
            <a:br>
              <a:rPr lang="fi-FI" b="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mm:n kerros </a:t>
            </a:r>
            <a:r>
              <a:rPr lang="fi-FI" b="0" i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MTA:ta</a:t>
            </a:r>
            <a:r>
              <a:rPr lang="fi-FI" b="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Sen kovetuttua päälle laitetaan lasi-</a:t>
            </a:r>
            <a:r>
              <a:rPr lang="fi-FI" b="0" i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ionomeeri</a:t>
            </a:r>
            <a:r>
              <a:rPr lang="fi-FI" b="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väliaikaiseksi täytteeksi.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b="1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fi-FI" b="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 </a:t>
            </a:r>
            <a:r>
              <a:rPr lang="fi-FI" b="0" i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MTA:n</a:t>
            </a:r>
            <a:r>
              <a:rPr lang="fi-FI" b="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sijasta käytetään bioaggregaattia, koko kaviteetin voi täyttää sillä ja se toimii väliaikaisena täytteenä.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Lopullinen täyte tehdään seuraavassa istunnossa.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Kliininen ja röntgenseurantatutkimus tehdään 6–12 kuukauden kuluttua</a:t>
            </a:r>
            <a:r>
              <a:rPr lang="fi-FI" sz="1600" b="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3933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05469B-9151-49B1-392C-1583AD7C1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Juurihoidon aiheet ja ennusteen arviointi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DCB46B-4941-6DE8-8A3D-84601F608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8" y="1690689"/>
            <a:ext cx="11164149" cy="2254778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500" dirty="0"/>
              <a:t>Ennen juurihoidon aloitusta arvioidaan hampaan ennuste, potilaan yleisterveys ja hoito-myöntyvyys sekä purentaelimistö kokonaisuutena, ks. kaavio hoitopäätöksen tekemisestä dialla </a:t>
            </a:r>
            <a:r>
              <a:rPr lang="fi-FI" sz="2500" dirty="0">
                <a:hlinkClick r:id="rId2" action="ppaction://hlinksldjump"/>
              </a:rPr>
              <a:t>23</a:t>
            </a:r>
            <a:r>
              <a:rPr lang="fi-FI" sz="25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500" dirty="0"/>
              <a:t>Hampaan hoidettavuutta ja hampaan merkitystä koko purennalle sekä yleisterveydelle voidaan arvioida käyttämällä </a:t>
            </a:r>
            <a:r>
              <a:rPr lang="fi-FI" sz="2500" dirty="0" err="1"/>
              <a:t>Dental</a:t>
            </a:r>
            <a:r>
              <a:rPr lang="fi-FI" sz="2500" dirty="0"/>
              <a:t> </a:t>
            </a:r>
            <a:r>
              <a:rPr lang="fi-FI" sz="2500" dirty="0" err="1"/>
              <a:t>Practicality</a:t>
            </a:r>
            <a:r>
              <a:rPr lang="fi-FI" sz="2500" dirty="0"/>
              <a:t> Indexiä (DPI), ks. lisätietoa </a:t>
            </a:r>
            <a:r>
              <a:rPr lang="fi-FI" sz="2500" dirty="0">
                <a:hlinkClick r:id="rId3"/>
              </a:rPr>
              <a:t>suosituksesta</a:t>
            </a:r>
            <a:r>
              <a:rPr lang="fi-FI" sz="25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500" dirty="0"/>
              <a:t>Kun juurihoidon aiheet täyttyvät, arvioidaan juurihoidon vaikeusaste,</a:t>
            </a:r>
            <a:br>
              <a:rPr lang="fi-FI" sz="2500" dirty="0"/>
            </a:br>
            <a:r>
              <a:rPr lang="fi-FI" sz="2500" dirty="0"/>
              <a:t>ks. suosituksesta </a:t>
            </a:r>
            <a:r>
              <a:rPr lang="fi-FI" sz="2500" dirty="0">
                <a:hlinkClick r:id="rId4"/>
              </a:rPr>
              <a:t>Juurihoidon vaativuuden arviointilomake</a:t>
            </a:r>
            <a:r>
              <a:rPr lang="fi-FI" sz="25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graphicFrame>
        <p:nvGraphicFramePr>
          <p:cNvPr id="6" name="Kaaviokuva 5">
            <a:extLst>
              <a:ext uri="{FF2B5EF4-FFF2-40B4-BE49-F238E27FC236}">
                <a16:creationId xmlns:a16="http://schemas.microsoft.com/office/drawing/2014/main" id="{2F7A3140-33D9-F57F-A12E-F5237AFC40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0503764"/>
              </p:ext>
            </p:extLst>
          </p:nvPr>
        </p:nvGraphicFramePr>
        <p:xfrm>
          <a:off x="633599" y="3865684"/>
          <a:ext cx="10919600" cy="2718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70754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D4B011-291C-6CDB-EB0B-CE69A7FAB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Juurihoidon vasta-aiheet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32B7F452-47F7-6AF2-8CCB-A685963A72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185188"/>
              </p:ext>
            </p:extLst>
          </p:nvPr>
        </p:nvGraphicFramePr>
        <p:xfrm>
          <a:off x="633599" y="1889759"/>
          <a:ext cx="10919599" cy="4651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210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5DBB317-13EF-06AD-349C-DAE819040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99" y="996043"/>
            <a:ext cx="7462987" cy="5593651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B60E25D-CD01-CCCC-7757-958C6C1E1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1857" y="854439"/>
            <a:ext cx="4114800" cy="836249"/>
          </a:xfrm>
        </p:spPr>
        <p:txBody>
          <a:bodyPr/>
          <a:lstStyle/>
          <a:p>
            <a:r>
              <a:rPr lang="fi-FI" dirty="0"/>
              <a:t> Hoitopäätöskaavio</a:t>
            </a:r>
          </a:p>
        </p:txBody>
      </p:sp>
    </p:spTree>
    <p:extLst>
      <p:ext uri="{BB962C8B-B14F-4D97-AF65-F5344CB8AC3E}">
        <p14:creationId xmlns:p14="http://schemas.microsoft.com/office/powerpoint/2010/main" val="4109402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B14211-5789-A117-0E77-70A5020F4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Juurihoidon hoitokäyntien suunnittelu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B9203F-2B99-405C-912E-067FB902D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Juurihoito suositellaan tehtävän yhdellä (B) tai 2–3 hoitokäynnillä.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Päätöksen käyntien määrästä tulee perustua tekijän taitoihin ja kokemukseen, hampaan kuntoon, käytettävissä olevaan hoitoaikaan ja potilaan aikatauluun ja toiveisiin.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Juurihoito voidaan viedä loppuun yhdellä hoitokäynnillä, jos</a:t>
            </a:r>
          </a:p>
          <a:p>
            <a:pPr marL="971550" lvl="1" indent="-342900"/>
            <a:r>
              <a:rPr lang="fi-FI" dirty="0"/>
              <a:t>hammas on oireeton</a:t>
            </a:r>
          </a:p>
          <a:p>
            <a:pPr marL="971550" lvl="1" indent="-342900"/>
            <a:r>
              <a:rPr lang="fi-FI" dirty="0"/>
              <a:t>hampaassa ei ole fisteliä</a:t>
            </a:r>
          </a:p>
          <a:p>
            <a:pPr marL="971550" lvl="1" indent="-342900"/>
            <a:r>
              <a:rPr lang="fi-FI" dirty="0"/>
              <a:t>kanavaan ei tule tulehduseritettä </a:t>
            </a:r>
            <a:r>
              <a:rPr lang="fi-FI" dirty="0" err="1"/>
              <a:t>apikaalialueelta</a:t>
            </a:r>
            <a:endParaRPr lang="fi-FI" dirty="0"/>
          </a:p>
          <a:p>
            <a:pPr marL="971550" lvl="1" indent="-342900"/>
            <a:r>
              <a:rPr lang="fi-FI" dirty="0"/>
              <a:t>aikataulu sallii kaikkien vaiheiden asianmukaisen toteuttamisen.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Ellei juurihoitoa voida tehdä yhdellä hoitokerralla, kanava lääkitään kalsiumhydroksidilla (</a:t>
            </a:r>
            <a:r>
              <a:rPr lang="fi-FI" dirty="0" err="1"/>
              <a:t>Ca</a:t>
            </a:r>
            <a:r>
              <a:rPr lang="fi-FI" dirty="0"/>
              <a:t>(OH)</a:t>
            </a:r>
            <a:r>
              <a:rPr lang="fi-FI" baseline="-25000" dirty="0"/>
              <a:t>2</a:t>
            </a:r>
            <a:r>
              <a:rPr lang="fi-FI" dirty="0"/>
              <a:t>) (näytönaste C) ja juurentäyte tehdään seuraavalla hoitokäynnillä, mielellään 1–2 viikon kuluttua.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703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7C50AC-F303-E00B-A732-56DFF9951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Aseptiikka, potilasturvallisuus ja puudutus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33657A-BB87-5C1E-E05F-B0E3F1CBF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60"/>
            <a:ext cx="11168934" cy="420624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Aseptisen ja potilasturvallisen juurihoidon perustana on </a:t>
            </a:r>
            <a:r>
              <a:rPr lang="fi-FI" dirty="0" err="1"/>
              <a:t>kofferdamin</a:t>
            </a:r>
            <a:r>
              <a:rPr lang="fi-FI" dirty="0"/>
              <a:t> käyttö (B).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Hammas eristetään suuontelosta </a:t>
            </a:r>
            <a:r>
              <a:rPr lang="fi-FI" dirty="0" err="1"/>
              <a:t>kofferdamsuojauksella</a:t>
            </a:r>
            <a:r>
              <a:rPr lang="fi-FI" dirty="0"/>
              <a:t> viimeistään juurikanavan tai kanavien paikallistamisen jälkeen. </a:t>
            </a:r>
          </a:p>
          <a:p>
            <a:pPr marL="971550" lvl="1" indent="-342900"/>
            <a:r>
              <a:rPr lang="fi-FI" dirty="0"/>
              <a:t>Suosituksesta löytyvät videot </a:t>
            </a:r>
            <a:r>
              <a:rPr lang="fi-FI" dirty="0" err="1">
                <a:hlinkClick r:id="rId2"/>
              </a:rPr>
              <a:t>Kofferdamin</a:t>
            </a:r>
            <a:r>
              <a:rPr lang="fi-FI" dirty="0">
                <a:hlinkClick r:id="rId2"/>
              </a:rPr>
              <a:t> laitto</a:t>
            </a:r>
            <a:r>
              <a:rPr lang="fi-FI" dirty="0"/>
              <a:t> ja </a:t>
            </a:r>
            <a:r>
              <a:rPr lang="fi-FI" dirty="0" err="1">
                <a:hlinkClick r:id="rId3"/>
              </a:rPr>
              <a:t>Kofferdam</a:t>
            </a:r>
            <a:r>
              <a:rPr lang="fi-FI" dirty="0">
                <a:hlinkClick r:id="rId3"/>
              </a:rPr>
              <a:t> </a:t>
            </a:r>
            <a:r>
              <a:rPr lang="fi-FI" dirty="0" err="1">
                <a:hlinkClick r:id="rId3"/>
              </a:rPr>
              <a:t>alamolaari</a:t>
            </a:r>
            <a:r>
              <a:rPr lang="fi-FI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Työskentelyä jatketaan steriilein instrumentein ja juurihoidon vaatimalla aseptiikalla.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Puudutusta tulee käyttää kivun hallintaan aina, kun se on tarpeen.</a:t>
            </a:r>
          </a:p>
          <a:p>
            <a:pPr marL="971550" lvl="1" indent="-342900"/>
            <a:r>
              <a:rPr lang="fi-FI" dirty="0" err="1"/>
              <a:t>Pulpiittisen</a:t>
            </a:r>
            <a:r>
              <a:rPr lang="fi-FI" dirty="0"/>
              <a:t> alaposkihampaan puudutuksessa </a:t>
            </a:r>
            <a:r>
              <a:rPr lang="fi-FI" dirty="0" err="1"/>
              <a:t>artikaiini</a:t>
            </a:r>
            <a:r>
              <a:rPr lang="fi-FI" dirty="0"/>
              <a:t> saattaa olla muita puudutusaineita tehokkaampi (C).</a:t>
            </a:r>
          </a:p>
          <a:p>
            <a:pPr marL="971550" lvl="1" indent="-342900"/>
            <a:r>
              <a:rPr lang="fi-FI" dirty="0"/>
              <a:t>Erityisen haasteellisen kivun hallinnassa suun kautta käytettävä </a:t>
            </a:r>
            <a:r>
              <a:rPr lang="fi-FI" dirty="0" err="1"/>
              <a:t>kortikosteroidilääkitys</a:t>
            </a:r>
            <a:r>
              <a:rPr lang="fi-FI" dirty="0"/>
              <a:t> voi edistää puudutuksen tehoa (C).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2522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9B9BB6-DD51-A3F5-D3E4-79861CB2A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Juurihoidon toteutus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81AC92-6422-F13E-D6E4-4202ED266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60"/>
            <a:ext cx="10919599" cy="464650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Hoito perustuu juurikanavasysteemin </a:t>
            </a:r>
            <a:r>
              <a:rPr lang="fi-FI" dirty="0" err="1"/>
              <a:t>kemomekaaniseen</a:t>
            </a:r>
            <a:r>
              <a:rPr lang="fi-FI" dirty="0"/>
              <a:t> desinfiointiin ja täyttöön.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Alustava työskentelypituus arvioidaan alkukuvasta ja apeksimittarin avulla.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Preparoinnin aikana huuhteluaineena käytetään </a:t>
            </a:r>
            <a:r>
              <a:rPr lang="fi-FI" dirty="0" err="1"/>
              <a:t>NaOCl:a</a:t>
            </a:r>
            <a:r>
              <a:rPr lang="fi-FI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Oikean täyttöpituuden varmistamiseksi otetaan päänastaröntgenkuva preparointikokoa ja -pituutta vastaavalla täyttönastalla.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Jos täyttöpituus on hyvä, voidaan tehdä juuritäyttö.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Lopuksi otetaan täyttöröntgenkuva. </a:t>
            </a:r>
          </a:p>
          <a:p>
            <a:pPr marL="971550" lvl="1" indent="-342900"/>
            <a:r>
              <a:rPr lang="fi-FI" dirty="0"/>
              <a:t>Juuritäyte on suositeltavaa ulottaa 0–2 mm röntgenologisesta apeksista, sillä se ilmeisesti parantaa juurihoidon onnistumista (B).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Jos täyttöä ei tehdä samalla hoitokäynnillä, kanava tulee täyttää lääkeaineella (</a:t>
            </a:r>
            <a:r>
              <a:rPr lang="fi-FI" dirty="0" err="1"/>
              <a:t>Ca</a:t>
            </a:r>
            <a:r>
              <a:rPr lang="fi-FI" dirty="0"/>
              <a:t>(OH)</a:t>
            </a:r>
            <a:r>
              <a:rPr lang="fi-FI" baseline="-25000" dirty="0"/>
              <a:t>2</a:t>
            </a:r>
            <a:r>
              <a:rPr lang="fi-FI" dirty="0"/>
              <a:t>) (C) ja sulkea tiiviillä väliaikaisella täytteellä.</a:t>
            </a:r>
          </a:p>
          <a:p>
            <a:pPr marL="971550" lvl="1" indent="-34290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5836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8FB6E6-8D93-E135-EE50-9EC3E505E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Kehittyvien hampaiden juurihoito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A60A62-12AA-E858-DAE3-E7FE81C2D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Myös kehittyviin hampaisiin voidaan tehdä juurihoitotoimenpiteitä, joiden avulla voidaan saada juuren kärki sulkeutumaan (</a:t>
            </a:r>
            <a:r>
              <a:rPr lang="fi-FI" dirty="0" err="1"/>
              <a:t>apeksifikaatio</a:t>
            </a:r>
            <a:r>
              <a:rPr lang="fi-FI" dirty="0"/>
              <a:t>) (C).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/>
              <a:t>Apeksifikaation</a:t>
            </a:r>
            <a:r>
              <a:rPr lang="fi-FI" dirty="0"/>
              <a:t> aikaansaamiseksi voidaan käyttää </a:t>
            </a:r>
            <a:r>
              <a:rPr lang="fi-FI" dirty="0" err="1"/>
              <a:t>MTA:ta</a:t>
            </a:r>
            <a:r>
              <a:rPr lang="fi-FI" dirty="0"/>
              <a:t> tai </a:t>
            </a:r>
            <a:r>
              <a:rPr lang="fi-FI" dirty="0" err="1"/>
              <a:t>Ca</a:t>
            </a:r>
            <a:r>
              <a:rPr lang="fi-FI" dirty="0"/>
              <a:t>(OH)</a:t>
            </a:r>
            <a:r>
              <a:rPr lang="fi-FI" baseline="-25000" dirty="0"/>
              <a:t>2</a:t>
            </a:r>
            <a:r>
              <a:rPr lang="fi-FI" dirty="0"/>
              <a:t>:ta (C).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Juuren kärjen sulkeutumista seurataan röntgenkuvin 6 kuukauden välein, kunnes kärki on sulkeutunut.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Tulokset ovat kohtalaisen lupaavia myös </a:t>
            </a:r>
            <a:r>
              <a:rPr lang="fi-FI" dirty="0" err="1"/>
              <a:t>dentiiniseinämien</a:t>
            </a:r>
            <a:r>
              <a:rPr lang="fi-FI" dirty="0"/>
              <a:t> vahvistumisen osalta (C).</a:t>
            </a:r>
          </a:p>
        </p:txBody>
      </p:sp>
    </p:spTree>
    <p:extLst>
      <p:ext uri="{BB962C8B-B14F-4D97-AF65-F5344CB8AC3E}">
        <p14:creationId xmlns:p14="http://schemas.microsoft.com/office/powerpoint/2010/main" val="4034923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E2666F-C719-45C6-05C2-816F0ECF5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Ennuste ja juurihoidetun hampaan restaurointi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419423-CFB4-F82D-3BFA-3857AA9F3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60"/>
            <a:ext cx="11084268" cy="451104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Primaarijuurihoidetun hampaan täydellisen paranemisen ennuste on</a:t>
            </a:r>
            <a:br>
              <a:rPr lang="fi-FI" dirty="0"/>
            </a:br>
            <a:r>
              <a:rPr lang="fi-FI" dirty="0"/>
              <a:t>73–90 % (B).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Vitaalin, </a:t>
            </a:r>
            <a:r>
              <a:rPr lang="fi-FI" dirty="0" err="1"/>
              <a:t>pulpiittisen</a:t>
            </a:r>
            <a:r>
              <a:rPr lang="fi-FI" dirty="0"/>
              <a:t> hampaan juurihoidon paranemisennuste on noin 10–20 % parempi kuin hampaiden, joihin on jo kehittynyt apikaalinen </a:t>
            </a:r>
            <a:r>
              <a:rPr lang="fi-FI" dirty="0" err="1"/>
              <a:t>parodontiitti</a:t>
            </a:r>
            <a:r>
              <a:rPr lang="fi-FI" dirty="0"/>
              <a:t> (A).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Juurihoidon laatu ja hampaan restaurointi juurihoidon jälkeen ovat tärkeimmät hoitotulokseen vaikuttavat tekijät (A).</a:t>
            </a:r>
          </a:p>
          <a:p>
            <a:pPr marL="971550" lvl="1" indent="-342900"/>
            <a:r>
              <a:rPr lang="fi-FI" dirty="0"/>
              <a:t>Kunnollinen restauraatio on saumoiltaan tiivis ja estää mikrobien pääsyn takaisin juurikanaviin.</a:t>
            </a:r>
          </a:p>
          <a:p>
            <a:pPr marL="971550" lvl="1" indent="-342900"/>
            <a:r>
              <a:rPr lang="fi-FI" dirty="0"/>
              <a:t>Juurihoidetun hampaan </a:t>
            </a:r>
            <a:r>
              <a:rPr lang="fi-FI" dirty="0" err="1"/>
              <a:t>kruunuttaminen</a:t>
            </a:r>
            <a:r>
              <a:rPr lang="fi-FI" dirty="0"/>
              <a:t> ilmeisesti pidentää hampaan elinikää pitkällä aikavälillä (B).</a:t>
            </a:r>
          </a:p>
        </p:txBody>
      </p:sp>
    </p:spTree>
    <p:extLst>
      <p:ext uri="{BB962C8B-B14F-4D97-AF65-F5344CB8AC3E}">
        <p14:creationId xmlns:p14="http://schemas.microsoft.com/office/powerpoint/2010/main" val="3075602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E2666F-C719-45C6-05C2-816F0ECF5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419423-CFB4-F82D-3BFA-3857AA9F3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Eurooppalaisen suosituksen mukaan juurihoidetun hampaan paranemista tulee seurata.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Ensimmäinen seuranta suoritetaan viimeistään vuoden kuluttua juurihoidosta.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Juurihoidon voidaan katsoa onnistuneen, kun</a:t>
            </a:r>
          </a:p>
          <a:p>
            <a:pPr marL="971550" lvl="1" indent="-342900"/>
            <a:r>
              <a:rPr lang="fi-FI" dirty="0"/>
              <a:t>juurihoidettu hammas on oireeton</a:t>
            </a:r>
          </a:p>
          <a:p>
            <a:pPr marL="971550" lvl="1" indent="-342900"/>
            <a:r>
              <a:rPr lang="fi-FI" dirty="0"/>
              <a:t>alueella ei ole turvotusta tai muita infektioon viittaavia löydöksiä</a:t>
            </a:r>
          </a:p>
          <a:p>
            <a:pPr marL="971550" lvl="1" indent="-342900"/>
            <a:r>
              <a:rPr lang="fi-FI" dirty="0"/>
              <a:t>hammas on purennallisesti toimiva</a:t>
            </a:r>
          </a:p>
          <a:p>
            <a:pPr marL="971550" lvl="1" indent="-342900"/>
            <a:r>
              <a:rPr lang="fi-FI" dirty="0"/>
              <a:t>röntgenologisesti on nähtävissä juuren ympärillä normaali </a:t>
            </a:r>
            <a:r>
              <a:rPr lang="fi-FI" dirty="0" err="1"/>
              <a:t>parodontaalirako</a:t>
            </a:r>
            <a:r>
              <a:rPr lang="fi-FI" dirty="0"/>
              <a:t> ja </a:t>
            </a:r>
            <a:r>
              <a:rPr lang="fi-FI" i="1" dirty="0" err="1"/>
              <a:t>lamina</a:t>
            </a:r>
            <a:r>
              <a:rPr lang="fi-FI" i="1" dirty="0"/>
              <a:t> </a:t>
            </a:r>
            <a:r>
              <a:rPr lang="fi-FI" i="1" dirty="0" err="1"/>
              <a:t>dura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597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0DB12-B61E-4C96-B6DB-94CA42058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Näytön varmuusaste Käypä hoito -suosituksissa</a:t>
            </a:r>
            <a:endParaRPr lang="fi-FI" dirty="0"/>
          </a:p>
        </p:txBody>
      </p:sp>
      <p:graphicFrame>
        <p:nvGraphicFramePr>
          <p:cNvPr id="6" name="Group 3">
            <a:extLst>
              <a:ext uri="{FF2B5EF4-FFF2-40B4-BE49-F238E27FC236}">
                <a16:creationId xmlns:a16="http://schemas.microsoft.com/office/drawing/2014/main" id="{B5B8141D-64E1-447B-A12D-6DA5F796C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664709"/>
              </p:ext>
            </p:extLst>
          </p:nvPr>
        </p:nvGraphicFramePr>
        <p:xfrm>
          <a:off x="633600" y="2006185"/>
          <a:ext cx="10904607" cy="3631485"/>
        </p:xfrm>
        <a:graphic>
          <a:graphicData uri="http://schemas.openxmlformats.org/drawingml/2006/table">
            <a:tbl>
              <a:tblPr/>
              <a:tblGrid>
                <a:gridCol w="1684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6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3491">
                  <a:extLst>
                    <a:ext uri="{9D8B030D-6E8A-4147-A177-3AD203B41FA5}">
                      <a16:colId xmlns:a16="http://schemas.microsoft.com/office/drawing/2014/main" val="211638343"/>
                    </a:ext>
                  </a:extLst>
                </a:gridCol>
              </a:tblGrid>
              <a:tr h="370125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chemeClr val="bg1"/>
                          </a:solidFill>
                          <a:latin typeface="+mj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Koodi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chemeClr val="bg1"/>
                          </a:solidFill>
                          <a:latin typeface="+mj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Näytön aste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chemeClr val="bg1"/>
                          </a:solidFill>
                          <a:latin typeface="+mj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Selitys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77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A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Vahva 
tutkimusnäyttö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Lucida Sans"/>
                          <a:ea typeface="Lucida Sans"/>
                          <a:cs typeface="Lucida Sans"/>
                          <a:sym typeface="Lucida Sans"/>
                        </a:defRPr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Useita menetelmällisesti tasokkaita</a:t>
                      </a:r>
                      <a:r>
                        <a:rPr sz="1600" baseline="300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1</a:t>
                      </a: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 tutkimuksia, joiden tulokset samansuuntaiset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43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B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Kohtalainen 
tutkimusnäyttö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Lucida Sans"/>
                          <a:ea typeface="Lucida Sans"/>
                          <a:cs typeface="Lucida Sans"/>
                          <a:sym typeface="Lucida Sans"/>
                        </a:defRPr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Ainakin yksi menetelmällisesti tasokas tutkimus tai useita kelvollisia</a:t>
                      </a:r>
                      <a:r>
                        <a:rPr sz="1600" baseline="300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2</a:t>
                      </a: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 tutkimuksia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43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C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Niukka
tutkimusnäyttö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Ainakin yksi kelvollinen tieteellinen tutkimus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43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D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Ei 
tutkimusnäyttöä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Asiantuntijoiden tulkinta (paras arvio) </a:t>
                      </a:r>
                      <a:r>
                        <a:rPr sz="16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tiedosta</a:t>
                      </a:r>
                      <a:r>
                        <a:rPr sz="16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, joka ei </a:t>
                      </a:r>
                      <a:r>
                        <a:rPr sz="16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täytä</a:t>
                      </a:r>
                      <a:r>
                        <a:rPr sz="16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 </a:t>
                      </a:r>
                      <a:r>
                        <a:rPr sz="16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tutkimukseen</a:t>
                      </a:r>
                      <a:r>
                        <a:rPr sz="16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 </a:t>
                      </a:r>
                      <a:r>
                        <a:rPr sz="16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perustuvia</a:t>
                      </a:r>
                      <a:r>
                        <a:rPr sz="16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 </a:t>
                      </a:r>
                      <a:r>
                        <a:rPr sz="16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näytön</a:t>
                      </a:r>
                      <a:r>
                        <a:rPr sz="16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 </a:t>
                      </a:r>
                      <a:r>
                        <a:rPr sz="16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vaatimuksia</a:t>
                      </a:r>
                      <a:endParaRPr sz="16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Calibri" panose="020F0502020204030204" pitchFamily="34" charset="0"/>
                        <a:sym typeface="Lucida Sans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432">
                <a:tc gridSpan="3">
                  <a:txBody>
                    <a:bodyPr/>
                    <a:lstStyle/>
                    <a:p>
                      <a:pPr algn="l">
                        <a:defRPr baseline="30000">
                          <a:latin typeface="Lucida Sans"/>
                          <a:ea typeface="Lucida Sans"/>
                          <a:cs typeface="Lucida Sans"/>
                          <a:sym typeface="Lucida Sans"/>
                        </a:defRPr>
                      </a:pPr>
                      <a:r>
                        <a:rPr lang="fi-FI" sz="14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fi-FI" sz="1400" baseline="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Menetelmällisesti tasokas = vahva tutkimusasetelma (kontrolloitu koeasetelma tai hyvä epidemiologinen tutkimus); tutkittu väestö ja käytetty menetelmä soveltuvat perustaksi hoitosuosituksen kannanottoihin.</a:t>
                      </a:r>
                    </a:p>
                    <a:p>
                      <a:pPr algn="l">
                        <a:defRPr baseline="30000">
                          <a:latin typeface="Lucida Sans"/>
                          <a:ea typeface="Lucida Sans"/>
                          <a:cs typeface="Lucida Sans"/>
                          <a:sym typeface="Lucida Sans"/>
                        </a:defRPr>
                      </a:pPr>
                      <a:r>
                        <a:rPr lang="fi-FI" sz="14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fi-FI" sz="1400" baseline="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Kelvollinen = täyttää vähimmäisvaatimukset tieteellisten menetelmien osalta; tutkittu väestö ja käytetty menetelmä soveltuvat perustaksi hoitosuosituksen kannanottoihin.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 sz="1800"/>
                      </a:pPr>
                      <a:endParaRPr sz="1600">
                        <a:solidFill>
                          <a:schemeClr val="accent1"/>
                        </a:solidFill>
                        <a:latin typeface="+mn-lt"/>
                        <a:ea typeface="Lucida Sans"/>
                        <a:cs typeface="Calibri" panose="020F0502020204030204" pitchFamily="34" charset="0"/>
                        <a:sym typeface="Lucida Sans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 sz="1800"/>
                      </a:pPr>
                      <a:endParaRPr sz="16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Calibri" panose="020F0502020204030204" pitchFamily="34" charset="0"/>
                        <a:sym typeface="Lucida Sans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645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665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10B9AF-7E40-3875-22C4-2C946D8F2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Potilasnäkökulma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52EAF8-6C25-4A94-37D6-A3753E976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Suurin </a:t>
            </a:r>
            <a:r>
              <a:rPr lang="fi-FI" dirty="0"/>
              <a:t>osa potilaista valitsee oman hampaan säilyttämisen ja juurihoidon mieluummin kuin hampaan poiston</a:t>
            </a:r>
            <a:r>
              <a:rPr lang="fi-FI"/>
              <a:t>. </a:t>
            </a:r>
          </a:p>
          <a:p>
            <a:pPr marL="971550" lvl="1" indent="-342900"/>
            <a:r>
              <a:rPr lang="fi-FI"/>
              <a:t>Elämänlaatu </a:t>
            </a:r>
            <a:r>
              <a:rPr lang="fi-FI" dirty="0"/>
              <a:t>paranee juurihoidon myötä.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Juurihoidon kustannukset aiheuttavat tyytymättömyyttä, mutta ne koetaan kuitenkin pienemmiksi kuin implanttien tai muun </a:t>
            </a:r>
            <a:r>
              <a:rPr lang="fi-FI" dirty="0" err="1"/>
              <a:t>proteettisen</a:t>
            </a:r>
            <a:r>
              <a:rPr lang="fi-FI" dirty="0"/>
              <a:t> hoidon kustannukset.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Juurihoitoon liittyvää kipua pelätään, mutta kipu on kyselytutkimuksen mukaan vähäisempää kuin potilaat alun perin pelkäsivät, minkä myötä pelko tulevia juurihoitoja kohtaan vähenee.</a:t>
            </a:r>
          </a:p>
        </p:txBody>
      </p:sp>
    </p:spTree>
    <p:extLst>
      <p:ext uri="{BB962C8B-B14F-4D97-AF65-F5344CB8AC3E}">
        <p14:creationId xmlns:p14="http://schemas.microsoft.com/office/powerpoint/2010/main" val="32181295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09172E-FB02-4FDC-81DD-E75C50BB3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Suomalaisen Lääkäriseuran </a:t>
            </a:r>
            <a:r>
              <a:rPr lang="fi-FI" dirty="0">
                <a:solidFill>
                  <a:srgbClr val="001759"/>
                </a:solidFill>
              </a:rPr>
              <a:t>Duodecimin ja Suomen Hammaslääkäriseura Apollonia ry:n asettama </a:t>
            </a:r>
            <a:r>
              <a:rPr lang="fi-FI" dirty="0"/>
              <a:t>työryhmä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614AED-A87E-4ED7-9560-70B2A21AC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200" b="1" dirty="0"/>
              <a:t>Puheenjohtaja:</a:t>
            </a:r>
          </a:p>
          <a:p>
            <a:r>
              <a:rPr lang="fi-FI" sz="2200" dirty="0"/>
              <a:t>Leo </a:t>
            </a:r>
            <a:r>
              <a:rPr lang="fi-FI" sz="2200" dirty="0" err="1"/>
              <a:t>Tjäderhane</a:t>
            </a:r>
            <a:r>
              <a:rPr lang="fi-FI" sz="2200" dirty="0"/>
              <a:t>, dosentti, EHL (</a:t>
            </a:r>
            <a:r>
              <a:rPr lang="fi-FI" sz="2200" dirty="0" err="1"/>
              <a:t>kariologia</a:t>
            </a:r>
            <a:r>
              <a:rPr lang="fi-FI" sz="2200" dirty="0"/>
              <a:t> ja </a:t>
            </a:r>
            <a:r>
              <a:rPr lang="fi-FI" sz="2200" dirty="0" err="1"/>
              <a:t>endodontia</a:t>
            </a:r>
            <a:r>
              <a:rPr lang="fi-FI" sz="2200" dirty="0"/>
              <a:t>), </a:t>
            </a:r>
            <a:r>
              <a:rPr lang="fi-FI" sz="2200" dirty="0" err="1"/>
              <a:t>kariologian</a:t>
            </a:r>
            <a:r>
              <a:rPr lang="fi-FI" sz="2200" dirty="0"/>
              <a:t> ja </a:t>
            </a:r>
            <a:r>
              <a:rPr lang="fi-FI" sz="2200" dirty="0" err="1"/>
              <a:t>endodontian</a:t>
            </a:r>
            <a:r>
              <a:rPr lang="fi-FI" sz="2200" dirty="0"/>
              <a:t> professori, tutkimusjohtaja; Helsingin yliopisto, HUS; tutkimusjohtaja, Oulun yliopisto</a:t>
            </a:r>
          </a:p>
          <a:p>
            <a:r>
              <a:rPr lang="fi-FI" sz="2200" b="1" dirty="0"/>
              <a:t>Jäsenet:</a:t>
            </a:r>
          </a:p>
          <a:p>
            <a:r>
              <a:rPr lang="fi-FI" sz="2200" dirty="0"/>
              <a:t>Marja Pöllänen, dosentti, EHL (</a:t>
            </a:r>
            <a:r>
              <a:rPr lang="fi-FI" sz="2200" dirty="0" err="1"/>
              <a:t>parodontologia</a:t>
            </a:r>
            <a:r>
              <a:rPr lang="fi-FI" sz="2200" dirty="0"/>
              <a:t>), Käypä hoito -toimittaja; Suomalainen Lääkäriseura Duodecim</a:t>
            </a:r>
          </a:p>
          <a:p>
            <a:r>
              <a:rPr lang="fi-FI" sz="2200" dirty="0"/>
              <a:t>Vuokko Anttonen, dosentti, EHL (</a:t>
            </a:r>
            <a:r>
              <a:rPr lang="fi-FI" sz="2200" dirty="0" err="1"/>
              <a:t>kariologia</a:t>
            </a:r>
            <a:r>
              <a:rPr lang="fi-FI" sz="2200" dirty="0"/>
              <a:t>, </a:t>
            </a:r>
            <a:r>
              <a:rPr lang="fi-FI" sz="2200" dirty="0" err="1"/>
              <a:t>endodontia</a:t>
            </a:r>
            <a:r>
              <a:rPr lang="fi-FI" sz="2200" dirty="0"/>
              <a:t>, </a:t>
            </a:r>
            <a:r>
              <a:rPr lang="fi-FI" sz="2200" dirty="0" err="1"/>
              <a:t>pedodontia</a:t>
            </a:r>
            <a:r>
              <a:rPr lang="fi-FI" sz="2200" dirty="0"/>
              <a:t>), </a:t>
            </a:r>
            <a:r>
              <a:rPr lang="fi-FI" sz="2200" dirty="0" err="1"/>
              <a:t>kariologian</a:t>
            </a:r>
            <a:r>
              <a:rPr lang="fi-FI" sz="2200" dirty="0"/>
              <a:t>, </a:t>
            </a:r>
            <a:r>
              <a:rPr lang="fi-FI" sz="2200" dirty="0" err="1"/>
              <a:t>endodontian</a:t>
            </a:r>
            <a:r>
              <a:rPr lang="fi-FI" sz="2200" dirty="0"/>
              <a:t> ja </a:t>
            </a:r>
            <a:r>
              <a:rPr lang="fi-FI" sz="2200" dirty="0" err="1"/>
              <a:t>pedodontian</a:t>
            </a:r>
            <a:r>
              <a:rPr lang="fi-FI" sz="2200" dirty="0"/>
              <a:t> professori emerita; Oulun yliopiston suunterveyden tutkimusyksikkö</a:t>
            </a:r>
          </a:p>
          <a:p>
            <a:r>
              <a:rPr lang="fi-FI" sz="2200" dirty="0"/>
              <a:t>Anja Kotiranta, HLT, EHL; Helsingin yliopisto</a:t>
            </a:r>
          </a:p>
          <a:p>
            <a:r>
              <a:rPr lang="fi-FI" sz="2200" dirty="0"/>
              <a:t>Merja Laine, dosentti, EHL (</a:t>
            </a:r>
            <a:r>
              <a:rPr lang="fi-FI" sz="2200" dirty="0" err="1"/>
              <a:t>kariologia</a:t>
            </a:r>
            <a:r>
              <a:rPr lang="fi-FI" sz="2200" dirty="0"/>
              <a:t>), yliopistonlehtori; Turun yliopiston hammaslääketieteen laitos</a:t>
            </a:r>
          </a:p>
        </p:txBody>
      </p:sp>
      <p:sp>
        <p:nvSpPr>
          <p:cNvPr id="4" name="Tekstiruutu 4">
            <a:extLst>
              <a:ext uri="{FF2B5EF4-FFF2-40B4-BE49-F238E27FC236}">
                <a16:creationId xmlns:a16="http://schemas.microsoft.com/office/drawing/2014/main" id="{05E2C88E-E7D7-446E-93A0-F3C7C6BF14A4}"/>
              </a:ext>
            </a:extLst>
          </p:cNvPr>
          <p:cNvSpPr txBox="1"/>
          <p:nvPr/>
        </p:nvSpPr>
        <p:spPr>
          <a:xfrm>
            <a:off x="8265181" y="6071615"/>
            <a:ext cx="164083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i="1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sz="20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Huom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i-FI" sz="20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</a:t>
            </a:r>
            <a:r>
              <a:rPr sz="2000" dirty="0" err="1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atkuu</a:t>
            </a:r>
            <a:r>
              <a:rPr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Suora nuoliyhdysviiva 5">
            <a:extLst>
              <a:ext uri="{FF2B5EF4-FFF2-40B4-BE49-F238E27FC236}">
                <a16:creationId xmlns:a16="http://schemas.microsoft.com/office/drawing/2014/main" id="{420600E8-24CC-4913-9E9E-2E67127CA8C3}"/>
              </a:ext>
            </a:extLst>
          </p:cNvPr>
          <p:cNvSpPr/>
          <p:nvPr/>
        </p:nvSpPr>
        <p:spPr>
          <a:xfrm>
            <a:off x="9941690" y="6264675"/>
            <a:ext cx="431506" cy="0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3995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614AED-A87E-4ED7-9560-70B2A21AC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852255"/>
            <a:ext cx="10919599" cy="5449153"/>
          </a:xfrm>
        </p:spPr>
        <p:txBody>
          <a:bodyPr>
            <a:normAutofit lnSpcReduction="10000"/>
          </a:bodyPr>
          <a:lstStyle/>
          <a:p>
            <a:r>
              <a:rPr lang="fi-FI" sz="2200" b="1" dirty="0"/>
              <a:t>Jäsenet</a:t>
            </a:r>
            <a:r>
              <a:rPr lang="fi-FI" sz="2200" dirty="0"/>
              <a:t> (jatkoa edellisestä):</a:t>
            </a:r>
          </a:p>
          <a:p>
            <a:r>
              <a:rPr lang="fi-FI" sz="2200" dirty="0"/>
              <a:t>Olli-Pekka Lappalainen, LT, EHL (suu- ja leukakirurgia), yliopistonlehtori; Helsingin yliopisto ja HUS</a:t>
            </a:r>
          </a:p>
          <a:p>
            <a:r>
              <a:rPr lang="fi-FI" sz="2200" dirty="0"/>
              <a:t>Erika Laukkanen, HLT, EHL, lääketieteellinen päällikkö; </a:t>
            </a:r>
            <a:r>
              <a:rPr lang="fi-FI" sz="2200" dirty="0" err="1"/>
              <a:t>Oral</a:t>
            </a:r>
            <a:r>
              <a:rPr lang="fi-FI" sz="2200" dirty="0"/>
              <a:t> Hammaslääkärit Oyj</a:t>
            </a:r>
          </a:p>
          <a:p>
            <a:r>
              <a:rPr lang="fi-FI" sz="2200" dirty="0"/>
              <a:t>Nina </a:t>
            </a:r>
            <a:r>
              <a:rPr lang="fi-FI" sz="2200" dirty="0" err="1"/>
              <a:t>Mandelin</a:t>
            </a:r>
            <a:r>
              <a:rPr lang="fi-FI" sz="2200" dirty="0"/>
              <a:t>, EHL (</a:t>
            </a:r>
            <a:r>
              <a:rPr lang="fi-FI" sz="2200" dirty="0" err="1"/>
              <a:t>kariologia</a:t>
            </a:r>
            <a:r>
              <a:rPr lang="fi-FI" sz="2200" dirty="0"/>
              <a:t> ja </a:t>
            </a:r>
            <a:r>
              <a:rPr lang="fi-FI" sz="2200" dirty="0" err="1"/>
              <a:t>endodontia</a:t>
            </a:r>
            <a:r>
              <a:rPr lang="fi-FI" sz="2200" dirty="0"/>
              <a:t>), yksityishammaslääkäri; Kuusamo ja Tampere</a:t>
            </a:r>
          </a:p>
          <a:p>
            <a:r>
              <a:rPr lang="fi-FI" sz="2200" dirty="0"/>
              <a:t>Kirsi Mikkola, EHL (</a:t>
            </a:r>
            <a:r>
              <a:rPr lang="fi-FI" sz="2200" dirty="0" err="1"/>
              <a:t>kariologia</a:t>
            </a:r>
            <a:r>
              <a:rPr lang="fi-FI" sz="2200" dirty="0"/>
              <a:t> ja </a:t>
            </a:r>
            <a:r>
              <a:rPr lang="fi-FI" sz="2200" dirty="0" err="1"/>
              <a:t>endodontia</a:t>
            </a:r>
            <a:r>
              <a:rPr lang="fi-FI" sz="2200" dirty="0"/>
              <a:t>), yksityishammaslääkäri; Sauvo</a:t>
            </a:r>
          </a:p>
          <a:p>
            <a:r>
              <a:rPr lang="fi-FI" sz="2200" dirty="0"/>
              <a:t>Päivi </a:t>
            </a:r>
            <a:r>
              <a:rPr lang="fi-FI" sz="2200" dirty="0" err="1"/>
              <a:t>Siukosaari</a:t>
            </a:r>
            <a:r>
              <a:rPr lang="fi-FI" sz="2200" dirty="0"/>
              <a:t>, HLT, EHL (</a:t>
            </a:r>
            <a:r>
              <a:rPr lang="fi-FI" sz="2200" dirty="0" err="1"/>
              <a:t>kariologia</a:t>
            </a:r>
            <a:r>
              <a:rPr lang="fi-FI" sz="2200" dirty="0"/>
              <a:t> ja </a:t>
            </a:r>
            <a:r>
              <a:rPr lang="fi-FI" sz="2200" dirty="0" err="1"/>
              <a:t>endodontia</a:t>
            </a:r>
            <a:r>
              <a:rPr lang="fi-FI" sz="2200" dirty="0"/>
              <a:t>); yliopistonlehtori; Helsingin yliopisto</a:t>
            </a:r>
          </a:p>
          <a:p>
            <a:r>
              <a:rPr lang="fi-FI" sz="2200" dirty="0"/>
              <a:t>Liisa Suominen, dosentti, EHL (terveydenhuolto), THM, suun terveydenhuollon professori; Itä-Suomen yliopisto, ylihammaslääkäri; KYS</a:t>
            </a:r>
          </a:p>
          <a:p>
            <a:endParaRPr lang="fi-FI" sz="2200" dirty="0"/>
          </a:p>
          <a:p>
            <a:pPr algn="ctr"/>
            <a:endParaRPr lang="fi-FI" sz="2200" dirty="0"/>
          </a:p>
          <a:p>
            <a:r>
              <a:rPr lang="fi-FI" sz="1800" dirty="0"/>
              <a:t>Luentomateriaalin on laatinut oppimateriaali- ja kuvatoimittaja Tiina Tala, Käypä hoito, </a:t>
            </a:r>
            <a:br>
              <a:rPr lang="fi-FI" sz="1800" dirty="0"/>
            </a:br>
            <a:r>
              <a:rPr lang="fi-FI" sz="1800" dirty="0"/>
              <a:t>ja sen ovat tarkastaneet työryhmästä Marja Pöllänen ja Leo Tjäderhane.</a:t>
            </a:r>
          </a:p>
        </p:txBody>
      </p:sp>
    </p:spTree>
    <p:extLst>
      <p:ext uri="{BB962C8B-B14F-4D97-AF65-F5344CB8AC3E}">
        <p14:creationId xmlns:p14="http://schemas.microsoft.com/office/powerpoint/2010/main" val="321946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61ABD24B-29E2-4FD9-913F-9D1063A21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695" y="2615382"/>
            <a:ext cx="5393635" cy="2382376"/>
          </a:xfrm>
        </p:spPr>
        <p:txBody>
          <a:bodyPr>
            <a:normAutofit/>
          </a:bodyPr>
          <a:lstStyle/>
          <a:p>
            <a:endParaRPr lang="fi-FI" dirty="0"/>
          </a:p>
          <a:p>
            <a:r>
              <a:rPr lang="fi-FI" sz="2600" dirty="0"/>
              <a:t>Lisää aiheesta</a:t>
            </a:r>
            <a:br>
              <a:rPr lang="fi-FI" sz="2600" dirty="0"/>
            </a:br>
            <a:r>
              <a:rPr lang="fi-FI" sz="2600" dirty="0"/>
              <a:t>Hampaan juurihoito -suosituksessa</a:t>
            </a:r>
          </a:p>
          <a:p>
            <a:endParaRPr lang="fi-FI" sz="2600" dirty="0"/>
          </a:p>
          <a:p>
            <a:r>
              <a:rPr lang="fi-FI" sz="2600" dirty="0">
                <a:solidFill>
                  <a:srgbClr val="001759"/>
                </a:solidFill>
                <a:hlinkClick r:id="rId3"/>
              </a:rPr>
              <a:t>Linkki suositukseen</a:t>
            </a:r>
            <a:endParaRPr lang="fi-FI" sz="2600" dirty="0">
              <a:solidFill>
                <a:srgbClr val="0017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10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0DB12-B61E-4C96-B6DB-94CA42058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Luentomateriaalin käyttö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852159-35CD-4596-B9AE-A777D3999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Käypä hoito -suositusten luentomateriaalit on laadittu tukemaan suosituksen käyttöönottoa.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Ne ovat vapaasti käytettävissä terveydenhuollon, julkishallinnon ja oppilaitosten koulutuksissa ja apuna ammattilaisten arjessa.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Käyvän hoidon tuottamat aineistot ovat kaikille avoimia ja maksuttomia.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Esityksen sisältöä ei saa muuttaa. </a:t>
            </a:r>
          </a:p>
          <a:p>
            <a:pPr marL="971550" lvl="1" indent="-342900"/>
            <a:r>
              <a:rPr lang="fi-FI" sz="2400" dirty="0">
                <a:solidFill>
                  <a:srgbClr val="001759"/>
                </a:solidFill>
              </a:rPr>
              <a:t>Jos esitykseen sisällytetään muuta materiaalia, Käypä hoito </a:t>
            </a:r>
            <a:br>
              <a:rPr lang="fi-FI" sz="2400" dirty="0">
                <a:solidFill>
                  <a:srgbClr val="001759"/>
                </a:solidFill>
              </a:rPr>
            </a:br>
            <a:r>
              <a:rPr lang="fi-FI" sz="2400" dirty="0">
                <a:solidFill>
                  <a:srgbClr val="001759"/>
                </a:solidFill>
              </a:rPr>
              <a:t>-esityspohjaa </a:t>
            </a:r>
            <a:r>
              <a:rPr lang="fi-FI" sz="2400" dirty="0"/>
              <a:t>ei saa käyttää lisätyssä materiaalissa.</a:t>
            </a:r>
          </a:p>
        </p:txBody>
      </p:sp>
    </p:spTree>
    <p:extLst>
      <p:ext uri="{BB962C8B-B14F-4D97-AF65-F5344CB8AC3E}">
        <p14:creationId xmlns:p14="http://schemas.microsoft.com/office/powerpoint/2010/main" val="3253387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8C4169-86D4-A04B-D92C-4A942DF26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on hampaan juurihoito?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F66B55A0-2AC3-5403-AE66-618AACAEA7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845644"/>
              </p:ext>
            </p:extLst>
          </p:nvPr>
        </p:nvGraphicFramePr>
        <p:xfrm>
          <a:off x="633599" y="1889760"/>
          <a:ext cx="10919599" cy="3035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8006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4C625A-DDBC-08AC-AD3C-5DB455DC5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Suosituksen keskeinen sanoma 1(2)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E64E06-69B4-89B6-6A7F-9AFFD953E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Juurihoidon tarvetta on noin 25 %:lla suomalaisista hampaallisista aikuisista. Usein oireettomien hampaiden juurihoidon tarve todetaan sattumalöydöksenä.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Juurihoidon tarvetta arvioitaessa yhdistetään potilaan kertomiin esitietoihin huolellinen kliininen tutkimus ja tarvittavat röntgenkuvat.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Yleisin syy juurihoidolle on hampaan reikiintyminen (hammaskaries).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Juurihoidon tarvetta voidaan ehkäistä karieksen hallinnan avulla ja tekemällä syviin kariesvaurioihin vaurion osittainen tai vaiheittainen poisto.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Vitaaliin hampaaseen voidaan myös harkita välitöntä kattamista, osittaista </a:t>
            </a:r>
            <a:r>
              <a:rPr lang="fi-FI" dirty="0" err="1"/>
              <a:t>pulpotomiaa</a:t>
            </a:r>
            <a:r>
              <a:rPr lang="fi-FI" dirty="0"/>
              <a:t> tai </a:t>
            </a:r>
            <a:r>
              <a:rPr lang="fi-FI" dirty="0" err="1"/>
              <a:t>pulpotomiaa</a:t>
            </a:r>
            <a:r>
              <a:rPr lang="fi-FI" dirty="0"/>
              <a:t> (koko </a:t>
            </a:r>
            <a:r>
              <a:rPr lang="fi-FI" dirty="0" err="1"/>
              <a:t>kruunupulpan</a:t>
            </a:r>
            <a:r>
              <a:rPr lang="fi-FI" dirty="0"/>
              <a:t> poistoa).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Juurihoitopäätöksen tekoon vaikuttavat yksittäisen hampaan ennusteen lisäksi suun kokonaistilanne, potilaan omahoito ja hoitoon sitoutuminen sekä potilaan yleisterveys.</a:t>
            </a:r>
          </a:p>
        </p:txBody>
      </p:sp>
    </p:spTree>
    <p:extLst>
      <p:ext uri="{BB962C8B-B14F-4D97-AF65-F5344CB8AC3E}">
        <p14:creationId xmlns:p14="http://schemas.microsoft.com/office/powerpoint/2010/main" val="528430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4C625A-DDBC-08AC-AD3C-5DB455DC5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Suosituksen keskeinen sanoma 2(2)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E64E06-69B4-89B6-6A7F-9AFFD953E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59"/>
            <a:ext cx="10919599" cy="470354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Juurihoidettujen hampaiden pitkäaikaisennuste on yhtä hyvä kuin yksittäisten implanttien. Ensisijaisesti tuleekin aina arvioida, onko hampaan säilyttäminen juurihoidolla mahdollista.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Aseptinen ja potilasturvallinen juurihoito edellyttää </a:t>
            </a:r>
            <a:r>
              <a:rPr lang="fi-FI" dirty="0" err="1"/>
              <a:t>kofferdamsuojausta</a:t>
            </a:r>
            <a:r>
              <a:rPr lang="fi-FI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Juurihoito voidaan tehdä joko yhdellä tai 2–3 hoitokäynnillä. Ellei vastetta hoitoon saada, on diagnoosia tarkennettava, tehtyä hoitoa arvioitava tai hoitosuunnitelma tarkistettava.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Työskentelypituuden määrittäminen, juurikanavajärjestelmän huolellinen desinfiointi ja tiivis juurentäyte ovat onnistuneen hoidon edellytyksiä.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Juurihoidetun hampaan ennusteeseen vaikuttaa juurihoidon laadun lisäksi merkittävästi myös hampaan restauraation laatu.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Etenkin tilanteissa, joissa hammaskudosta puuttuu kolmelta tai useammalta hampaan pinnalta, on hyvän pitkäaikaistuloksen saavuttamiseksi suositeltavaa tehdä </a:t>
            </a:r>
            <a:r>
              <a:rPr lang="fi-FI" dirty="0" err="1"/>
              <a:t>overlay</a:t>
            </a:r>
            <a:r>
              <a:rPr lang="fi-FI" dirty="0"/>
              <a:t>-tyyppinen restauraatio tai </a:t>
            </a:r>
            <a:r>
              <a:rPr lang="fi-FI" dirty="0" err="1"/>
              <a:t>kruunuttaa</a:t>
            </a:r>
            <a:r>
              <a:rPr lang="fi-FI" dirty="0"/>
              <a:t> hammas.</a:t>
            </a:r>
          </a:p>
        </p:txBody>
      </p:sp>
    </p:spTree>
    <p:extLst>
      <p:ext uri="{BB962C8B-B14F-4D97-AF65-F5344CB8AC3E}">
        <p14:creationId xmlns:p14="http://schemas.microsoft.com/office/powerpoint/2010/main" val="1522118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7941A6-D66C-61E6-926F-915767AC8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Esiintyvyys ja altistavat tekijät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5ADE34-92FA-2565-C24B-87BAC8100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Kahdella kolmasosalla hampaallisista suomalaisista on vähintään yksi juurihoidettu hammas.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Hoitamatonta </a:t>
            </a:r>
            <a:r>
              <a:rPr lang="fi-FI" dirty="0" err="1"/>
              <a:t>apikaaliparodontiittia</a:t>
            </a:r>
            <a:r>
              <a:rPr lang="fi-FI" dirty="0"/>
              <a:t> todetaan noin 20 %:lla aikuisväestöstä.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Yleisin syy juurihoidolle on hampaan reikiintyminen (hammaskaries).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Hammas voidaan joutua juurihoitamaan hiushalkeamien, kulumisen tai saumavuodon aiheuttaman </a:t>
            </a:r>
            <a:r>
              <a:rPr lang="fi-FI" dirty="0" err="1"/>
              <a:t>pulpavaurion</a:t>
            </a:r>
            <a:r>
              <a:rPr lang="fi-FI" dirty="0"/>
              <a:t>, trauman tai trauman myöhäiskomplikaatioiden vuoksi.</a:t>
            </a:r>
          </a:p>
        </p:txBody>
      </p:sp>
    </p:spTree>
    <p:extLst>
      <p:ext uri="{BB962C8B-B14F-4D97-AF65-F5344CB8AC3E}">
        <p14:creationId xmlns:p14="http://schemas.microsoft.com/office/powerpoint/2010/main" val="3081845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92FBCF-8063-1C58-F784-5A20A52C1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Diagnostiikka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487E57-87E9-DF60-9AD4-ED7377B7A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/>
              <a:t>Pulpan</a:t>
            </a:r>
            <a:r>
              <a:rPr lang="fi-FI" dirty="0"/>
              <a:t> ja </a:t>
            </a:r>
            <a:r>
              <a:rPr lang="fi-FI" dirty="0" err="1"/>
              <a:t>periapikaalialueen</a:t>
            </a:r>
            <a:r>
              <a:rPr lang="fi-FI" dirty="0"/>
              <a:t> tilan arviointi perustuu potilaan kertomiin oireisiin, tarkkaan anamneesiin sekä huolelliseen kliiniseen ja röntgenologiseen tutkimukseen.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Hampaan lisäksi tutkitaan kiinnityskudokset ja muu hampaiston ja suun tilanne.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Elleivät oireet ja paikalliset kliiniset ja röntgenologiset löydökset täsmää, tulee pitää mielessä muut kuin </a:t>
            </a:r>
            <a:r>
              <a:rPr lang="fi-FI" dirty="0" err="1"/>
              <a:t>pulpasairauksista</a:t>
            </a:r>
            <a:r>
              <a:rPr lang="fi-FI" dirty="0"/>
              <a:t> johtuvat hammasperäiset ja ei-hammasperäiset kiputilat.</a:t>
            </a:r>
          </a:p>
        </p:txBody>
      </p:sp>
    </p:spTree>
    <p:extLst>
      <p:ext uri="{BB962C8B-B14F-4D97-AF65-F5344CB8AC3E}">
        <p14:creationId xmlns:p14="http://schemas.microsoft.com/office/powerpoint/2010/main" val="2495969923"/>
      </p:ext>
    </p:extLst>
  </p:cSld>
  <p:clrMapOvr>
    <a:masterClrMapping/>
  </p:clrMapOvr>
</p:sld>
</file>

<file path=ppt/theme/theme1.xml><?xml version="1.0" encoding="utf-8"?>
<a:theme xmlns:a="http://schemas.openxmlformats.org/drawingml/2006/main" name="Duodecim_kaypahoito">
  <a:themeElements>
    <a:clrScheme name="Duodecim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1759"/>
      </a:accent1>
      <a:accent2>
        <a:srgbClr val="005193"/>
      </a:accent2>
      <a:accent3>
        <a:srgbClr val="269EEF"/>
      </a:accent3>
      <a:accent4>
        <a:srgbClr val="A3DEFF"/>
      </a:accent4>
      <a:accent5>
        <a:srgbClr val="2E6DF5"/>
      </a:accent5>
      <a:accent6>
        <a:srgbClr val="8298A4"/>
      </a:accent6>
      <a:hlink>
        <a:srgbClr val="0000FF"/>
      </a:hlink>
      <a:folHlink>
        <a:srgbClr val="00519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b="0" i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entomateriaalin pohja_2021.potx" id="{6FC09032-9621-4B9F-82CE-4EA26160DAE3}" vid="{999DA9F3-B6EE-4FA2-9DEA-9582B4B2219C}"/>
    </a:ext>
  </a:extLst>
</a:theme>
</file>

<file path=ppt/theme/theme2.xml><?xml version="1.0" encoding="utf-8"?>
<a:theme xmlns:a="http://schemas.openxmlformats.org/drawingml/2006/main" name="Duodecim_aikakauskirja">
  <a:themeElements>
    <a:clrScheme name="Duodecim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1759"/>
      </a:accent1>
      <a:accent2>
        <a:srgbClr val="005193"/>
      </a:accent2>
      <a:accent3>
        <a:srgbClr val="269EEF"/>
      </a:accent3>
      <a:accent4>
        <a:srgbClr val="A3DEFF"/>
      </a:accent4>
      <a:accent5>
        <a:srgbClr val="2E6DF5"/>
      </a:accent5>
      <a:accent6>
        <a:srgbClr val="8298A4"/>
      </a:accent6>
      <a:hlink>
        <a:srgbClr val="0000FF"/>
      </a:hlink>
      <a:folHlink>
        <a:srgbClr val="00519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b="0" i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entomateriaalin pohja_2021.potx" id="{6FC09032-9621-4B9F-82CE-4EA26160DAE3}" vid="{8AF61337-B5B6-4E64-8482-BDBC58264318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Luentomateriaalin pohja_2021</Template>
  <TotalTime>0</TotalTime>
  <Words>2318</Words>
  <Application>Microsoft Office PowerPoint</Application>
  <PresentationFormat>Laajakuva</PresentationFormat>
  <Paragraphs>231</Paragraphs>
  <Slides>33</Slides>
  <Notes>4</Notes>
  <HiddenSlides>0</HiddenSlides>
  <MMClips>2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33</vt:i4>
      </vt:variant>
    </vt:vector>
  </HeadingPairs>
  <TitlesOfParts>
    <vt:vector size="38" baseType="lpstr">
      <vt:lpstr>Arial</vt:lpstr>
      <vt:lpstr>Calibri</vt:lpstr>
      <vt:lpstr>System Font Regular</vt:lpstr>
      <vt:lpstr>Duodecim_kaypahoito</vt:lpstr>
      <vt:lpstr>Duodecim_aikakauskirja</vt:lpstr>
      <vt:lpstr>Hampaan juurihoito </vt:lpstr>
      <vt:lpstr>Luentomateriaali</vt:lpstr>
      <vt:lpstr>Näytön varmuusaste Käypä hoito -suosituksissa</vt:lpstr>
      <vt:lpstr>Luentomateriaalin käyttö</vt:lpstr>
      <vt:lpstr>Mitä on hampaan juurihoito?</vt:lpstr>
      <vt:lpstr>Suosituksen keskeinen sanoma 1(2)</vt:lpstr>
      <vt:lpstr>Suosituksen keskeinen sanoma 2(2)</vt:lpstr>
      <vt:lpstr>Esiintyvyys ja altistavat tekijät</vt:lpstr>
      <vt:lpstr>Diagnostiikka</vt:lpstr>
      <vt:lpstr>Pulpiitin oireita ja kliinisiä merkkejä</vt:lpstr>
      <vt:lpstr>Pulpan herkkyystestit</vt:lpstr>
      <vt:lpstr>Röntgenologiset tutkimukset</vt:lpstr>
      <vt:lpstr>Juurihoidon tarvetta ehkäisevät toimet</vt:lpstr>
      <vt:lpstr>Vitaalin pulpan hoito – menetelmän valinta</vt:lpstr>
      <vt:lpstr>Vaiheittainen karieksen ekskavointi</vt:lpstr>
      <vt:lpstr>Video keskisyvän kariesvaurion preparoinnista</vt:lpstr>
      <vt:lpstr>Video syvän kariesvaurion preparoinnista</vt:lpstr>
      <vt:lpstr>Välitön kattaminen</vt:lpstr>
      <vt:lpstr>Osittainen kruunupulpan poisto (partiaalipulpotomia)</vt:lpstr>
      <vt:lpstr>Kruunupulpan poisto kokonaan (pulpotomia)</vt:lpstr>
      <vt:lpstr>Juurihoidon aiheet ja ennusteen arviointi</vt:lpstr>
      <vt:lpstr>Juurihoidon vasta-aiheet</vt:lpstr>
      <vt:lpstr> Hoitopäätöskaavio</vt:lpstr>
      <vt:lpstr>Juurihoidon hoitokäyntien suunnittelu</vt:lpstr>
      <vt:lpstr>Aseptiikka, potilasturvallisuus ja puudutus</vt:lpstr>
      <vt:lpstr>Juurihoidon toteutus</vt:lpstr>
      <vt:lpstr>Kehittyvien hampaiden juurihoito</vt:lpstr>
      <vt:lpstr>Ennuste ja juurihoidetun hampaan restaurointi</vt:lpstr>
      <vt:lpstr>Seuranta</vt:lpstr>
      <vt:lpstr>Potilasnäkökulma</vt:lpstr>
      <vt:lpstr>Suomalaisen Lääkäriseuran Duodecimin ja Suomen Hammaslääkäriseura Apollonia ry:n asettama työryhmä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2022-09-19T07:41:39Z</dcterms:created>
  <dcterms:modified xsi:type="dcterms:W3CDTF">2022-10-10T10:22:18Z</dcterms:modified>
</cp:coreProperties>
</file>