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36" r:id="rId2"/>
    <p:sldMasterId id="2147483708" r:id="rId3"/>
  </p:sldMasterIdLst>
  <p:notesMasterIdLst>
    <p:notesMasterId r:id="rId32"/>
  </p:notesMasterIdLst>
  <p:handoutMasterIdLst>
    <p:handoutMasterId r:id="rId33"/>
  </p:handoutMasterIdLst>
  <p:sldIdLst>
    <p:sldId id="256" r:id="rId4"/>
    <p:sldId id="278" r:id="rId5"/>
    <p:sldId id="281" r:id="rId6"/>
    <p:sldId id="279" r:id="rId7"/>
    <p:sldId id="282" r:id="rId8"/>
    <p:sldId id="280" r:id="rId9"/>
    <p:sldId id="276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1" r:id="rId18"/>
    <p:sldId id="292" r:id="rId19"/>
    <p:sldId id="299" r:id="rId20"/>
    <p:sldId id="293" r:id="rId21"/>
    <p:sldId id="294" r:id="rId22"/>
    <p:sldId id="297" r:id="rId23"/>
    <p:sldId id="295" r:id="rId24"/>
    <p:sldId id="298" r:id="rId25"/>
    <p:sldId id="303" r:id="rId26"/>
    <p:sldId id="300" r:id="rId27"/>
    <p:sldId id="301" r:id="rId28"/>
    <p:sldId id="302" r:id="rId29"/>
    <p:sldId id="304" r:id="rId30"/>
    <p:sldId id="305" r:id="rId3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0">
          <p15:clr>
            <a:srgbClr val="A4A3A4"/>
          </p15:clr>
        </p15:guide>
        <p15:guide id="2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Tekijä" initials="A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16507-1EE0-4E2A-A3BB-6C7E57B4D6E1}" v="2" dt="2019-01-11T09:26:24.928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202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813" y="72"/>
      </p:cViewPr>
      <p:guideLst>
        <p:guide orient="horz" pos="410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25A8BB-32DB-4A8D-800E-4605AF4A3ABA}" type="doc">
      <dgm:prSet loTypeId="urn:microsoft.com/office/officeart/2005/8/layout/orgChart1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EA438E45-9FD8-436E-96EC-F8E4BD45F3B3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i-FI" b="1" baseline="0" dirty="0"/>
            <a:t>Lapsen ja nuoren suotuisan käyttäytymisen oppimista tukevia asioita</a:t>
          </a:r>
          <a:endParaRPr lang="fi-FI" b="1" dirty="0"/>
        </a:p>
      </dgm:t>
    </dgm:pt>
    <dgm:pt modelId="{BF9782BD-8E64-416A-8E09-9A8F53AD3A4E}" type="parTrans" cxnId="{48E8FCF1-FB9B-469F-9223-0F4BAD5F3DC3}">
      <dgm:prSet/>
      <dgm:spPr/>
      <dgm:t>
        <a:bodyPr/>
        <a:lstStyle/>
        <a:p>
          <a:endParaRPr lang="fi-FI"/>
        </a:p>
      </dgm:t>
    </dgm:pt>
    <dgm:pt modelId="{8AC4623F-FFE4-4931-97C4-9D899D5E7C3E}" type="sibTrans" cxnId="{48E8FCF1-FB9B-469F-9223-0F4BAD5F3DC3}">
      <dgm:prSet/>
      <dgm:spPr/>
      <dgm:t>
        <a:bodyPr/>
        <a:lstStyle/>
        <a:p>
          <a:endParaRPr lang="fi-FI"/>
        </a:p>
      </dgm:t>
    </dgm:pt>
    <dgm:pt modelId="{7CC4F7B7-1510-4856-9760-A16628B8ED29}">
      <dgm:prSet/>
      <dgm:spPr/>
      <dgm:t>
        <a:bodyPr/>
        <a:lstStyle/>
        <a:p>
          <a:r>
            <a:rPr lang="fi-FI" dirty="0"/>
            <a:t>Turvalliset, ennakoitavat ja lämpimät ihmissuhteet</a:t>
          </a:r>
        </a:p>
      </dgm:t>
    </dgm:pt>
    <dgm:pt modelId="{2D067AF0-CD3C-4B13-96FC-9927F913EBFB}" type="parTrans" cxnId="{186ED972-2A42-4EC8-9D09-B44174CD2134}">
      <dgm:prSet/>
      <dgm:spPr/>
      <dgm:t>
        <a:bodyPr/>
        <a:lstStyle/>
        <a:p>
          <a:endParaRPr lang="fi-FI"/>
        </a:p>
      </dgm:t>
    </dgm:pt>
    <dgm:pt modelId="{A7D9594B-CF88-4D6A-8A3B-4D9469F8767F}" type="sibTrans" cxnId="{186ED972-2A42-4EC8-9D09-B44174CD2134}">
      <dgm:prSet/>
      <dgm:spPr/>
      <dgm:t>
        <a:bodyPr/>
        <a:lstStyle/>
        <a:p>
          <a:endParaRPr lang="fi-FI"/>
        </a:p>
      </dgm:t>
    </dgm:pt>
    <dgm:pt modelId="{08D4877B-450D-494A-951A-78ED4857DCDA}">
      <dgm:prSet/>
      <dgm:spPr/>
      <dgm:t>
        <a:bodyPr/>
        <a:lstStyle/>
        <a:p>
          <a:r>
            <a:rPr lang="fi-FI" dirty="0"/>
            <a:t>Positiiviset kasvatuskäytännöt </a:t>
          </a:r>
        </a:p>
      </dgm:t>
    </dgm:pt>
    <dgm:pt modelId="{C56583DE-F2D1-4861-B90A-6D12FC51CAF1}" type="parTrans" cxnId="{6434D13A-9F5E-4E50-ACE0-DFC6AD3EF25C}">
      <dgm:prSet/>
      <dgm:spPr/>
      <dgm:t>
        <a:bodyPr/>
        <a:lstStyle/>
        <a:p>
          <a:endParaRPr lang="fi-FI"/>
        </a:p>
      </dgm:t>
    </dgm:pt>
    <dgm:pt modelId="{0149164F-2B5D-490C-A2AA-58CD1DD2E429}" type="sibTrans" cxnId="{6434D13A-9F5E-4E50-ACE0-DFC6AD3EF25C}">
      <dgm:prSet/>
      <dgm:spPr/>
      <dgm:t>
        <a:bodyPr/>
        <a:lstStyle/>
        <a:p>
          <a:endParaRPr lang="fi-FI"/>
        </a:p>
      </dgm:t>
    </dgm:pt>
    <dgm:pt modelId="{C2E9CD8D-1381-499C-9E54-BBFC7592D971}">
      <dgm:prSet/>
      <dgm:spPr/>
      <dgm:t>
        <a:bodyPr/>
        <a:lstStyle/>
        <a:p>
          <a:r>
            <a:rPr lang="fi-FI" dirty="0"/>
            <a:t>Ympäristön tarjoamat </a:t>
          </a:r>
          <a:r>
            <a:rPr lang="fi-FI" dirty="0">
              <a:solidFill>
                <a:schemeClr val="tx1"/>
              </a:solidFill>
            </a:rPr>
            <a:t>myönteisen käyttäytymisen mallit</a:t>
          </a:r>
        </a:p>
      </dgm:t>
    </dgm:pt>
    <dgm:pt modelId="{A3FD6D24-DD00-404B-AD43-543560983EC5}" type="parTrans" cxnId="{F241FE2C-109C-4DA9-8CB1-5AD71C839552}">
      <dgm:prSet/>
      <dgm:spPr/>
      <dgm:t>
        <a:bodyPr/>
        <a:lstStyle/>
        <a:p>
          <a:endParaRPr lang="fi-FI"/>
        </a:p>
      </dgm:t>
    </dgm:pt>
    <dgm:pt modelId="{43D5F327-D153-43F6-A898-11AE4462CB9D}" type="sibTrans" cxnId="{F241FE2C-109C-4DA9-8CB1-5AD71C839552}">
      <dgm:prSet/>
      <dgm:spPr/>
      <dgm:t>
        <a:bodyPr/>
        <a:lstStyle/>
        <a:p>
          <a:endParaRPr lang="fi-FI"/>
        </a:p>
      </dgm:t>
    </dgm:pt>
    <dgm:pt modelId="{99165B65-30AC-4676-A2DE-47EC500D7986}" type="pres">
      <dgm:prSet presAssocID="{0525A8BB-32DB-4A8D-800E-4605AF4A3A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343DDB3-653E-49E4-991F-A8CE133D70AE}" type="pres">
      <dgm:prSet presAssocID="{EA438E45-9FD8-436E-96EC-F8E4BD45F3B3}" presName="hierRoot1" presStyleCnt="0">
        <dgm:presLayoutVars>
          <dgm:hierBranch val="init"/>
        </dgm:presLayoutVars>
      </dgm:prSet>
      <dgm:spPr/>
    </dgm:pt>
    <dgm:pt modelId="{721A94C0-E7C4-457C-B9D1-094CB9337D76}" type="pres">
      <dgm:prSet presAssocID="{EA438E45-9FD8-436E-96EC-F8E4BD45F3B3}" presName="rootComposite1" presStyleCnt="0"/>
      <dgm:spPr/>
    </dgm:pt>
    <dgm:pt modelId="{16E70679-01B5-4072-8F27-400723021552}" type="pres">
      <dgm:prSet presAssocID="{EA438E45-9FD8-436E-96EC-F8E4BD45F3B3}" presName="rootText1" presStyleLbl="node0" presStyleIdx="0" presStyleCnt="1" custScaleX="197959" custScaleY="71093" custLinFactNeighborX="-2172">
        <dgm:presLayoutVars>
          <dgm:chPref val="3"/>
        </dgm:presLayoutVars>
      </dgm:prSet>
      <dgm:spPr/>
    </dgm:pt>
    <dgm:pt modelId="{9B769EAE-04F2-4BA8-8FFD-7FCCD0E7C9AC}" type="pres">
      <dgm:prSet presAssocID="{EA438E45-9FD8-436E-96EC-F8E4BD45F3B3}" presName="rootConnector1" presStyleLbl="node1" presStyleIdx="0" presStyleCnt="0"/>
      <dgm:spPr/>
    </dgm:pt>
    <dgm:pt modelId="{ECEB282B-178B-4183-AE48-6E5FDC60007A}" type="pres">
      <dgm:prSet presAssocID="{EA438E45-9FD8-436E-96EC-F8E4BD45F3B3}" presName="hierChild2" presStyleCnt="0"/>
      <dgm:spPr/>
    </dgm:pt>
    <dgm:pt modelId="{0D45FF46-EE9F-4490-AEE1-9F49672942E8}" type="pres">
      <dgm:prSet presAssocID="{2D067AF0-CD3C-4B13-96FC-9927F913EBFB}" presName="Name37" presStyleLbl="parChTrans1D2" presStyleIdx="0" presStyleCnt="3"/>
      <dgm:spPr/>
    </dgm:pt>
    <dgm:pt modelId="{041CB646-085B-4D54-BD68-8DF9AF6FF51B}" type="pres">
      <dgm:prSet presAssocID="{7CC4F7B7-1510-4856-9760-A16628B8ED29}" presName="hierRoot2" presStyleCnt="0">
        <dgm:presLayoutVars>
          <dgm:hierBranch val="init"/>
        </dgm:presLayoutVars>
      </dgm:prSet>
      <dgm:spPr/>
    </dgm:pt>
    <dgm:pt modelId="{B5FA9C25-C49D-4CC6-8C6A-99A956547644}" type="pres">
      <dgm:prSet presAssocID="{7CC4F7B7-1510-4856-9760-A16628B8ED29}" presName="rootComposite" presStyleCnt="0"/>
      <dgm:spPr/>
    </dgm:pt>
    <dgm:pt modelId="{43BE82CB-44ED-43C6-A1FE-43390A5E048A}" type="pres">
      <dgm:prSet presAssocID="{7CC4F7B7-1510-4856-9760-A16628B8ED29}" presName="rootText" presStyleLbl="node2" presStyleIdx="0" presStyleCnt="3">
        <dgm:presLayoutVars>
          <dgm:chPref val="3"/>
        </dgm:presLayoutVars>
      </dgm:prSet>
      <dgm:spPr/>
    </dgm:pt>
    <dgm:pt modelId="{F4D3B886-751A-4CED-93F5-7671EE9AAC3F}" type="pres">
      <dgm:prSet presAssocID="{7CC4F7B7-1510-4856-9760-A16628B8ED29}" presName="rootConnector" presStyleLbl="node2" presStyleIdx="0" presStyleCnt="3"/>
      <dgm:spPr/>
    </dgm:pt>
    <dgm:pt modelId="{FB659DE6-0F64-48BE-BA12-CD2688DD80C2}" type="pres">
      <dgm:prSet presAssocID="{7CC4F7B7-1510-4856-9760-A16628B8ED29}" presName="hierChild4" presStyleCnt="0"/>
      <dgm:spPr/>
    </dgm:pt>
    <dgm:pt modelId="{F139911D-3929-4E8B-92EF-04089FD6A8D4}" type="pres">
      <dgm:prSet presAssocID="{7CC4F7B7-1510-4856-9760-A16628B8ED29}" presName="hierChild5" presStyleCnt="0"/>
      <dgm:spPr/>
    </dgm:pt>
    <dgm:pt modelId="{8E38B0CC-0619-4C35-A45A-E594DF707FCC}" type="pres">
      <dgm:prSet presAssocID="{C56583DE-F2D1-4861-B90A-6D12FC51CAF1}" presName="Name37" presStyleLbl="parChTrans1D2" presStyleIdx="1" presStyleCnt="3"/>
      <dgm:spPr/>
    </dgm:pt>
    <dgm:pt modelId="{1A317470-AF83-43D1-AA47-381BCEE169CD}" type="pres">
      <dgm:prSet presAssocID="{08D4877B-450D-494A-951A-78ED4857DCDA}" presName="hierRoot2" presStyleCnt="0">
        <dgm:presLayoutVars>
          <dgm:hierBranch val="init"/>
        </dgm:presLayoutVars>
      </dgm:prSet>
      <dgm:spPr/>
    </dgm:pt>
    <dgm:pt modelId="{C124E805-1A45-4CA6-9B80-47CEBD55FAED}" type="pres">
      <dgm:prSet presAssocID="{08D4877B-450D-494A-951A-78ED4857DCDA}" presName="rootComposite" presStyleCnt="0"/>
      <dgm:spPr/>
    </dgm:pt>
    <dgm:pt modelId="{F15AC0DD-11B6-4DFE-BAFF-39A4CF325058}" type="pres">
      <dgm:prSet presAssocID="{08D4877B-450D-494A-951A-78ED4857DCDA}" presName="rootText" presStyleLbl="node2" presStyleIdx="1" presStyleCnt="3">
        <dgm:presLayoutVars>
          <dgm:chPref val="3"/>
        </dgm:presLayoutVars>
      </dgm:prSet>
      <dgm:spPr/>
    </dgm:pt>
    <dgm:pt modelId="{D799E6C1-C7DA-4944-87F8-B6D3DD0F58B4}" type="pres">
      <dgm:prSet presAssocID="{08D4877B-450D-494A-951A-78ED4857DCDA}" presName="rootConnector" presStyleLbl="node2" presStyleIdx="1" presStyleCnt="3"/>
      <dgm:spPr/>
    </dgm:pt>
    <dgm:pt modelId="{706D50E5-CE26-425F-801E-CBC7A70CBB04}" type="pres">
      <dgm:prSet presAssocID="{08D4877B-450D-494A-951A-78ED4857DCDA}" presName="hierChild4" presStyleCnt="0"/>
      <dgm:spPr/>
    </dgm:pt>
    <dgm:pt modelId="{C0F3BEBD-71E0-44D5-A8ED-7C1E8E080F90}" type="pres">
      <dgm:prSet presAssocID="{08D4877B-450D-494A-951A-78ED4857DCDA}" presName="hierChild5" presStyleCnt="0"/>
      <dgm:spPr/>
    </dgm:pt>
    <dgm:pt modelId="{04E1A68E-4C77-40FB-87DB-629813BAFF6D}" type="pres">
      <dgm:prSet presAssocID="{A3FD6D24-DD00-404B-AD43-543560983EC5}" presName="Name37" presStyleLbl="parChTrans1D2" presStyleIdx="2" presStyleCnt="3"/>
      <dgm:spPr/>
    </dgm:pt>
    <dgm:pt modelId="{84A7EBC3-747C-4762-BB54-C92D4BFDF9D9}" type="pres">
      <dgm:prSet presAssocID="{C2E9CD8D-1381-499C-9E54-BBFC7592D971}" presName="hierRoot2" presStyleCnt="0">
        <dgm:presLayoutVars>
          <dgm:hierBranch val="init"/>
        </dgm:presLayoutVars>
      </dgm:prSet>
      <dgm:spPr/>
    </dgm:pt>
    <dgm:pt modelId="{C01E6BCF-8EF7-45CA-A71F-49CFEA4DC04B}" type="pres">
      <dgm:prSet presAssocID="{C2E9CD8D-1381-499C-9E54-BBFC7592D971}" presName="rootComposite" presStyleCnt="0"/>
      <dgm:spPr/>
    </dgm:pt>
    <dgm:pt modelId="{0215D290-46CD-40B3-AE01-F6D1DBA38AFB}" type="pres">
      <dgm:prSet presAssocID="{C2E9CD8D-1381-499C-9E54-BBFC7592D971}" presName="rootText" presStyleLbl="node2" presStyleIdx="2" presStyleCnt="3" custScaleX="104492">
        <dgm:presLayoutVars>
          <dgm:chPref val="3"/>
        </dgm:presLayoutVars>
      </dgm:prSet>
      <dgm:spPr/>
    </dgm:pt>
    <dgm:pt modelId="{7C386399-4EAC-4805-91DD-1508106F005F}" type="pres">
      <dgm:prSet presAssocID="{C2E9CD8D-1381-499C-9E54-BBFC7592D971}" presName="rootConnector" presStyleLbl="node2" presStyleIdx="2" presStyleCnt="3"/>
      <dgm:spPr/>
    </dgm:pt>
    <dgm:pt modelId="{1DC03B55-845B-4230-AFDD-8F13DBA8BC9F}" type="pres">
      <dgm:prSet presAssocID="{C2E9CD8D-1381-499C-9E54-BBFC7592D971}" presName="hierChild4" presStyleCnt="0"/>
      <dgm:spPr/>
    </dgm:pt>
    <dgm:pt modelId="{5A1F0285-4808-42A1-BE70-6B1973FA9033}" type="pres">
      <dgm:prSet presAssocID="{C2E9CD8D-1381-499C-9E54-BBFC7592D971}" presName="hierChild5" presStyleCnt="0"/>
      <dgm:spPr/>
    </dgm:pt>
    <dgm:pt modelId="{C356CEB3-345D-4106-9E4A-BE6514585EA1}" type="pres">
      <dgm:prSet presAssocID="{EA438E45-9FD8-436E-96EC-F8E4BD45F3B3}" presName="hierChild3" presStyleCnt="0"/>
      <dgm:spPr/>
    </dgm:pt>
  </dgm:ptLst>
  <dgm:cxnLst>
    <dgm:cxn modelId="{453A5607-B61D-4536-BC7A-13A457F2C697}" type="presOf" srcId="{C2E9CD8D-1381-499C-9E54-BBFC7592D971}" destId="{0215D290-46CD-40B3-AE01-F6D1DBA38AFB}" srcOrd="0" destOrd="0" presId="urn:microsoft.com/office/officeart/2005/8/layout/orgChart1"/>
    <dgm:cxn modelId="{4435160B-99CF-49B8-ADD1-17594186FFF6}" type="presOf" srcId="{0525A8BB-32DB-4A8D-800E-4605AF4A3ABA}" destId="{99165B65-30AC-4676-A2DE-47EC500D7986}" srcOrd="0" destOrd="0" presId="urn:microsoft.com/office/officeart/2005/8/layout/orgChart1"/>
    <dgm:cxn modelId="{32DEE70B-2325-47D1-8CFB-0405CBF74FFC}" type="presOf" srcId="{7CC4F7B7-1510-4856-9760-A16628B8ED29}" destId="{F4D3B886-751A-4CED-93F5-7671EE9AAC3F}" srcOrd="1" destOrd="0" presId="urn:microsoft.com/office/officeart/2005/8/layout/orgChart1"/>
    <dgm:cxn modelId="{F241FE2C-109C-4DA9-8CB1-5AD71C839552}" srcId="{EA438E45-9FD8-436E-96EC-F8E4BD45F3B3}" destId="{C2E9CD8D-1381-499C-9E54-BBFC7592D971}" srcOrd="2" destOrd="0" parTransId="{A3FD6D24-DD00-404B-AD43-543560983EC5}" sibTransId="{43D5F327-D153-43F6-A898-11AE4462CB9D}"/>
    <dgm:cxn modelId="{6434D13A-9F5E-4E50-ACE0-DFC6AD3EF25C}" srcId="{EA438E45-9FD8-436E-96EC-F8E4BD45F3B3}" destId="{08D4877B-450D-494A-951A-78ED4857DCDA}" srcOrd="1" destOrd="0" parTransId="{C56583DE-F2D1-4861-B90A-6D12FC51CAF1}" sibTransId="{0149164F-2B5D-490C-A2AA-58CD1DD2E429}"/>
    <dgm:cxn modelId="{86A4E965-A92B-4FA0-BB5C-BF9944E5BA4B}" type="presOf" srcId="{2D067AF0-CD3C-4B13-96FC-9927F913EBFB}" destId="{0D45FF46-EE9F-4490-AEE1-9F49672942E8}" srcOrd="0" destOrd="0" presId="urn:microsoft.com/office/officeart/2005/8/layout/orgChart1"/>
    <dgm:cxn modelId="{A6695B4E-77DD-4DBB-B42A-9C4569532D05}" type="presOf" srcId="{C56583DE-F2D1-4861-B90A-6D12FC51CAF1}" destId="{8E38B0CC-0619-4C35-A45A-E594DF707FCC}" srcOrd="0" destOrd="0" presId="urn:microsoft.com/office/officeart/2005/8/layout/orgChart1"/>
    <dgm:cxn modelId="{186ED972-2A42-4EC8-9D09-B44174CD2134}" srcId="{EA438E45-9FD8-436E-96EC-F8E4BD45F3B3}" destId="{7CC4F7B7-1510-4856-9760-A16628B8ED29}" srcOrd="0" destOrd="0" parTransId="{2D067AF0-CD3C-4B13-96FC-9927F913EBFB}" sibTransId="{A7D9594B-CF88-4D6A-8A3B-4D9469F8767F}"/>
    <dgm:cxn modelId="{28240958-97E9-4EEC-AEF5-95D904F600E0}" type="presOf" srcId="{08D4877B-450D-494A-951A-78ED4857DCDA}" destId="{F15AC0DD-11B6-4DFE-BAFF-39A4CF325058}" srcOrd="0" destOrd="0" presId="urn:microsoft.com/office/officeart/2005/8/layout/orgChart1"/>
    <dgm:cxn modelId="{D868538F-6C7A-44FE-82CB-615ABD1A0AAF}" type="presOf" srcId="{EA438E45-9FD8-436E-96EC-F8E4BD45F3B3}" destId="{9B769EAE-04F2-4BA8-8FFD-7FCCD0E7C9AC}" srcOrd="1" destOrd="0" presId="urn:microsoft.com/office/officeart/2005/8/layout/orgChart1"/>
    <dgm:cxn modelId="{C45B90A7-5948-4870-A72F-15A0B0E22DB1}" type="presOf" srcId="{A3FD6D24-DD00-404B-AD43-543560983EC5}" destId="{04E1A68E-4C77-40FB-87DB-629813BAFF6D}" srcOrd="0" destOrd="0" presId="urn:microsoft.com/office/officeart/2005/8/layout/orgChart1"/>
    <dgm:cxn modelId="{1AD0DED0-C2EA-417C-B185-38A4F02D8A25}" type="presOf" srcId="{EA438E45-9FD8-436E-96EC-F8E4BD45F3B3}" destId="{16E70679-01B5-4072-8F27-400723021552}" srcOrd="0" destOrd="0" presId="urn:microsoft.com/office/officeart/2005/8/layout/orgChart1"/>
    <dgm:cxn modelId="{C3DF56D6-2342-4884-B072-696678001D75}" type="presOf" srcId="{C2E9CD8D-1381-499C-9E54-BBFC7592D971}" destId="{7C386399-4EAC-4805-91DD-1508106F005F}" srcOrd="1" destOrd="0" presId="urn:microsoft.com/office/officeart/2005/8/layout/orgChart1"/>
    <dgm:cxn modelId="{298833F0-620B-4550-B834-E178652C712E}" type="presOf" srcId="{08D4877B-450D-494A-951A-78ED4857DCDA}" destId="{D799E6C1-C7DA-4944-87F8-B6D3DD0F58B4}" srcOrd="1" destOrd="0" presId="urn:microsoft.com/office/officeart/2005/8/layout/orgChart1"/>
    <dgm:cxn modelId="{48E8FCF1-FB9B-469F-9223-0F4BAD5F3DC3}" srcId="{0525A8BB-32DB-4A8D-800E-4605AF4A3ABA}" destId="{EA438E45-9FD8-436E-96EC-F8E4BD45F3B3}" srcOrd="0" destOrd="0" parTransId="{BF9782BD-8E64-416A-8E09-9A8F53AD3A4E}" sibTransId="{8AC4623F-FFE4-4931-97C4-9D899D5E7C3E}"/>
    <dgm:cxn modelId="{6B632BF7-62E2-4AA6-A311-53DC25BEC033}" type="presOf" srcId="{7CC4F7B7-1510-4856-9760-A16628B8ED29}" destId="{43BE82CB-44ED-43C6-A1FE-43390A5E048A}" srcOrd="0" destOrd="0" presId="urn:microsoft.com/office/officeart/2005/8/layout/orgChart1"/>
    <dgm:cxn modelId="{F8BC3475-2D91-4914-90EA-5214EBADD032}" type="presParOf" srcId="{99165B65-30AC-4676-A2DE-47EC500D7986}" destId="{8343DDB3-653E-49E4-991F-A8CE133D70AE}" srcOrd="0" destOrd="0" presId="urn:microsoft.com/office/officeart/2005/8/layout/orgChart1"/>
    <dgm:cxn modelId="{953AFBBE-4FC6-4324-81D8-51243D1C5F17}" type="presParOf" srcId="{8343DDB3-653E-49E4-991F-A8CE133D70AE}" destId="{721A94C0-E7C4-457C-B9D1-094CB9337D76}" srcOrd="0" destOrd="0" presId="urn:microsoft.com/office/officeart/2005/8/layout/orgChart1"/>
    <dgm:cxn modelId="{972A444A-CD3A-468C-84B5-27F71EB58AF7}" type="presParOf" srcId="{721A94C0-E7C4-457C-B9D1-094CB9337D76}" destId="{16E70679-01B5-4072-8F27-400723021552}" srcOrd="0" destOrd="0" presId="urn:microsoft.com/office/officeart/2005/8/layout/orgChart1"/>
    <dgm:cxn modelId="{46791CE4-9238-4D60-A901-3E1AFE0F27C6}" type="presParOf" srcId="{721A94C0-E7C4-457C-B9D1-094CB9337D76}" destId="{9B769EAE-04F2-4BA8-8FFD-7FCCD0E7C9AC}" srcOrd="1" destOrd="0" presId="urn:microsoft.com/office/officeart/2005/8/layout/orgChart1"/>
    <dgm:cxn modelId="{B1FFF8D9-B1BD-4DBE-8A5F-392B8050463E}" type="presParOf" srcId="{8343DDB3-653E-49E4-991F-A8CE133D70AE}" destId="{ECEB282B-178B-4183-AE48-6E5FDC60007A}" srcOrd="1" destOrd="0" presId="urn:microsoft.com/office/officeart/2005/8/layout/orgChart1"/>
    <dgm:cxn modelId="{E73F40BC-5293-4C7D-A783-EB2B5BED135E}" type="presParOf" srcId="{ECEB282B-178B-4183-AE48-6E5FDC60007A}" destId="{0D45FF46-EE9F-4490-AEE1-9F49672942E8}" srcOrd="0" destOrd="0" presId="urn:microsoft.com/office/officeart/2005/8/layout/orgChart1"/>
    <dgm:cxn modelId="{8F247FE5-A314-4D87-B8DD-596887216826}" type="presParOf" srcId="{ECEB282B-178B-4183-AE48-6E5FDC60007A}" destId="{041CB646-085B-4D54-BD68-8DF9AF6FF51B}" srcOrd="1" destOrd="0" presId="urn:microsoft.com/office/officeart/2005/8/layout/orgChart1"/>
    <dgm:cxn modelId="{7E1B7C39-FE8D-490E-A339-3BE2CC5F8139}" type="presParOf" srcId="{041CB646-085B-4D54-BD68-8DF9AF6FF51B}" destId="{B5FA9C25-C49D-4CC6-8C6A-99A956547644}" srcOrd="0" destOrd="0" presId="urn:microsoft.com/office/officeart/2005/8/layout/orgChart1"/>
    <dgm:cxn modelId="{C4279B28-B0C8-4C15-B4CC-1BC8BB5F1539}" type="presParOf" srcId="{B5FA9C25-C49D-4CC6-8C6A-99A956547644}" destId="{43BE82CB-44ED-43C6-A1FE-43390A5E048A}" srcOrd="0" destOrd="0" presId="urn:microsoft.com/office/officeart/2005/8/layout/orgChart1"/>
    <dgm:cxn modelId="{390BFA18-2CA2-418D-8065-E9E0E1638622}" type="presParOf" srcId="{B5FA9C25-C49D-4CC6-8C6A-99A956547644}" destId="{F4D3B886-751A-4CED-93F5-7671EE9AAC3F}" srcOrd="1" destOrd="0" presId="urn:microsoft.com/office/officeart/2005/8/layout/orgChart1"/>
    <dgm:cxn modelId="{C09B6C1A-9D84-4E44-86D1-37D7B934055C}" type="presParOf" srcId="{041CB646-085B-4D54-BD68-8DF9AF6FF51B}" destId="{FB659DE6-0F64-48BE-BA12-CD2688DD80C2}" srcOrd="1" destOrd="0" presId="urn:microsoft.com/office/officeart/2005/8/layout/orgChart1"/>
    <dgm:cxn modelId="{108588E6-1B50-4A88-8E66-109DCA2223AA}" type="presParOf" srcId="{041CB646-085B-4D54-BD68-8DF9AF6FF51B}" destId="{F139911D-3929-4E8B-92EF-04089FD6A8D4}" srcOrd="2" destOrd="0" presId="urn:microsoft.com/office/officeart/2005/8/layout/orgChart1"/>
    <dgm:cxn modelId="{EAF3E591-CBED-4B01-B6D4-90EA8C849EF1}" type="presParOf" srcId="{ECEB282B-178B-4183-AE48-6E5FDC60007A}" destId="{8E38B0CC-0619-4C35-A45A-E594DF707FCC}" srcOrd="2" destOrd="0" presId="urn:microsoft.com/office/officeart/2005/8/layout/orgChart1"/>
    <dgm:cxn modelId="{2FABA19E-3450-4AAB-B99F-723D014F45E2}" type="presParOf" srcId="{ECEB282B-178B-4183-AE48-6E5FDC60007A}" destId="{1A317470-AF83-43D1-AA47-381BCEE169CD}" srcOrd="3" destOrd="0" presId="urn:microsoft.com/office/officeart/2005/8/layout/orgChart1"/>
    <dgm:cxn modelId="{190C69A8-6A8B-470A-BA51-B115811FE772}" type="presParOf" srcId="{1A317470-AF83-43D1-AA47-381BCEE169CD}" destId="{C124E805-1A45-4CA6-9B80-47CEBD55FAED}" srcOrd="0" destOrd="0" presId="urn:microsoft.com/office/officeart/2005/8/layout/orgChart1"/>
    <dgm:cxn modelId="{8884AB4E-2D48-4310-8F6A-30F35450094E}" type="presParOf" srcId="{C124E805-1A45-4CA6-9B80-47CEBD55FAED}" destId="{F15AC0DD-11B6-4DFE-BAFF-39A4CF325058}" srcOrd="0" destOrd="0" presId="urn:microsoft.com/office/officeart/2005/8/layout/orgChart1"/>
    <dgm:cxn modelId="{71A42440-61A8-4A16-8E40-E839C3E63449}" type="presParOf" srcId="{C124E805-1A45-4CA6-9B80-47CEBD55FAED}" destId="{D799E6C1-C7DA-4944-87F8-B6D3DD0F58B4}" srcOrd="1" destOrd="0" presId="urn:microsoft.com/office/officeart/2005/8/layout/orgChart1"/>
    <dgm:cxn modelId="{714320AD-4162-4E4C-9E2B-DE2AEECE8E2B}" type="presParOf" srcId="{1A317470-AF83-43D1-AA47-381BCEE169CD}" destId="{706D50E5-CE26-425F-801E-CBC7A70CBB04}" srcOrd="1" destOrd="0" presId="urn:microsoft.com/office/officeart/2005/8/layout/orgChart1"/>
    <dgm:cxn modelId="{8E12433C-1662-4A6E-80D8-D6E020D8C05B}" type="presParOf" srcId="{1A317470-AF83-43D1-AA47-381BCEE169CD}" destId="{C0F3BEBD-71E0-44D5-A8ED-7C1E8E080F90}" srcOrd="2" destOrd="0" presId="urn:microsoft.com/office/officeart/2005/8/layout/orgChart1"/>
    <dgm:cxn modelId="{90EDEEDD-F78F-4BE3-B749-6B90C9DD5E43}" type="presParOf" srcId="{ECEB282B-178B-4183-AE48-6E5FDC60007A}" destId="{04E1A68E-4C77-40FB-87DB-629813BAFF6D}" srcOrd="4" destOrd="0" presId="urn:microsoft.com/office/officeart/2005/8/layout/orgChart1"/>
    <dgm:cxn modelId="{9F166340-C39D-4761-A759-9823D7EE328A}" type="presParOf" srcId="{ECEB282B-178B-4183-AE48-6E5FDC60007A}" destId="{84A7EBC3-747C-4762-BB54-C92D4BFDF9D9}" srcOrd="5" destOrd="0" presId="urn:microsoft.com/office/officeart/2005/8/layout/orgChart1"/>
    <dgm:cxn modelId="{9ABE1582-4BDF-4BA9-A606-9EC8334C1B51}" type="presParOf" srcId="{84A7EBC3-747C-4762-BB54-C92D4BFDF9D9}" destId="{C01E6BCF-8EF7-45CA-A71F-49CFEA4DC04B}" srcOrd="0" destOrd="0" presId="urn:microsoft.com/office/officeart/2005/8/layout/orgChart1"/>
    <dgm:cxn modelId="{8500A13D-3EA0-42E6-A281-45316D1D27FD}" type="presParOf" srcId="{C01E6BCF-8EF7-45CA-A71F-49CFEA4DC04B}" destId="{0215D290-46CD-40B3-AE01-F6D1DBA38AFB}" srcOrd="0" destOrd="0" presId="urn:microsoft.com/office/officeart/2005/8/layout/orgChart1"/>
    <dgm:cxn modelId="{AA26EA88-D852-465F-8538-34CF3854ED3F}" type="presParOf" srcId="{C01E6BCF-8EF7-45CA-A71F-49CFEA4DC04B}" destId="{7C386399-4EAC-4805-91DD-1508106F005F}" srcOrd="1" destOrd="0" presId="urn:microsoft.com/office/officeart/2005/8/layout/orgChart1"/>
    <dgm:cxn modelId="{81CD6478-0916-4148-83A3-2FD669CF4D81}" type="presParOf" srcId="{84A7EBC3-747C-4762-BB54-C92D4BFDF9D9}" destId="{1DC03B55-845B-4230-AFDD-8F13DBA8BC9F}" srcOrd="1" destOrd="0" presId="urn:microsoft.com/office/officeart/2005/8/layout/orgChart1"/>
    <dgm:cxn modelId="{05EA31FF-EBAB-4D6C-9920-32090D0C5A3F}" type="presParOf" srcId="{84A7EBC3-747C-4762-BB54-C92D4BFDF9D9}" destId="{5A1F0285-4808-42A1-BE70-6B1973FA9033}" srcOrd="2" destOrd="0" presId="urn:microsoft.com/office/officeart/2005/8/layout/orgChart1"/>
    <dgm:cxn modelId="{8C6B2F01-4C91-49C0-8FFD-99AE3F494C18}" type="presParOf" srcId="{8343DDB3-653E-49E4-991F-A8CE133D70AE}" destId="{C356CEB3-345D-4106-9E4A-BE6514585EA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C351B8-8F4A-457C-ABF6-ACDFBF9177F4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DCAFA3E4-8234-458E-AEB3-9714B18CD1E5}">
      <dgm:prSet/>
      <dgm:spPr/>
      <dgm:t>
        <a:bodyPr/>
        <a:lstStyle/>
        <a:p>
          <a:r>
            <a:rPr lang="fi-FI" b="1" i="0" baseline="0"/>
            <a:t>Universaalit interventiot</a:t>
          </a:r>
          <a:endParaRPr lang="fi-FI"/>
        </a:p>
      </dgm:t>
    </dgm:pt>
    <dgm:pt modelId="{6F2E7CAE-D176-400C-BBAD-9AE865E34F35}" type="parTrans" cxnId="{5A91442E-2521-4E6E-97A0-7EE58912BEC0}">
      <dgm:prSet/>
      <dgm:spPr/>
      <dgm:t>
        <a:bodyPr/>
        <a:lstStyle/>
        <a:p>
          <a:endParaRPr lang="fi-FI"/>
        </a:p>
      </dgm:t>
    </dgm:pt>
    <dgm:pt modelId="{FF4F34B4-231A-446B-A352-B803C97A02ED}" type="sibTrans" cxnId="{5A91442E-2521-4E6E-97A0-7EE58912BEC0}">
      <dgm:prSet/>
      <dgm:spPr/>
      <dgm:t>
        <a:bodyPr/>
        <a:lstStyle/>
        <a:p>
          <a:endParaRPr lang="fi-FI"/>
        </a:p>
      </dgm:t>
    </dgm:pt>
    <dgm:pt modelId="{2E7E2242-6F32-46EF-86D8-47B5EE444720}">
      <dgm:prSet/>
      <dgm:spPr/>
      <dgm:t>
        <a:bodyPr/>
        <a:lstStyle/>
        <a:p>
          <a:r>
            <a:rPr lang="fi-FI" baseline="0" dirty="0"/>
            <a:t>Suunnataan koko väestölle. </a:t>
          </a:r>
          <a:endParaRPr lang="fi-FI" dirty="0"/>
        </a:p>
      </dgm:t>
    </dgm:pt>
    <dgm:pt modelId="{B0171C8C-E19C-4684-ACF5-7D8E040104D4}" type="parTrans" cxnId="{3BC4752A-43E2-4049-972D-6B4ACB2F34DE}">
      <dgm:prSet/>
      <dgm:spPr/>
      <dgm:t>
        <a:bodyPr/>
        <a:lstStyle/>
        <a:p>
          <a:endParaRPr lang="fi-FI"/>
        </a:p>
      </dgm:t>
    </dgm:pt>
    <dgm:pt modelId="{DCD7109F-64B6-4E33-A9E5-8875B5CE3863}" type="sibTrans" cxnId="{3BC4752A-43E2-4049-972D-6B4ACB2F34DE}">
      <dgm:prSet/>
      <dgm:spPr/>
      <dgm:t>
        <a:bodyPr/>
        <a:lstStyle/>
        <a:p>
          <a:endParaRPr lang="fi-FI"/>
        </a:p>
      </dgm:t>
    </dgm:pt>
    <dgm:pt modelId="{DFD78886-1BA6-44D7-B8B9-05BBF7D7BB94}">
      <dgm:prSet/>
      <dgm:spPr/>
      <dgm:t>
        <a:bodyPr/>
        <a:lstStyle/>
        <a:p>
          <a:r>
            <a:rPr lang="fi-FI" b="1" baseline="0"/>
            <a:t>Selektiiviset interventiot</a:t>
          </a:r>
          <a:endParaRPr lang="fi-FI"/>
        </a:p>
      </dgm:t>
    </dgm:pt>
    <dgm:pt modelId="{6C75478F-786B-403A-80B6-575D2B950242}" type="parTrans" cxnId="{C4FE66F4-874B-42F1-B52A-E13EA3BA8704}">
      <dgm:prSet/>
      <dgm:spPr/>
      <dgm:t>
        <a:bodyPr/>
        <a:lstStyle/>
        <a:p>
          <a:endParaRPr lang="fi-FI"/>
        </a:p>
      </dgm:t>
    </dgm:pt>
    <dgm:pt modelId="{D0917984-5210-4F7A-A65D-AA65AB94970B}" type="sibTrans" cxnId="{C4FE66F4-874B-42F1-B52A-E13EA3BA8704}">
      <dgm:prSet/>
      <dgm:spPr/>
      <dgm:t>
        <a:bodyPr/>
        <a:lstStyle/>
        <a:p>
          <a:endParaRPr lang="fi-FI"/>
        </a:p>
      </dgm:t>
    </dgm:pt>
    <dgm:pt modelId="{46BFC821-2282-4107-936C-A9D2C326B752}">
      <dgm:prSet/>
      <dgm:spPr/>
      <dgm:t>
        <a:bodyPr/>
        <a:lstStyle/>
        <a:p>
          <a:r>
            <a:rPr lang="fi-FI" baseline="0" dirty="0"/>
            <a:t>Suunnataan suurentuneessa käytöshäiriön riskissä oleville.</a:t>
          </a:r>
          <a:endParaRPr lang="fi-FI" dirty="0"/>
        </a:p>
      </dgm:t>
    </dgm:pt>
    <dgm:pt modelId="{C34C07BF-4435-43AC-AFA4-C9B22ED36ECC}" type="parTrans" cxnId="{73056D47-8406-4B30-9AE0-0E12462ACECA}">
      <dgm:prSet/>
      <dgm:spPr/>
      <dgm:t>
        <a:bodyPr/>
        <a:lstStyle/>
        <a:p>
          <a:endParaRPr lang="fi-FI"/>
        </a:p>
      </dgm:t>
    </dgm:pt>
    <dgm:pt modelId="{6ADA80B2-6F17-43E7-9095-375EE8268E1B}" type="sibTrans" cxnId="{73056D47-8406-4B30-9AE0-0E12462ACECA}">
      <dgm:prSet/>
      <dgm:spPr/>
      <dgm:t>
        <a:bodyPr/>
        <a:lstStyle/>
        <a:p>
          <a:endParaRPr lang="fi-FI"/>
        </a:p>
      </dgm:t>
    </dgm:pt>
    <dgm:pt modelId="{08C0C089-E8E6-42FC-AF81-868CAE715FBA}">
      <dgm:prSet/>
      <dgm:spPr/>
      <dgm:t>
        <a:bodyPr/>
        <a:lstStyle/>
        <a:p>
          <a:r>
            <a:rPr lang="fi-FI" b="1" baseline="0"/>
            <a:t>Indisoidut interventiot</a:t>
          </a:r>
          <a:endParaRPr lang="fi-FI"/>
        </a:p>
      </dgm:t>
    </dgm:pt>
    <dgm:pt modelId="{8DA17837-442E-4A19-9F73-E1294F3988F3}" type="parTrans" cxnId="{D4734A98-07F1-43EB-BFFC-CD7181BBC133}">
      <dgm:prSet/>
      <dgm:spPr/>
      <dgm:t>
        <a:bodyPr/>
        <a:lstStyle/>
        <a:p>
          <a:endParaRPr lang="fi-FI"/>
        </a:p>
      </dgm:t>
    </dgm:pt>
    <dgm:pt modelId="{E32FEEFA-34C5-4630-B5D0-1F7A6B0D306A}" type="sibTrans" cxnId="{D4734A98-07F1-43EB-BFFC-CD7181BBC133}">
      <dgm:prSet/>
      <dgm:spPr/>
      <dgm:t>
        <a:bodyPr/>
        <a:lstStyle/>
        <a:p>
          <a:endParaRPr lang="fi-FI"/>
        </a:p>
      </dgm:t>
    </dgm:pt>
    <dgm:pt modelId="{C4554A9E-5298-47D7-A573-9FBC7C73739D}">
      <dgm:prSet/>
      <dgm:spPr/>
      <dgm:t>
        <a:bodyPr/>
        <a:lstStyle/>
        <a:p>
          <a:r>
            <a:rPr lang="fi-FI" dirty="0"/>
            <a:t>Suunnataan </a:t>
          </a:r>
          <a:r>
            <a:rPr lang="fi-FI" baseline="0" dirty="0"/>
            <a:t>käytöshäiriöillä oireileville, </a:t>
          </a:r>
          <a:r>
            <a:rPr lang="fi-FI" strike="noStrike" baseline="0" dirty="0"/>
            <a:t>muttei diagnostista </a:t>
          </a:r>
          <a:r>
            <a:rPr lang="fi-FI" strike="noStrike" baseline="0"/>
            <a:t>rajaa ylittävästi.</a:t>
          </a:r>
          <a:endParaRPr lang="fi-FI" dirty="0">
            <a:solidFill>
              <a:srgbClr val="FF0000"/>
            </a:solidFill>
          </a:endParaRPr>
        </a:p>
      </dgm:t>
    </dgm:pt>
    <dgm:pt modelId="{CE739B62-260E-4C8D-B50D-E165ED69175D}" type="parTrans" cxnId="{A9010B44-5A7D-4213-87E4-70A79148FA7A}">
      <dgm:prSet/>
      <dgm:spPr/>
      <dgm:t>
        <a:bodyPr/>
        <a:lstStyle/>
        <a:p>
          <a:endParaRPr lang="fi-FI"/>
        </a:p>
      </dgm:t>
    </dgm:pt>
    <dgm:pt modelId="{1EA3AC41-2E73-4E0F-A1EF-E384E0DD275E}" type="sibTrans" cxnId="{A9010B44-5A7D-4213-87E4-70A79148FA7A}">
      <dgm:prSet/>
      <dgm:spPr/>
      <dgm:t>
        <a:bodyPr/>
        <a:lstStyle/>
        <a:p>
          <a:endParaRPr lang="fi-FI"/>
        </a:p>
      </dgm:t>
    </dgm:pt>
    <dgm:pt modelId="{CDC35B58-1BCC-45A1-A474-D8374F373F1B}" type="pres">
      <dgm:prSet presAssocID="{3BC351B8-8F4A-457C-ABF6-ACDFBF9177F4}" presName="linear" presStyleCnt="0">
        <dgm:presLayoutVars>
          <dgm:animLvl val="lvl"/>
          <dgm:resizeHandles val="exact"/>
        </dgm:presLayoutVars>
      </dgm:prSet>
      <dgm:spPr/>
    </dgm:pt>
    <dgm:pt modelId="{4F6E5D2B-2F73-4C3E-8508-9690ADB989D2}" type="pres">
      <dgm:prSet presAssocID="{DCAFA3E4-8234-458E-AEB3-9714B18CD1E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0B760D-75C0-45AC-A451-69A65304C24A}" type="pres">
      <dgm:prSet presAssocID="{DCAFA3E4-8234-458E-AEB3-9714B18CD1E5}" presName="childText" presStyleLbl="revTx" presStyleIdx="0" presStyleCnt="3">
        <dgm:presLayoutVars>
          <dgm:bulletEnabled val="1"/>
        </dgm:presLayoutVars>
      </dgm:prSet>
      <dgm:spPr/>
    </dgm:pt>
    <dgm:pt modelId="{09352881-9FC4-48BD-BB8C-26A72DA668A3}" type="pres">
      <dgm:prSet presAssocID="{DFD78886-1BA6-44D7-B8B9-05BBF7D7BB9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0E7E86B-57E6-4A61-8338-8E22B5BDA90D}" type="pres">
      <dgm:prSet presAssocID="{DFD78886-1BA6-44D7-B8B9-05BBF7D7BB94}" presName="childText" presStyleLbl="revTx" presStyleIdx="1" presStyleCnt="3">
        <dgm:presLayoutVars>
          <dgm:bulletEnabled val="1"/>
        </dgm:presLayoutVars>
      </dgm:prSet>
      <dgm:spPr/>
    </dgm:pt>
    <dgm:pt modelId="{E89AFDF2-9F4B-4459-B566-DB70B8096358}" type="pres">
      <dgm:prSet presAssocID="{08C0C089-E8E6-42FC-AF81-868CAE715FB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2D43DAA-F19F-4A54-A1F3-B38508DFCF60}" type="pres">
      <dgm:prSet presAssocID="{08C0C089-E8E6-42FC-AF81-868CAE715FBA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BC4752A-43E2-4049-972D-6B4ACB2F34DE}" srcId="{DCAFA3E4-8234-458E-AEB3-9714B18CD1E5}" destId="{2E7E2242-6F32-46EF-86D8-47B5EE444720}" srcOrd="0" destOrd="0" parTransId="{B0171C8C-E19C-4684-ACF5-7D8E040104D4}" sibTransId="{DCD7109F-64B6-4E33-A9E5-8875B5CE3863}"/>
    <dgm:cxn modelId="{5A91442E-2521-4E6E-97A0-7EE58912BEC0}" srcId="{3BC351B8-8F4A-457C-ABF6-ACDFBF9177F4}" destId="{DCAFA3E4-8234-458E-AEB3-9714B18CD1E5}" srcOrd="0" destOrd="0" parTransId="{6F2E7CAE-D176-400C-BBAD-9AE865E34F35}" sibTransId="{FF4F34B4-231A-446B-A352-B803C97A02ED}"/>
    <dgm:cxn modelId="{A9010B44-5A7D-4213-87E4-70A79148FA7A}" srcId="{08C0C089-E8E6-42FC-AF81-868CAE715FBA}" destId="{C4554A9E-5298-47D7-A573-9FBC7C73739D}" srcOrd="0" destOrd="0" parTransId="{CE739B62-260E-4C8D-B50D-E165ED69175D}" sibTransId="{1EA3AC41-2E73-4E0F-A1EF-E384E0DD275E}"/>
    <dgm:cxn modelId="{73056D47-8406-4B30-9AE0-0E12462ACECA}" srcId="{DFD78886-1BA6-44D7-B8B9-05BBF7D7BB94}" destId="{46BFC821-2282-4107-936C-A9D2C326B752}" srcOrd="0" destOrd="0" parTransId="{C34C07BF-4435-43AC-AFA4-C9B22ED36ECC}" sibTransId="{6ADA80B2-6F17-43E7-9095-375EE8268E1B}"/>
    <dgm:cxn modelId="{CE5B8847-AA38-4316-BD1B-67F205A353C9}" type="presOf" srcId="{C4554A9E-5298-47D7-A573-9FBC7C73739D}" destId="{92D43DAA-F19F-4A54-A1F3-B38508DFCF60}" srcOrd="0" destOrd="0" presId="urn:microsoft.com/office/officeart/2005/8/layout/vList2"/>
    <dgm:cxn modelId="{4D5D0C84-8BE5-4C68-BE2E-65FC192AA9C8}" type="presOf" srcId="{DCAFA3E4-8234-458E-AEB3-9714B18CD1E5}" destId="{4F6E5D2B-2F73-4C3E-8508-9690ADB989D2}" srcOrd="0" destOrd="0" presId="urn:microsoft.com/office/officeart/2005/8/layout/vList2"/>
    <dgm:cxn modelId="{D4734A98-07F1-43EB-BFFC-CD7181BBC133}" srcId="{3BC351B8-8F4A-457C-ABF6-ACDFBF9177F4}" destId="{08C0C089-E8E6-42FC-AF81-868CAE715FBA}" srcOrd="2" destOrd="0" parTransId="{8DA17837-442E-4A19-9F73-E1294F3988F3}" sibTransId="{E32FEEFA-34C5-4630-B5D0-1F7A6B0D306A}"/>
    <dgm:cxn modelId="{0F84B0B5-AB8E-496F-8F49-3311B2CFA916}" type="presOf" srcId="{46BFC821-2282-4107-936C-A9D2C326B752}" destId="{60E7E86B-57E6-4A61-8338-8E22B5BDA90D}" srcOrd="0" destOrd="0" presId="urn:microsoft.com/office/officeart/2005/8/layout/vList2"/>
    <dgm:cxn modelId="{F5CA19B9-003F-4F77-AB88-6C7F307E323C}" type="presOf" srcId="{DFD78886-1BA6-44D7-B8B9-05BBF7D7BB94}" destId="{09352881-9FC4-48BD-BB8C-26A72DA668A3}" srcOrd="0" destOrd="0" presId="urn:microsoft.com/office/officeart/2005/8/layout/vList2"/>
    <dgm:cxn modelId="{6D186FE3-F0D6-4550-B0D6-349A1D8E8A95}" type="presOf" srcId="{08C0C089-E8E6-42FC-AF81-868CAE715FBA}" destId="{E89AFDF2-9F4B-4459-B566-DB70B8096358}" srcOrd="0" destOrd="0" presId="urn:microsoft.com/office/officeart/2005/8/layout/vList2"/>
    <dgm:cxn modelId="{C41BDAF0-6466-4635-966C-DCE8F1AB649B}" type="presOf" srcId="{3BC351B8-8F4A-457C-ABF6-ACDFBF9177F4}" destId="{CDC35B58-1BCC-45A1-A474-D8374F373F1B}" srcOrd="0" destOrd="0" presId="urn:microsoft.com/office/officeart/2005/8/layout/vList2"/>
    <dgm:cxn modelId="{C4FE66F4-874B-42F1-B52A-E13EA3BA8704}" srcId="{3BC351B8-8F4A-457C-ABF6-ACDFBF9177F4}" destId="{DFD78886-1BA6-44D7-B8B9-05BBF7D7BB94}" srcOrd="1" destOrd="0" parTransId="{6C75478F-786B-403A-80B6-575D2B950242}" sibTransId="{D0917984-5210-4F7A-A65D-AA65AB94970B}"/>
    <dgm:cxn modelId="{CA8BDAF5-C7DC-447F-8B47-7F3201D673DA}" type="presOf" srcId="{2E7E2242-6F32-46EF-86D8-47B5EE444720}" destId="{B70B760D-75C0-45AC-A451-69A65304C24A}" srcOrd="0" destOrd="0" presId="urn:microsoft.com/office/officeart/2005/8/layout/vList2"/>
    <dgm:cxn modelId="{67E401C9-66AC-4651-BB27-3EE0750DDFA1}" type="presParOf" srcId="{CDC35B58-1BCC-45A1-A474-D8374F373F1B}" destId="{4F6E5D2B-2F73-4C3E-8508-9690ADB989D2}" srcOrd="0" destOrd="0" presId="urn:microsoft.com/office/officeart/2005/8/layout/vList2"/>
    <dgm:cxn modelId="{A7BED259-D80A-4ADF-A0E8-263C7948F9E0}" type="presParOf" srcId="{CDC35B58-1BCC-45A1-A474-D8374F373F1B}" destId="{B70B760D-75C0-45AC-A451-69A65304C24A}" srcOrd="1" destOrd="0" presId="urn:microsoft.com/office/officeart/2005/8/layout/vList2"/>
    <dgm:cxn modelId="{F7A845A8-FC00-4150-BC20-98086EEF06A2}" type="presParOf" srcId="{CDC35B58-1BCC-45A1-A474-D8374F373F1B}" destId="{09352881-9FC4-48BD-BB8C-26A72DA668A3}" srcOrd="2" destOrd="0" presId="urn:microsoft.com/office/officeart/2005/8/layout/vList2"/>
    <dgm:cxn modelId="{709E6A9A-D57F-41F7-B833-6304F78720E6}" type="presParOf" srcId="{CDC35B58-1BCC-45A1-A474-D8374F373F1B}" destId="{60E7E86B-57E6-4A61-8338-8E22B5BDA90D}" srcOrd="3" destOrd="0" presId="urn:microsoft.com/office/officeart/2005/8/layout/vList2"/>
    <dgm:cxn modelId="{0C56C940-751C-4784-8E03-84ADAD7832E8}" type="presParOf" srcId="{CDC35B58-1BCC-45A1-A474-D8374F373F1B}" destId="{E89AFDF2-9F4B-4459-B566-DB70B8096358}" srcOrd="4" destOrd="0" presId="urn:microsoft.com/office/officeart/2005/8/layout/vList2"/>
    <dgm:cxn modelId="{CD08BA49-8C6C-4DC2-9650-3F815C786FC8}" type="presParOf" srcId="{CDC35B58-1BCC-45A1-A474-D8374F373F1B}" destId="{92D43DAA-F19F-4A54-A1F3-B38508DFCF6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A85A19-1E29-4BB4-982E-0B127747DDD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i-FI"/>
        </a:p>
      </dgm:t>
    </dgm:pt>
    <dgm:pt modelId="{9D5CC561-D3A0-48D0-98C4-3DD852A5E566}">
      <dgm:prSet custT="1"/>
      <dgm:spPr/>
      <dgm:t>
        <a:bodyPr/>
        <a:lstStyle/>
        <a:p>
          <a:r>
            <a:rPr lang="fi-FI" sz="2100" b="1" baseline="0" dirty="0"/>
            <a:t>Varhaiskasvatuksessa</a:t>
          </a:r>
          <a:endParaRPr lang="fi-FI" sz="2100" b="1" dirty="0"/>
        </a:p>
      </dgm:t>
    </dgm:pt>
    <dgm:pt modelId="{02E21021-1AB0-427A-86BB-6EEAEA3CC8D6}" type="parTrans" cxnId="{900E302F-E4C6-4E60-89A1-4C047B85CB66}">
      <dgm:prSet/>
      <dgm:spPr/>
      <dgm:t>
        <a:bodyPr/>
        <a:lstStyle/>
        <a:p>
          <a:endParaRPr lang="fi-FI"/>
        </a:p>
      </dgm:t>
    </dgm:pt>
    <dgm:pt modelId="{219CFEBF-EA06-4E2C-9644-569E7604AFFB}" type="sibTrans" cxnId="{900E302F-E4C6-4E60-89A1-4C047B85CB66}">
      <dgm:prSet/>
      <dgm:spPr/>
      <dgm:t>
        <a:bodyPr/>
        <a:lstStyle/>
        <a:p>
          <a:endParaRPr lang="fi-FI"/>
        </a:p>
      </dgm:t>
    </dgm:pt>
    <dgm:pt modelId="{A8B9E9C8-B27A-4046-A9CD-BF4356D3336D}">
      <dgm:prSet/>
      <dgm:spPr/>
      <dgm:t>
        <a:bodyPr/>
        <a:lstStyle/>
        <a:p>
          <a:r>
            <a:rPr lang="fi-FI" dirty="0"/>
            <a:t>Tunne- ja vuorovaikutustaitojen sekä ongelmanratkaisutaitojen opettaminen koko ryhmälle vähentää lasten käytösongelmia (A).</a:t>
          </a:r>
        </a:p>
      </dgm:t>
    </dgm:pt>
    <dgm:pt modelId="{3AAE2D53-6F6D-4D03-94D0-27E5C10B34B8}" type="parTrans" cxnId="{05258E86-C4EA-4A2D-B1A1-266BF74E4010}">
      <dgm:prSet/>
      <dgm:spPr/>
      <dgm:t>
        <a:bodyPr/>
        <a:lstStyle/>
        <a:p>
          <a:endParaRPr lang="fi-FI"/>
        </a:p>
      </dgm:t>
    </dgm:pt>
    <dgm:pt modelId="{888FDDC7-2541-41A9-BBAE-D6B135BF71A2}" type="sibTrans" cxnId="{05258E86-C4EA-4A2D-B1A1-266BF74E4010}">
      <dgm:prSet/>
      <dgm:spPr/>
      <dgm:t>
        <a:bodyPr/>
        <a:lstStyle/>
        <a:p>
          <a:endParaRPr lang="fi-FI"/>
        </a:p>
      </dgm:t>
    </dgm:pt>
    <dgm:pt modelId="{D8A45384-ED68-4A78-B5E0-57784CCAABA8}">
      <dgm:prSet custT="1"/>
      <dgm:spPr/>
      <dgm:t>
        <a:bodyPr/>
        <a:lstStyle/>
        <a:p>
          <a:r>
            <a:rPr lang="fi-FI" sz="2100" b="1" baseline="0" dirty="0"/>
            <a:t>Kouluissa </a:t>
          </a:r>
          <a:endParaRPr lang="fi-FI" sz="2100" b="1" dirty="0"/>
        </a:p>
      </dgm:t>
    </dgm:pt>
    <dgm:pt modelId="{5D96F4DA-C8AA-4EA4-BB30-1A3A4BF3AEE4}" type="parTrans" cxnId="{BBB79B16-D440-4027-A212-1420C75023D4}">
      <dgm:prSet/>
      <dgm:spPr/>
      <dgm:t>
        <a:bodyPr/>
        <a:lstStyle/>
        <a:p>
          <a:endParaRPr lang="fi-FI"/>
        </a:p>
      </dgm:t>
    </dgm:pt>
    <dgm:pt modelId="{5C859D16-43A3-4648-A6C1-5A33CCE3822E}" type="sibTrans" cxnId="{BBB79B16-D440-4027-A212-1420C75023D4}">
      <dgm:prSet/>
      <dgm:spPr/>
      <dgm:t>
        <a:bodyPr/>
        <a:lstStyle/>
        <a:p>
          <a:endParaRPr lang="fi-FI"/>
        </a:p>
      </dgm:t>
    </dgm:pt>
    <dgm:pt modelId="{3D03D1A0-71FA-4ACF-83C6-912CFF1049D7}">
      <dgm:prSet/>
      <dgm:spPr/>
      <dgm:t>
        <a:bodyPr/>
        <a:lstStyle/>
        <a:p>
          <a:r>
            <a:rPr lang="fi-FI" dirty="0"/>
            <a:t>Koko ryhmälle (universaalisti) annettava hyvin kohdennettu ja huolellisesti toteutettu tunne- ja vuorovaikutustaitojen opettaminen vähentää lasten ja nuorten käytösongelmia (A).</a:t>
          </a:r>
        </a:p>
      </dgm:t>
    </dgm:pt>
    <dgm:pt modelId="{06406580-2168-416A-99CF-7B7A505203EE}" type="parTrans" cxnId="{B0D89C34-4B41-4F48-B27D-1D8C4D75CD29}">
      <dgm:prSet/>
      <dgm:spPr/>
      <dgm:t>
        <a:bodyPr/>
        <a:lstStyle/>
        <a:p>
          <a:endParaRPr lang="fi-FI"/>
        </a:p>
      </dgm:t>
    </dgm:pt>
    <dgm:pt modelId="{C954B436-F67F-4482-9FCC-0918A5A3DBFC}" type="sibTrans" cxnId="{B0D89C34-4B41-4F48-B27D-1D8C4D75CD29}">
      <dgm:prSet/>
      <dgm:spPr/>
      <dgm:t>
        <a:bodyPr/>
        <a:lstStyle/>
        <a:p>
          <a:endParaRPr lang="fi-FI"/>
        </a:p>
      </dgm:t>
    </dgm:pt>
    <dgm:pt modelId="{19280675-CCB3-4915-AC09-ADA669A5663A}" type="pres">
      <dgm:prSet presAssocID="{B9A85A19-1E29-4BB4-982E-0B127747DDD8}" presName="linear" presStyleCnt="0">
        <dgm:presLayoutVars>
          <dgm:dir/>
          <dgm:animLvl val="lvl"/>
          <dgm:resizeHandles val="exact"/>
        </dgm:presLayoutVars>
      </dgm:prSet>
      <dgm:spPr/>
    </dgm:pt>
    <dgm:pt modelId="{CE6A988C-D2DA-401F-9F9A-38DFA16CD368}" type="pres">
      <dgm:prSet presAssocID="{9D5CC561-D3A0-48D0-98C4-3DD852A5E566}" presName="parentLin" presStyleCnt="0"/>
      <dgm:spPr/>
    </dgm:pt>
    <dgm:pt modelId="{7D992960-A574-4A0C-AA49-25B31E81B02E}" type="pres">
      <dgm:prSet presAssocID="{9D5CC561-D3A0-48D0-98C4-3DD852A5E566}" presName="parentLeftMargin" presStyleLbl="node1" presStyleIdx="0" presStyleCnt="2"/>
      <dgm:spPr/>
    </dgm:pt>
    <dgm:pt modelId="{617D2B19-AEB9-405D-818C-971BBD858649}" type="pres">
      <dgm:prSet presAssocID="{9D5CC561-D3A0-48D0-98C4-3DD852A5E56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99C2E46-BC0A-4811-9DB5-7AB130BF5E3E}" type="pres">
      <dgm:prSet presAssocID="{9D5CC561-D3A0-48D0-98C4-3DD852A5E566}" presName="negativeSpace" presStyleCnt="0"/>
      <dgm:spPr/>
    </dgm:pt>
    <dgm:pt modelId="{A4B0EC55-13AB-47B1-A7F8-00EEED3C82B9}" type="pres">
      <dgm:prSet presAssocID="{9D5CC561-D3A0-48D0-98C4-3DD852A5E566}" presName="childText" presStyleLbl="conFgAcc1" presStyleIdx="0" presStyleCnt="2">
        <dgm:presLayoutVars>
          <dgm:bulletEnabled val="1"/>
        </dgm:presLayoutVars>
      </dgm:prSet>
      <dgm:spPr/>
    </dgm:pt>
    <dgm:pt modelId="{DA18F48E-9638-44FC-92E6-CE73E4DAC14F}" type="pres">
      <dgm:prSet presAssocID="{219CFEBF-EA06-4E2C-9644-569E7604AFFB}" presName="spaceBetweenRectangles" presStyleCnt="0"/>
      <dgm:spPr/>
    </dgm:pt>
    <dgm:pt modelId="{CB7E8E8B-5BE3-4D95-AA0E-96A24760497F}" type="pres">
      <dgm:prSet presAssocID="{D8A45384-ED68-4A78-B5E0-57784CCAABA8}" presName="parentLin" presStyleCnt="0"/>
      <dgm:spPr/>
    </dgm:pt>
    <dgm:pt modelId="{2BC1BDEA-9F98-4E40-B3B7-E618D467B361}" type="pres">
      <dgm:prSet presAssocID="{D8A45384-ED68-4A78-B5E0-57784CCAABA8}" presName="parentLeftMargin" presStyleLbl="node1" presStyleIdx="0" presStyleCnt="2"/>
      <dgm:spPr/>
    </dgm:pt>
    <dgm:pt modelId="{1FCB063E-1F17-4F02-8425-B47B8877B91F}" type="pres">
      <dgm:prSet presAssocID="{D8A45384-ED68-4A78-B5E0-57784CCAABA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2762805-4FBC-4BFB-8F62-4BB7C4B0A245}" type="pres">
      <dgm:prSet presAssocID="{D8A45384-ED68-4A78-B5E0-57784CCAABA8}" presName="negativeSpace" presStyleCnt="0"/>
      <dgm:spPr/>
    </dgm:pt>
    <dgm:pt modelId="{48CD81EC-B320-4790-85F8-5A193B71BCE9}" type="pres">
      <dgm:prSet presAssocID="{D8A45384-ED68-4A78-B5E0-57784CCAABA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6417606-2DDD-4D15-885F-BC414F41B33F}" type="presOf" srcId="{3D03D1A0-71FA-4ACF-83C6-912CFF1049D7}" destId="{48CD81EC-B320-4790-85F8-5A193B71BCE9}" srcOrd="0" destOrd="0" presId="urn:microsoft.com/office/officeart/2005/8/layout/list1"/>
    <dgm:cxn modelId="{BBB79B16-D440-4027-A212-1420C75023D4}" srcId="{B9A85A19-1E29-4BB4-982E-0B127747DDD8}" destId="{D8A45384-ED68-4A78-B5E0-57784CCAABA8}" srcOrd="1" destOrd="0" parTransId="{5D96F4DA-C8AA-4EA4-BB30-1A3A4BF3AEE4}" sibTransId="{5C859D16-43A3-4648-A6C1-5A33CCE3822E}"/>
    <dgm:cxn modelId="{900E302F-E4C6-4E60-89A1-4C047B85CB66}" srcId="{B9A85A19-1E29-4BB4-982E-0B127747DDD8}" destId="{9D5CC561-D3A0-48D0-98C4-3DD852A5E566}" srcOrd="0" destOrd="0" parTransId="{02E21021-1AB0-427A-86BB-6EEAEA3CC8D6}" sibTransId="{219CFEBF-EA06-4E2C-9644-569E7604AFFB}"/>
    <dgm:cxn modelId="{B0D89C34-4B41-4F48-B27D-1D8C4D75CD29}" srcId="{D8A45384-ED68-4A78-B5E0-57784CCAABA8}" destId="{3D03D1A0-71FA-4ACF-83C6-912CFF1049D7}" srcOrd="0" destOrd="0" parTransId="{06406580-2168-416A-99CF-7B7A505203EE}" sibTransId="{C954B436-F67F-4482-9FCC-0918A5A3DBFC}"/>
    <dgm:cxn modelId="{05258E86-C4EA-4A2D-B1A1-266BF74E4010}" srcId="{9D5CC561-D3A0-48D0-98C4-3DD852A5E566}" destId="{A8B9E9C8-B27A-4046-A9CD-BF4356D3336D}" srcOrd="0" destOrd="0" parTransId="{3AAE2D53-6F6D-4D03-94D0-27E5C10B34B8}" sibTransId="{888FDDC7-2541-41A9-BBAE-D6B135BF71A2}"/>
    <dgm:cxn modelId="{BA5FCFB7-2F4E-4AA2-88B6-C39CEFA50D85}" type="presOf" srcId="{D8A45384-ED68-4A78-B5E0-57784CCAABA8}" destId="{1FCB063E-1F17-4F02-8425-B47B8877B91F}" srcOrd="1" destOrd="0" presId="urn:microsoft.com/office/officeart/2005/8/layout/list1"/>
    <dgm:cxn modelId="{51BE42DC-3E58-481C-B56C-89379D383DF1}" type="presOf" srcId="{A8B9E9C8-B27A-4046-A9CD-BF4356D3336D}" destId="{A4B0EC55-13AB-47B1-A7F8-00EEED3C82B9}" srcOrd="0" destOrd="0" presId="urn:microsoft.com/office/officeart/2005/8/layout/list1"/>
    <dgm:cxn modelId="{2602DADC-7C5B-46CC-81F6-8191DFC83CBB}" type="presOf" srcId="{9D5CC561-D3A0-48D0-98C4-3DD852A5E566}" destId="{617D2B19-AEB9-405D-818C-971BBD858649}" srcOrd="1" destOrd="0" presId="urn:microsoft.com/office/officeart/2005/8/layout/list1"/>
    <dgm:cxn modelId="{D7F624E7-FB81-406A-8B8C-CC47DA1E7123}" type="presOf" srcId="{B9A85A19-1E29-4BB4-982E-0B127747DDD8}" destId="{19280675-CCB3-4915-AC09-ADA669A5663A}" srcOrd="0" destOrd="0" presId="urn:microsoft.com/office/officeart/2005/8/layout/list1"/>
    <dgm:cxn modelId="{37A7B3F3-E7A2-4C7D-871B-E6ABBBE50DA3}" type="presOf" srcId="{D8A45384-ED68-4A78-B5E0-57784CCAABA8}" destId="{2BC1BDEA-9F98-4E40-B3B7-E618D467B361}" srcOrd="0" destOrd="0" presId="urn:microsoft.com/office/officeart/2005/8/layout/list1"/>
    <dgm:cxn modelId="{2961D5FD-7892-40DF-88C4-A42A8B51A446}" type="presOf" srcId="{9D5CC561-D3A0-48D0-98C4-3DD852A5E566}" destId="{7D992960-A574-4A0C-AA49-25B31E81B02E}" srcOrd="0" destOrd="0" presId="urn:microsoft.com/office/officeart/2005/8/layout/list1"/>
    <dgm:cxn modelId="{232B3329-4D6C-4AC8-97C1-DC9A4111578C}" type="presParOf" srcId="{19280675-CCB3-4915-AC09-ADA669A5663A}" destId="{CE6A988C-D2DA-401F-9F9A-38DFA16CD368}" srcOrd="0" destOrd="0" presId="urn:microsoft.com/office/officeart/2005/8/layout/list1"/>
    <dgm:cxn modelId="{6FA22C15-495B-4846-A93D-416E7CA2F88B}" type="presParOf" srcId="{CE6A988C-D2DA-401F-9F9A-38DFA16CD368}" destId="{7D992960-A574-4A0C-AA49-25B31E81B02E}" srcOrd="0" destOrd="0" presId="urn:microsoft.com/office/officeart/2005/8/layout/list1"/>
    <dgm:cxn modelId="{AC5402E0-821C-472D-891B-16F7205BDAA3}" type="presParOf" srcId="{CE6A988C-D2DA-401F-9F9A-38DFA16CD368}" destId="{617D2B19-AEB9-405D-818C-971BBD858649}" srcOrd="1" destOrd="0" presId="urn:microsoft.com/office/officeart/2005/8/layout/list1"/>
    <dgm:cxn modelId="{DFC48628-C49C-4251-A7EE-0E97E7A58475}" type="presParOf" srcId="{19280675-CCB3-4915-AC09-ADA669A5663A}" destId="{E99C2E46-BC0A-4811-9DB5-7AB130BF5E3E}" srcOrd="1" destOrd="0" presId="urn:microsoft.com/office/officeart/2005/8/layout/list1"/>
    <dgm:cxn modelId="{62E5E86F-755B-4823-9B46-C1D053FAD004}" type="presParOf" srcId="{19280675-CCB3-4915-AC09-ADA669A5663A}" destId="{A4B0EC55-13AB-47B1-A7F8-00EEED3C82B9}" srcOrd="2" destOrd="0" presId="urn:microsoft.com/office/officeart/2005/8/layout/list1"/>
    <dgm:cxn modelId="{4E2BCBE7-CC15-4439-B503-A5A561645220}" type="presParOf" srcId="{19280675-CCB3-4915-AC09-ADA669A5663A}" destId="{DA18F48E-9638-44FC-92E6-CE73E4DAC14F}" srcOrd="3" destOrd="0" presId="urn:microsoft.com/office/officeart/2005/8/layout/list1"/>
    <dgm:cxn modelId="{020F15BD-D983-4DA8-91E2-E91D7A5410CA}" type="presParOf" srcId="{19280675-CCB3-4915-AC09-ADA669A5663A}" destId="{CB7E8E8B-5BE3-4D95-AA0E-96A24760497F}" srcOrd="4" destOrd="0" presId="urn:microsoft.com/office/officeart/2005/8/layout/list1"/>
    <dgm:cxn modelId="{EFADBDD1-25FE-4AFE-8913-E52A2FDC45D6}" type="presParOf" srcId="{CB7E8E8B-5BE3-4D95-AA0E-96A24760497F}" destId="{2BC1BDEA-9F98-4E40-B3B7-E618D467B361}" srcOrd="0" destOrd="0" presId="urn:microsoft.com/office/officeart/2005/8/layout/list1"/>
    <dgm:cxn modelId="{A7C95066-D711-4464-9A29-57E2C4D587C2}" type="presParOf" srcId="{CB7E8E8B-5BE3-4D95-AA0E-96A24760497F}" destId="{1FCB063E-1F17-4F02-8425-B47B8877B91F}" srcOrd="1" destOrd="0" presId="urn:microsoft.com/office/officeart/2005/8/layout/list1"/>
    <dgm:cxn modelId="{C001D6DD-FC2C-4801-A495-3DF904C210A0}" type="presParOf" srcId="{19280675-CCB3-4915-AC09-ADA669A5663A}" destId="{C2762805-4FBC-4BFB-8F62-4BB7C4B0A245}" srcOrd="5" destOrd="0" presId="urn:microsoft.com/office/officeart/2005/8/layout/list1"/>
    <dgm:cxn modelId="{0B686FD4-0836-4B50-854B-AA25C4B83918}" type="presParOf" srcId="{19280675-CCB3-4915-AC09-ADA669A5663A}" destId="{48CD81EC-B320-4790-85F8-5A193B71BCE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3572B0-DB53-4CB7-9778-2EB71759C8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E5CCD0B-7200-4797-A7D1-85892300BD85}">
      <dgm:prSet custT="1"/>
      <dgm:spPr/>
      <dgm:t>
        <a:bodyPr/>
        <a:lstStyle/>
        <a:p>
          <a:r>
            <a:rPr lang="fi-FI" sz="2000" baseline="0" dirty="0"/>
            <a:t>Vanhempainohjausinterventioissa on tyypillisesti neljä vaihetta: </a:t>
          </a:r>
          <a:endParaRPr lang="fi-FI" sz="2000" dirty="0"/>
        </a:p>
      </dgm:t>
    </dgm:pt>
    <dgm:pt modelId="{B4613BB5-3355-414A-80BA-DE6760A3400D}" type="parTrans" cxnId="{393F4224-6B76-495C-97E3-6760F50787D4}">
      <dgm:prSet/>
      <dgm:spPr/>
      <dgm:t>
        <a:bodyPr/>
        <a:lstStyle/>
        <a:p>
          <a:endParaRPr lang="fi-FI"/>
        </a:p>
      </dgm:t>
    </dgm:pt>
    <dgm:pt modelId="{FE73055B-60EB-4CF1-BF22-5905E47A9908}" type="sibTrans" cxnId="{393F4224-6B76-495C-97E3-6760F50787D4}">
      <dgm:prSet/>
      <dgm:spPr/>
      <dgm:t>
        <a:bodyPr/>
        <a:lstStyle/>
        <a:p>
          <a:endParaRPr lang="fi-FI"/>
        </a:p>
      </dgm:t>
    </dgm:pt>
    <dgm:pt modelId="{5D535F0B-271B-4439-8E56-C07EB548E9B8}">
      <dgm:prSet custT="1"/>
      <dgm:spPr/>
      <dgm:t>
        <a:bodyPr/>
        <a:lstStyle/>
        <a:p>
          <a:r>
            <a:rPr lang="fi-FI" sz="1850" dirty="0"/>
            <a:t>Interventio aloitetaan harjoittelemalla ja lisäämällä myönteistä lapsen ja vanhemman välistä vuorovaikutusta. </a:t>
          </a:r>
        </a:p>
      </dgm:t>
    </dgm:pt>
    <dgm:pt modelId="{90B6DFC7-B7CB-4930-8B77-4465E5DC3AC3}" type="parTrans" cxnId="{97901E77-6CFB-412D-8425-5E3720F93C59}">
      <dgm:prSet/>
      <dgm:spPr/>
      <dgm:t>
        <a:bodyPr/>
        <a:lstStyle/>
        <a:p>
          <a:endParaRPr lang="fi-FI"/>
        </a:p>
      </dgm:t>
    </dgm:pt>
    <dgm:pt modelId="{45EB22F1-76A9-4550-A5B9-7E5140BFB291}" type="sibTrans" cxnId="{97901E77-6CFB-412D-8425-5E3720F93C59}">
      <dgm:prSet/>
      <dgm:spPr/>
      <dgm:t>
        <a:bodyPr/>
        <a:lstStyle/>
        <a:p>
          <a:endParaRPr lang="fi-FI"/>
        </a:p>
      </dgm:t>
    </dgm:pt>
    <dgm:pt modelId="{F5979919-2BD3-4E67-94B2-68974E736B6F}">
      <dgm:prSet custT="1"/>
      <dgm:spPr/>
      <dgm:t>
        <a:bodyPr/>
        <a:lstStyle/>
        <a:p>
          <a:r>
            <a:rPr lang="fi-FI" sz="1850" dirty="0"/>
            <a:t>Toisessa vaiheessa vanhempia tuetaan vahvistamaan lapsen positiivista käytöstä, mikä on tehokkain tapa muokata lapsen käytöstä toivottuun suuntaan.</a:t>
          </a:r>
        </a:p>
      </dgm:t>
    </dgm:pt>
    <dgm:pt modelId="{E1F9D7E8-7EA5-4A14-AA5D-9A7B145D5459}" type="parTrans" cxnId="{5345C31B-1A6A-4DAD-A685-37827C679FD4}">
      <dgm:prSet/>
      <dgm:spPr/>
      <dgm:t>
        <a:bodyPr/>
        <a:lstStyle/>
        <a:p>
          <a:endParaRPr lang="fi-FI"/>
        </a:p>
      </dgm:t>
    </dgm:pt>
    <dgm:pt modelId="{ED9AE87B-5D88-44D2-96F5-7671CB833977}" type="sibTrans" cxnId="{5345C31B-1A6A-4DAD-A685-37827C679FD4}">
      <dgm:prSet/>
      <dgm:spPr/>
      <dgm:t>
        <a:bodyPr/>
        <a:lstStyle/>
        <a:p>
          <a:endParaRPr lang="fi-FI"/>
        </a:p>
      </dgm:t>
    </dgm:pt>
    <dgm:pt modelId="{86A78F5C-A365-4DAE-80EE-904BAEA14E40}">
      <dgm:prSet custT="1"/>
      <dgm:spPr/>
      <dgm:t>
        <a:bodyPr/>
        <a:lstStyle/>
        <a:p>
          <a:r>
            <a:rPr lang="fi-FI" sz="1850" dirty="0"/>
            <a:t>Kolmannessa vaiheessa vanhemmille opetetaan tehokasta kehottamista ja ohjaamista.</a:t>
          </a:r>
        </a:p>
      </dgm:t>
    </dgm:pt>
    <dgm:pt modelId="{DA458916-7D6E-4F19-A228-F743F48AE101}" type="parTrans" cxnId="{E036E350-260D-4B8B-9A9B-86F505F66939}">
      <dgm:prSet/>
      <dgm:spPr/>
      <dgm:t>
        <a:bodyPr/>
        <a:lstStyle/>
        <a:p>
          <a:endParaRPr lang="fi-FI"/>
        </a:p>
      </dgm:t>
    </dgm:pt>
    <dgm:pt modelId="{689D66B6-ADAE-41FB-9E99-4D0AD2844E74}" type="sibTrans" cxnId="{E036E350-260D-4B8B-9A9B-86F505F66939}">
      <dgm:prSet/>
      <dgm:spPr/>
      <dgm:t>
        <a:bodyPr/>
        <a:lstStyle/>
        <a:p>
          <a:endParaRPr lang="fi-FI"/>
        </a:p>
      </dgm:t>
    </dgm:pt>
    <dgm:pt modelId="{C24DC3AE-4C65-46E9-8614-455FC90EF19F}">
      <dgm:prSet custT="1"/>
      <dgm:spPr/>
      <dgm:t>
        <a:bodyPr/>
        <a:lstStyle/>
        <a:p>
          <a:r>
            <a:rPr lang="fi-FI" sz="1850" dirty="0"/>
            <a:t>Neljännessä vaiheessa vanhemmat perehdytetään ongelmakäyttäytymisen hallintaan.</a:t>
          </a:r>
        </a:p>
      </dgm:t>
    </dgm:pt>
    <dgm:pt modelId="{9930A7F9-0024-471C-8A38-890059845D6E}" type="parTrans" cxnId="{D7A8106B-485E-48C2-BB52-7D039F0BF17B}">
      <dgm:prSet/>
      <dgm:spPr/>
      <dgm:t>
        <a:bodyPr/>
        <a:lstStyle/>
        <a:p>
          <a:endParaRPr lang="fi-FI"/>
        </a:p>
      </dgm:t>
    </dgm:pt>
    <dgm:pt modelId="{6261F842-2ACC-4DD0-93CC-4C834BA4BC4A}" type="sibTrans" cxnId="{D7A8106B-485E-48C2-BB52-7D039F0BF17B}">
      <dgm:prSet/>
      <dgm:spPr/>
      <dgm:t>
        <a:bodyPr/>
        <a:lstStyle/>
        <a:p>
          <a:endParaRPr lang="fi-FI"/>
        </a:p>
      </dgm:t>
    </dgm:pt>
    <dgm:pt modelId="{5802BE15-861D-44C3-8F94-65E466D0239E}" type="pres">
      <dgm:prSet presAssocID="{E03572B0-DB53-4CB7-9778-2EB71759C80A}" presName="linear" presStyleCnt="0">
        <dgm:presLayoutVars>
          <dgm:dir/>
          <dgm:animLvl val="lvl"/>
          <dgm:resizeHandles val="exact"/>
        </dgm:presLayoutVars>
      </dgm:prSet>
      <dgm:spPr/>
    </dgm:pt>
    <dgm:pt modelId="{4A9CA981-1AEB-49AF-9C97-FFFE345954C4}" type="pres">
      <dgm:prSet presAssocID="{4E5CCD0B-7200-4797-A7D1-85892300BD85}" presName="parentLin" presStyleCnt="0"/>
      <dgm:spPr/>
    </dgm:pt>
    <dgm:pt modelId="{162B33BB-4E59-432D-8263-CD368BFDEA9D}" type="pres">
      <dgm:prSet presAssocID="{4E5CCD0B-7200-4797-A7D1-85892300BD85}" presName="parentLeftMargin" presStyleLbl="node1" presStyleIdx="0" presStyleCnt="1"/>
      <dgm:spPr/>
    </dgm:pt>
    <dgm:pt modelId="{EBA74A72-AA6A-4A95-9124-08F9845266C8}" type="pres">
      <dgm:prSet presAssocID="{4E5CCD0B-7200-4797-A7D1-85892300BD85}" presName="parentText" presStyleLbl="node1" presStyleIdx="0" presStyleCnt="1" custScaleX="128588">
        <dgm:presLayoutVars>
          <dgm:chMax val="0"/>
          <dgm:bulletEnabled val="1"/>
        </dgm:presLayoutVars>
      </dgm:prSet>
      <dgm:spPr/>
    </dgm:pt>
    <dgm:pt modelId="{EC29F4FB-D70E-4CC0-8A94-ABDB5E005D1F}" type="pres">
      <dgm:prSet presAssocID="{4E5CCD0B-7200-4797-A7D1-85892300BD85}" presName="negativeSpace" presStyleCnt="0"/>
      <dgm:spPr/>
    </dgm:pt>
    <dgm:pt modelId="{0B0A8ED6-24FE-4BB2-8F37-FCDB9920EC7D}" type="pres">
      <dgm:prSet presAssocID="{4E5CCD0B-7200-4797-A7D1-85892300BD8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E412117-43AA-44A5-9FDD-31D30A6C4D79}" type="presOf" srcId="{C24DC3AE-4C65-46E9-8614-455FC90EF19F}" destId="{0B0A8ED6-24FE-4BB2-8F37-FCDB9920EC7D}" srcOrd="0" destOrd="3" presId="urn:microsoft.com/office/officeart/2005/8/layout/list1"/>
    <dgm:cxn modelId="{5345C31B-1A6A-4DAD-A685-37827C679FD4}" srcId="{4E5CCD0B-7200-4797-A7D1-85892300BD85}" destId="{F5979919-2BD3-4E67-94B2-68974E736B6F}" srcOrd="1" destOrd="0" parTransId="{E1F9D7E8-7EA5-4A14-AA5D-9A7B145D5459}" sibTransId="{ED9AE87B-5D88-44D2-96F5-7671CB833977}"/>
    <dgm:cxn modelId="{393F4224-6B76-495C-97E3-6760F50787D4}" srcId="{E03572B0-DB53-4CB7-9778-2EB71759C80A}" destId="{4E5CCD0B-7200-4797-A7D1-85892300BD85}" srcOrd="0" destOrd="0" parTransId="{B4613BB5-3355-414A-80BA-DE6760A3400D}" sibTransId="{FE73055B-60EB-4CF1-BF22-5905E47A9908}"/>
    <dgm:cxn modelId="{D7A8106B-485E-48C2-BB52-7D039F0BF17B}" srcId="{4E5CCD0B-7200-4797-A7D1-85892300BD85}" destId="{C24DC3AE-4C65-46E9-8614-455FC90EF19F}" srcOrd="3" destOrd="0" parTransId="{9930A7F9-0024-471C-8A38-890059845D6E}" sibTransId="{6261F842-2ACC-4DD0-93CC-4C834BA4BC4A}"/>
    <dgm:cxn modelId="{E036E350-260D-4B8B-9A9B-86F505F66939}" srcId="{4E5CCD0B-7200-4797-A7D1-85892300BD85}" destId="{86A78F5C-A365-4DAE-80EE-904BAEA14E40}" srcOrd="2" destOrd="0" parTransId="{DA458916-7D6E-4F19-A228-F743F48AE101}" sibTransId="{689D66B6-ADAE-41FB-9E99-4D0AD2844E74}"/>
    <dgm:cxn modelId="{97901E77-6CFB-412D-8425-5E3720F93C59}" srcId="{4E5CCD0B-7200-4797-A7D1-85892300BD85}" destId="{5D535F0B-271B-4439-8E56-C07EB548E9B8}" srcOrd="0" destOrd="0" parTransId="{90B6DFC7-B7CB-4930-8B77-4465E5DC3AC3}" sibTransId="{45EB22F1-76A9-4550-A5B9-7E5140BFB291}"/>
    <dgm:cxn modelId="{7EA23F8F-ECD7-444D-A4ED-8AD36EA298D6}" type="presOf" srcId="{F5979919-2BD3-4E67-94B2-68974E736B6F}" destId="{0B0A8ED6-24FE-4BB2-8F37-FCDB9920EC7D}" srcOrd="0" destOrd="1" presId="urn:microsoft.com/office/officeart/2005/8/layout/list1"/>
    <dgm:cxn modelId="{4FE95497-376B-4F83-812F-7EDC54D1F011}" type="presOf" srcId="{86A78F5C-A365-4DAE-80EE-904BAEA14E40}" destId="{0B0A8ED6-24FE-4BB2-8F37-FCDB9920EC7D}" srcOrd="0" destOrd="2" presId="urn:microsoft.com/office/officeart/2005/8/layout/list1"/>
    <dgm:cxn modelId="{F54973B1-05AF-4FDD-A92F-5590F1CB28FD}" type="presOf" srcId="{4E5CCD0B-7200-4797-A7D1-85892300BD85}" destId="{EBA74A72-AA6A-4A95-9124-08F9845266C8}" srcOrd="1" destOrd="0" presId="urn:microsoft.com/office/officeart/2005/8/layout/list1"/>
    <dgm:cxn modelId="{F92C1DBF-2E80-44B6-8214-399BED4894F7}" type="presOf" srcId="{5D535F0B-271B-4439-8E56-C07EB548E9B8}" destId="{0B0A8ED6-24FE-4BB2-8F37-FCDB9920EC7D}" srcOrd="0" destOrd="0" presId="urn:microsoft.com/office/officeart/2005/8/layout/list1"/>
    <dgm:cxn modelId="{D460B9E4-78E6-4A76-BFF8-72D4C331C352}" type="presOf" srcId="{4E5CCD0B-7200-4797-A7D1-85892300BD85}" destId="{162B33BB-4E59-432D-8263-CD368BFDEA9D}" srcOrd="0" destOrd="0" presId="urn:microsoft.com/office/officeart/2005/8/layout/list1"/>
    <dgm:cxn modelId="{E26F12EC-4A30-4340-8CAF-5526F4F4652F}" type="presOf" srcId="{E03572B0-DB53-4CB7-9778-2EB71759C80A}" destId="{5802BE15-861D-44C3-8F94-65E466D0239E}" srcOrd="0" destOrd="0" presId="urn:microsoft.com/office/officeart/2005/8/layout/list1"/>
    <dgm:cxn modelId="{6019E5A8-D196-42F6-A665-568863550EF1}" type="presParOf" srcId="{5802BE15-861D-44C3-8F94-65E466D0239E}" destId="{4A9CA981-1AEB-49AF-9C97-FFFE345954C4}" srcOrd="0" destOrd="0" presId="urn:microsoft.com/office/officeart/2005/8/layout/list1"/>
    <dgm:cxn modelId="{AB7DD465-763B-4C93-AF95-EF96DDE285A0}" type="presParOf" srcId="{4A9CA981-1AEB-49AF-9C97-FFFE345954C4}" destId="{162B33BB-4E59-432D-8263-CD368BFDEA9D}" srcOrd="0" destOrd="0" presId="urn:microsoft.com/office/officeart/2005/8/layout/list1"/>
    <dgm:cxn modelId="{3DFE857D-C4FA-4B7A-A18C-8EAEDB5A8ED2}" type="presParOf" srcId="{4A9CA981-1AEB-49AF-9C97-FFFE345954C4}" destId="{EBA74A72-AA6A-4A95-9124-08F9845266C8}" srcOrd="1" destOrd="0" presId="urn:microsoft.com/office/officeart/2005/8/layout/list1"/>
    <dgm:cxn modelId="{94D5367E-8316-4D39-B0A8-0D776E8FFB30}" type="presParOf" srcId="{5802BE15-861D-44C3-8F94-65E466D0239E}" destId="{EC29F4FB-D70E-4CC0-8A94-ABDB5E005D1F}" srcOrd="1" destOrd="0" presId="urn:microsoft.com/office/officeart/2005/8/layout/list1"/>
    <dgm:cxn modelId="{4BDD36F4-73F1-4014-A3E5-0DFC4522E8E4}" type="presParOf" srcId="{5802BE15-861D-44C3-8F94-65E466D0239E}" destId="{0B0A8ED6-24FE-4BB2-8F37-FCDB9920EC7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302E44-6E0A-4AAF-AFBF-1B5F24634DEE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846FED9C-87A1-4653-A2C8-5E9D8A6CE25D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i-FI" sz="2200" baseline="0" dirty="0"/>
            <a:t>Eri ikäryhmien käytöshäiriöissä toimivat ilmeisesti erilaiset psykososiaalisen hoidon kohdentamistavat (B).</a:t>
          </a:r>
          <a:endParaRPr lang="fi-FI" sz="2200" dirty="0"/>
        </a:p>
      </dgm:t>
    </dgm:pt>
    <dgm:pt modelId="{A96618B4-32A7-4D19-B12C-19B6CD529521}" type="parTrans" cxnId="{5358E75A-8AB4-4810-BE7F-7E3969626EDE}">
      <dgm:prSet/>
      <dgm:spPr/>
      <dgm:t>
        <a:bodyPr/>
        <a:lstStyle/>
        <a:p>
          <a:endParaRPr lang="fi-FI"/>
        </a:p>
      </dgm:t>
    </dgm:pt>
    <dgm:pt modelId="{5AD4B9A7-7914-4421-85FE-53135D93E557}" type="sibTrans" cxnId="{5358E75A-8AB4-4810-BE7F-7E3969626EDE}">
      <dgm:prSet/>
      <dgm:spPr/>
      <dgm:t>
        <a:bodyPr/>
        <a:lstStyle/>
        <a:p>
          <a:endParaRPr lang="fi-FI"/>
        </a:p>
      </dgm:t>
    </dgm:pt>
    <dgm:pt modelId="{D09738EB-06AE-4C94-A6A1-C5D5C6FEC19F}">
      <dgm:prSet custT="1"/>
      <dgm:spPr/>
      <dgm:t>
        <a:bodyPr/>
        <a:lstStyle/>
        <a:p>
          <a:r>
            <a:rPr lang="fi-FI" sz="1900" dirty="0"/>
            <a:t>Alle kouluikäisille lapsille tuloksellisinta on vanhempainohjaus.</a:t>
          </a:r>
        </a:p>
      </dgm:t>
    </dgm:pt>
    <dgm:pt modelId="{181EA5BB-B276-49B8-9D11-04035D4C9F3B}" type="parTrans" cxnId="{9DD9334C-88D8-4940-B9A5-8C954E0B89FD}">
      <dgm:prSet/>
      <dgm:spPr/>
      <dgm:t>
        <a:bodyPr/>
        <a:lstStyle/>
        <a:p>
          <a:endParaRPr lang="fi-FI"/>
        </a:p>
      </dgm:t>
    </dgm:pt>
    <dgm:pt modelId="{28C47DE1-4D47-48E2-89CD-404E6F4C30CF}" type="sibTrans" cxnId="{9DD9334C-88D8-4940-B9A5-8C954E0B89FD}">
      <dgm:prSet/>
      <dgm:spPr/>
      <dgm:t>
        <a:bodyPr/>
        <a:lstStyle/>
        <a:p>
          <a:endParaRPr lang="fi-FI"/>
        </a:p>
      </dgm:t>
    </dgm:pt>
    <dgm:pt modelId="{70D7C370-B375-43EE-9BCF-93712D7E736D}">
      <dgm:prSet custT="1"/>
      <dgm:spPr/>
      <dgm:t>
        <a:bodyPr/>
        <a:lstStyle/>
        <a:p>
          <a:r>
            <a:rPr lang="fi-FI" sz="1900" dirty="0"/>
            <a:t>Kouluikäisille hoitoon kannattaa ilmeisesti lisäksi liittää lapselle itselleen suunnattu komponentti.</a:t>
          </a:r>
        </a:p>
      </dgm:t>
    </dgm:pt>
    <dgm:pt modelId="{C4A082CA-B4B0-4E6B-B30A-5ED235338CEF}" type="parTrans" cxnId="{CD15AF86-E353-4572-97CF-3BC9582493CC}">
      <dgm:prSet/>
      <dgm:spPr/>
      <dgm:t>
        <a:bodyPr/>
        <a:lstStyle/>
        <a:p>
          <a:endParaRPr lang="fi-FI"/>
        </a:p>
      </dgm:t>
    </dgm:pt>
    <dgm:pt modelId="{5FD0AF11-BE21-4913-B93A-B1D422882E7A}" type="sibTrans" cxnId="{CD15AF86-E353-4572-97CF-3BC9582493CC}">
      <dgm:prSet/>
      <dgm:spPr/>
      <dgm:t>
        <a:bodyPr/>
        <a:lstStyle/>
        <a:p>
          <a:endParaRPr lang="fi-FI"/>
        </a:p>
      </dgm:t>
    </dgm:pt>
    <dgm:pt modelId="{9485749B-A84E-4D68-B0F0-94CC7B10720A}">
      <dgm:prSet custT="1"/>
      <dgm:spPr/>
      <dgm:t>
        <a:bodyPr/>
        <a:lstStyle/>
        <a:p>
          <a:r>
            <a:rPr lang="fi-FI" sz="1900" dirty="0"/>
            <a:t>Nuoruusikäisille tuloksellisimpia ilmeisesti ovat nuorille itselleen, heidän vanhemmilleen ja heidän laajeneviin toimintaympäristöihinsä tarveharkintaisesti suunnatut psykososiaaliset interventiot.</a:t>
          </a:r>
        </a:p>
      </dgm:t>
    </dgm:pt>
    <dgm:pt modelId="{63743D55-0C22-49C0-96E8-0BD4E6EE0B3F}" type="parTrans" cxnId="{9D0D9C34-D5D1-4E2E-B3FF-F2F5322C672E}">
      <dgm:prSet/>
      <dgm:spPr/>
      <dgm:t>
        <a:bodyPr/>
        <a:lstStyle/>
        <a:p>
          <a:endParaRPr lang="fi-FI"/>
        </a:p>
      </dgm:t>
    </dgm:pt>
    <dgm:pt modelId="{781D285A-A945-462E-8514-EF90F45194D1}" type="sibTrans" cxnId="{9D0D9C34-D5D1-4E2E-B3FF-F2F5322C672E}">
      <dgm:prSet/>
      <dgm:spPr/>
      <dgm:t>
        <a:bodyPr/>
        <a:lstStyle/>
        <a:p>
          <a:endParaRPr lang="fi-FI"/>
        </a:p>
      </dgm:t>
    </dgm:pt>
    <dgm:pt modelId="{737303F4-A42D-4EF2-BC6B-4923E0BAFCF7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i-FI" sz="2200" baseline="0" dirty="0"/>
            <a:t>Yhdistelmäinterventioissa vanhempien ohjaaminen on keskeistä (B).</a:t>
          </a:r>
          <a:endParaRPr lang="fi-FI" sz="2200" dirty="0"/>
        </a:p>
      </dgm:t>
    </dgm:pt>
    <dgm:pt modelId="{F511034B-FD51-4F70-961E-C0117452C26C}" type="parTrans" cxnId="{2DCF64AC-B714-4DF5-8E91-69F94C21563B}">
      <dgm:prSet/>
      <dgm:spPr/>
      <dgm:t>
        <a:bodyPr/>
        <a:lstStyle/>
        <a:p>
          <a:endParaRPr lang="fi-FI"/>
        </a:p>
      </dgm:t>
    </dgm:pt>
    <dgm:pt modelId="{AE8BD7A8-66C2-405A-B269-FC494C8067E9}" type="sibTrans" cxnId="{2DCF64AC-B714-4DF5-8E91-69F94C21563B}">
      <dgm:prSet/>
      <dgm:spPr/>
      <dgm:t>
        <a:bodyPr/>
        <a:lstStyle/>
        <a:p>
          <a:endParaRPr lang="fi-FI"/>
        </a:p>
      </dgm:t>
    </dgm:pt>
    <dgm:pt modelId="{28D246AE-9995-4948-A682-9F87DB14C3A1}" type="pres">
      <dgm:prSet presAssocID="{66302E44-6E0A-4AAF-AFBF-1B5F24634DEE}" presName="linear" presStyleCnt="0">
        <dgm:presLayoutVars>
          <dgm:animLvl val="lvl"/>
          <dgm:resizeHandles val="exact"/>
        </dgm:presLayoutVars>
      </dgm:prSet>
      <dgm:spPr/>
    </dgm:pt>
    <dgm:pt modelId="{315E55A3-B97D-4C2D-9AA6-9F5DC49C665B}" type="pres">
      <dgm:prSet presAssocID="{846FED9C-87A1-4653-A2C8-5E9D8A6CE25D}" presName="parentText" presStyleLbl="node1" presStyleIdx="0" presStyleCnt="2" custScaleY="76846">
        <dgm:presLayoutVars>
          <dgm:chMax val="0"/>
          <dgm:bulletEnabled val="1"/>
        </dgm:presLayoutVars>
      </dgm:prSet>
      <dgm:spPr/>
    </dgm:pt>
    <dgm:pt modelId="{954FE763-9BAE-4A34-9778-B55A3ECCCCC2}" type="pres">
      <dgm:prSet presAssocID="{846FED9C-87A1-4653-A2C8-5E9D8A6CE25D}" presName="childText" presStyleLbl="revTx" presStyleIdx="0" presStyleCnt="1">
        <dgm:presLayoutVars>
          <dgm:bulletEnabled val="1"/>
        </dgm:presLayoutVars>
      </dgm:prSet>
      <dgm:spPr/>
    </dgm:pt>
    <dgm:pt modelId="{9101D5B9-AC3B-4A96-AA79-4B35C6D3371C}" type="pres">
      <dgm:prSet presAssocID="{737303F4-A42D-4EF2-BC6B-4923E0BAFCF7}" presName="parentText" presStyleLbl="node1" presStyleIdx="1" presStyleCnt="2" custScaleY="44324">
        <dgm:presLayoutVars>
          <dgm:chMax val="0"/>
          <dgm:bulletEnabled val="1"/>
        </dgm:presLayoutVars>
      </dgm:prSet>
      <dgm:spPr/>
    </dgm:pt>
  </dgm:ptLst>
  <dgm:cxnLst>
    <dgm:cxn modelId="{5844EF13-E254-4C24-BE0F-BE8D7D295C0A}" type="presOf" srcId="{D09738EB-06AE-4C94-A6A1-C5D5C6FEC19F}" destId="{954FE763-9BAE-4A34-9778-B55A3ECCCCC2}" srcOrd="0" destOrd="0" presId="urn:microsoft.com/office/officeart/2005/8/layout/vList2"/>
    <dgm:cxn modelId="{8ED0F92A-0FD1-420B-929C-868B7034730E}" type="presOf" srcId="{846FED9C-87A1-4653-A2C8-5E9D8A6CE25D}" destId="{315E55A3-B97D-4C2D-9AA6-9F5DC49C665B}" srcOrd="0" destOrd="0" presId="urn:microsoft.com/office/officeart/2005/8/layout/vList2"/>
    <dgm:cxn modelId="{9D0D9C34-D5D1-4E2E-B3FF-F2F5322C672E}" srcId="{846FED9C-87A1-4653-A2C8-5E9D8A6CE25D}" destId="{9485749B-A84E-4D68-B0F0-94CC7B10720A}" srcOrd="2" destOrd="0" parTransId="{63743D55-0C22-49C0-96E8-0BD4E6EE0B3F}" sibTransId="{781D285A-A945-462E-8514-EF90F45194D1}"/>
    <dgm:cxn modelId="{9DD9334C-88D8-4940-B9A5-8C954E0B89FD}" srcId="{846FED9C-87A1-4653-A2C8-5E9D8A6CE25D}" destId="{D09738EB-06AE-4C94-A6A1-C5D5C6FEC19F}" srcOrd="0" destOrd="0" parTransId="{181EA5BB-B276-49B8-9D11-04035D4C9F3B}" sibTransId="{28C47DE1-4D47-48E2-89CD-404E6F4C30CF}"/>
    <dgm:cxn modelId="{BABE3A4F-DEC4-4C93-91C8-1A6CB9DBA52F}" type="presOf" srcId="{9485749B-A84E-4D68-B0F0-94CC7B10720A}" destId="{954FE763-9BAE-4A34-9778-B55A3ECCCCC2}" srcOrd="0" destOrd="2" presId="urn:microsoft.com/office/officeart/2005/8/layout/vList2"/>
    <dgm:cxn modelId="{5358E75A-8AB4-4810-BE7F-7E3969626EDE}" srcId="{66302E44-6E0A-4AAF-AFBF-1B5F24634DEE}" destId="{846FED9C-87A1-4653-A2C8-5E9D8A6CE25D}" srcOrd="0" destOrd="0" parTransId="{A96618B4-32A7-4D19-B12C-19B6CD529521}" sibTransId="{5AD4B9A7-7914-4421-85FE-53135D93E557}"/>
    <dgm:cxn modelId="{CD15AF86-E353-4572-97CF-3BC9582493CC}" srcId="{846FED9C-87A1-4653-A2C8-5E9D8A6CE25D}" destId="{70D7C370-B375-43EE-9BCF-93712D7E736D}" srcOrd="1" destOrd="0" parTransId="{C4A082CA-B4B0-4E6B-B30A-5ED235338CEF}" sibTransId="{5FD0AF11-BE21-4913-B93A-B1D422882E7A}"/>
    <dgm:cxn modelId="{B9D304A3-E34C-42B0-BED2-5AC7D61BD461}" type="presOf" srcId="{66302E44-6E0A-4AAF-AFBF-1B5F24634DEE}" destId="{28D246AE-9995-4948-A682-9F87DB14C3A1}" srcOrd="0" destOrd="0" presId="urn:microsoft.com/office/officeart/2005/8/layout/vList2"/>
    <dgm:cxn modelId="{2DCF64AC-B714-4DF5-8E91-69F94C21563B}" srcId="{66302E44-6E0A-4AAF-AFBF-1B5F24634DEE}" destId="{737303F4-A42D-4EF2-BC6B-4923E0BAFCF7}" srcOrd="1" destOrd="0" parTransId="{F511034B-FD51-4F70-961E-C0117452C26C}" sibTransId="{AE8BD7A8-66C2-405A-B269-FC494C8067E9}"/>
    <dgm:cxn modelId="{E5093DAF-E936-4D5C-9DFD-D5DFD21194E6}" type="presOf" srcId="{70D7C370-B375-43EE-9BCF-93712D7E736D}" destId="{954FE763-9BAE-4A34-9778-B55A3ECCCCC2}" srcOrd="0" destOrd="1" presId="urn:microsoft.com/office/officeart/2005/8/layout/vList2"/>
    <dgm:cxn modelId="{67E71FC2-D666-4143-8942-588CC52FC137}" type="presOf" srcId="{737303F4-A42D-4EF2-BC6B-4923E0BAFCF7}" destId="{9101D5B9-AC3B-4A96-AA79-4B35C6D3371C}" srcOrd="0" destOrd="0" presId="urn:microsoft.com/office/officeart/2005/8/layout/vList2"/>
    <dgm:cxn modelId="{AD698624-0AB4-44E1-9931-408A5D6D421C}" type="presParOf" srcId="{28D246AE-9995-4948-A682-9F87DB14C3A1}" destId="{315E55A3-B97D-4C2D-9AA6-9F5DC49C665B}" srcOrd="0" destOrd="0" presId="urn:microsoft.com/office/officeart/2005/8/layout/vList2"/>
    <dgm:cxn modelId="{2FD6CB66-C7A1-491A-9740-2EDA9B33E295}" type="presParOf" srcId="{28D246AE-9995-4948-A682-9F87DB14C3A1}" destId="{954FE763-9BAE-4A34-9778-B55A3ECCCCC2}" srcOrd="1" destOrd="0" presId="urn:microsoft.com/office/officeart/2005/8/layout/vList2"/>
    <dgm:cxn modelId="{744B36EB-6BF0-4634-91D0-91F633A0C7AD}" type="presParOf" srcId="{28D246AE-9995-4948-A682-9F87DB14C3A1}" destId="{9101D5B9-AC3B-4A96-AA79-4B35C6D337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DF81E5-73AE-45B6-9AF5-7BE1A453E03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D15AA4AD-5240-456A-B05E-2A213FD48A4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i-FI" sz="2200" kern="1200" dirty="0"/>
            <a:t>Kognitiivis-behavioraalista teoriaa, sosiaalista oppimista, </a:t>
          </a:r>
          <a:r>
            <a:rPr lang="fi-FI" sz="2200" kern="1200" dirty="0" err="1"/>
            <a:t>operanttia</a:t>
          </a:r>
          <a:r>
            <a:rPr lang="fi-FI" sz="2200" kern="1200" dirty="0"/>
            <a:t> </a:t>
          </a:r>
          <a:r>
            <a:rPr lang="fi-FI" sz="22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ehdollistumista ja kiintymyssuhdeteoriaa </a:t>
          </a:r>
          <a:r>
            <a:rPr lang="fi-FI" sz="2200" kern="1200" dirty="0"/>
            <a:t>hyödyntävä strukturoitu vanhemmuustaito-ohjaus ja vanhemman ja lapsen välisen vuoro-vaikutuksen välitön ohjaaminen vähentävät lasten käytösoireita (A).</a:t>
          </a:r>
        </a:p>
      </dgm:t>
    </dgm:pt>
    <dgm:pt modelId="{58AD629A-3684-4585-8475-D744FA2BCCAA}" type="parTrans" cxnId="{D9AC32B9-199C-4291-B55D-7D69959A7AB5}">
      <dgm:prSet/>
      <dgm:spPr/>
      <dgm:t>
        <a:bodyPr/>
        <a:lstStyle/>
        <a:p>
          <a:endParaRPr lang="fi-FI"/>
        </a:p>
      </dgm:t>
    </dgm:pt>
    <dgm:pt modelId="{E0961A3E-3D08-4148-A626-BEEDB238F071}" type="sibTrans" cxnId="{D9AC32B9-199C-4291-B55D-7D69959A7AB5}">
      <dgm:prSet/>
      <dgm:spPr/>
      <dgm:t>
        <a:bodyPr/>
        <a:lstStyle/>
        <a:p>
          <a:endParaRPr lang="fi-FI"/>
        </a:p>
      </dgm:t>
    </dgm:pt>
    <dgm:pt modelId="{88A522C2-BAD5-4AFC-BA10-DDF9EA5EC9AD}">
      <dgm:prSet custT="1"/>
      <dgm:spPr>
        <a:noFill/>
      </dgm:spPr>
      <dgm:t>
        <a:bodyPr/>
        <a:lstStyle/>
        <a:p>
          <a:r>
            <a:rPr lang="fi-FI" sz="2200" dirty="0"/>
            <a:t>Kouluikäisille lapsille tai nuorille yksilöllisesti tai ryhmämuotoisesti suunnattu kognitiivis-behavioraalinen hoito ilmeisesti vähentää käytösoireilua (B). </a:t>
          </a:r>
        </a:p>
      </dgm:t>
    </dgm:pt>
    <dgm:pt modelId="{C680AC69-A542-4777-9574-3BDFC5361DA7}" type="parTrans" cxnId="{638993F9-9A3B-4EA1-8582-5C397E23E85F}">
      <dgm:prSet/>
      <dgm:spPr/>
      <dgm:t>
        <a:bodyPr/>
        <a:lstStyle/>
        <a:p>
          <a:endParaRPr lang="fi-FI"/>
        </a:p>
      </dgm:t>
    </dgm:pt>
    <dgm:pt modelId="{175C98AE-C586-463C-8933-680F7D0290BC}" type="sibTrans" cxnId="{638993F9-9A3B-4EA1-8582-5C397E23E85F}">
      <dgm:prSet/>
      <dgm:spPr/>
      <dgm:t>
        <a:bodyPr/>
        <a:lstStyle/>
        <a:p>
          <a:endParaRPr lang="fi-FI"/>
        </a:p>
      </dgm:t>
    </dgm:pt>
    <dgm:pt modelId="{6F1EFA62-08A9-4240-9A7F-C141ED2FBBF5}" type="pres">
      <dgm:prSet presAssocID="{24DF81E5-73AE-45B6-9AF5-7BE1A453E033}" presName="linear" presStyleCnt="0">
        <dgm:presLayoutVars>
          <dgm:animLvl val="lvl"/>
          <dgm:resizeHandles val="exact"/>
        </dgm:presLayoutVars>
      </dgm:prSet>
      <dgm:spPr/>
    </dgm:pt>
    <dgm:pt modelId="{9DFE62D8-C181-4857-8CBB-B8E39276BA62}" type="pres">
      <dgm:prSet presAssocID="{D15AA4AD-5240-456A-B05E-2A213FD48A48}" presName="parentText" presStyleLbl="node1" presStyleIdx="0" presStyleCnt="2" custScaleY="92869" custLinFactNeighborY="-8308">
        <dgm:presLayoutVars>
          <dgm:chMax val="0"/>
          <dgm:bulletEnabled val="1"/>
        </dgm:presLayoutVars>
      </dgm:prSet>
      <dgm:spPr/>
    </dgm:pt>
    <dgm:pt modelId="{EA246E74-5C8C-43D8-9A09-3F8F398AC5F3}" type="pres">
      <dgm:prSet presAssocID="{E0961A3E-3D08-4148-A626-BEEDB238F071}" presName="spacer" presStyleCnt="0"/>
      <dgm:spPr/>
    </dgm:pt>
    <dgm:pt modelId="{F60BE5ED-237A-4115-A465-B8AF17765054}" type="pres">
      <dgm:prSet presAssocID="{88A522C2-BAD5-4AFC-BA10-DDF9EA5EC9AD}" presName="parentText" presStyleLbl="node1" presStyleIdx="1" presStyleCnt="2" custScaleY="65169" custLinFactNeighborY="-46837">
        <dgm:presLayoutVars>
          <dgm:chMax val="0"/>
          <dgm:bulletEnabled val="1"/>
        </dgm:presLayoutVars>
      </dgm:prSet>
      <dgm:spPr/>
    </dgm:pt>
  </dgm:ptLst>
  <dgm:cxnLst>
    <dgm:cxn modelId="{4B5CE265-B2EC-42A5-8615-9F69821AD2AB}" type="presOf" srcId="{88A522C2-BAD5-4AFC-BA10-DDF9EA5EC9AD}" destId="{F60BE5ED-237A-4115-A465-B8AF17765054}" srcOrd="0" destOrd="0" presId="urn:microsoft.com/office/officeart/2005/8/layout/vList2"/>
    <dgm:cxn modelId="{6B557389-0DAF-468E-87D8-9300FC1C019D}" type="presOf" srcId="{24DF81E5-73AE-45B6-9AF5-7BE1A453E033}" destId="{6F1EFA62-08A9-4240-9A7F-C141ED2FBBF5}" srcOrd="0" destOrd="0" presId="urn:microsoft.com/office/officeart/2005/8/layout/vList2"/>
    <dgm:cxn modelId="{78145CA2-4080-461E-AB64-18465B61B063}" type="presOf" srcId="{D15AA4AD-5240-456A-B05E-2A213FD48A48}" destId="{9DFE62D8-C181-4857-8CBB-B8E39276BA62}" srcOrd="0" destOrd="0" presId="urn:microsoft.com/office/officeart/2005/8/layout/vList2"/>
    <dgm:cxn modelId="{D9AC32B9-199C-4291-B55D-7D69959A7AB5}" srcId="{24DF81E5-73AE-45B6-9AF5-7BE1A453E033}" destId="{D15AA4AD-5240-456A-B05E-2A213FD48A48}" srcOrd="0" destOrd="0" parTransId="{58AD629A-3684-4585-8475-D744FA2BCCAA}" sibTransId="{E0961A3E-3D08-4148-A626-BEEDB238F071}"/>
    <dgm:cxn modelId="{638993F9-9A3B-4EA1-8582-5C397E23E85F}" srcId="{24DF81E5-73AE-45B6-9AF5-7BE1A453E033}" destId="{88A522C2-BAD5-4AFC-BA10-DDF9EA5EC9AD}" srcOrd="1" destOrd="0" parTransId="{C680AC69-A542-4777-9574-3BDFC5361DA7}" sibTransId="{175C98AE-C586-463C-8933-680F7D0290BC}"/>
    <dgm:cxn modelId="{CCEF3296-A202-4280-ADC9-D3389B3392EC}" type="presParOf" srcId="{6F1EFA62-08A9-4240-9A7F-C141ED2FBBF5}" destId="{9DFE62D8-C181-4857-8CBB-B8E39276BA62}" srcOrd="0" destOrd="0" presId="urn:microsoft.com/office/officeart/2005/8/layout/vList2"/>
    <dgm:cxn modelId="{B7EFB46B-81D2-4E83-855F-F65BC833ED6D}" type="presParOf" srcId="{6F1EFA62-08A9-4240-9A7F-C141ED2FBBF5}" destId="{EA246E74-5C8C-43D8-9A09-3F8F398AC5F3}" srcOrd="1" destOrd="0" presId="urn:microsoft.com/office/officeart/2005/8/layout/vList2"/>
    <dgm:cxn modelId="{437B8412-8D9D-4EC9-8827-8955790980A7}" type="presParOf" srcId="{6F1EFA62-08A9-4240-9A7F-C141ED2FBBF5}" destId="{F60BE5ED-237A-4115-A465-B8AF1776505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DF81E5-73AE-45B6-9AF5-7BE1A453E033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D15AA4AD-5240-456A-B05E-2A213FD48A4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fi-FI" sz="2200" dirty="0"/>
            <a:t>Monimuotoiset systeemiset terapiat ovat käytöshäiriöisten nuorten antisosiaalisen käyttäytymisen vähentämisessä ilmeisesti lyhyessä seurannassa hieman tuloksellisempia kuin muut yksilö- ja perhekeskeiset hoidot tai näiden yhdistelmät (B).</a:t>
          </a:r>
        </a:p>
      </dgm:t>
    </dgm:pt>
    <dgm:pt modelId="{58AD629A-3684-4585-8475-D744FA2BCCAA}" type="parTrans" cxnId="{D9AC32B9-199C-4291-B55D-7D69959A7AB5}">
      <dgm:prSet/>
      <dgm:spPr/>
      <dgm:t>
        <a:bodyPr/>
        <a:lstStyle/>
        <a:p>
          <a:endParaRPr lang="fi-FI"/>
        </a:p>
      </dgm:t>
    </dgm:pt>
    <dgm:pt modelId="{E0961A3E-3D08-4148-A626-BEEDB238F071}" type="sibTrans" cxnId="{D9AC32B9-199C-4291-B55D-7D69959A7AB5}">
      <dgm:prSet/>
      <dgm:spPr/>
      <dgm:t>
        <a:bodyPr/>
        <a:lstStyle/>
        <a:p>
          <a:endParaRPr lang="fi-FI"/>
        </a:p>
      </dgm:t>
    </dgm:pt>
    <dgm:pt modelId="{FFFE2A0D-7138-4497-BBB8-C9FD31A06C37}">
      <dgm:prSet custT="1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fi-FI" sz="2200" dirty="0"/>
            <a:t>Sijaisvanhempien valmennukseen ja vahvaan tukemiseen sosiaalisen oppimisen alueella perustuva työtapa vähentää ilmeisesti psykososiaalisesti moniongelmaisten nuorten antisosiaalista käyttäytymistä (B).</a:t>
          </a:r>
        </a:p>
      </dgm:t>
    </dgm:pt>
    <dgm:pt modelId="{1B009491-46B2-4353-8503-580C01E48051}" type="parTrans" cxnId="{04F6CE93-9A0F-44BD-A770-6A71FC44473B}">
      <dgm:prSet/>
      <dgm:spPr/>
      <dgm:t>
        <a:bodyPr/>
        <a:lstStyle/>
        <a:p>
          <a:endParaRPr lang="fi-FI"/>
        </a:p>
      </dgm:t>
    </dgm:pt>
    <dgm:pt modelId="{08FEC581-CEC6-42FD-84F7-4D33C9CE75F6}" type="sibTrans" cxnId="{04F6CE93-9A0F-44BD-A770-6A71FC44473B}">
      <dgm:prSet/>
      <dgm:spPr/>
      <dgm:t>
        <a:bodyPr/>
        <a:lstStyle/>
        <a:p>
          <a:endParaRPr lang="fi-FI"/>
        </a:p>
      </dgm:t>
    </dgm:pt>
    <dgm:pt modelId="{6F1EFA62-08A9-4240-9A7F-C141ED2FBBF5}" type="pres">
      <dgm:prSet presAssocID="{24DF81E5-73AE-45B6-9AF5-7BE1A453E033}" presName="linear" presStyleCnt="0">
        <dgm:presLayoutVars>
          <dgm:animLvl val="lvl"/>
          <dgm:resizeHandles val="exact"/>
        </dgm:presLayoutVars>
      </dgm:prSet>
      <dgm:spPr/>
    </dgm:pt>
    <dgm:pt modelId="{9DFE62D8-C181-4857-8CBB-B8E39276BA62}" type="pres">
      <dgm:prSet presAssocID="{D15AA4AD-5240-456A-B05E-2A213FD48A48}" presName="parentText" presStyleLbl="node1" presStyleIdx="0" presStyleCnt="2" custLinFactNeighborY="-8308">
        <dgm:presLayoutVars>
          <dgm:chMax val="0"/>
          <dgm:bulletEnabled val="1"/>
        </dgm:presLayoutVars>
      </dgm:prSet>
      <dgm:spPr/>
    </dgm:pt>
    <dgm:pt modelId="{EA246E74-5C8C-43D8-9A09-3F8F398AC5F3}" type="pres">
      <dgm:prSet presAssocID="{E0961A3E-3D08-4148-A626-BEEDB238F071}" presName="spacer" presStyleCnt="0"/>
      <dgm:spPr/>
    </dgm:pt>
    <dgm:pt modelId="{BBA4CADA-6BF3-4435-8468-B4A1E83C9DB6}" type="pres">
      <dgm:prSet presAssocID="{FFFE2A0D-7138-4497-BBB8-C9FD31A06C37}" presName="parentText" presStyleLbl="node1" presStyleIdx="1" presStyleCnt="2" custScaleY="90772" custLinFactNeighborY="-34675">
        <dgm:presLayoutVars>
          <dgm:chMax val="0"/>
          <dgm:bulletEnabled val="1"/>
        </dgm:presLayoutVars>
      </dgm:prSet>
      <dgm:spPr/>
    </dgm:pt>
  </dgm:ptLst>
  <dgm:cxnLst>
    <dgm:cxn modelId="{37F42630-61DD-4B84-99A6-91746DF3AEFB}" type="presOf" srcId="{FFFE2A0D-7138-4497-BBB8-C9FD31A06C37}" destId="{BBA4CADA-6BF3-4435-8468-B4A1E83C9DB6}" srcOrd="0" destOrd="0" presId="urn:microsoft.com/office/officeart/2005/8/layout/vList2"/>
    <dgm:cxn modelId="{6B557389-0DAF-468E-87D8-9300FC1C019D}" type="presOf" srcId="{24DF81E5-73AE-45B6-9AF5-7BE1A453E033}" destId="{6F1EFA62-08A9-4240-9A7F-C141ED2FBBF5}" srcOrd="0" destOrd="0" presId="urn:microsoft.com/office/officeart/2005/8/layout/vList2"/>
    <dgm:cxn modelId="{04F6CE93-9A0F-44BD-A770-6A71FC44473B}" srcId="{24DF81E5-73AE-45B6-9AF5-7BE1A453E033}" destId="{FFFE2A0D-7138-4497-BBB8-C9FD31A06C37}" srcOrd="1" destOrd="0" parTransId="{1B009491-46B2-4353-8503-580C01E48051}" sibTransId="{08FEC581-CEC6-42FD-84F7-4D33C9CE75F6}"/>
    <dgm:cxn modelId="{78145CA2-4080-461E-AB64-18465B61B063}" type="presOf" srcId="{D15AA4AD-5240-456A-B05E-2A213FD48A48}" destId="{9DFE62D8-C181-4857-8CBB-B8E39276BA62}" srcOrd="0" destOrd="0" presId="urn:microsoft.com/office/officeart/2005/8/layout/vList2"/>
    <dgm:cxn modelId="{D9AC32B9-199C-4291-B55D-7D69959A7AB5}" srcId="{24DF81E5-73AE-45B6-9AF5-7BE1A453E033}" destId="{D15AA4AD-5240-456A-B05E-2A213FD48A48}" srcOrd="0" destOrd="0" parTransId="{58AD629A-3684-4585-8475-D744FA2BCCAA}" sibTransId="{E0961A3E-3D08-4148-A626-BEEDB238F071}"/>
    <dgm:cxn modelId="{CCEF3296-A202-4280-ADC9-D3389B3392EC}" type="presParOf" srcId="{6F1EFA62-08A9-4240-9A7F-C141ED2FBBF5}" destId="{9DFE62D8-C181-4857-8CBB-B8E39276BA62}" srcOrd="0" destOrd="0" presId="urn:microsoft.com/office/officeart/2005/8/layout/vList2"/>
    <dgm:cxn modelId="{B7EFB46B-81D2-4E83-855F-F65BC833ED6D}" type="presParOf" srcId="{6F1EFA62-08A9-4240-9A7F-C141ED2FBBF5}" destId="{EA246E74-5C8C-43D8-9A09-3F8F398AC5F3}" srcOrd="1" destOrd="0" presId="urn:microsoft.com/office/officeart/2005/8/layout/vList2"/>
    <dgm:cxn modelId="{CCC683BE-09D3-4710-860A-D75277A04125}" type="presParOf" srcId="{6F1EFA62-08A9-4240-9A7F-C141ED2FBBF5}" destId="{BBA4CADA-6BF3-4435-8468-B4A1E83C9D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97C81D3-6585-42F4-89C5-3517A5639B1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D472734-A4BC-4668-998D-612C60F26917}">
      <dgm:prSet custT="1"/>
      <dgm:spPr/>
      <dgm:t>
        <a:bodyPr/>
        <a:lstStyle/>
        <a:p>
          <a:r>
            <a:rPr lang="fi-FI" sz="2200" baseline="0" dirty="0"/>
            <a:t>Vaikuttavaksi todetuilla hoidoilla on seuraavia ominaisuuksia:</a:t>
          </a:r>
          <a:endParaRPr lang="fi-FI" sz="2200" dirty="0"/>
        </a:p>
      </dgm:t>
    </dgm:pt>
    <dgm:pt modelId="{9400A09E-CCF9-4076-B4DB-973609B4EA72}" type="parTrans" cxnId="{2DE15B7B-BCC9-4EAD-B370-14C189888C9D}">
      <dgm:prSet/>
      <dgm:spPr/>
      <dgm:t>
        <a:bodyPr/>
        <a:lstStyle/>
        <a:p>
          <a:endParaRPr lang="fi-FI"/>
        </a:p>
      </dgm:t>
    </dgm:pt>
    <dgm:pt modelId="{1D02D972-3113-446A-B301-DFA5FB5AD83D}" type="sibTrans" cxnId="{2DE15B7B-BCC9-4EAD-B370-14C189888C9D}">
      <dgm:prSet/>
      <dgm:spPr/>
      <dgm:t>
        <a:bodyPr/>
        <a:lstStyle/>
        <a:p>
          <a:endParaRPr lang="fi-FI"/>
        </a:p>
      </dgm:t>
    </dgm:pt>
    <dgm:pt modelId="{B0C5A9BA-1830-4974-B0DB-30C1F102211F}">
      <dgm:prSet/>
      <dgm:spPr/>
      <dgm:t>
        <a:bodyPr/>
        <a:lstStyle/>
        <a:p>
          <a:r>
            <a:rPr lang="fi-FI" dirty="0"/>
            <a:t>Hoidolla on realistiset, selkeät ja yhteisesti sovitut tavoitteet.</a:t>
          </a:r>
        </a:p>
      </dgm:t>
    </dgm:pt>
    <dgm:pt modelId="{B8A5D7B3-7946-4771-88E4-12AD0E275D50}" type="parTrans" cxnId="{B5E2E06A-FA84-4817-993F-2246C6149431}">
      <dgm:prSet/>
      <dgm:spPr/>
      <dgm:t>
        <a:bodyPr/>
        <a:lstStyle/>
        <a:p>
          <a:endParaRPr lang="fi-FI"/>
        </a:p>
      </dgm:t>
    </dgm:pt>
    <dgm:pt modelId="{3D16EC4A-E6A5-4BC2-AEE1-11EE50D4868C}" type="sibTrans" cxnId="{B5E2E06A-FA84-4817-993F-2246C6149431}">
      <dgm:prSet/>
      <dgm:spPr/>
      <dgm:t>
        <a:bodyPr/>
        <a:lstStyle/>
        <a:p>
          <a:endParaRPr lang="fi-FI"/>
        </a:p>
      </dgm:t>
    </dgm:pt>
    <dgm:pt modelId="{02F619A5-A88E-41A7-9016-488E72EE4928}">
      <dgm:prSet/>
      <dgm:spPr/>
      <dgm:t>
        <a:bodyPr/>
        <a:lstStyle/>
        <a:p>
          <a:r>
            <a:rPr lang="fi-FI" dirty="0"/>
            <a:t>Hoidossa huomioidaan lapsen tai nuoren ja hänen perheensä vahvuudet.</a:t>
          </a:r>
        </a:p>
      </dgm:t>
    </dgm:pt>
    <dgm:pt modelId="{6EB3437E-AD9E-44E0-9862-C36B5E1EC0F8}" type="parTrans" cxnId="{01431D19-FB88-477D-8083-B092863A9E9D}">
      <dgm:prSet/>
      <dgm:spPr/>
      <dgm:t>
        <a:bodyPr/>
        <a:lstStyle/>
        <a:p>
          <a:endParaRPr lang="fi-FI"/>
        </a:p>
      </dgm:t>
    </dgm:pt>
    <dgm:pt modelId="{48701637-6214-4F50-8295-158D479450EF}" type="sibTrans" cxnId="{01431D19-FB88-477D-8083-B092863A9E9D}">
      <dgm:prSet/>
      <dgm:spPr/>
      <dgm:t>
        <a:bodyPr/>
        <a:lstStyle/>
        <a:p>
          <a:endParaRPr lang="fi-FI"/>
        </a:p>
      </dgm:t>
    </dgm:pt>
    <dgm:pt modelId="{ADD7073A-66EE-4019-922B-DE7043DCCADE}">
      <dgm:prSet/>
      <dgm:spPr/>
      <dgm:t>
        <a:bodyPr/>
        <a:lstStyle/>
        <a:p>
          <a:r>
            <a:rPr lang="fi-FI" dirty="0"/>
            <a:t>Hoidolla on selkeä koordinaatio.</a:t>
          </a:r>
        </a:p>
      </dgm:t>
    </dgm:pt>
    <dgm:pt modelId="{974329AA-C665-4E48-BBD2-2E817AF79546}" type="parTrans" cxnId="{FC2B93A5-033F-4885-9DC1-AAC11C2A74B5}">
      <dgm:prSet/>
      <dgm:spPr/>
      <dgm:t>
        <a:bodyPr/>
        <a:lstStyle/>
        <a:p>
          <a:endParaRPr lang="fi-FI"/>
        </a:p>
      </dgm:t>
    </dgm:pt>
    <dgm:pt modelId="{9DBDA63E-C164-46D4-8BEC-CA0CE5274F55}" type="sibTrans" cxnId="{FC2B93A5-033F-4885-9DC1-AAC11C2A74B5}">
      <dgm:prSet/>
      <dgm:spPr/>
      <dgm:t>
        <a:bodyPr/>
        <a:lstStyle/>
        <a:p>
          <a:endParaRPr lang="fi-FI"/>
        </a:p>
      </dgm:t>
    </dgm:pt>
    <dgm:pt modelId="{F3EE74D8-8257-4FB4-9BC0-9348C6896462}">
      <dgm:prSet/>
      <dgm:spPr/>
      <dgm:t>
        <a:bodyPr/>
        <a:lstStyle/>
        <a:p>
          <a:r>
            <a:rPr lang="fi-FI" dirty="0"/>
            <a:t>Työntekijät sitoutuvat hoitoprosessiin pitkäjänteisesti.</a:t>
          </a:r>
        </a:p>
      </dgm:t>
    </dgm:pt>
    <dgm:pt modelId="{82BFF964-CAA3-4CD2-A9D5-267F0CDA69DE}" type="parTrans" cxnId="{269DFFB4-85AE-4F15-B60F-6663563BC7A8}">
      <dgm:prSet/>
      <dgm:spPr/>
      <dgm:t>
        <a:bodyPr/>
        <a:lstStyle/>
        <a:p>
          <a:endParaRPr lang="fi-FI"/>
        </a:p>
      </dgm:t>
    </dgm:pt>
    <dgm:pt modelId="{184FCC6B-7406-4AFF-A3E1-C2CC6F74C4FC}" type="sibTrans" cxnId="{269DFFB4-85AE-4F15-B60F-6663563BC7A8}">
      <dgm:prSet/>
      <dgm:spPr/>
      <dgm:t>
        <a:bodyPr/>
        <a:lstStyle/>
        <a:p>
          <a:endParaRPr lang="fi-FI"/>
        </a:p>
      </dgm:t>
    </dgm:pt>
    <dgm:pt modelId="{86F66071-ECC6-412D-9D60-D1C85E9F236E}">
      <dgm:prSet/>
      <dgm:spPr/>
      <dgm:t>
        <a:bodyPr/>
        <a:lstStyle/>
        <a:p>
          <a:r>
            <a:rPr lang="fi-FI" dirty="0"/>
            <a:t>Nuoria tavataan joustavasti ympäristöissä, jotka ovat heille luontaisia.</a:t>
          </a:r>
        </a:p>
      </dgm:t>
    </dgm:pt>
    <dgm:pt modelId="{154A38B7-B2F4-4F0A-A594-0B7C048B7B96}" type="parTrans" cxnId="{9F12FBAA-E552-46DB-AD02-D81B6C1BEBB2}">
      <dgm:prSet/>
      <dgm:spPr/>
      <dgm:t>
        <a:bodyPr/>
        <a:lstStyle/>
        <a:p>
          <a:endParaRPr lang="fi-FI"/>
        </a:p>
      </dgm:t>
    </dgm:pt>
    <dgm:pt modelId="{DED9B63E-298B-4869-AE26-4E7062B3AB64}" type="sibTrans" cxnId="{9F12FBAA-E552-46DB-AD02-D81B6C1BEBB2}">
      <dgm:prSet/>
      <dgm:spPr/>
      <dgm:t>
        <a:bodyPr/>
        <a:lstStyle/>
        <a:p>
          <a:endParaRPr lang="fi-FI"/>
        </a:p>
      </dgm:t>
    </dgm:pt>
    <dgm:pt modelId="{6D7E8494-B17B-4D7E-8F8A-B007B4BB99FE}" type="pres">
      <dgm:prSet presAssocID="{D97C81D3-6585-42F4-89C5-3517A5639B1A}" presName="linear" presStyleCnt="0">
        <dgm:presLayoutVars>
          <dgm:dir/>
          <dgm:animLvl val="lvl"/>
          <dgm:resizeHandles val="exact"/>
        </dgm:presLayoutVars>
      </dgm:prSet>
      <dgm:spPr/>
    </dgm:pt>
    <dgm:pt modelId="{F629075E-F8AD-48E2-981F-A05F10DD3A71}" type="pres">
      <dgm:prSet presAssocID="{9D472734-A4BC-4668-998D-612C60F26917}" presName="parentLin" presStyleCnt="0"/>
      <dgm:spPr/>
    </dgm:pt>
    <dgm:pt modelId="{71537AFA-1E32-4EB3-A9A9-D28A1184C875}" type="pres">
      <dgm:prSet presAssocID="{9D472734-A4BC-4668-998D-612C60F26917}" presName="parentLeftMargin" presStyleLbl="node1" presStyleIdx="0" presStyleCnt="1"/>
      <dgm:spPr/>
    </dgm:pt>
    <dgm:pt modelId="{2609718C-EDA5-4A93-8C5A-1C339B117BF9}" type="pres">
      <dgm:prSet presAssocID="{9D472734-A4BC-4668-998D-612C60F26917}" presName="parentText" presStyleLbl="node1" presStyleIdx="0" presStyleCnt="1" custScaleX="122051" custScaleY="130302">
        <dgm:presLayoutVars>
          <dgm:chMax val="0"/>
          <dgm:bulletEnabled val="1"/>
        </dgm:presLayoutVars>
      </dgm:prSet>
      <dgm:spPr/>
    </dgm:pt>
    <dgm:pt modelId="{070E0A98-EFDC-40B5-8A31-83C91437F16B}" type="pres">
      <dgm:prSet presAssocID="{9D472734-A4BC-4668-998D-612C60F26917}" presName="negativeSpace" presStyleCnt="0"/>
      <dgm:spPr/>
    </dgm:pt>
    <dgm:pt modelId="{29FDF832-987D-4BDA-9FF4-F16532D1A84B}" type="pres">
      <dgm:prSet presAssocID="{9D472734-A4BC-4668-998D-612C60F26917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1431D19-FB88-477D-8083-B092863A9E9D}" srcId="{9D472734-A4BC-4668-998D-612C60F26917}" destId="{02F619A5-A88E-41A7-9016-488E72EE4928}" srcOrd="1" destOrd="0" parTransId="{6EB3437E-AD9E-44E0-9862-C36B5E1EC0F8}" sibTransId="{48701637-6214-4F50-8295-158D479450EF}"/>
    <dgm:cxn modelId="{0BBF0B3B-6AF3-42C6-A981-0784014B2DEE}" type="presOf" srcId="{B0C5A9BA-1830-4974-B0DB-30C1F102211F}" destId="{29FDF832-987D-4BDA-9FF4-F16532D1A84B}" srcOrd="0" destOrd="0" presId="urn:microsoft.com/office/officeart/2005/8/layout/list1"/>
    <dgm:cxn modelId="{AEA89440-ED60-4218-B9CB-969A7876DC2E}" type="presOf" srcId="{9D472734-A4BC-4668-998D-612C60F26917}" destId="{2609718C-EDA5-4A93-8C5A-1C339B117BF9}" srcOrd="1" destOrd="0" presId="urn:microsoft.com/office/officeart/2005/8/layout/list1"/>
    <dgm:cxn modelId="{B44F1B5E-C876-4376-A986-56F85287C1B3}" type="presOf" srcId="{D97C81D3-6585-42F4-89C5-3517A5639B1A}" destId="{6D7E8494-B17B-4D7E-8F8A-B007B4BB99FE}" srcOrd="0" destOrd="0" presId="urn:microsoft.com/office/officeart/2005/8/layout/list1"/>
    <dgm:cxn modelId="{6889565F-D40D-4EA6-A2B3-52A55154C2D2}" type="presOf" srcId="{F3EE74D8-8257-4FB4-9BC0-9348C6896462}" destId="{29FDF832-987D-4BDA-9FF4-F16532D1A84B}" srcOrd="0" destOrd="3" presId="urn:microsoft.com/office/officeart/2005/8/layout/list1"/>
    <dgm:cxn modelId="{2E623E67-0617-4C02-B8C7-C8C10C68CCE7}" type="presOf" srcId="{02F619A5-A88E-41A7-9016-488E72EE4928}" destId="{29FDF832-987D-4BDA-9FF4-F16532D1A84B}" srcOrd="0" destOrd="1" presId="urn:microsoft.com/office/officeart/2005/8/layout/list1"/>
    <dgm:cxn modelId="{B5E2E06A-FA84-4817-993F-2246C6149431}" srcId="{9D472734-A4BC-4668-998D-612C60F26917}" destId="{B0C5A9BA-1830-4974-B0DB-30C1F102211F}" srcOrd="0" destOrd="0" parTransId="{B8A5D7B3-7946-4771-88E4-12AD0E275D50}" sibTransId="{3D16EC4A-E6A5-4BC2-AEE1-11EE50D4868C}"/>
    <dgm:cxn modelId="{2DE15B7B-BCC9-4EAD-B370-14C189888C9D}" srcId="{D97C81D3-6585-42F4-89C5-3517A5639B1A}" destId="{9D472734-A4BC-4668-998D-612C60F26917}" srcOrd="0" destOrd="0" parTransId="{9400A09E-CCF9-4076-B4DB-973609B4EA72}" sibTransId="{1D02D972-3113-446A-B301-DFA5FB5AD83D}"/>
    <dgm:cxn modelId="{73CEE39E-157F-4ACE-A058-F90B186B2316}" type="presOf" srcId="{ADD7073A-66EE-4019-922B-DE7043DCCADE}" destId="{29FDF832-987D-4BDA-9FF4-F16532D1A84B}" srcOrd="0" destOrd="2" presId="urn:microsoft.com/office/officeart/2005/8/layout/list1"/>
    <dgm:cxn modelId="{FC2B93A5-033F-4885-9DC1-AAC11C2A74B5}" srcId="{9D472734-A4BC-4668-998D-612C60F26917}" destId="{ADD7073A-66EE-4019-922B-DE7043DCCADE}" srcOrd="2" destOrd="0" parTransId="{974329AA-C665-4E48-BBD2-2E817AF79546}" sibTransId="{9DBDA63E-C164-46D4-8BEC-CA0CE5274F55}"/>
    <dgm:cxn modelId="{9F12FBAA-E552-46DB-AD02-D81B6C1BEBB2}" srcId="{9D472734-A4BC-4668-998D-612C60F26917}" destId="{86F66071-ECC6-412D-9D60-D1C85E9F236E}" srcOrd="4" destOrd="0" parTransId="{154A38B7-B2F4-4F0A-A594-0B7C048B7B96}" sibTransId="{DED9B63E-298B-4869-AE26-4E7062B3AB64}"/>
    <dgm:cxn modelId="{269DFFB4-85AE-4F15-B60F-6663563BC7A8}" srcId="{9D472734-A4BC-4668-998D-612C60F26917}" destId="{F3EE74D8-8257-4FB4-9BC0-9348C6896462}" srcOrd="3" destOrd="0" parTransId="{82BFF964-CAA3-4CD2-A9D5-267F0CDA69DE}" sibTransId="{184FCC6B-7406-4AFF-A3E1-C2CC6F74C4FC}"/>
    <dgm:cxn modelId="{8F4F19C6-DFE2-4C81-A2CE-0A51F563E47F}" type="presOf" srcId="{9D472734-A4BC-4668-998D-612C60F26917}" destId="{71537AFA-1E32-4EB3-A9A9-D28A1184C875}" srcOrd="0" destOrd="0" presId="urn:microsoft.com/office/officeart/2005/8/layout/list1"/>
    <dgm:cxn modelId="{6D557FD6-2351-4E54-9ACC-3A9A96F92B65}" type="presOf" srcId="{86F66071-ECC6-412D-9D60-D1C85E9F236E}" destId="{29FDF832-987D-4BDA-9FF4-F16532D1A84B}" srcOrd="0" destOrd="4" presId="urn:microsoft.com/office/officeart/2005/8/layout/list1"/>
    <dgm:cxn modelId="{7AD6A361-CA31-496D-BFDD-90B1DAC387FB}" type="presParOf" srcId="{6D7E8494-B17B-4D7E-8F8A-B007B4BB99FE}" destId="{F629075E-F8AD-48E2-981F-A05F10DD3A71}" srcOrd="0" destOrd="0" presId="urn:microsoft.com/office/officeart/2005/8/layout/list1"/>
    <dgm:cxn modelId="{021B8701-7109-4943-807D-067CD6D0CB18}" type="presParOf" srcId="{F629075E-F8AD-48E2-981F-A05F10DD3A71}" destId="{71537AFA-1E32-4EB3-A9A9-D28A1184C875}" srcOrd="0" destOrd="0" presId="urn:microsoft.com/office/officeart/2005/8/layout/list1"/>
    <dgm:cxn modelId="{C57EDC8F-E19B-4BB5-91FD-F125599CAA63}" type="presParOf" srcId="{F629075E-F8AD-48E2-981F-A05F10DD3A71}" destId="{2609718C-EDA5-4A93-8C5A-1C339B117BF9}" srcOrd="1" destOrd="0" presId="urn:microsoft.com/office/officeart/2005/8/layout/list1"/>
    <dgm:cxn modelId="{4FC3F55C-E4B3-4985-9044-C6420EBE8E0A}" type="presParOf" srcId="{6D7E8494-B17B-4D7E-8F8A-B007B4BB99FE}" destId="{070E0A98-EFDC-40B5-8A31-83C91437F16B}" srcOrd="1" destOrd="0" presId="urn:microsoft.com/office/officeart/2005/8/layout/list1"/>
    <dgm:cxn modelId="{2EC91650-47D4-4D99-983E-B78EAB8566B1}" type="presParOf" srcId="{6D7E8494-B17B-4D7E-8F8A-B007B4BB99FE}" destId="{29FDF832-987D-4BDA-9FF4-F16532D1A84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E1A68E-4C77-40FB-87DB-629813BAFF6D}">
      <dsp:nvSpPr>
        <dsp:cNvPr id="0" name=""/>
        <dsp:cNvSpPr/>
      </dsp:nvSpPr>
      <dsp:spPr>
        <a:xfrm>
          <a:off x="3950769" y="1331337"/>
          <a:ext cx="2842370" cy="4846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302"/>
              </a:lnTo>
              <a:lnTo>
                <a:pt x="2842370" y="242302"/>
              </a:lnTo>
              <a:lnTo>
                <a:pt x="2842370" y="484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8B0CC-0619-4C35-A45A-E594DF707FCC}">
      <dsp:nvSpPr>
        <dsp:cNvPr id="0" name=""/>
        <dsp:cNvSpPr/>
      </dsp:nvSpPr>
      <dsp:spPr>
        <a:xfrm>
          <a:off x="3903341" y="1331337"/>
          <a:ext cx="91440" cy="484605"/>
        </a:xfrm>
        <a:custGeom>
          <a:avLst/>
          <a:gdLst/>
          <a:ahLst/>
          <a:cxnLst/>
          <a:rect l="0" t="0" r="0" b="0"/>
          <a:pathLst>
            <a:path>
              <a:moveTo>
                <a:pt x="47427" y="0"/>
              </a:moveTo>
              <a:lnTo>
                <a:pt x="47427" y="242302"/>
              </a:lnTo>
              <a:lnTo>
                <a:pt x="45720" y="242302"/>
              </a:lnTo>
              <a:lnTo>
                <a:pt x="45720" y="484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5FF46-EE9F-4490-AEE1-9F49672942E8}">
      <dsp:nvSpPr>
        <dsp:cNvPr id="0" name=""/>
        <dsp:cNvSpPr/>
      </dsp:nvSpPr>
      <dsp:spPr>
        <a:xfrm>
          <a:off x="1156813" y="1331337"/>
          <a:ext cx="2793955" cy="484605"/>
        </a:xfrm>
        <a:custGeom>
          <a:avLst/>
          <a:gdLst/>
          <a:ahLst/>
          <a:cxnLst/>
          <a:rect l="0" t="0" r="0" b="0"/>
          <a:pathLst>
            <a:path>
              <a:moveTo>
                <a:pt x="2793955" y="0"/>
              </a:moveTo>
              <a:lnTo>
                <a:pt x="2793955" y="242302"/>
              </a:lnTo>
              <a:lnTo>
                <a:pt x="0" y="242302"/>
              </a:lnTo>
              <a:lnTo>
                <a:pt x="0" y="4846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70679-01B5-4072-8F27-400723021552}">
      <dsp:nvSpPr>
        <dsp:cNvPr id="0" name=""/>
        <dsp:cNvSpPr/>
      </dsp:nvSpPr>
      <dsp:spPr>
        <a:xfrm>
          <a:off x="1666675" y="511051"/>
          <a:ext cx="4568187" cy="82028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baseline="0" dirty="0"/>
            <a:t>Lapsen ja nuoren suotuisan käyttäytymisen oppimista tukevia asioita</a:t>
          </a:r>
          <a:endParaRPr lang="fi-FI" sz="2000" b="1" kern="1200" dirty="0"/>
        </a:p>
      </dsp:txBody>
      <dsp:txXfrm>
        <a:off x="1666675" y="511051"/>
        <a:ext cx="4568187" cy="820286"/>
      </dsp:txXfrm>
    </dsp:sp>
    <dsp:sp modelId="{43BE82CB-44ED-43C6-A1FE-43390A5E048A}">
      <dsp:nvSpPr>
        <dsp:cNvPr id="0" name=""/>
        <dsp:cNvSpPr/>
      </dsp:nvSpPr>
      <dsp:spPr>
        <a:xfrm>
          <a:off x="2992" y="1815942"/>
          <a:ext cx="2307643" cy="1153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Turvalliset, ennakoitavat ja lämpimät ihmissuhteet</a:t>
          </a:r>
        </a:p>
      </dsp:txBody>
      <dsp:txXfrm>
        <a:off x="2992" y="1815942"/>
        <a:ext cx="2307643" cy="1153821"/>
      </dsp:txXfrm>
    </dsp:sp>
    <dsp:sp modelId="{F15AC0DD-11B6-4DFE-BAFF-39A4CF325058}">
      <dsp:nvSpPr>
        <dsp:cNvPr id="0" name=""/>
        <dsp:cNvSpPr/>
      </dsp:nvSpPr>
      <dsp:spPr>
        <a:xfrm>
          <a:off x="2795240" y="1815942"/>
          <a:ext cx="2307643" cy="1153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Positiiviset kasvatuskäytännöt </a:t>
          </a:r>
        </a:p>
      </dsp:txBody>
      <dsp:txXfrm>
        <a:off x="2795240" y="1815942"/>
        <a:ext cx="2307643" cy="1153821"/>
      </dsp:txXfrm>
    </dsp:sp>
    <dsp:sp modelId="{0215D290-46CD-40B3-AE01-F6D1DBA38AFB}">
      <dsp:nvSpPr>
        <dsp:cNvPr id="0" name=""/>
        <dsp:cNvSpPr/>
      </dsp:nvSpPr>
      <dsp:spPr>
        <a:xfrm>
          <a:off x="5587488" y="1815942"/>
          <a:ext cx="2411302" cy="11538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Ympäristön tarjoamat </a:t>
          </a:r>
          <a:r>
            <a:rPr lang="fi-FI" sz="2000" kern="1200" dirty="0">
              <a:solidFill>
                <a:schemeClr val="tx1"/>
              </a:solidFill>
            </a:rPr>
            <a:t>myönteisen käyttäytymisen mallit</a:t>
          </a:r>
        </a:p>
      </dsp:txBody>
      <dsp:txXfrm>
        <a:off x="5587488" y="1815942"/>
        <a:ext cx="2411302" cy="1153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E5D2B-2F73-4C3E-8508-9690ADB989D2}">
      <dsp:nvSpPr>
        <dsp:cNvPr id="0" name=""/>
        <dsp:cNvSpPr/>
      </dsp:nvSpPr>
      <dsp:spPr>
        <a:xfrm>
          <a:off x="0" y="58240"/>
          <a:ext cx="7886700" cy="62361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1" i="0" kern="1200" baseline="0"/>
            <a:t>Universaalit interventiot</a:t>
          </a:r>
          <a:endParaRPr lang="fi-FI" sz="2600" kern="1200"/>
        </a:p>
      </dsp:txBody>
      <dsp:txXfrm>
        <a:off x="30442" y="88682"/>
        <a:ext cx="7825816" cy="562726"/>
      </dsp:txXfrm>
    </dsp:sp>
    <dsp:sp modelId="{B70B760D-75C0-45AC-A451-69A65304C24A}">
      <dsp:nvSpPr>
        <dsp:cNvPr id="0" name=""/>
        <dsp:cNvSpPr/>
      </dsp:nvSpPr>
      <dsp:spPr>
        <a:xfrm>
          <a:off x="0" y="681850"/>
          <a:ext cx="78867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baseline="0" dirty="0"/>
            <a:t>Suunnataan koko väestölle. </a:t>
          </a:r>
          <a:endParaRPr lang="fi-FI" sz="2000" kern="1200" dirty="0"/>
        </a:p>
      </dsp:txBody>
      <dsp:txXfrm>
        <a:off x="0" y="681850"/>
        <a:ext cx="7886700" cy="430560"/>
      </dsp:txXfrm>
    </dsp:sp>
    <dsp:sp modelId="{09352881-9FC4-48BD-BB8C-26A72DA668A3}">
      <dsp:nvSpPr>
        <dsp:cNvPr id="0" name=""/>
        <dsp:cNvSpPr/>
      </dsp:nvSpPr>
      <dsp:spPr>
        <a:xfrm>
          <a:off x="0" y="1112410"/>
          <a:ext cx="7886700" cy="623610"/>
        </a:xfrm>
        <a:prstGeom prst="roundRect">
          <a:avLst/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1" kern="1200" baseline="0"/>
            <a:t>Selektiiviset interventiot</a:t>
          </a:r>
          <a:endParaRPr lang="fi-FI" sz="2600" kern="1200"/>
        </a:p>
      </dsp:txBody>
      <dsp:txXfrm>
        <a:off x="30442" y="1142852"/>
        <a:ext cx="7825816" cy="562726"/>
      </dsp:txXfrm>
    </dsp:sp>
    <dsp:sp modelId="{60E7E86B-57E6-4A61-8338-8E22B5BDA90D}">
      <dsp:nvSpPr>
        <dsp:cNvPr id="0" name=""/>
        <dsp:cNvSpPr/>
      </dsp:nvSpPr>
      <dsp:spPr>
        <a:xfrm>
          <a:off x="0" y="1736020"/>
          <a:ext cx="78867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baseline="0" dirty="0"/>
            <a:t>Suunnataan suurentuneessa käytöshäiriön riskissä oleville.</a:t>
          </a:r>
          <a:endParaRPr lang="fi-FI" sz="2000" kern="1200" dirty="0"/>
        </a:p>
      </dsp:txBody>
      <dsp:txXfrm>
        <a:off x="0" y="1736020"/>
        <a:ext cx="7886700" cy="430560"/>
      </dsp:txXfrm>
    </dsp:sp>
    <dsp:sp modelId="{E89AFDF2-9F4B-4459-B566-DB70B8096358}">
      <dsp:nvSpPr>
        <dsp:cNvPr id="0" name=""/>
        <dsp:cNvSpPr/>
      </dsp:nvSpPr>
      <dsp:spPr>
        <a:xfrm>
          <a:off x="0" y="2166580"/>
          <a:ext cx="7886700" cy="62361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b="1" kern="1200" baseline="0"/>
            <a:t>Indisoidut interventiot</a:t>
          </a:r>
          <a:endParaRPr lang="fi-FI" sz="2600" kern="1200"/>
        </a:p>
      </dsp:txBody>
      <dsp:txXfrm>
        <a:off x="30442" y="2197022"/>
        <a:ext cx="7825816" cy="562726"/>
      </dsp:txXfrm>
    </dsp:sp>
    <dsp:sp modelId="{92D43DAA-F19F-4A54-A1F3-B38508DFCF60}">
      <dsp:nvSpPr>
        <dsp:cNvPr id="0" name=""/>
        <dsp:cNvSpPr/>
      </dsp:nvSpPr>
      <dsp:spPr>
        <a:xfrm>
          <a:off x="0" y="2790190"/>
          <a:ext cx="78867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kern="1200" dirty="0"/>
            <a:t>Suunnataan </a:t>
          </a:r>
          <a:r>
            <a:rPr lang="fi-FI" sz="2000" kern="1200" baseline="0" dirty="0"/>
            <a:t>käytöshäiriöillä oireileville, </a:t>
          </a:r>
          <a:r>
            <a:rPr lang="fi-FI" sz="2000" strike="noStrike" kern="1200" baseline="0" dirty="0"/>
            <a:t>muttei diagnostista </a:t>
          </a:r>
          <a:r>
            <a:rPr lang="fi-FI" sz="2000" strike="noStrike" kern="1200" baseline="0"/>
            <a:t>rajaa ylittävästi.</a:t>
          </a:r>
          <a:endParaRPr lang="fi-FI" sz="2000" kern="1200" dirty="0">
            <a:solidFill>
              <a:srgbClr val="FF0000"/>
            </a:solidFill>
          </a:endParaRPr>
        </a:p>
      </dsp:txBody>
      <dsp:txXfrm>
        <a:off x="0" y="2790190"/>
        <a:ext cx="7886700" cy="63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0EC55-13AB-47B1-A7F8-00EEED3C82B9}">
      <dsp:nvSpPr>
        <dsp:cNvPr id="0" name=""/>
        <dsp:cNvSpPr/>
      </dsp:nvSpPr>
      <dsp:spPr>
        <a:xfrm>
          <a:off x="0" y="440778"/>
          <a:ext cx="7886700" cy="10773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/>
            <a:t>Tunne- ja vuorovaikutustaitojen sekä ongelmanratkaisutaitojen opettaminen koko ryhmälle vähentää lasten käytösongelmia (A).</a:t>
          </a:r>
        </a:p>
      </dsp:txBody>
      <dsp:txXfrm>
        <a:off x="0" y="440778"/>
        <a:ext cx="7886700" cy="1077300"/>
      </dsp:txXfrm>
    </dsp:sp>
    <dsp:sp modelId="{617D2B19-AEB9-405D-818C-971BBD858649}">
      <dsp:nvSpPr>
        <dsp:cNvPr id="0" name=""/>
        <dsp:cNvSpPr/>
      </dsp:nvSpPr>
      <dsp:spPr>
        <a:xfrm>
          <a:off x="394335" y="160338"/>
          <a:ext cx="552069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baseline="0" dirty="0"/>
            <a:t>Varhaiskasvatuksessa</a:t>
          </a:r>
          <a:endParaRPr lang="fi-FI" sz="2100" b="1" kern="1200" dirty="0"/>
        </a:p>
      </dsp:txBody>
      <dsp:txXfrm>
        <a:off x="421715" y="187718"/>
        <a:ext cx="5465930" cy="506120"/>
      </dsp:txXfrm>
    </dsp:sp>
    <dsp:sp modelId="{48CD81EC-B320-4790-85F8-5A193B71BCE9}">
      <dsp:nvSpPr>
        <dsp:cNvPr id="0" name=""/>
        <dsp:cNvSpPr/>
      </dsp:nvSpPr>
      <dsp:spPr>
        <a:xfrm>
          <a:off x="0" y="1901119"/>
          <a:ext cx="7886700" cy="13466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95732" rIns="612096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900" kern="1200" dirty="0"/>
            <a:t>Koko ryhmälle (universaalisti) annettava hyvin kohdennettu ja huolellisesti toteutettu tunne- ja vuorovaikutustaitojen opettaminen vähentää lasten ja nuorten käytösongelmia (A).</a:t>
          </a:r>
        </a:p>
      </dsp:txBody>
      <dsp:txXfrm>
        <a:off x="0" y="1901119"/>
        <a:ext cx="7886700" cy="1346625"/>
      </dsp:txXfrm>
    </dsp:sp>
    <dsp:sp modelId="{1FCB063E-1F17-4F02-8425-B47B8877B91F}">
      <dsp:nvSpPr>
        <dsp:cNvPr id="0" name=""/>
        <dsp:cNvSpPr/>
      </dsp:nvSpPr>
      <dsp:spPr>
        <a:xfrm>
          <a:off x="394335" y="1620679"/>
          <a:ext cx="5520690" cy="5608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baseline="0" dirty="0"/>
            <a:t>Kouluissa </a:t>
          </a:r>
          <a:endParaRPr lang="fi-FI" sz="2100" b="1" kern="1200" dirty="0"/>
        </a:p>
      </dsp:txBody>
      <dsp:txXfrm>
        <a:off x="421715" y="1648059"/>
        <a:ext cx="5465930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A8ED6-24FE-4BB2-8F37-FCDB9920EC7D}">
      <dsp:nvSpPr>
        <dsp:cNvPr id="0" name=""/>
        <dsp:cNvSpPr/>
      </dsp:nvSpPr>
      <dsp:spPr>
        <a:xfrm>
          <a:off x="0" y="303440"/>
          <a:ext cx="7886700" cy="302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35128" numCol="1" spcCol="1270" anchor="t" anchorCtr="0">
          <a:noAutofit/>
        </a:bodyPr>
        <a:lstStyle/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50" kern="1200" dirty="0"/>
            <a:t>Interventio aloitetaan harjoittelemalla ja lisäämällä myönteistä lapsen ja vanhemman välistä vuorovaikutusta. </a:t>
          </a: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50" kern="1200" dirty="0"/>
            <a:t>Toisessa vaiheessa vanhempia tuetaan vahvistamaan lapsen positiivista käytöstä, mikä on tehokkain tapa muokata lapsen käytöstä toivottuun suuntaan.</a:t>
          </a: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50" kern="1200" dirty="0"/>
            <a:t>Kolmannessa vaiheessa vanhemmille opetetaan tehokasta kehottamista ja ohjaamista.</a:t>
          </a:r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850" kern="1200" dirty="0"/>
            <a:t>Neljännessä vaiheessa vanhemmat perehdytetään ongelmakäyttäytymisen hallintaan.</a:t>
          </a:r>
        </a:p>
      </dsp:txBody>
      <dsp:txXfrm>
        <a:off x="0" y="303440"/>
        <a:ext cx="7886700" cy="3024000"/>
      </dsp:txXfrm>
    </dsp:sp>
    <dsp:sp modelId="{EBA74A72-AA6A-4A95-9124-08F9845266C8}">
      <dsp:nvSpPr>
        <dsp:cNvPr id="0" name=""/>
        <dsp:cNvSpPr/>
      </dsp:nvSpPr>
      <dsp:spPr>
        <a:xfrm>
          <a:off x="394335" y="8240"/>
          <a:ext cx="7098944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Vanhempainohjausinterventioissa on tyypillisesti neljä vaihetta: </a:t>
          </a:r>
          <a:endParaRPr lang="fi-FI" sz="2000" kern="1200" dirty="0"/>
        </a:p>
      </dsp:txBody>
      <dsp:txXfrm>
        <a:off x="423156" y="37061"/>
        <a:ext cx="7041302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E55A3-B97D-4C2D-9AA6-9F5DC49C665B}">
      <dsp:nvSpPr>
        <dsp:cNvPr id="0" name=""/>
        <dsp:cNvSpPr/>
      </dsp:nvSpPr>
      <dsp:spPr>
        <a:xfrm>
          <a:off x="0" y="58037"/>
          <a:ext cx="8064413" cy="93506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Eri ikäryhmien käytöshäiriöissä toimivat ilmeisesti erilaiset psykososiaalisen hoidon kohdentamistavat (B).</a:t>
          </a:r>
          <a:endParaRPr lang="fi-FI" sz="2200" kern="1200" dirty="0"/>
        </a:p>
      </dsp:txBody>
      <dsp:txXfrm>
        <a:off x="45646" y="103683"/>
        <a:ext cx="7973121" cy="843770"/>
      </dsp:txXfrm>
    </dsp:sp>
    <dsp:sp modelId="{954FE763-9BAE-4A34-9778-B55A3ECCCCC2}">
      <dsp:nvSpPr>
        <dsp:cNvPr id="0" name=""/>
        <dsp:cNvSpPr/>
      </dsp:nvSpPr>
      <dsp:spPr>
        <a:xfrm>
          <a:off x="0" y="993099"/>
          <a:ext cx="8064413" cy="1782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45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Alle kouluikäisille lapsille tuloksellisinta on vanhempainohjaus.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Kouluikäisille hoitoon kannattaa ilmeisesti lisäksi liittää lapselle itselleen suunnattu komponentti.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900" kern="1200" dirty="0"/>
            <a:t>Nuoruusikäisille tuloksellisimpia ilmeisesti ovat nuorille itselleen, heidän vanhemmilleen ja heidän laajeneviin toimintaympäristöihinsä tarveharkintaisesti suunnatut psykososiaaliset interventiot.</a:t>
          </a:r>
        </a:p>
      </dsp:txBody>
      <dsp:txXfrm>
        <a:off x="0" y="993099"/>
        <a:ext cx="8064413" cy="1782787"/>
      </dsp:txXfrm>
    </dsp:sp>
    <dsp:sp modelId="{9101D5B9-AC3B-4A96-AA79-4B35C6D3371C}">
      <dsp:nvSpPr>
        <dsp:cNvPr id="0" name=""/>
        <dsp:cNvSpPr/>
      </dsp:nvSpPr>
      <dsp:spPr>
        <a:xfrm>
          <a:off x="0" y="2775887"/>
          <a:ext cx="8064413" cy="53933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Yhdistelmäinterventioissa vanhempien ohjaaminen on keskeistä (B).</a:t>
          </a:r>
          <a:endParaRPr lang="fi-FI" sz="2200" kern="1200" dirty="0"/>
        </a:p>
      </dsp:txBody>
      <dsp:txXfrm>
        <a:off x="26328" y="2802215"/>
        <a:ext cx="8011757" cy="486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E62D8-C181-4857-8CBB-B8E39276BA62}">
      <dsp:nvSpPr>
        <dsp:cNvPr id="0" name=""/>
        <dsp:cNvSpPr/>
      </dsp:nvSpPr>
      <dsp:spPr>
        <a:xfrm>
          <a:off x="0" y="382234"/>
          <a:ext cx="8114518" cy="146034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Kognitiivis-behavioraalista teoriaa, sosiaalista oppimista, </a:t>
          </a:r>
          <a:r>
            <a:rPr lang="fi-FI" sz="2200" kern="1200" dirty="0" err="1"/>
            <a:t>operanttia</a:t>
          </a:r>
          <a:r>
            <a:rPr lang="fi-FI" sz="2200" kern="1200" dirty="0"/>
            <a:t> </a:t>
          </a:r>
          <a:r>
            <a:rPr lang="fi-FI" sz="2200" kern="1200" dirty="0">
              <a:solidFill>
                <a:srgbClr val="1F497D">
                  <a:hueOff val="0"/>
                  <a:satOff val="0"/>
                  <a:lumOff val="0"/>
                  <a:alphaOff val="0"/>
                </a:srgbClr>
              </a:solidFill>
              <a:latin typeface="Calibri"/>
              <a:ea typeface="+mn-ea"/>
              <a:cs typeface="+mn-cs"/>
            </a:rPr>
            <a:t>ehdollistumista ja kiintymyssuhdeteoriaa </a:t>
          </a:r>
          <a:r>
            <a:rPr lang="fi-FI" sz="2200" kern="1200" dirty="0"/>
            <a:t>hyödyntävä strukturoitu vanhemmuustaito-ohjaus ja vanhemman ja lapsen välisen vuoro-vaikutuksen välitön ohjaaminen vähentävät lasten käytösoireita (A).</a:t>
          </a:r>
        </a:p>
      </dsp:txBody>
      <dsp:txXfrm>
        <a:off x="71288" y="453522"/>
        <a:ext cx="7971942" cy="1317770"/>
      </dsp:txXfrm>
    </dsp:sp>
    <dsp:sp modelId="{F60BE5ED-237A-4115-A465-B8AF17765054}">
      <dsp:nvSpPr>
        <dsp:cNvPr id="0" name=""/>
        <dsp:cNvSpPr/>
      </dsp:nvSpPr>
      <dsp:spPr>
        <a:xfrm>
          <a:off x="0" y="1955884"/>
          <a:ext cx="8114518" cy="1024769"/>
        </a:xfrm>
        <a:prstGeom prst="roundRect">
          <a:avLst/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Kouluikäisille lapsille tai nuorille yksilöllisesti tai ryhmämuotoisesti suunnattu kognitiivis-behavioraalinen hoito ilmeisesti vähentää käytösoireilua (B). </a:t>
          </a:r>
        </a:p>
      </dsp:txBody>
      <dsp:txXfrm>
        <a:off x="50025" y="2005909"/>
        <a:ext cx="8014468" cy="9247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E62D8-C181-4857-8CBB-B8E39276BA62}">
      <dsp:nvSpPr>
        <dsp:cNvPr id="0" name=""/>
        <dsp:cNvSpPr/>
      </dsp:nvSpPr>
      <dsp:spPr>
        <a:xfrm>
          <a:off x="0" y="20984"/>
          <a:ext cx="8114518" cy="157248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/>
            <a:t>Monimuotoiset systeemiset terapiat ovat käytöshäiriöisten nuorten antisosiaalisen käyttäytymisen vähentämisessä ilmeisesti lyhyessä seurannassa hieman tuloksellisempia kuin muut yksilö- ja perhekeskeiset hoidot tai näiden yhdistelmät (B).</a:t>
          </a:r>
        </a:p>
      </dsp:txBody>
      <dsp:txXfrm>
        <a:off x="76762" y="97746"/>
        <a:ext cx="7960994" cy="1418956"/>
      </dsp:txXfrm>
    </dsp:sp>
    <dsp:sp modelId="{BBA4CADA-6BF3-4435-8468-B4A1E83C9DB6}">
      <dsp:nvSpPr>
        <dsp:cNvPr id="0" name=""/>
        <dsp:cNvSpPr/>
      </dsp:nvSpPr>
      <dsp:spPr>
        <a:xfrm>
          <a:off x="0" y="1729184"/>
          <a:ext cx="8114518" cy="142737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fi-FI" sz="2200" kern="1200" dirty="0"/>
            <a:t>Sijaisvanhempien valmennukseen ja vahvaan tukemiseen sosiaalisen oppimisen alueella perustuva työtapa vähentää ilmeisesti psykososiaalisesti moniongelmaisten nuorten antisosiaalista käyttäytymistä (B).</a:t>
          </a:r>
        </a:p>
      </dsp:txBody>
      <dsp:txXfrm>
        <a:off x="69679" y="1798863"/>
        <a:ext cx="7975160" cy="12880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DF832-987D-4BDA-9FF4-F16532D1A84B}">
      <dsp:nvSpPr>
        <dsp:cNvPr id="0" name=""/>
        <dsp:cNvSpPr/>
      </dsp:nvSpPr>
      <dsp:spPr>
        <a:xfrm>
          <a:off x="0" y="622959"/>
          <a:ext cx="7886700" cy="270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1656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Hoidolla on realistiset, selkeät ja yhteisesti sovitut tavoitteet.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Hoidossa huomioidaan lapsen tai nuoren ja hänen perheensä vahvuudet.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Hoidolla on selkeä koordinaatio.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Työntekijät sitoutuvat hoitoprosessiin pitkäjänteisesti.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dirty="0"/>
            <a:t>Nuoria tavataan joustavasti ympäristöissä, jotka ovat heille luontaisia.</a:t>
          </a:r>
        </a:p>
      </dsp:txBody>
      <dsp:txXfrm>
        <a:off x="0" y="622959"/>
        <a:ext cx="7886700" cy="2709000"/>
      </dsp:txXfrm>
    </dsp:sp>
    <dsp:sp modelId="{2609718C-EDA5-4A93-8C5A-1C339B117BF9}">
      <dsp:nvSpPr>
        <dsp:cNvPr id="0" name=""/>
        <dsp:cNvSpPr/>
      </dsp:nvSpPr>
      <dsp:spPr>
        <a:xfrm>
          <a:off x="394335" y="148856"/>
          <a:ext cx="6738057" cy="7693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Vaikuttavaksi todetuilla hoidoilla on seuraavia ominaisuuksia:</a:t>
          </a:r>
          <a:endParaRPr lang="fi-FI" sz="2200" kern="1200" dirty="0"/>
        </a:p>
      </dsp:txBody>
      <dsp:txXfrm>
        <a:off x="431889" y="186410"/>
        <a:ext cx="6662949" cy="694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042038B-27FB-4774-8A6D-4D9D3004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2392B1-56E1-4018-8159-5A0CDEC24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B500-49FB-49A7-9251-3F67CED5FED3}" type="datetimeFigureOut">
              <a:rPr lang="fi-FI" smtClean="0"/>
              <a:t>11.1.2019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B423B4-4015-4CCE-A3FA-4A16FA5E3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AD1048-3BCF-45B1-9A11-8162C5561F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99AC-F955-49C8-80E7-12FB688E41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298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B6D9-301B-401C-975F-AFA06621AC1B}" type="datetimeFigureOut">
              <a:rPr lang="fi-FI" smtClean="0"/>
              <a:t>11.1.2019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10F-B7CC-4DF8-8DFC-5BF871EC1D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38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477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74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59" y="1377696"/>
            <a:ext cx="8216147" cy="1092972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93" y="2635260"/>
            <a:ext cx="6206949" cy="11564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4" y="656007"/>
            <a:ext cx="8248650" cy="5108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66813"/>
            <a:ext cx="8248650" cy="30801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729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1" y="584197"/>
            <a:ext cx="2799839" cy="435518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1" y="661987"/>
            <a:ext cx="5340349" cy="358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916407"/>
            <a:ext cx="2799838" cy="3331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108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3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41324" y="652463"/>
            <a:ext cx="8143876" cy="19827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on paikkamerkki 1">
            <a:extLst>
              <a:ext uri="{FF2B5EF4-FFF2-40B4-BE49-F238E27FC236}">
                <a16:creationId xmlns:a16="http://schemas.microsoft.com/office/drawing/2014/main" id="{4F480ECB-EBED-4B40-B0B1-3521EDD0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560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C32E2C6-A369-45CC-9ED9-1BEB39F6FB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927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4" y="4286897"/>
            <a:ext cx="4209297" cy="332498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4" y="4552720"/>
            <a:ext cx="4196597" cy="2891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A8886D-80F9-44E7-B673-EBF4E95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84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AFEE84-EA40-4758-92B2-578143A6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8032"/>
            <a:ext cx="7886700" cy="357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65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296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hyperlink" Target="http://www.kaypahoito.fi/web/kh/suositukset/nix02621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aypahoito.fi/web/kh/suositukset/nix02622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err="1">
                <a:latin typeface="Lucida Sans" charset="0"/>
                <a:ea typeface="ＭＳ Ｐゴシック" charset="0"/>
                <a:cs typeface="Lucida Sans" charset="0"/>
              </a:rPr>
              <a:t>Käytöshäiriöt</a:t>
            </a:r>
            <a:r>
              <a:rPr lang="en-US" dirty="0">
                <a:latin typeface="Lucida Sans" charset="0"/>
                <a:ea typeface="ＭＳ Ｐゴシック" charset="0"/>
                <a:cs typeface="Lucida Sans" charset="0"/>
              </a:rPr>
              <a:t> (</a:t>
            </a:r>
            <a:r>
              <a:rPr lang="en-US" dirty="0" err="1">
                <a:latin typeface="Lucida Sans" charset="0"/>
                <a:ea typeface="ＭＳ Ｐゴシック" charset="0"/>
                <a:cs typeface="Lucida Sans" charset="0"/>
              </a:rPr>
              <a:t>lapset</a:t>
            </a:r>
            <a:r>
              <a:rPr lang="en-US" dirty="0">
                <a:latin typeface="Lucida Sans" charset="0"/>
                <a:ea typeface="ＭＳ Ｐゴシック" charset="0"/>
                <a:cs typeface="Lucida Sans" charset="0"/>
              </a:rPr>
              <a:t> ja </a:t>
            </a:r>
            <a:r>
              <a:rPr lang="en-US" dirty="0" err="1">
                <a:latin typeface="Lucida Sans" charset="0"/>
                <a:ea typeface="ＭＳ Ｐゴシック" charset="0"/>
                <a:cs typeface="Lucida Sans" charset="0"/>
              </a:rPr>
              <a:t>nuoret</a:t>
            </a:r>
            <a:r>
              <a:rPr lang="en-US" dirty="0">
                <a:latin typeface="Lucida Sans" charset="0"/>
                <a:ea typeface="ＭＳ Ｐゴシック" charset="0"/>
                <a:cs typeface="Lucida Sans" charset="0"/>
              </a:rPr>
              <a:t>)</a:t>
            </a:r>
            <a:br>
              <a:rPr lang="en-US" dirty="0">
                <a:latin typeface="Lucida Sans" charset="0"/>
                <a:ea typeface="ＭＳ Ｐゴシック" charset="0"/>
                <a:cs typeface="Lucida Sans" charset="0"/>
              </a:rPr>
            </a:br>
            <a:r>
              <a:rPr lang="en-US" sz="2700" dirty="0" err="1">
                <a:latin typeface="Lucida Sans" charset="0"/>
                <a:ea typeface="ＭＳ Ｐゴシック" charset="0"/>
                <a:cs typeface="Lucida Sans" charset="0"/>
              </a:rPr>
              <a:t>Ehkäisy</a:t>
            </a:r>
            <a:r>
              <a:rPr lang="en-US" sz="2700" dirty="0">
                <a:latin typeface="Lucida Sans" charset="0"/>
                <a:ea typeface="ＭＳ Ｐゴシック" charset="0"/>
                <a:cs typeface="Lucida Sans" charset="0"/>
              </a:rPr>
              <a:t> ja </a:t>
            </a:r>
            <a:r>
              <a:rPr lang="en-US" sz="2700" dirty="0" err="1">
                <a:latin typeface="Lucida Sans" charset="0"/>
                <a:ea typeface="ＭＳ Ｐゴシック" charset="0"/>
                <a:cs typeface="Lucida Sans" charset="0"/>
              </a:rPr>
              <a:t>psykososiaaliset</a:t>
            </a:r>
            <a:r>
              <a:rPr lang="en-US" sz="2700" dirty="0">
                <a:latin typeface="Lucida Sans" charset="0"/>
                <a:ea typeface="ＭＳ Ｐゴシック" charset="0"/>
                <a:cs typeface="Lucida Sans" charset="0"/>
              </a:rPr>
              <a:t> </a:t>
            </a:r>
            <a:r>
              <a:rPr lang="en-US" sz="2700" dirty="0" err="1">
                <a:latin typeface="Lucida Sans" charset="0"/>
                <a:ea typeface="ＭＳ Ｐゴシック" charset="0"/>
                <a:cs typeface="Lucida Sans" charset="0"/>
              </a:rPr>
              <a:t>hoidot</a:t>
            </a:r>
            <a:endParaRPr lang="en-US" sz="2700" dirty="0">
              <a:latin typeface="Lucida Sans" charset="0"/>
              <a:ea typeface="ＭＳ Ｐゴシック" charset="0"/>
              <a:cs typeface="Lucida Sans" charset="0"/>
            </a:endParaRPr>
          </a:p>
        </p:txBody>
      </p:sp>
      <p:sp>
        <p:nvSpPr>
          <p:cNvPr id="9219" name="Subtitle 8"/>
          <p:cNvSpPr>
            <a:spLocks noGrp="1"/>
          </p:cNvSpPr>
          <p:nvPr>
            <p:ph type="subTitle" idx="1"/>
          </p:nvPr>
        </p:nvSpPr>
        <p:spPr bwMode="auto">
          <a:xfrm>
            <a:off x="359293" y="2635260"/>
            <a:ext cx="7900787" cy="86994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>
                <a:latin typeface="Lucida Sans" charset="0"/>
                <a:ea typeface="ＭＳ Ｐゴシック" charset="0"/>
                <a:cs typeface="Lucida Sans" charset="0"/>
              </a:rPr>
              <a:t>Julkaistu</a:t>
            </a:r>
            <a:r>
              <a:rPr lang="en-US" sz="2000" dirty="0">
                <a:latin typeface="Lucida Sans" charset="0"/>
                <a:ea typeface="ＭＳ Ｐゴシック" charset="0"/>
                <a:cs typeface="Lucida Sans" charset="0"/>
              </a:rPr>
              <a:t> 11.1.2019 </a:t>
            </a:r>
            <a:endParaRPr lang="en-US" sz="2000" dirty="0">
              <a:solidFill>
                <a:srgbClr val="FF0000"/>
              </a:solidFill>
              <a:latin typeface="Lucida Sans" charset="0"/>
              <a:ea typeface="ＭＳ Ｐゴシック" charset="0"/>
              <a:cs typeface="Lucida Sans" charset="0"/>
            </a:endParaRPr>
          </a:p>
          <a:p>
            <a:r>
              <a:rPr lang="en-US" sz="2000" dirty="0" err="1">
                <a:latin typeface="Lucida Sans" charset="0"/>
                <a:ea typeface="ＭＳ Ｐゴシック" charset="0"/>
                <a:cs typeface="Lucida Sans" charset="0"/>
              </a:rPr>
              <a:t>Perustuu</a:t>
            </a:r>
            <a:r>
              <a:rPr lang="en-US" sz="2000" dirty="0">
                <a:latin typeface="Lucida Sans" charset="0"/>
                <a:ea typeface="ＭＳ Ｐゴシック" charset="0"/>
                <a:cs typeface="Lucida Sans" charset="0"/>
              </a:rPr>
              <a:t> 12.12.2018 </a:t>
            </a:r>
            <a:r>
              <a:rPr lang="en-US" sz="2000" dirty="0" err="1">
                <a:latin typeface="Lucida Sans" charset="0"/>
                <a:ea typeface="ＭＳ Ｐゴシック" charset="0"/>
                <a:cs typeface="Lucida Sans" charset="0"/>
              </a:rPr>
              <a:t>julkaistuun</a:t>
            </a:r>
            <a:r>
              <a:rPr lang="en-US" sz="2000" dirty="0">
                <a:latin typeface="Lucida Sans" charset="0"/>
                <a:ea typeface="ＭＳ Ｐゴシック" charset="0"/>
                <a:cs typeface="Lucida Sans" charset="0"/>
              </a:rPr>
              <a:t> </a:t>
            </a:r>
            <a:r>
              <a:rPr lang="en-US" sz="2000" dirty="0" err="1">
                <a:latin typeface="Lucida Sans" charset="0"/>
                <a:ea typeface="ＭＳ Ｐゴシック" charset="0"/>
                <a:cs typeface="Lucida Sans" charset="0"/>
              </a:rPr>
              <a:t>Käypä</a:t>
            </a:r>
            <a:r>
              <a:rPr lang="en-US" sz="2000" dirty="0">
                <a:latin typeface="Lucida Sans" charset="0"/>
                <a:ea typeface="ＭＳ Ｐゴシック" charset="0"/>
                <a:cs typeface="Lucida Sans" charset="0"/>
              </a:rPr>
              <a:t> </a:t>
            </a:r>
            <a:r>
              <a:rPr lang="en-US" sz="2000" dirty="0" err="1">
                <a:latin typeface="Lucida Sans" charset="0"/>
                <a:ea typeface="ＭＳ Ｐゴシック" charset="0"/>
                <a:cs typeface="Lucida Sans" charset="0"/>
              </a:rPr>
              <a:t>hoito</a:t>
            </a:r>
            <a:r>
              <a:rPr lang="en-US" sz="2000" dirty="0">
                <a:latin typeface="Lucida Sans" charset="0"/>
                <a:ea typeface="ＭＳ Ｐゴシック" charset="0"/>
                <a:cs typeface="Lucida Sans" charset="0"/>
              </a:rPr>
              <a:t> -</a:t>
            </a:r>
            <a:r>
              <a:rPr lang="en-US" sz="2000" dirty="0" err="1">
                <a:latin typeface="Lucida Sans" charset="0"/>
                <a:ea typeface="ＭＳ Ｐゴシック" charset="0"/>
                <a:cs typeface="Lucida Sans" charset="0"/>
              </a:rPr>
              <a:t>suositukseen</a:t>
            </a:r>
            <a:endParaRPr lang="en-US" sz="2000" dirty="0">
              <a:latin typeface="Lucida Sans" charset="0"/>
              <a:ea typeface="ＭＳ Ｐゴシック" charset="0"/>
              <a:cs typeface="Lucida Sans" charset="0"/>
            </a:endParaRPr>
          </a:p>
          <a:p>
            <a:endParaRPr lang="en-US" dirty="0">
              <a:latin typeface="Lucida Sans" charset="0"/>
              <a:ea typeface="ＭＳ Ｐゴシック" charset="0"/>
              <a:cs typeface="Lucida San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AF7694-652D-4C0A-9C57-3F8CBC94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Ehkäisyinterventiot palvelujärjestelmässä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92A2BF-A2C3-4A56-A8B2-2DED1A6137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Käytöshäiriöiden syntyä ehkäiseviä tutkittuja interventioita voidaan toteuttaa useissa palvelu-järjestelmissä.</a:t>
            </a:r>
          </a:p>
          <a:p>
            <a:pPr lvl="1"/>
            <a:r>
              <a:rPr lang="fi-FI" dirty="0"/>
              <a:t>Interventioiden ei tarvitse sijoittua terveydenhuoltoon. </a:t>
            </a:r>
          </a:p>
          <a:p>
            <a:pPr lvl="1"/>
            <a:r>
              <a:rPr lang="fi-FI" dirty="0"/>
              <a:t>Ei ole myöskään tutkimusnäyttöä siitä, että näiden interventioiden toteuttaminen edellyttäisi jotakin tiettyä opetustoimen tai sosiaali- tai terveydenhuollon ammattitutkintoa.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769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105EB0-46D4-4F83-8A75-3E7932820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Universaali ja selektiivinen ehkäisy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4C781050-5F6C-4D33-8F5B-2B21E9CDE89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11654569"/>
              </p:ext>
            </p:extLst>
          </p:nvPr>
        </p:nvGraphicFramePr>
        <p:xfrm>
          <a:off x="628650" y="932269"/>
          <a:ext cx="7886700" cy="340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4114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D2979C-BE85-4A75-A1AB-546301A7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8239777" cy="1384995"/>
          </a:xfrm>
        </p:spPr>
        <p:txBody>
          <a:bodyPr/>
          <a:lstStyle/>
          <a:p>
            <a:r>
              <a:rPr lang="fi-FI" sz="2800" dirty="0"/>
              <a:t>Universaalit ja selektiiviset ehkäisyinterventiot varhaiskasvatuksessa ja koulussa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80AA47-E8BC-4CD2-8B47-4971B3E43D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886700" cy="3068338"/>
          </a:xfrm>
        </p:spPr>
        <p:txBody>
          <a:bodyPr/>
          <a:lstStyle/>
          <a:p>
            <a:r>
              <a:rPr lang="fi-FI" sz="2000" dirty="0"/>
              <a:t>Vaikuttavat ohjelmat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ovat tyypillisesti strukturoituja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kohdentuvat nimenomaan tunne-, vuorovaikutus- ja ongelmanratkaisutaitojen aktiiviseen opettamiseen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sisältävät riittävän koulutuksen ja tuen opettajille tai muille koulun ammattilaisille sekä toiminnan seuraamisen.</a:t>
            </a:r>
          </a:p>
          <a:p>
            <a:r>
              <a:rPr lang="fi-FI" sz="2000" dirty="0"/>
              <a:t>Osassa ohjelmia opiskeluympäristö strukturoidaan: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odotukset lasten käytökselle ovat yhteneviä ja selkeitä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suotuisaa käytöstä tuetaan johdonmukaisesti vahvistamisen avulla koko varhaiskasvatus- tai kouluyhteisön voimin.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6088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908437-236E-4BE5-AD03-F967C4317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Universaali ehkäisy vanhemmuustaito- ja perheohjelmien avulla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950841-9EAF-4CF2-A306-02DEED6294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886700" cy="3068338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fi-FI" sz="2000" dirty="0"/>
              <a:t>Kun vanhemmuustaito-ohjelmia tarjotaan valikoitumattomalle ryhmälle </a:t>
            </a:r>
          </a:p>
          <a:p>
            <a:pPr lvl="1"/>
            <a:r>
              <a:rPr lang="fi-FI" sz="1800" dirty="0"/>
              <a:t>lasten vanhempia, niillä ei liene vaikutusta lapsiväestön käytösongelmien määrään (C).</a:t>
            </a:r>
          </a:p>
          <a:p>
            <a:pPr lvl="1"/>
            <a:r>
              <a:rPr lang="fi-FI" sz="1800" dirty="0"/>
              <a:t>nuorten vanhempia, ne saattavat vähentää nuorten käytösongelmien määrää (C).</a:t>
            </a:r>
          </a:p>
          <a:p>
            <a:pPr>
              <a:lnSpc>
                <a:spcPts val="2300"/>
              </a:lnSpc>
            </a:pPr>
            <a:r>
              <a:rPr lang="fi-FI" sz="2000" dirty="0"/>
              <a:t>Kaikille nuorille ja heidän vanhemmilleen koulun yhteydessä saatavilla olevat lyhyet positiivisia kasvatuskäytäntöjä tukevat perheinterventiot ilmeisesti vähentävät nuorten käytösongelmien määrää (B). </a:t>
            </a:r>
          </a:p>
        </p:txBody>
      </p:sp>
    </p:spTree>
    <p:extLst>
      <p:ext uri="{BB962C8B-B14F-4D97-AF65-F5344CB8AC3E}">
        <p14:creationId xmlns:p14="http://schemas.microsoft.com/office/powerpoint/2010/main" val="130562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7DD29B-77FF-4945-AC8C-9F2F53DD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Selektiivinen ehkäisy vanhemmuustaito- ja perheohjelmien avulla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6B6B37-168A-4229-813B-34BF50C1B6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886700" cy="3068338"/>
          </a:xfrm>
        </p:spPr>
        <p:txBody>
          <a:bodyPr/>
          <a:lstStyle/>
          <a:p>
            <a:r>
              <a:rPr lang="fi-FI" sz="2000" dirty="0"/>
              <a:t>Riskiryhmässä olevien lasten käytösongelmia saattavat ehkäistä 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pitkäkestoiset, ryhmämuotoiset ja kotikäyntejä sisältävät strukturoidut vanhemmuustaitojen ohjauksen ohjelmat (C) 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vanhemmille ja päiväkodin työntekijöille annettava yhteinen ohjaus (C).</a:t>
            </a:r>
          </a:p>
          <a:p>
            <a:pPr lvl="2"/>
            <a:r>
              <a:rPr lang="fi-FI" sz="1600" dirty="0"/>
              <a:t>Tutkimusten tuloksissa on kuitenkin merkittävää ristiriitaa. </a:t>
            </a:r>
          </a:p>
          <a:p>
            <a:r>
              <a:rPr lang="fi-FI" sz="2000" dirty="0"/>
              <a:t>Nuorten käytöshäiriöoireita saattaa vähentää koko perheelle suunnattu psykososiaalinen interventio (C).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Aihe vaatii lisää tutkimusta.</a:t>
            </a:r>
          </a:p>
          <a:p>
            <a:pPr lvl="1"/>
            <a:endParaRPr lang="fi-FI" sz="1800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924225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BC6C69-42E5-44B8-AD2F-F46A7C6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Yhteisöllinen kehittämisohjelma nuorten käytösongelmien ehkäisyssä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A75977-5BBA-4092-A76C-078CF25D5B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886700" cy="3068338"/>
          </a:xfrm>
        </p:spPr>
        <p:txBody>
          <a:bodyPr/>
          <a:lstStyle/>
          <a:p>
            <a:r>
              <a:rPr lang="fi-FI" sz="2000" dirty="0"/>
              <a:t>Yhteisöllinen interventio-ohjelma ilmeisesti vähentää poikien rikollista käyttäytymistä aikuisuudessa (B).</a:t>
            </a:r>
          </a:p>
          <a:p>
            <a:pPr lvl="1"/>
            <a:r>
              <a:rPr lang="fi-FI" sz="1800" dirty="0"/>
              <a:t>Tutkitussa ohjelmassa paikallisia toimijoita koulutettiin</a:t>
            </a:r>
          </a:p>
          <a:p>
            <a:pPr lvl="2"/>
            <a:r>
              <a:rPr lang="fi-FI" sz="1600" dirty="0"/>
              <a:t>tunnistamaan nuorten käytösongelmiin vaikuttavia suojaavia tekijöitä ja riskitekijöitä </a:t>
            </a:r>
          </a:p>
          <a:p>
            <a:pPr lvl="2"/>
            <a:r>
              <a:rPr lang="fi-FI" sz="1600" dirty="0"/>
              <a:t>käyttämään näyttöön perustuvia ehkäiseviä interventioita riskien vähentämiseksi ja suojaavien tekijöiden vahvistamiseksi. </a:t>
            </a:r>
          </a:p>
          <a:p>
            <a:pPr lvl="1"/>
            <a:r>
              <a:rPr lang="fi-FI" sz="1800" dirty="0"/>
              <a:t>Kunnat ottivat käyttöön valitsemiinsa riskitekijöihin 1–5 ehkäisevää interventio-ohjelmaa.</a:t>
            </a:r>
          </a:p>
          <a:p>
            <a:pPr lvl="1"/>
            <a:r>
              <a:rPr lang="fi-FI" sz="1800" dirty="0"/>
              <a:t>Interventiossa kunnat saivat tukea ohjelmaan 5 vuoden ajan.</a:t>
            </a:r>
          </a:p>
          <a:p>
            <a:pPr marL="0" indent="0">
              <a:buNone/>
            </a:pPr>
            <a:endParaRPr lang="fi-FI" sz="16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0901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E93374-A9F9-48DE-BD73-476C3635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Käytöshäiriöiden psykososiaaliset hoidot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23A9721-0DFB-4581-8356-C889E7AA54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058150" cy="3480816"/>
          </a:xfrm>
        </p:spPr>
        <p:txBody>
          <a:bodyPr/>
          <a:lstStyle/>
          <a:p>
            <a:r>
              <a:rPr lang="fi-FI" sz="2100" dirty="0"/>
              <a:t>Psykososiaalisilla hoidoilla tarkoitetaan tässä yhteydessä lapsen tai nuoren psyykkisiin toimintoihin tai käyttäytymiseen tai hänen sosiaaliseen lähiympäristöönsä kohdennettuja, lääkkeettömiä interventioita.</a:t>
            </a:r>
          </a:p>
          <a:p>
            <a:r>
              <a:rPr lang="fi-FI" sz="2100" dirty="0"/>
              <a:t>Interventiot saattavat kohdistua lapseen tai nuoreen yksilö- tai ryhmämuotoisesti, vanhempiin, perheeseen, kouluun tai muihin kehitysympäristöihin tai useampiin näistä tahoista samassa hoito-ohjelmassa.</a:t>
            </a:r>
          </a:p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285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C800EB-CBE4-4E6B-A4C9-3D2AF6E15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Hoidon yleiset 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7D1633-6D44-4C4A-8FE7-3EC93EB6379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sz="1800" dirty="0"/>
              <a:t>Hoito suunnitellaan yksilöllisesti:</a:t>
            </a:r>
          </a:p>
          <a:p>
            <a:pPr lvl="1"/>
            <a:r>
              <a:rPr lang="fi-FI" sz="1600" dirty="0"/>
              <a:t>hoidossa huomioidaan lapsen tai nuoren kokonaistilanne ja hoito toteutetaan yhteistyössä lapsen tai nuoren ja hänen perheensä sekä tarvittaessa muiden toimijoiden kanssa. </a:t>
            </a:r>
            <a:endParaRPr lang="fi-FI" sz="1600" dirty="0">
              <a:solidFill>
                <a:srgbClr val="FF0000"/>
              </a:solidFill>
            </a:endParaRPr>
          </a:p>
          <a:p>
            <a:r>
              <a:rPr lang="fi-FI" sz="1800" dirty="0"/>
              <a:t>Psykososiaaliset hoitomuodot ovat ensisijaisia.</a:t>
            </a:r>
          </a:p>
          <a:p>
            <a:pPr lvl="0"/>
            <a:r>
              <a:rPr lang="fi-FI" sz="1800" dirty="0"/>
              <a:t>Keskeistä tutkimusnäyttöön perustuvissa interventioissa on</a:t>
            </a:r>
          </a:p>
          <a:p>
            <a:pPr lvl="1"/>
            <a:r>
              <a:rPr lang="fi-FI" sz="1600" dirty="0"/>
              <a:t>lapsen tai nuoren ympäristön muokkaaminen hänen kehitystään tukevaksi siten, että positiivista käytöstä vahvistetaan ja käytetään rakentavia rajoittamisen keinoja.</a:t>
            </a:r>
          </a:p>
          <a:p>
            <a:pPr lvl="0"/>
            <a:r>
              <a:rPr lang="fi-FI" sz="1800" dirty="0"/>
              <a:t>Hoidon tehoa ja mahdollisia haittoja seurataan</a:t>
            </a:r>
          </a:p>
          <a:p>
            <a:pPr lvl="1"/>
            <a:r>
              <a:rPr lang="fi-FI" sz="1600" dirty="0"/>
              <a:t>haastattelun, kliinisen arvion, kyselylomakkeiden ja tarvittavien muiden testien avulla.</a:t>
            </a:r>
          </a:p>
          <a:p>
            <a:endParaRPr lang="fi-FI" sz="20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172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4A6344-A83E-41E7-96D6-7AD968F4A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Vaikuttavimmat psykososiaaliset hoidot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D35BF2-CB45-4695-A834-1F5CD7E743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002082"/>
            <a:ext cx="7886700" cy="3301694"/>
          </a:xfrm>
        </p:spPr>
        <p:txBody>
          <a:bodyPr/>
          <a:lstStyle/>
          <a:p>
            <a:r>
              <a:rPr lang="fi-FI" sz="2100" dirty="0"/>
              <a:t>Lapsilla vahvin tutkimusnäyttö käytöshäiriöiden hoidossa on strukturoidusta vanhemmuustaito-ohjauksesta, jossa tuetaan lapsen ja vanhemman myönteistä suhdetta ja vahvistetaan positiivista käytöstä. </a:t>
            </a:r>
          </a:p>
          <a:p>
            <a:r>
              <a:rPr lang="fi-FI" sz="2100" dirty="0"/>
              <a:t>Nuorille tuloksellisinta on heille, heidän vanhemmilleen ja heidän verkostoilleen suunnatut monimuotoiset psykososiaaliset interventiot.</a:t>
            </a:r>
          </a:p>
        </p:txBody>
      </p:sp>
    </p:spTree>
    <p:extLst>
      <p:ext uri="{BB962C8B-B14F-4D97-AF65-F5344CB8AC3E}">
        <p14:creationId xmlns:p14="http://schemas.microsoft.com/office/powerpoint/2010/main" val="1370295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67CCB1-5779-4B27-8118-30D89A4C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23220"/>
          </a:xfrm>
        </p:spPr>
        <p:txBody>
          <a:bodyPr/>
          <a:lstStyle/>
          <a:p>
            <a:r>
              <a:rPr lang="fi-FI" sz="2800" dirty="0"/>
              <a:t>Strukturoidut vanhempainohjausinterventiot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BFCC4F66-352F-4EF7-AB09-5AEF16BB0C2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95505785"/>
              </p:ext>
            </p:extLst>
          </p:nvPr>
        </p:nvGraphicFramePr>
        <p:xfrm>
          <a:off x="628650" y="923168"/>
          <a:ext cx="7886700" cy="3335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584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492B5-8DCC-475B-B0AD-73D1BEC2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461665"/>
          </a:xfrm>
        </p:spPr>
        <p:txBody>
          <a:bodyPr/>
          <a:lstStyle/>
          <a:p>
            <a:r>
              <a:rPr lang="fi-FI" sz="2400" dirty="0"/>
              <a:t>Näytön varmuusaste Käypä hoito -suosituksissa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CF02105-79B9-48AA-A464-29E0DBF141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21258604"/>
              </p:ext>
            </p:extLst>
          </p:nvPr>
        </p:nvGraphicFramePr>
        <p:xfrm>
          <a:off x="628650" y="822325"/>
          <a:ext cx="7886700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22">
                  <a:extLst>
                    <a:ext uri="{9D8B030D-6E8A-4147-A177-3AD203B41FA5}">
                      <a16:colId xmlns:a16="http://schemas.microsoft.com/office/drawing/2014/main" val="6971782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984627652"/>
                    </a:ext>
                  </a:extLst>
                </a:gridCol>
                <a:gridCol w="4821174">
                  <a:extLst>
                    <a:ext uri="{9D8B030D-6E8A-4147-A177-3AD203B41FA5}">
                      <a16:colId xmlns:a16="http://schemas.microsoft.com/office/drawing/2014/main" val="3580641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Koodi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Näytön 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Selitys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Vahva 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Useita menetelmällisesti tasokkaita</a:t>
                      </a:r>
                      <a:r>
                        <a:rPr lang="fi-FI" sz="14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1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tutkimuksia, joiden tulokset samansuuntaiset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9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Kohtalainen 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Ainakin yksi menetelmällisesti tasokas tutkimus tai useita kelvollisia</a:t>
                      </a:r>
                      <a:r>
                        <a:rPr lang="fi-FI" sz="14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2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tutkimuksia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9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Niukka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Ainakin yksi kelvollinen tieteellinen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tutkimus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Ei 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Asiantuntijoiden tulkinta (paras arvio) tiedosta, joka ei täytä tutkimukseen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perustuvia näytön vaatimuksia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9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sz="12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1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Menetelmällisesti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r>
                        <a:rPr lang="fi-FI" sz="12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2 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  <a:endParaRPr lang="fi-FI" sz="12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3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90947C-6EC2-4A14-81B7-2D922960F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8377565" cy="523220"/>
          </a:xfrm>
        </p:spPr>
        <p:txBody>
          <a:bodyPr/>
          <a:lstStyle/>
          <a:p>
            <a:r>
              <a:rPr lang="fi-FI" sz="2800" dirty="0"/>
              <a:t>Psykososiaalisten hoitojen tutkimusnäyttö 1(3)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81952B0-07E7-4AA1-817E-0AB0983FA3C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32075962"/>
              </p:ext>
            </p:extLst>
          </p:nvPr>
        </p:nvGraphicFramePr>
        <p:xfrm>
          <a:off x="628649" y="822960"/>
          <a:ext cx="8064413" cy="3373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3999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B6C6EB6-39CB-460B-9C61-92FEF966431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15087198"/>
              </p:ext>
            </p:extLst>
          </p:nvPr>
        </p:nvGraphicFramePr>
        <p:xfrm>
          <a:off x="628649" y="839244"/>
          <a:ext cx="8114518" cy="3464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tsikko 1">
            <a:extLst>
              <a:ext uri="{FF2B5EF4-FFF2-40B4-BE49-F238E27FC236}">
                <a16:creationId xmlns:a16="http://schemas.microsoft.com/office/drawing/2014/main" id="{D2C0F8A3-A632-4B71-AA41-ABC044E8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8377565" cy="523220"/>
          </a:xfrm>
        </p:spPr>
        <p:txBody>
          <a:bodyPr/>
          <a:lstStyle/>
          <a:p>
            <a:r>
              <a:rPr lang="fi-FI" sz="2800" dirty="0"/>
              <a:t>Psykososiaalisten hoitojen tutkimusnäyttö 2(3)</a:t>
            </a:r>
          </a:p>
        </p:txBody>
      </p:sp>
    </p:spTree>
    <p:extLst>
      <p:ext uri="{BB962C8B-B14F-4D97-AF65-F5344CB8AC3E}">
        <p14:creationId xmlns:p14="http://schemas.microsoft.com/office/powerpoint/2010/main" val="2576107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B6C6EB6-39CB-460B-9C61-92FEF9664313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863680818"/>
              </p:ext>
            </p:extLst>
          </p:nvPr>
        </p:nvGraphicFramePr>
        <p:xfrm>
          <a:off x="628649" y="964504"/>
          <a:ext cx="8114518" cy="325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tsikko 1">
            <a:extLst>
              <a:ext uri="{FF2B5EF4-FFF2-40B4-BE49-F238E27FC236}">
                <a16:creationId xmlns:a16="http://schemas.microsoft.com/office/drawing/2014/main" id="{D2C0F8A3-A632-4B71-AA41-ABC044E8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19775"/>
            <a:ext cx="8377565" cy="523220"/>
          </a:xfrm>
        </p:spPr>
        <p:txBody>
          <a:bodyPr/>
          <a:lstStyle/>
          <a:p>
            <a:r>
              <a:rPr lang="fi-FI" sz="2800" dirty="0"/>
              <a:t>Psykososiaalisten hoitojen tutkimusnäyttö 3(3)</a:t>
            </a:r>
          </a:p>
        </p:txBody>
      </p:sp>
    </p:spTree>
    <p:extLst>
      <p:ext uri="{BB962C8B-B14F-4D97-AF65-F5344CB8AC3E}">
        <p14:creationId xmlns:p14="http://schemas.microsoft.com/office/powerpoint/2010/main" val="740091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C6CC62-D8C0-4B4F-83E0-9246B972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603185"/>
          </a:xfrm>
        </p:spPr>
        <p:txBody>
          <a:bodyPr/>
          <a:lstStyle/>
          <a:p>
            <a:r>
              <a:rPr lang="fi-FI" sz="3200" dirty="0"/>
              <a:t>Vaikuttavien hoitojen ominaisuuksia</a:t>
            </a:r>
            <a:br>
              <a:rPr lang="fi-FI" sz="2800" dirty="0"/>
            </a:b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DA0A5E5-4E1D-4647-A6DC-FA93D6E45D9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402107309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515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B6D1A1-F7BE-42D7-8312-11CF26D96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Sosiaalihuolto, lastensuojelu ja perheiden tuki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7C9A52-9E96-4E99-B824-9BF9A3CD45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886700" cy="3068338"/>
          </a:xfrm>
        </p:spPr>
        <p:txBody>
          <a:bodyPr/>
          <a:lstStyle/>
          <a:p>
            <a:pPr>
              <a:lnSpc>
                <a:spcPts val="2100"/>
              </a:lnSpc>
            </a:pPr>
            <a:r>
              <a:rPr lang="fi-FI" sz="1900" dirty="0"/>
              <a:t>Käytöshäiriöiden vaikuttava ehkäisy ja hoito edellyttävät usein hyvää yhteistyötä sosiaali- ja terveydenhuollon välillä.</a:t>
            </a:r>
          </a:p>
          <a:p>
            <a:pPr>
              <a:lnSpc>
                <a:spcPts val="2100"/>
              </a:lnSpc>
            </a:pPr>
            <a:r>
              <a:rPr lang="fi-FI" sz="1900" dirty="0"/>
              <a:t>Terveydenhuollon ammattilaisilla on velvollisuus ilmoittaa sosiaalihuoltoon, mikäli he ovat työssään saaneet tietää lapsesta, joka voisi olla sosiaalihuollon tai lastensuojelun tuen tarpeessa. </a:t>
            </a:r>
          </a:p>
          <a:p>
            <a:pPr>
              <a:lnSpc>
                <a:spcPts val="2100"/>
              </a:lnSpc>
            </a:pPr>
            <a:r>
              <a:rPr lang="fi-FI" sz="1900" dirty="0"/>
              <a:t>Lastensuojelun piirissä annettava tuki:</a:t>
            </a:r>
          </a:p>
          <a:p>
            <a:pPr lvl="1">
              <a:lnSpc>
                <a:spcPts val="1900"/>
              </a:lnSpc>
            </a:pPr>
            <a:r>
              <a:rPr lang="fi-FI" sz="1700" dirty="0"/>
              <a:t>Avohuollon tuki on aina vapaaehtoista, ja sitä annetaan tavallisesti niin, että lapsi asuu kotona.</a:t>
            </a:r>
          </a:p>
          <a:p>
            <a:pPr lvl="1">
              <a:lnSpc>
                <a:spcPts val="1900"/>
              </a:lnSpc>
            </a:pPr>
            <a:r>
              <a:rPr lang="fi-FI" sz="1700" dirty="0"/>
              <a:t>Lastensuojelussa on käytettävä ensisijaisesti avohuollon tukitoimia, jollei lapsen etu muuta vaadi.</a:t>
            </a:r>
          </a:p>
          <a:p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125221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BE3D37-081D-4BA5-89AA-D3BE7A77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72" y="219775"/>
            <a:ext cx="7886700" cy="1015663"/>
          </a:xfrm>
        </p:spPr>
        <p:txBody>
          <a:bodyPr/>
          <a:lstStyle/>
          <a:p>
            <a:r>
              <a:rPr lang="fi-FI" dirty="0"/>
              <a:t>Varhaiskasvatuksen ja opetustoimen rooli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FC230C-A456-4A1C-A7C9-D47A3DA25D5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8619" y="1235438"/>
            <a:ext cx="8455256" cy="3068338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fi-FI" sz="1800" dirty="0"/>
              <a:t>Vuonna 2014 uudistetuissa opetussuunnitelmassa painotetaan</a:t>
            </a:r>
            <a:br>
              <a:rPr lang="fi-FI" sz="1800" dirty="0"/>
            </a:br>
            <a:r>
              <a:rPr lang="fi-FI" sz="1800" dirty="0"/>
              <a:t>tunne- ja vuorovaikutustaitojen opetusta. </a:t>
            </a:r>
          </a:p>
          <a:p>
            <a:pPr lvl="1"/>
            <a:r>
              <a:rPr lang="fi-FI" sz="1600" dirty="0"/>
              <a:t>Näiden taitojen vahvistamista korostetaan opetussuunnitelman monissa kohdissa alkaen perusopetuksen tehtävästä. </a:t>
            </a:r>
          </a:p>
          <a:p>
            <a:pPr>
              <a:lnSpc>
                <a:spcPts val="2000"/>
              </a:lnSpc>
            </a:pPr>
            <a:r>
              <a:rPr lang="fi-FI" sz="1800" dirty="0"/>
              <a:t>Koulun nykyisiä keinoja tukea käytöshäiriöistä oppilasta kuvataan sähköisessä lisämateriaalissa, ks. </a:t>
            </a:r>
            <a:r>
              <a:rPr lang="fi-FI" sz="1800" dirty="0">
                <a:hlinkClick r:id="rId2"/>
              </a:rPr>
              <a:t>täältä</a:t>
            </a:r>
            <a:r>
              <a:rPr lang="fi-FI" sz="1800" dirty="0"/>
              <a:t>.</a:t>
            </a:r>
          </a:p>
          <a:p>
            <a:pPr>
              <a:lnSpc>
                <a:spcPts val="2000"/>
              </a:lnSpc>
            </a:pPr>
            <a:r>
              <a:rPr lang="fi-FI" sz="1800" dirty="0"/>
              <a:t>Varhaiskasvatuslain mukaan lapsella on oikeus tarkoituksen-mukaiseen kehityksen ja oppimisen tukeen tuen tarpeen ilmettyä.</a:t>
            </a:r>
          </a:p>
          <a:p>
            <a:pPr lvl="1"/>
            <a:r>
              <a:rPr lang="fi-FI" sz="1600" dirty="0"/>
              <a:t> Kuva </a:t>
            </a:r>
            <a:r>
              <a:rPr lang="fi-FI" sz="1600"/>
              <a:t>kolmiportaisesta tuesta, </a:t>
            </a:r>
            <a:r>
              <a:rPr lang="fi-FI" sz="1600" dirty="0"/>
              <a:t>ks. </a:t>
            </a:r>
            <a:r>
              <a:rPr lang="fi-FI" sz="1600" dirty="0">
                <a:hlinkClick r:id="rId3" action="ppaction://hlinksldjump"/>
              </a:rPr>
              <a:t>dia 26</a:t>
            </a:r>
            <a:endParaRPr lang="fi-FI" sz="1600" dirty="0"/>
          </a:p>
          <a:p>
            <a:pPr>
              <a:lnSpc>
                <a:spcPts val="2000"/>
              </a:lnSpc>
            </a:pPr>
            <a:r>
              <a:rPr lang="fi-FI" sz="1800" dirty="0"/>
              <a:t>Varhaiskasvatuksen nykyisistä käytännöistä tukea lasten tunne- ja vuorovaikutustaitoja kuvataan sähköisessä lisämateriaalissa, ks. </a:t>
            </a:r>
            <a:r>
              <a:rPr lang="fi-FI" sz="1800" dirty="0">
                <a:hlinkClick r:id="rId4"/>
              </a:rPr>
              <a:t>täältä</a:t>
            </a:r>
            <a:r>
              <a:rPr lang="fi-FI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6965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57446C-B0E9-4F2F-BCE1-1AF1C3BF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Kolmiportainen tuki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56C5C2C-4091-42D1-A53E-0D481C78E17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99756" y="868634"/>
            <a:ext cx="5544487" cy="3369949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E50701A-B848-4D77-82FF-87F1BF09EE32}"/>
              </a:ext>
            </a:extLst>
          </p:cNvPr>
          <p:cNvSpPr txBox="1"/>
          <p:nvPr/>
        </p:nvSpPr>
        <p:spPr>
          <a:xfrm>
            <a:off x="2352544" y="4338144"/>
            <a:ext cx="4991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Lucida Sans" panose="020B0602030504020204" pitchFamily="34" charset="0"/>
              </a:rPr>
              <a:t>Uuden perusopetuslain mukaisen tukiprosessin</a:t>
            </a:r>
            <a:br>
              <a:rPr lang="fi-FI" sz="1600" dirty="0">
                <a:latin typeface="Lucida Sans" panose="020B0602030504020204" pitchFamily="34" charset="0"/>
              </a:rPr>
            </a:br>
            <a:r>
              <a:rPr lang="fi-FI" sz="1600" dirty="0">
                <a:latin typeface="Lucida Sans" panose="020B0602030504020204" pitchFamily="34" charset="0"/>
              </a:rPr>
              <a:t>eteneminen yleisestä tuesta erityiseen tukeen. 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F835937D-6EF6-4320-8571-B519D2BCABA3}"/>
              </a:ext>
            </a:extLst>
          </p:cNvPr>
          <p:cNvSpPr txBox="1"/>
          <p:nvPr/>
        </p:nvSpPr>
        <p:spPr>
          <a:xfrm>
            <a:off x="7450111" y="3661502"/>
            <a:ext cx="119921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50" dirty="0">
                <a:latin typeface="Lucida Sans" panose="020B0602030504020204" pitchFamily="34" charset="0"/>
                <a:sym typeface="Wingdings" panose="05000000000000000000" pitchFamily="2" charset="2"/>
              </a:rPr>
              <a:t>©</a:t>
            </a:r>
            <a:r>
              <a:rPr lang="fi-FI" sz="1050" dirty="0">
                <a:latin typeface="Lucida Sans" panose="020B0602030504020204" pitchFamily="34" charset="0"/>
              </a:rPr>
              <a:t> Suomalainen Lääkäriseura Duodecim</a:t>
            </a:r>
          </a:p>
        </p:txBody>
      </p:sp>
    </p:spTree>
    <p:extLst>
      <p:ext uri="{BB962C8B-B14F-4D97-AF65-F5344CB8AC3E}">
        <p14:creationId xmlns:p14="http://schemas.microsoft.com/office/powerpoint/2010/main" val="4189371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8E81D-9EF1-4707-A2B3-A0355191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200329"/>
          </a:xfrm>
        </p:spPr>
        <p:txBody>
          <a:bodyPr/>
          <a:lstStyle/>
          <a:p>
            <a:r>
              <a:rPr lang="fi-FI" sz="1400" b="1" dirty="0"/>
              <a:t>Suomalaisen Lääkäriseuran Duodecimin ja Suomen lastenpsykiatriyhdistyksen, Suomen nuorisopsykiatrisen yhdistyksen sekä Suomen Psykiatriyhdistyksen Nuorisopsykiatrian jaoksen asettama työryhmä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950976"/>
            <a:ext cx="7886700" cy="3352800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Puheenjohtaja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 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Eeva Aronen,</a:t>
            </a:r>
            <a:r>
              <a:rPr lang="fi-FI" altLang="fi-FI" sz="1400" dirty="0">
                <a:ea typeface="Lucida Sans" panose="020B0602030504020204" pitchFamily="34" charset="0"/>
                <a:cs typeface="Lucida Sans" panose="020B0602030504020204" pitchFamily="34" charset="0"/>
              </a:rPr>
              <a:t> lastenpsykiatrian 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professori, ylilääkäri, Helsingin yliopisto ja Helsingin yliopistollinen sairaala</a:t>
            </a:r>
          </a:p>
          <a:p>
            <a:pPr mar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</a:rPr>
              <a:t>Kokoavat kirjoittajat: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Nina Lindberg, nuorisopsykiatrian dosentti, oikeuspsykiatrian professori, osastonylilääkäri; Tampereen yliopisto, Helsingin yliopisto, Helsingin yliopistollinen sairaala (kokoava kirjoittaja 2.3.2018 saakka)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Päivi Santalahti, lastenpsykiatrian dosentti, apulaisylilääkäri, vieraileva tutkija                    Turun yliopisto, HUS Lastenpsykiatria, THL Mielenterveysyksikkö </a:t>
            </a:r>
            <a:b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</a:b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(kokoava kirjoittaja 2.3.2018 lähtien)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Jäsenet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Jorma Fredriksson, FL, psykologi, kouluttajapsykoterapeutti                                          yksityinen ammatinharjoittaja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8C017A3-E83D-499A-9A01-95E86B28F9F9}"/>
              </a:ext>
            </a:extLst>
          </p:cNvPr>
          <p:cNvSpPr txBox="1"/>
          <p:nvPr/>
        </p:nvSpPr>
        <p:spPr>
          <a:xfrm>
            <a:off x="5597564" y="4137003"/>
            <a:ext cx="2997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latin typeface="Lucida Sans" panose="020B0602030504020204" pitchFamily="34" charset="0"/>
              </a:rPr>
              <a:t>Huom. Jatkuu seuraavalla dialla</a:t>
            </a:r>
          </a:p>
        </p:txBody>
      </p:sp>
    </p:spTree>
    <p:extLst>
      <p:ext uri="{BB962C8B-B14F-4D97-AF65-F5344CB8AC3E}">
        <p14:creationId xmlns:p14="http://schemas.microsoft.com/office/powerpoint/2010/main" val="2827862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5233"/>
            <a:ext cx="7886700" cy="3906075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Jäsenet 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(</a:t>
            </a:r>
            <a:r>
              <a:rPr lang="fi-FI" altLang="fi-FI" sz="1400" i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jatkoa edelliseltä dialta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):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Sauli Hyvärinen, valtiotieteiden maisteri, johtava asiantuntija, Lastensuojelun Keskusliitto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 err="1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Riittakerttu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 </a:t>
            </a:r>
            <a:r>
              <a:rPr lang="fi-FI" altLang="fi-FI" sz="1400" dirty="0" err="1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Kaltiala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-Heino, LT, YK, nuorisopsykiatrian, psykiatrian ja oikeuspsykiatrian erikoislääkäri, nuorisopsykiatrian professori, ylilääkäri, vastuualuejohtaja, Tampereen yliopisto ja TAYS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Päivi Kilpinen-</a:t>
            </a:r>
            <a:r>
              <a:rPr lang="fi-FI" altLang="fi-FI" sz="1400" dirty="0" err="1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Loisa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, LT, lastenneurologian erikoislääkäri, apulaisylilääkäri, lastenneuvola- ja kouluterveydenhuollon vastuulääkäri, lastenneuvola- ja kouluterveydenhuoltotyön erityispätevyys, Päijät-Hämeen </a:t>
            </a:r>
            <a:r>
              <a:rPr lang="fi-FI" altLang="fi-FI" sz="1400" dirty="0" err="1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Hyvinvointikuntayhtymä</a:t>
            </a:r>
            <a:endParaRPr lang="fi-FI" altLang="fi-FI" sz="1400" dirty="0">
              <a:solidFill>
                <a:prstClr val="black"/>
              </a:solidFill>
              <a:ea typeface="Lucida Sans" panose="020B0602030504020204" pitchFamily="34" charset="0"/>
              <a:cs typeface="Lucida Sans" panose="020B0602030504020204" pitchFamily="34" charset="0"/>
            </a:endParaRP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Pirjo Mäki†, psykiatrian professori, nuorisopsykiatrian dosentti, lastenpsykiatrian erikoislääkäri, ylilääkäri, VET-psykoterapeutti, Oulun yliopisto ja OYS, psykiatria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Jukka Ollikainen, LT, lastentautien erikoislääkäri, Kuopion terveyskeskus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Arto Pitkänen, kasvatustieteiden maisteri, erityisluokanopettaja, Kuopion kaupunki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Riitta Vänskä, yhteiskuntatieteiden lisensiaatti, koulukuraattori, Kuopion kaupunki</a:t>
            </a:r>
          </a:p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Arja Tuunainen, LT, biologisen psykiatrian dosentti, kliinisen neurofysiologian ja psykiatrian erikoislääkäri, Käypä hoito -toimittaja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66E76E7-6298-438A-87CD-EED372F393D5}"/>
              </a:ext>
            </a:extLst>
          </p:cNvPr>
          <p:cNvSpPr txBox="1"/>
          <p:nvPr/>
        </p:nvSpPr>
        <p:spPr>
          <a:xfrm>
            <a:off x="628651" y="3996005"/>
            <a:ext cx="79110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1100" dirty="0">
                <a:latin typeface="Lucida Sans" panose="020B0602030504020204" pitchFamily="34" charset="0"/>
                <a:cs typeface="Times New Roman" panose="02020603050405020304" pitchFamily="18" charset="0"/>
              </a:rPr>
              <a:t>Diat on laatinut Tiina Tala, Käypä hoito. </a:t>
            </a:r>
            <a:br>
              <a:rPr lang="fi-FI" altLang="fi-FI" sz="1100" dirty="0">
                <a:latin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fi-FI" altLang="fi-FI" sz="1100" dirty="0">
                <a:latin typeface="Lucida Sans" panose="020B0602030504020204" pitchFamily="34" charset="0"/>
                <a:cs typeface="Times New Roman" panose="02020603050405020304" pitchFamily="18" charset="0"/>
              </a:rPr>
              <a:t>Asiasisällön ovat tarkastaneet Eeva Aronen, </a:t>
            </a:r>
            <a:r>
              <a:rPr lang="fi-FI" altLang="fi-FI" sz="1100" dirty="0" err="1">
                <a:latin typeface="Lucida Sans" panose="020B0602030504020204" pitchFamily="34" charset="0"/>
                <a:cs typeface="Times New Roman" panose="02020603050405020304" pitchFamily="18" charset="0"/>
              </a:rPr>
              <a:t>Riittakerttu</a:t>
            </a:r>
            <a:r>
              <a:rPr lang="fi-FI" altLang="fi-FI" sz="1100" dirty="0">
                <a:latin typeface="Lucida Sans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fi-FI" altLang="fi-FI" sz="1100" dirty="0" err="1">
                <a:latin typeface="Lucida Sans" panose="020B0602030504020204" pitchFamily="34" charset="0"/>
                <a:cs typeface="Times New Roman" panose="02020603050405020304" pitchFamily="18" charset="0"/>
              </a:rPr>
              <a:t>Kaltiala</a:t>
            </a:r>
            <a:r>
              <a:rPr lang="fi-FI" altLang="fi-FI" sz="1100" dirty="0">
                <a:latin typeface="Lucida Sans" panose="020B0602030504020204" pitchFamily="34" charset="0"/>
                <a:cs typeface="Times New Roman" panose="02020603050405020304" pitchFamily="18" charset="0"/>
              </a:rPr>
              <a:t>-Heino ja Arja Tuunainen.</a:t>
            </a:r>
            <a:br>
              <a:rPr lang="fi-FI" altLang="fi-FI" sz="1100" dirty="0">
                <a:latin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fi-FI" altLang="fi-FI" sz="1100" dirty="0">
                <a:latin typeface="Lucida Sans" panose="020B0602030504020204" pitchFamily="34" charset="0"/>
                <a:cs typeface="Times New Roman" panose="02020603050405020304" pitchFamily="18" charset="0"/>
              </a:rPr>
              <a:t>Luentomateriaalin ovat viimeistelleet Tiina Tala ja Kirsi Tarnanen, Käypä hoito.</a:t>
            </a:r>
            <a:endParaRPr lang="fi-FI" sz="1100" dirty="0"/>
          </a:p>
        </p:txBody>
      </p:sp>
    </p:spTree>
    <p:extLst>
      <p:ext uri="{BB962C8B-B14F-4D97-AF65-F5344CB8AC3E}">
        <p14:creationId xmlns:p14="http://schemas.microsoft.com/office/powerpoint/2010/main" val="261402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3CDCB-C9A9-4B57-989C-D916D98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00A49D-905E-428D-B059-B16826946B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Käypä hoito -suositusten luentomateriaalit on laadittu tukemaan suosituksen käyttöönottoa. </a:t>
            </a:r>
          </a:p>
          <a:p>
            <a:pPr>
              <a:defRPr/>
            </a:pPr>
            <a:r>
              <a:rPr lang="fi-FI" sz="2000" dirty="0"/>
              <a:t>Ne ovat vapaasti käytettävissä terveydenhuollon, julkishallinnon ja oppilaitosten koulutuksissa ja apuna ammattilaisten arjessa.</a:t>
            </a:r>
          </a:p>
          <a:p>
            <a:pPr>
              <a:defRPr/>
            </a:pPr>
            <a:r>
              <a:rPr lang="fi-FI" sz="2000" dirty="0"/>
              <a:t>Käyvän hoidon tuottamat aineistot ovat kaikille avoimia ja maksuttomia.</a:t>
            </a:r>
          </a:p>
          <a:p>
            <a:pPr>
              <a:defRPr/>
            </a:pPr>
            <a:r>
              <a:rPr lang="fi-FI" sz="2000" dirty="0"/>
              <a:t>Esityksen sisältöä ei saa muuttaa. </a:t>
            </a:r>
          </a:p>
          <a:p>
            <a:pPr marL="742950" lvl="2" indent="-342900">
              <a:defRPr/>
            </a:pPr>
            <a:r>
              <a:rPr lang="fi-FI" dirty="0"/>
              <a:t>Jos esitykseen sisällytetään muuta materiaalia, Käypä hoito </a:t>
            </a:r>
            <a:br>
              <a:rPr lang="fi-FI" dirty="0"/>
            </a:br>
            <a:r>
              <a:rPr lang="fi-FI" dirty="0"/>
              <a:t>-esityspohjaa ei saa käyttää lisätyssä materiaalissa.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11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1(3)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089255-8300-4B1F-8FAD-9BBD35F33E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2000" dirty="0"/>
              <a:t>Lasten ja nuorten käytöshäiriöt ovat monimuotoisia.</a:t>
            </a:r>
          </a:p>
          <a:p>
            <a:pPr lvl="1"/>
            <a:r>
              <a:rPr lang="fi-FI" sz="1800" dirty="0"/>
              <a:t>Pääoireena on pitkäkestoinen ikätasosta poikkeava uhmakas, aggressiivinen tai epäsosiaalinen käytös, joka aiheuttaa ongelmia sosiaalisissa suhteissa ja suoriutumisessa.</a:t>
            </a:r>
          </a:p>
          <a:p>
            <a:pPr lvl="0"/>
            <a:r>
              <a:rPr lang="fi-FI" sz="2000" dirty="0"/>
              <a:t>Käytöshäiriöihin liittyy usein kehityksellisiä ongelmia, oheissairastavuutta ja psykososiaalista kuormitusta.</a:t>
            </a:r>
          </a:p>
          <a:p>
            <a:pPr lvl="0"/>
            <a:r>
              <a:rPr lang="fi-FI" sz="2000" dirty="0"/>
              <a:t>Käytöshäiriöitä esiintyy noin 5 prosentilla lapsista ja nuorista.</a:t>
            </a:r>
          </a:p>
          <a:p>
            <a:pPr lvl="0"/>
            <a:r>
              <a:rPr lang="fi-FI" sz="2000" dirty="0"/>
              <a:t>Käytösongelmat ovat yleinen syy siihen, että lapset ja nuoret ohjautuvat mielenterveyspalveluihin.</a:t>
            </a:r>
          </a:p>
        </p:txBody>
      </p:sp>
    </p:spTree>
    <p:extLst>
      <p:ext uri="{BB962C8B-B14F-4D97-AF65-F5344CB8AC3E}">
        <p14:creationId xmlns:p14="http://schemas.microsoft.com/office/powerpoint/2010/main" val="24754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2(3)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089255-8300-4B1F-8FAD-9BBD35F33E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10928"/>
            <a:ext cx="7886700" cy="3737008"/>
          </a:xfrm>
        </p:spPr>
        <p:txBody>
          <a:bodyPr/>
          <a:lstStyle/>
          <a:p>
            <a:pPr lvl="0"/>
            <a:r>
              <a:rPr lang="fi-FI" sz="2000" dirty="0"/>
              <a:t>Käytöshäiriöitä voidaan ehkäistä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edistämällä lapsen tunne-, vuorovaikutus- ja ongelmanratkaisutaitoja sekä myönteisiä kasvatuskäytäntöjä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lievittämällä tai poistamalla käytöshäiriölle altistavia tekijöitä.</a:t>
            </a:r>
          </a:p>
          <a:p>
            <a:r>
              <a:rPr lang="fi-FI" sz="2000" dirty="0"/>
              <a:t>Psykososiaaliset hoitomuodot ovat ensisijaisia.</a:t>
            </a:r>
          </a:p>
          <a:p>
            <a:pPr lvl="1"/>
            <a:r>
              <a:rPr lang="fi-FI" sz="1800" dirty="0"/>
              <a:t>Vahvin tutkimusnäyttö käytöshäiriöiden hoidossa lapsilla on strukturoidusta vanhemmuustaito-ohjauksesta.</a:t>
            </a:r>
          </a:p>
          <a:p>
            <a:pPr lvl="2"/>
            <a:r>
              <a:rPr lang="fi-FI" sz="1600" dirty="0"/>
              <a:t>Siinä tuetaan lapsen ja vanhemman myönteistä suhdetta ja vahvistetaan positiivista käytöstä. </a:t>
            </a:r>
          </a:p>
          <a:p>
            <a:pPr lvl="1">
              <a:lnSpc>
                <a:spcPts val="2000"/>
              </a:lnSpc>
            </a:pPr>
            <a:r>
              <a:rPr lang="fi-FI" sz="1800" dirty="0"/>
              <a:t>Nuorille tuloksellisinta on heille, heidän vanhemmilleen ja heidän verkostoilleen suunnatut monimotoiset psyko-sosiaaliset interventiot.</a:t>
            </a:r>
          </a:p>
        </p:txBody>
      </p:sp>
    </p:spTree>
    <p:extLst>
      <p:ext uri="{BB962C8B-B14F-4D97-AF65-F5344CB8AC3E}">
        <p14:creationId xmlns:p14="http://schemas.microsoft.com/office/powerpoint/2010/main" val="3827728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3(3)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089255-8300-4B1F-8FAD-9BBD35F33E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2000" dirty="0"/>
              <a:t>Lääkehoitoa harkitaan psykososiaalisten hoitojen lisänä vain, jos asianmukaiset psykososiaaliset hoitomuodot tai oheissairauksien hoito tai edellä mainittujen hoitojen yhdistäminen eivät ole riittävää vaikeiden käytösoireiden hallitsemiseksi.</a:t>
            </a:r>
          </a:p>
          <a:p>
            <a:pPr lvl="0"/>
            <a:r>
              <a:rPr lang="fi-FI" sz="2000" dirty="0"/>
              <a:t>Hoito toteutetaan yhteistyössä lapsen tai nuoren ja perheen, terveydenhuollon, varhaiskasvatuksen tai koulun ja sosiaalitoimen kesken harkiten yksilöllisesti, minkä tahojen kanssa on tarkoituksenmukaista tehdä yhteistyötä. </a:t>
            </a:r>
          </a:p>
          <a:p>
            <a:pPr lvl="0"/>
            <a:r>
              <a:rPr lang="fi-FI" sz="2000" dirty="0"/>
              <a:t>Hoito edellyttää luottamuksellista perheen ja nuoren toimijuutta vahvistavaa yhteistyösuhdetta ja jatkuvuutta.</a:t>
            </a:r>
          </a:p>
        </p:txBody>
      </p:sp>
    </p:spTree>
    <p:extLst>
      <p:ext uri="{BB962C8B-B14F-4D97-AF65-F5344CB8AC3E}">
        <p14:creationId xmlns:p14="http://schemas.microsoft.com/office/powerpoint/2010/main" val="374987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CF9397-0A91-48B3-82D1-CB6D0A57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Käytöshäiriöiden ehkäisy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BC651DBE-BD5F-44B1-96D4-7CEC3362B28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53606756"/>
              </p:ext>
            </p:extLst>
          </p:nvPr>
        </p:nvGraphicFramePr>
        <p:xfrm>
          <a:off x="628649" y="822960"/>
          <a:ext cx="8001783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0403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C24B7B-52CD-498D-81E7-643A2CD6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E85973-8318-42E9-88BC-D735CC2543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2000" dirty="0"/>
              <a:t>Lasten ja nuorten kehitystä (erityisesti kielellistä) ja kehitysympäristöjä (vanhemmuus, päiväkoti, koulu) tulisi tukea.</a:t>
            </a:r>
          </a:p>
          <a:p>
            <a:pPr lvl="0"/>
            <a:r>
              <a:rPr lang="fi-FI" sz="2000" dirty="0"/>
              <a:t>Lapsia, joilla on keskimääräistä heikompi kognitiivinen suoriutuminen, erityisesti </a:t>
            </a:r>
            <a:r>
              <a:rPr lang="fi-FI" sz="2000" dirty="0" err="1"/>
              <a:t>ikätasoa</a:t>
            </a:r>
            <a:r>
              <a:rPr lang="fi-FI" sz="2000" dirty="0"/>
              <a:t> heikommat kielelliset taidot tai toiminnanohjauksen puutteita, tulisi tukea arkiympäristössä jo ennen käytösongelmien syntyä.</a:t>
            </a:r>
          </a:p>
          <a:p>
            <a:pPr lvl="1"/>
            <a:r>
              <a:rPr lang="fi-FI" sz="1800" dirty="0"/>
              <a:t>Kommunikaation tukena käytetään esimerkiksi kuvia.</a:t>
            </a:r>
          </a:p>
          <a:p>
            <a:r>
              <a:rPr lang="fi-FI" sz="2000" dirty="0"/>
              <a:t>Käytöshäiriöiden riskitekijöitä tulisi vähentää yksilö- ja </a:t>
            </a:r>
            <a:r>
              <a:rPr lang="fi-FI" sz="2000" dirty="0" err="1"/>
              <a:t>yhteiskuntatasolla</a:t>
            </a:r>
            <a:r>
              <a:rPr lang="fi-FI" sz="2000" dirty="0"/>
              <a:t>.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640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E2E3FD-26B6-45F3-A108-6C2DCB56D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Interventiot käytöshäiriöiden ehkäisyssä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A876805B-2A3D-4D71-A52D-F9670444B17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45630008"/>
              </p:ext>
            </p:extLst>
          </p:nvPr>
        </p:nvGraphicFramePr>
        <p:xfrm>
          <a:off x="628650" y="822960"/>
          <a:ext cx="7886700" cy="348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8534898"/>
      </p:ext>
    </p:extLst>
  </p:cSld>
  <p:clrMapOvr>
    <a:masterClrMapping/>
  </p:clrMapOvr>
</p:sld>
</file>

<file path=ppt/theme/theme1.xml><?xml version="1.0" encoding="utf-8"?>
<a:theme xmlns:a="http://schemas.openxmlformats.org/drawingml/2006/main" name="Pohja A">
  <a:themeElements>
    <a:clrScheme name="Duodecim Seura">
      <a:dk1>
        <a:sysClr val="windowText" lastClr="000000"/>
      </a:dk1>
      <a:lt1>
        <a:sysClr val="window" lastClr="FFFFFF"/>
      </a:lt1>
      <a:dk2>
        <a:srgbClr val="094592"/>
      </a:dk2>
      <a:lt2>
        <a:srgbClr val="DEDEDB"/>
      </a:lt2>
      <a:accent1>
        <a:srgbClr val="094592"/>
      </a:accent1>
      <a:accent2>
        <a:srgbClr val="117C9F"/>
      </a:accent2>
      <a:accent3>
        <a:srgbClr val="B7DFEB"/>
      </a:accent3>
      <a:accent4>
        <a:srgbClr val="06275C"/>
      </a:accent4>
      <a:accent5>
        <a:srgbClr val="436CAF"/>
      </a:accent5>
      <a:accent6>
        <a:srgbClr val="DEDEDB"/>
      </a:accent6>
      <a:hlink>
        <a:srgbClr val="094592"/>
      </a:hlink>
      <a:folHlink>
        <a:srgbClr val="06275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CF52C160-4324-4A71-9613-7EBB5A358CA7}"/>
    </a:ext>
  </a:extLst>
</a:theme>
</file>

<file path=ppt/theme/theme2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2D5AEDB2-BF7B-49A2-801E-65315783FB3E}"/>
    </a:ext>
  </a:extLst>
</a:theme>
</file>

<file path=ppt/theme/theme3.xml><?xml version="1.0" encoding="utf-8"?>
<a:theme xmlns:a="http://schemas.openxmlformats.org/drawingml/2006/main" name="Pohja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7EE64C3B-C870-431A-91F5-805884FDEAD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 luentomateriaali LEVEÄ</Template>
  <TotalTime>0</TotalTime>
  <Words>1552</Words>
  <Application>Microsoft Office PowerPoint</Application>
  <PresentationFormat>Näytössä katseltava esitys (16:9)</PresentationFormat>
  <Paragraphs>178</Paragraphs>
  <Slides>28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28</vt:i4>
      </vt:variant>
    </vt:vector>
  </HeadingPairs>
  <TitlesOfParts>
    <vt:vector size="36" baseType="lpstr">
      <vt:lpstr>Arial</vt:lpstr>
      <vt:lpstr>Calibri</vt:lpstr>
      <vt:lpstr>Lucida Sans</vt:lpstr>
      <vt:lpstr>Lucida Sans Unicode</vt:lpstr>
      <vt:lpstr>Symbol</vt:lpstr>
      <vt:lpstr>Pohja A</vt:lpstr>
      <vt:lpstr>Pohja B</vt:lpstr>
      <vt:lpstr>Pohja C</vt:lpstr>
      <vt:lpstr>Käytöshäiriöt (lapset ja nuoret) Ehkäisy ja psykososiaaliset hoidot</vt:lpstr>
      <vt:lpstr>Näytön varmuusaste Käypä hoito -suosituksissa</vt:lpstr>
      <vt:lpstr>Luentomateriaalin käyttö</vt:lpstr>
      <vt:lpstr>Keskeistä 1(3)</vt:lpstr>
      <vt:lpstr>Keskeistä 2(3)</vt:lpstr>
      <vt:lpstr>Keskeistä 3(3)</vt:lpstr>
      <vt:lpstr>Käytöshäiriöiden ehkäisy</vt:lpstr>
      <vt:lpstr>Ehkäisy</vt:lpstr>
      <vt:lpstr>Interventiot käytöshäiriöiden ehkäisyssä</vt:lpstr>
      <vt:lpstr>Ehkäisyinterventiot palvelujärjestelmässä</vt:lpstr>
      <vt:lpstr>Universaali ja selektiivinen ehkäisy</vt:lpstr>
      <vt:lpstr>Universaalit ja selektiiviset ehkäisyinterventiot varhaiskasvatuksessa ja koulussa</vt:lpstr>
      <vt:lpstr>Universaali ehkäisy vanhemmuustaito- ja perheohjelmien avulla</vt:lpstr>
      <vt:lpstr>Selektiivinen ehkäisy vanhemmuustaito- ja perheohjelmien avulla</vt:lpstr>
      <vt:lpstr>Yhteisöllinen kehittämisohjelma nuorten käytösongelmien ehkäisyssä</vt:lpstr>
      <vt:lpstr>Käytöshäiriöiden psykososiaaliset hoidot</vt:lpstr>
      <vt:lpstr>Hoidon yleiset periaatteet</vt:lpstr>
      <vt:lpstr>Vaikuttavimmat psykososiaaliset hoidot</vt:lpstr>
      <vt:lpstr>Strukturoidut vanhempainohjausinterventiot</vt:lpstr>
      <vt:lpstr>Psykososiaalisten hoitojen tutkimusnäyttö 1(3)</vt:lpstr>
      <vt:lpstr>Psykososiaalisten hoitojen tutkimusnäyttö 2(3)</vt:lpstr>
      <vt:lpstr>Psykososiaalisten hoitojen tutkimusnäyttö 3(3)</vt:lpstr>
      <vt:lpstr>Vaikuttavien hoitojen ominaisuuksia </vt:lpstr>
      <vt:lpstr>Sosiaalihuolto, lastensuojelu ja perheiden tuki</vt:lpstr>
      <vt:lpstr>Varhaiskasvatuksen ja opetustoimen rooli</vt:lpstr>
      <vt:lpstr>Kolmiportainen tuki</vt:lpstr>
      <vt:lpstr>Suomalaisen Lääkäriseuran Duodecimin ja Suomen lastenpsykiatriyhdistyksen, Suomen nuorisopsykiatrisen yhdistyksen sekä Suomen Psykiatriyhdistyksen Nuorisopsykiatrian jaoksen asettama työryhmä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2018-12-17T12:26:55Z</dcterms:created>
  <dcterms:modified xsi:type="dcterms:W3CDTF">2019-01-11T11:01:23Z</dcterms:modified>
</cp:coreProperties>
</file>