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736" r:id="rId2"/>
    <p:sldMasterId id="2147483708" r:id="rId3"/>
  </p:sldMasterIdLst>
  <p:notesMasterIdLst>
    <p:notesMasterId r:id="rId36"/>
  </p:notesMasterIdLst>
  <p:handoutMasterIdLst>
    <p:handoutMasterId r:id="rId37"/>
  </p:handoutMasterIdLst>
  <p:sldIdLst>
    <p:sldId id="256" r:id="rId4"/>
    <p:sldId id="278" r:id="rId5"/>
    <p:sldId id="281" r:id="rId6"/>
    <p:sldId id="279" r:id="rId7"/>
    <p:sldId id="307" r:id="rId8"/>
    <p:sldId id="308" r:id="rId9"/>
    <p:sldId id="309" r:id="rId10"/>
    <p:sldId id="310" r:id="rId11"/>
    <p:sldId id="322" r:id="rId12"/>
    <p:sldId id="311" r:id="rId13"/>
    <p:sldId id="312" r:id="rId14"/>
    <p:sldId id="319" r:id="rId15"/>
    <p:sldId id="335" r:id="rId16"/>
    <p:sldId id="318" r:id="rId17"/>
    <p:sldId id="320" r:id="rId18"/>
    <p:sldId id="321" r:id="rId19"/>
    <p:sldId id="323" r:id="rId20"/>
    <p:sldId id="324" r:id="rId21"/>
    <p:sldId id="316" r:id="rId22"/>
    <p:sldId id="315" r:id="rId23"/>
    <p:sldId id="325" r:id="rId24"/>
    <p:sldId id="326" r:id="rId25"/>
    <p:sldId id="327" r:id="rId26"/>
    <p:sldId id="328" r:id="rId27"/>
    <p:sldId id="332" r:id="rId28"/>
    <p:sldId id="333" r:id="rId29"/>
    <p:sldId id="334" r:id="rId30"/>
    <p:sldId id="329" r:id="rId31"/>
    <p:sldId id="330" r:id="rId32"/>
    <p:sldId id="331" r:id="rId33"/>
    <p:sldId id="304" r:id="rId34"/>
    <p:sldId id="305" r:id="rId3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0">
          <p15:clr>
            <a:srgbClr val="A4A3A4"/>
          </p15:clr>
        </p15:guide>
        <p15:guide id="2" pos="2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Tekijä" initials="A" lastIdx="3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Vaalea tyyli 1 - Korost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6" autoAdjust="0"/>
    <p:restoredTop sz="85120" autoAdjust="0"/>
  </p:normalViewPr>
  <p:slideViewPr>
    <p:cSldViewPr snapToGrid="0" snapToObjects="1" showGuides="1">
      <p:cViewPr varScale="1">
        <p:scale>
          <a:sx n="146" d="100"/>
          <a:sy n="146" d="100"/>
        </p:scale>
        <p:origin x="342" y="132"/>
      </p:cViewPr>
      <p:guideLst>
        <p:guide orient="horz" pos="410"/>
        <p:guide pos="2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464"/>
    </p:cViewPr>
  </p:sorterViewPr>
  <p:notesViewPr>
    <p:cSldViewPr snapToGrid="0" snapToObjects="1"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325FDF-EF50-4C21-84A8-33BCCFA6340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3D74A65A-0E72-4EF6-A043-F46FC6229AD4}">
      <dgm:prSet/>
      <dgm:spPr/>
      <dgm:t>
        <a:bodyPr/>
        <a:lstStyle/>
        <a:p>
          <a:r>
            <a:rPr lang="fi-FI" baseline="0" dirty="0"/>
            <a:t>Itsetuhoisuus</a:t>
          </a:r>
          <a:endParaRPr lang="fi-FI" dirty="0"/>
        </a:p>
      </dgm:t>
    </dgm:pt>
    <dgm:pt modelId="{785ACD25-A233-42D3-8E8E-9D9DF2D05E56}" type="parTrans" cxnId="{76162391-2974-4509-92FD-240621757FF5}">
      <dgm:prSet/>
      <dgm:spPr/>
      <dgm:t>
        <a:bodyPr/>
        <a:lstStyle/>
        <a:p>
          <a:endParaRPr lang="fi-FI"/>
        </a:p>
      </dgm:t>
    </dgm:pt>
    <dgm:pt modelId="{02297EE4-9200-4F3A-A5A1-86EDB7A9F089}" type="sibTrans" cxnId="{76162391-2974-4509-92FD-240621757FF5}">
      <dgm:prSet/>
      <dgm:spPr/>
      <dgm:t>
        <a:bodyPr/>
        <a:lstStyle/>
        <a:p>
          <a:endParaRPr lang="fi-FI"/>
        </a:p>
      </dgm:t>
    </dgm:pt>
    <dgm:pt modelId="{1CAB8516-1CE4-43EE-BFFF-3400E612775F}">
      <dgm:prSet/>
      <dgm:spPr/>
      <dgm:t>
        <a:bodyPr/>
        <a:lstStyle/>
        <a:p>
          <a:r>
            <a:rPr lang="fi-FI" dirty="0"/>
            <a:t>Tässä suosituksessa itsetuhoisuudella tarkoitetaan pyrkimystä tai käyttäytymistä, johon sisältyy itsensä vahingoittaminen tai tarkoituksellinen henkeä uhkaavan riskin ottaminen.</a:t>
          </a:r>
        </a:p>
      </dgm:t>
    </dgm:pt>
    <dgm:pt modelId="{7CD4694E-7CF8-479B-BB24-D502AE11E1BA}" type="parTrans" cxnId="{1D011F70-432E-422B-A9D3-9CDC8059C0BA}">
      <dgm:prSet/>
      <dgm:spPr/>
      <dgm:t>
        <a:bodyPr/>
        <a:lstStyle/>
        <a:p>
          <a:endParaRPr lang="fi-FI"/>
        </a:p>
      </dgm:t>
    </dgm:pt>
    <dgm:pt modelId="{153A2BBC-ED96-42C9-9AB2-C200A658E2B7}" type="sibTrans" cxnId="{1D011F70-432E-422B-A9D3-9CDC8059C0BA}">
      <dgm:prSet/>
      <dgm:spPr/>
      <dgm:t>
        <a:bodyPr/>
        <a:lstStyle/>
        <a:p>
          <a:endParaRPr lang="fi-FI"/>
        </a:p>
      </dgm:t>
    </dgm:pt>
    <dgm:pt modelId="{7F0D2466-DCA7-48A3-A7BE-1CF2678C52A9}">
      <dgm:prSet/>
      <dgm:spPr/>
      <dgm:t>
        <a:bodyPr/>
        <a:lstStyle/>
        <a:p>
          <a:r>
            <a:rPr lang="fi-FI" dirty="0"/>
            <a:t>Itsetuhoisuus voi ilmetä itsemurha-ajatuksina, itsemurhasta puhumisena, keskeytyneenä itsemurhayrityksenä, itsemurhayrityksenä tai itsemurhana.</a:t>
          </a:r>
        </a:p>
      </dgm:t>
    </dgm:pt>
    <dgm:pt modelId="{0F300944-9855-4E97-8435-6143FA7DFF01}" type="parTrans" cxnId="{0E9E37FF-1CAD-4865-A4E3-06BC55ED64E9}">
      <dgm:prSet/>
      <dgm:spPr/>
      <dgm:t>
        <a:bodyPr/>
        <a:lstStyle/>
        <a:p>
          <a:endParaRPr lang="fi-FI"/>
        </a:p>
      </dgm:t>
    </dgm:pt>
    <dgm:pt modelId="{C428ECEC-D647-4652-944D-560CC799BB88}" type="sibTrans" cxnId="{0E9E37FF-1CAD-4865-A4E3-06BC55ED64E9}">
      <dgm:prSet/>
      <dgm:spPr/>
      <dgm:t>
        <a:bodyPr/>
        <a:lstStyle/>
        <a:p>
          <a:endParaRPr lang="fi-FI"/>
        </a:p>
      </dgm:t>
    </dgm:pt>
    <dgm:pt modelId="{79A582EC-9D89-4A42-A915-D74E5E3DF6DA}">
      <dgm:prSet/>
      <dgm:spPr/>
      <dgm:t>
        <a:bodyPr/>
        <a:lstStyle/>
        <a:p>
          <a:r>
            <a:rPr lang="fi-FI" baseline="0" dirty="0"/>
            <a:t>Itsemurhayritys</a:t>
          </a:r>
          <a:endParaRPr lang="fi-FI" dirty="0"/>
        </a:p>
      </dgm:t>
    </dgm:pt>
    <dgm:pt modelId="{083251DA-B251-4163-A8D4-30F2BD144087}" type="parTrans" cxnId="{6DB0EC30-1213-4D6F-8BF7-D7F24823601C}">
      <dgm:prSet/>
      <dgm:spPr/>
      <dgm:t>
        <a:bodyPr/>
        <a:lstStyle/>
        <a:p>
          <a:endParaRPr lang="fi-FI"/>
        </a:p>
      </dgm:t>
    </dgm:pt>
    <dgm:pt modelId="{771E03F2-B40F-4DB9-A85D-B10083A4CFE2}" type="sibTrans" cxnId="{6DB0EC30-1213-4D6F-8BF7-D7F24823601C}">
      <dgm:prSet/>
      <dgm:spPr/>
      <dgm:t>
        <a:bodyPr/>
        <a:lstStyle/>
        <a:p>
          <a:endParaRPr lang="fi-FI"/>
        </a:p>
      </dgm:t>
    </dgm:pt>
    <dgm:pt modelId="{AA725086-BB7C-42C0-ADC7-2F0D5399C38A}">
      <dgm:prSet/>
      <dgm:spPr/>
      <dgm:t>
        <a:bodyPr/>
        <a:lstStyle/>
        <a:p>
          <a:r>
            <a:rPr lang="fi-FI" dirty="0"/>
            <a:t>Itsemurhayrityksellä tarkoitetaan itseen kohdistettua vahingollista tekoa, johon liittyy ainakin jonkin asteinen kuolemantoive (attempted suicide).</a:t>
          </a:r>
        </a:p>
      </dgm:t>
    </dgm:pt>
    <dgm:pt modelId="{3EAB692D-0F14-4DBC-945D-555F2455B0A2}" type="parTrans" cxnId="{14097563-CCE9-492F-8CD3-E974DEF4DB6A}">
      <dgm:prSet/>
      <dgm:spPr/>
      <dgm:t>
        <a:bodyPr/>
        <a:lstStyle/>
        <a:p>
          <a:endParaRPr lang="fi-FI"/>
        </a:p>
      </dgm:t>
    </dgm:pt>
    <dgm:pt modelId="{F1F1B236-F56E-414B-A9A6-B6D55D984F45}" type="sibTrans" cxnId="{14097563-CCE9-492F-8CD3-E974DEF4DB6A}">
      <dgm:prSet/>
      <dgm:spPr/>
      <dgm:t>
        <a:bodyPr/>
        <a:lstStyle/>
        <a:p>
          <a:endParaRPr lang="fi-FI"/>
        </a:p>
      </dgm:t>
    </dgm:pt>
    <dgm:pt modelId="{60486229-1F06-421F-84CC-A8487F4FAA8B}" type="pres">
      <dgm:prSet presAssocID="{28325FDF-EF50-4C21-84A8-33BCCFA63406}" presName="vert0" presStyleCnt="0">
        <dgm:presLayoutVars>
          <dgm:dir/>
          <dgm:animOne val="branch"/>
          <dgm:animLvl val="lvl"/>
        </dgm:presLayoutVars>
      </dgm:prSet>
      <dgm:spPr/>
    </dgm:pt>
    <dgm:pt modelId="{D009AC6D-FE92-4D78-9924-7D5A463FB4DF}" type="pres">
      <dgm:prSet presAssocID="{3D74A65A-0E72-4EF6-A043-F46FC6229AD4}" presName="thickLine" presStyleLbl="alignNode1" presStyleIdx="0" presStyleCnt="2"/>
      <dgm:spPr/>
    </dgm:pt>
    <dgm:pt modelId="{BB39E31A-8BD5-4DC1-8109-0BB009AB2D64}" type="pres">
      <dgm:prSet presAssocID="{3D74A65A-0E72-4EF6-A043-F46FC6229AD4}" presName="horz1" presStyleCnt="0"/>
      <dgm:spPr/>
    </dgm:pt>
    <dgm:pt modelId="{DBF0010B-C45A-4C17-8930-0ACC4D1E2CC3}" type="pres">
      <dgm:prSet presAssocID="{3D74A65A-0E72-4EF6-A043-F46FC6229AD4}" presName="tx1" presStyleLbl="revTx" presStyleIdx="0" presStyleCnt="5" custScaleX="115704"/>
      <dgm:spPr/>
    </dgm:pt>
    <dgm:pt modelId="{43AC3D5D-D986-44B3-98F7-B9C7C4A8FC61}" type="pres">
      <dgm:prSet presAssocID="{3D74A65A-0E72-4EF6-A043-F46FC6229AD4}" presName="vert1" presStyleCnt="0"/>
      <dgm:spPr/>
    </dgm:pt>
    <dgm:pt modelId="{128CD004-F8FB-4C93-A4D6-8FE7C4F8A0AE}" type="pres">
      <dgm:prSet presAssocID="{1CAB8516-1CE4-43EE-BFFF-3400E612775F}" presName="vertSpace2a" presStyleCnt="0"/>
      <dgm:spPr/>
    </dgm:pt>
    <dgm:pt modelId="{3C8A56C5-0E00-4DBC-B712-9D2B10D682A6}" type="pres">
      <dgm:prSet presAssocID="{1CAB8516-1CE4-43EE-BFFF-3400E612775F}" presName="horz2" presStyleCnt="0"/>
      <dgm:spPr/>
    </dgm:pt>
    <dgm:pt modelId="{FDF1D5B9-3A3B-41E2-BA56-5B7EC95AD751}" type="pres">
      <dgm:prSet presAssocID="{1CAB8516-1CE4-43EE-BFFF-3400E612775F}" presName="horzSpace2" presStyleCnt="0"/>
      <dgm:spPr/>
    </dgm:pt>
    <dgm:pt modelId="{39A93446-7D78-4789-BB42-3D8B11608140}" type="pres">
      <dgm:prSet presAssocID="{1CAB8516-1CE4-43EE-BFFF-3400E612775F}" presName="tx2" presStyleLbl="revTx" presStyleIdx="1" presStyleCnt="5"/>
      <dgm:spPr/>
    </dgm:pt>
    <dgm:pt modelId="{CFF8D18B-3627-4FB8-A6C3-4A7462EBEF99}" type="pres">
      <dgm:prSet presAssocID="{1CAB8516-1CE4-43EE-BFFF-3400E612775F}" presName="vert2" presStyleCnt="0"/>
      <dgm:spPr/>
    </dgm:pt>
    <dgm:pt modelId="{2718B7C4-30CF-4352-AA53-9EB9C2350BEA}" type="pres">
      <dgm:prSet presAssocID="{1CAB8516-1CE4-43EE-BFFF-3400E612775F}" presName="thinLine2b" presStyleLbl="callout" presStyleIdx="0" presStyleCnt="3"/>
      <dgm:spPr/>
    </dgm:pt>
    <dgm:pt modelId="{0EEBE269-BC2B-4D7B-8A31-B6B1CFB7A97B}" type="pres">
      <dgm:prSet presAssocID="{1CAB8516-1CE4-43EE-BFFF-3400E612775F}" presName="vertSpace2b" presStyleCnt="0"/>
      <dgm:spPr/>
    </dgm:pt>
    <dgm:pt modelId="{C875B94D-7EC8-4BD4-849F-499A52008486}" type="pres">
      <dgm:prSet presAssocID="{7F0D2466-DCA7-48A3-A7BE-1CF2678C52A9}" presName="horz2" presStyleCnt="0"/>
      <dgm:spPr/>
    </dgm:pt>
    <dgm:pt modelId="{9AF4A2B6-F118-455D-974A-2ABE87D4A22D}" type="pres">
      <dgm:prSet presAssocID="{7F0D2466-DCA7-48A3-A7BE-1CF2678C52A9}" presName="horzSpace2" presStyleCnt="0"/>
      <dgm:spPr/>
    </dgm:pt>
    <dgm:pt modelId="{E1CCD465-B915-49CB-99FC-8506967BC775}" type="pres">
      <dgm:prSet presAssocID="{7F0D2466-DCA7-48A3-A7BE-1CF2678C52A9}" presName="tx2" presStyleLbl="revTx" presStyleIdx="2" presStyleCnt="5"/>
      <dgm:spPr/>
    </dgm:pt>
    <dgm:pt modelId="{53EB6E92-8848-472C-8064-23FE097F01F8}" type="pres">
      <dgm:prSet presAssocID="{7F0D2466-DCA7-48A3-A7BE-1CF2678C52A9}" presName="vert2" presStyleCnt="0"/>
      <dgm:spPr/>
    </dgm:pt>
    <dgm:pt modelId="{D86F7F70-F035-40E7-9415-219864BA2E6A}" type="pres">
      <dgm:prSet presAssocID="{7F0D2466-DCA7-48A3-A7BE-1CF2678C52A9}" presName="thinLine2b" presStyleLbl="callout" presStyleIdx="1" presStyleCnt="3"/>
      <dgm:spPr/>
    </dgm:pt>
    <dgm:pt modelId="{C9DD53A6-F589-402B-9F52-09495DA81B96}" type="pres">
      <dgm:prSet presAssocID="{7F0D2466-DCA7-48A3-A7BE-1CF2678C52A9}" presName="vertSpace2b" presStyleCnt="0"/>
      <dgm:spPr/>
    </dgm:pt>
    <dgm:pt modelId="{724A3B05-ABCF-4B23-BC63-E2E46EF9AD78}" type="pres">
      <dgm:prSet presAssocID="{79A582EC-9D89-4A42-A915-D74E5E3DF6DA}" presName="thickLine" presStyleLbl="alignNode1" presStyleIdx="1" presStyleCnt="2"/>
      <dgm:spPr/>
    </dgm:pt>
    <dgm:pt modelId="{7796621F-5307-4185-ACDB-3316BEDF2122}" type="pres">
      <dgm:prSet presAssocID="{79A582EC-9D89-4A42-A915-D74E5E3DF6DA}" presName="horz1" presStyleCnt="0"/>
      <dgm:spPr/>
    </dgm:pt>
    <dgm:pt modelId="{3805BE68-48E3-4462-967D-5B8B9764FAE0}" type="pres">
      <dgm:prSet presAssocID="{79A582EC-9D89-4A42-A915-D74E5E3DF6DA}" presName="tx1" presStyleLbl="revTx" presStyleIdx="3" presStyleCnt="5" custScaleX="115704"/>
      <dgm:spPr/>
    </dgm:pt>
    <dgm:pt modelId="{EF0D9BD3-E4FB-45D9-B60C-408AC55F6DA6}" type="pres">
      <dgm:prSet presAssocID="{79A582EC-9D89-4A42-A915-D74E5E3DF6DA}" presName="vert1" presStyleCnt="0"/>
      <dgm:spPr/>
    </dgm:pt>
    <dgm:pt modelId="{78CDCAF4-E54C-4672-B219-B3377D4B74FD}" type="pres">
      <dgm:prSet presAssocID="{AA725086-BB7C-42C0-ADC7-2F0D5399C38A}" presName="vertSpace2a" presStyleCnt="0"/>
      <dgm:spPr/>
    </dgm:pt>
    <dgm:pt modelId="{FD90A5FB-8550-46B3-816F-623795D2D839}" type="pres">
      <dgm:prSet presAssocID="{AA725086-BB7C-42C0-ADC7-2F0D5399C38A}" presName="horz2" presStyleCnt="0"/>
      <dgm:spPr/>
    </dgm:pt>
    <dgm:pt modelId="{2C1D407D-46DA-4100-884D-E5ACD491AEC5}" type="pres">
      <dgm:prSet presAssocID="{AA725086-BB7C-42C0-ADC7-2F0D5399C38A}" presName="horzSpace2" presStyleCnt="0"/>
      <dgm:spPr/>
    </dgm:pt>
    <dgm:pt modelId="{B7AA0D89-416D-48D3-99E2-20243F3A65A1}" type="pres">
      <dgm:prSet presAssocID="{AA725086-BB7C-42C0-ADC7-2F0D5399C38A}" presName="tx2" presStyleLbl="revTx" presStyleIdx="4" presStyleCnt="5" custScaleY="59983"/>
      <dgm:spPr/>
    </dgm:pt>
    <dgm:pt modelId="{A50C78C5-DB53-4355-AF19-4D4060CB5F9E}" type="pres">
      <dgm:prSet presAssocID="{AA725086-BB7C-42C0-ADC7-2F0D5399C38A}" presName="vert2" presStyleCnt="0"/>
      <dgm:spPr/>
    </dgm:pt>
    <dgm:pt modelId="{F27274E7-5497-45E5-9B31-16ACBC37021A}" type="pres">
      <dgm:prSet presAssocID="{AA725086-BB7C-42C0-ADC7-2F0D5399C38A}" presName="thinLine2b" presStyleLbl="callout" presStyleIdx="2" presStyleCnt="3"/>
      <dgm:spPr/>
    </dgm:pt>
    <dgm:pt modelId="{5153BEC9-4232-4B40-9F9F-66DACD362607}" type="pres">
      <dgm:prSet presAssocID="{AA725086-BB7C-42C0-ADC7-2F0D5399C38A}" presName="vertSpace2b" presStyleCnt="0"/>
      <dgm:spPr/>
    </dgm:pt>
  </dgm:ptLst>
  <dgm:cxnLst>
    <dgm:cxn modelId="{E8837F1D-0BEA-4F86-9766-4273B680DBE7}" type="presOf" srcId="{28325FDF-EF50-4C21-84A8-33BCCFA63406}" destId="{60486229-1F06-421F-84CC-A8487F4FAA8B}" srcOrd="0" destOrd="0" presId="urn:microsoft.com/office/officeart/2008/layout/LinedList"/>
    <dgm:cxn modelId="{6DB0EC30-1213-4D6F-8BF7-D7F24823601C}" srcId="{28325FDF-EF50-4C21-84A8-33BCCFA63406}" destId="{79A582EC-9D89-4A42-A915-D74E5E3DF6DA}" srcOrd="1" destOrd="0" parTransId="{083251DA-B251-4163-A8D4-30F2BD144087}" sibTransId="{771E03F2-B40F-4DB9-A85D-B10083A4CFE2}"/>
    <dgm:cxn modelId="{14097563-CCE9-492F-8CD3-E974DEF4DB6A}" srcId="{79A582EC-9D89-4A42-A915-D74E5E3DF6DA}" destId="{AA725086-BB7C-42C0-ADC7-2F0D5399C38A}" srcOrd="0" destOrd="0" parTransId="{3EAB692D-0F14-4DBC-945D-555F2455B0A2}" sibTransId="{F1F1B236-F56E-414B-A9A6-B6D55D984F45}"/>
    <dgm:cxn modelId="{7D770B49-4D38-4A7D-9AE6-B89AB33A7E5D}" type="presOf" srcId="{3D74A65A-0E72-4EF6-A043-F46FC6229AD4}" destId="{DBF0010B-C45A-4C17-8930-0ACC4D1E2CC3}" srcOrd="0" destOrd="0" presId="urn:microsoft.com/office/officeart/2008/layout/LinedList"/>
    <dgm:cxn modelId="{1D011F70-432E-422B-A9D3-9CDC8059C0BA}" srcId="{3D74A65A-0E72-4EF6-A043-F46FC6229AD4}" destId="{1CAB8516-1CE4-43EE-BFFF-3400E612775F}" srcOrd="0" destOrd="0" parTransId="{7CD4694E-7CF8-479B-BB24-D502AE11E1BA}" sibTransId="{153A2BBC-ED96-42C9-9AB2-C200A658E2B7}"/>
    <dgm:cxn modelId="{AEEFF174-332B-488F-87D0-367E91E21EF0}" type="presOf" srcId="{AA725086-BB7C-42C0-ADC7-2F0D5399C38A}" destId="{B7AA0D89-416D-48D3-99E2-20243F3A65A1}" srcOrd="0" destOrd="0" presId="urn:microsoft.com/office/officeart/2008/layout/LinedList"/>
    <dgm:cxn modelId="{FD8D9E77-6820-4229-B7CF-0C3E6B9C8F70}" type="presOf" srcId="{79A582EC-9D89-4A42-A915-D74E5E3DF6DA}" destId="{3805BE68-48E3-4462-967D-5B8B9764FAE0}" srcOrd="0" destOrd="0" presId="urn:microsoft.com/office/officeart/2008/layout/LinedList"/>
    <dgm:cxn modelId="{76162391-2974-4509-92FD-240621757FF5}" srcId="{28325FDF-EF50-4C21-84A8-33BCCFA63406}" destId="{3D74A65A-0E72-4EF6-A043-F46FC6229AD4}" srcOrd="0" destOrd="0" parTransId="{785ACD25-A233-42D3-8E8E-9D9DF2D05E56}" sibTransId="{02297EE4-9200-4F3A-A5A1-86EDB7A9F089}"/>
    <dgm:cxn modelId="{4C660695-B6FA-4C40-A4D2-2A3AD16BE8F5}" type="presOf" srcId="{1CAB8516-1CE4-43EE-BFFF-3400E612775F}" destId="{39A93446-7D78-4789-BB42-3D8B11608140}" srcOrd="0" destOrd="0" presId="urn:microsoft.com/office/officeart/2008/layout/LinedList"/>
    <dgm:cxn modelId="{1C6787D5-E623-4A2C-93A7-69C08BC850A0}" type="presOf" srcId="{7F0D2466-DCA7-48A3-A7BE-1CF2678C52A9}" destId="{E1CCD465-B915-49CB-99FC-8506967BC775}" srcOrd="0" destOrd="0" presId="urn:microsoft.com/office/officeart/2008/layout/LinedList"/>
    <dgm:cxn modelId="{0E9E37FF-1CAD-4865-A4E3-06BC55ED64E9}" srcId="{3D74A65A-0E72-4EF6-A043-F46FC6229AD4}" destId="{7F0D2466-DCA7-48A3-A7BE-1CF2678C52A9}" srcOrd="1" destOrd="0" parTransId="{0F300944-9855-4E97-8435-6143FA7DFF01}" sibTransId="{C428ECEC-D647-4652-944D-560CC799BB88}"/>
    <dgm:cxn modelId="{43320AD9-BAE8-4893-AD45-D00A73D0700F}" type="presParOf" srcId="{60486229-1F06-421F-84CC-A8487F4FAA8B}" destId="{D009AC6D-FE92-4D78-9924-7D5A463FB4DF}" srcOrd="0" destOrd="0" presId="urn:microsoft.com/office/officeart/2008/layout/LinedList"/>
    <dgm:cxn modelId="{7B97C0A5-C284-4B36-B9C4-064F4E07CE6B}" type="presParOf" srcId="{60486229-1F06-421F-84CC-A8487F4FAA8B}" destId="{BB39E31A-8BD5-4DC1-8109-0BB009AB2D64}" srcOrd="1" destOrd="0" presId="urn:microsoft.com/office/officeart/2008/layout/LinedList"/>
    <dgm:cxn modelId="{111703C9-D802-412E-8DD6-2F07819328D2}" type="presParOf" srcId="{BB39E31A-8BD5-4DC1-8109-0BB009AB2D64}" destId="{DBF0010B-C45A-4C17-8930-0ACC4D1E2CC3}" srcOrd="0" destOrd="0" presId="urn:microsoft.com/office/officeart/2008/layout/LinedList"/>
    <dgm:cxn modelId="{2CBEEA8E-9824-4323-9945-58281FB7DA8A}" type="presParOf" srcId="{BB39E31A-8BD5-4DC1-8109-0BB009AB2D64}" destId="{43AC3D5D-D986-44B3-98F7-B9C7C4A8FC61}" srcOrd="1" destOrd="0" presId="urn:microsoft.com/office/officeart/2008/layout/LinedList"/>
    <dgm:cxn modelId="{E9A10B36-3C6C-4529-B7C7-FFECC722FCB2}" type="presParOf" srcId="{43AC3D5D-D986-44B3-98F7-B9C7C4A8FC61}" destId="{128CD004-F8FB-4C93-A4D6-8FE7C4F8A0AE}" srcOrd="0" destOrd="0" presId="urn:microsoft.com/office/officeart/2008/layout/LinedList"/>
    <dgm:cxn modelId="{4D547B3F-BD20-44EF-810F-9EA385D96F97}" type="presParOf" srcId="{43AC3D5D-D986-44B3-98F7-B9C7C4A8FC61}" destId="{3C8A56C5-0E00-4DBC-B712-9D2B10D682A6}" srcOrd="1" destOrd="0" presId="urn:microsoft.com/office/officeart/2008/layout/LinedList"/>
    <dgm:cxn modelId="{F86072C5-D62D-4DF5-A203-E6FF8FA2C12D}" type="presParOf" srcId="{3C8A56C5-0E00-4DBC-B712-9D2B10D682A6}" destId="{FDF1D5B9-3A3B-41E2-BA56-5B7EC95AD751}" srcOrd="0" destOrd="0" presId="urn:microsoft.com/office/officeart/2008/layout/LinedList"/>
    <dgm:cxn modelId="{D9822D16-0D47-460A-A76D-873AB1AF30FB}" type="presParOf" srcId="{3C8A56C5-0E00-4DBC-B712-9D2B10D682A6}" destId="{39A93446-7D78-4789-BB42-3D8B11608140}" srcOrd="1" destOrd="0" presId="urn:microsoft.com/office/officeart/2008/layout/LinedList"/>
    <dgm:cxn modelId="{817870ED-5B05-4CA2-91AF-76690B7F8C86}" type="presParOf" srcId="{3C8A56C5-0E00-4DBC-B712-9D2B10D682A6}" destId="{CFF8D18B-3627-4FB8-A6C3-4A7462EBEF99}" srcOrd="2" destOrd="0" presId="urn:microsoft.com/office/officeart/2008/layout/LinedList"/>
    <dgm:cxn modelId="{461402FB-1607-42D9-8ECE-34208E6B0D02}" type="presParOf" srcId="{43AC3D5D-D986-44B3-98F7-B9C7C4A8FC61}" destId="{2718B7C4-30CF-4352-AA53-9EB9C2350BEA}" srcOrd="2" destOrd="0" presId="urn:microsoft.com/office/officeart/2008/layout/LinedList"/>
    <dgm:cxn modelId="{E54CF97A-DBDF-4864-BAF0-BF54519B68BA}" type="presParOf" srcId="{43AC3D5D-D986-44B3-98F7-B9C7C4A8FC61}" destId="{0EEBE269-BC2B-4D7B-8A31-B6B1CFB7A97B}" srcOrd="3" destOrd="0" presId="urn:microsoft.com/office/officeart/2008/layout/LinedList"/>
    <dgm:cxn modelId="{21C2DE06-90A6-4574-99C1-1C6C84D2F315}" type="presParOf" srcId="{43AC3D5D-D986-44B3-98F7-B9C7C4A8FC61}" destId="{C875B94D-7EC8-4BD4-849F-499A52008486}" srcOrd="4" destOrd="0" presId="urn:microsoft.com/office/officeart/2008/layout/LinedList"/>
    <dgm:cxn modelId="{C370841F-C5C5-4237-A263-A91DB1DEBCE4}" type="presParOf" srcId="{C875B94D-7EC8-4BD4-849F-499A52008486}" destId="{9AF4A2B6-F118-455D-974A-2ABE87D4A22D}" srcOrd="0" destOrd="0" presId="urn:microsoft.com/office/officeart/2008/layout/LinedList"/>
    <dgm:cxn modelId="{B644332C-DC38-4907-B13D-9D194AA23BCD}" type="presParOf" srcId="{C875B94D-7EC8-4BD4-849F-499A52008486}" destId="{E1CCD465-B915-49CB-99FC-8506967BC775}" srcOrd="1" destOrd="0" presId="urn:microsoft.com/office/officeart/2008/layout/LinedList"/>
    <dgm:cxn modelId="{02246C4D-F5D7-456E-BB29-9D7644C96315}" type="presParOf" srcId="{C875B94D-7EC8-4BD4-849F-499A52008486}" destId="{53EB6E92-8848-472C-8064-23FE097F01F8}" srcOrd="2" destOrd="0" presId="urn:microsoft.com/office/officeart/2008/layout/LinedList"/>
    <dgm:cxn modelId="{38327D25-9237-463B-BC09-836F64FBA476}" type="presParOf" srcId="{43AC3D5D-D986-44B3-98F7-B9C7C4A8FC61}" destId="{D86F7F70-F035-40E7-9415-219864BA2E6A}" srcOrd="5" destOrd="0" presId="urn:microsoft.com/office/officeart/2008/layout/LinedList"/>
    <dgm:cxn modelId="{02815D8D-ACB8-42A9-AC4C-3FAC79751D98}" type="presParOf" srcId="{43AC3D5D-D986-44B3-98F7-B9C7C4A8FC61}" destId="{C9DD53A6-F589-402B-9F52-09495DA81B96}" srcOrd="6" destOrd="0" presId="urn:microsoft.com/office/officeart/2008/layout/LinedList"/>
    <dgm:cxn modelId="{E6A11097-A099-49E7-8CE6-99F525773BDF}" type="presParOf" srcId="{60486229-1F06-421F-84CC-A8487F4FAA8B}" destId="{724A3B05-ABCF-4B23-BC63-E2E46EF9AD78}" srcOrd="2" destOrd="0" presId="urn:microsoft.com/office/officeart/2008/layout/LinedList"/>
    <dgm:cxn modelId="{321B0899-9DFD-485B-A83F-57F05687255C}" type="presParOf" srcId="{60486229-1F06-421F-84CC-A8487F4FAA8B}" destId="{7796621F-5307-4185-ACDB-3316BEDF2122}" srcOrd="3" destOrd="0" presId="urn:microsoft.com/office/officeart/2008/layout/LinedList"/>
    <dgm:cxn modelId="{BE06C576-7224-49BF-80D8-F020FAF9666D}" type="presParOf" srcId="{7796621F-5307-4185-ACDB-3316BEDF2122}" destId="{3805BE68-48E3-4462-967D-5B8B9764FAE0}" srcOrd="0" destOrd="0" presId="urn:microsoft.com/office/officeart/2008/layout/LinedList"/>
    <dgm:cxn modelId="{F38DCB29-B960-4BFA-85BC-4782B1DCD885}" type="presParOf" srcId="{7796621F-5307-4185-ACDB-3316BEDF2122}" destId="{EF0D9BD3-E4FB-45D9-B60C-408AC55F6DA6}" srcOrd="1" destOrd="0" presId="urn:microsoft.com/office/officeart/2008/layout/LinedList"/>
    <dgm:cxn modelId="{D22E6671-29DA-4BAB-9F29-4FA895D99542}" type="presParOf" srcId="{EF0D9BD3-E4FB-45D9-B60C-408AC55F6DA6}" destId="{78CDCAF4-E54C-4672-B219-B3377D4B74FD}" srcOrd="0" destOrd="0" presId="urn:microsoft.com/office/officeart/2008/layout/LinedList"/>
    <dgm:cxn modelId="{292AC73D-85AD-487F-939E-C15E0296D836}" type="presParOf" srcId="{EF0D9BD3-E4FB-45D9-B60C-408AC55F6DA6}" destId="{FD90A5FB-8550-46B3-816F-623795D2D839}" srcOrd="1" destOrd="0" presId="urn:microsoft.com/office/officeart/2008/layout/LinedList"/>
    <dgm:cxn modelId="{35B1381F-1B37-4F4C-ADF1-35611A26C1F4}" type="presParOf" srcId="{FD90A5FB-8550-46B3-816F-623795D2D839}" destId="{2C1D407D-46DA-4100-884D-E5ACD491AEC5}" srcOrd="0" destOrd="0" presId="urn:microsoft.com/office/officeart/2008/layout/LinedList"/>
    <dgm:cxn modelId="{8C35B21E-5225-4E63-987F-6AA9D9B5CCC0}" type="presParOf" srcId="{FD90A5FB-8550-46B3-816F-623795D2D839}" destId="{B7AA0D89-416D-48D3-99E2-20243F3A65A1}" srcOrd="1" destOrd="0" presId="urn:microsoft.com/office/officeart/2008/layout/LinedList"/>
    <dgm:cxn modelId="{45B0D0AC-4C9F-41AA-8490-0779A62035DD}" type="presParOf" srcId="{FD90A5FB-8550-46B3-816F-623795D2D839}" destId="{A50C78C5-DB53-4355-AF19-4D4060CB5F9E}" srcOrd="2" destOrd="0" presId="urn:microsoft.com/office/officeart/2008/layout/LinedList"/>
    <dgm:cxn modelId="{86409DA9-FEB6-42FF-B6DC-A5F0A58C35AB}" type="presParOf" srcId="{EF0D9BD3-E4FB-45D9-B60C-408AC55F6DA6}" destId="{F27274E7-5497-45E5-9B31-16ACBC37021A}" srcOrd="2" destOrd="0" presId="urn:microsoft.com/office/officeart/2008/layout/LinedList"/>
    <dgm:cxn modelId="{A01E7569-6AB9-4601-A128-79B6FB2A36AE}" type="presParOf" srcId="{EF0D9BD3-E4FB-45D9-B60C-408AC55F6DA6}" destId="{5153BEC9-4232-4B40-9F9F-66DACD362607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438117-0308-4279-ACC8-6F87C73D13D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CA28DFFB-5928-4D72-AA86-7C5CF2DDEB74}">
      <dgm:prSet/>
      <dgm:spPr/>
      <dgm:t>
        <a:bodyPr/>
        <a:lstStyle/>
        <a:p>
          <a:r>
            <a:rPr lang="fi-FI" baseline="0" dirty="0"/>
            <a:t>Merkittävimpiä riskitekijöitä ovat</a:t>
          </a:r>
          <a:endParaRPr lang="fi-FI" dirty="0"/>
        </a:p>
      </dgm:t>
    </dgm:pt>
    <dgm:pt modelId="{F47A7F36-5DCE-4458-9D8C-0F73A87C1645}" type="parTrans" cxnId="{7CD6C382-5884-454A-A198-D6802A554A4D}">
      <dgm:prSet/>
      <dgm:spPr/>
      <dgm:t>
        <a:bodyPr/>
        <a:lstStyle/>
        <a:p>
          <a:endParaRPr lang="fi-FI"/>
        </a:p>
      </dgm:t>
    </dgm:pt>
    <dgm:pt modelId="{3D8DFE62-25B1-4B43-A154-4FF9C8047C1A}" type="sibTrans" cxnId="{7CD6C382-5884-454A-A198-D6802A554A4D}">
      <dgm:prSet/>
      <dgm:spPr/>
      <dgm:t>
        <a:bodyPr/>
        <a:lstStyle/>
        <a:p>
          <a:endParaRPr lang="fi-FI"/>
        </a:p>
      </dgm:t>
    </dgm:pt>
    <dgm:pt modelId="{5C26E6EA-11DD-478A-B70A-C148809C0AAD}">
      <dgm:prSet/>
      <dgm:spPr/>
      <dgm:t>
        <a:bodyPr/>
        <a:lstStyle/>
        <a:p>
          <a:r>
            <a:rPr lang="fi-FI" dirty="0"/>
            <a:t>mielenterveyshäiriöt (erityisesti depressio, kaksisuuntainen mielialahäiriö, skitsofrenia)</a:t>
          </a:r>
        </a:p>
      </dgm:t>
    </dgm:pt>
    <dgm:pt modelId="{55275E12-5558-4077-AD3B-B5DFE0BD7331}" type="parTrans" cxnId="{D5E69114-71AB-44FC-8ABD-E565228D73AD}">
      <dgm:prSet/>
      <dgm:spPr/>
      <dgm:t>
        <a:bodyPr/>
        <a:lstStyle/>
        <a:p>
          <a:endParaRPr lang="fi-FI"/>
        </a:p>
      </dgm:t>
    </dgm:pt>
    <dgm:pt modelId="{EC1A883F-4328-4571-874C-8DB9C073F771}" type="sibTrans" cxnId="{D5E69114-71AB-44FC-8ABD-E565228D73AD}">
      <dgm:prSet/>
      <dgm:spPr/>
      <dgm:t>
        <a:bodyPr/>
        <a:lstStyle/>
        <a:p>
          <a:endParaRPr lang="fi-FI"/>
        </a:p>
      </dgm:t>
    </dgm:pt>
    <dgm:pt modelId="{F4290417-93D9-4F3E-9DDA-1CC8400A7C0B}">
      <dgm:prSet/>
      <dgm:spPr/>
      <dgm:t>
        <a:bodyPr/>
        <a:lstStyle/>
        <a:p>
          <a:r>
            <a:rPr lang="fi-FI" dirty="0"/>
            <a:t>päihdeongelmat (alkoholi ja huumeet)</a:t>
          </a:r>
        </a:p>
      </dgm:t>
    </dgm:pt>
    <dgm:pt modelId="{40176BD2-189B-480A-A054-FC7081218F4A}" type="parTrans" cxnId="{99E5D0D9-4530-40B7-A380-81593E34C3F2}">
      <dgm:prSet/>
      <dgm:spPr/>
      <dgm:t>
        <a:bodyPr/>
        <a:lstStyle/>
        <a:p>
          <a:endParaRPr lang="fi-FI"/>
        </a:p>
      </dgm:t>
    </dgm:pt>
    <dgm:pt modelId="{8EED2DB1-263C-4432-93BD-BA1D73D76BAB}" type="sibTrans" cxnId="{99E5D0D9-4530-40B7-A380-81593E34C3F2}">
      <dgm:prSet/>
      <dgm:spPr/>
      <dgm:t>
        <a:bodyPr/>
        <a:lstStyle/>
        <a:p>
          <a:endParaRPr lang="fi-FI"/>
        </a:p>
      </dgm:t>
    </dgm:pt>
    <dgm:pt modelId="{D609E20D-0AF0-428F-BF70-82A50BC54CF8}">
      <dgm:prSet/>
      <dgm:spPr/>
      <dgm:t>
        <a:bodyPr/>
        <a:lstStyle/>
        <a:p>
          <a:r>
            <a:rPr lang="fi-FI" dirty="0"/>
            <a:t>ajankohtaiset ja aiemmat kielteiset elämäntapahtumat</a:t>
          </a:r>
        </a:p>
      </dgm:t>
    </dgm:pt>
    <dgm:pt modelId="{7BD5CEDC-BE17-445D-B5BB-736A477889FE}" type="parTrans" cxnId="{86C2DCAE-2262-457E-BD33-1AF3BE0C0B22}">
      <dgm:prSet/>
      <dgm:spPr/>
      <dgm:t>
        <a:bodyPr/>
        <a:lstStyle/>
        <a:p>
          <a:endParaRPr lang="fi-FI"/>
        </a:p>
      </dgm:t>
    </dgm:pt>
    <dgm:pt modelId="{BA3A2DC2-6551-4FDC-9158-269457A2158E}" type="sibTrans" cxnId="{86C2DCAE-2262-457E-BD33-1AF3BE0C0B22}">
      <dgm:prSet/>
      <dgm:spPr/>
      <dgm:t>
        <a:bodyPr/>
        <a:lstStyle/>
        <a:p>
          <a:endParaRPr lang="fi-FI"/>
        </a:p>
      </dgm:t>
    </dgm:pt>
    <dgm:pt modelId="{4A852CC6-45E8-462F-8D95-FA5A8473D271}">
      <dgm:prSet/>
      <dgm:spPr/>
      <dgm:t>
        <a:bodyPr/>
        <a:lstStyle/>
        <a:p>
          <a:r>
            <a:rPr lang="fi-FI" dirty="0"/>
            <a:t>persoonallisuuden piirteistä epävakaus ja impulsiivisuus</a:t>
          </a:r>
        </a:p>
      </dgm:t>
    </dgm:pt>
    <dgm:pt modelId="{E0CEA7B9-A9FD-4441-B55D-141792E17A0E}" type="parTrans" cxnId="{4C05BCE3-22FE-4E14-A6D9-5DD4FFA98B60}">
      <dgm:prSet/>
      <dgm:spPr/>
      <dgm:t>
        <a:bodyPr/>
        <a:lstStyle/>
        <a:p>
          <a:endParaRPr lang="fi-FI"/>
        </a:p>
      </dgm:t>
    </dgm:pt>
    <dgm:pt modelId="{6B58E4F8-E693-40FB-AD34-911B47A93BF4}" type="sibTrans" cxnId="{4C05BCE3-22FE-4E14-A6D9-5DD4FFA98B60}">
      <dgm:prSet/>
      <dgm:spPr/>
      <dgm:t>
        <a:bodyPr/>
        <a:lstStyle/>
        <a:p>
          <a:endParaRPr lang="fi-FI"/>
        </a:p>
      </dgm:t>
    </dgm:pt>
    <dgm:pt modelId="{A228CD91-7332-4A39-A980-D680E6A94615}">
      <dgm:prSet/>
      <dgm:spPr/>
      <dgm:t>
        <a:bodyPr/>
        <a:lstStyle/>
        <a:p>
          <a:r>
            <a:rPr lang="fi-FI" dirty="0"/>
            <a:t>psyykkisistä oireista toivottomuus.</a:t>
          </a:r>
        </a:p>
      </dgm:t>
    </dgm:pt>
    <dgm:pt modelId="{9B852054-6D74-4764-BBA7-5F1113C83105}" type="parTrans" cxnId="{48E27955-B0B4-48A2-AC81-AA55AC7B1BAD}">
      <dgm:prSet/>
      <dgm:spPr/>
      <dgm:t>
        <a:bodyPr/>
        <a:lstStyle/>
        <a:p>
          <a:endParaRPr lang="fi-FI"/>
        </a:p>
      </dgm:t>
    </dgm:pt>
    <dgm:pt modelId="{52FD7E9F-BED4-4209-A27D-F2D8311CA536}" type="sibTrans" cxnId="{48E27955-B0B4-48A2-AC81-AA55AC7B1BAD}">
      <dgm:prSet/>
      <dgm:spPr/>
      <dgm:t>
        <a:bodyPr/>
        <a:lstStyle/>
        <a:p>
          <a:endParaRPr lang="fi-FI"/>
        </a:p>
      </dgm:t>
    </dgm:pt>
    <dgm:pt modelId="{9E1F2A64-7710-4429-ACBD-F05BC6213095}">
      <dgm:prSet/>
      <dgm:spPr/>
      <dgm:t>
        <a:bodyPr/>
        <a:lstStyle/>
        <a:p>
          <a:r>
            <a:rPr lang="fi-FI" baseline="0" dirty="0"/>
            <a:t>Suomessa itsemurhariski on ryhmätasolla suuri</a:t>
          </a:r>
          <a:endParaRPr lang="fi-FI" dirty="0"/>
        </a:p>
      </dgm:t>
    </dgm:pt>
    <dgm:pt modelId="{7DC84B06-647A-4AE3-9F54-405B17ADB644}" type="parTrans" cxnId="{69E431B9-700B-43A9-BD7F-891736A6997A}">
      <dgm:prSet/>
      <dgm:spPr/>
      <dgm:t>
        <a:bodyPr/>
        <a:lstStyle/>
        <a:p>
          <a:endParaRPr lang="fi-FI"/>
        </a:p>
      </dgm:t>
    </dgm:pt>
    <dgm:pt modelId="{662B554D-3FCA-4634-98A7-7699BD591690}" type="sibTrans" cxnId="{69E431B9-700B-43A9-BD7F-891736A6997A}">
      <dgm:prSet/>
      <dgm:spPr/>
      <dgm:t>
        <a:bodyPr/>
        <a:lstStyle/>
        <a:p>
          <a:endParaRPr lang="fi-FI"/>
        </a:p>
      </dgm:t>
    </dgm:pt>
    <dgm:pt modelId="{62BEACED-4CD9-4160-8FAF-9C6AB13E3516}">
      <dgm:prSet/>
      <dgm:spPr/>
      <dgm:t>
        <a:bodyPr/>
        <a:lstStyle/>
        <a:p>
          <a:r>
            <a:rPr lang="fi-FI" dirty="0"/>
            <a:t>vähän koulutetuilla</a:t>
          </a:r>
        </a:p>
      </dgm:t>
    </dgm:pt>
    <dgm:pt modelId="{7560DC09-4A43-467B-9FA9-93947E3C5E86}" type="parTrans" cxnId="{A3A162F3-51F5-4679-934D-F8AE389FFDE7}">
      <dgm:prSet/>
      <dgm:spPr/>
      <dgm:t>
        <a:bodyPr/>
        <a:lstStyle/>
        <a:p>
          <a:endParaRPr lang="fi-FI"/>
        </a:p>
      </dgm:t>
    </dgm:pt>
    <dgm:pt modelId="{818AAF8D-5291-482C-BBC0-EACF99EB5C43}" type="sibTrans" cxnId="{A3A162F3-51F5-4679-934D-F8AE389FFDE7}">
      <dgm:prSet/>
      <dgm:spPr/>
      <dgm:t>
        <a:bodyPr/>
        <a:lstStyle/>
        <a:p>
          <a:endParaRPr lang="fi-FI"/>
        </a:p>
      </dgm:t>
    </dgm:pt>
    <dgm:pt modelId="{7635FEE3-692C-47A6-9BFB-628CA3F9D205}">
      <dgm:prSet/>
      <dgm:spPr/>
      <dgm:t>
        <a:bodyPr/>
        <a:lstStyle/>
        <a:p>
          <a:r>
            <a:rPr lang="fi-FI" dirty="0"/>
            <a:t>työntekijäasemassa olevilla</a:t>
          </a:r>
        </a:p>
      </dgm:t>
    </dgm:pt>
    <dgm:pt modelId="{F29C9A58-6291-4629-86CC-0DACDD76C336}" type="parTrans" cxnId="{2A29FB83-17CD-43F6-8D89-FE9D84077AFC}">
      <dgm:prSet/>
      <dgm:spPr/>
      <dgm:t>
        <a:bodyPr/>
        <a:lstStyle/>
        <a:p>
          <a:endParaRPr lang="fi-FI"/>
        </a:p>
      </dgm:t>
    </dgm:pt>
    <dgm:pt modelId="{C721A9F7-2366-40F3-A15E-23CEB2B59BC9}" type="sibTrans" cxnId="{2A29FB83-17CD-43F6-8D89-FE9D84077AFC}">
      <dgm:prSet/>
      <dgm:spPr/>
      <dgm:t>
        <a:bodyPr/>
        <a:lstStyle/>
        <a:p>
          <a:endParaRPr lang="fi-FI"/>
        </a:p>
      </dgm:t>
    </dgm:pt>
    <dgm:pt modelId="{19EA0EBC-B824-465E-B944-25098E10547E}">
      <dgm:prSet/>
      <dgm:spPr/>
      <dgm:t>
        <a:bodyPr/>
        <a:lstStyle/>
        <a:p>
          <a:r>
            <a:rPr lang="fi-FI" dirty="0"/>
            <a:t>pienituloisilla</a:t>
          </a:r>
        </a:p>
      </dgm:t>
    </dgm:pt>
    <dgm:pt modelId="{7F5A4F70-0055-49D1-9C2C-AEB2F687071E}" type="parTrans" cxnId="{08B9F4B2-3688-4807-BDAF-8300C75E1B23}">
      <dgm:prSet/>
      <dgm:spPr/>
      <dgm:t>
        <a:bodyPr/>
        <a:lstStyle/>
        <a:p>
          <a:endParaRPr lang="fi-FI"/>
        </a:p>
      </dgm:t>
    </dgm:pt>
    <dgm:pt modelId="{6F1805F4-ACCD-4B09-812E-3111B1D3AAA3}" type="sibTrans" cxnId="{08B9F4B2-3688-4807-BDAF-8300C75E1B23}">
      <dgm:prSet/>
      <dgm:spPr/>
      <dgm:t>
        <a:bodyPr/>
        <a:lstStyle/>
        <a:p>
          <a:endParaRPr lang="fi-FI"/>
        </a:p>
      </dgm:t>
    </dgm:pt>
    <dgm:pt modelId="{A93AB9CF-5AAC-45AC-8856-6C268CC9C6B9}">
      <dgm:prSet/>
      <dgm:spPr/>
      <dgm:t>
        <a:bodyPr/>
        <a:lstStyle/>
        <a:p>
          <a:r>
            <a:rPr lang="fi-FI" dirty="0"/>
            <a:t>työttömillä.</a:t>
          </a:r>
        </a:p>
      </dgm:t>
    </dgm:pt>
    <dgm:pt modelId="{EE637D4A-EB1F-4939-854C-976648F6073C}" type="parTrans" cxnId="{E3A37D5F-4E82-4E6E-A7FD-76A1138CEF6D}">
      <dgm:prSet/>
      <dgm:spPr/>
      <dgm:t>
        <a:bodyPr/>
        <a:lstStyle/>
        <a:p>
          <a:endParaRPr lang="fi-FI"/>
        </a:p>
      </dgm:t>
    </dgm:pt>
    <dgm:pt modelId="{B24C8B3E-0C47-4CBB-8215-6D4E90BE44F8}" type="sibTrans" cxnId="{E3A37D5F-4E82-4E6E-A7FD-76A1138CEF6D}">
      <dgm:prSet/>
      <dgm:spPr/>
      <dgm:t>
        <a:bodyPr/>
        <a:lstStyle/>
        <a:p>
          <a:endParaRPr lang="fi-FI"/>
        </a:p>
      </dgm:t>
    </dgm:pt>
    <dgm:pt modelId="{18425497-4A0D-4E52-AF9E-5E90265F41EE}" type="pres">
      <dgm:prSet presAssocID="{B9438117-0308-4279-ACC8-6F87C73D13D9}" presName="linear" presStyleCnt="0">
        <dgm:presLayoutVars>
          <dgm:animLvl val="lvl"/>
          <dgm:resizeHandles val="exact"/>
        </dgm:presLayoutVars>
      </dgm:prSet>
      <dgm:spPr/>
    </dgm:pt>
    <dgm:pt modelId="{E476EB43-E76A-464F-8046-C30751563956}" type="pres">
      <dgm:prSet presAssocID="{CA28DFFB-5928-4D72-AA86-7C5CF2DDEB7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34BC7F5-AD06-4CCB-960F-26194845F388}" type="pres">
      <dgm:prSet presAssocID="{CA28DFFB-5928-4D72-AA86-7C5CF2DDEB74}" presName="childText" presStyleLbl="revTx" presStyleIdx="0" presStyleCnt="2">
        <dgm:presLayoutVars>
          <dgm:bulletEnabled val="1"/>
        </dgm:presLayoutVars>
      </dgm:prSet>
      <dgm:spPr/>
    </dgm:pt>
    <dgm:pt modelId="{FE36F273-3F43-4262-BA37-3FA3CC9AFD15}" type="pres">
      <dgm:prSet presAssocID="{9E1F2A64-7710-4429-ACBD-F05BC621309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F917D53-D729-4459-BC3E-E48D70979E22}" type="pres">
      <dgm:prSet presAssocID="{9E1F2A64-7710-4429-ACBD-F05BC6213095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5E69114-71AB-44FC-8ABD-E565228D73AD}" srcId="{CA28DFFB-5928-4D72-AA86-7C5CF2DDEB74}" destId="{5C26E6EA-11DD-478A-B70A-C148809C0AAD}" srcOrd="0" destOrd="0" parTransId="{55275E12-5558-4077-AD3B-B5DFE0BD7331}" sibTransId="{EC1A883F-4328-4571-874C-8DB9C073F771}"/>
    <dgm:cxn modelId="{4CA4A429-70ED-43D7-BA4F-41DD97FDC6E2}" type="presOf" srcId="{62BEACED-4CD9-4160-8FAF-9C6AB13E3516}" destId="{4F917D53-D729-4459-BC3E-E48D70979E22}" srcOrd="0" destOrd="0" presId="urn:microsoft.com/office/officeart/2005/8/layout/vList2"/>
    <dgm:cxn modelId="{E3A37D5F-4E82-4E6E-A7FD-76A1138CEF6D}" srcId="{9E1F2A64-7710-4429-ACBD-F05BC6213095}" destId="{A93AB9CF-5AAC-45AC-8856-6C268CC9C6B9}" srcOrd="3" destOrd="0" parTransId="{EE637D4A-EB1F-4939-854C-976648F6073C}" sibTransId="{B24C8B3E-0C47-4CBB-8215-6D4E90BE44F8}"/>
    <dgm:cxn modelId="{A7B11543-0B08-4A1A-A1E0-FFD58C33F97A}" type="presOf" srcId="{A93AB9CF-5AAC-45AC-8856-6C268CC9C6B9}" destId="{4F917D53-D729-4459-BC3E-E48D70979E22}" srcOrd="0" destOrd="3" presId="urn:microsoft.com/office/officeart/2005/8/layout/vList2"/>
    <dgm:cxn modelId="{C168CE4A-FCA0-41A7-9A69-3F1A0F3B748A}" type="presOf" srcId="{F4290417-93D9-4F3E-9DDA-1CC8400A7C0B}" destId="{134BC7F5-AD06-4CCB-960F-26194845F388}" srcOrd="0" destOrd="1" presId="urn:microsoft.com/office/officeart/2005/8/layout/vList2"/>
    <dgm:cxn modelId="{7B4F944D-81F3-4F63-B3D3-78D519B0614C}" type="presOf" srcId="{7635FEE3-692C-47A6-9BFB-628CA3F9D205}" destId="{4F917D53-D729-4459-BC3E-E48D70979E22}" srcOrd="0" destOrd="1" presId="urn:microsoft.com/office/officeart/2005/8/layout/vList2"/>
    <dgm:cxn modelId="{384CE572-4906-48FD-A399-F768CEF72062}" type="presOf" srcId="{B9438117-0308-4279-ACC8-6F87C73D13D9}" destId="{18425497-4A0D-4E52-AF9E-5E90265F41EE}" srcOrd="0" destOrd="0" presId="urn:microsoft.com/office/officeart/2005/8/layout/vList2"/>
    <dgm:cxn modelId="{5C621673-0709-4E07-A168-E80C2B2E4EDD}" type="presOf" srcId="{9E1F2A64-7710-4429-ACBD-F05BC6213095}" destId="{FE36F273-3F43-4262-BA37-3FA3CC9AFD15}" srcOrd="0" destOrd="0" presId="urn:microsoft.com/office/officeart/2005/8/layout/vList2"/>
    <dgm:cxn modelId="{48E27955-B0B4-48A2-AC81-AA55AC7B1BAD}" srcId="{CA28DFFB-5928-4D72-AA86-7C5CF2DDEB74}" destId="{A228CD91-7332-4A39-A980-D680E6A94615}" srcOrd="4" destOrd="0" parTransId="{9B852054-6D74-4764-BBA7-5F1113C83105}" sibTransId="{52FD7E9F-BED4-4209-A27D-F2D8311CA536}"/>
    <dgm:cxn modelId="{E7AAC181-495A-48C9-92B4-3FB85E6CED7E}" type="presOf" srcId="{4A852CC6-45E8-462F-8D95-FA5A8473D271}" destId="{134BC7F5-AD06-4CCB-960F-26194845F388}" srcOrd="0" destOrd="3" presId="urn:microsoft.com/office/officeart/2005/8/layout/vList2"/>
    <dgm:cxn modelId="{7CD6C382-5884-454A-A198-D6802A554A4D}" srcId="{B9438117-0308-4279-ACC8-6F87C73D13D9}" destId="{CA28DFFB-5928-4D72-AA86-7C5CF2DDEB74}" srcOrd="0" destOrd="0" parTransId="{F47A7F36-5DCE-4458-9D8C-0F73A87C1645}" sibTransId="{3D8DFE62-25B1-4B43-A154-4FF9C8047C1A}"/>
    <dgm:cxn modelId="{2A29FB83-17CD-43F6-8D89-FE9D84077AFC}" srcId="{9E1F2A64-7710-4429-ACBD-F05BC6213095}" destId="{7635FEE3-692C-47A6-9BFB-628CA3F9D205}" srcOrd="1" destOrd="0" parTransId="{F29C9A58-6291-4629-86CC-0DACDD76C336}" sibTransId="{C721A9F7-2366-40F3-A15E-23CEB2B59BC9}"/>
    <dgm:cxn modelId="{9B9CCA87-F684-4DC1-B111-CC192F3BBBF3}" type="presOf" srcId="{D609E20D-0AF0-428F-BF70-82A50BC54CF8}" destId="{134BC7F5-AD06-4CCB-960F-26194845F388}" srcOrd="0" destOrd="2" presId="urn:microsoft.com/office/officeart/2005/8/layout/vList2"/>
    <dgm:cxn modelId="{8A30F599-8C09-4455-8BE7-8D73B1893C32}" type="presOf" srcId="{19EA0EBC-B824-465E-B944-25098E10547E}" destId="{4F917D53-D729-4459-BC3E-E48D70979E22}" srcOrd="0" destOrd="2" presId="urn:microsoft.com/office/officeart/2005/8/layout/vList2"/>
    <dgm:cxn modelId="{083988AD-59B5-4D87-A4DA-840BC8FBDC3D}" type="presOf" srcId="{A228CD91-7332-4A39-A980-D680E6A94615}" destId="{134BC7F5-AD06-4CCB-960F-26194845F388}" srcOrd="0" destOrd="4" presId="urn:microsoft.com/office/officeart/2005/8/layout/vList2"/>
    <dgm:cxn modelId="{86C2DCAE-2262-457E-BD33-1AF3BE0C0B22}" srcId="{CA28DFFB-5928-4D72-AA86-7C5CF2DDEB74}" destId="{D609E20D-0AF0-428F-BF70-82A50BC54CF8}" srcOrd="2" destOrd="0" parTransId="{7BD5CEDC-BE17-445D-B5BB-736A477889FE}" sibTransId="{BA3A2DC2-6551-4FDC-9158-269457A2158E}"/>
    <dgm:cxn modelId="{08B9F4B2-3688-4807-BDAF-8300C75E1B23}" srcId="{9E1F2A64-7710-4429-ACBD-F05BC6213095}" destId="{19EA0EBC-B824-465E-B944-25098E10547E}" srcOrd="2" destOrd="0" parTransId="{7F5A4F70-0055-49D1-9C2C-AEB2F687071E}" sibTransId="{6F1805F4-ACCD-4B09-812E-3111B1D3AAA3}"/>
    <dgm:cxn modelId="{69E431B9-700B-43A9-BD7F-891736A6997A}" srcId="{B9438117-0308-4279-ACC8-6F87C73D13D9}" destId="{9E1F2A64-7710-4429-ACBD-F05BC6213095}" srcOrd="1" destOrd="0" parTransId="{7DC84B06-647A-4AE3-9F54-405B17ADB644}" sibTransId="{662B554D-3FCA-4634-98A7-7699BD591690}"/>
    <dgm:cxn modelId="{99E5D0D9-4530-40B7-A380-81593E34C3F2}" srcId="{CA28DFFB-5928-4D72-AA86-7C5CF2DDEB74}" destId="{F4290417-93D9-4F3E-9DDA-1CC8400A7C0B}" srcOrd="1" destOrd="0" parTransId="{40176BD2-189B-480A-A054-FC7081218F4A}" sibTransId="{8EED2DB1-263C-4432-93BD-BA1D73D76BAB}"/>
    <dgm:cxn modelId="{776F71DA-8173-4FAB-9BCC-FD9C8465ACC2}" type="presOf" srcId="{CA28DFFB-5928-4D72-AA86-7C5CF2DDEB74}" destId="{E476EB43-E76A-464F-8046-C30751563956}" srcOrd="0" destOrd="0" presId="urn:microsoft.com/office/officeart/2005/8/layout/vList2"/>
    <dgm:cxn modelId="{4C05BCE3-22FE-4E14-A6D9-5DD4FFA98B60}" srcId="{CA28DFFB-5928-4D72-AA86-7C5CF2DDEB74}" destId="{4A852CC6-45E8-462F-8D95-FA5A8473D271}" srcOrd="3" destOrd="0" parTransId="{E0CEA7B9-A9FD-4441-B55D-141792E17A0E}" sibTransId="{6B58E4F8-E693-40FB-AD34-911B47A93BF4}"/>
    <dgm:cxn modelId="{91463EF3-A2C6-43DD-A83F-6B98477E10F8}" type="presOf" srcId="{5C26E6EA-11DD-478A-B70A-C148809C0AAD}" destId="{134BC7F5-AD06-4CCB-960F-26194845F388}" srcOrd="0" destOrd="0" presId="urn:microsoft.com/office/officeart/2005/8/layout/vList2"/>
    <dgm:cxn modelId="{A3A162F3-51F5-4679-934D-F8AE389FFDE7}" srcId="{9E1F2A64-7710-4429-ACBD-F05BC6213095}" destId="{62BEACED-4CD9-4160-8FAF-9C6AB13E3516}" srcOrd="0" destOrd="0" parTransId="{7560DC09-4A43-467B-9FA9-93947E3C5E86}" sibTransId="{818AAF8D-5291-482C-BBC0-EACF99EB5C43}"/>
    <dgm:cxn modelId="{6B928F8C-345D-41F9-9027-D63E8912394D}" type="presParOf" srcId="{18425497-4A0D-4E52-AF9E-5E90265F41EE}" destId="{E476EB43-E76A-464F-8046-C30751563956}" srcOrd="0" destOrd="0" presId="urn:microsoft.com/office/officeart/2005/8/layout/vList2"/>
    <dgm:cxn modelId="{0261EE3D-F474-47D3-9585-0B63866B0B48}" type="presParOf" srcId="{18425497-4A0D-4E52-AF9E-5E90265F41EE}" destId="{134BC7F5-AD06-4CCB-960F-26194845F388}" srcOrd="1" destOrd="0" presId="urn:microsoft.com/office/officeart/2005/8/layout/vList2"/>
    <dgm:cxn modelId="{E759C045-6DB2-4B0F-9695-8AC28B284277}" type="presParOf" srcId="{18425497-4A0D-4E52-AF9E-5E90265F41EE}" destId="{FE36F273-3F43-4262-BA37-3FA3CC9AFD15}" srcOrd="2" destOrd="0" presId="urn:microsoft.com/office/officeart/2005/8/layout/vList2"/>
    <dgm:cxn modelId="{88DB8244-C3DE-47C7-993A-511E32E55F60}" type="presParOf" srcId="{18425497-4A0D-4E52-AF9E-5E90265F41EE}" destId="{4F917D53-D729-4459-BC3E-E48D70979E2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995AA6-FFD1-4BA8-8E6C-EE0A3D2189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326C8C87-1397-4CDC-9F53-68B41308767D}">
      <dgm:prSet/>
      <dgm:spPr/>
      <dgm:t>
        <a:bodyPr/>
        <a:lstStyle/>
        <a:p>
          <a:r>
            <a:rPr lang="fi-FI" baseline="0" dirty="0"/>
            <a:t>Itsemurhalta suojaavia tekijöitä ovat</a:t>
          </a:r>
          <a:endParaRPr lang="fi-FI" dirty="0"/>
        </a:p>
      </dgm:t>
    </dgm:pt>
    <dgm:pt modelId="{6626FB03-68A3-4413-9EDD-A3C9A118C8A1}" type="parTrans" cxnId="{875E820A-C789-4503-B690-FB99F353F0B8}">
      <dgm:prSet/>
      <dgm:spPr/>
      <dgm:t>
        <a:bodyPr/>
        <a:lstStyle/>
        <a:p>
          <a:endParaRPr lang="fi-FI"/>
        </a:p>
      </dgm:t>
    </dgm:pt>
    <dgm:pt modelId="{B2889824-ECD1-4E87-8EFC-79B36C978C79}" type="sibTrans" cxnId="{875E820A-C789-4503-B690-FB99F353F0B8}">
      <dgm:prSet/>
      <dgm:spPr/>
      <dgm:t>
        <a:bodyPr/>
        <a:lstStyle/>
        <a:p>
          <a:endParaRPr lang="fi-FI"/>
        </a:p>
      </dgm:t>
    </dgm:pt>
    <dgm:pt modelId="{D6431C72-B07E-4E6C-B1EC-B254C4445601}">
      <dgm:prSet custT="1"/>
      <dgm:spPr/>
      <dgm:t>
        <a:bodyPr/>
        <a:lstStyle/>
        <a:p>
          <a:r>
            <a:rPr lang="fi-FI" sz="1500" dirty="0"/>
            <a:t>yksilön kehittyneet selviytymiskeinot ja ongelmanratkaisutaidot</a:t>
          </a:r>
        </a:p>
      </dgm:t>
    </dgm:pt>
    <dgm:pt modelId="{F30ADD71-1366-46AB-9C8C-DBAEC9A06765}" type="parTrans" cxnId="{59F8ED0A-3BF9-4AD9-97D8-34A29BFD438E}">
      <dgm:prSet/>
      <dgm:spPr/>
      <dgm:t>
        <a:bodyPr/>
        <a:lstStyle/>
        <a:p>
          <a:endParaRPr lang="fi-FI"/>
        </a:p>
      </dgm:t>
    </dgm:pt>
    <dgm:pt modelId="{8A8B6A2E-C57C-4E92-9857-DF8601AEC0ED}" type="sibTrans" cxnId="{59F8ED0A-3BF9-4AD9-97D8-34A29BFD438E}">
      <dgm:prSet/>
      <dgm:spPr/>
      <dgm:t>
        <a:bodyPr/>
        <a:lstStyle/>
        <a:p>
          <a:endParaRPr lang="fi-FI"/>
        </a:p>
      </dgm:t>
    </dgm:pt>
    <dgm:pt modelId="{A35F6848-D271-49DC-8477-793457EC0DA2}">
      <dgm:prSet custT="1"/>
      <dgm:spPr/>
      <dgm:t>
        <a:bodyPr/>
        <a:lstStyle/>
        <a:p>
          <a:r>
            <a:rPr lang="fi-FI" sz="1500" dirty="0"/>
            <a:t>pärjäävyys vaikeuksien edessä eli psykologinen resilienssi</a:t>
          </a:r>
        </a:p>
      </dgm:t>
    </dgm:pt>
    <dgm:pt modelId="{3618758C-BB1D-40B5-934B-C8F6FCBB972A}" type="parTrans" cxnId="{CEE44B88-B4CD-4E5D-B9EC-338B7658AF2B}">
      <dgm:prSet/>
      <dgm:spPr/>
      <dgm:t>
        <a:bodyPr/>
        <a:lstStyle/>
        <a:p>
          <a:endParaRPr lang="fi-FI"/>
        </a:p>
      </dgm:t>
    </dgm:pt>
    <dgm:pt modelId="{D5DBACF1-05DC-4AF2-B217-A54A277C4124}" type="sibTrans" cxnId="{CEE44B88-B4CD-4E5D-B9EC-338B7658AF2B}">
      <dgm:prSet/>
      <dgm:spPr/>
      <dgm:t>
        <a:bodyPr/>
        <a:lstStyle/>
        <a:p>
          <a:endParaRPr lang="fi-FI"/>
        </a:p>
      </dgm:t>
    </dgm:pt>
    <dgm:pt modelId="{053C3F59-C549-4725-8C38-6F162848D477}">
      <dgm:prSet custT="1"/>
      <dgm:spPr/>
      <dgm:t>
        <a:bodyPr/>
        <a:lstStyle/>
        <a:p>
          <a:r>
            <a:rPr lang="fi-FI" sz="1500" dirty="0"/>
            <a:t>elämän kokeminen merkitykselliseksi</a:t>
          </a:r>
        </a:p>
      </dgm:t>
    </dgm:pt>
    <dgm:pt modelId="{88A40FA5-DF7E-46EF-80E9-6FFA26406603}" type="parTrans" cxnId="{1FCEDD65-6561-4CD4-B101-AA17BC6C862A}">
      <dgm:prSet/>
      <dgm:spPr/>
      <dgm:t>
        <a:bodyPr/>
        <a:lstStyle/>
        <a:p>
          <a:endParaRPr lang="fi-FI"/>
        </a:p>
      </dgm:t>
    </dgm:pt>
    <dgm:pt modelId="{9A2E5713-0A13-4AED-8666-5958FABFFE98}" type="sibTrans" cxnId="{1FCEDD65-6561-4CD4-B101-AA17BC6C862A}">
      <dgm:prSet/>
      <dgm:spPr/>
      <dgm:t>
        <a:bodyPr/>
        <a:lstStyle/>
        <a:p>
          <a:endParaRPr lang="fi-FI"/>
        </a:p>
      </dgm:t>
    </dgm:pt>
    <dgm:pt modelId="{38A442B0-233D-42FD-B0E2-532BBC522EDD}">
      <dgm:prSet custT="1"/>
      <dgm:spPr/>
      <dgm:t>
        <a:bodyPr/>
        <a:lstStyle/>
        <a:p>
          <a:r>
            <a:rPr lang="fi-FI" sz="1500" dirty="0"/>
            <a:t>kokemus sosiaalisesta tuesta.</a:t>
          </a:r>
        </a:p>
      </dgm:t>
    </dgm:pt>
    <dgm:pt modelId="{CA994495-07CA-4DA0-AEA3-F5444762DE80}" type="parTrans" cxnId="{EB9E7EBC-A22E-445E-BE2E-8BBCE53F5FB9}">
      <dgm:prSet/>
      <dgm:spPr/>
      <dgm:t>
        <a:bodyPr/>
        <a:lstStyle/>
        <a:p>
          <a:endParaRPr lang="fi-FI"/>
        </a:p>
      </dgm:t>
    </dgm:pt>
    <dgm:pt modelId="{F480EEA4-310E-4A90-A452-FE573D856CE8}" type="sibTrans" cxnId="{EB9E7EBC-A22E-445E-BE2E-8BBCE53F5FB9}">
      <dgm:prSet/>
      <dgm:spPr/>
      <dgm:t>
        <a:bodyPr/>
        <a:lstStyle/>
        <a:p>
          <a:endParaRPr lang="fi-FI"/>
        </a:p>
      </dgm:t>
    </dgm:pt>
    <dgm:pt modelId="{EE3CCCC1-40BA-4120-9391-E9D38E7E4E61}">
      <dgm:prSet/>
      <dgm:spPr/>
      <dgm:t>
        <a:bodyPr/>
        <a:lstStyle/>
        <a:p>
          <a:r>
            <a:rPr lang="fi-FI" baseline="0" dirty="0"/>
            <a:t>Yhteisön tuki ja avun saaminen vaikuttavat </a:t>
          </a:r>
          <a:r>
            <a:rPr lang="fi-FI" baseline="0" dirty="0">
              <a:solidFill>
                <a:schemeClr val="bg1"/>
              </a:solidFill>
            </a:rPr>
            <a:t>suojaavan itsemurhariskiltä</a:t>
          </a:r>
          <a:r>
            <a:rPr lang="fi-FI" baseline="0" dirty="0"/>
            <a:t>. Näitä ovat</a:t>
          </a:r>
          <a:endParaRPr lang="fi-FI" dirty="0"/>
        </a:p>
      </dgm:t>
    </dgm:pt>
    <dgm:pt modelId="{C659E9EF-81A2-4F1E-BB10-816A4E11F77E}" type="parTrans" cxnId="{149F3BF8-11A3-4B92-8AAF-AE7A06810B16}">
      <dgm:prSet/>
      <dgm:spPr/>
      <dgm:t>
        <a:bodyPr/>
        <a:lstStyle/>
        <a:p>
          <a:endParaRPr lang="fi-FI"/>
        </a:p>
      </dgm:t>
    </dgm:pt>
    <dgm:pt modelId="{FD637BE9-13CF-42A5-8227-C89539F9FDE8}" type="sibTrans" cxnId="{149F3BF8-11A3-4B92-8AAF-AE7A06810B16}">
      <dgm:prSet/>
      <dgm:spPr/>
      <dgm:t>
        <a:bodyPr/>
        <a:lstStyle/>
        <a:p>
          <a:endParaRPr lang="fi-FI"/>
        </a:p>
      </dgm:t>
    </dgm:pt>
    <dgm:pt modelId="{9C3BBE8D-9A58-4C89-87C7-2E91F6AA3779}">
      <dgm:prSet custT="1"/>
      <dgm:spPr/>
      <dgm:t>
        <a:bodyPr/>
        <a:lstStyle/>
        <a:p>
          <a:r>
            <a:rPr lang="fi-FI" sz="1500" dirty="0"/>
            <a:t>nuoruusiässä myönteiset suhteet perheessä</a:t>
          </a:r>
        </a:p>
      </dgm:t>
    </dgm:pt>
    <dgm:pt modelId="{89F212D3-3DA6-4D2E-9902-015969F2CFFA}" type="parTrans" cxnId="{6B12714A-B7F8-4A56-8987-11EF3C838EE8}">
      <dgm:prSet/>
      <dgm:spPr/>
      <dgm:t>
        <a:bodyPr/>
        <a:lstStyle/>
        <a:p>
          <a:endParaRPr lang="fi-FI"/>
        </a:p>
      </dgm:t>
    </dgm:pt>
    <dgm:pt modelId="{7741C201-F3FC-4BF8-BBDA-A5B109EF8613}" type="sibTrans" cxnId="{6B12714A-B7F8-4A56-8987-11EF3C838EE8}">
      <dgm:prSet/>
      <dgm:spPr/>
      <dgm:t>
        <a:bodyPr/>
        <a:lstStyle/>
        <a:p>
          <a:endParaRPr lang="fi-FI"/>
        </a:p>
      </dgm:t>
    </dgm:pt>
    <dgm:pt modelId="{250810D2-8AC4-4F14-9640-2F4DDC0417BC}">
      <dgm:prSet custT="1"/>
      <dgm:spPr/>
      <dgm:t>
        <a:bodyPr/>
        <a:lstStyle/>
        <a:p>
          <a:r>
            <a:rPr lang="fi-FI" sz="1500" dirty="0"/>
            <a:t>tukea antava arkiympäristö</a:t>
          </a:r>
        </a:p>
      </dgm:t>
    </dgm:pt>
    <dgm:pt modelId="{9A0BC17F-D4CF-4197-8E0D-5102BCF2095F}" type="parTrans" cxnId="{54F75777-B3B6-41EE-8B52-9AFBD21F5D6D}">
      <dgm:prSet/>
      <dgm:spPr/>
      <dgm:t>
        <a:bodyPr/>
        <a:lstStyle/>
        <a:p>
          <a:endParaRPr lang="fi-FI"/>
        </a:p>
      </dgm:t>
    </dgm:pt>
    <dgm:pt modelId="{4723831F-576C-448F-82C5-300D61F86995}" type="sibTrans" cxnId="{54F75777-B3B6-41EE-8B52-9AFBD21F5D6D}">
      <dgm:prSet/>
      <dgm:spPr/>
      <dgm:t>
        <a:bodyPr/>
        <a:lstStyle/>
        <a:p>
          <a:endParaRPr lang="fi-FI"/>
        </a:p>
      </dgm:t>
    </dgm:pt>
    <dgm:pt modelId="{DFA5AB69-9561-4E5F-ACE6-A2E8367BCEAB}">
      <dgm:prSet custT="1"/>
      <dgm:spPr/>
      <dgm:t>
        <a:bodyPr/>
        <a:lstStyle/>
        <a:p>
          <a:r>
            <a:rPr lang="fi-FI" sz="1500" dirty="0"/>
            <a:t>kuuluminen uskonnolliseen yhteisöön ja oma kokemus uskonnollisuudesta</a:t>
          </a:r>
        </a:p>
      </dgm:t>
    </dgm:pt>
    <dgm:pt modelId="{1BF8C6B6-91F1-424F-BC58-F8FEDA3C1A8C}" type="parTrans" cxnId="{BD538BA7-CBAE-4835-88D7-689E26A2541A}">
      <dgm:prSet/>
      <dgm:spPr/>
      <dgm:t>
        <a:bodyPr/>
        <a:lstStyle/>
        <a:p>
          <a:endParaRPr lang="fi-FI"/>
        </a:p>
      </dgm:t>
    </dgm:pt>
    <dgm:pt modelId="{4045377E-E6FA-471E-ACE2-8B7F63ACF145}" type="sibTrans" cxnId="{BD538BA7-CBAE-4835-88D7-689E26A2541A}">
      <dgm:prSet/>
      <dgm:spPr/>
      <dgm:t>
        <a:bodyPr/>
        <a:lstStyle/>
        <a:p>
          <a:endParaRPr lang="fi-FI"/>
        </a:p>
      </dgm:t>
    </dgm:pt>
    <dgm:pt modelId="{7F00F096-1FE8-4F76-8046-8BDE626B7EFA}">
      <dgm:prSet custT="1"/>
      <dgm:spPr/>
      <dgm:t>
        <a:bodyPr/>
        <a:lstStyle/>
        <a:p>
          <a:r>
            <a:rPr lang="fi-FI" sz="1500" dirty="0"/>
            <a:t>mielenterveyspalveluiden saatavuus </a:t>
          </a:r>
        </a:p>
      </dgm:t>
    </dgm:pt>
    <dgm:pt modelId="{D0DBC4D1-48FF-4B30-91CD-55ED6AB1667E}" type="parTrans" cxnId="{94368054-BCBF-4173-9183-040C9D29524F}">
      <dgm:prSet/>
      <dgm:spPr/>
      <dgm:t>
        <a:bodyPr/>
        <a:lstStyle/>
        <a:p>
          <a:endParaRPr lang="fi-FI"/>
        </a:p>
      </dgm:t>
    </dgm:pt>
    <dgm:pt modelId="{A3980485-8AAD-4529-B6DF-8930F34EB4FC}" type="sibTrans" cxnId="{94368054-BCBF-4173-9183-040C9D29524F}">
      <dgm:prSet/>
      <dgm:spPr/>
      <dgm:t>
        <a:bodyPr/>
        <a:lstStyle/>
        <a:p>
          <a:endParaRPr lang="fi-FI"/>
        </a:p>
      </dgm:t>
    </dgm:pt>
    <dgm:pt modelId="{232B4034-CF4F-41A7-80EB-739F8DA4DAA3}">
      <dgm:prSet custT="1"/>
      <dgm:spPr/>
      <dgm:t>
        <a:bodyPr/>
        <a:lstStyle/>
        <a:p>
          <a:r>
            <a:rPr lang="fi-FI" sz="1500" dirty="0"/>
            <a:t>hoidossa olevilla hyvä hoitosuhde ja terapeuttinen allianssi eli yhteistyösuhde.</a:t>
          </a:r>
        </a:p>
      </dgm:t>
    </dgm:pt>
    <dgm:pt modelId="{6FF3A369-E113-4349-8A0A-56F4FA541B88}" type="parTrans" cxnId="{75AB484B-7117-4B2A-B0C6-FCD614FA7BF8}">
      <dgm:prSet/>
      <dgm:spPr/>
      <dgm:t>
        <a:bodyPr/>
        <a:lstStyle/>
        <a:p>
          <a:endParaRPr lang="fi-FI"/>
        </a:p>
      </dgm:t>
    </dgm:pt>
    <dgm:pt modelId="{B4E6ED13-20C9-48CA-99D3-683ECBA236DF}" type="sibTrans" cxnId="{75AB484B-7117-4B2A-B0C6-FCD614FA7BF8}">
      <dgm:prSet/>
      <dgm:spPr/>
      <dgm:t>
        <a:bodyPr/>
        <a:lstStyle/>
        <a:p>
          <a:endParaRPr lang="fi-FI"/>
        </a:p>
      </dgm:t>
    </dgm:pt>
    <dgm:pt modelId="{B475DB49-71A9-46C9-AB97-017B1835B344}">
      <dgm:prSet/>
      <dgm:spPr/>
      <dgm:t>
        <a:bodyPr/>
        <a:lstStyle/>
        <a:p>
          <a:endParaRPr lang="fi-FI" sz="1300" dirty="0"/>
        </a:p>
      </dgm:t>
    </dgm:pt>
    <dgm:pt modelId="{39381026-864C-4184-AB70-4B3E4054B29A}" type="parTrans" cxnId="{705B65C6-6C16-4834-908D-F22991F85765}">
      <dgm:prSet/>
      <dgm:spPr/>
      <dgm:t>
        <a:bodyPr/>
        <a:lstStyle/>
        <a:p>
          <a:endParaRPr lang="fi-FI"/>
        </a:p>
      </dgm:t>
    </dgm:pt>
    <dgm:pt modelId="{A4C9D434-92AE-4813-BCD4-56A5DCC96B93}" type="sibTrans" cxnId="{705B65C6-6C16-4834-908D-F22991F85765}">
      <dgm:prSet/>
      <dgm:spPr/>
      <dgm:t>
        <a:bodyPr/>
        <a:lstStyle/>
        <a:p>
          <a:endParaRPr lang="fi-FI"/>
        </a:p>
      </dgm:t>
    </dgm:pt>
    <dgm:pt modelId="{E80F35B2-0B4C-46F8-A246-6EBACA55BE64}">
      <dgm:prSet custT="1"/>
      <dgm:spPr/>
      <dgm:t>
        <a:bodyPr/>
        <a:lstStyle/>
        <a:p>
          <a:r>
            <a:rPr lang="fi-FI" sz="1500" dirty="0"/>
            <a:t>yksinäisyyden torjunta</a:t>
          </a:r>
        </a:p>
      </dgm:t>
    </dgm:pt>
    <dgm:pt modelId="{EEAEB8A5-E964-44D5-A8E4-3E33DFD7185B}" type="parTrans" cxnId="{FE003FD8-E45D-49BB-97B3-852325CB0BF0}">
      <dgm:prSet/>
      <dgm:spPr/>
    </dgm:pt>
    <dgm:pt modelId="{B6C3CEDD-B52D-4991-BB77-EF8C7827F0C4}" type="sibTrans" cxnId="{FE003FD8-E45D-49BB-97B3-852325CB0BF0}">
      <dgm:prSet/>
      <dgm:spPr/>
    </dgm:pt>
    <dgm:pt modelId="{D83B80D6-5B8D-42CE-96A6-05649315DB06}" type="pres">
      <dgm:prSet presAssocID="{D8995AA6-FFD1-4BA8-8E6C-EE0A3D21898B}" presName="linear" presStyleCnt="0">
        <dgm:presLayoutVars>
          <dgm:animLvl val="lvl"/>
          <dgm:resizeHandles val="exact"/>
        </dgm:presLayoutVars>
      </dgm:prSet>
      <dgm:spPr/>
    </dgm:pt>
    <dgm:pt modelId="{0A91AA2E-56E9-4A79-BDAD-D74537F58FE2}" type="pres">
      <dgm:prSet presAssocID="{326C8C87-1397-4CDC-9F53-68B41308767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C66C0AC-803E-429B-95DF-D013D1FCEF49}" type="pres">
      <dgm:prSet presAssocID="{326C8C87-1397-4CDC-9F53-68B41308767D}" presName="childText" presStyleLbl="revTx" presStyleIdx="0" presStyleCnt="2">
        <dgm:presLayoutVars>
          <dgm:bulletEnabled val="1"/>
        </dgm:presLayoutVars>
      </dgm:prSet>
      <dgm:spPr/>
    </dgm:pt>
    <dgm:pt modelId="{04CEE4F5-10A9-46BE-83F5-B54D3BEC3F06}" type="pres">
      <dgm:prSet presAssocID="{EE3CCCC1-40BA-4120-9391-E9D38E7E4E6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9E29445D-707E-4BBF-8679-1FDB986A1B23}" type="pres">
      <dgm:prSet presAssocID="{EE3CCCC1-40BA-4120-9391-E9D38E7E4E61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9A08606-198C-4D39-A0A7-247A1DE3A4EC}" type="presOf" srcId="{9C3BBE8D-9A58-4C89-87C7-2E91F6AA3779}" destId="{9E29445D-707E-4BBF-8679-1FDB986A1B23}" srcOrd="0" destOrd="0" presId="urn:microsoft.com/office/officeart/2005/8/layout/vList2"/>
    <dgm:cxn modelId="{875E820A-C789-4503-B690-FB99F353F0B8}" srcId="{D8995AA6-FFD1-4BA8-8E6C-EE0A3D21898B}" destId="{326C8C87-1397-4CDC-9F53-68B41308767D}" srcOrd="0" destOrd="0" parTransId="{6626FB03-68A3-4413-9EDD-A3C9A118C8A1}" sibTransId="{B2889824-ECD1-4E87-8EFC-79B36C978C79}"/>
    <dgm:cxn modelId="{0A30D50A-81BB-4EC7-8B3F-5CA47DB42677}" type="presOf" srcId="{D8995AA6-FFD1-4BA8-8E6C-EE0A3D21898B}" destId="{D83B80D6-5B8D-42CE-96A6-05649315DB06}" srcOrd="0" destOrd="0" presId="urn:microsoft.com/office/officeart/2005/8/layout/vList2"/>
    <dgm:cxn modelId="{59F8ED0A-3BF9-4AD9-97D8-34A29BFD438E}" srcId="{326C8C87-1397-4CDC-9F53-68B41308767D}" destId="{D6431C72-B07E-4E6C-B1EC-B254C4445601}" srcOrd="0" destOrd="0" parTransId="{F30ADD71-1366-46AB-9C8C-DBAEC9A06765}" sibTransId="{8A8B6A2E-C57C-4E92-9857-DF8601AEC0ED}"/>
    <dgm:cxn modelId="{BBE75116-D597-42DF-9731-F69D119D6E02}" type="presOf" srcId="{7F00F096-1FE8-4F76-8046-8BDE626B7EFA}" destId="{9E29445D-707E-4BBF-8679-1FDB986A1B23}" srcOrd="0" destOrd="4" presId="urn:microsoft.com/office/officeart/2005/8/layout/vList2"/>
    <dgm:cxn modelId="{9F449B19-4708-4842-9E17-6D415C52BB59}" type="presOf" srcId="{38A442B0-233D-42FD-B0E2-532BBC522EDD}" destId="{9C66C0AC-803E-429B-95DF-D013D1FCEF49}" srcOrd="0" destOrd="3" presId="urn:microsoft.com/office/officeart/2005/8/layout/vList2"/>
    <dgm:cxn modelId="{6E2A7D25-2710-43D4-9837-667AFD45B89A}" type="presOf" srcId="{E80F35B2-0B4C-46F8-A246-6EBACA55BE64}" destId="{9E29445D-707E-4BBF-8679-1FDB986A1B23}" srcOrd="0" destOrd="2" presId="urn:microsoft.com/office/officeart/2005/8/layout/vList2"/>
    <dgm:cxn modelId="{1FCEDD65-6561-4CD4-B101-AA17BC6C862A}" srcId="{326C8C87-1397-4CDC-9F53-68B41308767D}" destId="{053C3F59-C549-4725-8C38-6F162848D477}" srcOrd="2" destOrd="0" parTransId="{88A40FA5-DF7E-46EF-80E9-6FFA26406603}" sibTransId="{9A2E5713-0A13-4AED-8666-5958FABFFE98}"/>
    <dgm:cxn modelId="{936AF448-5ACD-40F9-A062-C7C300737233}" type="presOf" srcId="{D6431C72-B07E-4E6C-B1EC-B254C4445601}" destId="{9C66C0AC-803E-429B-95DF-D013D1FCEF49}" srcOrd="0" destOrd="0" presId="urn:microsoft.com/office/officeart/2005/8/layout/vList2"/>
    <dgm:cxn modelId="{409EED69-1AAE-4052-B812-FA6F3642C3FC}" type="presOf" srcId="{DFA5AB69-9561-4E5F-ACE6-A2E8367BCEAB}" destId="{9E29445D-707E-4BBF-8679-1FDB986A1B23}" srcOrd="0" destOrd="3" presId="urn:microsoft.com/office/officeart/2005/8/layout/vList2"/>
    <dgm:cxn modelId="{6B12714A-B7F8-4A56-8987-11EF3C838EE8}" srcId="{EE3CCCC1-40BA-4120-9391-E9D38E7E4E61}" destId="{9C3BBE8D-9A58-4C89-87C7-2E91F6AA3779}" srcOrd="0" destOrd="0" parTransId="{89F212D3-3DA6-4D2E-9902-015969F2CFFA}" sibTransId="{7741C201-F3FC-4BF8-BBDA-A5B109EF8613}"/>
    <dgm:cxn modelId="{75AB484B-7117-4B2A-B0C6-FCD614FA7BF8}" srcId="{EE3CCCC1-40BA-4120-9391-E9D38E7E4E61}" destId="{232B4034-CF4F-41A7-80EB-739F8DA4DAA3}" srcOrd="5" destOrd="0" parTransId="{6FF3A369-E113-4349-8A0A-56F4FA541B88}" sibTransId="{B4E6ED13-20C9-48CA-99D3-683ECBA236DF}"/>
    <dgm:cxn modelId="{0999C46E-1952-4A3E-87EE-B057BEF882AE}" type="presOf" srcId="{EE3CCCC1-40BA-4120-9391-E9D38E7E4E61}" destId="{04CEE4F5-10A9-46BE-83F5-B54D3BEC3F06}" srcOrd="0" destOrd="0" presId="urn:microsoft.com/office/officeart/2005/8/layout/vList2"/>
    <dgm:cxn modelId="{94368054-BCBF-4173-9183-040C9D29524F}" srcId="{EE3CCCC1-40BA-4120-9391-E9D38E7E4E61}" destId="{7F00F096-1FE8-4F76-8046-8BDE626B7EFA}" srcOrd="4" destOrd="0" parTransId="{D0DBC4D1-48FF-4B30-91CD-55ED6AB1667E}" sibTransId="{A3980485-8AAD-4529-B6DF-8930F34EB4FC}"/>
    <dgm:cxn modelId="{8BE85876-3635-44B5-BFEE-4B7887F7A21B}" type="presOf" srcId="{250810D2-8AC4-4F14-9640-2F4DDC0417BC}" destId="{9E29445D-707E-4BBF-8679-1FDB986A1B23}" srcOrd="0" destOrd="1" presId="urn:microsoft.com/office/officeart/2005/8/layout/vList2"/>
    <dgm:cxn modelId="{54F75777-B3B6-41EE-8B52-9AFBD21F5D6D}" srcId="{EE3CCCC1-40BA-4120-9391-E9D38E7E4E61}" destId="{250810D2-8AC4-4F14-9640-2F4DDC0417BC}" srcOrd="1" destOrd="0" parTransId="{9A0BC17F-D4CF-4197-8E0D-5102BCF2095F}" sibTransId="{4723831F-576C-448F-82C5-300D61F86995}"/>
    <dgm:cxn modelId="{CDADF982-3185-49B7-8119-9FDD4F9A1D62}" type="presOf" srcId="{053C3F59-C549-4725-8C38-6F162848D477}" destId="{9C66C0AC-803E-429B-95DF-D013D1FCEF49}" srcOrd="0" destOrd="2" presId="urn:microsoft.com/office/officeart/2005/8/layout/vList2"/>
    <dgm:cxn modelId="{CEE44B88-B4CD-4E5D-B9EC-338B7658AF2B}" srcId="{326C8C87-1397-4CDC-9F53-68B41308767D}" destId="{A35F6848-D271-49DC-8477-793457EC0DA2}" srcOrd="1" destOrd="0" parTransId="{3618758C-BB1D-40B5-934B-C8F6FCBB972A}" sibTransId="{D5DBACF1-05DC-4AF2-B217-A54A277C4124}"/>
    <dgm:cxn modelId="{BD538BA7-CBAE-4835-88D7-689E26A2541A}" srcId="{EE3CCCC1-40BA-4120-9391-E9D38E7E4E61}" destId="{DFA5AB69-9561-4E5F-ACE6-A2E8367BCEAB}" srcOrd="3" destOrd="0" parTransId="{1BF8C6B6-91F1-424F-BC58-F8FEDA3C1A8C}" sibTransId="{4045377E-E6FA-471E-ACE2-8B7F63ACF145}"/>
    <dgm:cxn modelId="{CB1DDBAA-64E3-40FF-9B47-687CF4A62D92}" type="presOf" srcId="{A35F6848-D271-49DC-8477-793457EC0DA2}" destId="{9C66C0AC-803E-429B-95DF-D013D1FCEF49}" srcOrd="0" destOrd="1" presId="urn:microsoft.com/office/officeart/2005/8/layout/vList2"/>
    <dgm:cxn modelId="{EB9E7EBC-A22E-445E-BE2E-8BBCE53F5FB9}" srcId="{326C8C87-1397-4CDC-9F53-68B41308767D}" destId="{38A442B0-233D-42FD-B0E2-532BBC522EDD}" srcOrd="3" destOrd="0" parTransId="{CA994495-07CA-4DA0-AEA3-F5444762DE80}" sibTransId="{F480EEA4-310E-4A90-A452-FE573D856CE8}"/>
    <dgm:cxn modelId="{705B65C6-6C16-4834-908D-F22991F85765}" srcId="{EE3CCCC1-40BA-4120-9391-E9D38E7E4E61}" destId="{B475DB49-71A9-46C9-AB97-017B1835B344}" srcOrd="6" destOrd="0" parTransId="{39381026-864C-4184-AB70-4B3E4054B29A}" sibTransId="{A4C9D434-92AE-4813-BCD4-56A5DCC96B93}"/>
    <dgm:cxn modelId="{FE003FD8-E45D-49BB-97B3-852325CB0BF0}" srcId="{EE3CCCC1-40BA-4120-9391-E9D38E7E4E61}" destId="{E80F35B2-0B4C-46F8-A246-6EBACA55BE64}" srcOrd="2" destOrd="0" parTransId="{EEAEB8A5-E964-44D5-A8E4-3E33DFD7185B}" sibTransId="{B6C3CEDD-B52D-4991-BB77-EF8C7827F0C4}"/>
    <dgm:cxn modelId="{263772DB-9453-40C9-9FB8-117F6A51D772}" type="presOf" srcId="{B475DB49-71A9-46C9-AB97-017B1835B344}" destId="{9E29445D-707E-4BBF-8679-1FDB986A1B23}" srcOrd="0" destOrd="6" presId="urn:microsoft.com/office/officeart/2005/8/layout/vList2"/>
    <dgm:cxn modelId="{1ECB8CDC-845E-49D8-8230-23FF9A39F0F2}" type="presOf" srcId="{232B4034-CF4F-41A7-80EB-739F8DA4DAA3}" destId="{9E29445D-707E-4BBF-8679-1FDB986A1B23}" srcOrd="0" destOrd="5" presId="urn:microsoft.com/office/officeart/2005/8/layout/vList2"/>
    <dgm:cxn modelId="{149F3BF8-11A3-4B92-8AAF-AE7A06810B16}" srcId="{D8995AA6-FFD1-4BA8-8E6C-EE0A3D21898B}" destId="{EE3CCCC1-40BA-4120-9391-E9D38E7E4E61}" srcOrd="1" destOrd="0" parTransId="{C659E9EF-81A2-4F1E-BB10-816A4E11F77E}" sibTransId="{FD637BE9-13CF-42A5-8227-C89539F9FDE8}"/>
    <dgm:cxn modelId="{40F60AF9-7197-436D-992A-A53C3C93B914}" type="presOf" srcId="{326C8C87-1397-4CDC-9F53-68B41308767D}" destId="{0A91AA2E-56E9-4A79-BDAD-D74537F58FE2}" srcOrd="0" destOrd="0" presId="urn:microsoft.com/office/officeart/2005/8/layout/vList2"/>
    <dgm:cxn modelId="{1D09D267-EF07-453D-B6E6-FB89544F2371}" type="presParOf" srcId="{D83B80D6-5B8D-42CE-96A6-05649315DB06}" destId="{0A91AA2E-56E9-4A79-BDAD-D74537F58FE2}" srcOrd="0" destOrd="0" presId="urn:microsoft.com/office/officeart/2005/8/layout/vList2"/>
    <dgm:cxn modelId="{B3A6D79D-AF84-48AC-B26E-15C35A9758E8}" type="presParOf" srcId="{D83B80D6-5B8D-42CE-96A6-05649315DB06}" destId="{9C66C0AC-803E-429B-95DF-D013D1FCEF49}" srcOrd="1" destOrd="0" presId="urn:microsoft.com/office/officeart/2005/8/layout/vList2"/>
    <dgm:cxn modelId="{C016651E-87BE-4C51-937C-32BDA6F6DCAC}" type="presParOf" srcId="{D83B80D6-5B8D-42CE-96A6-05649315DB06}" destId="{04CEE4F5-10A9-46BE-83F5-B54D3BEC3F06}" srcOrd="2" destOrd="0" presId="urn:microsoft.com/office/officeart/2005/8/layout/vList2"/>
    <dgm:cxn modelId="{7EE7C6F9-1FA6-4C19-BB6B-F1A4CB197150}" type="presParOf" srcId="{D83B80D6-5B8D-42CE-96A6-05649315DB06}" destId="{9E29445D-707E-4BBF-8679-1FDB986A1B2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B40553-EBE0-4FB2-8FAA-9DF449E2BC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091CCB5B-72F6-4040-AC9B-77C242A48E10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fi-FI" baseline="0" dirty="0"/>
            <a:t>Aktiivinen kontakti päivystysyksikössä ja seuranta itsemurhayrityksen jälkeen vähentää ilmeisesti riskiä uudelle itsemurhayritykselle 12 kuukauden seurannassa </a:t>
          </a:r>
          <a:r>
            <a:rPr lang="fi-FI" b="1" baseline="0" dirty="0"/>
            <a:t>B</a:t>
          </a:r>
          <a:r>
            <a:rPr lang="fi-FI" baseline="0" dirty="0"/>
            <a:t> ja turvasuunnitelman toteuttaminen puolen vuoden ajan </a:t>
          </a:r>
          <a:r>
            <a:rPr lang="fi-FI" b="1" baseline="0" dirty="0"/>
            <a:t>B</a:t>
          </a:r>
          <a:r>
            <a:rPr lang="fi-FI" b="0" baseline="0" dirty="0">
              <a:solidFill>
                <a:schemeClr val="bg1"/>
              </a:solidFill>
            </a:rPr>
            <a:t>.</a:t>
          </a:r>
          <a:endParaRPr lang="fi-FI" b="0" dirty="0">
            <a:solidFill>
              <a:schemeClr val="bg1"/>
            </a:solidFill>
          </a:endParaRPr>
        </a:p>
      </dgm:t>
    </dgm:pt>
    <dgm:pt modelId="{A13E6E44-DC8D-4F0F-BE63-0528986B4317}" type="parTrans" cxnId="{5E70D8F8-CBCE-4C28-A06B-68CDC75FD9BC}">
      <dgm:prSet/>
      <dgm:spPr/>
      <dgm:t>
        <a:bodyPr/>
        <a:lstStyle/>
        <a:p>
          <a:endParaRPr lang="fi-FI"/>
        </a:p>
      </dgm:t>
    </dgm:pt>
    <dgm:pt modelId="{E439C836-3ABF-488D-8204-C0158DE02EBB}" type="sibTrans" cxnId="{5E70D8F8-CBCE-4C28-A06B-68CDC75FD9BC}">
      <dgm:prSet/>
      <dgm:spPr/>
      <dgm:t>
        <a:bodyPr/>
        <a:lstStyle/>
        <a:p>
          <a:endParaRPr lang="fi-FI"/>
        </a:p>
      </dgm:t>
    </dgm:pt>
    <dgm:pt modelId="{803F9B11-B612-442C-BD2F-07FF2AB69CC2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fi-FI" baseline="0" dirty="0"/>
            <a:t>Kognitiivinen käyttäytymisterapia (KBT) tavanomaisen hoidon lisänä vähentää itsemurhayrityksen uusimisen riskiä  </a:t>
          </a:r>
          <a:r>
            <a:rPr lang="fi-FI" b="1" baseline="0" dirty="0"/>
            <a:t>A</a:t>
          </a:r>
          <a:r>
            <a:rPr lang="fi-FI" baseline="0" dirty="0"/>
            <a:t>. KBT tulee tällöin kohdentaa itsetuhoisuuden ehkäisyyn. </a:t>
          </a:r>
          <a:endParaRPr lang="fi-FI" dirty="0"/>
        </a:p>
      </dgm:t>
    </dgm:pt>
    <dgm:pt modelId="{99946B0F-5942-43E4-9B34-145978C3A60C}" type="parTrans" cxnId="{36EEE965-6085-4E24-B292-E8D390CF2AC8}">
      <dgm:prSet/>
      <dgm:spPr/>
      <dgm:t>
        <a:bodyPr/>
        <a:lstStyle/>
        <a:p>
          <a:endParaRPr lang="fi-FI"/>
        </a:p>
      </dgm:t>
    </dgm:pt>
    <dgm:pt modelId="{773B122F-7E39-4AF5-BA2E-1DBF194271EA}" type="sibTrans" cxnId="{36EEE965-6085-4E24-B292-E8D390CF2AC8}">
      <dgm:prSet/>
      <dgm:spPr/>
      <dgm:t>
        <a:bodyPr/>
        <a:lstStyle/>
        <a:p>
          <a:endParaRPr lang="fi-FI"/>
        </a:p>
      </dgm:t>
    </dgm:pt>
    <dgm:pt modelId="{45B6D4AD-FD7C-4C41-BA59-AC4EB4013A4A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fi-FI" sz="1900" kern="1200" baseline="0" dirty="0"/>
            <a:t>Myös seurannasta puhelimitse </a:t>
          </a:r>
          <a:r>
            <a:rPr lang="fi-FI" sz="1900" b="1" kern="1200" baseline="0" dirty="0"/>
            <a:t>C</a:t>
          </a:r>
          <a:r>
            <a:rPr lang="fi-FI" sz="1900" kern="1200" baseline="0" dirty="0"/>
            <a:t> saattaa olla hyöty</a:t>
          </a:r>
          <a:r>
            <a:rPr lang="fi-FI" sz="1900" kern="1200" baseline="0" dirty="0">
              <a:solidFill>
                <a:prstClr val="white"/>
              </a:solidFill>
              <a:latin typeface="Calibri"/>
              <a:ea typeface="+mn-ea"/>
              <a:cs typeface="+mn-cs"/>
            </a:rPr>
            <a:t>ä.</a:t>
          </a:r>
        </a:p>
      </dgm:t>
    </dgm:pt>
    <dgm:pt modelId="{6734639A-4838-4DE2-9BC5-12BE2F56D426}" type="parTrans" cxnId="{8D95F3D2-0D64-496D-8D0E-6324FC12086A}">
      <dgm:prSet/>
      <dgm:spPr/>
      <dgm:t>
        <a:bodyPr/>
        <a:lstStyle/>
        <a:p>
          <a:endParaRPr lang="fi-FI"/>
        </a:p>
      </dgm:t>
    </dgm:pt>
    <dgm:pt modelId="{D0CAF34C-BD27-4C2E-AAC0-3A0D70FA4C17}" type="sibTrans" cxnId="{8D95F3D2-0D64-496D-8D0E-6324FC12086A}">
      <dgm:prSet/>
      <dgm:spPr/>
      <dgm:t>
        <a:bodyPr/>
        <a:lstStyle/>
        <a:p>
          <a:endParaRPr lang="fi-FI"/>
        </a:p>
      </dgm:t>
    </dgm:pt>
    <dgm:pt modelId="{446A26B6-5690-45FC-BA06-23D5CF8F50E8}" type="pres">
      <dgm:prSet presAssocID="{F5B40553-EBE0-4FB2-8FAA-9DF449E2BC3F}" presName="linear" presStyleCnt="0">
        <dgm:presLayoutVars>
          <dgm:animLvl val="lvl"/>
          <dgm:resizeHandles val="exact"/>
        </dgm:presLayoutVars>
      </dgm:prSet>
      <dgm:spPr/>
    </dgm:pt>
    <dgm:pt modelId="{289CC5A8-299F-4EBF-AD99-F7B72DEFC60B}" type="pres">
      <dgm:prSet presAssocID="{091CCB5B-72F6-4040-AC9B-77C242A48E1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3CD3602-7903-4315-969F-8CA4D68C99C9}" type="pres">
      <dgm:prSet presAssocID="{E439C836-3ABF-488D-8204-C0158DE02EBB}" presName="spacer" presStyleCnt="0"/>
      <dgm:spPr/>
    </dgm:pt>
    <dgm:pt modelId="{37DD5887-24D8-42E6-A859-DAA2C8DC0C94}" type="pres">
      <dgm:prSet presAssocID="{803F9B11-B612-442C-BD2F-07FF2AB69CC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5B607E9-0681-47A6-AF75-1A7CD9B1143A}" type="pres">
      <dgm:prSet presAssocID="{773B122F-7E39-4AF5-BA2E-1DBF194271EA}" presName="spacer" presStyleCnt="0"/>
      <dgm:spPr/>
    </dgm:pt>
    <dgm:pt modelId="{81452305-5481-40A7-B789-C65686BC1991}" type="pres">
      <dgm:prSet presAssocID="{45B6D4AD-FD7C-4C41-BA59-AC4EB4013A4A}" presName="parentText" presStyleLbl="node1" presStyleIdx="2" presStyleCnt="3" custScaleY="71748">
        <dgm:presLayoutVars>
          <dgm:chMax val="0"/>
          <dgm:bulletEnabled val="1"/>
        </dgm:presLayoutVars>
      </dgm:prSet>
      <dgm:spPr/>
    </dgm:pt>
  </dgm:ptLst>
  <dgm:cxnLst>
    <dgm:cxn modelId="{36EEE965-6085-4E24-B292-E8D390CF2AC8}" srcId="{F5B40553-EBE0-4FB2-8FAA-9DF449E2BC3F}" destId="{803F9B11-B612-442C-BD2F-07FF2AB69CC2}" srcOrd="1" destOrd="0" parTransId="{99946B0F-5942-43E4-9B34-145978C3A60C}" sibTransId="{773B122F-7E39-4AF5-BA2E-1DBF194271EA}"/>
    <dgm:cxn modelId="{92667BCD-1089-437A-B506-13C81A8A32A4}" type="presOf" srcId="{45B6D4AD-FD7C-4C41-BA59-AC4EB4013A4A}" destId="{81452305-5481-40A7-B789-C65686BC1991}" srcOrd="0" destOrd="0" presId="urn:microsoft.com/office/officeart/2005/8/layout/vList2"/>
    <dgm:cxn modelId="{72E721CE-C721-48A2-9FE1-E75A0F2CFEAD}" type="presOf" srcId="{091CCB5B-72F6-4040-AC9B-77C242A48E10}" destId="{289CC5A8-299F-4EBF-AD99-F7B72DEFC60B}" srcOrd="0" destOrd="0" presId="urn:microsoft.com/office/officeart/2005/8/layout/vList2"/>
    <dgm:cxn modelId="{26E3F8CF-12C8-4A65-B003-D1F3167476C1}" type="presOf" srcId="{803F9B11-B612-442C-BD2F-07FF2AB69CC2}" destId="{37DD5887-24D8-42E6-A859-DAA2C8DC0C94}" srcOrd="0" destOrd="0" presId="urn:microsoft.com/office/officeart/2005/8/layout/vList2"/>
    <dgm:cxn modelId="{8D95F3D2-0D64-496D-8D0E-6324FC12086A}" srcId="{F5B40553-EBE0-4FB2-8FAA-9DF449E2BC3F}" destId="{45B6D4AD-FD7C-4C41-BA59-AC4EB4013A4A}" srcOrd="2" destOrd="0" parTransId="{6734639A-4838-4DE2-9BC5-12BE2F56D426}" sibTransId="{D0CAF34C-BD27-4C2E-AAC0-3A0D70FA4C17}"/>
    <dgm:cxn modelId="{388E32E7-C4E1-4354-BCAB-FF07836D3DA0}" type="presOf" srcId="{F5B40553-EBE0-4FB2-8FAA-9DF449E2BC3F}" destId="{446A26B6-5690-45FC-BA06-23D5CF8F50E8}" srcOrd="0" destOrd="0" presId="urn:microsoft.com/office/officeart/2005/8/layout/vList2"/>
    <dgm:cxn modelId="{5E70D8F8-CBCE-4C28-A06B-68CDC75FD9BC}" srcId="{F5B40553-EBE0-4FB2-8FAA-9DF449E2BC3F}" destId="{091CCB5B-72F6-4040-AC9B-77C242A48E10}" srcOrd="0" destOrd="0" parTransId="{A13E6E44-DC8D-4F0F-BE63-0528986B4317}" sibTransId="{E439C836-3ABF-488D-8204-C0158DE02EBB}"/>
    <dgm:cxn modelId="{F8A64FAA-0C51-4CF0-9D03-6E20B3954DA4}" type="presParOf" srcId="{446A26B6-5690-45FC-BA06-23D5CF8F50E8}" destId="{289CC5A8-299F-4EBF-AD99-F7B72DEFC60B}" srcOrd="0" destOrd="0" presId="urn:microsoft.com/office/officeart/2005/8/layout/vList2"/>
    <dgm:cxn modelId="{71B6956E-CA11-4974-B544-16451DB97838}" type="presParOf" srcId="{446A26B6-5690-45FC-BA06-23D5CF8F50E8}" destId="{13CD3602-7903-4315-969F-8CA4D68C99C9}" srcOrd="1" destOrd="0" presId="urn:microsoft.com/office/officeart/2005/8/layout/vList2"/>
    <dgm:cxn modelId="{E91C84B6-D951-4431-A77E-EE05B3FBAEA2}" type="presParOf" srcId="{446A26B6-5690-45FC-BA06-23D5CF8F50E8}" destId="{37DD5887-24D8-42E6-A859-DAA2C8DC0C94}" srcOrd="2" destOrd="0" presId="urn:microsoft.com/office/officeart/2005/8/layout/vList2"/>
    <dgm:cxn modelId="{84E54FB2-743F-4DFF-85E9-18887C045935}" type="presParOf" srcId="{446A26B6-5690-45FC-BA06-23D5CF8F50E8}" destId="{45B607E9-0681-47A6-AF75-1A7CD9B1143A}" srcOrd="3" destOrd="0" presId="urn:microsoft.com/office/officeart/2005/8/layout/vList2"/>
    <dgm:cxn modelId="{92A7F496-EAA1-4639-8204-CD6509714D2B}" type="presParOf" srcId="{446A26B6-5690-45FC-BA06-23D5CF8F50E8}" destId="{81452305-5481-40A7-B789-C65686BC199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F2EC03-E18B-43C4-9E8A-7B7F0A3B2B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472CFF82-CA99-4D1B-899F-929B0C00C4AC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fi-FI" baseline="0" dirty="0"/>
            <a:t>Itsetuhoiselle tai itsemurhaa yrittäneelle nuorelle tulee tarjota psykososiaalisia hoitoja, kuten kognitiivisia </a:t>
          </a:r>
          <a:r>
            <a:rPr lang="fi-FI" b="1" baseline="0" dirty="0"/>
            <a:t>B</a:t>
          </a:r>
          <a:r>
            <a:rPr lang="fi-FI" baseline="0" dirty="0"/>
            <a:t> ja dialektisia käyttäytymisterapioita </a:t>
          </a:r>
          <a:r>
            <a:rPr lang="fi-FI" b="1" baseline="0" dirty="0"/>
            <a:t>B</a:t>
          </a:r>
          <a:r>
            <a:rPr lang="fi-FI" baseline="0" dirty="0"/>
            <a:t>. </a:t>
          </a:r>
          <a:endParaRPr lang="fi-FI" dirty="0"/>
        </a:p>
      </dgm:t>
    </dgm:pt>
    <dgm:pt modelId="{FECAC64F-BD34-48ED-82C5-0B945BDFB44E}" type="parTrans" cxnId="{FEF33223-8BFF-44BC-8AC8-910BEA2FC057}">
      <dgm:prSet/>
      <dgm:spPr/>
      <dgm:t>
        <a:bodyPr/>
        <a:lstStyle/>
        <a:p>
          <a:endParaRPr lang="fi-FI"/>
        </a:p>
      </dgm:t>
    </dgm:pt>
    <dgm:pt modelId="{08817783-966C-41FA-8030-D3A1DEEA89E1}" type="sibTrans" cxnId="{FEF33223-8BFF-44BC-8AC8-910BEA2FC057}">
      <dgm:prSet/>
      <dgm:spPr/>
      <dgm:t>
        <a:bodyPr/>
        <a:lstStyle/>
        <a:p>
          <a:endParaRPr lang="fi-FI"/>
        </a:p>
      </dgm:t>
    </dgm:pt>
    <dgm:pt modelId="{69857F56-494F-4AB1-AAA4-7A8F9037241C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fi-FI" baseline="0" dirty="0"/>
            <a:t>Erityisesti depressioon kohdennetut hoitointerventiot ovat ilmeisesti tehokkaita vanhusten itsemurha-ajatusten ja -yritysten sekä itsemurhien vähentäjinä </a:t>
          </a:r>
          <a:r>
            <a:rPr lang="fi-FI" b="1" baseline="0" dirty="0"/>
            <a:t>B</a:t>
          </a:r>
          <a:r>
            <a:rPr lang="fi-FI" baseline="0" dirty="0"/>
            <a:t>. </a:t>
          </a:r>
          <a:endParaRPr lang="fi-FI" dirty="0"/>
        </a:p>
      </dgm:t>
    </dgm:pt>
    <dgm:pt modelId="{2934409D-3BE2-49A8-A7DA-7E44A7F1FE17}" type="parTrans" cxnId="{AD8751B0-1A77-48A9-B5E2-128247E18C42}">
      <dgm:prSet/>
      <dgm:spPr/>
      <dgm:t>
        <a:bodyPr/>
        <a:lstStyle/>
        <a:p>
          <a:endParaRPr lang="fi-FI"/>
        </a:p>
      </dgm:t>
    </dgm:pt>
    <dgm:pt modelId="{C8465F26-5370-417E-AFAE-1B763AFD8196}" type="sibTrans" cxnId="{AD8751B0-1A77-48A9-B5E2-128247E18C42}">
      <dgm:prSet/>
      <dgm:spPr/>
      <dgm:t>
        <a:bodyPr/>
        <a:lstStyle/>
        <a:p>
          <a:endParaRPr lang="fi-FI"/>
        </a:p>
      </dgm:t>
    </dgm:pt>
    <dgm:pt modelId="{558E51B8-0F2E-4D91-9917-DE30F743ABBE}" type="pres">
      <dgm:prSet presAssocID="{15F2EC03-E18B-43C4-9E8A-7B7F0A3B2B35}" presName="linear" presStyleCnt="0">
        <dgm:presLayoutVars>
          <dgm:animLvl val="lvl"/>
          <dgm:resizeHandles val="exact"/>
        </dgm:presLayoutVars>
      </dgm:prSet>
      <dgm:spPr/>
    </dgm:pt>
    <dgm:pt modelId="{516BA31F-3C03-4DA1-B6FE-F6D7B8339BD1}" type="pres">
      <dgm:prSet presAssocID="{472CFF82-CA99-4D1B-899F-929B0C00C4A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B29CEF0-EC9F-4AC0-A2A1-569B084C8E00}" type="pres">
      <dgm:prSet presAssocID="{08817783-966C-41FA-8030-D3A1DEEA89E1}" presName="spacer" presStyleCnt="0"/>
      <dgm:spPr/>
    </dgm:pt>
    <dgm:pt modelId="{527C3583-2B8E-4190-AB63-3EFA4D57D903}" type="pres">
      <dgm:prSet presAssocID="{69857F56-494F-4AB1-AAA4-7A8F9037241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EF33223-8BFF-44BC-8AC8-910BEA2FC057}" srcId="{15F2EC03-E18B-43C4-9E8A-7B7F0A3B2B35}" destId="{472CFF82-CA99-4D1B-899F-929B0C00C4AC}" srcOrd="0" destOrd="0" parTransId="{FECAC64F-BD34-48ED-82C5-0B945BDFB44E}" sibTransId="{08817783-966C-41FA-8030-D3A1DEEA89E1}"/>
    <dgm:cxn modelId="{F668FF3B-102B-4ECE-AA40-36E954499CFE}" type="presOf" srcId="{69857F56-494F-4AB1-AAA4-7A8F9037241C}" destId="{527C3583-2B8E-4190-AB63-3EFA4D57D903}" srcOrd="0" destOrd="0" presId="urn:microsoft.com/office/officeart/2005/8/layout/vList2"/>
    <dgm:cxn modelId="{77CD065C-76DA-43C2-8983-F98337F0C4E3}" type="presOf" srcId="{472CFF82-CA99-4D1B-899F-929B0C00C4AC}" destId="{516BA31F-3C03-4DA1-B6FE-F6D7B8339BD1}" srcOrd="0" destOrd="0" presId="urn:microsoft.com/office/officeart/2005/8/layout/vList2"/>
    <dgm:cxn modelId="{1ACEF14D-0683-4203-A22C-F231FE360761}" type="presOf" srcId="{15F2EC03-E18B-43C4-9E8A-7B7F0A3B2B35}" destId="{558E51B8-0F2E-4D91-9917-DE30F743ABBE}" srcOrd="0" destOrd="0" presId="urn:microsoft.com/office/officeart/2005/8/layout/vList2"/>
    <dgm:cxn modelId="{AD8751B0-1A77-48A9-B5E2-128247E18C42}" srcId="{15F2EC03-E18B-43C4-9E8A-7B7F0A3B2B35}" destId="{69857F56-494F-4AB1-AAA4-7A8F9037241C}" srcOrd="1" destOrd="0" parTransId="{2934409D-3BE2-49A8-A7DA-7E44A7F1FE17}" sibTransId="{C8465F26-5370-417E-AFAE-1B763AFD8196}"/>
    <dgm:cxn modelId="{A37FC6D4-33E8-4DE1-ADFC-F3EE8C79EC4E}" type="presParOf" srcId="{558E51B8-0F2E-4D91-9917-DE30F743ABBE}" destId="{516BA31F-3C03-4DA1-B6FE-F6D7B8339BD1}" srcOrd="0" destOrd="0" presId="urn:microsoft.com/office/officeart/2005/8/layout/vList2"/>
    <dgm:cxn modelId="{59536E32-EA08-4CF9-BBA9-99F0F95B54B7}" type="presParOf" srcId="{558E51B8-0F2E-4D91-9917-DE30F743ABBE}" destId="{7B29CEF0-EC9F-4AC0-A2A1-569B084C8E00}" srcOrd="1" destOrd="0" presId="urn:microsoft.com/office/officeart/2005/8/layout/vList2"/>
    <dgm:cxn modelId="{AD40F68F-0C97-4E19-A9C4-1C45F95E2308}" type="presParOf" srcId="{558E51B8-0F2E-4D91-9917-DE30F743ABBE}" destId="{527C3583-2B8E-4190-AB63-3EFA4D57D90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50E203-750D-4B66-804B-8A07994BD14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A0819767-59F1-4F70-B2D4-2ABBE21EBA10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fi-FI" baseline="0" dirty="0"/>
            <a:t>Itsemurhan tehneiden omaisilla tiedetään esiintyvän tapahtuman jälkeen ahdistuneisuusoireilua ja myös lisääntynyttä itsetuhoisuutta.</a:t>
          </a:r>
          <a:endParaRPr lang="fi-FI" dirty="0"/>
        </a:p>
      </dgm:t>
    </dgm:pt>
    <dgm:pt modelId="{1B70A606-C0BC-4C98-943A-5641B9193C7A}" type="parTrans" cxnId="{8D45006D-663E-4CB7-B6D6-B5FE15D8BB9F}">
      <dgm:prSet/>
      <dgm:spPr/>
      <dgm:t>
        <a:bodyPr/>
        <a:lstStyle/>
        <a:p>
          <a:endParaRPr lang="fi-FI"/>
        </a:p>
      </dgm:t>
    </dgm:pt>
    <dgm:pt modelId="{EEDA196A-4067-4A0A-931E-FF8171A62063}" type="sibTrans" cxnId="{8D45006D-663E-4CB7-B6D6-B5FE15D8BB9F}">
      <dgm:prSet/>
      <dgm:spPr/>
      <dgm:t>
        <a:bodyPr/>
        <a:lstStyle/>
        <a:p>
          <a:endParaRPr lang="fi-FI"/>
        </a:p>
      </dgm:t>
    </dgm:pt>
    <dgm:pt modelId="{D7B94A0D-2068-4798-B202-27E70AE9C63D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fi-FI" baseline="0" dirty="0"/>
            <a:t>Itsemurhan tehneen omaisen pitkittynyttä surua, masennusoireiden kehittymistä ja terveyspalveluiden tarvetta voidaan mahdollisesti ehkäistä aktiivisilla hoidollisilla puuttumisilla, erityisesti ryhmämuotoisella KBT-interventiolla </a:t>
          </a:r>
          <a:r>
            <a:rPr lang="fi-FI" b="1" baseline="0" dirty="0"/>
            <a:t>C</a:t>
          </a:r>
          <a:r>
            <a:rPr lang="fi-FI" baseline="0" dirty="0"/>
            <a:t>. </a:t>
          </a:r>
          <a:endParaRPr lang="fi-FI" dirty="0"/>
        </a:p>
      </dgm:t>
    </dgm:pt>
    <dgm:pt modelId="{FE585997-FB6C-4CD6-BDA3-C377DD092A9E}" type="parTrans" cxnId="{E7024CE0-8DB5-492A-8A2F-CC81F9BA992C}">
      <dgm:prSet/>
      <dgm:spPr/>
      <dgm:t>
        <a:bodyPr/>
        <a:lstStyle/>
        <a:p>
          <a:endParaRPr lang="fi-FI"/>
        </a:p>
      </dgm:t>
    </dgm:pt>
    <dgm:pt modelId="{73D32D73-4F9F-4A42-AC33-D06B56F9EB37}" type="sibTrans" cxnId="{E7024CE0-8DB5-492A-8A2F-CC81F9BA992C}">
      <dgm:prSet/>
      <dgm:spPr/>
      <dgm:t>
        <a:bodyPr/>
        <a:lstStyle/>
        <a:p>
          <a:endParaRPr lang="fi-FI"/>
        </a:p>
      </dgm:t>
    </dgm:pt>
    <dgm:pt modelId="{7BE273BB-E5B5-4C2C-9A71-BDF8DE9695BE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fi-FI" baseline="0" dirty="0"/>
            <a:t>Itsemurhaa yrittäneen potilaan ja läheisten hoidossa on tärkeä ylläpitää realistista toivoa. </a:t>
          </a:r>
          <a:endParaRPr lang="fi-FI" dirty="0"/>
        </a:p>
      </dgm:t>
    </dgm:pt>
    <dgm:pt modelId="{E849431E-E0B4-41CE-A691-3B7D3C947AE5}" type="parTrans" cxnId="{B246ED90-A528-4057-8C96-E5A3367F5D25}">
      <dgm:prSet/>
      <dgm:spPr/>
      <dgm:t>
        <a:bodyPr/>
        <a:lstStyle/>
        <a:p>
          <a:endParaRPr lang="fi-FI"/>
        </a:p>
      </dgm:t>
    </dgm:pt>
    <dgm:pt modelId="{4DA0B1EA-BC9C-4060-A155-12DEE648D3CB}" type="sibTrans" cxnId="{B246ED90-A528-4057-8C96-E5A3367F5D25}">
      <dgm:prSet/>
      <dgm:spPr/>
      <dgm:t>
        <a:bodyPr/>
        <a:lstStyle/>
        <a:p>
          <a:endParaRPr lang="fi-FI"/>
        </a:p>
      </dgm:t>
    </dgm:pt>
    <dgm:pt modelId="{8F2CDA6A-A17B-46DE-8AA7-51A428495C72}" type="pres">
      <dgm:prSet presAssocID="{C050E203-750D-4B66-804B-8A07994BD146}" presName="linear" presStyleCnt="0">
        <dgm:presLayoutVars>
          <dgm:animLvl val="lvl"/>
          <dgm:resizeHandles val="exact"/>
        </dgm:presLayoutVars>
      </dgm:prSet>
      <dgm:spPr/>
    </dgm:pt>
    <dgm:pt modelId="{9AF0990F-FD15-4A1F-9017-0324A4BCCF6E}" type="pres">
      <dgm:prSet presAssocID="{A0819767-59F1-4F70-B2D4-2ABBE21EBA10}" presName="parentText" presStyleLbl="node1" presStyleIdx="0" presStyleCnt="3" custScaleY="55586">
        <dgm:presLayoutVars>
          <dgm:chMax val="0"/>
          <dgm:bulletEnabled val="1"/>
        </dgm:presLayoutVars>
      </dgm:prSet>
      <dgm:spPr/>
    </dgm:pt>
    <dgm:pt modelId="{49383C98-30E2-4754-9D15-BC212E2FB55A}" type="pres">
      <dgm:prSet presAssocID="{EEDA196A-4067-4A0A-931E-FF8171A62063}" presName="spacer" presStyleCnt="0"/>
      <dgm:spPr/>
    </dgm:pt>
    <dgm:pt modelId="{55BEE7D0-A054-4198-9F4D-F385C7407A4B}" type="pres">
      <dgm:prSet presAssocID="{D7B94A0D-2068-4798-B202-27E70AE9C63D}" presName="parentText" presStyleLbl="node1" presStyleIdx="1" presStyleCnt="3" custScaleY="86647">
        <dgm:presLayoutVars>
          <dgm:chMax val="0"/>
          <dgm:bulletEnabled val="1"/>
        </dgm:presLayoutVars>
      </dgm:prSet>
      <dgm:spPr/>
    </dgm:pt>
    <dgm:pt modelId="{AC559E9C-AB48-454B-91BC-833C94115149}" type="pres">
      <dgm:prSet presAssocID="{73D32D73-4F9F-4A42-AC33-D06B56F9EB37}" presName="spacer" presStyleCnt="0"/>
      <dgm:spPr/>
    </dgm:pt>
    <dgm:pt modelId="{715F1188-FB01-4D8D-BC15-547F6D8755E8}" type="pres">
      <dgm:prSet presAssocID="{7BE273BB-E5B5-4C2C-9A71-BDF8DE9695BE}" presName="parentText" presStyleLbl="node1" presStyleIdx="2" presStyleCnt="3" custScaleY="55280">
        <dgm:presLayoutVars>
          <dgm:chMax val="0"/>
          <dgm:bulletEnabled val="1"/>
        </dgm:presLayoutVars>
      </dgm:prSet>
      <dgm:spPr/>
    </dgm:pt>
  </dgm:ptLst>
  <dgm:cxnLst>
    <dgm:cxn modelId="{A1D47013-6694-4835-BAA2-088B653BA142}" type="presOf" srcId="{7BE273BB-E5B5-4C2C-9A71-BDF8DE9695BE}" destId="{715F1188-FB01-4D8D-BC15-547F6D8755E8}" srcOrd="0" destOrd="0" presId="urn:microsoft.com/office/officeart/2005/8/layout/vList2"/>
    <dgm:cxn modelId="{60F0F935-5151-4E67-81F8-D726F62CD88A}" type="presOf" srcId="{C050E203-750D-4B66-804B-8A07994BD146}" destId="{8F2CDA6A-A17B-46DE-8AA7-51A428495C72}" srcOrd="0" destOrd="0" presId="urn:microsoft.com/office/officeart/2005/8/layout/vList2"/>
    <dgm:cxn modelId="{8D45006D-663E-4CB7-B6D6-B5FE15D8BB9F}" srcId="{C050E203-750D-4B66-804B-8A07994BD146}" destId="{A0819767-59F1-4F70-B2D4-2ABBE21EBA10}" srcOrd="0" destOrd="0" parTransId="{1B70A606-C0BC-4C98-943A-5641B9193C7A}" sibTransId="{EEDA196A-4067-4A0A-931E-FF8171A62063}"/>
    <dgm:cxn modelId="{B246ED90-A528-4057-8C96-E5A3367F5D25}" srcId="{C050E203-750D-4B66-804B-8A07994BD146}" destId="{7BE273BB-E5B5-4C2C-9A71-BDF8DE9695BE}" srcOrd="2" destOrd="0" parTransId="{E849431E-E0B4-41CE-A691-3B7D3C947AE5}" sibTransId="{4DA0B1EA-BC9C-4060-A155-12DEE648D3CB}"/>
    <dgm:cxn modelId="{F5B886A6-2A01-4FCF-9E8B-2BB3044688A7}" type="presOf" srcId="{A0819767-59F1-4F70-B2D4-2ABBE21EBA10}" destId="{9AF0990F-FD15-4A1F-9017-0324A4BCCF6E}" srcOrd="0" destOrd="0" presId="urn:microsoft.com/office/officeart/2005/8/layout/vList2"/>
    <dgm:cxn modelId="{DE97ACD3-4D1A-47DA-A6DC-F253FF859332}" type="presOf" srcId="{D7B94A0D-2068-4798-B202-27E70AE9C63D}" destId="{55BEE7D0-A054-4198-9F4D-F385C7407A4B}" srcOrd="0" destOrd="0" presId="urn:microsoft.com/office/officeart/2005/8/layout/vList2"/>
    <dgm:cxn modelId="{E7024CE0-8DB5-492A-8A2F-CC81F9BA992C}" srcId="{C050E203-750D-4B66-804B-8A07994BD146}" destId="{D7B94A0D-2068-4798-B202-27E70AE9C63D}" srcOrd="1" destOrd="0" parTransId="{FE585997-FB6C-4CD6-BDA3-C377DD092A9E}" sibTransId="{73D32D73-4F9F-4A42-AC33-D06B56F9EB37}"/>
    <dgm:cxn modelId="{06EEBF5E-388E-4B14-849B-7E8D76E3897A}" type="presParOf" srcId="{8F2CDA6A-A17B-46DE-8AA7-51A428495C72}" destId="{9AF0990F-FD15-4A1F-9017-0324A4BCCF6E}" srcOrd="0" destOrd="0" presId="urn:microsoft.com/office/officeart/2005/8/layout/vList2"/>
    <dgm:cxn modelId="{598E78E6-8C88-4118-B1BE-3628F97EB790}" type="presParOf" srcId="{8F2CDA6A-A17B-46DE-8AA7-51A428495C72}" destId="{49383C98-30E2-4754-9D15-BC212E2FB55A}" srcOrd="1" destOrd="0" presId="urn:microsoft.com/office/officeart/2005/8/layout/vList2"/>
    <dgm:cxn modelId="{FB1A0DF4-B832-468D-A199-1240061A6E2D}" type="presParOf" srcId="{8F2CDA6A-A17B-46DE-8AA7-51A428495C72}" destId="{55BEE7D0-A054-4198-9F4D-F385C7407A4B}" srcOrd="2" destOrd="0" presId="urn:microsoft.com/office/officeart/2005/8/layout/vList2"/>
    <dgm:cxn modelId="{98DB4CDB-55BE-4280-A2C3-678BF855B1C1}" type="presParOf" srcId="{8F2CDA6A-A17B-46DE-8AA7-51A428495C72}" destId="{AC559E9C-AB48-454B-91BC-833C94115149}" srcOrd="3" destOrd="0" presId="urn:microsoft.com/office/officeart/2005/8/layout/vList2"/>
    <dgm:cxn modelId="{ABDD9727-966F-4CC3-897F-A79D9823C979}" type="presParOf" srcId="{8F2CDA6A-A17B-46DE-8AA7-51A428495C72}" destId="{715F1188-FB01-4D8D-BC15-547F6D8755E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9AC6D-FE92-4D78-9924-7D5A463FB4DF}">
      <dsp:nvSpPr>
        <dsp:cNvPr id="0" name=""/>
        <dsp:cNvSpPr/>
      </dsp:nvSpPr>
      <dsp:spPr>
        <a:xfrm>
          <a:off x="0" y="0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0010B-C45A-4C17-8930-0ACC4D1E2CC3}">
      <dsp:nvSpPr>
        <dsp:cNvPr id="0" name=""/>
        <dsp:cNvSpPr/>
      </dsp:nvSpPr>
      <dsp:spPr>
        <a:xfrm>
          <a:off x="0" y="0"/>
          <a:ext cx="1768012" cy="2018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/>
            <a:t>Itsetuhoisuus</a:t>
          </a:r>
          <a:endParaRPr lang="fi-FI" sz="2000" kern="1200" dirty="0"/>
        </a:p>
      </dsp:txBody>
      <dsp:txXfrm>
        <a:off x="0" y="0"/>
        <a:ext cx="1768012" cy="2018570"/>
      </dsp:txXfrm>
    </dsp:sp>
    <dsp:sp modelId="{39A93446-7D78-4789-BB42-3D8B11608140}">
      <dsp:nvSpPr>
        <dsp:cNvPr id="0" name=""/>
        <dsp:cNvSpPr/>
      </dsp:nvSpPr>
      <dsp:spPr>
        <a:xfrm>
          <a:off x="1882616" y="46915"/>
          <a:ext cx="5997588" cy="938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Tässä suosituksessa itsetuhoisuudella tarkoitetaan pyrkimystä tai käyttäytymistä, johon sisältyy itsensä vahingoittaminen tai tarkoituksellinen henkeä uhkaavan riskin ottaminen.</a:t>
          </a:r>
        </a:p>
      </dsp:txBody>
      <dsp:txXfrm>
        <a:off x="1882616" y="46915"/>
        <a:ext cx="5997588" cy="938319"/>
      </dsp:txXfrm>
    </dsp:sp>
    <dsp:sp modelId="{2718B7C4-30CF-4352-AA53-9EB9C2350BEA}">
      <dsp:nvSpPr>
        <dsp:cNvPr id="0" name=""/>
        <dsp:cNvSpPr/>
      </dsp:nvSpPr>
      <dsp:spPr>
        <a:xfrm>
          <a:off x="1768012" y="985235"/>
          <a:ext cx="61121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CCD465-B915-49CB-99FC-8506967BC775}">
      <dsp:nvSpPr>
        <dsp:cNvPr id="0" name=""/>
        <dsp:cNvSpPr/>
      </dsp:nvSpPr>
      <dsp:spPr>
        <a:xfrm>
          <a:off x="1882616" y="1032151"/>
          <a:ext cx="5997588" cy="938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Itsetuhoisuus voi ilmetä itsemurha-ajatuksina, itsemurhasta puhumisena, keskeytyneenä itsemurhayrityksenä, itsemurhayrityksenä tai itsemurhana.</a:t>
          </a:r>
        </a:p>
      </dsp:txBody>
      <dsp:txXfrm>
        <a:off x="1882616" y="1032151"/>
        <a:ext cx="5997588" cy="938319"/>
      </dsp:txXfrm>
    </dsp:sp>
    <dsp:sp modelId="{D86F7F70-F035-40E7-9415-219864BA2E6A}">
      <dsp:nvSpPr>
        <dsp:cNvPr id="0" name=""/>
        <dsp:cNvSpPr/>
      </dsp:nvSpPr>
      <dsp:spPr>
        <a:xfrm>
          <a:off x="1768012" y="1970471"/>
          <a:ext cx="61121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4A3B05-ABCF-4B23-BC63-E2E46EF9AD78}">
      <dsp:nvSpPr>
        <dsp:cNvPr id="0" name=""/>
        <dsp:cNvSpPr/>
      </dsp:nvSpPr>
      <dsp:spPr>
        <a:xfrm>
          <a:off x="0" y="2018570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05BE68-48E3-4462-967D-5B8B9764FAE0}">
      <dsp:nvSpPr>
        <dsp:cNvPr id="0" name=""/>
        <dsp:cNvSpPr/>
      </dsp:nvSpPr>
      <dsp:spPr>
        <a:xfrm>
          <a:off x="0" y="2018570"/>
          <a:ext cx="1768012" cy="2018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/>
            <a:t>Itsemurhayritys</a:t>
          </a:r>
          <a:endParaRPr lang="fi-FI" sz="2000" kern="1200" dirty="0"/>
        </a:p>
      </dsp:txBody>
      <dsp:txXfrm>
        <a:off x="0" y="2018570"/>
        <a:ext cx="1768012" cy="2018570"/>
      </dsp:txXfrm>
    </dsp:sp>
    <dsp:sp modelId="{B7AA0D89-416D-48D3-99E2-20243F3A65A1}">
      <dsp:nvSpPr>
        <dsp:cNvPr id="0" name=""/>
        <dsp:cNvSpPr/>
      </dsp:nvSpPr>
      <dsp:spPr>
        <a:xfrm>
          <a:off x="1882616" y="2119498"/>
          <a:ext cx="5997588" cy="1210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dirty="0"/>
            <a:t>Itsemurhayrityksellä tarkoitetaan itseen kohdistettua vahingollista tekoa, johon liittyy ainakin jonkin asteinen kuolemantoive (attempted suicide).</a:t>
          </a:r>
        </a:p>
      </dsp:txBody>
      <dsp:txXfrm>
        <a:off x="1882616" y="2119498"/>
        <a:ext cx="5997588" cy="1210798"/>
      </dsp:txXfrm>
    </dsp:sp>
    <dsp:sp modelId="{F27274E7-5497-45E5-9B31-16ACBC37021A}">
      <dsp:nvSpPr>
        <dsp:cNvPr id="0" name=""/>
        <dsp:cNvSpPr/>
      </dsp:nvSpPr>
      <dsp:spPr>
        <a:xfrm>
          <a:off x="1768012" y="3330297"/>
          <a:ext cx="611219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76EB43-E76A-464F-8046-C30751563956}">
      <dsp:nvSpPr>
        <dsp:cNvPr id="0" name=""/>
        <dsp:cNvSpPr/>
      </dsp:nvSpPr>
      <dsp:spPr>
        <a:xfrm>
          <a:off x="0" y="48476"/>
          <a:ext cx="78867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baseline="0" dirty="0"/>
            <a:t>Merkittävimpiä riskitekijöitä ovat</a:t>
          </a:r>
          <a:endParaRPr lang="fi-FI" sz="1900" kern="1200" dirty="0"/>
        </a:p>
      </dsp:txBody>
      <dsp:txXfrm>
        <a:off x="22246" y="70722"/>
        <a:ext cx="7842208" cy="411223"/>
      </dsp:txXfrm>
    </dsp:sp>
    <dsp:sp modelId="{134BC7F5-AD06-4CCB-960F-26194845F388}">
      <dsp:nvSpPr>
        <dsp:cNvPr id="0" name=""/>
        <dsp:cNvSpPr/>
      </dsp:nvSpPr>
      <dsp:spPr>
        <a:xfrm>
          <a:off x="0" y="504191"/>
          <a:ext cx="7886700" cy="1297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kern="1200" dirty="0"/>
            <a:t>mielenterveyshäiriöt (erityisesti depressio, kaksisuuntainen mielialahäiriö, skitsofrenia)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kern="1200" dirty="0"/>
            <a:t>päihdeongelmat (alkoholi ja huumeet)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kern="1200" dirty="0"/>
            <a:t>ajankohtaiset ja aiemmat kielteiset elämäntapahtumat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kern="1200" dirty="0"/>
            <a:t>persoonallisuuden piirteistä epävakaus ja impulsiivisuus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kern="1200" dirty="0"/>
            <a:t>psyykkisistä oireista toivottomuus.</a:t>
          </a:r>
        </a:p>
      </dsp:txBody>
      <dsp:txXfrm>
        <a:off x="0" y="504191"/>
        <a:ext cx="7886700" cy="1297889"/>
      </dsp:txXfrm>
    </dsp:sp>
    <dsp:sp modelId="{FE36F273-3F43-4262-BA37-3FA3CC9AFD15}">
      <dsp:nvSpPr>
        <dsp:cNvPr id="0" name=""/>
        <dsp:cNvSpPr/>
      </dsp:nvSpPr>
      <dsp:spPr>
        <a:xfrm>
          <a:off x="0" y="1802081"/>
          <a:ext cx="78867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baseline="0" dirty="0"/>
            <a:t>Suomessa itsemurhariski on ryhmätasolla suuri</a:t>
          </a:r>
          <a:endParaRPr lang="fi-FI" sz="1900" kern="1200" dirty="0"/>
        </a:p>
      </dsp:txBody>
      <dsp:txXfrm>
        <a:off x="22246" y="1824327"/>
        <a:ext cx="7842208" cy="411223"/>
      </dsp:txXfrm>
    </dsp:sp>
    <dsp:sp modelId="{4F917D53-D729-4459-BC3E-E48D70979E22}">
      <dsp:nvSpPr>
        <dsp:cNvPr id="0" name=""/>
        <dsp:cNvSpPr/>
      </dsp:nvSpPr>
      <dsp:spPr>
        <a:xfrm>
          <a:off x="0" y="2257796"/>
          <a:ext cx="7886700" cy="1042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kern="1200" dirty="0"/>
            <a:t>vähän koulutetuilla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kern="1200" dirty="0"/>
            <a:t>työntekijäasemassa olevilla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kern="1200" dirty="0"/>
            <a:t>pienituloisilla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kern="1200" dirty="0"/>
            <a:t>työttömillä.</a:t>
          </a:r>
        </a:p>
      </dsp:txBody>
      <dsp:txXfrm>
        <a:off x="0" y="2257796"/>
        <a:ext cx="7886700" cy="10422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1AA2E-56E9-4A79-BDAD-D74537F58FE2}">
      <dsp:nvSpPr>
        <dsp:cNvPr id="0" name=""/>
        <dsp:cNvSpPr/>
      </dsp:nvSpPr>
      <dsp:spPr>
        <a:xfrm>
          <a:off x="0" y="36060"/>
          <a:ext cx="78867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baseline="0" dirty="0"/>
            <a:t>Itsemurhalta suojaavia tekijöitä ovat</a:t>
          </a:r>
          <a:endParaRPr lang="fi-FI" sz="1700" kern="1200" dirty="0"/>
        </a:p>
      </dsp:txBody>
      <dsp:txXfrm>
        <a:off x="19904" y="55964"/>
        <a:ext cx="7846892" cy="367937"/>
      </dsp:txXfrm>
    </dsp:sp>
    <dsp:sp modelId="{9C66C0AC-803E-429B-95DF-D013D1FCEF49}">
      <dsp:nvSpPr>
        <dsp:cNvPr id="0" name=""/>
        <dsp:cNvSpPr/>
      </dsp:nvSpPr>
      <dsp:spPr>
        <a:xfrm>
          <a:off x="0" y="443805"/>
          <a:ext cx="7886700" cy="1020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19050" rIns="10668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kern="1200" dirty="0"/>
            <a:t>yksilön kehittyneet selviytymiskeinot ja ongelmanratkaisutaidot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kern="1200" dirty="0"/>
            <a:t>pärjäävyys vaikeuksien edessä eli psykologinen resilienssi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kern="1200" dirty="0"/>
            <a:t>elämän kokeminen merkitykselliseksi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kern="1200" dirty="0"/>
            <a:t>kokemus sosiaalisesta tuesta.</a:t>
          </a:r>
        </a:p>
      </dsp:txBody>
      <dsp:txXfrm>
        <a:off x="0" y="443805"/>
        <a:ext cx="7886700" cy="1020510"/>
      </dsp:txXfrm>
    </dsp:sp>
    <dsp:sp modelId="{04CEE4F5-10A9-46BE-83F5-B54D3BEC3F06}">
      <dsp:nvSpPr>
        <dsp:cNvPr id="0" name=""/>
        <dsp:cNvSpPr/>
      </dsp:nvSpPr>
      <dsp:spPr>
        <a:xfrm>
          <a:off x="0" y="1464315"/>
          <a:ext cx="7886700" cy="4077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700" kern="1200" baseline="0" dirty="0"/>
            <a:t>Yhteisön tuki ja avun saaminen vaikuttavat </a:t>
          </a:r>
          <a:r>
            <a:rPr lang="fi-FI" sz="1700" kern="1200" baseline="0" dirty="0">
              <a:solidFill>
                <a:schemeClr val="bg1"/>
              </a:solidFill>
            </a:rPr>
            <a:t>suojaavan itsemurhariskiltä</a:t>
          </a:r>
          <a:r>
            <a:rPr lang="fi-FI" sz="1700" kern="1200" baseline="0" dirty="0"/>
            <a:t>. Näitä ovat</a:t>
          </a:r>
          <a:endParaRPr lang="fi-FI" sz="1700" kern="1200" dirty="0"/>
        </a:p>
      </dsp:txBody>
      <dsp:txXfrm>
        <a:off x="19904" y="1484219"/>
        <a:ext cx="7846892" cy="367937"/>
      </dsp:txXfrm>
    </dsp:sp>
    <dsp:sp modelId="{9E29445D-707E-4BBF-8679-1FDB986A1B23}">
      <dsp:nvSpPr>
        <dsp:cNvPr id="0" name=""/>
        <dsp:cNvSpPr/>
      </dsp:nvSpPr>
      <dsp:spPr>
        <a:xfrm>
          <a:off x="0" y="1872060"/>
          <a:ext cx="7886700" cy="1759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19050" rIns="10668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kern="1200" dirty="0"/>
            <a:t>nuoruusiässä myönteiset suhteet perheessä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kern="1200" dirty="0"/>
            <a:t>tukea antava arkiympäristö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kern="1200" dirty="0"/>
            <a:t>yksinäisyyden torjunta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kern="1200" dirty="0"/>
            <a:t>kuuluminen uskonnolliseen yhteisöön ja oma kokemus uskonnollisuudesta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kern="1200" dirty="0"/>
            <a:t>mielenterveyspalveluiden saatavuus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kern="1200" dirty="0"/>
            <a:t>hoidossa olevilla hyvä hoitosuhde ja terapeuttinen allianssi eli yhteistyösuhde.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fi-FI" sz="1300" kern="1200" dirty="0"/>
        </a:p>
      </dsp:txBody>
      <dsp:txXfrm>
        <a:off x="0" y="1872060"/>
        <a:ext cx="7886700" cy="1759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CC5A8-299F-4EBF-AD99-F7B72DEFC60B}">
      <dsp:nvSpPr>
        <dsp:cNvPr id="0" name=""/>
        <dsp:cNvSpPr/>
      </dsp:nvSpPr>
      <dsp:spPr>
        <a:xfrm>
          <a:off x="0" y="195290"/>
          <a:ext cx="7886700" cy="1044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baseline="0" dirty="0"/>
            <a:t>Aktiivinen kontakti päivystysyksikössä ja seuranta itsemurhayrityksen jälkeen vähentää ilmeisesti riskiä uudelle itsemurhayritykselle 12 kuukauden seurannassa </a:t>
          </a:r>
          <a:r>
            <a:rPr lang="fi-FI" sz="1900" b="1" kern="1200" baseline="0" dirty="0"/>
            <a:t>B</a:t>
          </a:r>
          <a:r>
            <a:rPr lang="fi-FI" sz="1900" kern="1200" baseline="0" dirty="0"/>
            <a:t> ja turvasuunnitelman toteuttaminen puolen vuoden ajan </a:t>
          </a:r>
          <a:r>
            <a:rPr lang="fi-FI" sz="1900" b="1" kern="1200" baseline="0" dirty="0"/>
            <a:t>B</a:t>
          </a:r>
          <a:r>
            <a:rPr lang="fi-FI" sz="1900" b="0" kern="1200" baseline="0" dirty="0">
              <a:solidFill>
                <a:schemeClr val="bg1"/>
              </a:solidFill>
            </a:rPr>
            <a:t>.</a:t>
          </a:r>
          <a:endParaRPr lang="fi-FI" sz="1900" b="0" kern="1200" dirty="0">
            <a:solidFill>
              <a:schemeClr val="bg1"/>
            </a:solidFill>
          </a:endParaRPr>
        </a:p>
      </dsp:txBody>
      <dsp:txXfrm>
        <a:off x="51003" y="246293"/>
        <a:ext cx="7784694" cy="942803"/>
      </dsp:txXfrm>
    </dsp:sp>
    <dsp:sp modelId="{37DD5887-24D8-42E6-A859-DAA2C8DC0C94}">
      <dsp:nvSpPr>
        <dsp:cNvPr id="0" name=""/>
        <dsp:cNvSpPr/>
      </dsp:nvSpPr>
      <dsp:spPr>
        <a:xfrm>
          <a:off x="0" y="1294820"/>
          <a:ext cx="7886700" cy="10448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baseline="0" dirty="0"/>
            <a:t>Kognitiivinen käyttäytymisterapia (KBT) tavanomaisen hoidon lisänä vähentää itsemurhayrityksen uusimisen riskiä  </a:t>
          </a:r>
          <a:r>
            <a:rPr lang="fi-FI" sz="1900" b="1" kern="1200" baseline="0" dirty="0"/>
            <a:t>A</a:t>
          </a:r>
          <a:r>
            <a:rPr lang="fi-FI" sz="1900" kern="1200" baseline="0" dirty="0"/>
            <a:t>. KBT tulee tällöin kohdentaa itsetuhoisuuden ehkäisyyn. </a:t>
          </a:r>
          <a:endParaRPr lang="fi-FI" sz="1900" kern="1200" dirty="0"/>
        </a:p>
      </dsp:txBody>
      <dsp:txXfrm>
        <a:off x="51003" y="1345823"/>
        <a:ext cx="7784694" cy="942803"/>
      </dsp:txXfrm>
    </dsp:sp>
    <dsp:sp modelId="{81452305-5481-40A7-B789-C65686BC1991}">
      <dsp:nvSpPr>
        <dsp:cNvPr id="0" name=""/>
        <dsp:cNvSpPr/>
      </dsp:nvSpPr>
      <dsp:spPr>
        <a:xfrm>
          <a:off x="0" y="2394350"/>
          <a:ext cx="7886700" cy="749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baseline="0" dirty="0"/>
            <a:t>Myös seurannasta puhelimitse </a:t>
          </a:r>
          <a:r>
            <a:rPr lang="fi-FI" sz="1900" b="1" kern="1200" baseline="0" dirty="0"/>
            <a:t>C</a:t>
          </a:r>
          <a:r>
            <a:rPr lang="fi-FI" sz="1900" kern="1200" baseline="0" dirty="0"/>
            <a:t> saattaa olla hyöty</a:t>
          </a:r>
          <a:r>
            <a:rPr lang="fi-FI" sz="1900" kern="1200" baseline="0" dirty="0">
              <a:solidFill>
                <a:prstClr val="white"/>
              </a:solidFill>
              <a:latin typeface="Calibri"/>
              <a:ea typeface="+mn-ea"/>
              <a:cs typeface="+mn-cs"/>
            </a:rPr>
            <a:t>ä.</a:t>
          </a:r>
        </a:p>
      </dsp:txBody>
      <dsp:txXfrm>
        <a:off x="36594" y="2430944"/>
        <a:ext cx="7813512" cy="6764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BA31F-3C03-4DA1-B6FE-F6D7B8339BD1}">
      <dsp:nvSpPr>
        <dsp:cNvPr id="0" name=""/>
        <dsp:cNvSpPr/>
      </dsp:nvSpPr>
      <dsp:spPr>
        <a:xfrm>
          <a:off x="0" y="23794"/>
          <a:ext cx="7886700" cy="1099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/>
            <a:t>Itsetuhoiselle tai itsemurhaa yrittäneelle nuorelle tulee tarjota psykososiaalisia hoitoja, kuten kognitiivisia </a:t>
          </a:r>
          <a:r>
            <a:rPr lang="fi-FI" sz="2000" b="1" kern="1200" baseline="0" dirty="0"/>
            <a:t>B</a:t>
          </a:r>
          <a:r>
            <a:rPr lang="fi-FI" sz="2000" kern="1200" baseline="0" dirty="0"/>
            <a:t> ja dialektisia käyttäytymisterapioita </a:t>
          </a:r>
          <a:r>
            <a:rPr lang="fi-FI" sz="2000" b="1" kern="1200" baseline="0" dirty="0"/>
            <a:t>B</a:t>
          </a:r>
          <a:r>
            <a:rPr lang="fi-FI" sz="2000" kern="1200" baseline="0" dirty="0"/>
            <a:t>. </a:t>
          </a:r>
          <a:endParaRPr lang="fi-FI" sz="2000" kern="1200" dirty="0"/>
        </a:p>
      </dsp:txBody>
      <dsp:txXfrm>
        <a:off x="53688" y="77482"/>
        <a:ext cx="7779324" cy="992424"/>
      </dsp:txXfrm>
    </dsp:sp>
    <dsp:sp modelId="{527C3583-2B8E-4190-AB63-3EFA4D57D903}">
      <dsp:nvSpPr>
        <dsp:cNvPr id="0" name=""/>
        <dsp:cNvSpPr/>
      </dsp:nvSpPr>
      <dsp:spPr>
        <a:xfrm>
          <a:off x="0" y="1181194"/>
          <a:ext cx="7886700" cy="1099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/>
            <a:t>Erityisesti depressioon kohdennetut hoitointerventiot ovat ilmeisesti tehokkaita vanhusten itsemurha-ajatusten ja -yritysten sekä itsemurhien vähentäjinä </a:t>
          </a:r>
          <a:r>
            <a:rPr lang="fi-FI" sz="2000" b="1" kern="1200" baseline="0" dirty="0"/>
            <a:t>B</a:t>
          </a:r>
          <a:r>
            <a:rPr lang="fi-FI" sz="2000" kern="1200" baseline="0" dirty="0"/>
            <a:t>. </a:t>
          </a:r>
          <a:endParaRPr lang="fi-FI" sz="2000" kern="1200" dirty="0"/>
        </a:p>
      </dsp:txBody>
      <dsp:txXfrm>
        <a:off x="53688" y="1234882"/>
        <a:ext cx="7779324" cy="9924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0990F-FD15-4A1F-9017-0324A4BCCF6E}">
      <dsp:nvSpPr>
        <dsp:cNvPr id="0" name=""/>
        <dsp:cNvSpPr/>
      </dsp:nvSpPr>
      <dsp:spPr>
        <a:xfrm>
          <a:off x="0" y="81522"/>
          <a:ext cx="7886700" cy="861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baseline="0" dirty="0"/>
            <a:t>Itsemurhan tehneiden omaisilla tiedetään esiintyvän tapahtuman jälkeen ahdistuneisuusoireilua ja myös lisääntynyttä itsetuhoisuutta.</a:t>
          </a:r>
          <a:endParaRPr lang="fi-FI" sz="1900" kern="1200" dirty="0"/>
        </a:p>
      </dsp:txBody>
      <dsp:txXfrm>
        <a:off x="42060" y="123582"/>
        <a:ext cx="7802580" cy="777480"/>
      </dsp:txXfrm>
    </dsp:sp>
    <dsp:sp modelId="{55BEE7D0-A054-4198-9F4D-F385C7407A4B}">
      <dsp:nvSpPr>
        <dsp:cNvPr id="0" name=""/>
        <dsp:cNvSpPr/>
      </dsp:nvSpPr>
      <dsp:spPr>
        <a:xfrm>
          <a:off x="0" y="1006482"/>
          <a:ext cx="7886700" cy="13430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baseline="0" dirty="0"/>
            <a:t>Itsemurhan tehneen omaisen pitkittynyttä surua, masennusoireiden kehittymistä ja terveyspalveluiden tarvetta voidaan mahdollisesti ehkäistä aktiivisilla hoidollisilla puuttumisilla, erityisesti ryhmämuotoisella KBT-interventiolla </a:t>
          </a:r>
          <a:r>
            <a:rPr lang="fi-FI" sz="1900" b="1" kern="1200" baseline="0" dirty="0"/>
            <a:t>C</a:t>
          </a:r>
          <a:r>
            <a:rPr lang="fi-FI" sz="1900" kern="1200" baseline="0" dirty="0"/>
            <a:t>. </a:t>
          </a:r>
          <a:endParaRPr lang="fi-FI" sz="1900" kern="1200" dirty="0"/>
        </a:p>
      </dsp:txBody>
      <dsp:txXfrm>
        <a:off x="65563" y="1072045"/>
        <a:ext cx="7755574" cy="1211929"/>
      </dsp:txXfrm>
    </dsp:sp>
    <dsp:sp modelId="{715F1188-FB01-4D8D-BC15-547F6D8755E8}">
      <dsp:nvSpPr>
        <dsp:cNvPr id="0" name=""/>
        <dsp:cNvSpPr/>
      </dsp:nvSpPr>
      <dsp:spPr>
        <a:xfrm>
          <a:off x="0" y="2412897"/>
          <a:ext cx="7886700" cy="8568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baseline="0" dirty="0"/>
            <a:t>Itsemurhaa yrittäneen potilaan ja läheisten hoidossa on tärkeä ylläpitää realistista toivoa. </a:t>
          </a:r>
          <a:endParaRPr lang="fi-FI" sz="1900" kern="1200" dirty="0"/>
        </a:p>
      </dsp:txBody>
      <dsp:txXfrm>
        <a:off x="41828" y="2454725"/>
        <a:ext cx="7803044" cy="773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6042038B-27FB-4774-8A6D-4D9D30040E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72392B1-56E1-4018-8159-5A0CDEC24C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5B500-49FB-49A7-9251-3F67CED5FED3}" type="datetimeFigureOut">
              <a:rPr lang="fi-FI" smtClean="0"/>
              <a:t>28.2.2022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3B423B4-4015-4CCE-A3FA-4A16FA5E3C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7AD1048-3BCF-45B1-9A11-8162C5561F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199AC-F955-49C8-80E7-12FB688E411A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72988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EB6D9-301B-401C-975F-AFA06621AC1B}" type="datetimeFigureOut">
              <a:rPr lang="fi-FI" smtClean="0"/>
              <a:t>28.2.2022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4210F-B7CC-4DF8-8DFC-5BF871EC1D7B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438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210F-B7CC-4DF8-8DFC-5BF871EC1D7B}" type="slidenum">
              <a:rPr lang="fi-FI" smtClean="0"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8542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210F-B7CC-4DF8-8DFC-5BF871EC1D7B}" type="slidenum">
              <a:rPr lang="fi-FI" smtClean="0"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5005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210F-B7CC-4DF8-8DFC-5BF871EC1D7B}" type="slidenum">
              <a:rPr lang="fi-FI" smtClean="0"/>
              <a:t>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0919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4210F-B7CC-4DF8-8DFC-5BF871EC1D7B}" type="slidenum">
              <a:rPr lang="fi-FI" smtClean="0"/>
              <a:t>27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5943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859" y="1377696"/>
            <a:ext cx="8216147" cy="1092972"/>
          </a:xfrm>
          <a:prstGeom prst="rect">
            <a:avLst/>
          </a:prstGeom>
        </p:spPr>
        <p:txBody>
          <a:bodyPr/>
          <a:lstStyle>
            <a:lvl1pPr algn="l">
              <a:defRPr sz="3600" baseline="0">
                <a:solidFill>
                  <a:srgbClr val="005296"/>
                </a:solidFill>
                <a:latin typeface="Lucida Sans"/>
                <a:cs typeface="Lucida Sans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9293" y="2635260"/>
            <a:ext cx="6206949" cy="115645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200">
                <a:solidFill>
                  <a:schemeClr val="tx1"/>
                </a:solidFill>
                <a:latin typeface="Lucida Sans"/>
                <a:cs typeface="Lucida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58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114" y="656007"/>
            <a:ext cx="8248650" cy="510806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5296"/>
                </a:solidFill>
                <a:latin typeface="Lucida Sans"/>
                <a:cs typeface="Lucida Sans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850" y="1166813"/>
            <a:ext cx="8248650" cy="308014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Lucida Sans"/>
                <a:cs typeface="Lucida San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77291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o kuos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97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teksti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2931" y="584197"/>
            <a:ext cx="2799839" cy="435518"/>
          </a:xfrm>
          <a:prstGeom prst="rect">
            <a:avLst/>
          </a:prstGeom>
        </p:spPr>
        <p:txBody>
          <a:bodyPr anchor="t"/>
          <a:lstStyle>
            <a:lvl1pPr algn="l">
              <a:defRPr sz="1800" b="0">
                <a:solidFill>
                  <a:srgbClr val="005296"/>
                </a:solidFill>
                <a:latin typeface="Lucida Sans"/>
                <a:cs typeface="Lucida Sans"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0851" y="661987"/>
            <a:ext cx="5340349" cy="3586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i-FI" noProof="0" dirty="0"/>
              <a:t>Lisää kuva napsauttamalla kuvaketta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72931" y="916407"/>
            <a:ext cx="2799838" cy="3331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Lucida Sans"/>
                <a:cs typeface="Lucida San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41083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Lucida Sans"/>
                <a:cs typeface="Lucida San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077" y="4358386"/>
            <a:ext cx="1688400" cy="493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Lucida Sans"/>
                <a:cs typeface="Lucida San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/>
              <a:t>Drag logo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4330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 ja tekstiä pää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Lucida Sans"/>
                <a:cs typeface="Lucida San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Content Placeholder 2"/>
          <p:cNvSpPr>
            <a:spLocks noGrp="1"/>
          </p:cNvSpPr>
          <p:nvPr>
            <p:ph idx="11"/>
          </p:nvPr>
        </p:nvSpPr>
        <p:spPr>
          <a:xfrm>
            <a:off x="441324" y="652463"/>
            <a:ext cx="8143876" cy="198278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Lucida Sans"/>
                <a:cs typeface="Lucida San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57077" y="4358386"/>
            <a:ext cx="1688400" cy="493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500">
                <a:latin typeface="Lucida Sans"/>
                <a:cs typeface="Lucida Sans"/>
              </a:defRPr>
            </a:lvl1pPr>
            <a:lvl2pPr>
              <a:lnSpc>
                <a:spcPct val="100000"/>
              </a:lnSpc>
              <a:spcBef>
                <a:spcPts val="600"/>
              </a:spcBef>
              <a:defRPr sz="2000">
                <a:latin typeface="Lucida Sans"/>
                <a:cs typeface="Lucida Sans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 sz="1600">
                <a:latin typeface="Lucida Sans"/>
                <a:cs typeface="Lucida Sans"/>
              </a:defRPr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fi-FI" dirty="0"/>
              <a:t>Drag logo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408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logoll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on paikkamerkki 1">
            <a:extLst>
              <a:ext uri="{FF2B5EF4-FFF2-40B4-BE49-F238E27FC236}">
                <a16:creationId xmlns:a16="http://schemas.microsoft.com/office/drawing/2014/main" id="{4F480ECB-EBED-4B40-B0B1-3521EDD08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555601"/>
          </a:xfrm>
          <a:prstGeom prst="rect">
            <a:avLst/>
          </a:prstGeom>
        </p:spPr>
        <p:txBody>
          <a:bodyPr vert="horz" lIns="91440" tIns="45720" rIns="91440" bIns="45720" rtlCol="0" anchor="t">
            <a:spAutoFit/>
          </a:bodyPr>
          <a:lstStyle>
            <a:lvl1pPr>
              <a:defRPr sz="3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0C32E2C6-A369-45CC-9ED9-1BEB39F6FB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822960"/>
            <a:ext cx="7886700" cy="34808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19270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0204" y="4286897"/>
            <a:ext cx="4209297" cy="332498"/>
          </a:xfrm>
          <a:prstGeom prst="rect">
            <a:avLst/>
          </a:prstGeom>
        </p:spPr>
        <p:txBody>
          <a:bodyPr/>
          <a:lstStyle>
            <a:lvl1pPr algn="l">
              <a:defRPr sz="2000" cap="none">
                <a:solidFill>
                  <a:srgbClr val="005296"/>
                </a:solidFill>
                <a:latin typeface="Lucida Sans"/>
                <a:cs typeface="Lucida Sans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2904" y="4552720"/>
            <a:ext cx="4196597" cy="2891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/>
                </a:solidFill>
                <a:latin typeface="Lucida Sans"/>
                <a:cs typeface="Lucida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9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9A8886D-80F9-44E7-B673-EBF4E9517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9"/>
            <a:ext cx="7886700" cy="5848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2AFEE84-EA40-4758-92B2-578143A6D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018032"/>
            <a:ext cx="7886700" cy="3578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27657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005296"/>
          </a:solidFill>
          <a:latin typeface="Lucida Sans" panose="020B0602030504020204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Lucida Sans" panose="020B0602030504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-106" charset="-52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rveysportti.fi/xmedia/hoi/hoi50076f.pdf" TargetMode="External"/><Relationship Id="rId2" Type="http://schemas.openxmlformats.org/officeDocument/2006/relationships/hyperlink" Target="https://www.terveysportti.fi/xmedia/hoi/hoi50122g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terveysportti.fi/xmedia/hoi/hoi50076g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rveysportti.fi/xmedia/hoi/hoi50122c.pdf" TargetMode="External"/><Relationship Id="rId7" Type="http://schemas.openxmlformats.org/officeDocument/2006/relationships/hyperlink" Target="https://www.oppiportti.fi/op/dvk00198" TargetMode="External"/><Relationship Id="rId2" Type="http://schemas.openxmlformats.org/officeDocument/2006/relationships/hyperlink" Target="https://www.terveysportti.fi/xmedia/hoi/hoi50122a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terveysportti.fi/xmedia/hoi/hoi50122e.pdf" TargetMode="External"/><Relationship Id="rId5" Type="http://schemas.openxmlformats.org/officeDocument/2006/relationships/hyperlink" Target="https://www.terveysportti.fi/xmedia/hoi/hoi50122d.pdf" TargetMode="External"/><Relationship Id="rId4" Type="http://schemas.openxmlformats.org/officeDocument/2006/relationships/hyperlink" Target="https://www.terveysportti.fi/xmedia/hoi/hoi50122b.pdf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7"/>
          <p:cNvSpPr>
            <a:spLocks noGrp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fi-FI" dirty="0"/>
              <a:t>Itsemurhien ehkäisy ja </a:t>
            </a:r>
            <a:br>
              <a:rPr lang="fi-FI" dirty="0"/>
            </a:br>
            <a:r>
              <a:rPr lang="fi-FI" dirty="0"/>
              <a:t>itsemurhaa yrittäneen hoito</a:t>
            </a:r>
          </a:p>
        </p:txBody>
      </p:sp>
      <p:sp>
        <p:nvSpPr>
          <p:cNvPr id="9219" name="Subtitle 8"/>
          <p:cNvSpPr>
            <a:spLocks noGrp="1"/>
          </p:cNvSpPr>
          <p:nvPr>
            <p:ph type="subTitle" idx="1"/>
          </p:nvPr>
        </p:nvSpPr>
        <p:spPr bwMode="auto">
          <a:xfrm>
            <a:off x="359293" y="2635260"/>
            <a:ext cx="7900787" cy="86994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 err="1">
                <a:latin typeface="Lucida Sans" charset="0"/>
                <a:ea typeface="ＭＳ Ｐゴシック" charset="0"/>
                <a:cs typeface="Lucida Sans" charset="0"/>
              </a:rPr>
              <a:t>Julkaistu</a:t>
            </a:r>
            <a:r>
              <a:rPr lang="en-US" sz="2000">
                <a:latin typeface="Lucida Sans" charset="0"/>
                <a:ea typeface="ＭＳ Ｐゴシック" charset="0"/>
                <a:cs typeface="Lucida Sans" charset="0"/>
              </a:rPr>
              <a:t>  24.2.2022</a:t>
            </a:r>
            <a:endParaRPr lang="en-US" sz="2000" dirty="0">
              <a:solidFill>
                <a:srgbClr val="FF0000"/>
              </a:solidFill>
              <a:latin typeface="Lucida Sans" charset="0"/>
              <a:ea typeface="ＭＳ Ｐゴシック" charset="0"/>
              <a:cs typeface="Lucida Sans" charset="0"/>
            </a:endParaRPr>
          </a:p>
          <a:p>
            <a:r>
              <a:rPr lang="en-US" sz="2000" dirty="0" err="1">
                <a:latin typeface="Lucida Sans" charset="0"/>
                <a:ea typeface="ＭＳ Ｐゴシック" charset="0"/>
                <a:cs typeface="Lucida Sans" charset="0"/>
              </a:rPr>
              <a:t>Perustuu</a:t>
            </a:r>
            <a:r>
              <a:rPr lang="en-US" sz="2000" dirty="0">
                <a:latin typeface="Lucida Sans" charset="0"/>
                <a:ea typeface="ＭＳ Ｐゴシック" charset="0"/>
                <a:cs typeface="Lucida Sans" charset="0"/>
              </a:rPr>
              <a:t> 18.2.2022 julkaistuun Käypä hoito -suositukseen</a:t>
            </a:r>
          </a:p>
          <a:p>
            <a:endParaRPr lang="en-US" dirty="0">
              <a:latin typeface="Lucida Sans" charset="0"/>
              <a:ea typeface="ＭＳ Ｐゴシック" charset="0"/>
              <a:cs typeface="Lucida Sans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65314E-DE87-4511-AFD3-76D1DE95D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492443"/>
          </a:xfrm>
        </p:spPr>
        <p:txBody>
          <a:bodyPr/>
          <a:lstStyle/>
          <a:p>
            <a:r>
              <a:rPr lang="fi-FI" sz="2600" dirty="0"/>
              <a:t>Itsemurhakuolleisuus Suomessa</a:t>
            </a:r>
          </a:p>
        </p:txBody>
      </p:sp>
      <p:pic>
        <p:nvPicPr>
          <p:cNvPr id="5" name="Sisällön paikkamerkki 4" descr="Kuva, joka sisältää kohteen teksti, kartta&#10;&#10;Kuvaus luotu automaattisesti">
            <a:extLst>
              <a:ext uri="{FF2B5EF4-FFF2-40B4-BE49-F238E27FC236}">
                <a16:creationId xmlns:a16="http://schemas.microsoft.com/office/drawing/2014/main" id="{129CCF6C-B033-4D3A-B3ED-91A1BFF6C76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549047" y="773317"/>
            <a:ext cx="5806233" cy="4006841"/>
          </a:xfrm>
        </p:spPr>
      </p:pic>
    </p:spTree>
    <p:extLst>
      <p:ext uri="{BB962C8B-B14F-4D97-AF65-F5344CB8AC3E}">
        <p14:creationId xmlns:p14="http://schemas.microsoft.com/office/powerpoint/2010/main" val="3847897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F971628-1D70-49BB-85BA-E2A2A9A33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296" y="43841"/>
            <a:ext cx="7672192" cy="430887"/>
          </a:xfrm>
        </p:spPr>
        <p:txBody>
          <a:bodyPr/>
          <a:lstStyle/>
          <a:p>
            <a:r>
              <a:rPr lang="fi-FI" sz="2200" dirty="0"/>
              <a:t>Sukupuoli- ja ikäryhmäkohtainen itsemurhakuolleisuus Suomessa</a:t>
            </a:r>
          </a:p>
        </p:txBody>
      </p:sp>
      <p:pic>
        <p:nvPicPr>
          <p:cNvPr id="5" name="Sisällön paikkamerkki 4" descr="Kuva, joka sisältää kohteen teksti, kartta&#10;&#10;Kuvaus luotu automaattisesti">
            <a:extLst>
              <a:ext uri="{FF2B5EF4-FFF2-40B4-BE49-F238E27FC236}">
                <a16:creationId xmlns:a16="http://schemas.microsoft.com/office/drawing/2014/main" id="{540F33F4-842E-4213-AF5E-79F894E4204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529798" y="784012"/>
            <a:ext cx="6006690" cy="3926473"/>
          </a:xfrm>
        </p:spPr>
      </p:pic>
    </p:spTree>
    <p:extLst>
      <p:ext uri="{BB962C8B-B14F-4D97-AF65-F5344CB8AC3E}">
        <p14:creationId xmlns:p14="http://schemas.microsoft.com/office/powerpoint/2010/main" val="9295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10E9B7-453E-4BE0-B65B-3DA8D76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492443"/>
          </a:xfrm>
        </p:spPr>
        <p:txBody>
          <a:bodyPr/>
          <a:lstStyle/>
          <a:p>
            <a:r>
              <a:rPr lang="fi-FI" sz="2600" dirty="0"/>
              <a:t>Itsemurhayritysten ja itsemurhien riskitekijöitä</a:t>
            </a: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F4814DAE-83B9-4485-95DE-C4D08D16F5A0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736636917"/>
              </p:ext>
            </p:extLst>
          </p:nvPr>
        </p:nvGraphicFramePr>
        <p:xfrm>
          <a:off x="628650" y="822960"/>
          <a:ext cx="7886700" cy="3348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kstiruutu 8">
            <a:extLst>
              <a:ext uri="{FF2B5EF4-FFF2-40B4-BE49-F238E27FC236}">
                <a16:creationId xmlns:a16="http://schemas.microsoft.com/office/drawing/2014/main" id="{046DEA06-0DFA-49DA-BE20-5C10EC7A29CF}"/>
              </a:ext>
            </a:extLst>
          </p:cNvPr>
          <p:cNvSpPr txBox="1"/>
          <p:nvPr/>
        </p:nvSpPr>
        <p:spPr>
          <a:xfrm>
            <a:off x="3164160" y="4028152"/>
            <a:ext cx="523027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fi-FI" sz="1600" dirty="0">
                <a:latin typeface="+mn-lt"/>
              </a:rPr>
              <a:t>Itsemurhakuolemia luonnehtii riskitekijöiden kasautuminen, </a:t>
            </a:r>
            <a:br>
              <a:rPr lang="fi-FI" sz="1600" dirty="0">
                <a:latin typeface="+mn-lt"/>
              </a:rPr>
            </a:br>
            <a:r>
              <a:rPr lang="fi-FI" sz="1600" dirty="0">
                <a:latin typeface="+mn-lt"/>
              </a:rPr>
              <a:t>mutta yksittäisiä itsemurhia ei voida ennustaa </a:t>
            </a:r>
            <a:r>
              <a:rPr lang="fi-FI" sz="1600" b="1" dirty="0">
                <a:solidFill>
                  <a:srgbClr val="005296"/>
                </a:solidFill>
                <a:latin typeface="+mn-lt"/>
              </a:rPr>
              <a:t>A</a:t>
            </a:r>
            <a:r>
              <a:rPr lang="fi-FI" sz="16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4445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FD47480D-80BF-4DA0-9D46-B502E1B431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972312" y="533599"/>
            <a:ext cx="7132028" cy="4596517"/>
          </a:xfr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B9F7293A-C6EB-43DA-A903-AB5A689D37B8}"/>
              </a:ext>
            </a:extLst>
          </p:cNvPr>
          <p:cNvSpPr txBox="1">
            <a:spLocks/>
          </p:cNvSpPr>
          <p:nvPr/>
        </p:nvSpPr>
        <p:spPr>
          <a:xfrm>
            <a:off x="628650" y="49898"/>
            <a:ext cx="7886700" cy="481682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5296"/>
                </a:solidFill>
                <a:latin typeface="Lucida Sans" panose="020B0602030504020204" pitchFamily="34" charset="0"/>
                <a:ea typeface="+mj-ea"/>
                <a:cs typeface="+mj-cs"/>
              </a:defRPr>
            </a:lvl1pPr>
          </a:lstStyle>
          <a:p>
            <a:r>
              <a:rPr lang="fi-FI" sz="2400" dirty="0"/>
              <a:t>Itsemurhaprosessi ja sen suoja- ja riskitekijät</a:t>
            </a:r>
          </a:p>
        </p:txBody>
      </p:sp>
    </p:spTree>
    <p:extLst>
      <p:ext uri="{BB962C8B-B14F-4D97-AF65-F5344CB8AC3E}">
        <p14:creationId xmlns:p14="http://schemas.microsoft.com/office/powerpoint/2010/main" val="1013093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C58BC3-6687-49C1-B95C-5B5D613EE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Itsemurhalta suojaavia tekijöitä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D4BF7E50-1984-425A-8CE4-315181613377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94670236"/>
              </p:ext>
            </p:extLst>
          </p:nvPr>
        </p:nvGraphicFramePr>
        <p:xfrm>
          <a:off x="628650" y="822959"/>
          <a:ext cx="7886700" cy="3667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0586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50B54F-AF80-4DC1-9D7A-FA12DD870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Itsemurhien ehkäisy 1(2)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30921D6-F674-4697-8CA5-C4B5BAFD13E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49" y="822960"/>
            <a:ext cx="8127044" cy="3480816"/>
          </a:xfrm>
        </p:spPr>
        <p:txBody>
          <a:bodyPr/>
          <a:lstStyle/>
          <a:p>
            <a:r>
              <a:rPr lang="fi-FI" sz="2000" dirty="0"/>
              <a:t>Aiempi itsemurhayritys on merkittävin myöhemmän itsemurhakuoleman ennustetekijä, ja sen hyvän hoidon arvioidaan myös ehkäisevän itsemurhia.</a:t>
            </a:r>
          </a:p>
          <a:p>
            <a:r>
              <a:rPr lang="fi-FI" sz="2000" dirty="0"/>
              <a:t>Näyttöä vaikuttavasta itsemurhien ehkäisytyöstä on rajallisesti.</a:t>
            </a:r>
          </a:p>
          <a:p>
            <a:r>
              <a:rPr lang="fi-FI" sz="2000" dirty="0"/>
              <a:t>Monimuotoiset alueelliset itsemurhien ehkäisyohjelmat saattavat vähentää itsemurhakäyttäytymistä väestötasolla </a:t>
            </a:r>
            <a:r>
              <a:rPr lang="fi-FI" sz="2000" b="1" dirty="0">
                <a:solidFill>
                  <a:srgbClr val="005296"/>
                </a:solidFill>
              </a:rPr>
              <a:t>C</a:t>
            </a:r>
            <a:r>
              <a:rPr lang="fi-FI" sz="2000" dirty="0"/>
              <a:t>.</a:t>
            </a:r>
          </a:p>
          <a:p>
            <a:r>
              <a:rPr lang="fi-FI" sz="2000" dirty="0"/>
              <a:t>Itsemurhamenetelmien saatavuuden rajoittaminen ja vastuullinen mediaraportointi toteutuneista itsemurhista ovat käytettävissä olevan tiedon perusteella suositeltavia.</a:t>
            </a:r>
          </a:p>
        </p:txBody>
      </p:sp>
    </p:spTree>
    <p:extLst>
      <p:ext uri="{BB962C8B-B14F-4D97-AF65-F5344CB8AC3E}">
        <p14:creationId xmlns:p14="http://schemas.microsoft.com/office/powerpoint/2010/main" val="4002456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283673-EE25-4CDA-BAC1-CF5377E04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Itsemurhien ehkäisy 2(2)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2660EF-0FB8-4785-A3F8-F6D27881C5E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822960"/>
            <a:ext cx="7886700" cy="3166580"/>
          </a:xfrm>
        </p:spPr>
        <p:txBody>
          <a:bodyPr/>
          <a:lstStyle/>
          <a:p>
            <a:pPr>
              <a:lnSpc>
                <a:spcPts val="2200"/>
              </a:lnSpc>
            </a:pPr>
            <a:r>
              <a:rPr lang="fi-FI" sz="1900" dirty="0"/>
              <a:t>Huolellisuus lääkemääräyksissä saattaa ehkäistä itsemurhayrityksiä ja itsemurhia </a:t>
            </a:r>
            <a:r>
              <a:rPr lang="fi-FI" sz="1900" dirty="0">
                <a:solidFill>
                  <a:srgbClr val="005296"/>
                </a:solidFill>
              </a:rPr>
              <a:t>C</a:t>
            </a:r>
            <a:r>
              <a:rPr lang="fi-FI" sz="1900" dirty="0"/>
              <a:t>.</a:t>
            </a:r>
          </a:p>
          <a:p>
            <a:pPr lvl="1"/>
            <a:r>
              <a:rPr lang="fi-FI" sz="1800" dirty="0"/>
              <a:t>Psyyken- ja kipulääkkeissä tulee suosia turvallisia valmisteita, pieniä pakkauskokoja ja läpipainopakkauksia. Kerralla toimitettavaa lääkemäärää on hyvä rajoittaa.</a:t>
            </a:r>
          </a:p>
          <a:p>
            <a:pPr>
              <a:lnSpc>
                <a:spcPts val="2200"/>
              </a:lnSpc>
            </a:pPr>
            <a:r>
              <a:rPr lang="fi-FI" sz="1900" dirty="0"/>
              <a:t>Tila- ja sisustussuunnittelulla voidaan ehkäistä sosiaali- ja terveydenhuollon tiloissa tapahtuvia itsemurhia. Myös kohtaaminen, suojelu ja kontrolli ehkäisevät itsemurhia osasto-oloissa.</a:t>
            </a:r>
          </a:p>
          <a:p>
            <a:pPr>
              <a:lnSpc>
                <a:spcPts val="2200"/>
              </a:lnSpc>
            </a:pPr>
            <a:r>
              <a:rPr lang="fi-FI" sz="1900" dirty="0"/>
              <a:t>Terveydenhuollon henkilöstön tulee ottaa puheeksi ampuma-aseen saatavuuden vaikutus turvallisuuteen ja ehdottaa aseesta luopumista tai sen poistamista kodista </a:t>
            </a:r>
            <a:r>
              <a:rPr lang="fi-FI" sz="1900" dirty="0">
                <a:solidFill>
                  <a:srgbClr val="005296"/>
                </a:solidFill>
              </a:rPr>
              <a:t>C</a:t>
            </a:r>
            <a:r>
              <a:rPr lang="fi-FI" sz="1900" dirty="0"/>
              <a:t>.</a:t>
            </a:r>
          </a:p>
          <a:p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479715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C9D26F-46A0-4232-A37E-30CACB153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Itsemurhaa yrittäneen potilaan arviointi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586D70C-EB3F-427C-98AF-43D7F8C02C8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i-FI" baseline="0" dirty="0"/>
              <a:t>Kun syntyy epäily itsemurhayrityksestä,</a:t>
            </a:r>
            <a:endParaRPr lang="fi-FI" dirty="0"/>
          </a:p>
          <a:p>
            <a:pPr lvl="1"/>
            <a:r>
              <a:rPr lang="fi-FI" dirty="0"/>
              <a:t>lääkäri arvioi itsemurhaa yrittäneen potilaan somaattisen ja psykiatrisen ensihoidon tarpeen ja kiireellisyyden.</a:t>
            </a:r>
          </a:p>
          <a:p>
            <a:pPr lvl="1"/>
            <a:r>
              <a:rPr lang="fi-FI" dirty="0"/>
              <a:t>itsemurhaa yrittäneen potilaan psykiatrinen arvio tulee tehdä psykiatrian erikoislääkärin tai psykiatriaan perehtyneen lääkärin johdolla. Itsemurhaa yrittänyt nuori kuuluu aina erikoissairaanhoidon arvioon.</a:t>
            </a:r>
          </a:p>
        </p:txBody>
      </p:sp>
    </p:spTree>
    <p:extLst>
      <p:ext uri="{BB962C8B-B14F-4D97-AF65-F5344CB8AC3E}">
        <p14:creationId xmlns:p14="http://schemas.microsoft.com/office/powerpoint/2010/main" val="293005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1FD3C5-36C6-47AC-AAE8-507EA3366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Psykiatrisen tilan arviointi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2B9B9444-A38D-4E0D-A886-125C058CBC6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i-FI" sz="1900" baseline="0" dirty="0"/>
              <a:t>Psykiatrisen tilan arvioinnissa käydään potilaan kertomana läpi itsemurhayritykseen johtanut tapahtumaketju esimerkiksi avoimien kysymysten avulla. </a:t>
            </a:r>
          </a:p>
          <a:p>
            <a:r>
              <a:rPr lang="fi-FI" sz="1900" dirty="0"/>
              <a:t>Itsemurha-ajatuksista kysyminen ei suurenna itsemurhan riskiä. </a:t>
            </a:r>
          </a:p>
          <a:p>
            <a:pPr lvl="0"/>
            <a:r>
              <a:rPr lang="fi-FI" sz="1900" baseline="0" dirty="0"/>
              <a:t>Arvioinnissa selvitetään seuraavat asiat:</a:t>
            </a:r>
            <a:endParaRPr lang="fi-FI" sz="1900" dirty="0"/>
          </a:p>
          <a:p>
            <a:pPr lvl="1"/>
            <a:r>
              <a:rPr lang="fi-FI" sz="1800" dirty="0"/>
              <a:t>onko potilaalla ollut aiempia itsemurhayrityksiä</a:t>
            </a:r>
          </a:p>
          <a:p>
            <a:pPr lvl="1"/>
            <a:r>
              <a:rPr lang="fi-FI" sz="1800" dirty="0"/>
              <a:t>liittyikö itsemurhayritykseen halu kuolla</a:t>
            </a:r>
          </a:p>
          <a:p>
            <a:pPr lvl="1"/>
            <a:r>
              <a:rPr lang="fi-FI" sz="1800" dirty="0"/>
              <a:t>millainen oli yrityksessä käytetyn menetelmän letaliteetti.</a:t>
            </a:r>
          </a:p>
          <a:p>
            <a:pPr lvl="0"/>
            <a:r>
              <a:rPr lang="fi-FI" sz="1900" baseline="0" dirty="0"/>
              <a:t>Itsemurhaa yrittäneen potilaan hyvän psykiatrisen arvioinnin ja alkuhoidon malli -kaavio, ks</a:t>
            </a:r>
            <a:r>
              <a:rPr lang="fi-FI" sz="1900" dirty="0"/>
              <a:t>.</a:t>
            </a:r>
            <a:r>
              <a:rPr lang="fi-FI" sz="1900" baseline="0" dirty="0"/>
              <a:t> dia </a:t>
            </a:r>
            <a:r>
              <a:rPr lang="fi-FI" sz="1900" baseline="0" dirty="0">
                <a:solidFill>
                  <a:srgbClr val="005296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19</a:t>
            </a:r>
            <a:r>
              <a:rPr lang="fi-FI" sz="1900" baseline="0" dirty="0"/>
              <a:t>.</a:t>
            </a:r>
            <a:endParaRPr lang="fi-FI" sz="1900" dirty="0"/>
          </a:p>
        </p:txBody>
      </p:sp>
    </p:spTree>
    <p:extLst>
      <p:ext uri="{BB962C8B-B14F-4D97-AF65-F5344CB8AC3E}">
        <p14:creationId xmlns:p14="http://schemas.microsoft.com/office/powerpoint/2010/main" val="1865880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4C143EA-6F77-4DB5-B88D-81DDD3A419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6523" y="833906"/>
            <a:ext cx="7263580" cy="4214375"/>
          </a:xfr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549DE4F1-6C38-44A6-817E-9EC5DEB8EE01}"/>
              </a:ext>
            </a:extLst>
          </p:cNvPr>
          <p:cNvSpPr txBox="1">
            <a:spLocks/>
          </p:cNvSpPr>
          <p:nvPr/>
        </p:nvSpPr>
        <p:spPr>
          <a:xfrm>
            <a:off x="628650" y="-18219"/>
            <a:ext cx="7886700" cy="706027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5296"/>
                </a:solidFill>
                <a:latin typeface="Lucida Sans" panose="020B0602030504020204" pitchFamily="34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i-FI" sz="2200" dirty="0"/>
              <a:t>Itsemurhaa yrittäneen potilaan hyvän psykiatrisen arvioinnin ja alkuhoidon malli</a:t>
            </a:r>
          </a:p>
        </p:txBody>
      </p:sp>
    </p:spTree>
    <p:extLst>
      <p:ext uri="{BB962C8B-B14F-4D97-AF65-F5344CB8AC3E}">
        <p14:creationId xmlns:p14="http://schemas.microsoft.com/office/powerpoint/2010/main" val="3140874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8492B5-8DCC-475B-B0AD-73D1BEC2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461665"/>
          </a:xfrm>
        </p:spPr>
        <p:txBody>
          <a:bodyPr/>
          <a:lstStyle/>
          <a:p>
            <a:r>
              <a:rPr lang="fi-FI" sz="2400" dirty="0"/>
              <a:t>Näytön varmuusaste Käypä hoito -suosituksissa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CCF02105-79B9-48AA-A464-29E0DBF141D1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721258604"/>
              </p:ext>
            </p:extLst>
          </p:nvPr>
        </p:nvGraphicFramePr>
        <p:xfrm>
          <a:off x="628650" y="822325"/>
          <a:ext cx="7886700" cy="344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422">
                  <a:extLst>
                    <a:ext uri="{9D8B030D-6E8A-4147-A177-3AD203B41FA5}">
                      <a16:colId xmlns:a16="http://schemas.microsoft.com/office/drawing/2014/main" val="69717820"/>
                    </a:ext>
                  </a:extLst>
                </a:gridCol>
                <a:gridCol w="1975104">
                  <a:extLst>
                    <a:ext uri="{9D8B030D-6E8A-4147-A177-3AD203B41FA5}">
                      <a16:colId xmlns:a16="http://schemas.microsoft.com/office/drawing/2014/main" val="2984627652"/>
                    </a:ext>
                  </a:extLst>
                </a:gridCol>
                <a:gridCol w="4821174">
                  <a:extLst>
                    <a:ext uri="{9D8B030D-6E8A-4147-A177-3AD203B41FA5}">
                      <a16:colId xmlns:a16="http://schemas.microsoft.com/office/drawing/2014/main" val="3580641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Koodi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Näytön aste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Selitys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59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Vahva </a:t>
                      </a:r>
                    </a:p>
                    <a:p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tutkimusnäyttö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Useita menetelmällisesti tasokkaita</a:t>
                      </a:r>
                      <a:r>
                        <a:rPr lang="fi-FI" sz="1400" baseline="300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1</a:t>
                      </a:r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 tutkimuksia, joiden tulokset samansuuntaiset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194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Kohtalainen </a:t>
                      </a:r>
                    </a:p>
                    <a:p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tutkimusnäyttö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Ainakin yksi menetelmällisesti tasokas tutkimus tai useita kelvollisia</a:t>
                      </a:r>
                      <a:r>
                        <a:rPr lang="fi-FI" sz="1400" baseline="300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2</a:t>
                      </a:r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 tutkimuksia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3499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Niukka</a:t>
                      </a:r>
                    </a:p>
                    <a:p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tutkimusnäyttö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Ainakin yksi kelvollinen tieteellinen</a:t>
                      </a:r>
                      <a:r>
                        <a:rPr lang="fi-FI" sz="1400" baseline="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 tutkimus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206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Ei </a:t>
                      </a:r>
                    </a:p>
                    <a:p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tutkimusnäyttöä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14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Asiantuntijoiden tulkinta (paras arvio) tiedosta, joka ei täytä tutkimukseen</a:t>
                      </a:r>
                      <a:r>
                        <a:rPr lang="fi-FI" sz="1400" baseline="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 perustuvia näytön vaatimuksia</a:t>
                      </a:r>
                      <a:endParaRPr lang="fi-FI" sz="1400" dirty="0">
                        <a:solidFill>
                          <a:schemeClr val="tx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163962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r>
                        <a:rPr lang="fi-FI" sz="1200" baseline="300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1 </a:t>
                      </a:r>
                      <a:r>
                        <a:rPr lang="fi-FI" sz="12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Menetelmällisesti</a:t>
                      </a:r>
                      <a:r>
                        <a:rPr lang="fi-FI" sz="1200" baseline="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 tasokas = vahva tutkimusasetelma (kontrolloitu koeasetelma tai hyvä epidemiologinen tutkimus); tutkittu väestö ja käytetty menetelmä soveltuvat  perustaksi hoitosuosituksen kannanottoihin.</a:t>
                      </a:r>
                    </a:p>
                    <a:p>
                      <a:r>
                        <a:rPr lang="fi-FI" sz="1200" baseline="3000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2 </a:t>
                      </a:r>
                      <a:r>
                        <a:rPr lang="fi-FI" sz="1200" baseline="0" dirty="0">
                          <a:solidFill>
                            <a:schemeClr val="tx1"/>
                          </a:solidFill>
                          <a:latin typeface="Lucida Sans" panose="020B0602030504020204" pitchFamily="34" charset="0"/>
                        </a:rPr>
                        <a:t>Kelvollinen = täyttää vähimmäisvaatimukset tieteellisten menetelmien osalta; tutkittu väestö ja käytetty menetelmä soveltuvat perustaksi hoitosuosituksen kannanottoihin.</a:t>
                      </a:r>
                      <a:endParaRPr lang="fi-FI" sz="1200" dirty="0">
                        <a:latin typeface="Lucida Sans" panose="020B0602030504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336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67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E8CC17-81A3-4FC8-9DBF-984B170DD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553998"/>
          </a:xfrm>
        </p:spPr>
        <p:txBody>
          <a:bodyPr/>
          <a:lstStyle/>
          <a:p>
            <a:r>
              <a:rPr lang="fi-FI" dirty="0"/>
              <a:t>Psykiatrisen tilan arviointilomakkeet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E9C4566-712D-40B4-944A-38B5F3BD3B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900114"/>
            <a:ext cx="7886700" cy="3403662"/>
          </a:xfrm>
        </p:spPr>
        <p:txBody>
          <a:bodyPr/>
          <a:lstStyle/>
          <a:p>
            <a:r>
              <a:rPr lang="fi-FI" sz="2000" dirty="0"/>
              <a:t>Intention-arvioinnissa voidaan käyttää tarkoitukseen soveltuvia strukturoituja mittareita:</a:t>
            </a:r>
          </a:p>
          <a:p>
            <a:pPr lvl="1"/>
            <a:r>
              <a:rPr lang="fi-FI" sz="1800" dirty="0"/>
              <a:t>Suicide intent scale (SIS) -lomake, ks. </a:t>
            </a:r>
            <a:r>
              <a:rPr lang="fi-FI" sz="1800" dirty="0">
                <a:solidFill>
                  <a:srgbClr val="00529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täältä</a:t>
            </a:r>
            <a:endParaRPr lang="fi-FI" sz="1800" b="1" dirty="0">
              <a:solidFill>
                <a:srgbClr val="005296"/>
              </a:solidFill>
            </a:endParaRPr>
          </a:p>
          <a:p>
            <a:pPr lvl="1"/>
            <a:r>
              <a:rPr lang="fi-FI" sz="1800" dirty="0"/>
              <a:t>C-SSRS-lähtötilannekartoituslomake, ks. </a:t>
            </a:r>
            <a:r>
              <a:rPr lang="fi-FI" sz="1800" dirty="0">
                <a:solidFill>
                  <a:srgbClr val="00529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täältä</a:t>
            </a:r>
            <a:endParaRPr lang="fi-FI" sz="1800" dirty="0">
              <a:solidFill>
                <a:srgbClr val="005296"/>
              </a:solidFill>
            </a:endParaRPr>
          </a:p>
          <a:p>
            <a:pPr lvl="1"/>
            <a:r>
              <a:rPr lang="fi-FI" sz="1800" dirty="0"/>
              <a:t>C-SSRS-seurantalomake, ks. </a:t>
            </a:r>
            <a:r>
              <a:rPr lang="fi-FI" sz="1800" dirty="0">
                <a:solidFill>
                  <a:srgbClr val="00529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täältä</a:t>
            </a:r>
            <a:r>
              <a:rPr lang="fi-FI" sz="1800" dirty="0"/>
              <a:t>.</a:t>
            </a:r>
          </a:p>
          <a:p>
            <a:r>
              <a:rPr lang="fi-FI" sz="2000" dirty="0"/>
              <a:t>Strukturoitu haastattelu lisännee itsetuhoajatusten ja itsemurhayritysten tunnistamisen luotettavuutta </a:t>
            </a:r>
            <a:r>
              <a:rPr lang="fi-FI" sz="2000" dirty="0">
                <a:solidFill>
                  <a:srgbClr val="005296"/>
                </a:solidFill>
              </a:rPr>
              <a:t>C</a:t>
            </a:r>
            <a:r>
              <a:rPr lang="fi-FI" sz="2000" dirty="0"/>
              <a:t>.</a:t>
            </a:r>
          </a:p>
          <a:p>
            <a:r>
              <a:rPr lang="fi-FI" sz="2000" dirty="0"/>
              <a:t>Nuorten itsetuhoisuuden arvioimiseen kehitettyjen seulontatestien luotettavuus vaihtelee, eikä niistä ole riittävästi tutkimusnäyttöä </a:t>
            </a:r>
            <a:r>
              <a:rPr lang="fi-FI" sz="2000" dirty="0">
                <a:solidFill>
                  <a:srgbClr val="005296"/>
                </a:solidFill>
              </a:rPr>
              <a:t>C</a:t>
            </a:r>
            <a:r>
              <a:rPr lang="fi-FI" sz="2000" dirty="0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6575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851007-93A2-4C99-B9AF-BF9938FA4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Turvasuunnitelma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D50F24-402D-4A0E-89F7-39403D3F352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822959"/>
            <a:ext cx="8352064" cy="3716383"/>
          </a:xfrm>
        </p:spPr>
        <p:txBody>
          <a:bodyPr/>
          <a:lstStyle/>
          <a:p>
            <a:r>
              <a:rPr lang="fi-FI" sz="2000" dirty="0"/>
              <a:t>Psykiatrisen tutkimuksen yhteydessä voidaan laatia turvasuunnitelma. Suosituksesta löytyvät</a:t>
            </a:r>
          </a:p>
          <a:p>
            <a:pPr lvl="1"/>
            <a:r>
              <a:rPr lang="fi-FI" sz="1800" dirty="0"/>
              <a:t>turvasuunnitelma </a:t>
            </a:r>
            <a:r>
              <a:rPr lang="fi-FI" sz="1800" dirty="0">
                <a:solidFill>
                  <a:srgbClr val="00529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suomeksi</a:t>
            </a:r>
            <a:r>
              <a:rPr lang="fi-FI" sz="1800" dirty="0"/>
              <a:t>, </a:t>
            </a:r>
            <a:r>
              <a:rPr lang="fi-FI" sz="1800" dirty="0">
                <a:solidFill>
                  <a:srgbClr val="00529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ruotsiksi</a:t>
            </a:r>
            <a:r>
              <a:rPr lang="fi-FI" sz="1800" dirty="0"/>
              <a:t> ja </a:t>
            </a:r>
            <a:r>
              <a:rPr lang="fi-FI" sz="1800" dirty="0">
                <a:solidFill>
                  <a:srgbClr val="00529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englanniksi</a:t>
            </a:r>
            <a:endParaRPr lang="fi-FI" sz="1800" dirty="0">
              <a:solidFill>
                <a:srgbClr val="005296"/>
              </a:solidFill>
            </a:endParaRPr>
          </a:p>
          <a:p>
            <a:pPr lvl="1"/>
            <a:r>
              <a:rPr lang="fi-FI" sz="1800" dirty="0"/>
              <a:t>turvasuunnitelman tarkistuslista, ks. </a:t>
            </a:r>
            <a:r>
              <a:rPr lang="fi-FI" sz="1800" dirty="0">
                <a:solidFill>
                  <a:srgbClr val="00529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täältä</a:t>
            </a:r>
            <a:endParaRPr lang="fi-FI" sz="1800" dirty="0">
              <a:solidFill>
                <a:srgbClr val="005296"/>
              </a:solidFill>
            </a:endParaRPr>
          </a:p>
          <a:p>
            <a:pPr lvl="1"/>
            <a:r>
              <a:rPr lang="fi-FI" sz="1800" dirty="0"/>
              <a:t>turvasuunnitelmaopas, ks. </a:t>
            </a:r>
            <a:r>
              <a:rPr lang="fi-FI" sz="1800" dirty="0">
                <a:solidFill>
                  <a:srgbClr val="005296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täältä</a:t>
            </a:r>
            <a:r>
              <a:rPr lang="fi-FI" sz="1800" dirty="0"/>
              <a:t>.</a:t>
            </a:r>
          </a:p>
          <a:p>
            <a:r>
              <a:rPr lang="fi-FI" sz="2000" dirty="0"/>
              <a:t>Turvasuunnitelman toteuttaminen ilmeisesti vähentää itsemurhayrityksen uusiutumista puolen vuoden ajan </a:t>
            </a:r>
            <a:r>
              <a:rPr lang="fi-FI" sz="2000" dirty="0">
                <a:solidFill>
                  <a:srgbClr val="005296"/>
                </a:solidFill>
              </a:rPr>
              <a:t>B</a:t>
            </a:r>
            <a:r>
              <a:rPr lang="fi-FI" sz="2000" dirty="0"/>
              <a:t>.</a:t>
            </a:r>
          </a:p>
          <a:p>
            <a:endParaRPr lang="fi-FI" sz="2000" dirty="0"/>
          </a:p>
          <a:p>
            <a:r>
              <a:rPr lang="fi-FI" sz="1800" dirty="0">
                <a:solidFill>
                  <a:schemeClr val="tx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Oppiportissa</a:t>
            </a:r>
            <a:r>
              <a:rPr lang="fi-FI" sz="1800" dirty="0"/>
              <a:t> on aiheeseen liittyvä verkkokurssi ”Itsemurhaa yrittäneen turvasuunnitelman laatiminen” (vaatii käyttöoikeuden).</a:t>
            </a:r>
          </a:p>
        </p:txBody>
      </p:sp>
    </p:spTree>
    <p:extLst>
      <p:ext uri="{BB962C8B-B14F-4D97-AF65-F5344CB8AC3E}">
        <p14:creationId xmlns:p14="http://schemas.microsoft.com/office/powerpoint/2010/main" val="3901014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4FF3F3-A67B-4E75-872C-08EEB8D6A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Itsemurhayrityksen jälkeinen 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A482B6-26DA-4B1B-898D-E6BC580E70B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dirty="0"/>
              <a:t>Itsemurhayrityksen jälkeisen hoidon tulee olla aktiivista ja viiveetöntä.</a:t>
            </a:r>
          </a:p>
          <a:p>
            <a:r>
              <a:rPr lang="fi-FI" dirty="0"/>
              <a:t>Sen intensiteetti perustuu huolelliseen tilannearvioon niin ajankohtaisesta itsetuhoisuudesta kuin akuuteista psykiatrisista ja psykososiaalisista tarpeista. </a:t>
            </a:r>
          </a:p>
          <a:p>
            <a:r>
              <a:rPr lang="fi-FI" dirty="0"/>
              <a:t>Itsemurhaa yrittäneen läheiset sekä alaikäiset, joita tapahtuma koskettaa, huomioidaan. 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2447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10B4FE-865B-4203-B779-EB073CDC1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1015663"/>
          </a:xfrm>
        </p:spPr>
        <p:txBody>
          <a:bodyPr/>
          <a:lstStyle/>
          <a:p>
            <a:r>
              <a:rPr lang="fi-FI" dirty="0"/>
              <a:t>Itsemurhaa yrittäneen psykiatrinen jatkohoito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6C126D9-D454-4E9E-9884-058C34DF37B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174652"/>
            <a:ext cx="8375650" cy="3129124"/>
          </a:xfrm>
        </p:spPr>
        <p:txBody>
          <a:bodyPr/>
          <a:lstStyle/>
          <a:p>
            <a:pPr lvl="0"/>
            <a:r>
              <a:rPr lang="fi-FI" sz="2000" dirty="0"/>
              <a:t>Itsemurhaa yrittäneen psykiatrinen jatkohoito voidaan useimmiten toteuttaa psykiatrisessa avohoidossa. </a:t>
            </a:r>
          </a:p>
          <a:p>
            <a:pPr lvl="0"/>
            <a:r>
              <a:rPr lang="fi-FI" sz="2000" dirty="0"/>
              <a:t>Pieni osa itsemurhaa yrittäneistä tarvitsee psykiatrista sairaalahoitoa.</a:t>
            </a:r>
          </a:p>
          <a:p>
            <a:pPr lvl="0"/>
            <a:r>
              <a:rPr lang="fi-FI" sz="2000" dirty="0"/>
              <a:t>Psykiatrisen sairaalahoidon tarvetta arvioitaessa huomioidaan </a:t>
            </a:r>
          </a:p>
          <a:p>
            <a:pPr lvl="1"/>
            <a:r>
              <a:rPr lang="fi-FI" sz="1800" dirty="0"/>
              <a:t>psykiatrisen häiriön vaikeusaste, erityisesti mahdollinen psykoot-tisuus, syvä toivottomuus tai tilan hallitsematon epävakaus </a:t>
            </a:r>
          </a:p>
          <a:p>
            <a:pPr lvl="1"/>
            <a:r>
              <a:rPr lang="fi-FI" sz="1800" dirty="0"/>
              <a:t>välitön itsemurhavaara</a:t>
            </a:r>
          </a:p>
          <a:p>
            <a:pPr lvl="1"/>
            <a:r>
              <a:rPr lang="fi-FI" sz="1800" dirty="0"/>
              <a:t>mielenterveyslain mukaisen tahdosta riippumattoman hoidon tarve.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0690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357E23-B305-4C90-AEE8-72C40C288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1015663"/>
          </a:xfrm>
        </p:spPr>
        <p:txBody>
          <a:bodyPr/>
          <a:lstStyle/>
          <a:p>
            <a:r>
              <a:rPr lang="fi-FI" dirty="0"/>
              <a:t>Itsetuhoisuuteen kohdennetut hoitointerventiot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86F4AA-E40B-401C-BED1-353D02A345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235438"/>
            <a:ext cx="7886700" cy="3068338"/>
          </a:xfrm>
        </p:spPr>
        <p:txBody>
          <a:bodyPr/>
          <a:lstStyle/>
          <a:p>
            <a:r>
              <a:rPr lang="fi-FI" dirty="0"/>
              <a:t>Itsetuhoisuuteen kohdennetut hoitointerventiot voivat merkittävästi pienentää itsemurhayrityksen uusimisen riskiä. Tutkittuja interventioita ovat</a:t>
            </a:r>
          </a:p>
          <a:p>
            <a:pPr lvl="1"/>
            <a:r>
              <a:rPr lang="fi-FI" dirty="0"/>
              <a:t>kognitiivis-behavioraaliset psykoterapiat</a:t>
            </a:r>
          </a:p>
          <a:p>
            <a:pPr lvl="1"/>
            <a:r>
              <a:rPr lang="fi-FI" dirty="0"/>
              <a:t>turvasuunnitelmainterventio</a:t>
            </a:r>
          </a:p>
          <a:p>
            <a:pPr lvl="1"/>
            <a:r>
              <a:rPr lang="fi-FI" dirty="0"/>
              <a:t>dialektinen käyttäytymisterapia epävakaan persoonallisuuden yhteydessä.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6853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ED3057-6B31-4235-A42E-2BA3D28FE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Hoitointerventioiden tutkimusnäyttö 1(2)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1B9430D2-D863-499B-83B2-83506943FF19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290623445"/>
              </p:ext>
            </p:extLst>
          </p:nvPr>
        </p:nvGraphicFramePr>
        <p:xfrm>
          <a:off x="628650" y="682669"/>
          <a:ext cx="7886700" cy="3339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4814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020ECCC-757E-4FE4-8C70-4E9B59440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Hoitointerventioiden tutkimusnäyttö 2(2)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7A8A76D3-A059-4F2A-BADE-B1785D2D082C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596974659"/>
              </p:ext>
            </p:extLst>
          </p:nvPr>
        </p:nvGraphicFramePr>
        <p:xfrm>
          <a:off x="628650" y="1045923"/>
          <a:ext cx="7886700" cy="2304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9191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EB3CEB-F6F5-482D-8112-B69B28B12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Psykiatrinen lääkehoito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9A16FA1-1703-4836-9BE4-FE23B378C67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dirty="0"/>
              <a:t>Psykiatrinen lääkehoito itsemurhayrityksen yhteydessä on käytännössä todetun psykiatrisen sairauden lääkehoitoa. </a:t>
            </a:r>
          </a:p>
          <a:p>
            <a:r>
              <a:rPr lang="fi-FI" dirty="0"/>
              <a:t>Tutkimuksia on </a:t>
            </a:r>
          </a:p>
          <a:p>
            <a:pPr lvl="1"/>
            <a:r>
              <a:rPr lang="fi-FI" dirty="0"/>
              <a:t>litiumista mielialahäiriöpotilailla </a:t>
            </a:r>
            <a:r>
              <a:rPr lang="fi-FI" dirty="0">
                <a:solidFill>
                  <a:srgbClr val="005296"/>
                </a:solidFill>
              </a:rPr>
              <a:t>A</a:t>
            </a:r>
          </a:p>
          <a:p>
            <a:pPr lvl="1"/>
            <a:r>
              <a:rPr lang="fi-FI" dirty="0"/>
              <a:t>klotsapiinista psykoosipotilailla </a:t>
            </a:r>
            <a:r>
              <a:rPr lang="fi-FI" dirty="0">
                <a:solidFill>
                  <a:srgbClr val="005296"/>
                </a:solidFill>
              </a:rPr>
              <a:t>B,</a:t>
            </a:r>
            <a:r>
              <a:rPr lang="fi-FI" dirty="0"/>
              <a:t> </a:t>
            </a:r>
            <a:r>
              <a:rPr lang="fi-FI" dirty="0">
                <a:solidFill>
                  <a:srgbClr val="005296"/>
                </a:solidFill>
              </a:rPr>
              <a:t>C</a:t>
            </a:r>
          </a:p>
          <a:p>
            <a:pPr lvl="1"/>
            <a:r>
              <a:rPr lang="fi-FI" dirty="0"/>
              <a:t>intranasaalisesta esketamiinista </a:t>
            </a:r>
            <a:r>
              <a:rPr lang="fi-FI" dirty="0">
                <a:solidFill>
                  <a:srgbClr val="005296"/>
                </a:solidFill>
              </a:rPr>
              <a:t>C</a:t>
            </a:r>
            <a:r>
              <a:rPr lang="fi-FI" dirty="0"/>
              <a:t> ja ketamiini-infuusiosta </a:t>
            </a:r>
            <a:r>
              <a:rPr lang="fi-FI" dirty="0">
                <a:solidFill>
                  <a:srgbClr val="005296"/>
                </a:solidFill>
              </a:rPr>
              <a:t>A</a:t>
            </a:r>
            <a:r>
              <a:rPr lang="fi-FI" dirty="0"/>
              <a:t> masentuneilla itsetuhoisilla potilailla. 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8149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4FEF47-22B9-40BD-8C71-388991E1D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Nuoren 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504DB7-F6C1-4204-8DC6-37C74BD53CD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dirty="0"/>
              <a:t>Itsemurhaa yrittänyt nuori kuuluu aina erikoissairaanhoidon arvioon.</a:t>
            </a:r>
          </a:p>
          <a:p>
            <a:r>
              <a:rPr lang="fi-FI" dirty="0"/>
              <a:t>Nuoren kohdalla turvasuunnitelma tehdään yhdessä nuoren ja hänen vanhempiensa kanssa.</a:t>
            </a:r>
          </a:p>
          <a:p>
            <a:r>
              <a:rPr lang="fi-FI" dirty="0"/>
              <a:t>Itsemurhaa yrittäneen nuoren avohoito on ensisijaisesti psykososiaalisten hoitojen toteuttamista.</a:t>
            </a:r>
          </a:p>
          <a:p>
            <a:r>
              <a:rPr lang="fi-FI" dirty="0"/>
              <a:t>Itsemurhaa yrittäneen nuoren psyykenlääkehoito on todetun mielenterveyden häiriön lääkehoitoa.</a:t>
            </a:r>
          </a:p>
        </p:txBody>
      </p:sp>
    </p:spTree>
    <p:extLst>
      <p:ext uri="{BB962C8B-B14F-4D97-AF65-F5344CB8AC3E}">
        <p14:creationId xmlns:p14="http://schemas.microsoft.com/office/powerpoint/2010/main" val="22552667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DEEC0A-8FF0-4CD7-AE78-F5EC9EEC0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Iäkkäiden 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3675BB-77B6-41DC-AF8D-2ED0D9B6DFC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dirty="0"/>
              <a:t>Vanhukset hyötyvät masennuksen asianmukaisesta lääke- ja psykososiaalisesta hoidosta.</a:t>
            </a:r>
          </a:p>
          <a:p>
            <a:r>
              <a:rPr lang="fi-FI" dirty="0"/>
              <a:t>Useat somaattiset sairaudet ovat yhteydessä lisääntyneeseen itsetuhokäyttäytymisen riskiin iäkkäillä. </a:t>
            </a:r>
          </a:p>
          <a:p>
            <a:pPr lvl="1"/>
            <a:r>
              <a:rPr lang="fi-FI" dirty="0"/>
              <a:t>Näitä ovat syövät, neurologiset sairaudet, krooninen kipu, keuhkoahtaumatauti, maksasairaudet ja nivelrikko sekä niihin liittyvät toimintakyvyn häiriöt.</a:t>
            </a:r>
          </a:p>
        </p:txBody>
      </p:sp>
    </p:spTree>
    <p:extLst>
      <p:ext uri="{BB962C8B-B14F-4D97-AF65-F5344CB8AC3E}">
        <p14:creationId xmlns:p14="http://schemas.microsoft.com/office/powerpoint/2010/main" val="1805858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73CDCB-C9A9-4B57-989C-D916D98F9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Luentomateriaalin käyttö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00A49D-905E-428D-B059-B16826946B5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z="2000" dirty="0"/>
              <a:t>Käypä hoito -suositusten luentomateriaalit on laadittu tukemaan suosituksen käyttöönottoa. </a:t>
            </a:r>
          </a:p>
          <a:p>
            <a:pPr>
              <a:defRPr/>
            </a:pPr>
            <a:r>
              <a:rPr lang="fi-FI" sz="2000" dirty="0"/>
              <a:t>Ne ovat vapaasti käytettävissä terveydenhuollon, julkishallinnon ja oppilaitosten koulutuksissa ja apuna ammattilaisten arjessa.</a:t>
            </a:r>
          </a:p>
          <a:p>
            <a:pPr>
              <a:defRPr/>
            </a:pPr>
            <a:r>
              <a:rPr lang="fi-FI" sz="2000" dirty="0"/>
              <a:t>Käyvän hoidon tuottamat aineistot ovat kaikille avoimia ja maksuttomia.</a:t>
            </a:r>
          </a:p>
          <a:p>
            <a:pPr>
              <a:defRPr/>
            </a:pPr>
            <a:r>
              <a:rPr lang="fi-FI" sz="2000" dirty="0"/>
              <a:t>Esityksen sisältöä ei saa muuttaa. </a:t>
            </a:r>
          </a:p>
          <a:p>
            <a:pPr marL="742950" lvl="2" indent="-342900">
              <a:defRPr/>
            </a:pPr>
            <a:r>
              <a:rPr lang="fi-FI" dirty="0"/>
              <a:t>Jos esitykseen sisällytetään muuta materiaalia, Käypä hoito </a:t>
            </a:r>
            <a:br>
              <a:rPr lang="fi-FI" dirty="0"/>
            </a:br>
            <a:r>
              <a:rPr lang="fi-FI" dirty="0"/>
              <a:t>-esityspohjaa ei saa käyttää lisätyssä materiaalissa.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2113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8FFAF06-8D8E-4628-BC8F-2B8344604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619949"/>
          </a:xfrm>
        </p:spPr>
        <p:txBody>
          <a:bodyPr/>
          <a:lstStyle/>
          <a:p>
            <a:r>
              <a:rPr lang="fi-FI" dirty="0"/>
              <a:t>Läheisten tukeminen</a:t>
            </a:r>
            <a:br>
              <a:rPr lang="fi-FI" dirty="0"/>
            </a:br>
            <a:endParaRPr lang="fi-FI" dirty="0"/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53B3208E-4A96-47B8-B4D8-F8C24CA7BEB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301868068"/>
              </p:ext>
            </p:extLst>
          </p:nvPr>
        </p:nvGraphicFramePr>
        <p:xfrm>
          <a:off x="628650" y="839724"/>
          <a:ext cx="7886700" cy="3351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87633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48E81D-9EF1-4707-A2B3-A03551911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9775"/>
            <a:ext cx="7886700" cy="877163"/>
          </a:xfrm>
        </p:spPr>
        <p:txBody>
          <a:bodyPr/>
          <a:lstStyle/>
          <a:p>
            <a:r>
              <a:rPr lang="fi-FI" sz="1700" dirty="0"/>
              <a:t>Suomalaisen Lääkäriseuran Duodecimin, MIELI Suomen Mielenterveys ry:n, Suomen Psykiatriyhdistyksen, Suomen Nuorisopsykiatrisen yhdistyksen ja Suomen Yleislääketieteen yhdistyksen asettama työryhmä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0A8DEB-86F8-4C0C-AC89-C615EFF648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1141476"/>
            <a:ext cx="7886700" cy="3186027"/>
          </a:xfrm>
        </p:spPr>
        <p:txBody>
          <a:bodyPr/>
          <a:lstStyle/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fi-FI" altLang="fi-FI" sz="1400" b="1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Puheenjohtaja</a:t>
            </a:r>
            <a:r>
              <a:rPr lang="fi-FI" altLang="fi-FI" sz="1400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: </a:t>
            </a:r>
          </a:p>
          <a:p>
            <a:pPr marL="0" indent="0">
              <a:buNone/>
            </a:pPr>
            <a:r>
              <a:rPr lang="fi-FI" sz="1400" dirty="0"/>
              <a:t>Sami Pirkola, LT, psykiatrian dosentti, sosiaalipsykiatrian professori, tutkimusvaradekaani; Tampereen yliopisto</a:t>
            </a:r>
          </a:p>
          <a:p>
            <a:pPr marL="0" indent="0">
              <a:buNone/>
            </a:pPr>
            <a:r>
              <a:rPr lang="fi-FI" sz="1400" b="1" dirty="0"/>
              <a:t>Jäsenet:</a:t>
            </a:r>
            <a:endParaRPr lang="fi-FI" sz="1400" dirty="0"/>
          </a:p>
          <a:p>
            <a:pPr marL="0" indent="0">
              <a:buNone/>
            </a:pPr>
            <a:r>
              <a:rPr lang="fi-FI" sz="1400" dirty="0"/>
              <a:t>Heidi Eriksen, LT, johtava lääkäri; Utsjoen terveyskeskus</a:t>
            </a:r>
          </a:p>
          <a:p>
            <a:pPr marL="0" indent="0">
              <a:buNone/>
            </a:pPr>
            <a:r>
              <a:rPr lang="fi-FI" sz="1400" dirty="0"/>
              <a:t>Erkki Isometsä, LT, psykiatrian professori, ylilääkäri; HY ja HUS Psykiatria</a:t>
            </a:r>
          </a:p>
          <a:p>
            <a:pPr marL="0" indent="0">
              <a:buNone/>
            </a:pPr>
            <a:r>
              <a:rPr lang="fi-FI" sz="1400" dirty="0"/>
              <a:t>Aino Joensuu LL, yleislääketieteen erikoislääkäri, apulaisylilääkäri; Keski-Uudenmaan sote -kuntayhtymä, Nurmijärven terveysasema</a:t>
            </a:r>
          </a:p>
          <a:p>
            <a:pPr marL="0" indent="0">
              <a:buNone/>
            </a:pPr>
            <a:r>
              <a:rPr lang="fi-FI" sz="1400" dirty="0"/>
              <a:t>Pekka Jylhä, LT, psykiatrian dosentti, psykiatrian erikoislääkäri, linjajohtaja, ylilääkäri; HY ja HUS Psykiatria</a:t>
            </a:r>
          </a:p>
          <a:p>
            <a:pPr marL="0" indent="0">
              <a:buNone/>
            </a:pPr>
            <a:r>
              <a:rPr lang="fi-FI" sz="1400" dirty="0"/>
              <a:t>Virve Kekkonen, LT, nuorisopsykiatrian erikoislääkäri, kliininen opettaja; Itä-Suomen yliopisto, lääketieteen laitos ja Kuopion yliopistollinen sairaala, nuorisopsykiatrian palvelulinja</a:t>
            </a:r>
            <a:endParaRPr lang="fi-FI" sz="1400" dirty="0">
              <a:solidFill>
                <a:prstClr val="black"/>
              </a:solidFill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8C017A3-E83D-499A-9A01-95E86B28F9F9}"/>
              </a:ext>
            </a:extLst>
          </p:cNvPr>
          <p:cNvSpPr txBox="1"/>
          <p:nvPr/>
        </p:nvSpPr>
        <p:spPr>
          <a:xfrm>
            <a:off x="5680448" y="4288099"/>
            <a:ext cx="1444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i="1" dirty="0">
                <a:latin typeface="Lucida Sans" panose="020B0602030504020204" pitchFamily="34" charset="0"/>
              </a:rPr>
              <a:t>Huom. Jatkuu </a:t>
            </a:r>
          </a:p>
        </p:txBody>
      </p:sp>
      <p:cxnSp>
        <p:nvCxnSpPr>
          <p:cNvPr id="9" name="Suora nuoliyhdysviiva 8">
            <a:extLst>
              <a:ext uri="{FF2B5EF4-FFF2-40B4-BE49-F238E27FC236}">
                <a16:creationId xmlns:a16="http://schemas.microsoft.com/office/drawing/2014/main" id="{3B5E4226-9BAE-4FEB-8285-2E7201F12249}"/>
              </a:ext>
            </a:extLst>
          </p:cNvPr>
          <p:cNvCxnSpPr>
            <a:cxnSpLocks/>
          </p:cNvCxnSpPr>
          <p:nvPr/>
        </p:nvCxnSpPr>
        <p:spPr>
          <a:xfrm>
            <a:off x="7042190" y="4441987"/>
            <a:ext cx="431506" cy="0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8621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0A8DEB-86F8-4C0C-AC89-C615EFF648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338667"/>
            <a:ext cx="7886700" cy="3692641"/>
          </a:xfrm>
        </p:spPr>
        <p:txBody>
          <a:bodyPr/>
          <a:lstStyle/>
          <a:p>
            <a:pPr marL="0" lvl="0" indent="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fi-FI" altLang="fi-FI" sz="1400" b="1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Jäsenet </a:t>
            </a:r>
            <a:r>
              <a:rPr lang="fi-FI" altLang="fi-FI" sz="1400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(</a:t>
            </a:r>
            <a:r>
              <a:rPr lang="fi-FI" altLang="fi-FI" sz="1400" i="1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jatkoa edellisestä)</a:t>
            </a:r>
            <a:r>
              <a:rPr lang="fi-FI" altLang="fi-FI" sz="1400" dirty="0">
                <a:solidFill>
                  <a:prstClr val="black"/>
                </a:solidFill>
                <a:ea typeface="Lucida Sans" panose="020B0602030504020204" pitchFamily="34" charset="0"/>
                <a:cs typeface="Lucida Sans" panose="020B0602030504020204" pitchFamily="34" charset="0"/>
              </a:rPr>
              <a:t>:</a:t>
            </a:r>
          </a:p>
          <a:p>
            <a:pPr marL="0" indent="0">
              <a:buNone/>
            </a:pPr>
            <a:r>
              <a:rPr lang="fi-FI" sz="1400" dirty="0"/>
              <a:t>Hannu Koponen, LT, psykiatrian erikoislääkäri, vanhuspsykiatrian professori; </a:t>
            </a:r>
            <a:r>
              <a:rPr lang="fi-FI" sz="1400"/>
              <a:t>Helsingin yliopisto</a:t>
            </a:r>
          </a:p>
          <a:p>
            <a:pPr marL="0" indent="0">
              <a:buNone/>
            </a:pPr>
            <a:r>
              <a:rPr lang="fi-FI" sz="1400"/>
              <a:t>Lauri </a:t>
            </a:r>
            <a:r>
              <a:rPr lang="fi-FI" sz="1400" dirty="0"/>
              <a:t>Kuosmanen, terveystieteiden tohtori, professori (ma); Itä-Suomen yliopisto, hoitotieteen laitos</a:t>
            </a:r>
          </a:p>
          <a:p>
            <a:pPr marL="0" indent="0">
              <a:buNone/>
            </a:pPr>
            <a:r>
              <a:rPr lang="fi-FI" sz="1400" dirty="0"/>
              <a:t>Taina Laajasalo, PsT, oikeuspsykologian dosentti, oikeuspsykologian erityispätevyys, johtava asiantuntija; Terveyden ja hyvinvoinnin laitos (THL)</a:t>
            </a:r>
          </a:p>
          <a:p>
            <a:pPr marL="0" indent="0">
              <a:buNone/>
            </a:pPr>
            <a:r>
              <a:rPr lang="fi-FI" sz="1400" dirty="0"/>
              <a:t>Tanja Laukkala, LT, psykiatrian dosentti, psykiatrian erikoislääkäri, sotilaslääketieteen, vakuutuslääketieteen ja kuntoutuksen erityispätevyys; Suomalainen Lääkäriseura Duodecim (Käypä hoito -toimittaja)</a:t>
            </a:r>
          </a:p>
          <a:p>
            <a:pPr marL="0" indent="0">
              <a:buNone/>
            </a:pPr>
            <a:r>
              <a:rPr lang="fi-FI" sz="1400" dirty="0"/>
              <a:t>Mauri Marttunen, LT, professori, psykiatrian ja nuorisopsykiatrian erikoislääkäri; HY ja HYKS Nuorisopsykiatria</a:t>
            </a:r>
          </a:p>
          <a:p>
            <a:pPr marL="0" indent="0">
              <a:buNone/>
            </a:pPr>
            <a:r>
              <a:rPr lang="fi-FI" sz="1400" dirty="0"/>
              <a:t>Kirsi Suominen, LL, psykiatrian erikoislääkäri, psykiatrian dosentti, ylilääkäri, asiantuntijalääkäri; Helsingin kaupunki, Kela ja Ilmarinen</a:t>
            </a:r>
          </a:p>
          <a:p>
            <a:pPr marL="0" indent="0">
              <a:buNone/>
            </a:pPr>
            <a:r>
              <a:rPr lang="fi-FI" sz="1400" dirty="0"/>
              <a:t>Kristian Wahlbeck, LT, dosentti, psykiatrian erikoislääkäri, kehitysjohtaja; MIELI Suomen Mielenterveys ry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E66E76E7-6298-438A-87CD-EED372F393D5}"/>
              </a:ext>
            </a:extLst>
          </p:cNvPr>
          <p:cNvSpPr txBox="1"/>
          <p:nvPr/>
        </p:nvSpPr>
        <p:spPr>
          <a:xfrm>
            <a:off x="2552701" y="4115305"/>
            <a:ext cx="5962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altLang="fi-FI" sz="1400" i="1" dirty="0">
                <a:latin typeface="Lucida Sans" panose="020B0602030504020204" pitchFamily="34" charset="0"/>
                <a:cs typeface="Times New Roman" panose="02020603050405020304" pitchFamily="18" charset="0"/>
              </a:rPr>
              <a:t>Luentomateriaalin on laatinut Tiina Tala (Käypä hoito), </a:t>
            </a:r>
            <a:br>
              <a:rPr lang="fi-FI" altLang="fi-FI" sz="1400" i="1" dirty="0">
                <a:latin typeface="Lucida Sans" panose="020B0602030504020204" pitchFamily="34" charset="0"/>
                <a:cs typeface="Times New Roman" panose="02020603050405020304" pitchFamily="18" charset="0"/>
              </a:rPr>
            </a:br>
            <a:r>
              <a:rPr lang="fi-FI" altLang="fi-FI" sz="1400" i="1" dirty="0">
                <a:latin typeface="Lucida Sans" panose="020B0602030504020204" pitchFamily="34" charset="0"/>
                <a:cs typeface="Times New Roman" panose="02020603050405020304" pitchFamily="18" charset="0"/>
              </a:rPr>
              <a:t>ja sen ovat tarkistaneet Tanja Laukkala ja Sami Pirkola.</a:t>
            </a:r>
            <a:br>
              <a:rPr lang="fi-FI" altLang="fi-FI" sz="1400" i="1" dirty="0">
                <a:latin typeface="Lucida Sans" panose="020B0602030504020204" pitchFamily="34" charset="0"/>
                <a:cs typeface="Times New Roman" panose="02020603050405020304" pitchFamily="18" charset="0"/>
              </a:rPr>
            </a:br>
            <a:r>
              <a:rPr lang="fi-FI" altLang="fi-FI" sz="1400" i="1" dirty="0">
                <a:latin typeface="Lucida Sans" panose="020B0602030504020204" pitchFamily="34" charset="0"/>
                <a:cs typeface="Times New Roman" panose="02020603050405020304" pitchFamily="18" charset="0"/>
              </a:rPr>
              <a:t>Luentomateriaalin ovat viimeistelleet Tiina Tala ja Kirsi Tarnanen (Käypä hoito).</a:t>
            </a:r>
            <a:endParaRPr lang="fi-FI" sz="1400" i="1" dirty="0"/>
          </a:p>
        </p:txBody>
      </p:sp>
    </p:spTree>
    <p:extLst>
      <p:ext uri="{BB962C8B-B14F-4D97-AF65-F5344CB8AC3E}">
        <p14:creationId xmlns:p14="http://schemas.microsoft.com/office/powerpoint/2010/main" val="2614022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652774-F588-4C9F-8331-32CD5FC63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Keskeistä 1(4)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089255-8300-4B1F-8FAD-9BBD35F33EA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8650" y="822960"/>
            <a:ext cx="8045450" cy="348081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defRPr/>
            </a:pPr>
            <a:r>
              <a:rPr lang="fi-FI" sz="2000" dirty="0"/>
              <a:t>Itsemurha on taustaltaan monitekijäinen prosessi, minkä vuoksi sen vaikuttava ehkäisy terveydenhuollossa on myös monitekijäistä ja kohdistuu prosessin eri vaiheisiin.</a:t>
            </a:r>
          </a:p>
          <a:p>
            <a:pPr>
              <a:defRPr/>
            </a:pPr>
            <a:r>
              <a:rPr lang="fi-FI" sz="2000" dirty="0"/>
              <a:t>Itsemurhaa yrittäneet tulee somaattisen akuuttihoidon jälkeen arvioida psykiatrian erikoislääkärin tai psykiatriaan perehtyneen lääkärin johdolla.</a:t>
            </a:r>
          </a:p>
          <a:p>
            <a:pPr>
              <a:defRPr/>
            </a:pPr>
            <a:r>
              <a:rPr lang="fi-FI" sz="2000" dirty="0"/>
              <a:t>Itsemurhaa yrittänyt nuori kuuluu aina erikoissairaanhoidon arvioon.</a:t>
            </a:r>
          </a:p>
          <a:p>
            <a:pPr>
              <a:defRPr/>
            </a:pPr>
            <a:r>
              <a:rPr lang="fi-FI" sz="2000" dirty="0"/>
              <a:t>Itsemurhaa yrittäneen kanssa on syytä käydä läpi koko itsemurhayritykseen johtanut tapahtumaketju.</a:t>
            </a:r>
          </a:p>
        </p:txBody>
      </p:sp>
    </p:spTree>
    <p:extLst>
      <p:ext uri="{BB962C8B-B14F-4D97-AF65-F5344CB8AC3E}">
        <p14:creationId xmlns:p14="http://schemas.microsoft.com/office/powerpoint/2010/main" val="247543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B0B046-3A78-484C-994A-DA5FDAF7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Keskeistä 2(4)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7FD4B4-1519-49B1-90F3-80CD619B1EB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z="2000" dirty="0"/>
              <a:t>Itsemurha-ajatuksista kysyminen ei suurenna itsemurhan riskiä.</a:t>
            </a:r>
          </a:p>
          <a:p>
            <a:pPr>
              <a:defRPr/>
            </a:pPr>
            <a:r>
              <a:rPr lang="fi-FI" sz="2000" dirty="0"/>
              <a:t>Itsemurhaa yrittäneet kärsivät yleensä mielenterveyden häiriöistä ja päihdeongelmista. Ne tulee diagnosoida ja hoitaa asianmukaisesti.</a:t>
            </a:r>
          </a:p>
          <a:p>
            <a:pPr>
              <a:defRPr/>
            </a:pPr>
            <a:r>
              <a:rPr lang="fi-FI" sz="2000" dirty="0"/>
              <a:t>Itsemurhayrityksen jälkeisen hoidon tulee olla aktiivista ja viiveetöntä. Sen intensiteetti perustuu huolelliseen tilannearvioon niin ajankohtaisesta itsetuhoisuudesta kuin akuuteista psykiatrisista ja psykososiaalisista tarpeista.</a:t>
            </a:r>
          </a:p>
        </p:txBody>
      </p:sp>
    </p:spTree>
    <p:extLst>
      <p:ext uri="{BB962C8B-B14F-4D97-AF65-F5344CB8AC3E}">
        <p14:creationId xmlns:p14="http://schemas.microsoft.com/office/powerpoint/2010/main" val="514637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B0B046-3A78-484C-994A-DA5FDAF7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Keskeistä 3(4)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7FD4B4-1519-49B1-90F3-80CD619B1EB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z="2000" dirty="0"/>
              <a:t>Itsemurhaa yrittäneen psykiatrinen jatkohoito voidaan useimmiten toteuttaa psykiatrisessa avohoidossa.</a:t>
            </a:r>
          </a:p>
          <a:p>
            <a:pPr>
              <a:defRPr/>
            </a:pPr>
            <a:r>
              <a:rPr lang="fi-FI" sz="2000" dirty="0"/>
              <a:t>Psykiatrisen sairaalahoidon tarvetta arvioitaessa huomioidaan</a:t>
            </a:r>
          </a:p>
          <a:p>
            <a:pPr lvl="1">
              <a:defRPr/>
            </a:pPr>
            <a:r>
              <a:rPr lang="fi-FI" sz="1800" dirty="0"/>
              <a:t>psykiatrisen häiriön vaikeusaste, erityisesti mahdollinen psykoottisuus, syvä toivottomuus tai tilan hallitsematon epävakaus</a:t>
            </a:r>
          </a:p>
          <a:p>
            <a:pPr lvl="1">
              <a:defRPr/>
            </a:pPr>
            <a:r>
              <a:rPr lang="fi-FI" sz="1800" dirty="0"/>
              <a:t>välitön itsemurhavaara</a:t>
            </a:r>
          </a:p>
          <a:p>
            <a:pPr lvl="1">
              <a:defRPr/>
            </a:pPr>
            <a:r>
              <a:rPr lang="fi-FI" sz="1800" dirty="0"/>
              <a:t>mielenterveyslain mukaisen tahdosta riippumattoman hoidon tarve.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8598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B0B046-3A78-484C-994A-DA5FDAF77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Keskeistä 4(4)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7FD4B4-1519-49B1-90F3-80CD619B1EB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defRPr/>
            </a:pPr>
            <a:r>
              <a:rPr lang="fi-FI" sz="2000" dirty="0"/>
              <a:t>Itsetuhoisuuteen kohdennetut hoitointerventiot voivat merkittävästi pienentää itsemurhayrityksen uusimisen riskiä. Tutkittuja interventioita ovat</a:t>
            </a:r>
          </a:p>
          <a:p>
            <a:pPr lvl="1">
              <a:defRPr/>
            </a:pPr>
            <a:r>
              <a:rPr lang="fi-FI" sz="1800" dirty="0"/>
              <a:t>kognitiivis-behavioraaliset psykoterapiat</a:t>
            </a:r>
          </a:p>
          <a:p>
            <a:pPr lvl="1">
              <a:defRPr/>
            </a:pPr>
            <a:r>
              <a:rPr lang="fi-FI" sz="1800" dirty="0"/>
              <a:t>turvasuunnitelmainterventio</a:t>
            </a:r>
          </a:p>
          <a:p>
            <a:pPr lvl="1">
              <a:defRPr/>
            </a:pPr>
            <a:r>
              <a:rPr lang="fi-FI" sz="1800" dirty="0"/>
              <a:t>dialektinen käyttäytymisterapia epävakaan persoonallisuuden yhteydessä.</a:t>
            </a:r>
          </a:p>
          <a:p>
            <a:pPr>
              <a:defRPr/>
            </a:pPr>
            <a:r>
              <a:rPr lang="fi-FI" sz="2000" dirty="0"/>
              <a:t>Terveydenhuollossa on syytä kehittää itsemurhaa yrittäneiden arviointia ja lisätä tutkittujen interventioiden saatavuutta.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2790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D9A59E-C39A-4274-A1A9-42E90EF0E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Määritelmiä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E0C9CEF1-F22A-4B9F-AB93-FA6E7773FB42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653982441"/>
              </p:ext>
            </p:extLst>
          </p:nvPr>
        </p:nvGraphicFramePr>
        <p:xfrm>
          <a:off x="628650" y="822959"/>
          <a:ext cx="7886700" cy="4037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167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FCA8AC5-BB8B-429B-A1E3-66C94B43F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Itsetuhokäyttäytymisen esiintyvyys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95BF7A-6AEE-4760-A92F-1D584537840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i-FI" dirty="0"/>
              <a:t>Itsemurhat ovat yleensä miehillä 2–3 kertaa yleisempiä kuin naisilla.</a:t>
            </a:r>
          </a:p>
          <a:p>
            <a:pPr lvl="1"/>
            <a:r>
              <a:rPr lang="fi-FI" dirty="0"/>
              <a:t>Itsemurhayrityksiä esiintyy naisilla jonkin verran enemmän tai saman verran kuin miehillä.</a:t>
            </a:r>
          </a:p>
          <a:p>
            <a:r>
              <a:rPr lang="fi-FI" dirty="0"/>
              <a:t>Suomessa vuonna 2017 itsemurhan teki 824 henkilöä eli 14,9/10</a:t>
            </a:r>
            <a:r>
              <a:rPr lang="fi-FI" baseline="30000" dirty="0"/>
              <a:t>5</a:t>
            </a:r>
            <a:r>
              <a:rPr lang="fi-FI" dirty="0"/>
              <a:t>.</a:t>
            </a:r>
          </a:p>
          <a:p>
            <a:r>
              <a:rPr lang="fi-FI" dirty="0"/>
              <a:t>Aiempi itsemurhayritys on merkittävin myöhemmän itsemurhakuoleman ennustetekijä.</a:t>
            </a:r>
          </a:p>
        </p:txBody>
      </p:sp>
    </p:spTree>
    <p:extLst>
      <p:ext uri="{BB962C8B-B14F-4D97-AF65-F5344CB8AC3E}">
        <p14:creationId xmlns:p14="http://schemas.microsoft.com/office/powerpoint/2010/main" val="2749484491"/>
      </p:ext>
    </p:extLst>
  </p:cSld>
  <p:clrMapOvr>
    <a:masterClrMapping/>
  </p:clrMapOvr>
</p:sld>
</file>

<file path=ppt/theme/theme1.xml><?xml version="1.0" encoding="utf-8"?>
<a:theme xmlns:a="http://schemas.openxmlformats.org/drawingml/2006/main" name="Pohja A">
  <a:themeElements>
    <a:clrScheme name="Duodecim Seura">
      <a:dk1>
        <a:sysClr val="windowText" lastClr="000000"/>
      </a:dk1>
      <a:lt1>
        <a:sysClr val="window" lastClr="FFFFFF"/>
      </a:lt1>
      <a:dk2>
        <a:srgbClr val="094592"/>
      </a:dk2>
      <a:lt2>
        <a:srgbClr val="DEDEDB"/>
      </a:lt2>
      <a:accent1>
        <a:srgbClr val="094592"/>
      </a:accent1>
      <a:accent2>
        <a:srgbClr val="117C9F"/>
      </a:accent2>
      <a:accent3>
        <a:srgbClr val="B7DFEB"/>
      </a:accent3>
      <a:accent4>
        <a:srgbClr val="06275C"/>
      </a:accent4>
      <a:accent5>
        <a:srgbClr val="436CAF"/>
      </a:accent5>
      <a:accent6>
        <a:srgbClr val="DEDEDB"/>
      </a:accent6>
      <a:hlink>
        <a:srgbClr val="094592"/>
      </a:hlink>
      <a:folHlink>
        <a:srgbClr val="06275C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H luentomateriaali LEVEÄ.pptx" id="{D7F24C4E-83CF-4183-9E79-8191088E87DC}" vid="{CF52C160-4324-4A71-9613-7EBB5A358CA7}"/>
    </a:ext>
  </a:extLst>
</a:theme>
</file>

<file path=ppt/theme/theme2.xml><?xml version="1.0" encoding="utf-8"?>
<a:theme xmlns:a="http://schemas.openxmlformats.org/drawingml/2006/main" name="Pohja 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H luentomateriaali LEVEÄ.pptx" id="{D7F24C4E-83CF-4183-9E79-8191088E87DC}" vid="{2D5AEDB2-BF7B-49A2-801E-65315783FB3E}"/>
    </a:ext>
  </a:extLst>
</a:theme>
</file>

<file path=ppt/theme/theme3.xml><?xml version="1.0" encoding="utf-8"?>
<a:theme xmlns:a="http://schemas.openxmlformats.org/drawingml/2006/main" name="Pohja 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H luentomateriaali LEVEÄ.pptx" id="{D7F24C4E-83CF-4183-9E79-8191088E87DC}" vid="{7EE64C3B-C870-431A-91F5-805884FDEAD6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KH luentomateriaali LEVEÄ</Template>
  <TotalTime>0</TotalTime>
  <Words>1635</Words>
  <Application>Microsoft Office PowerPoint</Application>
  <PresentationFormat>Näytössä katseltava esitys (16:9)</PresentationFormat>
  <Paragraphs>195</Paragraphs>
  <Slides>32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32</vt:i4>
      </vt:variant>
    </vt:vector>
  </HeadingPairs>
  <TitlesOfParts>
    <vt:vector size="39" baseType="lpstr">
      <vt:lpstr>Arial</vt:lpstr>
      <vt:lpstr>Calibri</vt:lpstr>
      <vt:lpstr>Lucida Sans</vt:lpstr>
      <vt:lpstr>Lucida Sans Unicode</vt:lpstr>
      <vt:lpstr>Pohja A</vt:lpstr>
      <vt:lpstr>Pohja B</vt:lpstr>
      <vt:lpstr>Pohja C</vt:lpstr>
      <vt:lpstr>Itsemurhien ehkäisy ja  itsemurhaa yrittäneen hoito</vt:lpstr>
      <vt:lpstr>Näytön varmuusaste Käypä hoito -suosituksissa</vt:lpstr>
      <vt:lpstr>Luentomateriaalin käyttö</vt:lpstr>
      <vt:lpstr>Keskeistä 1(4)</vt:lpstr>
      <vt:lpstr>Keskeistä 2(4)</vt:lpstr>
      <vt:lpstr>Keskeistä 3(4)</vt:lpstr>
      <vt:lpstr>Keskeistä 4(4)</vt:lpstr>
      <vt:lpstr>Määritelmiä</vt:lpstr>
      <vt:lpstr>Itsetuhokäyttäytymisen esiintyvyys</vt:lpstr>
      <vt:lpstr>Itsemurhakuolleisuus Suomessa</vt:lpstr>
      <vt:lpstr>Sukupuoli- ja ikäryhmäkohtainen itsemurhakuolleisuus Suomessa</vt:lpstr>
      <vt:lpstr>Itsemurhayritysten ja itsemurhien riskitekijöitä</vt:lpstr>
      <vt:lpstr>PowerPoint-esitys</vt:lpstr>
      <vt:lpstr>Itsemurhalta suojaavia tekijöitä</vt:lpstr>
      <vt:lpstr>Itsemurhien ehkäisy 1(2)</vt:lpstr>
      <vt:lpstr>Itsemurhien ehkäisy 2(2)</vt:lpstr>
      <vt:lpstr>Itsemurhaa yrittäneen potilaan arviointi</vt:lpstr>
      <vt:lpstr>Psykiatrisen tilan arviointi</vt:lpstr>
      <vt:lpstr>PowerPoint-esitys</vt:lpstr>
      <vt:lpstr>Psykiatrisen tilan arviointilomakkeet</vt:lpstr>
      <vt:lpstr>Turvasuunnitelma</vt:lpstr>
      <vt:lpstr>Itsemurhayrityksen jälkeinen hoito</vt:lpstr>
      <vt:lpstr>Itsemurhaa yrittäneen psykiatrinen jatkohoito </vt:lpstr>
      <vt:lpstr>Itsetuhoisuuteen kohdennetut hoitointerventiot</vt:lpstr>
      <vt:lpstr>Hoitointerventioiden tutkimusnäyttö 1(2)</vt:lpstr>
      <vt:lpstr>Hoitointerventioiden tutkimusnäyttö 2(2)</vt:lpstr>
      <vt:lpstr>Psykiatrinen lääkehoito</vt:lpstr>
      <vt:lpstr>Nuoren hoito</vt:lpstr>
      <vt:lpstr>Iäkkäiden hoito</vt:lpstr>
      <vt:lpstr>Läheisten tukeminen </vt:lpstr>
      <vt:lpstr>Suomalaisen Lääkäriseuran Duodecimin, MIELI Suomen Mielenterveys ry:n, Suomen Psykiatriyhdistyksen, Suomen Nuorisopsykiatrisen yhdistyksen ja Suomen Yleislääketieteen yhdistyksen asettama työryhmä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2020-01-07T10:26:40Z</dcterms:created>
  <dcterms:modified xsi:type="dcterms:W3CDTF">2022-02-28T10:27:15Z</dcterms:modified>
</cp:coreProperties>
</file>