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36" r:id="rId2"/>
    <p:sldMasterId id="2147483708" r:id="rId3"/>
  </p:sldMasterIdLst>
  <p:notesMasterIdLst>
    <p:notesMasterId r:id="rId51"/>
  </p:notesMasterIdLst>
  <p:handoutMasterIdLst>
    <p:handoutMasterId r:id="rId52"/>
  </p:handoutMasterIdLst>
  <p:sldIdLst>
    <p:sldId id="256" r:id="rId4"/>
    <p:sldId id="312" r:id="rId5"/>
    <p:sldId id="281" r:id="rId6"/>
    <p:sldId id="311" r:id="rId7"/>
    <p:sldId id="306" r:id="rId8"/>
    <p:sldId id="307" r:id="rId9"/>
    <p:sldId id="308" r:id="rId10"/>
    <p:sldId id="309" r:id="rId11"/>
    <p:sldId id="314" r:id="rId12"/>
    <p:sldId id="327" r:id="rId13"/>
    <p:sldId id="328" r:id="rId14"/>
    <p:sldId id="330" r:id="rId15"/>
    <p:sldId id="329" r:id="rId16"/>
    <p:sldId id="332" r:id="rId17"/>
    <p:sldId id="333" r:id="rId18"/>
    <p:sldId id="331" r:id="rId19"/>
    <p:sldId id="334" r:id="rId20"/>
    <p:sldId id="353" r:id="rId21"/>
    <p:sldId id="337" r:id="rId22"/>
    <p:sldId id="338" r:id="rId23"/>
    <p:sldId id="325" r:id="rId24"/>
    <p:sldId id="335" r:id="rId25"/>
    <p:sldId id="336" r:id="rId26"/>
    <p:sldId id="341" r:id="rId27"/>
    <p:sldId id="342" r:id="rId28"/>
    <p:sldId id="352" r:id="rId29"/>
    <p:sldId id="326" r:id="rId30"/>
    <p:sldId id="343" r:id="rId31"/>
    <p:sldId id="344" r:id="rId32"/>
    <p:sldId id="345" r:id="rId33"/>
    <p:sldId id="346" r:id="rId34"/>
    <p:sldId id="347" r:id="rId35"/>
    <p:sldId id="350" r:id="rId36"/>
    <p:sldId id="348" r:id="rId37"/>
    <p:sldId id="351" r:id="rId38"/>
    <p:sldId id="354" r:id="rId39"/>
    <p:sldId id="315" r:id="rId40"/>
    <p:sldId id="320" r:id="rId41"/>
    <p:sldId id="321" r:id="rId42"/>
    <p:sldId id="322" r:id="rId43"/>
    <p:sldId id="324" r:id="rId44"/>
    <p:sldId id="340" r:id="rId45"/>
    <p:sldId id="304" r:id="rId46"/>
    <p:sldId id="305" r:id="rId47"/>
    <p:sldId id="310" r:id="rId48"/>
    <p:sldId id="356" r:id="rId49"/>
    <p:sldId id="357" r:id="rId5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0">
          <p15:clr>
            <a:srgbClr val="A4A3A4"/>
          </p15:clr>
        </p15:guide>
        <p15:guide id="2" pos="2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Tekijä" initials="A" lastIdx="12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C10"/>
    <a:srgbClr val="000000"/>
    <a:srgbClr val="339933"/>
    <a:srgbClr val="003399"/>
    <a:srgbClr val="CBE6B8"/>
    <a:srgbClr val="475AA6"/>
    <a:srgbClr val="FFCCCC"/>
    <a:srgbClr val="FF9999"/>
    <a:srgbClr val="005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6" autoAdjust="0"/>
    <p:restoredTop sz="92031" autoAdjust="0"/>
  </p:normalViewPr>
  <p:slideViewPr>
    <p:cSldViewPr snapToGrid="0" snapToObjects="1" showGuides="1">
      <p:cViewPr varScale="1">
        <p:scale>
          <a:sx n="147" d="100"/>
          <a:sy n="147" d="100"/>
        </p:scale>
        <p:origin x="88" y="1184"/>
      </p:cViewPr>
      <p:guideLst>
        <p:guide orient="horz" pos="410"/>
        <p:guide pos="2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464"/>
    </p:cViewPr>
  </p:sorterViewPr>
  <p:notesViewPr>
    <p:cSldViewPr snapToGrid="0" snapToObjects="1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commentAuthors" Target="commentAuthor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ABC2CF-7F92-4DC4-AB70-2995C65B8C0A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i-FI"/>
        </a:p>
      </dgm:t>
    </dgm:pt>
    <dgm:pt modelId="{5E0C9083-E886-4630-B78F-2AED9BA97187}">
      <dgm:prSet/>
      <dgm:spPr/>
      <dgm:t>
        <a:bodyPr/>
        <a:lstStyle/>
        <a:p>
          <a:r>
            <a:rPr lang="fi-FI" dirty="0"/>
            <a:t>Lihavuuden ehkäisy ja hoito on tärkeää kaikissa ikäryhmissä.</a:t>
          </a:r>
        </a:p>
      </dgm:t>
    </dgm:pt>
    <dgm:pt modelId="{9BB1C63D-D50A-4007-BB35-E8B19961C6AA}" type="parTrans" cxnId="{8D627992-58DE-458D-AD60-4A811C3D453B}">
      <dgm:prSet/>
      <dgm:spPr/>
      <dgm:t>
        <a:bodyPr/>
        <a:lstStyle/>
        <a:p>
          <a:endParaRPr lang="fi-FI"/>
        </a:p>
      </dgm:t>
    </dgm:pt>
    <dgm:pt modelId="{61837ADD-D8B3-4795-982A-C79E4CF95BD4}" type="sibTrans" cxnId="{8D627992-58DE-458D-AD60-4A811C3D453B}">
      <dgm:prSet/>
      <dgm:spPr/>
      <dgm:t>
        <a:bodyPr/>
        <a:lstStyle/>
        <a:p>
          <a:endParaRPr lang="fi-FI"/>
        </a:p>
      </dgm:t>
    </dgm:pt>
    <dgm:pt modelId="{534C1444-3EB2-4A36-9BEB-AE110500866C}">
      <dgm:prSet/>
      <dgm:spPr/>
      <dgm:t>
        <a:bodyPr/>
        <a:lstStyle/>
        <a:p>
          <a:r>
            <a:rPr lang="fi-FI" dirty="0"/>
            <a:t>Lihavuudella on merkittäviä fyysisiä, psyykkisiä, sosiaalisia ja taloudellisia vaikutuksia sekä yksilöille että yhteiskunnalle.</a:t>
          </a:r>
        </a:p>
      </dgm:t>
    </dgm:pt>
    <dgm:pt modelId="{E3B0515C-8100-4B26-93D2-0E3A77952F92}" type="parTrans" cxnId="{D82D341D-2003-4550-8BCB-18198E1C1099}">
      <dgm:prSet/>
      <dgm:spPr/>
      <dgm:t>
        <a:bodyPr/>
        <a:lstStyle/>
        <a:p>
          <a:endParaRPr lang="fi-FI"/>
        </a:p>
      </dgm:t>
    </dgm:pt>
    <dgm:pt modelId="{3E28227A-2E58-4F79-A54B-4E513E947E5C}" type="sibTrans" cxnId="{D82D341D-2003-4550-8BCB-18198E1C1099}">
      <dgm:prSet/>
      <dgm:spPr/>
      <dgm:t>
        <a:bodyPr/>
        <a:lstStyle/>
        <a:p>
          <a:endParaRPr lang="fi-FI"/>
        </a:p>
      </dgm:t>
    </dgm:pt>
    <dgm:pt modelId="{4338CCBE-EA22-46CB-BC4D-1CA1EC805B75}">
      <dgm:prSet/>
      <dgm:spPr/>
      <dgm:t>
        <a:bodyPr/>
        <a:lstStyle/>
        <a:p>
          <a:r>
            <a:rPr lang="fi-FI"/>
            <a:t>Lihavuuden ehkäisyn ja hoidon tavoitteena on</a:t>
          </a:r>
        </a:p>
      </dgm:t>
    </dgm:pt>
    <dgm:pt modelId="{8D2FA826-45E7-4D6D-BE63-FA44AEADED8F}" type="parTrans" cxnId="{D59CE86F-44B8-4EBA-A3AB-B77D591A4193}">
      <dgm:prSet/>
      <dgm:spPr/>
      <dgm:t>
        <a:bodyPr/>
        <a:lstStyle/>
        <a:p>
          <a:endParaRPr lang="fi-FI"/>
        </a:p>
      </dgm:t>
    </dgm:pt>
    <dgm:pt modelId="{E2CD7E71-1004-4FF1-A5BA-68327EDF0E13}" type="sibTrans" cxnId="{D59CE86F-44B8-4EBA-A3AB-B77D591A4193}">
      <dgm:prSet/>
      <dgm:spPr/>
      <dgm:t>
        <a:bodyPr/>
        <a:lstStyle/>
        <a:p>
          <a:endParaRPr lang="fi-FI"/>
        </a:p>
      </dgm:t>
    </dgm:pt>
    <dgm:pt modelId="{82471D07-9E98-4AE0-9DD8-BD13E187742F}">
      <dgm:prSet/>
      <dgm:spPr/>
      <dgm:t>
        <a:bodyPr/>
        <a:lstStyle/>
        <a:p>
          <a:r>
            <a:rPr lang="fi-FI"/>
            <a:t>estää lihavuuden paheneminen</a:t>
          </a:r>
        </a:p>
      </dgm:t>
    </dgm:pt>
    <dgm:pt modelId="{AC53EAC5-C29D-49DF-AE1A-5EFC26E909A5}" type="parTrans" cxnId="{0A63D5E2-D2EF-4D40-9AFD-3DD3488A7982}">
      <dgm:prSet/>
      <dgm:spPr/>
      <dgm:t>
        <a:bodyPr/>
        <a:lstStyle/>
        <a:p>
          <a:endParaRPr lang="fi-FI"/>
        </a:p>
      </dgm:t>
    </dgm:pt>
    <dgm:pt modelId="{36BDA116-4C70-4B45-8263-1B3B24451765}" type="sibTrans" cxnId="{0A63D5E2-D2EF-4D40-9AFD-3DD3488A7982}">
      <dgm:prSet/>
      <dgm:spPr/>
      <dgm:t>
        <a:bodyPr/>
        <a:lstStyle/>
        <a:p>
          <a:endParaRPr lang="fi-FI"/>
        </a:p>
      </dgm:t>
    </dgm:pt>
    <dgm:pt modelId="{137FC24D-8FCF-4CAB-A816-8289BFF17861}">
      <dgm:prSet/>
      <dgm:spPr/>
      <dgm:t>
        <a:bodyPr/>
        <a:lstStyle/>
        <a:p>
          <a:r>
            <a:rPr lang="fi-FI"/>
            <a:t>auttaa potilasta painonhallinnassa</a:t>
          </a:r>
        </a:p>
      </dgm:t>
    </dgm:pt>
    <dgm:pt modelId="{20ED4387-0DEE-4EC9-9625-030CC5852473}" type="parTrans" cxnId="{E3DA56D3-4E57-4A0A-8616-C7D04324BEDA}">
      <dgm:prSet/>
      <dgm:spPr/>
      <dgm:t>
        <a:bodyPr/>
        <a:lstStyle/>
        <a:p>
          <a:endParaRPr lang="fi-FI"/>
        </a:p>
      </dgm:t>
    </dgm:pt>
    <dgm:pt modelId="{F58A1E97-A97B-4296-8C8E-E296DD4C93E9}" type="sibTrans" cxnId="{E3DA56D3-4E57-4A0A-8616-C7D04324BEDA}">
      <dgm:prSet/>
      <dgm:spPr/>
      <dgm:t>
        <a:bodyPr/>
        <a:lstStyle/>
        <a:p>
          <a:endParaRPr lang="fi-FI"/>
        </a:p>
      </dgm:t>
    </dgm:pt>
    <dgm:pt modelId="{6294A746-6A15-4B97-A2BF-5A9DFFBC632A}">
      <dgm:prSet/>
      <dgm:spPr/>
      <dgm:t>
        <a:bodyPr/>
        <a:lstStyle/>
        <a:p>
          <a:r>
            <a:rPr lang="fi-FI"/>
            <a:t>ehkäistä ja hoitaa </a:t>
          </a:r>
          <a:r>
            <a:rPr lang="fi-FI">
              <a:solidFill>
                <a:schemeClr val="tx1"/>
              </a:solidFill>
            </a:rPr>
            <a:t>lihavuuden aiheuttamia sairauksia </a:t>
          </a:r>
        </a:p>
      </dgm:t>
    </dgm:pt>
    <dgm:pt modelId="{EC7E3E2F-08CE-44B2-8113-77B0E68951E2}" type="parTrans" cxnId="{1A00C92F-DFB3-4AB8-A35C-14792087EF5E}">
      <dgm:prSet/>
      <dgm:spPr/>
      <dgm:t>
        <a:bodyPr/>
        <a:lstStyle/>
        <a:p>
          <a:endParaRPr lang="fi-FI"/>
        </a:p>
      </dgm:t>
    </dgm:pt>
    <dgm:pt modelId="{EF91F322-D09B-400F-BA91-ACE80FCE9E82}" type="sibTrans" cxnId="{1A00C92F-DFB3-4AB8-A35C-14792087EF5E}">
      <dgm:prSet/>
      <dgm:spPr/>
      <dgm:t>
        <a:bodyPr/>
        <a:lstStyle/>
        <a:p>
          <a:endParaRPr lang="fi-FI"/>
        </a:p>
      </dgm:t>
    </dgm:pt>
    <dgm:pt modelId="{AFC785CD-E089-45FA-88B6-B947C3749B78}">
      <dgm:prSet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parantaa työ- ja toimintakykyä sekä elämänlaatua</a:t>
          </a:r>
          <a:r>
            <a:rPr lang="fi-FI" dirty="0"/>
            <a:t>.</a:t>
          </a:r>
        </a:p>
      </dgm:t>
    </dgm:pt>
    <dgm:pt modelId="{A1BA0F22-4B4E-4571-B65E-EA79C33D8A14}" type="parTrans" cxnId="{2A31A594-156C-4298-9F4F-78C349BF68E4}">
      <dgm:prSet/>
      <dgm:spPr/>
      <dgm:t>
        <a:bodyPr/>
        <a:lstStyle/>
        <a:p>
          <a:endParaRPr lang="fi-FI"/>
        </a:p>
      </dgm:t>
    </dgm:pt>
    <dgm:pt modelId="{B32A807A-B53E-428B-B1BF-73EAA8A5A980}" type="sibTrans" cxnId="{2A31A594-156C-4298-9F4F-78C349BF68E4}">
      <dgm:prSet/>
      <dgm:spPr/>
      <dgm:t>
        <a:bodyPr/>
        <a:lstStyle/>
        <a:p>
          <a:endParaRPr lang="fi-FI"/>
        </a:p>
      </dgm:t>
    </dgm:pt>
    <dgm:pt modelId="{9F607B3F-517C-439A-A1F2-F1DA952F9991}">
      <dgm:prSet/>
      <dgm:spPr/>
      <dgm:t>
        <a:bodyPr/>
        <a:lstStyle/>
        <a:p>
          <a:r>
            <a:rPr lang="fi-FI" dirty="0"/>
            <a:t>Hoito on potilaslähtöistä.</a:t>
          </a:r>
        </a:p>
      </dgm:t>
    </dgm:pt>
    <dgm:pt modelId="{6D6FF43E-C3EB-43A9-BE8E-D69036117252}" type="parTrans" cxnId="{5DD60508-77CF-4C57-8295-2F9A6DA274A9}">
      <dgm:prSet/>
      <dgm:spPr/>
      <dgm:t>
        <a:bodyPr/>
        <a:lstStyle/>
        <a:p>
          <a:endParaRPr lang="fi-FI"/>
        </a:p>
      </dgm:t>
    </dgm:pt>
    <dgm:pt modelId="{1C2F9F8C-BBC1-46CD-88D5-D3AB58FAEBE4}" type="sibTrans" cxnId="{5DD60508-77CF-4C57-8295-2F9A6DA274A9}">
      <dgm:prSet/>
      <dgm:spPr/>
      <dgm:t>
        <a:bodyPr/>
        <a:lstStyle/>
        <a:p>
          <a:endParaRPr lang="fi-FI"/>
        </a:p>
      </dgm:t>
    </dgm:pt>
    <dgm:pt modelId="{CE79BD73-7F7F-4430-970D-8504A6B083A7}">
      <dgm:prSet/>
      <dgm:spPr/>
      <dgm:t>
        <a:bodyPr/>
        <a:lstStyle/>
        <a:p>
          <a:r>
            <a:rPr lang="fi-FI" dirty="0"/>
            <a:t>Potilas itse </a:t>
          </a:r>
          <a:r>
            <a:rPr lang="fi-FI" dirty="0" err="1"/>
            <a:t>osallistetaan</a:t>
          </a:r>
          <a:r>
            <a:rPr lang="fi-FI" dirty="0"/>
            <a:t> hoidon </a:t>
          </a:r>
          <a:r>
            <a:rPr lang="fi-FI" dirty="0">
              <a:solidFill>
                <a:schemeClr val="tx1"/>
              </a:solidFill>
            </a:rPr>
            <a:t>suunnitteluun ja häntä kannustetaan </a:t>
          </a:r>
          <a:r>
            <a:rPr lang="fi-FI" dirty="0"/>
            <a:t>omahoitoon.</a:t>
          </a:r>
        </a:p>
      </dgm:t>
    </dgm:pt>
    <dgm:pt modelId="{460668C2-4375-4F64-B167-35155F5B8F11}" type="parTrans" cxnId="{32A10FF2-2AF0-42BB-9053-9CFDF4EF5E1B}">
      <dgm:prSet/>
      <dgm:spPr/>
      <dgm:t>
        <a:bodyPr/>
        <a:lstStyle/>
        <a:p>
          <a:endParaRPr lang="fi-FI"/>
        </a:p>
      </dgm:t>
    </dgm:pt>
    <dgm:pt modelId="{77B79691-6B37-43EA-89F2-4167DF4613FF}" type="sibTrans" cxnId="{32A10FF2-2AF0-42BB-9053-9CFDF4EF5E1B}">
      <dgm:prSet/>
      <dgm:spPr/>
      <dgm:t>
        <a:bodyPr/>
        <a:lstStyle/>
        <a:p>
          <a:endParaRPr lang="fi-FI"/>
        </a:p>
      </dgm:t>
    </dgm:pt>
    <dgm:pt modelId="{3F599D75-02F5-4D5B-8C93-AA58CDB5163A}" type="pres">
      <dgm:prSet presAssocID="{AFABC2CF-7F92-4DC4-AB70-2995C65B8C0A}" presName="linear" presStyleCnt="0">
        <dgm:presLayoutVars>
          <dgm:animLvl val="lvl"/>
          <dgm:resizeHandles val="exact"/>
        </dgm:presLayoutVars>
      </dgm:prSet>
      <dgm:spPr/>
    </dgm:pt>
    <dgm:pt modelId="{BB01CE04-8DD4-4772-9537-9264101B3715}" type="pres">
      <dgm:prSet presAssocID="{5E0C9083-E886-4630-B78F-2AED9BA9718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E32E9FC-DD83-416D-895C-7087DFF3643C}" type="pres">
      <dgm:prSet presAssocID="{5E0C9083-E886-4630-B78F-2AED9BA97187}" presName="childText" presStyleLbl="revTx" presStyleIdx="0" presStyleCnt="3">
        <dgm:presLayoutVars>
          <dgm:bulletEnabled val="1"/>
        </dgm:presLayoutVars>
      </dgm:prSet>
      <dgm:spPr/>
    </dgm:pt>
    <dgm:pt modelId="{95F4673E-43DE-4E88-8885-195E888E7878}" type="pres">
      <dgm:prSet presAssocID="{4338CCBE-EA22-46CB-BC4D-1CA1EC805B7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B8575F7-F7B6-47C7-B06B-F57E0C587128}" type="pres">
      <dgm:prSet presAssocID="{4338CCBE-EA22-46CB-BC4D-1CA1EC805B75}" presName="childText" presStyleLbl="revTx" presStyleIdx="1" presStyleCnt="3">
        <dgm:presLayoutVars>
          <dgm:bulletEnabled val="1"/>
        </dgm:presLayoutVars>
      </dgm:prSet>
      <dgm:spPr/>
    </dgm:pt>
    <dgm:pt modelId="{7EEC18FE-CB9B-4982-9208-8504B080970D}" type="pres">
      <dgm:prSet presAssocID="{9F607B3F-517C-439A-A1F2-F1DA952F999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0232B89-904B-4A37-A708-9685110B8506}" type="pres">
      <dgm:prSet presAssocID="{9F607B3F-517C-439A-A1F2-F1DA952F9991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DD60508-77CF-4C57-8295-2F9A6DA274A9}" srcId="{AFABC2CF-7F92-4DC4-AB70-2995C65B8C0A}" destId="{9F607B3F-517C-439A-A1F2-F1DA952F9991}" srcOrd="2" destOrd="0" parTransId="{6D6FF43E-C3EB-43A9-BE8E-D69036117252}" sibTransId="{1C2F9F8C-BBC1-46CD-88D5-D3AB58FAEBE4}"/>
    <dgm:cxn modelId="{D82D341D-2003-4550-8BCB-18198E1C1099}" srcId="{5E0C9083-E886-4630-B78F-2AED9BA97187}" destId="{534C1444-3EB2-4A36-9BEB-AE110500866C}" srcOrd="0" destOrd="0" parTransId="{E3B0515C-8100-4B26-93D2-0E3A77952F92}" sibTransId="{3E28227A-2E58-4F79-A54B-4E513E947E5C}"/>
    <dgm:cxn modelId="{5716971F-B18C-4775-8B5E-D862A0D9F45A}" type="presOf" srcId="{534C1444-3EB2-4A36-9BEB-AE110500866C}" destId="{BE32E9FC-DD83-416D-895C-7087DFF3643C}" srcOrd="0" destOrd="0" presId="urn:microsoft.com/office/officeart/2005/8/layout/vList2"/>
    <dgm:cxn modelId="{BB446E2E-E994-4A5E-9954-8FB98B30B7E4}" type="presOf" srcId="{82471D07-9E98-4AE0-9DD8-BD13E187742F}" destId="{BB8575F7-F7B6-47C7-B06B-F57E0C587128}" srcOrd="0" destOrd="0" presId="urn:microsoft.com/office/officeart/2005/8/layout/vList2"/>
    <dgm:cxn modelId="{1A00C92F-DFB3-4AB8-A35C-14792087EF5E}" srcId="{4338CCBE-EA22-46CB-BC4D-1CA1EC805B75}" destId="{6294A746-6A15-4B97-A2BF-5A9DFFBC632A}" srcOrd="2" destOrd="0" parTransId="{EC7E3E2F-08CE-44B2-8113-77B0E68951E2}" sibTransId="{EF91F322-D09B-400F-BA91-ACE80FCE9E82}"/>
    <dgm:cxn modelId="{D59CE86F-44B8-4EBA-A3AB-B77D591A4193}" srcId="{AFABC2CF-7F92-4DC4-AB70-2995C65B8C0A}" destId="{4338CCBE-EA22-46CB-BC4D-1CA1EC805B75}" srcOrd="1" destOrd="0" parTransId="{8D2FA826-45E7-4D6D-BE63-FA44AEADED8F}" sibTransId="{E2CD7E71-1004-4FF1-A5BA-68327EDF0E13}"/>
    <dgm:cxn modelId="{3BEA4273-29CA-4F32-B8D9-8FF15DDB3BEA}" type="presOf" srcId="{CE79BD73-7F7F-4430-970D-8504A6B083A7}" destId="{90232B89-904B-4A37-A708-9685110B8506}" srcOrd="0" destOrd="0" presId="urn:microsoft.com/office/officeart/2005/8/layout/vList2"/>
    <dgm:cxn modelId="{BFBB5576-FB5A-408F-B50F-3E351B7869C3}" type="presOf" srcId="{137FC24D-8FCF-4CAB-A816-8289BFF17861}" destId="{BB8575F7-F7B6-47C7-B06B-F57E0C587128}" srcOrd="0" destOrd="1" presId="urn:microsoft.com/office/officeart/2005/8/layout/vList2"/>
    <dgm:cxn modelId="{8D627992-58DE-458D-AD60-4A811C3D453B}" srcId="{AFABC2CF-7F92-4DC4-AB70-2995C65B8C0A}" destId="{5E0C9083-E886-4630-B78F-2AED9BA97187}" srcOrd="0" destOrd="0" parTransId="{9BB1C63D-D50A-4007-BB35-E8B19961C6AA}" sibTransId="{61837ADD-D8B3-4795-982A-C79E4CF95BD4}"/>
    <dgm:cxn modelId="{2A31A594-156C-4298-9F4F-78C349BF68E4}" srcId="{4338CCBE-EA22-46CB-BC4D-1CA1EC805B75}" destId="{AFC785CD-E089-45FA-88B6-B947C3749B78}" srcOrd="3" destOrd="0" parTransId="{A1BA0F22-4B4E-4571-B65E-EA79C33D8A14}" sibTransId="{B32A807A-B53E-428B-B1BF-73EAA8A5A980}"/>
    <dgm:cxn modelId="{2DD4649E-B14F-4880-8AA0-D9FAE09A9D11}" type="presOf" srcId="{6294A746-6A15-4B97-A2BF-5A9DFFBC632A}" destId="{BB8575F7-F7B6-47C7-B06B-F57E0C587128}" srcOrd="0" destOrd="2" presId="urn:microsoft.com/office/officeart/2005/8/layout/vList2"/>
    <dgm:cxn modelId="{680278A1-3EAC-4F83-9327-586698D77BDB}" type="presOf" srcId="{4338CCBE-EA22-46CB-BC4D-1CA1EC805B75}" destId="{95F4673E-43DE-4E88-8885-195E888E7878}" srcOrd="0" destOrd="0" presId="urn:microsoft.com/office/officeart/2005/8/layout/vList2"/>
    <dgm:cxn modelId="{2706D0B9-36F7-48A3-B6DD-7CB477B76053}" type="presOf" srcId="{9F607B3F-517C-439A-A1F2-F1DA952F9991}" destId="{7EEC18FE-CB9B-4982-9208-8504B080970D}" srcOrd="0" destOrd="0" presId="urn:microsoft.com/office/officeart/2005/8/layout/vList2"/>
    <dgm:cxn modelId="{4535C0CA-6E0C-4D12-AA99-EBA27C5B8F16}" type="presOf" srcId="{5E0C9083-E886-4630-B78F-2AED9BA97187}" destId="{BB01CE04-8DD4-4772-9537-9264101B3715}" srcOrd="0" destOrd="0" presId="urn:microsoft.com/office/officeart/2005/8/layout/vList2"/>
    <dgm:cxn modelId="{F5EE24CF-35D8-4ACE-AE84-B04C4222A75D}" type="presOf" srcId="{AFC785CD-E089-45FA-88B6-B947C3749B78}" destId="{BB8575F7-F7B6-47C7-B06B-F57E0C587128}" srcOrd="0" destOrd="3" presId="urn:microsoft.com/office/officeart/2005/8/layout/vList2"/>
    <dgm:cxn modelId="{E3DA56D3-4E57-4A0A-8616-C7D04324BEDA}" srcId="{4338CCBE-EA22-46CB-BC4D-1CA1EC805B75}" destId="{137FC24D-8FCF-4CAB-A816-8289BFF17861}" srcOrd="1" destOrd="0" parTransId="{20ED4387-0DEE-4EC9-9625-030CC5852473}" sibTransId="{F58A1E97-A97B-4296-8C8E-E296DD4C93E9}"/>
    <dgm:cxn modelId="{0A63D5E2-D2EF-4D40-9AFD-3DD3488A7982}" srcId="{4338CCBE-EA22-46CB-BC4D-1CA1EC805B75}" destId="{82471D07-9E98-4AE0-9DD8-BD13E187742F}" srcOrd="0" destOrd="0" parTransId="{AC53EAC5-C29D-49DF-AE1A-5EFC26E909A5}" sibTransId="{36BDA116-4C70-4B45-8263-1B3B24451765}"/>
    <dgm:cxn modelId="{195727EA-958A-4630-A7FF-3B2DDD86A24D}" type="presOf" srcId="{AFABC2CF-7F92-4DC4-AB70-2995C65B8C0A}" destId="{3F599D75-02F5-4D5B-8C93-AA58CDB5163A}" srcOrd="0" destOrd="0" presId="urn:microsoft.com/office/officeart/2005/8/layout/vList2"/>
    <dgm:cxn modelId="{32A10FF2-2AF0-42BB-9053-9CFDF4EF5E1B}" srcId="{9F607B3F-517C-439A-A1F2-F1DA952F9991}" destId="{CE79BD73-7F7F-4430-970D-8504A6B083A7}" srcOrd="0" destOrd="0" parTransId="{460668C2-4375-4F64-B167-35155F5B8F11}" sibTransId="{77B79691-6B37-43EA-89F2-4167DF4613FF}"/>
    <dgm:cxn modelId="{3CCEA609-56D5-43EC-9484-1F6137CFE557}" type="presParOf" srcId="{3F599D75-02F5-4D5B-8C93-AA58CDB5163A}" destId="{BB01CE04-8DD4-4772-9537-9264101B3715}" srcOrd="0" destOrd="0" presId="urn:microsoft.com/office/officeart/2005/8/layout/vList2"/>
    <dgm:cxn modelId="{993EDB17-76DA-4027-BE36-FA590A4AF66A}" type="presParOf" srcId="{3F599D75-02F5-4D5B-8C93-AA58CDB5163A}" destId="{BE32E9FC-DD83-416D-895C-7087DFF3643C}" srcOrd="1" destOrd="0" presId="urn:microsoft.com/office/officeart/2005/8/layout/vList2"/>
    <dgm:cxn modelId="{44579D03-03CA-4AC1-9F30-F761EF4CA8AB}" type="presParOf" srcId="{3F599D75-02F5-4D5B-8C93-AA58CDB5163A}" destId="{95F4673E-43DE-4E88-8885-195E888E7878}" srcOrd="2" destOrd="0" presId="urn:microsoft.com/office/officeart/2005/8/layout/vList2"/>
    <dgm:cxn modelId="{BA38A82D-068F-43D4-87A7-96B30C325557}" type="presParOf" srcId="{3F599D75-02F5-4D5B-8C93-AA58CDB5163A}" destId="{BB8575F7-F7B6-47C7-B06B-F57E0C587128}" srcOrd="3" destOrd="0" presId="urn:microsoft.com/office/officeart/2005/8/layout/vList2"/>
    <dgm:cxn modelId="{45551024-3B4B-48B2-8772-2B8D312CCDFA}" type="presParOf" srcId="{3F599D75-02F5-4D5B-8C93-AA58CDB5163A}" destId="{7EEC18FE-CB9B-4982-9208-8504B080970D}" srcOrd="4" destOrd="0" presId="urn:microsoft.com/office/officeart/2005/8/layout/vList2"/>
    <dgm:cxn modelId="{CA145329-23D2-419E-9280-01480CB0FA6A}" type="presParOf" srcId="{3F599D75-02F5-4D5B-8C93-AA58CDB5163A}" destId="{90232B89-904B-4A37-A708-9685110B850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2E43D52-5C3A-4EFA-885F-34DE5FAEFF4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94B64DB3-11D0-41C4-95D5-237931DBCD3D}">
      <dgm:prSet custT="1"/>
      <dgm:spPr/>
      <dgm:t>
        <a:bodyPr/>
        <a:lstStyle/>
        <a:p>
          <a:r>
            <a:rPr lang="fi-FI" sz="2200" baseline="0"/>
            <a:t>Elintapahoitoa tukevia menetelmiä </a:t>
          </a:r>
          <a:endParaRPr lang="fi-FI" sz="2200"/>
        </a:p>
      </dgm:t>
    </dgm:pt>
    <dgm:pt modelId="{1274F4FE-3BED-439E-BEF7-5AF16170440E}" type="parTrans" cxnId="{5FE81716-931C-4E3C-BEE0-240E4F83D31F}">
      <dgm:prSet/>
      <dgm:spPr/>
      <dgm:t>
        <a:bodyPr/>
        <a:lstStyle/>
        <a:p>
          <a:endParaRPr lang="fi-FI"/>
        </a:p>
      </dgm:t>
    </dgm:pt>
    <dgm:pt modelId="{8F6CAFFE-A961-42AC-8FF2-5D8B64213926}" type="sibTrans" cxnId="{5FE81716-931C-4E3C-BEE0-240E4F83D31F}">
      <dgm:prSet/>
      <dgm:spPr/>
      <dgm:t>
        <a:bodyPr/>
        <a:lstStyle/>
        <a:p>
          <a:endParaRPr lang="fi-FI"/>
        </a:p>
      </dgm:t>
    </dgm:pt>
    <dgm:pt modelId="{4E12D947-4008-4048-8E19-667EE64C3B85}">
      <dgm:prSet custT="1"/>
      <dgm:spPr/>
      <dgm:t>
        <a:bodyPr/>
        <a:lstStyle/>
        <a:p>
          <a:r>
            <a:rPr lang="fi-FI" sz="1900"/>
            <a:t>erittäin niukkaenergiainen dieetti (ENED)</a:t>
          </a:r>
        </a:p>
      </dgm:t>
    </dgm:pt>
    <dgm:pt modelId="{BE8EC644-5D10-43DA-8F31-9604DAEFBADC}" type="parTrans" cxnId="{1CED59C1-7993-48AD-917D-C45D0688B5C5}">
      <dgm:prSet/>
      <dgm:spPr/>
      <dgm:t>
        <a:bodyPr/>
        <a:lstStyle/>
        <a:p>
          <a:endParaRPr lang="fi-FI"/>
        </a:p>
      </dgm:t>
    </dgm:pt>
    <dgm:pt modelId="{F4D4F47E-4218-4EE1-9F53-AF33A0D8610E}" type="sibTrans" cxnId="{1CED59C1-7993-48AD-917D-C45D0688B5C5}">
      <dgm:prSet/>
      <dgm:spPr/>
      <dgm:t>
        <a:bodyPr/>
        <a:lstStyle/>
        <a:p>
          <a:endParaRPr lang="fi-FI"/>
        </a:p>
      </dgm:t>
    </dgm:pt>
    <dgm:pt modelId="{12074774-13E5-4702-AA27-5C7D10A0EEA2}">
      <dgm:prSet custT="1"/>
      <dgm:spPr/>
      <dgm:t>
        <a:bodyPr/>
        <a:lstStyle/>
        <a:p>
          <a:r>
            <a:rPr lang="fi-FI" sz="2200" baseline="0"/>
            <a:t>Lihavuuskirurgia</a:t>
          </a:r>
          <a:endParaRPr lang="fi-FI" sz="2200"/>
        </a:p>
      </dgm:t>
    </dgm:pt>
    <dgm:pt modelId="{33F792D5-2FC3-4394-9859-20BF4551C12A}" type="parTrans" cxnId="{E0E8FE3B-9E21-4FDA-A1A3-B1818D33501A}">
      <dgm:prSet/>
      <dgm:spPr/>
      <dgm:t>
        <a:bodyPr/>
        <a:lstStyle/>
        <a:p>
          <a:endParaRPr lang="fi-FI"/>
        </a:p>
      </dgm:t>
    </dgm:pt>
    <dgm:pt modelId="{9008C656-465D-48A8-969C-68EFC8C1C34E}" type="sibTrans" cxnId="{E0E8FE3B-9E21-4FDA-A1A3-B1818D33501A}">
      <dgm:prSet/>
      <dgm:spPr/>
      <dgm:t>
        <a:bodyPr/>
        <a:lstStyle/>
        <a:p>
          <a:endParaRPr lang="fi-FI"/>
        </a:p>
      </dgm:t>
    </dgm:pt>
    <dgm:pt modelId="{1E65C32A-FE34-4DEC-900F-C33032CC334F}">
      <dgm:prSet custT="1"/>
      <dgm:spPr/>
      <dgm:t>
        <a:bodyPr/>
        <a:lstStyle/>
        <a:p>
          <a:r>
            <a:rPr lang="fi-FI" sz="1900"/>
            <a:t>Voidaan harkita, ellei asianmukainen konservatiivinen hoito tuota pysyvää laihtumistulosta.</a:t>
          </a:r>
        </a:p>
      </dgm:t>
    </dgm:pt>
    <dgm:pt modelId="{D3AB2CD8-FB1F-4E9D-8C16-C4A4AACA2A83}" type="parTrans" cxnId="{BF2DF9BC-1789-434A-8A0E-10D88F2D636C}">
      <dgm:prSet/>
      <dgm:spPr/>
      <dgm:t>
        <a:bodyPr/>
        <a:lstStyle/>
        <a:p>
          <a:endParaRPr lang="fi-FI"/>
        </a:p>
      </dgm:t>
    </dgm:pt>
    <dgm:pt modelId="{0591B9F8-22A3-4508-9CD2-CED31ADABF2C}" type="sibTrans" cxnId="{BF2DF9BC-1789-434A-8A0E-10D88F2D636C}">
      <dgm:prSet/>
      <dgm:spPr/>
      <dgm:t>
        <a:bodyPr/>
        <a:lstStyle/>
        <a:p>
          <a:endParaRPr lang="fi-FI"/>
        </a:p>
      </dgm:t>
    </dgm:pt>
    <dgm:pt modelId="{CF66799F-7961-4623-91CE-DB694A0BF38B}">
      <dgm:prSet custT="1"/>
      <dgm:spPr/>
      <dgm:t>
        <a:bodyPr/>
        <a:lstStyle/>
        <a:p>
          <a:r>
            <a:rPr lang="fi-FI" sz="1900"/>
            <a:t>lääkitys</a:t>
          </a:r>
        </a:p>
      </dgm:t>
    </dgm:pt>
    <dgm:pt modelId="{C71D827D-F463-439D-827E-1EDF02FB6F44}" type="parTrans" cxnId="{B9B36C62-7583-40AA-A34E-8A1247EE6246}">
      <dgm:prSet/>
      <dgm:spPr/>
      <dgm:t>
        <a:bodyPr/>
        <a:lstStyle/>
        <a:p>
          <a:endParaRPr lang="fi-FI"/>
        </a:p>
      </dgm:t>
    </dgm:pt>
    <dgm:pt modelId="{3D5F732A-5D69-4734-8A96-77577763E6FA}" type="sibTrans" cxnId="{B9B36C62-7583-40AA-A34E-8A1247EE6246}">
      <dgm:prSet/>
      <dgm:spPr/>
      <dgm:t>
        <a:bodyPr/>
        <a:lstStyle/>
        <a:p>
          <a:endParaRPr lang="fi-FI"/>
        </a:p>
      </dgm:t>
    </dgm:pt>
    <dgm:pt modelId="{6E87F18F-1155-4BC4-B833-BDB224BC398B}" type="pres">
      <dgm:prSet presAssocID="{02E43D52-5C3A-4EFA-885F-34DE5FAEFF47}" presName="linear" presStyleCnt="0">
        <dgm:presLayoutVars>
          <dgm:dir/>
          <dgm:animLvl val="lvl"/>
          <dgm:resizeHandles val="exact"/>
        </dgm:presLayoutVars>
      </dgm:prSet>
      <dgm:spPr/>
    </dgm:pt>
    <dgm:pt modelId="{6AB7442B-3FC6-4772-B4FE-C3772AEFB0E9}" type="pres">
      <dgm:prSet presAssocID="{94B64DB3-11D0-41C4-95D5-237931DBCD3D}" presName="parentLin" presStyleCnt="0"/>
      <dgm:spPr/>
    </dgm:pt>
    <dgm:pt modelId="{01EA2D8A-F7A9-4021-A392-F53A2B2684EC}" type="pres">
      <dgm:prSet presAssocID="{94B64DB3-11D0-41C4-95D5-237931DBCD3D}" presName="parentLeftMargin" presStyleLbl="node1" presStyleIdx="0" presStyleCnt="2"/>
      <dgm:spPr/>
    </dgm:pt>
    <dgm:pt modelId="{17A0FFDF-B455-4C26-A966-42FFE248EBEB}" type="pres">
      <dgm:prSet presAssocID="{94B64DB3-11D0-41C4-95D5-237931DBCD3D}" presName="parentText" presStyleLbl="node1" presStyleIdx="0" presStyleCnt="2" custScaleY="79482">
        <dgm:presLayoutVars>
          <dgm:chMax val="0"/>
          <dgm:bulletEnabled val="1"/>
        </dgm:presLayoutVars>
      </dgm:prSet>
      <dgm:spPr/>
    </dgm:pt>
    <dgm:pt modelId="{26936B02-9F81-4727-BD3C-263AA9543A7B}" type="pres">
      <dgm:prSet presAssocID="{94B64DB3-11D0-41C4-95D5-237931DBCD3D}" presName="negativeSpace" presStyleCnt="0"/>
      <dgm:spPr/>
    </dgm:pt>
    <dgm:pt modelId="{36A31FBE-AAF5-4518-8524-42E66B56AB1D}" type="pres">
      <dgm:prSet presAssocID="{94B64DB3-11D0-41C4-95D5-237931DBCD3D}" presName="childText" presStyleLbl="conFgAcc1" presStyleIdx="0" presStyleCnt="2" custLinFactNeighborY="24030">
        <dgm:presLayoutVars>
          <dgm:bulletEnabled val="1"/>
        </dgm:presLayoutVars>
      </dgm:prSet>
      <dgm:spPr/>
    </dgm:pt>
    <dgm:pt modelId="{F92CEE31-26CC-4109-8B20-FE9A3091AAB5}" type="pres">
      <dgm:prSet presAssocID="{8F6CAFFE-A961-42AC-8FF2-5D8B64213926}" presName="spaceBetweenRectangles" presStyleCnt="0"/>
      <dgm:spPr/>
    </dgm:pt>
    <dgm:pt modelId="{CC74ABF0-FF5E-4E0F-A6D3-009E0B92EEB9}" type="pres">
      <dgm:prSet presAssocID="{12074774-13E5-4702-AA27-5C7D10A0EEA2}" presName="parentLin" presStyleCnt="0"/>
      <dgm:spPr/>
    </dgm:pt>
    <dgm:pt modelId="{2112D80D-A72A-4E80-A98F-231251D35A07}" type="pres">
      <dgm:prSet presAssocID="{12074774-13E5-4702-AA27-5C7D10A0EEA2}" presName="parentLeftMargin" presStyleLbl="node1" presStyleIdx="0" presStyleCnt="2"/>
      <dgm:spPr/>
    </dgm:pt>
    <dgm:pt modelId="{876C5B67-9036-4AF7-AD74-8E97188C2FCA}" type="pres">
      <dgm:prSet presAssocID="{12074774-13E5-4702-AA27-5C7D10A0EEA2}" presName="parentText" presStyleLbl="node1" presStyleIdx="1" presStyleCnt="2" custScaleY="78970" custLinFactNeighborY="-9529">
        <dgm:presLayoutVars>
          <dgm:chMax val="0"/>
          <dgm:bulletEnabled val="1"/>
        </dgm:presLayoutVars>
      </dgm:prSet>
      <dgm:spPr/>
    </dgm:pt>
    <dgm:pt modelId="{D44FBF16-1800-42AE-B78C-4A6E5BD183D0}" type="pres">
      <dgm:prSet presAssocID="{12074774-13E5-4702-AA27-5C7D10A0EEA2}" presName="negativeSpace" presStyleCnt="0"/>
      <dgm:spPr/>
    </dgm:pt>
    <dgm:pt modelId="{D4F4194D-7AF2-4B20-B08B-4F446C47748D}" type="pres">
      <dgm:prSet presAssocID="{12074774-13E5-4702-AA27-5C7D10A0EEA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FE81716-931C-4E3C-BEE0-240E4F83D31F}" srcId="{02E43D52-5C3A-4EFA-885F-34DE5FAEFF47}" destId="{94B64DB3-11D0-41C4-95D5-237931DBCD3D}" srcOrd="0" destOrd="0" parTransId="{1274F4FE-3BED-439E-BEF7-5AF16170440E}" sibTransId="{8F6CAFFE-A961-42AC-8FF2-5D8B64213926}"/>
    <dgm:cxn modelId="{8702D91F-C101-48E2-9CCC-735CBBB7B404}" type="presOf" srcId="{12074774-13E5-4702-AA27-5C7D10A0EEA2}" destId="{2112D80D-A72A-4E80-A98F-231251D35A07}" srcOrd="0" destOrd="0" presId="urn:microsoft.com/office/officeart/2005/8/layout/list1"/>
    <dgm:cxn modelId="{C9AAAA35-2BDF-4B64-BA88-FE7A33FA2D39}" type="presOf" srcId="{12074774-13E5-4702-AA27-5C7D10A0EEA2}" destId="{876C5B67-9036-4AF7-AD74-8E97188C2FCA}" srcOrd="1" destOrd="0" presId="urn:microsoft.com/office/officeart/2005/8/layout/list1"/>
    <dgm:cxn modelId="{E0E8FE3B-9E21-4FDA-A1A3-B1818D33501A}" srcId="{02E43D52-5C3A-4EFA-885F-34DE5FAEFF47}" destId="{12074774-13E5-4702-AA27-5C7D10A0EEA2}" srcOrd="1" destOrd="0" parTransId="{33F792D5-2FC3-4394-9859-20BF4551C12A}" sibTransId="{9008C656-465D-48A8-969C-68EFC8C1C34E}"/>
    <dgm:cxn modelId="{B9B36C62-7583-40AA-A34E-8A1247EE6246}" srcId="{94B64DB3-11D0-41C4-95D5-237931DBCD3D}" destId="{CF66799F-7961-4623-91CE-DB694A0BF38B}" srcOrd="1" destOrd="0" parTransId="{C71D827D-F463-439D-827E-1EDF02FB6F44}" sibTransId="{3D5F732A-5D69-4734-8A96-77577763E6FA}"/>
    <dgm:cxn modelId="{F9235787-D7BB-409F-8ADC-5327BD351CAC}" type="presOf" srcId="{1E65C32A-FE34-4DEC-900F-C33032CC334F}" destId="{D4F4194D-7AF2-4B20-B08B-4F446C47748D}" srcOrd="0" destOrd="0" presId="urn:microsoft.com/office/officeart/2005/8/layout/list1"/>
    <dgm:cxn modelId="{A47E06B4-6D6D-4374-B81F-A90F0A8C3DCD}" type="presOf" srcId="{94B64DB3-11D0-41C4-95D5-237931DBCD3D}" destId="{17A0FFDF-B455-4C26-A966-42FFE248EBEB}" srcOrd="1" destOrd="0" presId="urn:microsoft.com/office/officeart/2005/8/layout/list1"/>
    <dgm:cxn modelId="{BF2DF9BC-1789-434A-8A0E-10D88F2D636C}" srcId="{12074774-13E5-4702-AA27-5C7D10A0EEA2}" destId="{1E65C32A-FE34-4DEC-900F-C33032CC334F}" srcOrd="0" destOrd="0" parTransId="{D3AB2CD8-FB1F-4E9D-8C16-C4A4AACA2A83}" sibTransId="{0591B9F8-22A3-4508-9CD2-CED31ADABF2C}"/>
    <dgm:cxn modelId="{1CED59C1-7993-48AD-917D-C45D0688B5C5}" srcId="{94B64DB3-11D0-41C4-95D5-237931DBCD3D}" destId="{4E12D947-4008-4048-8E19-667EE64C3B85}" srcOrd="0" destOrd="0" parTransId="{BE8EC644-5D10-43DA-8F31-9604DAEFBADC}" sibTransId="{F4D4F47E-4218-4EE1-9F53-AF33A0D8610E}"/>
    <dgm:cxn modelId="{7DCE5FCB-01A5-4B28-8854-1B00FDED315A}" type="presOf" srcId="{CF66799F-7961-4623-91CE-DB694A0BF38B}" destId="{36A31FBE-AAF5-4518-8524-42E66B56AB1D}" srcOrd="0" destOrd="1" presId="urn:microsoft.com/office/officeart/2005/8/layout/list1"/>
    <dgm:cxn modelId="{E4B250EE-455D-4B03-A4DF-172ED00BDC9A}" type="presOf" srcId="{94B64DB3-11D0-41C4-95D5-237931DBCD3D}" destId="{01EA2D8A-F7A9-4021-A392-F53A2B2684EC}" srcOrd="0" destOrd="0" presId="urn:microsoft.com/office/officeart/2005/8/layout/list1"/>
    <dgm:cxn modelId="{46D258F0-BFB9-4784-BF6C-275BD5CA8D97}" type="presOf" srcId="{4E12D947-4008-4048-8E19-667EE64C3B85}" destId="{36A31FBE-AAF5-4518-8524-42E66B56AB1D}" srcOrd="0" destOrd="0" presId="urn:microsoft.com/office/officeart/2005/8/layout/list1"/>
    <dgm:cxn modelId="{94DFDFFA-496C-4561-AB1B-E967AE582813}" type="presOf" srcId="{02E43D52-5C3A-4EFA-885F-34DE5FAEFF47}" destId="{6E87F18F-1155-4BC4-B833-BDB224BC398B}" srcOrd="0" destOrd="0" presId="urn:microsoft.com/office/officeart/2005/8/layout/list1"/>
    <dgm:cxn modelId="{82D1B424-975B-4813-8638-0F2990EC4295}" type="presParOf" srcId="{6E87F18F-1155-4BC4-B833-BDB224BC398B}" destId="{6AB7442B-3FC6-4772-B4FE-C3772AEFB0E9}" srcOrd="0" destOrd="0" presId="urn:microsoft.com/office/officeart/2005/8/layout/list1"/>
    <dgm:cxn modelId="{1D2D8491-A2BA-4387-86F4-09E8071495F9}" type="presParOf" srcId="{6AB7442B-3FC6-4772-B4FE-C3772AEFB0E9}" destId="{01EA2D8A-F7A9-4021-A392-F53A2B2684EC}" srcOrd="0" destOrd="0" presId="urn:microsoft.com/office/officeart/2005/8/layout/list1"/>
    <dgm:cxn modelId="{C8CA8008-78F8-4E95-B948-A9EFBB0A94DA}" type="presParOf" srcId="{6AB7442B-3FC6-4772-B4FE-C3772AEFB0E9}" destId="{17A0FFDF-B455-4C26-A966-42FFE248EBEB}" srcOrd="1" destOrd="0" presId="urn:microsoft.com/office/officeart/2005/8/layout/list1"/>
    <dgm:cxn modelId="{886EFB9E-8BBB-41E0-A5FF-82E6535E7AB9}" type="presParOf" srcId="{6E87F18F-1155-4BC4-B833-BDB224BC398B}" destId="{26936B02-9F81-4727-BD3C-263AA9543A7B}" srcOrd="1" destOrd="0" presId="urn:microsoft.com/office/officeart/2005/8/layout/list1"/>
    <dgm:cxn modelId="{98C6FCE7-900E-4AF3-8FB7-38C65B25296F}" type="presParOf" srcId="{6E87F18F-1155-4BC4-B833-BDB224BC398B}" destId="{36A31FBE-AAF5-4518-8524-42E66B56AB1D}" srcOrd="2" destOrd="0" presId="urn:microsoft.com/office/officeart/2005/8/layout/list1"/>
    <dgm:cxn modelId="{DAA06A15-C702-4E6E-B15F-A802F921DCA2}" type="presParOf" srcId="{6E87F18F-1155-4BC4-B833-BDB224BC398B}" destId="{F92CEE31-26CC-4109-8B20-FE9A3091AAB5}" srcOrd="3" destOrd="0" presId="urn:microsoft.com/office/officeart/2005/8/layout/list1"/>
    <dgm:cxn modelId="{A1EFDB4E-6A0C-4B82-9446-3EB72207A575}" type="presParOf" srcId="{6E87F18F-1155-4BC4-B833-BDB224BC398B}" destId="{CC74ABF0-FF5E-4E0F-A6D3-009E0B92EEB9}" srcOrd="4" destOrd="0" presId="urn:microsoft.com/office/officeart/2005/8/layout/list1"/>
    <dgm:cxn modelId="{B6290894-6C20-4F65-9951-8918812DFD87}" type="presParOf" srcId="{CC74ABF0-FF5E-4E0F-A6D3-009E0B92EEB9}" destId="{2112D80D-A72A-4E80-A98F-231251D35A07}" srcOrd="0" destOrd="0" presId="urn:microsoft.com/office/officeart/2005/8/layout/list1"/>
    <dgm:cxn modelId="{CEF1C902-91CC-4A0F-90BE-B4A2A86D2350}" type="presParOf" srcId="{CC74ABF0-FF5E-4E0F-A6D3-009E0B92EEB9}" destId="{876C5B67-9036-4AF7-AD74-8E97188C2FCA}" srcOrd="1" destOrd="0" presId="urn:microsoft.com/office/officeart/2005/8/layout/list1"/>
    <dgm:cxn modelId="{66D2E9FF-2983-47C0-A0D2-FF92673AF65A}" type="presParOf" srcId="{6E87F18F-1155-4BC4-B833-BDB224BC398B}" destId="{D44FBF16-1800-42AE-B78C-4A6E5BD183D0}" srcOrd="5" destOrd="0" presId="urn:microsoft.com/office/officeart/2005/8/layout/list1"/>
    <dgm:cxn modelId="{D216969E-4789-467B-A71B-34A29AE41D7A}" type="presParOf" srcId="{6E87F18F-1155-4BC4-B833-BDB224BC398B}" destId="{D4F4194D-7AF2-4B20-B08B-4F446C47748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064B363-8EAB-461C-82A8-EDAFBD03898A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i-FI"/>
        </a:p>
      </dgm:t>
    </dgm:pt>
    <dgm:pt modelId="{537686EF-4AB4-4170-A21E-BBB1631FB144}">
      <dgm:prSet/>
      <dgm:spPr/>
      <dgm:t>
        <a:bodyPr/>
        <a:lstStyle/>
        <a:p>
          <a:r>
            <a:rPr lang="fi-FI" baseline="0"/>
            <a:t>Tavoitteena on motivoida potilasta omatoimiseen lihavuuden hoitoon.</a:t>
          </a:r>
          <a:endParaRPr lang="fi-FI"/>
        </a:p>
      </dgm:t>
    </dgm:pt>
    <dgm:pt modelId="{582B40A8-A36B-496F-84A4-86B532720AAB}" type="parTrans" cxnId="{B3B877AC-6B98-4DC0-9216-0D7BDFF621A4}">
      <dgm:prSet/>
      <dgm:spPr/>
      <dgm:t>
        <a:bodyPr/>
        <a:lstStyle/>
        <a:p>
          <a:endParaRPr lang="fi-FI"/>
        </a:p>
      </dgm:t>
    </dgm:pt>
    <dgm:pt modelId="{EDF233A9-DE95-4A31-9876-857F22A34A36}" type="sibTrans" cxnId="{B3B877AC-6B98-4DC0-9216-0D7BDFF621A4}">
      <dgm:prSet/>
      <dgm:spPr/>
      <dgm:t>
        <a:bodyPr/>
        <a:lstStyle/>
        <a:p>
          <a:endParaRPr lang="fi-FI"/>
        </a:p>
      </dgm:t>
    </dgm:pt>
    <dgm:pt modelId="{A9B215E0-08EB-4B66-9A35-ECBA0C115C54}">
      <dgm:prSet/>
      <dgm:spPr/>
      <dgm:t>
        <a:bodyPr/>
        <a:lstStyle/>
        <a:p>
          <a:r>
            <a:rPr lang="fi-FI" baseline="0"/>
            <a:t>Mini-interventioon (1 käyntikerta) sisältyvät </a:t>
          </a:r>
          <a:endParaRPr lang="fi-FI"/>
        </a:p>
      </dgm:t>
    </dgm:pt>
    <dgm:pt modelId="{95CAA7FC-7292-4A30-A471-FD5050475DB6}" type="parTrans" cxnId="{2247F002-3BF4-4583-A462-7E9CA8C26C62}">
      <dgm:prSet/>
      <dgm:spPr/>
      <dgm:t>
        <a:bodyPr/>
        <a:lstStyle/>
        <a:p>
          <a:endParaRPr lang="fi-FI"/>
        </a:p>
      </dgm:t>
    </dgm:pt>
    <dgm:pt modelId="{5048767D-6709-4047-AA4C-3B894439457F}" type="sibTrans" cxnId="{2247F002-3BF4-4583-A462-7E9CA8C26C62}">
      <dgm:prSet/>
      <dgm:spPr/>
      <dgm:t>
        <a:bodyPr/>
        <a:lstStyle/>
        <a:p>
          <a:endParaRPr lang="fi-FI"/>
        </a:p>
      </dgm:t>
    </dgm:pt>
    <dgm:pt modelId="{020F34E6-D10C-447D-8215-F2D9C46D6D3A}">
      <dgm:prSet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painon ja elintapojen puheeksi ottaminen potilaslähtöisesti</a:t>
          </a:r>
        </a:p>
      </dgm:t>
    </dgm:pt>
    <dgm:pt modelId="{2428D0F6-0A59-45F3-8D1F-EE2498B626A9}" type="parTrans" cxnId="{7209A1BD-2661-4DF2-9659-748623D14E0F}">
      <dgm:prSet/>
      <dgm:spPr/>
      <dgm:t>
        <a:bodyPr/>
        <a:lstStyle/>
        <a:p>
          <a:endParaRPr lang="fi-FI"/>
        </a:p>
      </dgm:t>
    </dgm:pt>
    <dgm:pt modelId="{4070EC2D-4D32-4A00-A885-73F8898F4E1B}" type="sibTrans" cxnId="{7209A1BD-2661-4DF2-9659-748623D14E0F}">
      <dgm:prSet/>
      <dgm:spPr/>
      <dgm:t>
        <a:bodyPr/>
        <a:lstStyle/>
        <a:p>
          <a:endParaRPr lang="fi-FI"/>
        </a:p>
      </dgm:t>
    </dgm:pt>
    <dgm:pt modelId="{94375C54-BF25-4446-ADB2-6CFCABB2CF1C}">
      <dgm:prSet/>
      <dgm:spPr/>
      <dgm:t>
        <a:bodyPr/>
        <a:lstStyle/>
        <a:p>
          <a:r>
            <a:rPr lang="fi-FI">
              <a:solidFill>
                <a:schemeClr val="tx1"/>
              </a:solidFill>
            </a:rPr>
            <a:t>lihavuuden arvioiminen (paino, pituus, BMI, vyötärönympärys, lihavuuden liitännäissairaudet ja näiden tietojen kirjaaminen potilastietojärjestelmään)</a:t>
          </a:r>
        </a:p>
      </dgm:t>
    </dgm:pt>
    <dgm:pt modelId="{0A6677FA-AF94-4F9F-A311-5520FDE4D148}" type="parTrans" cxnId="{89987775-8BD2-464F-9E7C-325D07CA720E}">
      <dgm:prSet/>
      <dgm:spPr/>
      <dgm:t>
        <a:bodyPr/>
        <a:lstStyle/>
        <a:p>
          <a:endParaRPr lang="fi-FI"/>
        </a:p>
      </dgm:t>
    </dgm:pt>
    <dgm:pt modelId="{1C6AA4C2-5811-452E-9646-D96B735E86E5}" type="sibTrans" cxnId="{89987775-8BD2-464F-9E7C-325D07CA720E}">
      <dgm:prSet/>
      <dgm:spPr/>
      <dgm:t>
        <a:bodyPr/>
        <a:lstStyle/>
        <a:p>
          <a:endParaRPr lang="fi-FI"/>
        </a:p>
      </dgm:t>
    </dgm:pt>
    <dgm:pt modelId="{456F6365-C04C-4FF2-8442-09CB486D4BBC}">
      <dgm:prSet/>
      <dgm:spPr/>
      <dgm:t>
        <a:bodyPr/>
        <a:lstStyle/>
        <a:p>
          <a:r>
            <a:rPr lang="fi-FI">
              <a:solidFill>
                <a:schemeClr val="tx1"/>
              </a:solidFill>
            </a:rPr>
            <a:t>keskustelu lihavuudesta, siihen vaikuttavista tekijöistä sekä sen vaikutuksesta potilaan hyvinvointiin</a:t>
          </a:r>
        </a:p>
      </dgm:t>
    </dgm:pt>
    <dgm:pt modelId="{23F824B3-2D9A-48A6-8A97-3C7F8FF0B911}" type="parTrans" cxnId="{69FCC810-686C-4386-B58E-34A9B420C48B}">
      <dgm:prSet/>
      <dgm:spPr/>
      <dgm:t>
        <a:bodyPr/>
        <a:lstStyle/>
        <a:p>
          <a:endParaRPr lang="fi-FI"/>
        </a:p>
      </dgm:t>
    </dgm:pt>
    <dgm:pt modelId="{8814784A-CC42-43FB-A212-9C3F4CE03D37}" type="sibTrans" cxnId="{69FCC810-686C-4386-B58E-34A9B420C48B}">
      <dgm:prSet/>
      <dgm:spPr/>
      <dgm:t>
        <a:bodyPr/>
        <a:lstStyle/>
        <a:p>
          <a:endParaRPr lang="fi-FI"/>
        </a:p>
      </dgm:t>
    </dgm:pt>
    <dgm:pt modelId="{5DE9596E-F6C4-4DF4-801B-DC2EEC52B9E5}">
      <dgm:prSet/>
      <dgm:spPr/>
      <dgm:t>
        <a:bodyPr/>
        <a:lstStyle/>
        <a:p>
          <a:r>
            <a:rPr lang="fi-FI">
              <a:solidFill>
                <a:schemeClr val="tx1"/>
              </a:solidFill>
            </a:rPr>
            <a:t>konkreettinen omahoitosuunnitelma</a:t>
          </a:r>
        </a:p>
      </dgm:t>
    </dgm:pt>
    <dgm:pt modelId="{DD1CA22B-9415-4377-95ED-7BA17A3DC34A}" type="parTrans" cxnId="{F36C9E12-0C31-4FCC-801D-19D462AEBC2D}">
      <dgm:prSet/>
      <dgm:spPr/>
      <dgm:t>
        <a:bodyPr/>
        <a:lstStyle/>
        <a:p>
          <a:endParaRPr lang="fi-FI"/>
        </a:p>
      </dgm:t>
    </dgm:pt>
    <dgm:pt modelId="{64F0988A-CD9E-4A8B-80E3-2D4A8547E447}" type="sibTrans" cxnId="{F36C9E12-0C31-4FCC-801D-19D462AEBC2D}">
      <dgm:prSet/>
      <dgm:spPr/>
      <dgm:t>
        <a:bodyPr/>
        <a:lstStyle/>
        <a:p>
          <a:endParaRPr lang="fi-FI"/>
        </a:p>
      </dgm:t>
    </dgm:pt>
    <dgm:pt modelId="{7CF05167-6085-4672-84E5-5F9ACF9C192F}">
      <dgm:prSet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paikkakuntakohtaisesti tarjolla olevien painonhallinnan ja laihdutuksen keinojen esittely painonhallinnan ja laihdutuksen tueksi </a:t>
          </a:r>
          <a:r>
            <a:rPr lang="fi-FI">
              <a:solidFill>
                <a:schemeClr val="tx1"/>
              </a:solidFill>
            </a:rPr>
            <a:t>ja toteuttamiseksi</a:t>
          </a:r>
          <a:endParaRPr lang="fi-FI" dirty="0">
            <a:solidFill>
              <a:schemeClr val="tx1"/>
            </a:solidFill>
          </a:endParaRPr>
        </a:p>
      </dgm:t>
    </dgm:pt>
    <dgm:pt modelId="{59481F5F-FC24-4900-A942-B47C39FD9F23}" type="parTrans" cxnId="{CE460309-70E6-44EB-BCA2-21BC51618E6B}">
      <dgm:prSet/>
      <dgm:spPr/>
      <dgm:t>
        <a:bodyPr/>
        <a:lstStyle/>
        <a:p>
          <a:endParaRPr lang="fi-FI"/>
        </a:p>
      </dgm:t>
    </dgm:pt>
    <dgm:pt modelId="{7D3AC608-A3E1-4D70-B7A1-A0E346010F3B}" type="sibTrans" cxnId="{CE460309-70E6-44EB-BCA2-21BC51618E6B}">
      <dgm:prSet/>
      <dgm:spPr/>
      <dgm:t>
        <a:bodyPr/>
        <a:lstStyle/>
        <a:p>
          <a:endParaRPr lang="fi-FI"/>
        </a:p>
      </dgm:t>
    </dgm:pt>
    <dgm:pt modelId="{5FFE009C-C38E-4B10-85E0-7D218D10E6ED}">
      <dgm:prSet/>
      <dgm:spPr/>
      <dgm:t>
        <a:bodyPr/>
        <a:lstStyle/>
        <a:p>
          <a:r>
            <a:rPr lang="fi-FI" dirty="0"/>
            <a:t>kirjallinen ja sähköinen materiaali elintapamuutosten ja painonhallinnan tueksi.</a:t>
          </a:r>
        </a:p>
      </dgm:t>
    </dgm:pt>
    <dgm:pt modelId="{E3BEE29B-9356-44B6-814D-39FA03485C72}" type="parTrans" cxnId="{51C53BB7-B1BC-4225-A508-D6B508BBD790}">
      <dgm:prSet/>
      <dgm:spPr/>
      <dgm:t>
        <a:bodyPr/>
        <a:lstStyle/>
        <a:p>
          <a:endParaRPr lang="fi-FI"/>
        </a:p>
      </dgm:t>
    </dgm:pt>
    <dgm:pt modelId="{DFD3642D-B03B-4414-A79E-2D1C377A7F1C}" type="sibTrans" cxnId="{51C53BB7-B1BC-4225-A508-D6B508BBD790}">
      <dgm:prSet/>
      <dgm:spPr/>
      <dgm:t>
        <a:bodyPr/>
        <a:lstStyle/>
        <a:p>
          <a:endParaRPr lang="fi-FI"/>
        </a:p>
      </dgm:t>
    </dgm:pt>
    <dgm:pt modelId="{38AB4C61-49DA-4A35-BE21-CC7CF694B268}">
      <dgm:prSet/>
      <dgm:spPr/>
      <dgm:t>
        <a:bodyPr/>
        <a:lstStyle/>
        <a:p>
          <a:pPr>
            <a:buFontTx/>
            <a:buChar char="–"/>
          </a:pPr>
          <a:r>
            <a:rPr lang="fi-FI">
              <a:solidFill>
                <a:schemeClr val="tx1"/>
              </a:solidFill>
            </a:rPr>
            <a:t>huomioidaan myös kansanterveysjärjestöjen, kolmannen sektorin ja muiden toimijoiden tarjoamat palvelut</a:t>
          </a:r>
          <a:endParaRPr lang="fi-FI" dirty="0">
            <a:solidFill>
              <a:schemeClr val="tx1"/>
            </a:solidFill>
          </a:endParaRPr>
        </a:p>
      </dgm:t>
    </dgm:pt>
    <dgm:pt modelId="{885EB419-7F9E-4533-8D25-B7AED89268D0}" type="parTrans" cxnId="{9D58FAF7-B1D3-48CC-B618-5039C8515C8A}">
      <dgm:prSet/>
      <dgm:spPr/>
      <dgm:t>
        <a:bodyPr/>
        <a:lstStyle/>
        <a:p>
          <a:endParaRPr lang="fi-FI"/>
        </a:p>
      </dgm:t>
    </dgm:pt>
    <dgm:pt modelId="{26FB5BBB-FDF9-4C26-B008-90432388EB47}" type="sibTrans" cxnId="{9D58FAF7-B1D3-48CC-B618-5039C8515C8A}">
      <dgm:prSet/>
      <dgm:spPr/>
      <dgm:t>
        <a:bodyPr/>
        <a:lstStyle/>
        <a:p>
          <a:endParaRPr lang="fi-FI"/>
        </a:p>
      </dgm:t>
    </dgm:pt>
    <dgm:pt modelId="{362EA061-D9B7-40E5-9F4E-92D88777BD91}" type="pres">
      <dgm:prSet presAssocID="{F064B363-8EAB-461C-82A8-EDAFBD03898A}" presName="linear" presStyleCnt="0">
        <dgm:presLayoutVars>
          <dgm:animLvl val="lvl"/>
          <dgm:resizeHandles val="exact"/>
        </dgm:presLayoutVars>
      </dgm:prSet>
      <dgm:spPr/>
    </dgm:pt>
    <dgm:pt modelId="{D9A4A882-FC47-4301-8155-6AAB3B8EF86C}" type="pres">
      <dgm:prSet presAssocID="{537686EF-4AB4-4170-A21E-BBB1631FB14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745642F-BABE-4425-9E92-74641E652CAD}" type="pres">
      <dgm:prSet presAssocID="{EDF233A9-DE95-4A31-9876-857F22A34A36}" presName="spacer" presStyleCnt="0"/>
      <dgm:spPr/>
    </dgm:pt>
    <dgm:pt modelId="{CAB3B182-526D-4126-88ED-11D8D84372F8}" type="pres">
      <dgm:prSet presAssocID="{A9B215E0-08EB-4B66-9A35-ECBA0C115C5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2D84D1D-6DE7-4EAC-9802-1AD96AB4BB8B}" type="pres">
      <dgm:prSet presAssocID="{A9B215E0-08EB-4B66-9A35-ECBA0C115C5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247F002-3BF4-4583-A462-7E9CA8C26C62}" srcId="{F064B363-8EAB-461C-82A8-EDAFBD03898A}" destId="{A9B215E0-08EB-4B66-9A35-ECBA0C115C54}" srcOrd="1" destOrd="0" parTransId="{95CAA7FC-7292-4A30-A471-FD5050475DB6}" sibTransId="{5048767D-6709-4047-AA4C-3B894439457F}"/>
    <dgm:cxn modelId="{CE460309-70E6-44EB-BCA2-21BC51618E6B}" srcId="{A9B215E0-08EB-4B66-9A35-ECBA0C115C54}" destId="{7CF05167-6085-4672-84E5-5F9ACF9C192F}" srcOrd="4" destOrd="0" parTransId="{59481F5F-FC24-4900-A942-B47C39FD9F23}" sibTransId="{7D3AC608-A3E1-4D70-B7A1-A0E346010F3B}"/>
    <dgm:cxn modelId="{69FCC810-686C-4386-B58E-34A9B420C48B}" srcId="{A9B215E0-08EB-4B66-9A35-ECBA0C115C54}" destId="{456F6365-C04C-4FF2-8442-09CB486D4BBC}" srcOrd="2" destOrd="0" parTransId="{23F824B3-2D9A-48A6-8A97-3C7F8FF0B911}" sibTransId="{8814784A-CC42-43FB-A212-9C3F4CE03D37}"/>
    <dgm:cxn modelId="{F36C9E12-0C31-4FCC-801D-19D462AEBC2D}" srcId="{A9B215E0-08EB-4B66-9A35-ECBA0C115C54}" destId="{5DE9596E-F6C4-4DF4-801B-DC2EEC52B9E5}" srcOrd="3" destOrd="0" parTransId="{DD1CA22B-9415-4377-95ED-7BA17A3DC34A}" sibTransId="{64F0988A-CD9E-4A8B-80E3-2D4A8547E447}"/>
    <dgm:cxn modelId="{DD6ED31D-64A2-437E-B243-9055A46A3F91}" type="presOf" srcId="{F064B363-8EAB-461C-82A8-EDAFBD03898A}" destId="{362EA061-D9B7-40E5-9F4E-92D88777BD91}" srcOrd="0" destOrd="0" presId="urn:microsoft.com/office/officeart/2005/8/layout/vList2"/>
    <dgm:cxn modelId="{A24D941E-46DA-4FA8-80BF-9E0B388A0A54}" type="presOf" srcId="{5FFE009C-C38E-4B10-85E0-7D218D10E6ED}" destId="{D2D84D1D-6DE7-4EAC-9802-1AD96AB4BB8B}" srcOrd="0" destOrd="6" presId="urn:microsoft.com/office/officeart/2005/8/layout/vList2"/>
    <dgm:cxn modelId="{EC7A5E70-DEE0-44A3-9587-B7FEA4F484F4}" type="presOf" srcId="{38AB4C61-49DA-4A35-BE21-CC7CF694B268}" destId="{D2D84D1D-6DE7-4EAC-9802-1AD96AB4BB8B}" srcOrd="0" destOrd="5" presId="urn:microsoft.com/office/officeart/2005/8/layout/vList2"/>
    <dgm:cxn modelId="{89987775-8BD2-464F-9E7C-325D07CA720E}" srcId="{A9B215E0-08EB-4B66-9A35-ECBA0C115C54}" destId="{94375C54-BF25-4446-ADB2-6CFCABB2CF1C}" srcOrd="1" destOrd="0" parTransId="{0A6677FA-AF94-4F9F-A311-5520FDE4D148}" sibTransId="{1C6AA4C2-5811-452E-9646-D96B735E86E5}"/>
    <dgm:cxn modelId="{67A2527E-238D-47FD-92ED-4FB4C9AE8979}" type="presOf" srcId="{456F6365-C04C-4FF2-8442-09CB486D4BBC}" destId="{D2D84D1D-6DE7-4EAC-9802-1AD96AB4BB8B}" srcOrd="0" destOrd="2" presId="urn:microsoft.com/office/officeart/2005/8/layout/vList2"/>
    <dgm:cxn modelId="{C36BA09F-5D74-4AAB-8F52-6E2902C9BE37}" type="presOf" srcId="{94375C54-BF25-4446-ADB2-6CFCABB2CF1C}" destId="{D2D84D1D-6DE7-4EAC-9802-1AD96AB4BB8B}" srcOrd="0" destOrd="1" presId="urn:microsoft.com/office/officeart/2005/8/layout/vList2"/>
    <dgm:cxn modelId="{B3B877AC-6B98-4DC0-9216-0D7BDFF621A4}" srcId="{F064B363-8EAB-461C-82A8-EDAFBD03898A}" destId="{537686EF-4AB4-4170-A21E-BBB1631FB144}" srcOrd="0" destOrd="0" parTransId="{582B40A8-A36B-496F-84A4-86B532720AAB}" sibTransId="{EDF233A9-DE95-4A31-9876-857F22A34A36}"/>
    <dgm:cxn modelId="{51C53BB7-B1BC-4225-A508-D6B508BBD790}" srcId="{A9B215E0-08EB-4B66-9A35-ECBA0C115C54}" destId="{5FFE009C-C38E-4B10-85E0-7D218D10E6ED}" srcOrd="5" destOrd="0" parTransId="{E3BEE29B-9356-44B6-814D-39FA03485C72}" sibTransId="{DFD3642D-B03B-4414-A79E-2D1C377A7F1C}"/>
    <dgm:cxn modelId="{CA9310BC-6C26-4E4B-8CCD-1B17891E7FF3}" type="presOf" srcId="{020F34E6-D10C-447D-8215-F2D9C46D6D3A}" destId="{D2D84D1D-6DE7-4EAC-9802-1AD96AB4BB8B}" srcOrd="0" destOrd="0" presId="urn:microsoft.com/office/officeart/2005/8/layout/vList2"/>
    <dgm:cxn modelId="{7209A1BD-2661-4DF2-9659-748623D14E0F}" srcId="{A9B215E0-08EB-4B66-9A35-ECBA0C115C54}" destId="{020F34E6-D10C-447D-8215-F2D9C46D6D3A}" srcOrd="0" destOrd="0" parTransId="{2428D0F6-0A59-45F3-8D1F-EE2498B626A9}" sibTransId="{4070EC2D-4D32-4A00-A885-73F8898F4E1B}"/>
    <dgm:cxn modelId="{17AEC6C2-B871-41B3-AF61-57ACEC7E6D72}" type="presOf" srcId="{7CF05167-6085-4672-84E5-5F9ACF9C192F}" destId="{D2D84D1D-6DE7-4EAC-9802-1AD96AB4BB8B}" srcOrd="0" destOrd="4" presId="urn:microsoft.com/office/officeart/2005/8/layout/vList2"/>
    <dgm:cxn modelId="{274E85CE-A649-41AA-AAFC-A902D15761C4}" type="presOf" srcId="{A9B215E0-08EB-4B66-9A35-ECBA0C115C54}" destId="{CAB3B182-526D-4126-88ED-11D8D84372F8}" srcOrd="0" destOrd="0" presId="urn:microsoft.com/office/officeart/2005/8/layout/vList2"/>
    <dgm:cxn modelId="{3FB34DD3-D7CD-4FC0-A94B-DB07B6DDD342}" type="presOf" srcId="{537686EF-4AB4-4170-A21E-BBB1631FB144}" destId="{D9A4A882-FC47-4301-8155-6AAB3B8EF86C}" srcOrd="0" destOrd="0" presId="urn:microsoft.com/office/officeart/2005/8/layout/vList2"/>
    <dgm:cxn modelId="{C8B561F6-24A8-43BB-800C-2CD07B136144}" type="presOf" srcId="{5DE9596E-F6C4-4DF4-801B-DC2EEC52B9E5}" destId="{D2D84D1D-6DE7-4EAC-9802-1AD96AB4BB8B}" srcOrd="0" destOrd="3" presId="urn:microsoft.com/office/officeart/2005/8/layout/vList2"/>
    <dgm:cxn modelId="{9D58FAF7-B1D3-48CC-B618-5039C8515C8A}" srcId="{7CF05167-6085-4672-84E5-5F9ACF9C192F}" destId="{38AB4C61-49DA-4A35-BE21-CC7CF694B268}" srcOrd="0" destOrd="0" parTransId="{885EB419-7F9E-4533-8D25-B7AED89268D0}" sibTransId="{26FB5BBB-FDF9-4C26-B008-90432388EB47}"/>
    <dgm:cxn modelId="{0738A2A3-46E0-4553-B413-E5808901D878}" type="presParOf" srcId="{362EA061-D9B7-40E5-9F4E-92D88777BD91}" destId="{D9A4A882-FC47-4301-8155-6AAB3B8EF86C}" srcOrd="0" destOrd="0" presId="urn:microsoft.com/office/officeart/2005/8/layout/vList2"/>
    <dgm:cxn modelId="{92690AC2-001C-4352-B651-D7D7B85AF8C8}" type="presParOf" srcId="{362EA061-D9B7-40E5-9F4E-92D88777BD91}" destId="{1745642F-BABE-4425-9E92-74641E652CAD}" srcOrd="1" destOrd="0" presId="urn:microsoft.com/office/officeart/2005/8/layout/vList2"/>
    <dgm:cxn modelId="{1BEF9A8A-6C12-4A4C-AE26-F23685FC6C8B}" type="presParOf" srcId="{362EA061-D9B7-40E5-9F4E-92D88777BD91}" destId="{CAB3B182-526D-4126-88ED-11D8D84372F8}" srcOrd="2" destOrd="0" presId="urn:microsoft.com/office/officeart/2005/8/layout/vList2"/>
    <dgm:cxn modelId="{D89A54FF-F489-4DF4-9252-87AF3E43F29A}" type="presParOf" srcId="{362EA061-D9B7-40E5-9F4E-92D88777BD91}" destId="{D2D84D1D-6DE7-4EAC-9802-1AD96AB4BB8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D1532F7-0E35-43C8-8054-458EFED89642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i-FI"/>
        </a:p>
      </dgm:t>
    </dgm:pt>
    <dgm:pt modelId="{7A9E02F2-771B-4551-9E08-0A04AE8D4969}">
      <dgm:prSet/>
      <dgm:spPr/>
      <dgm:t>
        <a:bodyPr/>
        <a:lstStyle/>
        <a:p>
          <a:r>
            <a:rPr lang="fi-FI" baseline="0"/>
            <a:t>Elintapahoito voidaan toteuttaa moniammatillisena yksilö- tai ryhmäohjauksena.</a:t>
          </a:r>
          <a:endParaRPr lang="fi-FI"/>
        </a:p>
      </dgm:t>
    </dgm:pt>
    <dgm:pt modelId="{D95444CD-707D-404D-906E-FFEDE09CCA10}" type="parTrans" cxnId="{504F369C-99C2-4A7D-BBA8-8123056E5A2E}">
      <dgm:prSet/>
      <dgm:spPr/>
      <dgm:t>
        <a:bodyPr/>
        <a:lstStyle/>
        <a:p>
          <a:endParaRPr lang="fi-FI"/>
        </a:p>
      </dgm:t>
    </dgm:pt>
    <dgm:pt modelId="{4678B067-614F-46C5-A76D-F890FDDAE413}" type="sibTrans" cxnId="{504F369C-99C2-4A7D-BBA8-8123056E5A2E}">
      <dgm:prSet/>
      <dgm:spPr/>
      <dgm:t>
        <a:bodyPr/>
        <a:lstStyle/>
        <a:p>
          <a:endParaRPr lang="fi-FI"/>
        </a:p>
      </dgm:t>
    </dgm:pt>
    <dgm:pt modelId="{E5C75417-3DA5-4734-957C-7597E34A8454}">
      <dgm:prSet/>
      <dgm:spPr/>
      <dgm:t>
        <a:bodyPr/>
        <a:lstStyle/>
        <a:p>
          <a:r>
            <a:rPr lang="fi-FI" baseline="0"/>
            <a:t>Potilasta ohjataan maltillisiin elintapamuutostavoitteisiin ja tuetaan muutosten toteutumisessa.</a:t>
          </a:r>
          <a:endParaRPr lang="fi-FI"/>
        </a:p>
      </dgm:t>
    </dgm:pt>
    <dgm:pt modelId="{751F254E-07DC-4BFF-93F2-F0F8038F6763}" type="parTrans" cxnId="{C2B66ADF-24AC-4303-A7C1-CC64AE282065}">
      <dgm:prSet/>
      <dgm:spPr/>
      <dgm:t>
        <a:bodyPr/>
        <a:lstStyle/>
        <a:p>
          <a:endParaRPr lang="fi-FI"/>
        </a:p>
      </dgm:t>
    </dgm:pt>
    <dgm:pt modelId="{BD03546B-FF0E-4AA8-8E2B-E2CE198E0A89}" type="sibTrans" cxnId="{C2B66ADF-24AC-4303-A7C1-CC64AE282065}">
      <dgm:prSet/>
      <dgm:spPr/>
      <dgm:t>
        <a:bodyPr/>
        <a:lstStyle/>
        <a:p>
          <a:endParaRPr lang="fi-FI"/>
        </a:p>
      </dgm:t>
    </dgm:pt>
    <dgm:pt modelId="{A5DD66B7-6A2C-4898-AA3E-1DF0341D5CF0}">
      <dgm:prSet/>
      <dgm:spPr/>
      <dgm:t>
        <a:bodyPr/>
        <a:lstStyle/>
        <a:p>
          <a:r>
            <a:rPr lang="fi-FI" baseline="0"/>
            <a:t>Elintapahoitoon sisältyvät potilaan tilanteen kartoittaminen</a:t>
          </a:r>
          <a:endParaRPr lang="fi-FI"/>
        </a:p>
      </dgm:t>
    </dgm:pt>
    <dgm:pt modelId="{CDF64635-CC13-41FE-B642-4A9DF581DBE6}" type="parTrans" cxnId="{DFC3D18C-0C2C-4B70-9E9C-80163D8F2099}">
      <dgm:prSet/>
      <dgm:spPr/>
      <dgm:t>
        <a:bodyPr/>
        <a:lstStyle/>
        <a:p>
          <a:endParaRPr lang="fi-FI"/>
        </a:p>
      </dgm:t>
    </dgm:pt>
    <dgm:pt modelId="{57EE4E51-D9B5-4E16-B61B-706CEFABCB46}" type="sibTrans" cxnId="{DFC3D18C-0C2C-4B70-9E9C-80163D8F2099}">
      <dgm:prSet/>
      <dgm:spPr/>
      <dgm:t>
        <a:bodyPr/>
        <a:lstStyle/>
        <a:p>
          <a:endParaRPr lang="fi-FI"/>
        </a:p>
      </dgm:t>
    </dgm:pt>
    <dgm:pt modelId="{B3332E39-0E12-42E4-8A58-D23AB4F4FBD0}">
      <dgm:prSet custT="1"/>
      <dgm:spPr/>
      <dgm:t>
        <a:bodyPr/>
        <a:lstStyle/>
        <a:p>
          <a:r>
            <a:rPr lang="fi-FI" sz="1600"/>
            <a:t>elintapamuutosten ja motivaation edistäminen sekä tavoitteiden asettaminen</a:t>
          </a:r>
        </a:p>
      </dgm:t>
    </dgm:pt>
    <dgm:pt modelId="{F10BAA62-278F-493E-AC07-0FC77C22892D}" type="parTrans" cxnId="{EE93930D-1E6B-41D2-88E2-9CB3F3A46F3F}">
      <dgm:prSet/>
      <dgm:spPr/>
      <dgm:t>
        <a:bodyPr/>
        <a:lstStyle/>
        <a:p>
          <a:endParaRPr lang="fi-FI"/>
        </a:p>
      </dgm:t>
    </dgm:pt>
    <dgm:pt modelId="{A5BA0C06-958E-471E-9EB6-A9763D07D36B}" type="sibTrans" cxnId="{EE93930D-1E6B-41D2-88E2-9CB3F3A46F3F}">
      <dgm:prSet/>
      <dgm:spPr/>
      <dgm:t>
        <a:bodyPr/>
        <a:lstStyle/>
        <a:p>
          <a:endParaRPr lang="fi-FI"/>
        </a:p>
      </dgm:t>
    </dgm:pt>
    <dgm:pt modelId="{4A42F06E-001C-4953-9588-42DAEAB7A2DB}">
      <dgm:prSet custT="1"/>
      <dgm:spPr/>
      <dgm:t>
        <a:bodyPr/>
        <a:lstStyle/>
        <a:p>
          <a:r>
            <a:rPr lang="fi-FI" sz="1600"/>
            <a:t>syömisen hallinnan vahvistaminen</a:t>
          </a:r>
        </a:p>
      </dgm:t>
    </dgm:pt>
    <dgm:pt modelId="{46E39BBB-D791-4FCF-97D5-2BE01441E7AA}" type="parTrans" cxnId="{AF1031F6-E81F-4416-B7AA-4E0F35C0E00F}">
      <dgm:prSet/>
      <dgm:spPr/>
      <dgm:t>
        <a:bodyPr/>
        <a:lstStyle/>
        <a:p>
          <a:endParaRPr lang="fi-FI"/>
        </a:p>
      </dgm:t>
    </dgm:pt>
    <dgm:pt modelId="{F3729BEC-4FC1-4559-A9BE-8C41A52B9C03}" type="sibTrans" cxnId="{AF1031F6-E81F-4416-B7AA-4E0F35C0E00F}">
      <dgm:prSet/>
      <dgm:spPr/>
      <dgm:t>
        <a:bodyPr/>
        <a:lstStyle/>
        <a:p>
          <a:endParaRPr lang="fi-FI"/>
        </a:p>
      </dgm:t>
    </dgm:pt>
    <dgm:pt modelId="{4A6FE5C4-41B5-4E61-981D-13F9A1070803}">
      <dgm:prSet custT="1"/>
      <dgm:spPr/>
      <dgm:t>
        <a:bodyPr/>
        <a:lstStyle/>
        <a:p>
          <a:r>
            <a:rPr lang="fi-FI" sz="1600"/>
            <a:t>painonhallintaa tukevat ruokatottumukset</a:t>
          </a:r>
        </a:p>
      </dgm:t>
    </dgm:pt>
    <dgm:pt modelId="{F66D2C34-407A-4CF0-8D51-7406FAED680F}" type="parTrans" cxnId="{90460546-BA99-4D5D-A326-087684590DDB}">
      <dgm:prSet/>
      <dgm:spPr/>
      <dgm:t>
        <a:bodyPr/>
        <a:lstStyle/>
        <a:p>
          <a:endParaRPr lang="fi-FI"/>
        </a:p>
      </dgm:t>
    </dgm:pt>
    <dgm:pt modelId="{D6055F35-FD0F-47CE-AE4D-1AE42C9E6795}" type="sibTrans" cxnId="{90460546-BA99-4D5D-A326-087684590DDB}">
      <dgm:prSet/>
      <dgm:spPr/>
      <dgm:t>
        <a:bodyPr/>
        <a:lstStyle/>
        <a:p>
          <a:endParaRPr lang="fi-FI"/>
        </a:p>
      </dgm:t>
    </dgm:pt>
    <dgm:pt modelId="{B3F0F4C4-741E-42AF-9DB1-F9B385E52328}">
      <dgm:prSet custT="1"/>
      <dgm:spPr/>
      <dgm:t>
        <a:bodyPr/>
        <a:lstStyle/>
        <a:p>
          <a:r>
            <a:rPr lang="fi-FI" sz="1600"/>
            <a:t>fyysisen aktiivisuuden lisääminen ja paikallaan olon vähentäminen</a:t>
          </a:r>
        </a:p>
      </dgm:t>
    </dgm:pt>
    <dgm:pt modelId="{4C52087A-BB13-4F71-BB9F-6BBD6F072E33}" type="parTrans" cxnId="{5ACA687E-531E-4A02-BCD3-6EEEE665CDC5}">
      <dgm:prSet/>
      <dgm:spPr/>
      <dgm:t>
        <a:bodyPr/>
        <a:lstStyle/>
        <a:p>
          <a:endParaRPr lang="fi-FI"/>
        </a:p>
      </dgm:t>
    </dgm:pt>
    <dgm:pt modelId="{18A47272-9E37-411C-AC9F-7089D95B6BFA}" type="sibTrans" cxnId="{5ACA687E-531E-4A02-BCD3-6EEEE665CDC5}">
      <dgm:prSet/>
      <dgm:spPr/>
      <dgm:t>
        <a:bodyPr/>
        <a:lstStyle/>
        <a:p>
          <a:endParaRPr lang="fi-FI"/>
        </a:p>
      </dgm:t>
    </dgm:pt>
    <dgm:pt modelId="{36723E70-3386-4404-B4A5-B698FF85C6BD}">
      <dgm:prSet custT="1"/>
      <dgm:spPr/>
      <dgm:t>
        <a:bodyPr/>
        <a:lstStyle/>
        <a:p>
          <a:r>
            <a:rPr lang="fi-FI" sz="1600"/>
            <a:t>riittävä uni</a:t>
          </a:r>
        </a:p>
      </dgm:t>
    </dgm:pt>
    <dgm:pt modelId="{A1E0DBA6-E3F7-49A2-A419-B52BBE4B79DB}" type="parTrans" cxnId="{CDB65B8B-2155-48CC-B0A6-496FD9E60DA8}">
      <dgm:prSet/>
      <dgm:spPr/>
      <dgm:t>
        <a:bodyPr/>
        <a:lstStyle/>
        <a:p>
          <a:endParaRPr lang="fi-FI"/>
        </a:p>
      </dgm:t>
    </dgm:pt>
    <dgm:pt modelId="{E607DAF3-1340-4B79-A6F6-ADE6535DA677}" type="sibTrans" cxnId="{CDB65B8B-2155-48CC-B0A6-496FD9E60DA8}">
      <dgm:prSet/>
      <dgm:spPr/>
      <dgm:t>
        <a:bodyPr/>
        <a:lstStyle/>
        <a:p>
          <a:endParaRPr lang="fi-FI"/>
        </a:p>
      </dgm:t>
    </dgm:pt>
    <dgm:pt modelId="{1D5AAB7C-91B3-4106-92D9-89FDBEC8142D}">
      <dgm:prSet custT="1"/>
      <dgm:spPr/>
      <dgm:t>
        <a:bodyPr/>
        <a:lstStyle/>
        <a:p>
          <a:r>
            <a:rPr lang="fi-FI" sz="1600"/>
            <a:t>painon seuranta.</a:t>
          </a:r>
        </a:p>
      </dgm:t>
    </dgm:pt>
    <dgm:pt modelId="{13CFCD20-27BE-4DC7-A032-EBF10F155428}" type="parTrans" cxnId="{62D4BBC7-B9BC-4577-A48C-B4FB13E51022}">
      <dgm:prSet/>
      <dgm:spPr/>
      <dgm:t>
        <a:bodyPr/>
        <a:lstStyle/>
        <a:p>
          <a:endParaRPr lang="fi-FI"/>
        </a:p>
      </dgm:t>
    </dgm:pt>
    <dgm:pt modelId="{7B02682E-CB63-4B97-B448-33C219FDF9C5}" type="sibTrans" cxnId="{62D4BBC7-B9BC-4577-A48C-B4FB13E51022}">
      <dgm:prSet/>
      <dgm:spPr/>
      <dgm:t>
        <a:bodyPr/>
        <a:lstStyle/>
        <a:p>
          <a:endParaRPr lang="fi-FI"/>
        </a:p>
      </dgm:t>
    </dgm:pt>
    <dgm:pt modelId="{BF9A647F-1865-4459-B40C-7603E4F21B76}" type="pres">
      <dgm:prSet presAssocID="{FD1532F7-0E35-43C8-8054-458EFED89642}" presName="linear" presStyleCnt="0">
        <dgm:presLayoutVars>
          <dgm:animLvl val="lvl"/>
          <dgm:resizeHandles val="exact"/>
        </dgm:presLayoutVars>
      </dgm:prSet>
      <dgm:spPr/>
    </dgm:pt>
    <dgm:pt modelId="{BA4AB85A-E9B9-4FCE-A942-AFA6609597B4}" type="pres">
      <dgm:prSet presAssocID="{7A9E02F2-771B-4551-9E08-0A04AE8D4969}" presName="parentText" presStyleLbl="node1" presStyleIdx="0" presStyleCnt="3" custScaleY="51343">
        <dgm:presLayoutVars>
          <dgm:chMax val="0"/>
          <dgm:bulletEnabled val="1"/>
        </dgm:presLayoutVars>
      </dgm:prSet>
      <dgm:spPr/>
    </dgm:pt>
    <dgm:pt modelId="{B4A13C4E-B6FD-4EED-80B8-4F114A49372B}" type="pres">
      <dgm:prSet presAssocID="{4678B067-614F-46C5-A76D-F890FDDAE413}" presName="spacer" presStyleCnt="0"/>
      <dgm:spPr/>
    </dgm:pt>
    <dgm:pt modelId="{C086535E-E2DA-4ACD-B7F0-A68FB462B9CC}" type="pres">
      <dgm:prSet presAssocID="{E5C75417-3DA5-4734-957C-7597E34A8454}" presName="parentText" presStyleLbl="node1" presStyleIdx="1" presStyleCnt="3" custScaleY="85745">
        <dgm:presLayoutVars>
          <dgm:chMax val="0"/>
          <dgm:bulletEnabled val="1"/>
        </dgm:presLayoutVars>
      </dgm:prSet>
      <dgm:spPr/>
    </dgm:pt>
    <dgm:pt modelId="{79730E3C-D1A9-4BE0-84C6-9AC26433B3E1}" type="pres">
      <dgm:prSet presAssocID="{BD03546B-FF0E-4AA8-8E2B-E2CE198E0A89}" presName="spacer" presStyleCnt="0"/>
      <dgm:spPr/>
    </dgm:pt>
    <dgm:pt modelId="{45F456BD-4EFF-46A4-9ED5-C106E1EBCCD9}" type="pres">
      <dgm:prSet presAssocID="{A5DD66B7-6A2C-4898-AA3E-1DF0341D5CF0}" presName="parentText" presStyleLbl="node1" presStyleIdx="2" presStyleCnt="3" custScaleY="58433">
        <dgm:presLayoutVars>
          <dgm:chMax val="0"/>
          <dgm:bulletEnabled val="1"/>
        </dgm:presLayoutVars>
      </dgm:prSet>
      <dgm:spPr/>
    </dgm:pt>
    <dgm:pt modelId="{F01571A0-0695-4E4F-95CC-979683FF1D53}" type="pres">
      <dgm:prSet presAssocID="{A5DD66B7-6A2C-4898-AA3E-1DF0341D5CF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E93930D-1E6B-41D2-88E2-9CB3F3A46F3F}" srcId="{A5DD66B7-6A2C-4898-AA3E-1DF0341D5CF0}" destId="{B3332E39-0E12-42E4-8A58-D23AB4F4FBD0}" srcOrd="0" destOrd="0" parTransId="{F10BAA62-278F-493E-AC07-0FC77C22892D}" sibTransId="{A5BA0C06-958E-471E-9EB6-A9763D07D36B}"/>
    <dgm:cxn modelId="{1680EE0F-AB1B-49E8-9375-91072CC68D2F}" type="presOf" srcId="{B3332E39-0E12-42E4-8A58-D23AB4F4FBD0}" destId="{F01571A0-0695-4E4F-95CC-979683FF1D53}" srcOrd="0" destOrd="0" presId="urn:microsoft.com/office/officeart/2005/8/layout/vList2"/>
    <dgm:cxn modelId="{3811222E-40C0-4BDE-AE16-6CEFBF2C62A1}" type="presOf" srcId="{7A9E02F2-771B-4551-9E08-0A04AE8D4969}" destId="{BA4AB85A-E9B9-4FCE-A942-AFA6609597B4}" srcOrd="0" destOrd="0" presId="urn:microsoft.com/office/officeart/2005/8/layout/vList2"/>
    <dgm:cxn modelId="{50EB862F-3E16-4399-AE12-C0FC80AE199B}" type="presOf" srcId="{B3F0F4C4-741E-42AF-9DB1-F9B385E52328}" destId="{F01571A0-0695-4E4F-95CC-979683FF1D53}" srcOrd="0" destOrd="3" presId="urn:microsoft.com/office/officeart/2005/8/layout/vList2"/>
    <dgm:cxn modelId="{2CD72837-ED36-4BBE-9091-D26A00FC6A1D}" type="presOf" srcId="{E5C75417-3DA5-4734-957C-7597E34A8454}" destId="{C086535E-E2DA-4ACD-B7F0-A68FB462B9CC}" srcOrd="0" destOrd="0" presId="urn:microsoft.com/office/officeart/2005/8/layout/vList2"/>
    <dgm:cxn modelId="{BB2E655D-4A94-49E9-AC3E-DE24E1D83CE7}" type="presOf" srcId="{A5DD66B7-6A2C-4898-AA3E-1DF0341D5CF0}" destId="{45F456BD-4EFF-46A4-9ED5-C106E1EBCCD9}" srcOrd="0" destOrd="0" presId="urn:microsoft.com/office/officeart/2005/8/layout/vList2"/>
    <dgm:cxn modelId="{B70A645F-68E3-4FF5-8FBB-108A63763CF9}" type="presOf" srcId="{4A6FE5C4-41B5-4E61-981D-13F9A1070803}" destId="{F01571A0-0695-4E4F-95CC-979683FF1D53}" srcOrd="0" destOrd="2" presId="urn:microsoft.com/office/officeart/2005/8/layout/vList2"/>
    <dgm:cxn modelId="{90460546-BA99-4D5D-A326-087684590DDB}" srcId="{A5DD66B7-6A2C-4898-AA3E-1DF0341D5CF0}" destId="{4A6FE5C4-41B5-4E61-981D-13F9A1070803}" srcOrd="2" destOrd="0" parTransId="{F66D2C34-407A-4CF0-8D51-7406FAED680F}" sibTransId="{D6055F35-FD0F-47CE-AE4D-1AE42C9E6795}"/>
    <dgm:cxn modelId="{8012D17C-4A50-4653-A27A-4DFE1014B8BF}" type="presOf" srcId="{36723E70-3386-4404-B4A5-B698FF85C6BD}" destId="{F01571A0-0695-4E4F-95CC-979683FF1D53}" srcOrd="0" destOrd="4" presId="urn:microsoft.com/office/officeart/2005/8/layout/vList2"/>
    <dgm:cxn modelId="{5ACA687E-531E-4A02-BCD3-6EEEE665CDC5}" srcId="{A5DD66B7-6A2C-4898-AA3E-1DF0341D5CF0}" destId="{B3F0F4C4-741E-42AF-9DB1-F9B385E52328}" srcOrd="3" destOrd="0" parTransId="{4C52087A-BB13-4F71-BB9F-6BBD6F072E33}" sibTransId="{18A47272-9E37-411C-AC9F-7089D95B6BFA}"/>
    <dgm:cxn modelId="{CDB65B8B-2155-48CC-B0A6-496FD9E60DA8}" srcId="{A5DD66B7-6A2C-4898-AA3E-1DF0341D5CF0}" destId="{36723E70-3386-4404-B4A5-B698FF85C6BD}" srcOrd="4" destOrd="0" parTransId="{A1E0DBA6-E3F7-49A2-A419-B52BBE4B79DB}" sibTransId="{E607DAF3-1340-4B79-A6F6-ADE6535DA677}"/>
    <dgm:cxn modelId="{DFC3D18C-0C2C-4B70-9E9C-80163D8F2099}" srcId="{FD1532F7-0E35-43C8-8054-458EFED89642}" destId="{A5DD66B7-6A2C-4898-AA3E-1DF0341D5CF0}" srcOrd="2" destOrd="0" parTransId="{CDF64635-CC13-41FE-B642-4A9DF581DBE6}" sibTransId="{57EE4E51-D9B5-4E16-B61B-706CEFABCB46}"/>
    <dgm:cxn modelId="{504F369C-99C2-4A7D-BBA8-8123056E5A2E}" srcId="{FD1532F7-0E35-43C8-8054-458EFED89642}" destId="{7A9E02F2-771B-4551-9E08-0A04AE8D4969}" srcOrd="0" destOrd="0" parTransId="{D95444CD-707D-404D-906E-FFEDE09CCA10}" sibTransId="{4678B067-614F-46C5-A76D-F890FDDAE413}"/>
    <dgm:cxn modelId="{368FF8AF-4F14-4BD4-8977-A271968A334C}" type="presOf" srcId="{1D5AAB7C-91B3-4106-92D9-89FDBEC8142D}" destId="{F01571A0-0695-4E4F-95CC-979683FF1D53}" srcOrd="0" destOrd="5" presId="urn:microsoft.com/office/officeart/2005/8/layout/vList2"/>
    <dgm:cxn modelId="{334539BF-D33E-45C6-AB3C-D95BB3794424}" type="presOf" srcId="{4A42F06E-001C-4953-9588-42DAEAB7A2DB}" destId="{F01571A0-0695-4E4F-95CC-979683FF1D53}" srcOrd="0" destOrd="1" presId="urn:microsoft.com/office/officeart/2005/8/layout/vList2"/>
    <dgm:cxn modelId="{62D4BBC7-B9BC-4577-A48C-B4FB13E51022}" srcId="{A5DD66B7-6A2C-4898-AA3E-1DF0341D5CF0}" destId="{1D5AAB7C-91B3-4106-92D9-89FDBEC8142D}" srcOrd="5" destOrd="0" parTransId="{13CFCD20-27BE-4DC7-A032-EBF10F155428}" sibTransId="{7B02682E-CB63-4B97-B448-33C219FDF9C5}"/>
    <dgm:cxn modelId="{C2B66ADF-24AC-4303-A7C1-CC64AE282065}" srcId="{FD1532F7-0E35-43C8-8054-458EFED89642}" destId="{E5C75417-3DA5-4734-957C-7597E34A8454}" srcOrd="1" destOrd="0" parTransId="{751F254E-07DC-4BFF-93F2-F0F8038F6763}" sibTransId="{BD03546B-FF0E-4AA8-8E2B-E2CE198E0A89}"/>
    <dgm:cxn modelId="{973FC2DF-3EEF-46AE-8EC9-99ED0B83C243}" type="presOf" srcId="{FD1532F7-0E35-43C8-8054-458EFED89642}" destId="{BF9A647F-1865-4459-B40C-7603E4F21B76}" srcOrd="0" destOrd="0" presId="urn:microsoft.com/office/officeart/2005/8/layout/vList2"/>
    <dgm:cxn modelId="{AF1031F6-E81F-4416-B7AA-4E0F35C0E00F}" srcId="{A5DD66B7-6A2C-4898-AA3E-1DF0341D5CF0}" destId="{4A42F06E-001C-4953-9588-42DAEAB7A2DB}" srcOrd="1" destOrd="0" parTransId="{46E39BBB-D791-4FCF-97D5-2BE01441E7AA}" sibTransId="{F3729BEC-4FC1-4559-A9BE-8C41A52B9C03}"/>
    <dgm:cxn modelId="{5197BF56-D102-4D29-88EE-683DCC073D4D}" type="presParOf" srcId="{BF9A647F-1865-4459-B40C-7603E4F21B76}" destId="{BA4AB85A-E9B9-4FCE-A942-AFA6609597B4}" srcOrd="0" destOrd="0" presId="urn:microsoft.com/office/officeart/2005/8/layout/vList2"/>
    <dgm:cxn modelId="{05E92637-4103-4175-B548-6E00339BD330}" type="presParOf" srcId="{BF9A647F-1865-4459-B40C-7603E4F21B76}" destId="{B4A13C4E-B6FD-4EED-80B8-4F114A49372B}" srcOrd="1" destOrd="0" presId="urn:microsoft.com/office/officeart/2005/8/layout/vList2"/>
    <dgm:cxn modelId="{2D86BBD7-50A1-4153-9AA8-7852A8B06B89}" type="presParOf" srcId="{BF9A647F-1865-4459-B40C-7603E4F21B76}" destId="{C086535E-E2DA-4ACD-B7F0-A68FB462B9CC}" srcOrd="2" destOrd="0" presId="urn:microsoft.com/office/officeart/2005/8/layout/vList2"/>
    <dgm:cxn modelId="{76E1107E-B0DF-4474-8E4F-E7CF2862D070}" type="presParOf" srcId="{BF9A647F-1865-4459-B40C-7603E4F21B76}" destId="{79730E3C-D1A9-4BE0-84C6-9AC26433B3E1}" srcOrd="3" destOrd="0" presId="urn:microsoft.com/office/officeart/2005/8/layout/vList2"/>
    <dgm:cxn modelId="{5F4B35EF-0A17-4257-818D-898B67998DD3}" type="presParOf" srcId="{BF9A647F-1865-4459-B40C-7603E4F21B76}" destId="{45F456BD-4EFF-46A4-9ED5-C106E1EBCCD9}" srcOrd="4" destOrd="0" presId="urn:microsoft.com/office/officeart/2005/8/layout/vList2"/>
    <dgm:cxn modelId="{E654ADDD-BD39-4390-AB3B-947D8A636265}" type="presParOf" srcId="{BF9A647F-1865-4459-B40C-7603E4F21B76}" destId="{F01571A0-0695-4E4F-95CC-979683FF1D5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DD12243-D017-4E3A-8338-DC9DAF7839E3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i-FI"/>
        </a:p>
      </dgm:t>
    </dgm:pt>
    <dgm:pt modelId="{E447D674-4D03-40C4-B32E-56381E627B3C}">
      <dgm:prSet custT="1"/>
      <dgm:spPr/>
      <dgm:t>
        <a:bodyPr/>
        <a:lstStyle/>
        <a:p>
          <a:r>
            <a:rPr lang="fi-FI" sz="2000" kern="1200" baseline="0" dirty="0"/>
            <a:t>Keskeisenä pyrkimyksenä ruok</a:t>
          </a:r>
          <a:r>
            <a:rPr lang="fi-FI" sz="2000" kern="1200" baseline="0" dirty="0">
              <a:solidFill>
                <a:prstClr val="white"/>
              </a:solidFill>
              <a:latin typeface="Calibri"/>
              <a:ea typeface="+mn-ea"/>
              <a:cs typeface="+mn-cs"/>
            </a:rPr>
            <a:t>ailut</a:t>
          </a:r>
          <a:r>
            <a:rPr lang="fi-FI" sz="2000" kern="1200" baseline="0" dirty="0"/>
            <a:t>ottumusten muutoksessa on parantaa syömisen hallintaa.</a:t>
          </a:r>
          <a:endParaRPr lang="fi-FI" sz="2000" kern="1200" dirty="0"/>
        </a:p>
      </dgm:t>
    </dgm:pt>
    <dgm:pt modelId="{4F7420A3-C786-4367-9D23-69D86AAB28D5}" type="parTrans" cxnId="{E58376AD-7DEF-4E24-99CB-D40BCAA1345D}">
      <dgm:prSet/>
      <dgm:spPr/>
      <dgm:t>
        <a:bodyPr/>
        <a:lstStyle/>
        <a:p>
          <a:endParaRPr lang="fi-FI"/>
        </a:p>
      </dgm:t>
    </dgm:pt>
    <dgm:pt modelId="{2A77E010-09A0-4DF5-9A09-A1562F9C4D64}" type="sibTrans" cxnId="{E58376AD-7DEF-4E24-99CB-D40BCAA1345D}">
      <dgm:prSet/>
      <dgm:spPr/>
      <dgm:t>
        <a:bodyPr/>
        <a:lstStyle/>
        <a:p>
          <a:endParaRPr lang="fi-FI"/>
        </a:p>
      </dgm:t>
    </dgm:pt>
    <dgm:pt modelId="{699E964D-5E11-4DFA-A57C-4D33B09B83FA}">
      <dgm:prSet/>
      <dgm:spPr/>
      <dgm:t>
        <a:bodyPr/>
        <a:lstStyle/>
        <a:p>
          <a:r>
            <a:rPr lang="fi-FI" baseline="0"/>
            <a:t>Painon vähentämistä ja pysyvää painonhallintaa tukeva ruokailu toteutuu</a:t>
          </a:r>
          <a:endParaRPr lang="fi-FI"/>
        </a:p>
      </dgm:t>
    </dgm:pt>
    <dgm:pt modelId="{7692F418-D7BF-4BC3-BECD-1E6961EEA675}" type="parTrans" cxnId="{2CDF0015-5458-450D-A06F-33126C312FAA}">
      <dgm:prSet/>
      <dgm:spPr/>
      <dgm:t>
        <a:bodyPr/>
        <a:lstStyle/>
        <a:p>
          <a:endParaRPr lang="fi-FI"/>
        </a:p>
      </dgm:t>
    </dgm:pt>
    <dgm:pt modelId="{B45F604C-4A06-428D-BA59-A16DE2D6C710}" type="sibTrans" cxnId="{2CDF0015-5458-450D-A06F-33126C312FAA}">
      <dgm:prSet/>
      <dgm:spPr/>
      <dgm:t>
        <a:bodyPr/>
        <a:lstStyle/>
        <a:p>
          <a:endParaRPr lang="fi-FI"/>
        </a:p>
      </dgm:t>
    </dgm:pt>
    <dgm:pt modelId="{F37AF7DD-99F2-4184-B4DC-CCDB86BEF7C1}">
      <dgm:prSet custT="1"/>
      <dgm:spPr/>
      <dgm:t>
        <a:bodyPr/>
        <a:lstStyle/>
        <a:p>
          <a:r>
            <a:rPr lang="fi-FI" sz="1600"/>
            <a:t>syömällä säännöllisesti</a:t>
          </a:r>
        </a:p>
      </dgm:t>
    </dgm:pt>
    <dgm:pt modelId="{24C0F5D4-ACE2-45BE-8F4A-4FF96F0A2FBC}" type="parTrans" cxnId="{5F5062A2-AC77-4BE2-9C31-F5DDAE44BD0E}">
      <dgm:prSet/>
      <dgm:spPr/>
      <dgm:t>
        <a:bodyPr/>
        <a:lstStyle/>
        <a:p>
          <a:endParaRPr lang="fi-FI"/>
        </a:p>
      </dgm:t>
    </dgm:pt>
    <dgm:pt modelId="{7DFFDD49-EF4A-4164-95B0-3665C6EE38EE}" type="sibTrans" cxnId="{5F5062A2-AC77-4BE2-9C31-F5DDAE44BD0E}">
      <dgm:prSet/>
      <dgm:spPr/>
      <dgm:t>
        <a:bodyPr/>
        <a:lstStyle/>
        <a:p>
          <a:endParaRPr lang="fi-FI"/>
        </a:p>
      </dgm:t>
    </dgm:pt>
    <dgm:pt modelId="{9DC9A8F6-5A9B-4ECE-BBD0-72F205745670}">
      <dgm:prSet custT="1"/>
      <dgm:spPr/>
      <dgm:t>
        <a:bodyPr/>
        <a:lstStyle/>
        <a:p>
          <a:r>
            <a:rPr lang="fi-FI" sz="1600"/>
            <a:t>rauhallisella syömisnopeudella</a:t>
          </a:r>
        </a:p>
      </dgm:t>
    </dgm:pt>
    <dgm:pt modelId="{12FBB19B-D62B-45C7-B0EB-A69847DAEC11}" type="parTrans" cxnId="{E4B89B3A-46A4-42DB-8804-BB6A4DF2785E}">
      <dgm:prSet/>
      <dgm:spPr/>
      <dgm:t>
        <a:bodyPr/>
        <a:lstStyle/>
        <a:p>
          <a:endParaRPr lang="fi-FI"/>
        </a:p>
      </dgm:t>
    </dgm:pt>
    <dgm:pt modelId="{2A88C37A-D650-4124-A0D7-546EBB4A698E}" type="sibTrans" cxnId="{E4B89B3A-46A4-42DB-8804-BB6A4DF2785E}">
      <dgm:prSet/>
      <dgm:spPr/>
      <dgm:t>
        <a:bodyPr/>
        <a:lstStyle/>
        <a:p>
          <a:endParaRPr lang="fi-FI"/>
        </a:p>
      </dgm:t>
    </dgm:pt>
    <dgm:pt modelId="{36DD31EB-2831-41A0-B47E-310159C1301F}">
      <dgm:prSet custT="1"/>
      <dgm:spPr/>
      <dgm:t>
        <a:bodyPr/>
        <a:lstStyle/>
        <a:p>
          <a:r>
            <a:rPr lang="fi-FI" sz="1600" dirty="0"/>
            <a:t>suosimalla elintarvikkeita, joissa on pieni energiatiheys, erityisesti kasviksia</a:t>
          </a:r>
        </a:p>
      </dgm:t>
    </dgm:pt>
    <dgm:pt modelId="{5A0DABB1-31D9-43C5-A244-8EAAF30C3EDC}" type="parTrans" cxnId="{62136AB8-D639-4B53-9549-5CFB7317E4AB}">
      <dgm:prSet/>
      <dgm:spPr/>
      <dgm:t>
        <a:bodyPr/>
        <a:lstStyle/>
        <a:p>
          <a:endParaRPr lang="fi-FI"/>
        </a:p>
      </dgm:t>
    </dgm:pt>
    <dgm:pt modelId="{0B90DE15-80B7-49CC-8FA1-B1C30C43BC76}" type="sibTrans" cxnId="{62136AB8-D639-4B53-9549-5CFB7317E4AB}">
      <dgm:prSet/>
      <dgm:spPr/>
      <dgm:t>
        <a:bodyPr/>
        <a:lstStyle/>
        <a:p>
          <a:endParaRPr lang="fi-FI"/>
        </a:p>
      </dgm:t>
    </dgm:pt>
    <dgm:pt modelId="{DADB2E0F-7D55-49D3-B5BE-E31F3FF23EC1}">
      <dgm:prSet custT="1"/>
      <dgm:spPr/>
      <dgm:t>
        <a:bodyPr/>
        <a:lstStyle/>
        <a:p>
          <a:r>
            <a:rPr lang="fi-FI" sz="1600"/>
            <a:t>pienentämällä runsaasti energiaa sisältävien ruokien annoskokoja</a:t>
          </a:r>
        </a:p>
      </dgm:t>
    </dgm:pt>
    <dgm:pt modelId="{CD81A5B1-CE8A-4E94-B6A3-4AE30AEA09D8}" type="parTrans" cxnId="{32AB9BF9-7A24-4270-BA78-C15772FBADE8}">
      <dgm:prSet/>
      <dgm:spPr/>
      <dgm:t>
        <a:bodyPr/>
        <a:lstStyle/>
        <a:p>
          <a:endParaRPr lang="fi-FI"/>
        </a:p>
      </dgm:t>
    </dgm:pt>
    <dgm:pt modelId="{E3E61970-E61C-4DA7-AA5E-BE6854653D85}" type="sibTrans" cxnId="{32AB9BF9-7A24-4270-BA78-C15772FBADE8}">
      <dgm:prSet/>
      <dgm:spPr/>
      <dgm:t>
        <a:bodyPr/>
        <a:lstStyle/>
        <a:p>
          <a:endParaRPr lang="fi-FI"/>
        </a:p>
      </dgm:t>
    </dgm:pt>
    <dgm:pt modelId="{361C478D-7FB6-414E-8FE3-3620E3266441}">
      <dgm:prSet custT="1"/>
      <dgm:spPr/>
      <dgm:t>
        <a:bodyPr/>
        <a:lstStyle/>
        <a:p>
          <a:r>
            <a:rPr lang="fi-FI" sz="1600"/>
            <a:t>vähentämällä runsaasti sokeria tai alkoholia sisältävien juomien käyttöä</a:t>
          </a:r>
        </a:p>
      </dgm:t>
    </dgm:pt>
    <dgm:pt modelId="{D72FAB8F-3908-4A8D-A4C6-AA9CDCE19B92}" type="parTrans" cxnId="{D78DDBB5-BE4C-4FD1-9C08-7C1F8D6E891B}">
      <dgm:prSet/>
      <dgm:spPr/>
      <dgm:t>
        <a:bodyPr/>
        <a:lstStyle/>
        <a:p>
          <a:endParaRPr lang="fi-FI"/>
        </a:p>
      </dgm:t>
    </dgm:pt>
    <dgm:pt modelId="{669E95DB-2628-4C9F-BB16-DAD265825235}" type="sibTrans" cxnId="{D78DDBB5-BE4C-4FD1-9C08-7C1F8D6E891B}">
      <dgm:prSet/>
      <dgm:spPr/>
      <dgm:t>
        <a:bodyPr/>
        <a:lstStyle/>
        <a:p>
          <a:endParaRPr lang="fi-FI"/>
        </a:p>
      </dgm:t>
    </dgm:pt>
    <dgm:pt modelId="{EBE794EB-4532-49AD-8A22-68EE4DE28417}">
      <dgm:prSet custT="1"/>
      <dgm:spPr/>
      <dgm:t>
        <a:bodyPr/>
        <a:lstStyle/>
        <a:p>
          <a:r>
            <a:rPr lang="fi-FI" sz="1600"/>
            <a:t>huolehtimalla ruokavalintojen monipuolisuudesta</a:t>
          </a:r>
        </a:p>
      </dgm:t>
    </dgm:pt>
    <dgm:pt modelId="{8577DBCD-B9EC-41E0-8010-077C491674D2}" type="parTrans" cxnId="{F008E555-147E-473D-B583-074BAF86A8DF}">
      <dgm:prSet/>
      <dgm:spPr/>
      <dgm:t>
        <a:bodyPr/>
        <a:lstStyle/>
        <a:p>
          <a:endParaRPr lang="fi-FI"/>
        </a:p>
      </dgm:t>
    </dgm:pt>
    <dgm:pt modelId="{22C44690-8865-4220-9F03-DF56B5D6426D}" type="sibTrans" cxnId="{F008E555-147E-473D-B583-074BAF86A8DF}">
      <dgm:prSet/>
      <dgm:spPr/>
      <dgm:t>
        <a:bodyPr/>
        <a:lstStyle/>
        <a:p>
          <a:endParaRPr lang="fi-FI"/>
        </a:p>
      </dgm:t>
    </dgm:pt>
    <dgm:pt modelId="{368F97F3-B7E7-44B1-B527-BF5BA101B025}">
      <dgm:prSet custT="1"/>
      <dgm:spPr/>
      <dgm:t>
        <a:bodyPr/>
        <a:lstStyle/>
        <a:p>
          <a:r>
            <a:rPr lang="fi-FI" sz="1600"/>
            <a:t>syömällä riittävästi proteiinia.</a:t>
          </a:r>
        </a:p>
      </dgm:t>
    </dgm:pt>
    <dgm:pt modelId="{59F2F82B-9070-4FAC-82AD-2C97FBB88B67}" type="parTrans" cxnId="{BD0EFFCE-0737-43F2-8C30-EA6BC49B3A75}">
      <dgm:prSet/>
      <dgm:spPr/>
      <dgm:t>
        <a:bodyPr/>
        <a:lstStyle/>
        <a:p>
          <a:endParaRPr lang="fi-FI"/>
        </a:p>
      </dgm:t>
    </dgm:pt>
    <dgm:pt modelId="{4BCDE5B4-FB10-48DB-9548-FBD707EB9DB4}" type="sibTrans" cxnId="{BD0EFFCE-0737-43F2-8C30-EA6BC49B3A75}">
      <dgm:prSet/>
      <dgm:spPr/>
      <dgm:t>
        <a:bodyPr/>
        <a:lstStyle/>
        <a:p>
          <a:endParaRPr lang="fi-FI"/>
        </a:p>
      </dgm:t>
    </dgm:pt>
    <dgm:pt modelId="{66A60F31-7B4D-4F34-BEFA-0A8954879FD3}" type="pres">
      <dgm:prSet presAssocID="{7DD12243-D017-4E3A-8338-DC9DAF7839E3}" presName="linear" presStyleCnt="0">
        <dgm:presLayoutVars>
          <dgm:animLvl val="lvl"/>
          <dgm:resizeHandles val="exact"/>
        </dgm:presLayoutVars>
      </dgm:prSet>
      <dgm:spPr/>
    </dgm:pt>
    <dgm:pt modelId="{B312C116-AA36-4289-8299-005466471802}" type="pres">
      <dgm:prSet presAssocID="{E447D674-4D03-40C4-B32E-56381E627B3C}" presName="parentText" presStyleLbl="node1" presStyleIdx="0" presStyleCnt="2" custScaleY="75072" custLinFactNeighborY="28824">
        <dgm:presLayoutVars>
          <dgm:chMax val="0"/>
          <dgm:bulletEnabled val="1"/>
        </dgm:presLayoutVars>
      </dgm:prSet>
      <dgm:spPr/>
    </dgm:pt>
    <dgm:pt modelId="{52B74F5F-1D45-4135-AA53-A98907F51F3D}" type="pres">
      <dgm:prSet presAssocID="{2A77E010-09A0-4DF5-9A09-A1562F9C4D64}" presName="spacer" presStyleCnt="0"/>
      <dgm:spPr/>
    </dgm:pt>
    <dgm:pt modelId="{176836A1-AAE9-45C5-89A4-3315A0BFEF68}" type="pres">
      <dgm:prSet presAssocID="{699E964D-5E11-4DFA-A57C-4D33B09B83FA}" presName="parentText" presStyleLbl="node1" presStyleIdx="1" presStyleCnt="2" custScaleY="52232" custLinFactNeighborY="-1554">
        <dgm:presLayoutVars>
          <dgm:chMax val="0"/>
          <dgm:bulletEnabled val="1"/>
        </dgm:presLayoutVars>
      </dgm:prSet>
      <dgm:spPr/>
    </dgm:pt>
    <dgm:pt modelId="{E9449303-0706-491E-AF17-30097021E1D3}" type="pres">
      <dgm:prSet presAssocID="{699E964D-5E11-4DFA-A57C-4D33B09B83F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5F1C503-EEB1-4B0F-8D7D-5E6C96401920}" type="presOf" srcId="{EBE794EB-4532-49AD-8A22-68EE4DE28417}" destId="{E9449303-0706-491E-AF17-30097021E1D3}" srcOrd="0" destOrd="5" presId="urn:microsoft.com/office/officeart/2005/8/layout/vList2"/>
    <dgm:cxn modelId="{2CDF0015-5458-450D-A06F-33126C312FAA}" srcId="{7DD12243-D017-4E3A-8338-DC9DAF7839E3}" destId="{699E964D-5E11-4DFA-A57C-4D33B09B83FA}" srcOrd="1" destOrd="0" parTransId="{7692F418-D7BF-4BC3-BECD-1E6961EEA675}" sibTransId="{B45F604C-4A06-428D-BA59-A16DE2D6C710}"/>
    <dgm:cxn modelId="{E4B89B3A-46A4-42DB-8804-BB6A4DF2785E}" srcId="{699E964D-5E11-4DFA-A57C-4D33B09B83FA}" destId="{9DC9A8F6-5A9B-4ECE-BBD0-72F205745670}" srcOrd="1" destOrd="0" parTransId="{12FBB19B-D62B-45C7-B0EB-A69847DAEC11}" sibTransId="{2A88C37A-D650-4124-A0D7-546EBB4A698E}"/>
    <dgm:cxn modelId="{C67B3F6F-343B-4D70-AD97-D4DFA91F11D6}" type="presOf" srcId="{361C478D-7FB6-414E-8FE3-3620E3266441}" destId="{E9449303-0706-491E-AF17-30097021E1D3}" srcOrd="0" destOrd="4" presId="urn:microsoft.com/office/officeart/2005/8/layout/vList2"/>
    <dgm:cxn modelId="{F008E555-147E-473D-B583-074BAF86A8DF}" srcId="{699E964D-5E11-4DFA-A57C-4D33B09B83FA}" destId="{EBE794EB-4532-49AD-8A22-68EE4DE28417}" srcOrd="5" destOrd="0" parTransId="{8577DBCD-B9EC-41E0-8010-077C491674D2}" sibTransId="{22C44690-8865-4220-9F03-DF56B5D6426D}"/>
    <dgm:cxn modelId="{098E9A78-0B64-44BC-ADC4-4687E66358C6}" type="presOf" srcId="{7DD12243-D017-4E3A-8338-DC9DAF7839E3}" destId="{66A60F31-7B4D-4F34-BEFA-0A8954879FD3}" srcOrd="0" destOrd="0" presId="urn:microsoft.com/office/officeart/2005/8/layout/vList2"/>
    <dgm:cxn modelId="{92D7FD8C-CDD5-4DBF-9123-9E65B82FA045}" type="presOf" srcId="{DADB2E0F-7D55-49D3-B5BE-E31F3FF23EC1}" destId="{E9449303-0706-491E-AF17-30097021E1D3}" srcOrd="0" destOrd="3" presId="urn:microsoft.com/office/officeart/2005/8/layout/vList2"/>
    <dgm:cxn modelId="{8314859D-2BC0-4D48-B05A-F5F5B0712F21}" type="presOf" srcId="{E447D674-4D03-40C4-B32E-56381E627B3C}" destId="{B312C116-AA36-4289-8299-005466471802}" srcOrd="0" destOrd="0" presId="urn:microsoft.com/office/officeart/2005/8/layout/vList2"/>
    <dgm:cxn modelId="{FB568A9F-3405-4DC4-B7A0-1B7566C58BFF}" type="presOf" srcId="{699E964D-5E11-4DFA-A57C-4D33B09B83FA}" destId="{176836A1-AAE9-45C5-89A4-3315A0BFEF68}" srcOrd="0" destOrd="0" presId="urn:microsoft.com/office/officeart/2005/8/layout/vList2"/>
    <dgm:cxn modelId="{5F5062A2-AC77-4BE2-9C31-F5DDAE44BD0E}" srcId="{699E964D-5E11-4DFA-A57C-4D33B09B83FA}" destId="{F37AF7DD-99F2-4184-B4DC-CCDB86BEF7C1}" srcOrd="0" destOrd="0" parTransId="{24C0F5D4-ACE2-45BE-8F4A-4FF96F0A2FBC}" sibTransId="{7DFFDD49-EF4A-4164-95B0-3665C6EE38EE}"/>
    <dgm:cxn modelId="{2941B8AB-B26C-425D-AE1C-4DDC8C416527}" type="presOf" srcId="{36DD31EB-2831-41A0-B47E-310159C1301F}" destId="{E9449303-0706-491E-AF17-30097021E1D3}" srcOrd="0" destOrd="2" presId="urn:microsoft.com/office/officeart/2005/8/layout/vList2"/>
    <dgm:cxn modelId="{E58376AD-7DEF-4E24-99CB-D40BCAA1345D}" srcId="{7DD12243-D017-4E3A-8338-DC9DAF7839E3}" destId="{E447D674-4D03-40C4-B32E-56381E627B3C}" srcOrd="0" destOrd="0" parTransId="{4F7420A3-C786-4367-9D23-69D86AAB28D5}" sibTransId="{2A77E010-09A0-4DF5-9A09-A1562F9C4D64}"/>
    <dgm:cxn modelId="{D7D44FB0-A3DE-4D68-B789-041A29B86D03}" type="presOf" srcId="{F37AF7DD-99F2-4184-B4DC-CCDB86BEF7C1}" destId="{E9449303-0706-491E-AF17-30097021E1D3}" srcOrd="0" destOrd="0" presId="urn:microsoft.com/office/officeart/2005/8/layout/vList2"/>
    <dgm:cxn modelId="{819AB1B1-14D7-4008-A9D4-7180B1B812B9}" type="presOf" srcId="{368F97F3-B7E7-44B1-B527-BF5BA101B025}" destId="{E9449303-0706-491E-AF17-30097021E1D3}" srcOrd="0" destOrd="6" presId="urn:microsoft.com/office/officeart/2005/8/layout/vList2"/>
    <dgm:cxn modelId="{D78DDBB5-BE4C-4FD1-9C08-7C1F8D6E891B}" srcId="{699E964D-5E11-4DFA-A57C-4D33B09B83FA}" destId="{361C478D-7FB6-414E-8FE3-3620E3266441}" srcOrd="4" destOrd="0" parTransId="{D72FAB8F-3908-4A8D-A4C6-AA9CDCE19B92}" sibTransId="{669E95DB-2628-4C9F-BB16-DAD265825235}"/>
    <dgm:cxn modelId="{62136AB8-D639-4B53-9549-5CFB7317E4AB}" srcId="{699E964D-5E11-4DFA-A57C-4D33B09B83FA}" destId="{36DD31EB-2831-41A0-B47E-310159C1301F}" srcOrd="2" destOrd="0" parTransId="{5A0DABB1-31D9-43C5-A244-8EAAF30C3EDC}" sibTransId="{0B90DE15-80B7-49CC-8FA1-B1C30C43BC76}"/>
    <dgm:cxn modelId="{9D8301BD-8CF0-475F-B518-E8ED891A47E1}" type="presOf" srcId="{9DC9A8F6-5A9B-4ECE-BBD0-72F205745670}" destId="{E9449303-0706-491E-AF17-30097021E1D3}" srcOrd="0" destOrd="1" presId="urn:microsoft.com/office/officeart/2005/8/layout/vList2"/>
    <dgm:cxn modelId="{BD0EFFCE-0737-43F2-8C30-EA6BC49B3A75}" srcId="{699E964D-5E11-4DFA-A57C-4D33B09B83FA}" destId="{368F97F3-B7E7-44B1-B527-BF5BA101B025}" srcOrd="6" destOrd="0" parTransId="{59F2F82B-9070-4FAC-82AD-2C97FBB88B67}" sibTransId="{4BCDE5B4-FB10-48DB-9548-FBD707EB9DB4}"/>
    <dgm:cxn modelId="{32AB9BF9-7A24-4270-BA78-C15772FBADE8}" srcId="{699E964D-5E11-4DFA-A57C-4D33B09B83FA}" destId="{DADB2E0F-7D55-49D3-B5BE-E31F3FF23EC1}" srcOrd="3" destOrd="0" parTransId="{CD81A5B1-CE8A-4E94-B6A3-4AE30AEA09D8}" sibTransId="{E3E61970-E61C-4DA7-AA5E-BE6854653D85}"/>
    <dgm:cxn modelId="{EBF95E25-F291-4BC8-88B7-3AEFA86E982B}" type="presParOf" srcId="{66A60F31-7B4D-4F34-BEFA-0A8954879FD3}" destId="{B312C116-AA36-4289-8299-005466471802}" srcOrd="0" destOrd="0" presId="urn:microsoft.com/office/officeart/2005/8/layout/vList2"/>
    <dgm:cxn modelId="{2733CB24-4E03-4859-8711-75EA7B75D3DA}" type="presParOf" srcId="{66A60F31-7B4D-4F34-BEFA-0A8954879FD3}" destId="{52B74F5F-1D45-4135-AA53-A98907F51F3D}" srcOrd="1" destOrd="0" presId="urn:microsoft.com/office/officeart/2005/8/layout/vList2"/>
    <dgm:cxn modelId="{C57F09A9-FE1E-43BA-B6A6-E11E81C69545}" type="presParOf" srcId="{66A60F31-7B4D-4F34-BEFA-0A8954879FD3}" destId="{176836A1-AAE9-45C5-89A4-3315A0BFEF68}" srcOrd="2" destOrd="0" presId="urn:microsoft.com/office/officeart/2005/8/layout/vList2"/>
    <dgm:cxn modelId="{1789B377-D796-4E66-ADE0-5D4C900EB6A2}" type="presParOf" srcId="{66A60F31-7B4D-4F34-BEFA-0A8954879FD3}" destId="{E9449303-0706-491E-AF17-30097021E1D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BA55AF4-F425-4903-B494-B78295E0BE7D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i-FI"/>
        </a:p>
      </dgm:t>
    </dgm:pt>
    <dgm:pt modelId="{5EED9124-4FFA-4141-ACEE-7AEE5EF3FDBB}">
      <dgm:prSet custT="1"/>
      <dgm:spPr/>
      <dgm:t>
        <a:bodyPr/>
        <a:lstStyle/>
        <a:p>
          <a:r>
            <a:rPr lang="fi-FI" sz="2100" kern="1200" baseline="0" dirty="0">
              <a:solidFill>
                <a:prstClr val="white"/>
              </a:solidFill>
              <a:latin typeface="Calibri"/>
              <a:ea typeface="+mn-ea"/>
              <a:cs typeface="+mn-cs"/>
            </a:rPr>
            <a:t>Liikkumis- ja istumistottumuksien puheeksi ottaminen, säännöllisen liikkumisen sekä </a:t>
          </a:r>
          <a:r>
            <a:rPr lang="fi-FI" sz="2100" kern="1200" baseline="0" dirty="0"/>
            <a:t>päivittäisen arkiaktiivisuuden lisääminen kuuluvat lihavuuden elintapahoitoon.</a:t>
          </a:r>
          <a:endParaRPr lang="fi-FI" sz="2100" kern="1200" dirty="0"/>
        </a:p>
      </dgm:t>
    </dgm:pt>
    <dgm:pt modelId="{7693E056-4B38-4932-A66C-E491AD2A96F2}" type="parTrans" cxnId="{6FF68591-99D7-4D6C-BBB5-0AD4952996EB}">
      <dgm:prSet/>
      <dgm:spPr/>
      <dgm:t>
        <a:bodyPr/>
        <a:lstStyle/>
        <a:p>
          <a:endParaRPr lang="fi-FI"/>
        </a:p>
      </dgm:t>
    </dgm:pt>
    <dgm:pt modelId="{4A552B99-F627-4979-8AE8-970D85EF6A93}" type="sibTrans" cxnId="{6FF68591-99D7-4D6C-BBB5-0AD4952996EB}">
      <dgm:prSet/>
      <dgm:spPr/>
      <dgm:t>
        <a:bodyPr/>
        <a:lstStyle/>
        <a:p>
          <a:endParaRPr lang="fi-FI"/>
        </a:p>
      </dgm:t>
    </dgm:pt>
    <dgm:pt modelId="{E656889C-A3EB-4518-B33A-D160137CD214}">
      <dgm:prSet custT="1"/>
      <dgm:spPr/>
      <dgm:t>
        <a:bodyPr/>
        <a:lstStyle/>
        <a:p>
          <a:r>
            <a:rPr lang="fi-FI" sz="1800" baseline="0" dirty="0">
              <a:solidFill>
                <a:schemeClr val="tx1"/>
              </a:solidFill>
            </a:rPr>
            <a:t>Kohtuukuormitteinen kestävyysliikunta yhdistettynä lihasvoimaharjoitteluun on ilmeisesti tehokkain tapa saada aikaan suotuisia muutoksia kehon koostumukseen henkilöillä, jotka ovat ylipainoisia tai lihavia.</a:t>
          </a:r>
          <a:endParaRPr lang="fi-FI" sz="1800" dirty="0">
            <a:solidFill>
              <a:schemeClr val="tx1"/>
            </a:solidFill>
          </a:endParaRPr>
        </a:p>
      </dgm:t>
    </dgm:pt>
    <dgm:pt modelId="{71DA288D-9F9D-420B-AFD1-8C42FAE49DEA}" type="parTrans" cxnId="{DBC20CF3-A029-49C2-97DC-007ACCADCBE5}">
      <dgm:prSet/>
      <dgm:spPr/>
      <dgm:t>
        <a:bodyPr/>
        <a:lstStyle/>
        <a:p>
          <a:endParaRPr lang="fi-FI"/>
        </a:p>
      </dgm:t>
    </dgm:pt>
    <dgm:pt modelId="{6A939959-8C05-4267-90DF-2ED868279323}" type="sibTrans" cxnId="{DBC20CF3-A029-49C2-97DC-007ACCADCBE5}">
      <dgm:prSet/>
      <dgm:spPr/>
      <dgm:t>
        <a:bodyPr/>
        <a:lstStyle/>
        <a:p>
          <a:endParaRPr lang="fi-FI"/>
        </a:p>
      </dgm:t>
    </dgm:pt>
    <dgm:pt modelId="{B492BD42-DCBA-457D-B20D-5DB42C02197A}">
      <dgm:prSet custT="1"/>
      <dgm:spPr/>
      <dgm:t>
        <a:bodyPr/>
        <a:lstStyle/>
        <a:p>
          <a:r>
            <a:rPr lang="fi-FI" sz="1800" dirty="0">
              <a:solidFill>
                <a:schemeClr val="tx1"/>
              </a:solidFill>
            </a:rPr>
            <a:t>Lihasvoimaharjoittelu ja riittävä proteiinin saanti auttaa ehkäisemään laihtumisesta johtuvaa lihaskatoa.  </a:t>
          </a:r>
        </a:p>
      </dgm:t>
    </dgm:pt>
    <dgm:pt modelId="{C09B5707-276F-481A-8425-8811978DA1E2}" type="parTrans" cxnId="{3801F81F-F699-4A90-8CFF-11A89A8983BD}">
      <dgm:prSet/>
      <dgm:spPr/>
      <dgm:t>
        <a:bodyPr/>
        <a:lstStyle/>
        <a:p>
          <a:endParaRPr lang="fi-FI"/>
        </a:p>
      </dgm:t>
    </dgm:pt>
    <dgm:pt modelId="{975EA2B2-0B9A-48B4-B65C-CB0FD56E4A35}" type="sibTrans" cxnId="{3801F81F-F699-4A90-8CFF-11A89A8983BD}">
      <dgm:prSet/>
      <dgm:spPr/>
      <dgm:t>
        <a:bodyPr/>
        <a:lstStyle/>
        <a:p>
          <a:endParaRPr lang="fi-FI"/>
        </a:p>
      </dgm:t>
    </dgm:pt>
    <dgm:pt modelId="{6B4F5B8B-DAAF-4916-9973-5C69F4CE30B2}">
      <dgm:prSet custT="1"/>
      <dgm:spPr/>
      <dgm:t>
        <a:bodyPr/>
        <a:lstStyle/>
        <a:p>
          <a:pPr>
            <a:buFontTx/>
            <a:buChar char="–"/>
          </a:pPr>
          <a:r>
            <a:rPr lang="fi-FI" sz="1700">
              <a:solidFill>
                <a:schemeClr val="tx1"/>
              </a:solidFill>
            </a:rPr>
            <a:t>Rasvakudoksen </a:t>
          </a:r>
          <a:r>
            <a:rPr lang="fi-FI" sz="1700" dirty="0">
              <a:solidFill>
                <a:schemeClr val="tx1"/>
              </a:solidFill>
            </a:rPr>
            <a:t>määrä vähenee ja lihaskudoksen </a:t>
          </a:r>
          <a:r>
            <a:rPr lang="fi-FI" sz="1700">
              <a:solidFill>
                <a:schemeClr val="tx1"/>
              </a:solidFill>
            </a:rPr>
            <a:t>määrä lisääntyy.</a:t>
          </a:r>
          <a:endParaRPr lang="fi-FI" sz="1700" dirty="0">
            <a:solidFill>
              <a:schemeClr val="tx1"/>
            </a:solidFill>
          </a:endParaRPr>
        </a:p>
      </dgm:t>
    </dgm:pt>
    <dgm:pt modelId="{8FDA707F-1641-4115-95BF-A15263ABDA35}" type="parTrans" cxnId="{30898557-ABCF-4887-9A21-016326374868}">
      <dgm:prSet/>
      <dgm:spPr/>
      <dgm:t>
        <a:bodyPr/>
        <a:lstStyle/>
        <a:p>
          <a:endParaRPr lang="fi-FI"/>
        </a:p>
      </dgm:t>
    </dgm:pt>
    <dgm:pt modelId="{EE02A3B0-CF74-4587-81A8-6DC0613648B2}" type="sibTrans" cxnId="{30898557-ABCF-4887-9A21-016326374868}">
      <dgm:prSet/>
      <dgm:spPr/>
      <dgm:t>
        <a:bodyPr/>
        <a:lstStyle/>
        <a:p>
          <a:endParaRPr lang="fi-FI"/>
        </a:p>
      </dgm:t>
    </dgm:pt>
    <dgm:pt modelId="{FEDF020F-7537-42F2-93DC-EDD82DBCA319}" type="pres">
      <dgm:prSet presAssocID="{7BA55AF4-F425-4903-B494-B78295E0BE7D}" presName="linear" presStyleCnt="0">
        <dgm:presLayoutVars>
          <dgm:animLvl val="lvl"/>
          <dgm:resizeHandles val="exact"/>
        </dgm:presLayoutVars>
      </dgm:prSet>
      <dgm:spPr/>
    </dgm:pt>
    <dgm:pt modelId="{A1F1EC39-CB0E-4CA5-9F41-3DCAD7157F6E}" type="pres">
      <dgm:prSet presAssocID="{5EED9124-4FFA-4141-ACEE-7AEE5EF3FDBB}" presName="parentText" presStyleLbl="node1" presStyleIdx="0" presStyleCnt="1" custScaleY="88927">
        <dgm:presLayoutVars>
          <dgm:chMax val="0"/>
          <dgm:bulletEnabled val="1"/>
        </dgm:presLayoutVars>
      </dgm:prSet>
      <dgm:spPr/>
    </dgm:pt>
    <dgm:pt modelId="{847505F3-8A60-4519-894F-C3E554A2434B}" type="pres">
      <dgm:prSet presAssocID="{5EED9124-4FFA-4141-ACEE-7AEE5EF3FDB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DB5AB07-939A-4508-8CCF-FAF42A2696D1}" type="presOf" srcId="{E656889C-A3EB-4518-B33A-D160137CD214}" destId="{847505F3-8A60-4519-894F-C3E554A2434B}" srcOrd="0" destOrd="0" presId="urn:microsoft.com/office/officeart/2005/8/layout/vList2"/>
    <dgm:cxn modelId="{3801F81F-F699-4A90-8CFF-11A89A8983BD}" srcId="{5EED9124-4FFA-4141-ACEE-7AEE5EF3FDBB}" destId="{B492BD42-DCBA-457D-B20D-5DB42C02197A}" srcOrd="1" destOrd="0" parTransId="{C09B5707-276F-481A-8425-8811978DA1E2}" sibTransId="{975EA2B2-0B9A-48B4-B65C-CB0FD56E4A35}"/>
    <dgm:cxn modelId="{D5FB6D3E-F8C9-4316-B7B0-3134CE2A2B12}" type="presOf" srcId="{7BA55AF4-F425-4903-B494-B78295E0BE7D}" destId="{FEDF020F-7537-42F2-93DC-EDD82DBCA319}" srcOrd="0" destOrd="0" presId="urn:microsoft.com/office/officeart/2005/8/layout/vList2"/>
    <dgm:cxn modelId="{183F983F-6B97-45E0-84CD-B70BF97AA212}" type="presOf" srcId="{B492BD42-DCBA-457D-B20D-5DB42C02197A}" destId="{847505F3-8A60-4519-894F-C3E554A2434B}" srcOrd="0" destOrd="2" presId="urn:microsoft.com/office/officeart/2005/8/layout/vList2"/>
    <dgm:cxn modelId="{47493345-58BC-4BA3-86C8-B6E823322777}" type="presOf" srcId="{5EED9124-4FFA-4141-ACEE-7AEE5EF3FDBB}" destId="{A1F1EC39-CB0E-4CA5-9F41-3DCAD7157F6E}" srcOrd="0" destOrd="0" presId="urn:microsoft.com/office/officeart/2005/8/layout/vList2"/>
    <dgm:cxn modelId="{F0069445-5178-4D01-9F99-F910176B9838}" type="presOf" srcId="{6B4F5B8B-DAAF-4916-9973-5C69F4CE30B2}" destId="{847505F3-8A60-4519-894F-C3E554A2434B}" srcOrd="0" destOrd="1" presId="urn:microsoft.com/office/officeart/2005/8/layout/vList2"/>
    <dgm:cxn modelId="{30898557-ABCF-4887-9A21-016326374868}" srcId="{E656889C-A3EB-4518-B33A-D160137CD214}" destId="{6B4F5B8B-DAAF-4916-9973-5C69F4CE30B2}" srcOrd="0" destOrd="0" parTransId="{8FDA707F-1641-4115-95BF-A15263ABDA35}" sibTransId="{EE02A3B0-CF74-4587-81A8-6DC0613648B2}"/>
    <dgm:cxn modelId="{6FF68591-99D7-4D6C-BBB5-0AD4952996EB}" srcId="{7BA55AF4-F425-4903-B494-B78295E0BE7D}" destId="{5EED9124-4FFA-4141-ACEE-7AEE5EF3FDBB}" srcOrd="0" destOrd="0" parTransId="{7693E056-4B38-4932-A66C-E491AD2A96F2}" sibTransId="{4A552B99-F627-4979-8AE8-970D85EF6A93}"/>
    <dgm:cxn modelId="{DBC20CF3-A029-49C2-97DC-007ACCADCBE5}" srcId="{5EED9124-4FFA-4141-ACEE-7AEE5EF3FDBB}" destId="{E656889C-A3EB-4518-B33A-D160137CD214}" srcOrd="0" destOrd="0" parTransId="{71DA288D-9F9D-420B-AFD1-8C42FAE49DEA}" sibTransId="{6A939959-8C05-4267-90DF-2ED868279323}"/>
    <dgm:cxn modelId="{344A519C-6B74-44C1-83B6-30A5AD816C20}" type="presParOf" srcId="{FEDF020F-7537-42F2-93DC-EDD82DBCA319}" destId="{A1F1EC39-CB0E-4CA5-9F41-3DCAD7157F6E}" srcOrd="0" destOrd="0" presId="urn:microsoft.com/office/officeart/2005/8/layout/vList2"/>
    <dgm:cxn modelId="{06C547A5-3BA9-40F1-B056-3E11EE024F78}" type="presParOf" srcId="{FEDF020F-7537-42F2-93DC-EDD82DBCA319}" destId="{847505F3-8A60-4519-894F-C3E554A2434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C39AC5B-45EB-4D15-8C3B-E4F6409C8332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i-FI"/>
        </a:p>
      </dgm:t>
    </dgm:pt>
    <dgm:pt modelId="{9223BF15-CEE6-48AE-B1D7-37ED7D52EF7A}">
      <dgm:prSet/>
      <dgm:spPr/>
      <dgm:t>
        <a:bodyPr/>
        <a:lstStyle/>
        <a:p>
          <a:r>
            <a:rPr lang="fi-FI" baseline="0"/>
            <a:t>Lihavuuden elintapahoitoon kuuluu nukkumistottumusten ja mahdollisten univaikeuksien lyhyt kartoitus.</a:t>
          </a:r>
          <a:endParaRPr lang="fi-FI"/>
        </a:p>
      </dgm:t>
    </dgm:pt>
    <dgm:pt modelId="{36EF57F9-F8AC-4FF2-9AE6-A73D10D65442}" type="parTrans" cxnId="{04BF9FDE-4A19-4119-B73B-FCBA7B5B0BF5}">
      <dgm:prSet/>
      <dgm:spPr/>
      <dgm:t>
        <a:bodyPr/>
        <a:lstStyle/>
        <a:p>
          <a:endParaRPr lang="fi-FI"/>
        </a:p>
      </dgm:t>
    </dgm:pt>
    <dgm:pt modelId="{45532651-FD50-4045-BD71-25B56686495F}" type="sibTrans" cxnId="{04BF9FDE-4A19-4119-B73B-FCBA7B5B0BF5}">
      <dgm:prSet/>
      <dgm:spPr/>
      <dgm:t>
        <a:bodyPr/>
        <a:lstStyle/>
        <a:p>
          <a:endParaRPr lang="fi-FI"/>
        </a:p>
      </dgm:t>
    </dgm:pt>
    <dgm:pt modelId="{EF83B184-9F13-4982-B9C8-A5DAC02A1A78}">
      <dgm:prSet custT="1"/>
      <dgm:spPr/>
      <dgm:t>
        <a:bodyPr/>
        <a:lstStyle/>
        <a:p>
          <a:r>
            <a:rPr lang="fi-FI" sz="1700"/>
            <a:t>Ongelmien selvittämisessä auttaa uni-valvepäiväkirjan pito.</a:t>
          </a:r>
        </a:p>
      </dgm:t>
    </dgm:pt>
    <dgm:pt modelId="{10D353E9-0BB1-4E3B-B6F2-355DA4C676C3}" type="parTrans" cxnId="{775C4F4F-01E8-43F1-BB37-4BEC9839FE79}">
      <dgm:prSet/>
      <dgm:spPr/>
      <dgm:t>
        <a:bodyPr/>
        <a:lstStyle/>
        <a:p>
          <a:endParaRPr lang="fi-FI"/>
        </a:p>
      </dgm:t>
    </dgm:pt>
    <dgm:pt modelId="{5B0FE432-7E5C-4EA1-AB9D-7A1A456BBF41}" type="sibTrans" cxnId="{775C4F4F-01E8-43F1-BB37-4BEC9839FE79}">
      <dgm:prSet/>
      <dgm:spPr/>
      <dgm:t>
        <a:bodyPr/>
        <a:lstStyle/>
        <a:p>
          <a:endParaRPr lang="fi-FI"/>
        </a:p>
      </dgm:t>
    </dgm:pt>
    <dgm:pt modelId="{56E32551-1ED4-4A93-91AA-7DD37A6038FA}">
      <dgm:prSet/>
      <dgm:spPr/>
      <dgm:t>
        <a:bodyPr/>
        <a:lstStyle/>
        <a:p>
          <a:r>
            <a:rPr lang="fi-FI" baseline="0"/>
            <a:t>Yöunen määrän lisäksi myös yöunen laadulla on merkitystä. </a:t>
          </a:r>
          <a:endParaRPr lang="fi-FI"/>
        </a:p>
      </dgm:t>
    </dgm:pt>
    <dgm:pt modelId="{F8A2A6E1-16F8-47C5-B3A9-D803ABBE48EE}" type="parTrans" cxnId="{C08BA1EA-5E03-4EBC-B123-0ECEBB4EE689}">
      <dgm:prSet/>
      <dgm:spPr/>
      <dgm:t>
        <a:bodyPr/>
        <a:lstStyle/>
        <a:p>
          <a:endParaRPr lang="fi-FI"/>
        </a:p>
      </dgm:t>
    </dgm:pt>
    <dgm:pt modelId="{0CB22510-A830-4D6D-8C53-C8CDC7745CF3}" type="sibTrans" cxnId="{C08BA1EA-5E03-4EBC-B123-0ECEBB4EE689}">
      <dgm:prSet/>
      <dgm:spPr/>
      <dgm:t>
        <a:bodyPr/>
        <a:lstStyle/>
        <a:p>
          <a:endParaRPr lang="fi-FI"/>
        </a:p>
      </dgm:t>
    </dgm:pt>
    <dgm:pt modelId="{572915F3-35F2-41D5-AC45-8542DEFEDD3A}">
      <dgm:prSet custT="1"/>
      <dgm:spPr/>
      <dgm:t>
        <a:bodyPr/>
        <a:lstStyle/>
        <a:p>
          <a:r>
            <a:rPr lang="fi-FI" sz="1700"/>
            <a:t>Yöunen laatua voi parantaa säännöllistämällä sekä nukkumaanmenoaikaa että heräämisaikaa.  </a:t>
          </a:r>
        </a:p>
      </dgm:t>
    </dgm:pt>
    <dgm:pt modelId="{BD955D91-2139-4126-B9B7-790706A2410C}" type="parTrans" cxnId="{B7395E1A-7070-40AA-B715-1E92AF986840}">
      <dgm:prSet/>
      <dgm:spPr/>
      <dgm:t>
        <a:bodyPr/>
        <a:lstStyle/>
        <a:p>
          <a:endParaRPr lang="fi-FI"/>
        </a:p>
      </dgm:t>
    </dgm:pt>
    <dgm:pt modelId="{23316BCC-2525-474F-B474-9050269BB480}" type="sibTrans" cxnId="{B7395E1A-7070-40AA-B715-1E92AF986840}">
      <dgm:prSet/>
      <dgm:spPr/>
      <dgm:t>
        <a:bodyPr/>
        <a:lstStyle/>
        <a:p>
          <a:endParaRPr lang="fi-FI"/>
        </a:p>
      </dgm:t>
    </dgm:pt>
    <dgm:pt modelId="{AF0D5E51-67FA-4660-853C-21DF64CB0D79}">
      <dgm:prSet/>
      <dgm:spPr/>
      <dgm:t>
        <a:bodyPr/>
        <a:lstStyle/>
        <a:p>
          <a:r>
            <a:rPr lang="fi-FI" b="0" i="0" baseline="0"/>
            <a:t>Potilaalta, joka on ylipainoinen tai lihava, tulee selvittää, onko hänellä uniapnea. </a:t>
          </a:r>
          <a:endParaRPr lang="fi-FI"/>
        </a:p>
      </dgm:t>
    </dgm:pt>
    <dgm:pt modelId="{306349C9-20FF-4B13-ABA5-77911AC507BC}" type="parTrans" cxnId="{64DC8BEE-C085-4733-90EE-F19F3197A7D4}">
      <dgm:prSet/>
      <dgm:spPr/>
      <dgm:t>
        <a:bodyPr/>
        <a:lstStyle/>
        <a:p>
          <a:endParaRPr lang="fi-FI"/>
        </a:p>
      </dgm:t>
    </dgm:pt>
    <dgm:pt modelId="{4E8817CE-16EF-4572-BA57-1B9FA704BED9}" type="sibTrans" cxnId="{64DC8BEE-C085-4733-90EE-F19F3197A7D4}">
      <dgm:prSet/>
      <dgm:spPr/>
      <dgm:t>
        <a:bodyPr/>
        <a:lstStyle/>
        <a:p>
          <a:endParaRPr lang="fi-FI"/>
        </a:p>
      </dgm:t>
    </dgm:pt>
    <dgm:pt modelId="{0A4FCEF7-F287-4DAB-8E45-71FF8309278C}">
      <dgm:prSet custT="1"/>
      <dgm:spPr/>
      <dgm:t>
        <a:bodyPr/>
        <a:lstStyle/>
        <a:p>
          <a:r>
            <a:rPr lang="fi-FI" sz="1700" b="0" i="0"/>
            <a:t>Uniapnean riski kartoitetaan anamneesin ja kliinisen tutkimuksen perusteella.</a:t>
          </a:r>
          <a:endParaRPr lang="fi-FI" sz="1700"/>
        </a:p>
      </dgm:t>
    </dgm:pt>
    <dgm:pt modelId="{E24E68E4-B0A5-40B7-80D0-4B16BC277B56}" type="parTrans" cxnId="{F66B1D8D-D6BC-4D44-8A51-D6871223B6B9}">
      <dgm:prSet/>
      <dgm:spPr/>
      <dgm:t>
        <a:bodyPr/>
        <a:lstStyle/>
        <a:p>
          <a:endParaRPr lang="fi-FI"/>
        </a:p>
      </dgm:t>
    </dgm:pt>
    <dgm:pt modelId="{CC201E23-85F0-4E5E-8F22-BDBDB1A69384}" type="sibTrans" cxnId="{F66B1D8D-D6BC-4D44-8A51-D6871223B6B9}">
      <dgm:prSet/>
      <dgm:spPr/>
      <dgm:t>
        <a:bodyPr/>
        <a:lstStyle/>
        <a:p>
          <a:endParaRPr lang="fi-FI"/>
        </a:p>
      </dgm:t>
    </dgm:pt>
    <dgm:pt modelId="{31568579-B24A-49FD-A5C0-9799A1A2FDB8}" type="pres">
      <dgm:prSet presAssocID="{1C39AC5B-45EB-4D15-8C3B-E4F6409C8332}" presName="linear" presStyleCnt="0">
        <dgm:presLayoutVars>
          <dgm:animLvl val="lvl"/>
          <dgm:resizeHandles val="exact"/>
        </dgm:presLayoutVars>
      </dgm:prSet>
      <dgm:spPr/>
    </dgm:pt>
    <dgm:pt modelId="{DAC53FB5-265F-43FE-BBDD-29FDEC7CC8DA}" type="pres">
      <dgm:prSet presAssocID="{9223BF15-CEE6-48AE-B1D7-37ED7D52EF7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48BAE65-C9A6-4616-BB36-A070FB533DAE}" type="pres">
      <dgm:prSet presAssocID="{9223BF15-CEE6-48AE-B1D7-37ED7D52EF7A}" presName="childText" presStyleLbl="revTx" presStyleIdx="0" presStyleCnt="3">
        <dgm:presLayoutVars>
          <dgm:bulletEnabled val="1"/>
        </dgm:presLayoutVars>
      </dgm:prSet>
      <dgm:spPr/>
    </dgm:pt>
    <dgm:pt modelId="{4D539B8E-DCFB-4D37-94ED-F5A9FFBC5418}" type="pres">
      <dgm:prSet presAssocID="{56E32551-1ED4-4A93-91AA-7DD37A6038FA}" presName="parentText" presStyleLbl="node1" presStyleIdx="1" presStyleCnt="3" custScaleY="67483">
        <dgm:presLayoutVars>
          <dgm:chMax val="0"/>
          <dgm:bulletEnabled val="1"/>
        </dgm:presLayoutVars>
      </dgm:prSet>
      <dgm:spPr/>
    </dgm:pt>
    <dgm:pt modelId="{75DBB8EA-FBDB-4D2C-AB6C-09492FC2742D}" type="pres">
      <dgm:prSet presAssocID="{56E32551-1ED4-4A93-91AA-7DD37A6038FA}" presName="childText" presStyleLbl="revTx" presStyleIdx="1" presStyleCnt="3">
        <dgm:presLayoutVars>
          <dgm:bulletEnabled val="1"/>
        </dgm:presLayoutVars>
      </dgm:prSet>
      <dgm:spPr/>
    </dgm:pt>
    <dgm:pt modelId="{4B76582B-0A08-4B2A-99F2-EC0BEA271238}" type="pres">
      <dgm:prSet presAssocID="{AF0D5E51-67FA-4660-853C-21DF64CB0D79}" presName="parentText" presStyleLbl="node1" presStyleIdx="2" presStyleCnt="3" custScaleY="96846">
        <dgm:presLayoutVars>
          <dgm:chMax val="0"/>
          <dgm:bulletEnabled val="1"/>
        </dgm:presLayoutVars>
      </dgm:prSet>
      <dgm:spPr/>
    </dgm:pt>
    <dgm:pt modelId="{6D385538-7E9F-4DD6-AC13-34E4D31C8849}" type="pres">
      <dgm:prSet presAssocID="{AF0D5E51-67FA-4660-853C-21DF64CB0D79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8A880419-CF82-4467-A428-FF134528614D}" type="presOf" srcId="{AF0D5E51-67FA-4660-853C-21DF64CB0D79}" destId="{4B76582B-0A08-4B2A-99F2-EC0BEA271238}" srcOrd="0" destOrd="0" presId="urn:microsoft.com/office/officeart/2005/8/layout/vList2"/>
    <dgm:cxn modelId="{B7395E1A-7070-40AA-B715-1E92AF986840}" srcId="{56E32551-1ED4-4A93-91AA-7DD37A6038FA}" destId="{572915F3-35F2-41D5-AC45-8542DEFEDD3A}" srcOrd="0" destOrd="0" parTransId="{BD955D91-2139-4126-B9B7-790706A2410C}" sibTransId="{23316BCC-2525-474F-B474-9050269BB480}"/>
    <dgm:cxn modelId="{6D975828-44D9-4230-8FC7-1A6246C99D9F}" type="presOf" srcId="{56E32551-1ED4-4A93-91AA-7DD37A6038FA}" destId="{4D539B8E-DCFB-4D37-94ED-F5A9FFBC5418}" srcOrd="0" destOrd="0" presId="urn:microsoft.com/office/officeart/2005/8/layout/vList2"/>
    <dgm:cxn modelId="{0AE5193E-CE1B-4680-862C-2A8755AB82E6}" type="presOf" srcId="{9223BF15-CEE6-48AE-B1D7-37ED7D52EF7A}" destId="{DAC53FB5-265F-43FE-BBDD-29FDEC7CC8DA}" srcOrd="0" destOrd="0" presId="urn:microsoft.com/office/officeart/2005/8/layout/vList2"/>
    <dgm:cxn modelId="{A668504D-2320-439F-AC22-4952E698015F}" type="presOf" srcId="{572915F3-35F2-41D5-AC45-8542DEFEDD3A}" destId="{75DBB8EA-FBDB-4D2C-AB6C-09492FC2742D}" srcOrd="0" destOrd="0" presId="urn:microsoft.com/office/officeart/2005/8/layout/vList2"/>
    <dgm:cxn modelId="{775C4F4F-01E8-43F1-BB37-4BEC9839FE79}" srcId="{9223BF15-CEE6-48AE-B1D7-37ED7D52EF7A}" destId="{EF83B184-9F13-4982-B9C8-A5DAC02A1A78}" srcOrd="0" destOrd="0" parTransId="{10D353E9-0BB1-4E3B-B6F2-355DA4C676C3}" sibTransId="{5B0FE432-7E5C-4EA1-AB9D-7A1A456BBF41}"/>
    <dgm:cxn modelId="{F66B1D8D-D6BC-4D44-8A51-D6871223B6B9}" srcId="{AF0D5E51-67FA-4660-853C-21DF64CB0D79}" destId="{0A4FCEF7-F287-4DAB-8E45-71FF8309278C}" srcOrd="0" destOrd="0" parTransId="{E24E68E4-B0A5-40B7-80D0-4B16BC277B56}" sibTransId="{CC201E23-85F0-4E5E-8F22-BDBDB1A69384}"/>
    <dgm:cxn modelId="{0383E892-4097-4977-8D4E-0C0B35071863}" type="presOf" srcId="{1C39AC5B-45EB-4D15-8C3B-E4F6409C8332}" destId="{31568579-B24A-49FD-A5C0-9799A1A2FDB8}" srcOrd="0" destOrd="0" presId="urn:microsoft.com/office/officeart/2005/8/layout/vList2"/>
    <dgm:cxn modelId="{E28449A9-AA49-4D57-AC2D-334F2A690175}" type="presOf" srcId="{0A4FCEF7-F287-4DAB-8E45-71FF8309278C}" destId="{6D385538-7E9F-4DD6-AC13-34E4D31C8849}" srcOrd="0" destOrd="0" presId="urn:microsoft.com/office/officeart/2005/8/layout/vList2"/>
    <dgm:cxn modelId="{6BA181B4-9033-42E5-9FBF-0D7C6A590EB7}" type="presOf" srcId="{EF83B184-9F13-4982-B9C8-A5DAC02A1A78}" destId="{148BAE65-C9A6-4616-BB36-A070FB533DAE}" srcOrd="0" destOrd="0" presId="urn:microsoft.com/office/officeart/2005/8/layout/vList2"/>
    <dgm:cxn modelId="{04BF9FDE-4A19-4119-B73B-FCBA7B5B0BF5}" srcId="{1C39AC5B-45EB-4D15-8C3B-E4F6409C8332}" destId="{9223BF15-CEE6-48AE-B1D7-37ED7D52EF7A}" srcOrd="0" destOrd="0" parTransId="{36EF57F9-F8AC-4FF2-9AE6-A73D10D65442}" sibTransId="{45532651-FD50-4045-BD71-25B56686495F}"/>
    <dgm:cxn modelId="{C08BA1EA-5E03-4EBC-B123-0ECEBB4EE689}" srcId="{1C39AC5B-45EB-4D15-8C3B-E4F6409C8332}" destId="{56E32551-1ED4-4A93-91AA-7DD37A6038FA}" srcOrd="1" destOrd="0" parTransId="{F8A2A6E1-16F8-47C5-B3A9-D803ABBE48EE}" sibTransId="{0CB22510-A830-4D6D-8C53-C8CDC7745CF3}"/>
    <dgm:cxn modelId="{64DC8BEE-C085-4733-90EE-F19F3197A7D4}" srcId="{1C39AC5B-45EB-4D15-8C3B-E4F6409C8332}" destId="{AF0D5E51-67FA-4660-853C-21DF64CB0D79}" srcOrd="2" destOrd="0" parTransId="{306349C9-20FF-4B13-ABA5-77911AC507BC}" sibTransId="{4E8817CE-16EF-4572-BA57-1B9FA704BED9}"/>
    <dgm:cxn modelId="{D38EFC9A-F416-4DBD-8F8C-7ED259086FCC}" type="presParOf" srcId="{31568579-B24A-49FD-A5C0-9799A1A2FDB8}" destId="{DAC53FB5-265F-43FE-BBDD-29FDEC7CC8DA}" srcOrd="0" destOrd="0" presId="urn:microsoft.com/office/officeart/2005/8/layout/vList2"/>
    <dgm:cxn modelId="{6352854A-33A5-4D4A-AFE8-68A394D8E12F}" type="presParOf" srcId="{31568579-B24A-49FD-A5C0-9799A1A2FDB8}" destId="{148BAE65-C9A6-4616-BB36-A070FB533DAE}" srcOrd="1" destOrd="0" presId="urn:microsoft.com/office/officeart/2005/8/layout/vList2"/>
    <dgm:cxn modelId="{BA45ABC2-81C1-46B3-B5CE-A3E448579B21}" type="presParOf" srcId="{31568579-B24A-49FD-A5C0-9799A1A2FDB8}" destId="{4D539B8E-DCFB-4D37-94ED-F5A9FFBC5418}" srcOrd="2" destOrd="0" presId="urn:microsoft.com/office/officeart/2005/8/layout/vList2"/>
    <dgm:cxn modelId="{D699B0D3-7CC2-4E0F-8761-C10236332B86}" type="presParOf" srcId="{31568579-B24A-49FD-A5C0-9799A1A2FDB8}" destId="{75DBB8EA-FBDB-4D2C-AB6C-09492FC2742D}" srcOrd="3" destOrd="0" presId="urn:microsoft.com/office/officeart/2005/8/layout/vList2"/>
    <dgm:cxn modelId="{520B4CD9-E1D3-44B9-ADC3-FB993368F722}" type="presParOf" srcId="{31568579-B24A-49FD-A5C0-9799A1A2FDB8}" destId="{4B76582B-0A08-4B2A-99F2-EC0BEA271238}" srcOrd="4" destOrd="0" presId="urn:microsoft.com/office/officeart/2005/8/layout/vList2"/>
    <dgm:cxn modelId="{6F964B2C-EEF8-4972-8C02-6DED3B16A2D2}" type="presParOf" srcId="{31568579-B24A-49FD-A5C0-9799A1A2FDB8}" destId="{6D385538-7E9F-4DD6-AC13-34E4D31C884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C13C7BD-A24D-4600-BE90-6820E6C33725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i-FI"/>
        </a:p>
      </dgm:t>
    </dgm:pt>
    <dgm:pt modelId="{31B247E2-B57A-4BF4-A3B4-D3E1CF981929}">
      <dgm:prSet custT="1"/>
      <dgm:spPr/>
      <dgm:t>
        <a:bodyPr/>
        <a:lstStyle/>
        <a:p>
          <a:r>
            <a:rPr lang="fi-FI" sz="2300"/>
            <a:t>Elintapahoidon </a:t>
          </a:r>
          <a:r>
            <a:rPr lang="fi-FI" sz="2300" dirty="0"/>
            <a:t>tukena muun elintapahoidon rinnalla voidaan toteuttaa muutaman viikon (enintään 16 viikkoa) niin sanottu </a:t>
          </a:r>
          <a:r>
            <a:rPr lang="fi-FI" sz="2300" dirty="0">
              <a:solidFill>
                <a:schemeClr val="tx2"/>
              </a:solidFill>
            </a:rPr>
            <a:t>erittäin niukkaenergiainen </a:t>
          </a:r>
          <a:r>
            <a:rPr lang="fi-FI" sz="2300">
              <a:solidFill>
                <a:schemeClr val="tx2"/>
              </a:solidFill>
            </a:rPr>
            <a:t>dieetti eli ENE-dieetti</a:t>
          </a:r>
          <a:r>
            <a:rPr lang="fi-FI" sz="2300" dirty="0"/>
            <a:t>.</a:t>
          </a:r>
        </a:p>
      </dgm:t>
    </dgm:pt>
    <dgm:pt modelId="{902BD98A-F87C-4AF2-94FE-6774A514536D}" type="parTrans" cxnId="{3C98A66D-5668-47D3-9B30-B343B3E9C532}">
      <dgm:prSet/>
      <dgm:spPr/>
      <dgm:t>
        <a:bodyPr/>
        <a:lstStyle/>
        <a:p>
          <a:endParaRPr lang="fi-FI"/>
        </a:p>
      </dgm:t>
    </dgm:pt>
    <dgm:pt modelId="{FBB4C759-5D49-4568-AF04-39A3E0211E03}" type="sibTrans" cxnId="{3C98A66D-5668-47D3-9B30-B343B3E9C532}">
      <dgm:prSet/>
      <dgm:spPr/>
      <dgm:t>
        <a:bodyPr/>
        <a:lstStyle/>
        <a:p>
          <a:endParaRPr lang="fi-FI"/>
        </a:p>
      </dgm:t>
    </dgm:pt>
    <dgm:pt modelId="{CD813276-B156-44F6-9D20-5155D407D0B5}">
      <dgm:prSet/>
      <dgm:spPr/>
      <dgm:t>
        <a:bodyPr/>
        <a:lstStyle/>
        <a:p>
          <a:r>
            <a:rPr lang="fi-FI" sz="2000"/>
            <a:t>ENE-dieetin soveltuvuus tulee arvioida ennen sen aloittamista.</a:t>
          </a:r>
        </a:p>
      </dgm:t>
    </dgm:pt>
    <dgm:pt modelId="{9C045B33-1EE9-4D86-996C-03DD15351188}" type="parTrans" cxnId="{F31F7F96-F191-4AE4-927B-F29C6BAE8EBC}">
      <dgm:prSet/>
      <dgm:spPr/>
      <dgm:t>
        <a:bodyPr/>
        <a:lstStyle/>
        <a:p>
          <a:endParaRPr lang="fi-FI"/>
        </a:p>
      </dgm:t>
    </dgm:pt>
    <dgm:pt modelId="{0F7242ED-10E9-4DAD-893C-70A2FD6B587D}" type="sibTrans" cxnId="{F31F7F96-F191-4AE4-927B-F29C6BAE8EBC}">
      <dgm:prSet/>
      <dgm:spPr/>
      <dgm:t>
        <a:bodyPr/>
        <a:lstStyle/>
        <a:p>
          <a:endParaRPr lang="fi-FI"/>
        </a:p>
      </dgm:t>
    </dgm:pt>
    <dgm:pt modelId="{F54ACD91-0653-4C8E-B0E1-0995A416799E}">
      <dgm:prSet/>
      <dgm:spPr/>
      <dgm:t>
        <a:bodyPr/>
        <a:lstStyle/>
        <a:p>
          <a:r>
            <a:rPr lang="fi-FI" sz="2000"/>
            <a:t>ENE-dieetillä voidaan tehostaa laihtumista ja vähentää lihavuuteen liittyviä liitännäissairauksia (A).</a:t>
          </a:r>
        </a:p>
      </dgm:t>
    </dgm:pt>
    <dgm:pt modelId="{0522CD5A-7ED1-405C-8766-B767D7F4E62B}" type="parTrans" cxnId="{BAD4B50D-C945-40F2-90A8-FCC458E28389}">
      <dgm:prSet/>
      <dgm:spPr/>
      <dgm:t>
        <a:bodyPr/>
        <a:lstStyle/>
        <a:p>
          <a:endParaRPr lang="fi-FI"/>
        </a:p>
      </dgm:t>
    </dgm:pt>
    <dgm:pt modelId="{A3EC124C-CBEA-4310-8B48-9416F17ADB60}" type="sibTrans" cxnId="{BAD4B50D-C945-40F2-90A8-FCC458E28389}">
      <dgm:prSet/>
      <dgm:spPr/>
      <dgm:t>
        <a:bodyPr/>
        <a:lstStyle/>
        <a:p>
          <a:endParaRPr lang="fi-FI"/>
        </a:p>
      </dgm:t>
    </dgm:pt>
    <dgm:pt modelId="{0A000A5E-6DE1-4E56-ACE2-A01D4E191E26}">
      <dgm:prSet/>
      <dgm:spPr/>
      <dgm:t>
        <a:bodyPr/>
        <a:lstStyle/>
        <a:p>
          <a:r>
            <a:rPr lang="fi-FI" sz="2000"/>
            <a:t>Saavutettu laihtumistulos tarvitsee pysyäkseen suunnitelmallisen ENE-dieetin purun, jonka rinnalla aloitetaan pitkäjänteinen elintapahoito.</a:t>
          </a:r>
        </a:p>
      </dgm:t>
    </dgm:pt>
    <dgm:pt modelId="{31656C80-609B-4D11-891E-64B6FD8AF602}" type="parTrans" cxnId="{F72D393A-780A-4215-864C-131731B9A986}">
      <dgm:prSet/>
      <dgm:spPr/>
      <dgm:t>
        <a:bodyPr/>
        <a:lstStyle/>
        <a:p>
          <a:endParaRPr lang="fi-FI"/>
        </a:p>
      </dgm:t>
    </dgm:pt>
    <dgm:pt modelId="{FE391EF5-418D-45E9-89BF-E26DE0A2BBE2}" type="sibTrans" cxnId="{F72D393A-780A-4215-864C-131731B9A986}">
      <dgm:prSet/>
      <dgm:spPr/>
      <dgm:t>
        <a:bodyPr/>
        <a:lstStyle/>
        <a:p>
          <a:endParaRPr lang="fi-FI"/>
        </a:p>
      </dgm:t>
    </dgm:pt>
    <dgm:pt modelId="{D022B419-E971-4052-B76D-A4D2B4EE7A3D}" type="pres">
      <dgm:prSet presAssocID="{0C13C7BD-A24D-4600-BE90-6820E6C33725}" presName="Name0" presStyleCnt="0">
        <dgm:presLayoutVars>
          <dgm:dir/>
          <dgm:resizeHandles val="exact"/>
        </dgm:presLayoutVars>
      </dgm:prSet>
      <dgm:spPr/>
    </dgm:pt>
    <dgm:pt modelId="{3256A44F-7135-4DF8-B0A6-A9AD65E9CD3C}" type="pres">
      <dgm:prSet presAssocID="{31B247E2-B57A-4BF4-A3B4-D3E1CF981929}" presName="node" presStyleLbl="node1" presStyleIdx="0" presStyleCnt="1" custLinFactNeighborY="182">
        <dgm:presLayoutVars>
          <dgm:bulletEnabled val="1"/>
        </dgm:presLayoutVars>
      </dgm:prSet>
      <dgm:spPr/>
    </dgm:pt>
  </dgm:ptLst>
  <dgm:cxnLst>
    <dgm:cxn modelId="{BAD4B50D-C945-40F2-90A8-FCC458E28389}" srcId="{31B247E2-B57A-4BF4-A3B4-D3E1CF981929}" destId="{F54ACD91-0653-4C8E-B0E1-0995A416799E}" srcOrd="1" destOrd="0" parTransId="{0522CD5A-7ED1-405C-8766-B767D7F4E62B}" sibTransId="{A3EC124C-CBEA-4310-8B48-9416F17ADB60}"/>
    <dgm:cxn modelId="{793CF121-F136-457A-8C65-06F6111368BE}" type="presOf" srcId="{CD813276-B156-44F6-9D20-5155D407D0B5}" destId="{3256A44F-7135-4DF8-B0A6-A9AD65E9CD3C}" srcOrd="0" destOrd="1" presId="urn:microsoft.com/office/officeart/2005/8/layout/process1"/>
    <dgm:cxn modelId="{F72D393A-780A-4215-864C-131731B9A986}" srcId="{31B247E2-B57A-4BF4-A3B4-D3E1CF981929}" destId="{0A000A5E-6DE1-4E56-ACE2-A01D4E191E26}" srcOrd="2" destOrd="0" parTransId="{31656C80-609B-4D11-891E-64B6FD8AF602}" sibTransId="{FE391EF5-418D-45E9-89BF-E26DE0A2BBE2}"/>
    <dgm:cxn modelId="{3C98A66D-5668-47D3-9B30-B343B3E9C532}" srcId="{0C13C7BD-A24D-4600-BE90-6820E6C33725}" destId="{31B247E2-B57A-4BF4-A3B4-D3E1CF981929}" srcOrd="0" destOrd="0" parTransId="{902BD98A-F87C-4AF2-94FE-6774A514536D}" sibTransId="{FBB4C759-5D49-4568-AF04-39A3E0211E03}"/>
    <dgm:cxn modelId="{C718B46E-4D50-4C94-8AA3-78E10E28C33F}" type="presOf" srcId="{0C13C7BD-A24D-4600-BE90-6820E6C33725}" destId="{D022B419-E971-4052-B76D-A4D2B4EE7A3D}" srcOrd="0" destOrd="0" presId="urn:microsoft.com/office/officeart/2005/8/layout/process1"/>
    <dgm:cxn modelId="{5B7ADF52-833C-4F5E-888F-DAB81DB67C62}" type="presOf" srcId="{F54ACD91-0653-4C8E-B0E1-0995A416799E}" destId="{3256A44F-7135-4DF8-B0A6-A9AD65E9CD3C}" srcOrd="0" destOrd="2" presId="urn:microsoft.com/office/officeart/2005/8/layout/process1"/>
    <dgm:cxn modelId="{3C24707B-537F-4390-9A93-EC96836C63CF}" type="presOf" srcId="{0A000A5E-6DE1-4E56-ACE2-A01D4E191E26}" destId="{3256A44F-7135-4DF8-B0A6-A9AD65E9CD3C}" srcOrd="0" destOrd="3" presId="urn:microsoft.com/office/officeart/2005/8/layout/process1"/>
    <dgm:cxn modelId="{37034287-BD8E-4E2B-AAEF-22ADC567FBF5}" type="presOf" srcId="{31B247E2-B57A-4BF4-A3B4-D3E1CF981929}" destId="{3256A44F-7135-4DF8-B0A6-A9AD65E9CD3C}" srcOrd="0" destOrd="0" presId="urn:microsoft.com/office/officeart/2005/8/layout/process1"/>
    <dgm:cxn modelId="{F31F7F96-F191-4AE4-927B-F29C6BAE8EBC}" srcId="{31B247E2-B57A-4BF4-A3B4-D3E1CF981929}" destId="{CD813276-B156-44F6-9D20-5155D407D0B5}" srcOrd="0" destOrd="0" parTransId="{9C045B33-1EE9-4D86-996C-03DD15351188}" sibTransId="{0F7242ED-10E9-4DAD-893C-70A2FD6B587D}"/>
    <dgm:cxn modelId="{09D61716-BD2C-4C68-8F51-B7D15EC70207}" type="presParOf" srcId="{D022B419-E971-4052-B76D-A4D2B4EE7A3D}" destId="{3256A44F-7135-4DF8-B0A6-A9AD65E9CD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4D865FD-DDBD-4634-B620-C4FC1F9F16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215C1B2A-57DE-4370-9D78-F5BB781674DE}">
      <dgm:prSet custT="1"/>
      <dgm:spPr/>
      <dgm:t>
        <a:bodyPr/>
        <a:lstStyle/>
        <a:p>
          <a:r>
            <a:rPr lang="fi-FI" sz="1900" baseline="0"/>
            <a:t>Lihavuutta voidaan tietyin edellytyksin hoitaa kirurgisesti, ellei asianmukainen konservatiivinen hoito tuota pysyvää laihtumistulosta.</a:t>
          </a:r>
          <a:endParaRPr lang="fi-FI" sz="1900"/>
        </a:p>
      </dgm:t>
    </dgm:pt>
    <dgm:pt modelId="{80DFE278-16ED-47E4-8B0A-654FE7254840}" type="parTrans" cxnId="{403C5A1D-91EA-41D3-8FD1-E9EC3A3FC095}">
      <dgm:prSet/>
      <dgm:spPr/>
      <dgm:t>
        <a:bodyPr/>
        <a:lstStyle/>
        <a:p>
          <a:endParaRPr lang="fi-FI"/>
        </a:p>
      </dgm:t>
    </dgm:pt>
    <dgm:pt modelId="{4DFC592C-5635-44CF-9AF6-042BFC4B62F6}" type="sibTrans" cxnId="{403C5A1D-91EA-41D3-8FD1-E9EC3A3FC095}">
      <dgm:prSet/>
      <dgm:spPr/>
      <dgm:t>
        <a:bodyPr/>
        <a:lstStyle/>
        <a:p>
          <a:endParaRPr lang="fi-FI"/>
        </a:p>
      </dgm:t>
    </dgm:pt>
    <dgm:pt modelId="{BD38EC93-C967-4655-AD43-6D8817441AB8}">
      <dgm:prSet custT="1"/>
      <dgm:spPr/>
      <dgm:t>
        <a:bodyPr/>
        <a:lstStyle/>
        <a:p>
          <a:r>
            <a:rPr lang="fi-FI" sz="1700"/>
            <a:t>Lihavuuskirurgiaa voidaan harkita, jos potilas on motivoitunut lihavuuskirurgian edellyttämiin toimiin (ruokailu- ja liikuntatottumukset, päivittäiset vitamiinilisät, elinikäinen seuranta).</a:t>
          </a:r>
        </a:p>
      </dgm:t>
    </dgm:pt>
    <dgm:pt modelId="{7BD5FC32-1407-4F5B-931D-918D8D08D2FD}" type="parTrans" cxnId="{8B933F30-83B4-4D96-A836-554017429A92}">
      <dgm:prSet/>
      <dgm:spPr/>
      <dgm:t>
        <a:bodyPr/>
        <a:lstStyle/>
        <a:p>
          <a:endParaRPr lang="fi-FI"/>
        </a:p>
      </dgm:t>
    </dgm:pt>
    <dgm:pt modelId="{8855B78C-E276-42BA-B2FA-5DCB413FA3F4}" type="sibTrans" cxnId="{8B933F30-83B4-4D96-A836-554017429A92}">
      <dgm:prSet/>
      <dgm:spPr/>
      <dgm:t>
        <a:bodyPr/>
        <a:lstStyle/>
        <a:p>
          <a:endParaRPr lang="fi-FI"/>
        </a:p>
      </dgm:t>
    </dgm:pt>
    <dgm:pt modelId="{230FF4FB-4360-48E6-A573-574186C35EA5}">
      <dgm:prSet custT="1"/>
      <dgm:spPr/>
      <dgm:t>
        <a:bodyPr/>
        <a:lstStyle/>
        <a:p>
          <a:r>
            <a:rPr lang="fi-FI" sz="1700"/>
            <a:t>Lihavuuskirurgiaa voidaan harkita, jos BMI on ≥ 35 kg/m</a:t>
          </a:r>
          <a:r>
            <a:rPr lang="fi-FI" sz="1700" baseline="30000"/>
            <a:t>2</a:t>
          </a:r>
          <a:r>
            <a:rPr lang="fi-FI" sz="1700"/>
            <a:t> (mukana liitännäissairauksia) tai ≥ 40 kg/m</a:t>
          </a:r>
          <a:r>
            <a:rPr lang="fi-FI" sz="1700" baseline="30000"/>
            <a:t>2</a:t>
          </a:r>
          <a:r>
            <a:rPr lang="fi-FI" sz="1700"/>
            <a:t> (ilman liitännäissairauksia).</a:t>
          </a:r>
        </a:p>
      </dgm:t>
    </dgm:pt>
    <dgm:pt modelId="{6C69409B-C3A8-4246-8BC7-B9D7226DCA96}" type="parTrans" cxnId="{A2F7F599-B205-41B9-810B-E6E093F67F3A}">
      <dgm:prSet/>
      <dgm:spPr/>
      <dgm:t>
        <a:bodyPr/>
        <a:lstStyle/>
        <a:p>
          <a:endParaRPr lang="fi-FI"/>
        </a:p>
      </dgm:t>
    </dgm:pt>
    <dgm:pt modelId="{D6AE93ED-59EF-4913-AD70-1DE8065E02D6}" type="sibTrans" cxnId="{A2F7F599-B205-41B9-810B-E6E093F67F3A}">
      <dgm:prSet/>
      <dgm:spPr/>
      <dgm:t>
        <a:bodyPr/>
        <a:lstStyle/>
        <a:p>
          <a:endParaRPr lang="fi-FI"/>
        </a:p>
      </dgm:t>
    </dgm:pt>
    <dgm:pt modelId="{4859FC0D-A57B-4981-9A04-50B54DE14B5B}">
      <dgm:prSet custT="1"/>
      <dgm:spPr/>
      <dgm:t>
        <a:bodyPr/>
        <a:lstStyle/>
        <a:p>
          <a:r>
            <a:rPr lang="fi-FI" sz="1700"/>
            <a:t>Jos hoitotasapainoa ei ole muilla keinoin saavutettu tyypin 2 diabetesta sairastavilla, lihavuusleikkausta voidaan harkita, jos BMI ≥ 30 kg/m</a:t>
          </a:r>
          <a:r>
            <a:rPr lang="fi-FI" sz="1700" baseline="30000"/>
            <a:t>2</a:t>
          </a:r>
          <a:r>
            <a:rPr lang="fi-FI" sz="1700"/>
            <a:t>.</a:t>
          </a:r>
        </a:p>
      </dgm:t>
    </dgm:pt>
    <dgm:pt modelId="{2398DF51-337F-4E54-92CE-00920BE716F3}" type="parTrans" cxnId="{C20390D2-D02C-4B78-922D-B408438BB73C}">
      <dgm:prSet/>
      <dgm:spPr/>
      <dgm:t>
        <a:bodyPr/>
        <a:lstStyle/>
        <a:p>
          <a:endParaRPr lang="fi-FI"/>
        </a:p>
      </dgm:t>
    </dgm:pt>
    <dgm:pt modelId="{C343B40B-6236-4EB7-BD61-A927B9B5CFD3}" type="sibTrans" cxnId="{C20390D2-D02C-4B78-922D-B408438BB73C}">
      <dgm:prSet/>
      <dgm:spPr/>
      <dgm:t>
        <a:bodyPr/>
        <a:lstStyle/>
        <a:p>
          <a:endParaRPr lang="fi-FI"/>
        </a:p>
      </dgm:t>
    </dgm:pt>
    <dgm:pt modelId="{643A224F-99A4-4ADE-AB5C-DE75A9D98E6F}">
      <dgm:prSet custT="1"/>
      <dgm:spPr/>
      <dgm:t>
        <a:bodyPr/>
        <a:lstStyle/>
        <a:p>
          <a:r>
            <a:rPr lang="fi-FI" sz="1700"/>
            <a:t>Pitkäaikaisseurannassa lihavuuskirurgia johtaa runsaampaan ja pidempikestoiseen laihtumiseen potilailla, jotka ovat vaikeasti (BMI ≥ 35 kg/m</a:t>
          </a:r>
          <a:r>
            <a:rPr lang="fi-FI" sz="1700" baseline="30000"/>
            <a:t>2</a:t>
          </a:r>
          <a:r>
            <a:rPr lang="fi-FI" sz="1700"/>
            <a:t>) ja sairaalloisen </a:t>
          </a:r>
          <a:br>
            <a:rPr lang="fi-FI" sz="1700"/>
          </a:br>
          <a:r>
            <a:rPr lang="fi-FI" sz="1700"/>
            <a:t>(BMI ≥ 40 kg/m</a:t>
          </a:r>
          <a:r>
            <a:rPr lang="fi-FI" sz="1700" baseline="30000"/>
            <a:t>2</a:t>
          </a:r>
          <a:r>
            <a:rPr lang="fi-FI" sz="1700"/>
            <a:t>) lihavia, verrattuna konservatiiviseen ei-kirurgiseen hoitoon (A).</a:t>
          </a:r>
        </a:p>
      </dgm:t>
    </dgm:pt>
    <dgm:pt modelId="{DB578C6C-EE2C-4786-8B8B-7F095998A44D}" type="parTrans" cxnId="{75720DA1-257B-41E0-91D1-BCACD12A31F3}">
      <dgm:prSet/>
      <dgm:spPr/>
      <dgm:t>
        <a:bodyPr/>
        <a:lstStyle/>
        <a:p>
          <a:endParaRPr lang="fi-FI"/>
        </a:p>
      </dgm:t>
    </dgm:pt>
    <dgm:pt modelId="{0FC801FB-9DF5-44DF-9EB4-425776FC3186}" type="sibTrans" cxnId="{75720DA1-257B-41E0-91D1-BCACD12A31F3}">
      <dgm:prSet/>
      <dgm:spPr/>
      <dgm:t>
        <a:bodyPr/>
        <a:lstStyle/>
        <a:p>
          <a:endParaRPr lang="fi-FI"/>
        </a:p>
      </dgm:t>
    </dgm:pt>
    <dgm:pt modelId="{6D1B9300-F208-4492-AE61-F9D7ACE8B4CC}" type="pres">
      <dgm:prSet presAssocID="{E4D865FD-DDBD-4634-B620-C4FC1F9F1675}" presName="linear" presStyleCnt="0">
        <dgm:presLayoutVars>
          <dgm:animLvl val="lvl"/>
          <dgm:resizeHandles val="exact"/>
        </dgm:presLayoutVars>
      </dgm:prSet>
      <dgm:spPr/>
    </dgm:pt>
    <dgm:pt modelId="{4388F066-1E03-4011-B386-5F69BF0A6794}" type="pres">
      <dgm:prSet presAssocID="{215C1B2A-57DE-4370-9D78-F5BB781674DE}" presName="parentText" presStyleLbl="node1" presStyleIdx="0" presStyleCnt="1" custScaleX="98397">
        <dgm:presLayoutVars>
          <dgm:chMax val="0"/>
          <dgm:bulletEnabled val="1"/>
        </dgm:presLayoutVars>
      </dgm:prSet>
      <dgm:spPr/>
    </dgm:pt>
    <dgm:pt modelId="{5B303C88-3BB8-4060-A032-147D2CFF1B3B}" type="pres">
      <dgm:prSet presAssocID="{215C1B2A-57DE-4370-9D78-F5BB781674D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03C5A1D-91EA-41D3-8FD1-E9EC3A3FC095}" srcId="{E4D865FD-DDBD-4634-B620-C4FC1F9F1675}" destId="{215C1B2A-57DE-4370-9D78-F5BB781674DE}" srcOrd="0" destOrd="0" parTransId="{80DFE278-16ED-47E4-8B0A-654FE7254840}" sibTransId="{4DFC592C-5635-44CF-9AF6-042BFC4B62F6}"/>
    <dgm:cxn modelId="{8B933F30-83B4-4D96-A836-554017429A92}" srcId="{215C1B2A-57DE-4370-9D78-F5BB781674DE}" destId="{BD38EC93-C967-4655-AD43-6D8817441AB8}" srcOrd="0" destOrd="0" parTransId="{7BD5FC32-1407-4F5B-931D-918D8D08D2FD}" sibTransId="{8855B78C-E276-42BA-B2FA-5DCB413FA3F4}"/>
    <dgm:cxn modelId="{25CFF941-6098-4658-8B75-8E94D348439B}" type="presOf" srcId="{215C1B2A-57DE-4370-9D78-F5BB781674DE}" destId="{4388F066-1E03-4011-B386-5F69BF0A6794}" srcOrd="0" destOrd="0" presId="urn:microsoft.com/office/officeart/2005/8/layout/vList2"/>
    <dgm:cxn modelId="{B319AF94-FD1D-40A9-B8F2-B4EADECCDDFD}" type="presOf" srcId="{E4D865FD-DDBD-4634-B620-C4FC1F9F1675}" destId="{6D1B9300-F208-4492-AE61-F9D7ACE8B4CC}" srcOrd="0" destOrd="0" presId="urn:microsoft.com/office/officeart/2005/8/layout/vList2"/>
    <dgm:cxn modelId="{A2F7F599-B205-41B9-810B-E6E093F67F3A}" srcId="{215C1B2A-57DE-4370-9D78-F5BB781674DE}" destId="{230FF4FB-4360-48E6-A573-574186C35EA5}" srcOrd="1" destOrd="0" parTransId="{6C69409B-C3A8-4246-8BC7-B9D7226DCA96}" sibTransId="{D6AE93ED-59EF-4913-AD70-1DE8065E02D6}"/>
    <dgm:cxn modelId="{61D49AA0-9C60-4250-A98B-7E29379A89EA}" type="presOf" srcId="{643A224F-99A4-4ADE-AB5C-DE75A9D98E6F}" destId="{5B303C88-3BB8-4060-A032-147D2CFF1B3B}" srcOrd="0" destOrd="3" presId="urn:microsoft.com/office/officeart/2005/8/layout/vList2"/>
    <dgm:cxn modelId="{75720DA1-257B-41E0-91D1-BCACD12A31F3}" srcId="{215C1B2A-57DE-4370-9D78-F5BB781674DE}" destId="{643A224F-99A4-4ADE-AB5C-DE75A9D98E6F}" srcOrd="3" destOrd="0" parTransId="{DB578C6C-EE2C-4786-8B8B-7F095998A44D}" sibTransId="{0FC801FB-9DF5-44DF-9EB4-425776FC3186}"/>
    <dgm:cxn modelId="{2A999CB7-4ED8-46F2-81BB-607F634A3007}" type="presOf" srcId="{BD38EC93-C967-4655-AD43-6D8817441AB8}" destId="{5B303C88-3BB8-4060-A032-147D2CFF1B3B}" srcOrd="0" destOrd="0" presId="urn:microsoft.com/office/officeart/2005/8/layout/vList2"/>
    <dgm:cxn modelId="{D8B55CBB-7288-49B3-87C6-73767D41D160}" type="presOf" srcId="{230FF4FB-4360-48E6-A573-574186C35EA5}" destId="{5B303C88-3BB8-4060-A032-147D2CFF1B3B}" srcOrd="0" destOrd="1" presId="urn:microsoft.com/office/officeart/2005/8/layout/vList2"/>
    <dgm:cxn modelId="{C20390D2-D02C-4B78-922D-B408438BB73C}" srcId="{215C1B2A-57DE-4370-9D78-F5BB781674DE}" destId="{4859FC0D-A57B-4981-9A04-50B54DE14B5B}" srcOrd="2" destOrd="0" parTransId="{2398DF51-337F-4E54-92CE-00920BE716F3}" sibTransId="{C343B40B-6236-4EB7-BD61-A927B9B5CFD3}"/>
    <dgm:cxn modelId="{32702AEE-6086-4323-9CE4-0BC723302D5C}" type="presOf" srcId="{4859FC0D-A57B-4981-9A04-50B54DE14B5B}" destId="{5B303C88-3BB8-4060-A032-147D2CFF1B3B}" srcOrd="0" destOrd="2" presId="urn:microsoft.com/office/officeart/2005/8/layout/vList2"/>
    <dgm:cxn modelId="{9DA6B743-2A61-47E9-AB77-C9096F63D904}" type="presParOf" srcId="{6D1B9300-F208-4492-AE61-F9D7ACE8B4CC}" destId="{4388F066-1E03-4011-B386-5F69BF0A6794}" srcOrd="0" destOrd="0" presId="urn:microsoft.com/office/officeart/2005/8/layout/vList2"/>
    <dgm:cxn modelId="{93798C81-F649-4227-BA46-BB1B81E190DE}" type="presParOf" srcId="{6D1B9300-F208-4492-AE61-F9D7ACE8B4CC}" destId="{5B303C88-3BB8-4060-A032-147D2CFF1B3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9FC7E2A-31BF-4EF7-9B42-1FE3DB654C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2D8D617-C257-44A0-8E65-E6FD7117B63B}">
      <dgm:prSet/>
      <dgm:spPr/>
      <dgm:t>
        <a:bodyPr/>
        <a:lstStyle/>
        <a:p>
          <a:r>
            <a:rPr lang="fi-FI" baseline="0"/>
            <a:t>Erikoissairaanhoitoon lähettämisen kriteerit aikuisilla ovat</a:t>
          </a:r>
          <a:endParaRPr lang="fi-FI"/>
        </a:p>
      </dgm:t>
    </dgm:pt>
    <dgm:pt modelId="{5FF18785-7FAC-4F64-8A72-0F0899A3BDE8}" type="parTrans" cxnId="{C1619223-C933-4DC2-BB8B-696FA2E86B2C}">
      <dgm:prSet/>
      <dgm:spPr/>
      <dgm:t>
        <a:bodyPr/>
        <a:lstStyle/>
        <a:p>
          <a:endParaRPr lang="fi-FI"/>
        </a:p>
      </dgm:t>
    </dgm:pt>
    <dgm:pt modelId="{4C92ACD9-18F2-4A4F-8839-94714142BE2F}" type="sibTrans" cxnId="{C1619223-C933-4DC2-BB8B-696FA2E86B2C}">
      <dgm:prSet/>
      <dgm:spPr/>
      <dgm:t>
        <a:bodyPr/>
        <a:lstStyle/>
        <a:p>
          <a:endParaRPr lang="fi-FI"/>
        </a:p>
      </dgm:t>
    </dgm:pt>
    <dgm:pt modelId="{D357B1F6-1003-4AB7-A115-4036959E13E6}">
      <dgm:prSet custT="1"/>
      <dgm:spPr/>
      <dgm:t>
        <a:bodyPr/>
        <a:lstStyle/>
        <a:p>
          <a:r>
            <a:rPr lang="fi-FI" sz="2000" kern="1200"/>
            <a:t>1. lihavuusleikkausarvio elintapahoidon jälkeen tai</a:t>
          </a:r>
        </a:p>
      </dgm:t>
    </dgm:pt>
    <dgm:pt modelId="{2DD601F1-F517-4D13-9912-A68574A92C6B}" type="parTrans" cxnId="{ED454D4E-BC1C-4B51-A4FC-56819FCC06F3}">
      <dgm:prSet/>
      <dgm:spPr/>
      <dgm:t>
        <a:bodyPr/>
        <a:lstStyle/>
        <a:p>
          <a:endParaRPr lang="fi-FI"/>
        </a:p>
      </dgm:t>
    </dgm:pt>
    <dgm:pt modelId="{FB9616A5-8AA5-46AD-957A-5BC05A7D5FBB}" type="sibTrans" cxnId="{ED454D4E-BC1C-4B51-A4FC-56819FCC06F3}">
      <dgm:prSet/>
      <dgm:spPr/>
      <dgm:t>
        <a:bodyPr/>
        <a:lstStyle/>
        <a:p>
          <a:endParaRPr lang="fi-FI"/>
        </a:p>
      </dgm:t>
    </dgm:pt>
    <dgm:pt modelId="{0892C87A-28F9-45D0-9D59-0F4133335086}">
      <dgm:prSet custT="1"/>
      <dgm:spPr/>
      <dgm:t>
        <a:bodyPr/>
        <a:lstStyle/>
        <a:p>
          <a:r>
            <a:rPr lang="fi-FI" sz="2000" kern="1200"/>
            <a:t>2. hankalahoitoinen lihavuus tai vaikeat lihavuuden liitännäissairaudet, joiden hoito perusterveydenhuollossa ei ole tuottanut tulosta</a:t>
          </a:r>
        </a:p>
      </dgm:t>
    </dgm:pt>
    <dgm:pt modelId="{EE183E3A-F657-4761-B9BB-1014A15055AC}" type="parTrans" cxnId="{503CF0A9-D034-4571-B4DD-293C747272BB}">
      <dgm:prSet/>
      <dgm:spPr/>
      <dgm:t>
        <a:bodyPr/>
        <a:lstStyle/>
        <a:p>
          <a:endParaRPr lang="fi-FI"/>
        </a:p>
      </dgm:t>
    </dgm:pt>
    <dgm:pt modelId="{3E3A3A47-85ED-47FF-988F-CC69A175B156}" type="sibTrans" cxnId="{503CF0A9-D034-4571-B4DD-293C747272BB}">
      <dgm:prSet/>
      <dgm:spPr/>
      <dgm:t>
        <a:bodyPr/>
        <a:lstStyle/>
        <a:p>
          <a:endParaRPr lang="fi-FI"/>
        </a:p>
      </dgm:t>
    </dgm:pt>
    <dgm:pt modelId="{BF4B6B5F-7827-4690-810D-D77A071E73A2}">
      <dgm:prSet custT="1"/>
      <dgm:spPr/>
      <dgm:t>
        <a:bodyPr/>
        <a:lstStyle/>
        <a:p>
          <a:r>
            <a:rPr lang="fi-FI" sz="2000" kern="1200"/>
            <a:t>sekä 1. että 2. kohdan lisäksi:</a:t>
          </a:r>
        </a:p>
      </dgm:t>
    </dgm:pt>
    <dgm:pt modelId="{B6F522A5-9CD4-4DD4-85F6-5123288F15F9}" type="parTrans" cxnId="{0605A938-2BAC-4B2D-88F1-ED143220DB8E}">
      <dgm:prSet/>
      <dgm:spPr/>
      <dgm:t>
        <a:bodyPr/>
        <a:lstStyle/>
        <a:p>
          <a:endParaRPr lang="fi-FI"/>
        </a:p>
      </dgm:t>
    </dgm:pt>
    <dgm:pt modelId="{B9BDCFA2-0472-4834-BBAD-2664FBAD192A}" type="sibTrans" cxnId="{0605A938-2BAC-4B2D-88F1-ED143220DB8E}">
      <dgm:prSet/>
      <dgm:spPr/>
      <dgm:t>
        <a:bodyPr/>
        <a:lstStyle/>
        <a:p>
          <a:endParaRPr lang="fi-FI"/>
        </a:p>
      </dgm:t>
    </dgm:pt>
    <dgm:pt modelId="{94B8C2A4-54C1-4119-A287-47460F4436CF}">
      <dgm:prSet custT="1"/>
      <dgm:spPr/>
      <dgm:t>
        <a:bodyPr/>
        <a:lstStyle/>
        <a:p>
          <a:pPr>
            <a:buFontTx/>
            <a:buChar char="–"/>
          </a:pPr>
          <a:r>
            <a:rPr lang="fi-FI" sz="1900" kern="1200" dirty="0"/>
            <a:t>BMI ≥ 35 kg/m</a:t>
          </a:r>
          <a:r>
            <a:rPr lang="fi-FI" sz="1900" kern="1200" baseline="30000" dirty="0"/>
            <a:t>2</a:t>
          </a:r>
          <a:r>
            <a:rPr lang="fi-FI" sz="1900" kern="1200" dirty="0"/>
            <a:t>, jos potilaalla on lihavuuden liitännäissairaus (kuten tyypin 2 diabetes tai sen esiaste, kohonnut verenpaine, metabolinen oireyhtymä, rasvamaksa, uniapnea, kantavien nivelten nivelrikko, munasarjojen monirakkulatauti), tai BMI ≥ 40 kg/m</a:t>
          </a:r>
          <a:r>
            <a:rPr lang="fi-FI" sz="1900" kern="1200" baseline="30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2</a:t>
          </a:r>
          <a:r>
            <a:rPr lang="fi-FI" sz="1900" kern="1200" dirty="0"/>
            <a:t> ilman liitännäissairauksia ja</a:t>
          </a:r>
        </a:p>
      </dgm:t>
    </dgm:pt>
    <dgm:pt modelId="{2CCCEA47-EAAE-4BD4-9939-2A0F80ED5A1B}" type="parTrans" cxnId="{A2FC8BEE-1C5A-44C2-BE77-3FD3E3AC4450}">
      <dgm:prSet/>
      <dgm:spPr/>
      <dgm:t>
        <a:bodyPr/>
        <a:lstStyle/>
        <a:p>
          <a:endParaRPr lang="fi-FI"/>
        </a:p>
      </dgm:t>
    </dgm:pt>
    <dgm:pt modelId="{DC174B07-3095-4A01-959E-F403AA8FB2C3}" type="sibTrans" cxnId="{A2FC8BEE-1C5A-44C2-BE77-3FD3E3AC4450}">
      <dgm:prSet/>
      <dgm:spPr/>
      <dgm:t>
        <a:bodyPr/>
        <a:lstStyle/>
        <a:p>
          <a:endParaRPr lang="fi-FI"/>
        </a:p>
      </dgm:t>
    </dgm:pt>
    <dgm:pt modelId="{74974E43-8CD6-40CB-83BD-172365565EFD}">
      <dgm:prSet custT="1"/>
      <dgm:spPr/>
      <dgm:t>
        <a:bodyPr/>
        <a:lstStyle/>
        <a:p>
          <a:pPr>
            <a:buFontTx/>
            <a:buChar char="–"/>
          </a:pPr>
          <a:r>
            <a:rPr lang="fi-FI" dirty="0"/>
            <a:t>potilaalla halukkuus ja valmius lihavuuden hoitoon.</a:t>
          </a:r>
          <a:endParaRPr lang="fi-FI" sz="1900" kern="1200" dirty="0"/>
        </a:p>
      </dgm:t>
    </dgm:pt>
    <dgm:pt modelId="{EA455B36-6F4A-49B3-AC3E-8758D5CF9011}" type="parTrans" cxnId="{C28EB812-04DF-48EC-91AC-ED87E9591C3D}">
      <dgm:prSet/>
      <dgm:spPr/>
    </dgm:pt>
    <dgm:pt modelId="{474BDAF9-5074-46AB-A78B-072F15FE7FEF}" type="sibTrans" cxnId="{C28EB812-04DF-48EC-91AC-ED87E9591C3D}">
      <dgm:prSet/>
      <dgm:spPr/>
    </dgm:pt>
    <dgm:pt modelId="{65C2D8DA-857B-4132-9286-9BFD85AF301E}" type="pres">
      <dgm:prSet presAssocID="{19FC7E2A-31BF-4EF7-9B42-1FE3DB654C55}" presName="linear" presStyleCnt="0">
        <dgm:presLayoutVars>
          <dgm:animLvl val="lvl"/>
          <dgm:resizeHandles val="exact"/>
        </dgm:presLayoutVars>
      </dgm:prSet>
      <dgm:spPr/>
    </dgm:pt>
    <dgm:pt modelId="{C52CF642-E289-4EA1-9DDC-81DB0DE2C769}" type="pres">
      <dgm:prSet presAssocID="{E2D8D617-C257-44A0-8E65-E6FD7117B63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DC63AA7-48BC-4B3A-8D21-70CE3C808D36}" type="pres">
      <dgm:prSet presAssocID="{E2D8D617-C257-44A0-8E65-E6FD7117B63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28EB812-04DF-48EC-91AC-ED87E9591C3D}" srcId="{BF4B6B5F-7827-4690-810D-D77A071E73A2}" destId="{74974E43-8CD6-40CB-83BD-172365565EFD}" srcOrd="1" destOrd="0" parTransId="{EA455B36-6F4A-49B3-AC3E-8758D5CF9011}" sibTransId="{474BDAF9-5074-46AB-A78B-072F15FE7FEF}"/>
    <dgm:cxn modelId="{C1619223-C933-4DC2-BB8B-696FA2E86B2C}" srcId="{19FC7E2A-31BF-4EF7-9B42-1FE3DB654C55}" destId="{E2D8D617-C257-44A0-8E65-E6FD7117B63B}" srcOrd="0" destOrd="0" parTransId="{5FF18785-7FAC-4F64-8A72-0F0899A3BDE8}" sibTransId="{4C92ACD9-18F2-4A4F-8839-94714142BE2F}"/>
    <dgm:cxn modelId="{0605A938-2BAC-4B2D-88F1-ED143220DB8E}" srcId="{E2D8D617-C257-44A0-8E65-E6FD7117B63B}" destId="{BF4B6B5F-7827-4690-810D-D77A071E73A2}" srcOrd="2" destOrd="0" parTransId="{B6F522A5-9CD4-4DD4-85F6-5123288F15F9}" sibTransId="{B9BDCFA2-0472-4834-BBAD-2664FBAD192A}"/>
    <dgm:cxn modelId="{71A1DA45-B44B-490E-8608-4381779AF53A}" type="presOf" srcId="{19FC7E2A-31BF-4EF7-9B42-1FE3DB654C55}" destId="{65C2D8DA-857B-4132-9286-9BFD85AF301E}" srcOrd="0" destOrd="0" presId="urn:microsoft.com/office/officeart/2005/8/layout/vList2"/>
    <dgm:cxn modelId="{9B51FB49-E848-4BF8-B84F-643FB79E3CE0}" type="presOf" srcId="{E2D8D617-C257-44A0-8E65-E6FD7117B63B}" destId="{C52CF642-E289-4EA1-9DDC-81DB0DE2C769}" srcOrd="0" destOrd="0" presId="urn:microsoft.com/office/officeart/2005/8/layout/vList2"/>
    <dgm:cxn modelId="{ED454D4E-BC1C-4B51-A4FC-56819FCC06F3}" srcId="{E2D8D617-C257-44A0-8E65-E6FD7117B63B}" destId="{D357B1F6-1003-4AB7-A115-4036959E13E6}" srcOrd="0" destOrd="0" parTransId="{2DD601F1-F517-4D13-9912-A68574A92C6B}" sibTransId="{FB9616A5-8AA5-46AD-957A-5BC05A7D5FBB}"/>
    <dgm:cxn modelId="{7AD58B9F-5BF3-4D8B-A9A5-45644161FF5F}" type="presOf" srcId="{BF4B6B5F-7827-4690-810D-D77A071E73A2}" destId="{2DC63AA7-48BC-4B3A-8D21-70CE3C808D36}" srcOrd="0" destOrd="2" presId="urn:microsoft.com/office/officeart/2005/8/layout/vList2"/>
    <dgm:cxn modelId="{503CF0A9-D034-4571-B4DD-293C747272BB}" srcId="{E2D8D617-C257-44A0-8E65-E6FD7117B63B}" destId="{0892C87A-28F9-45D0-9D59-0F4133335086}" srcOrd="1" destOrd="0" parTransId="{EE183E3A-F657-4761-B9BB-1014A15055AC}" sibTransId="{3E3A3A47-85ED-47FF-988F-CC69A175B156}"/>
    <dgm:cxn modelId="{439E9FB2-816C-4BBD-A0AE-A1E132CB07B2}" type="presOf" srcId="{0892C87A-28F9-45D0-9D59-0F4133335086}" destId="{2DC63AA7-48BC-4B3A-8D21-70CE3C808D36}" srcOrd="0" destOrd="1" presId="urn:microsoft.com/office/officeart/2005/8/layout/vList2"/>
    <dgm:cxn modelId="{B90EB5B5-EF39-4048-8697-0FDE475A8060}" type="presOf" srcId="{94B8C2A4-54C1-4119-A287-47460F4436CF}" destId="{2DC63AA7-48BC-4B3A-8D21-70CE3C808D36}" srcOrd="0" destOrd="3" presId="urn:microsoft.com/office/officeart/2005/8/layout/vList2"/>
    <dgm:cxn modelId="{2C4630E0-8C6D-46C5-B87F-5A63443F58B4}" type="presOf" srcId="{74974E43-8CD6-40CB-83BD-172365565EFD}" destId="{2DC63AA7-48BC-4B3A-8D21-70CE3C808D36}" srcOrd="0" destOrd="4" presId="urn:microsoft.com/office/officeart/2005/8/layout/vList2"/>
    <dgm:cxn modelId="{982AACE2-895A-4AC7-9B01-C37740A22433}" type="presOf" srcId="{D357B1F6-1003-4AB7-A115-4036959E13E6}" destId="{2DC63AA7-48BC-4B3A-8D21-70CE3C808D36}" srcOrd="0" destOrd="0" presId="urn:microsoft.com/office/officeart/2005/8/layout/vList2"/>
    <dgm:cxn modelId="{A2FC8BEE-1C5A-44C2-BE77-3FD3E3AC4450}" srcId="{BF4B6B5F-7827-4690-810D-D77A071E73A2}" destId="{94B8C2A4-54C1-4119-A287-47460F4436CF}" srcOrd="0" destOrd="0" parTransId="{2CCCEA47-EAAE-4BD4-9939-2A0F80ED5A1B}" sibTransId="{DC174B07-3095-4A01-959E-F403AA8FB2C3}"/>
    <dgm:cxn modelId="{23125BD7-73D3-4453-A04C-E666A360B67B}" type="presParOf" srcId="{65C2D8DA-857B-4132-9286-9BFD85AF301E}" destId="{C52CF642-E289-4EA1-9DDC-81DB0DE2C769}" srcOrd="0" destOrd="0" presId="urn:microsoft.com/office/officeart/2005/8/layout/vList2"/>
    <dgm:cxn modelId="{BFFEC21E-4AFB-4965-B821-214BAE84F659}" type="presParOf" srcId="{65C2D8DA-857B-4132-9286-9BFD85AF301E}" destId="{2DC63AA7-48BC-4B3A-8D21-70CE3C808D3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12AD2B-C016-4F1B-8291-545BA8B1BD8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i-FI"/>
        </a:p>
      </dgm:t>
    </dgm:pt>
    <dgm:pt modelId="{B4E03F7C-4E00-4F39-AD6F-E93E9503F947}">
      <dgm:prSet custT="1"/>
      <dgm:spPr/>
      <dgm:t>
        <a:bodyPr/>
        <a:lstStyle/>
        <a:p>
          <a:r>
            <a:rPr lang="fi-FI" sz="2000" baseline="0" dirty="0"/>
            <a:t>Lihavuuden kokonaisarvioon liittyvät</a:t>
          </a:r>
          <a:endParaRPr lang="fi-FI" sz="2000" dirty="0"/>
        </a:p>
      </dgm:t>
    </dgm:pt>
    <dgm:pt modelId="{B6D767D6-0356-48C5-9C44-6793B05D990C}" type="parTrans" cxnId="{40E6D2E1-114A-4659-BA28-0D43A8B66AD9}">
      <dgm:prSet/>
      <dgm:spPr/>
      <dgm:t>
        <a:bodyPr/>
        <a:lstStyle/>
        <a:p>
          <a:endParaRPr lang="fi-FI"/>
        </a:p>
      </dgm:t>
    </dgm:pt>
    <dgm:pt modelId="{A4189845-1CFC-41CA-9C58-D306345C5192}" type="sibTrans" cxnId="{40E6D2E1-114A-4659-BA28-0D43A8B66AD9}">
      <dgm:prSet/>
      <dgm:spPr/>
      <dgm:t>
        <a:bodyPr/>
        <a:lstStyle/>
        <a:p>
          <a:endParaRPr lang="fi-FI"/>
        </a:p>
      </dgm:t>
    </dgm:pt>
    <dgm:pt modelId="{24D4BF9C-D615-41B7-9DAD-D97F3C0D3A74}">
      <dgm:prSet custT="1"/>
      <dgm:spPr/>
      <dgm:t>
        <a:bodyPr/>
        <a:lstStyle/>
        <a:p>
          <a:r>
            <a:rPr lang="fi-FI" sz="1700" dirty="0">
              <a:solidFill>
                <a:schemeClr val="tx1"/>
              </a:solidFill>
            </a:rPr>
            <a:t>painon ja pituuden mittaaminen ja painoindeksin (BMI, </a:t>
          </a:r>
          <a:r>
            <a:rPr lang="fi-FI" sz="1700" dirty="0" err="1">
              <a:solidFill>
                <a:schemeClr val="tx1"/>
              </a:solidFill>
            </a:rPr>
            <a:t>body</a:t>
          </a:r>
          <a:r>
            <a:rPr lang="fi-FI" sz="1700" dirty="0">
              <a:solidFill>
                <a:schemeClr val="tx1"/>
              </a:solidFill>
            </a:rPr>
            <a:t> </a:t>
          </a:r>
          <a:r>
            <a:rPr lang="fi-FI" sz="1700" dirty="0" err="1">
              <a:solidFill>
                <a:schemeClr val="tx1"/>
              </a:solidFill>
            </a:rPr>
            <a:t>mass</a:t>
          </a:r>
          <a:r>
            <a:rPr lang="fi-FI" sz="1700" dirty="0">
              <a:solidFill>
                <a:schemeClr val="tx1"/>
              </a:solidFill>
            </a:rPr>
            <a:t> </a:t>
          </a:r>
          <a:r>
            <a:rPr lang="fi-FI" sz="1700" dirty="0" err="1">
              <a:solidFill>
                <a:schemeClr val="tx1"/>
              </a:solidFill>
            </a:rPr>
            <a:t>index</a:t>
          </a:r>
          <a:r>
            <a:rPr lang="fi-FI" sz="1700" dirty="0">
              <a:solidFill>
                <a:schemeClr val="tx1"/>
              </a:solidFill>
            </a:rPr>
            <a:t>) laskeminen </a:t>
          </a:r>
        </a:p>
      </dgm:t>
    </dgm:pt>
    <dgm:pt modelId="{617EB3F9-E395-40EA-A0F4-212FB8E40461}" type="parTrans" cxnId="{7415575D-3EA3-4CF5-908D-7CCBE53F9171}">
      <dgm:prSet/>
      <dgm:spPr/>
      <dgm:t>
        <a:bodyPr/>
        <a:lstStyle/>
        <a:p>
          <a:endParaRPr lang="fi-FI"/>
        </a:p>
      </dgm:t>
    </dgm:pt>
    <dgm:pt modelId="{1A89812F-0BD5-4772-83B5-080CA54C1628}" type="sibTrans" cxnId="{7415575D-3EA3-4CF5-908D-7CCBE53F9171}">
      <dgm:prSet/>
      <dgm:spPr/>
      <dgm:t>
        <a:bodyPr/>
        <a:lstStyle/>
        <a:p>
          <a:endParaRPr lang="fi-FI"/>
        </a:p>
      </dgm:t>
    </dgm:pt>
    <dgm:pt modelId="{4D55D2FF-FEBB-40F4-9F3D-E1DE4DA656C0}">
      <dgm:prSet custT="1"/>
      <dgm:spPr/>
      <dgm:t>
        <a:bodyPr/>
        <a:lstStyle/>
        <a:p>
          <a:r>
            <a:rPr lang="fi-FI" sz="1700" dirty="0">
              <a:solidFill>
                <a:schemeClr val="tx1"/>
              </a:solidFill>
            </a:rPr>
            <a:t>vyötärönympäryksen mittaaminen </a:t>
          </a:r>
        </a:p>
      </dgm:t>
    </dgm:pt>
    <dgm:pt modelId="{2BC8CFE1-11E2-4ED5-804B-1D3120AAAD01}" type="parTrans" cxnId="{CFDB45EB-A20C-4BB5-BF5A-BED15B5A7248}">
      <dgm:prSet/>
      <dgm:spPr/>
      <dgm:t>
        <a:bodyPr/>
        <a:lstStyle/>
        <a:p>
          <a:endParaRPr lang="fi-FI"/>
        </a:p>
      </dgm:t>
    </dgm:pt>
    <dgm:pt modelId="{65A003C1-E4C6-41C5-B74D-B525F245A0E6}" type="sibTrans" cxnId="{CFDB45EB-A20C-4BB5-BF5A-BED15B5A7248}">
      <dgm:prSet/>
      <dgm:spPr/>
      <dgm:t>
        <a:bodyPr/>
        <a:lstStyle/>
        <a:p>
          <a:endParaRPr lang="fi-FI"/>
        </a:p>
      </dgm:t>
    </dgm:pt>
    <dgm:pt modelId="{22BF2D88-5C2C-46AB-B877-774643AD2B4E}">
      <dgm:prSet custT="1"/>
      <dgm:spPr/>
      <dgm:t>
        <a:bodyPr/>
        <a:lstStyle/>
        <a:p>
          <a:r>
            <a:rPr lang="fi-FI" sz="1700" dirty="0">
              <a:solidFill>
                <a:schemeClr val="tx1"/>
              </a:solidFill>
            </a:rPr>
            <a:t>lihavuuden liitännäissairauksien ja niiden keskeisten vaaratekijöiden selvittäminen. </a:t>
          </a:r>
        </a:p>
      </dgm:t>
    </dgm:pt>
    <dgm:pt modelId="{9C3BF3BE-F610-461A-BF48-DE6197932F6F}" type="parTrans" cxnId="{2A56A4BF-6C7E-4BC9-A14D-D3C6E22E6AA2}">
      <dgm:prSet/>
      <dgm:spPr/>
      <dgm:t>
        <a:bodyPr/>
        <a:lstStyle/>
        <a:p>
          <a:endParaRPr lang="fi-FI"/>
        </a:p>
      </dgm:t>
    </dgm:pt>
    <dgm:pt modelId="{3E3865BD-D79B-4679-96AC-1E4F52A6B325}" type="sibTrans" cxnId="{2A56A4BF-6C7E-4BC9-A14D-D3C6E22E6AA2}">
      <dgm:prSet/>
      <dgm:spPr/>
      <dgm:t>
        <a:bodyPr/>
        <a:lstStyle/>
        <a:p>
          <a:endParaRPr lang="fi-FI"/>
        </a:p>
      </dgm:t>
    </dgm:pt>
    <dgm:pt modelId="{FE109F95-A308-4BFC-BCCF-9A45BE6051E4}">
      <dgm:prSet custT="1"/>
      <dgm:spPr/>
      <dgm:t>
        <a:bodyPr/>
        <a:lstStyle/>
        <a:p>
          <a:r>
            <a:rPr lang="fi-FI" sz="1900" b="0" i="0"/>
            <a:t>Terveydenhuollossa lihavuutta tulee ehkäistä ja hoitaa erityisen aktiivisesti</a:t>
          </a:r>
          <a:endParaRPr lang="fi-FI" sz="1900" dirty="0"/>
        </a:p>
      </dgm:t>
    </dgm:pt>
    <dgm:pt modelId="{D74FBA1A-2E06-4099-89ED-D12D5215D17B}" type="parTrans" cxnId="{D30B202B-C2AF-411B-B640-2B7D3D9A6DA1}">
      <dgm:prSet/>
      <dgm:spPr/>
      <dgm:t>
        <a:bodyPr/>
        <a:lstStyle/>
        <a:p>
          <a:endParaRPr lang="fi-FI"/>
        </a:p>
      </dgm:t>
    </dgm:pt>
    <dgm:pt modelId="{0C06514B-71DB-4D63-A761-08BDCECC7683}" type="sibTrans" cxnId="{D30B202B-C2AF-411B-B640-2B7D3D9A6DA1}">
      <dgm:prSet/>
      <dgm:spPr/>
      <dgm:t>
        <a:bodyPr/>
        <a:lstStyle/>
        <a:p>
          <a:endParaRPr lang="fi-FI"/>
        </a:p>
      </dgm:t>
    </dgm:pt>
    <dgm:pt modelId="{0474474E-64B0-4BFD-99B7-F289F5FDED90}">
      <dgm:prSet custT="1"/>
      <dgm:spPr/>
      <dgm:t>
        <a:bodyPr/>
        <a:lstStyle/>
        <a:p>
          <a:r>
            <a:rPr lang="fi-FI" sz="1700" b="0" i="0"/>
            <a:t>henkilöillä, joilla on lihavuuden lisäksi liitännäissairauksia tai niiden vaaratekijöitä</a:t>
          </a:r>
          <a:endParaRPr lang="fi-FI" sz="1700" dirty="0">
            <a:solidFill>
              <a:schemeClr val="tx1"/>
            </a:solidFill>
          </a:endParaRPr>
        </a:p>
      </dgm:t>
    </dgm:pt>
    <dgm:pt modelId="{8FA85047-1472-4A9E-B7E5-468C826C6E41}" type="parTrans" cxnId="{A566E3D8-CC76-4104-AC84-03E5E1DA80F8}">
      <dgm:prSet/>
      <dgm:spPr/>
      <dgm:t>
        <a:bodyPr/>
        <a:lstStyle/>
        <a:p>
          <a:endParaRPr lang="fi-FI"/>
        </a:p>
      </dgm:t>
    </dgm:pt>
    <dgm:pt modelId="{BD4A585D-9A6B-4C3B-AB1B-E74A105293DE}" type="sibTrans" cxnId="{A566E3D8-CC76-4104-AC84-03E5E1DA80F8}">
      <dgm:prSet/>
      <dgm:spPr/>
      <dgm:t>
        <a:bodyPr/>
        <a:lstStyle/>
        <a:p>
          <a:endParaRPr lang="fi-FI"/>
        </a:p>
      </dgm:t>
    </dgm:pt>
    <dgm:pt modelId="{55B657F0-F7A0-4AFF-9FB6-0BED0D84F1AD}">
      <dgm:prSet custT="1"/>
      <dgm:spPr/>
      <dgm:t>
        <a:bodyPr/>
        <a:lstStyle/>
        <a:p>
          <a:r>
            <a:rPr lang="fi-FI" sz="1700" b="0" i="0"/>
            <a:t>henkilöillä, joilla on vaikea lihavuus (BMI ≥ 35 kg/m</a:t>
          </a:r>
          <a:r>
            <a:rPr lang="fi-FI" sz="1700" b="0" i="0" baseline="30000"/>
            <a:t>2</a:t>
          </a:r>
          <a:r>
            <a:rPr lang="fi-FI" sz="1700" b="0" i="0"/>
            <a:t>)</a:t>
          </a:r>
          <a:endParaRPr lang="fi-FI" sz="1700" dirty="0">
            <a:solidFill>
              <a:schemeClr val="tx1"/>
            </a:solidFill>
          </a:endParaRPr>
        </a:p>
      </dgm:t>
    </dgm:pt>
    <dgm:pt modelId="{518A4390-9CFC-4DF6-90F8-133FA9D9D89E}" type="parTrans" cxnId="{7BDCA3CF-89E8-42F3-9F9D-9436992E373B}">
      <dgm:prSet/>
      <dgm:spPr/>
      <dgm:t>
        <a:bodyPr/>
        <a:lstStyle/>
        <a:p>
          <a:endParaRPr lang="fi-FI"/>
        </a:p>
      </dgm:t>
    </dgm:pt>
    <dgm:pt modelId="{0C80BF87-3F8C-467B-900F-E426DBAB6E6D}" type="sibTrans" cxnId="{7BDCA3CF-89E8-42F3-9F9D-9436992E373B}">
      <dgm:prSet/>
      <dgm:spPr/>
      <dgm:t>
        <a:bodyPr/>
        <a:lstStyle/>
        <a:p>
          <a:endParaRPr lang="fi-FI"/>
        </a:p>
      </dgm:t>
    </dgm:pt>
    <dgm:pt modelId="{E0ED6712-0ED0-44F8-80A8-D8184080E5FD}">
      <dgm:prSet custT="1"/>
      <dgm:spPr/>
      <dgm:t>
        <a:bodyPr/>
        <a:lstStyle/>
        <a:p>
          <a:r>
            <a:rPr lang="fi-FI" sz="1700" b="0" i="0" dirty="0"/>
            <a:t>naisilla, jotka ovat lihavia ja suunnittelevat raskautta tai ovat raskaana tai </a:t>
          </a:r>
          <a:r>
            <a:rPr lang="fi-FI" sz="1700" b="0" i="0" dirty="0">
              <a:solidFill>
                <a:schemeClr val="tx1"/>
              </a:solidFill>
            </a:rPr>
            <a:t>joilla o</a:t>
          </a:r>
          <a:r>
            <a:rPr lang="fi-FI" sz="1700" b="0" i="0" dirty="0"/>
            <a:t>n vaikeuksia raskaaksi tulemisessa.</a:t>
          </a:r>
          <a:endParaRPr lang="fi-FI" sz="1700" dirty="0">
            <a:solidFill>
              <a:schemeClr val="tx1"/>
            </a:solidFill>
          </a:endParaRPr>
        </a:p>
      </dgm:t>
    </dgm:pt>
    <dgm:pt modelId="{1D322F29-060C-4141-BCAD-7C9E0AAFF3AC}" type="parTrans" cxnId="{B3907E6A-6E70-4D23-ADEF-0F034ACDA988}">
      <dgm:prSet/>
      <dgm:spPr/>
      <dgm:t>
        <a:bodyPr/>
        <a:lstStyle/>
        <a:p>
          <a:endParaRPr lang="fi-FI"/>
        </a:p>
      </dgm:t>
    </dgm:pt>
    <dgm:pt modelId="{E0B4F5DF-7479-4D6A-8DA1-93CB1449DCD9}" type="sibTrans" cxnId="{B3907E6A-6E70-4D23-ADEF-0F034ACDA988}">
      <dgm:prSet/>
      <dgm:spPr/>
      <dgm:t>
        <a:bodyPr/>
        <a:lstStyle/>
        <a:p>
          <a:endParaRPr lang="fi-FI"/>
        </a:p>
      </dgm:t>
    </dgm:pt>
    <dgm:pt modelId="{24701BF7-40CF-483B-BD62-DEF5BA213C7D}" type="pres">
      <dgm:prSet presAssocID="{F712AD2B-C016-4F1B-8291-545BA8B1BD8F}" presName="linear" presStyleCnt="0">
        <dgm:presLayoutVars>
          <dgm:animLvl val="lvl"/>
          <dgm:resizeHandles val="exact"/>
        </dgm:presLayoutVars>
      </dgm:prSet>
      <dgm:spPr/>
    </dgm:pt>
    <dgm:pt modelId="{A0CA20D4-FBB9-44D5-ADE8-EFAA85F3F232}" type="pres">
      <dgm:prSet presAssocID="{B4E03F7C-4E00-4F39-AD6F-E93E9503F947}" presName="parentText" presStyleLbl="node1" presStyleIdx="0" presStyleCnt="2" custScaleY="45654">
        <dgm:presLayoutVars>
          <dgm:chMax val="0"/>
          <dgm:bulletEnabled val="1"/>
        </dgm:presLayoutVars>
      </dgm:prSet>
      <dgm:spPr/>
    </dgm:pt>
    <dgm:pt modelId="{410486F4-AFE7-4C08-9A39-EF53EE2BB163}" type="pres">
      <dgm:prSet presAssocID="{B4E03F7C-4E00-4F39-AD6F-E93E9503F947}" presName="childText" presStyleLbl="revTx" presStyleIdx="0" presStyleCnt="2" custScaleY="104992">
        <dgm:presLayoutVars>
          <dgm:bulletEnabled val="1"/>
        </dgm:presLayoutVars>
      </dgm:prSet>
      <dgm:spPr/>
    </dgm:pt>
    <dgm:pt modelId="{8B14A4DF-4D8D-4D29-B635-0E02118556EE}" type="pres">
      <dgm:prSet presAssocID="{FE109F95-A308-4BFC-BCCF-9A45BE6051E4}" presName="parentText" presStyleLbl="node1" presStyleIdx="1" presStyleCnt="2" custScaleY="48789">
        <dgm:presLayoutVars>
          <dgm:chMax val="0"/>
          <dgm:bulletEnabled val="1"/>
        </dgm:presLayoutVars>
      </dgm:prSet>
      <dgm:spPr/>
    </dgm:pt>
    <dgm:pt modelId="{1014D4BC-46CD-46FC-85DC-DF6638F6043F}" type="pres">
      <dgm:prSet presAssocID="{FE109F95-A308-4BFC-BCCF-9A45BE6051E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781311B-64D5-484A-AE26-A41AC219C721}" type="presOf" srcId="{55B657F0-F7A0-4AFF-9FB6-0BED0D84F1AD}" destId="{1014D4BC-46CD-46FC-85DC-DF6638F6043F}" srcOrd="0" destOrd="1" presId="urn:microsoft.com/office/officeart/2005/8/layout/vList2"/>
    <dgm:cxn modelId="{8A739427-6FE9-46BD-A842-79BEF8A71E36}" type="presOf" srcId="{E0ED6712-0ED0-44F8-80A8-D8184080E5FD}" destId="{1014D4BC-46CD-46FC-85DC-DF6638F6043F}" srcOrd="0" destOrd="2" presId="urn:microsoft.com/office/officeart/2005/8/layout/vList2"/>
    <dgm:cxn modelId="{DAD0682A-EC28-4956-9CD6-D1C2A23F1224}" type="presOf" srcId="{B4E03F7C-4E00-4F39-AD6F-E93E9503F947}" destId="{A0CA20D4-FBB9-44D5-ADE8-EFAA85F3F232}" srcOrd="0" destOrd="0" presId="urn:microsoft.com/office/officeart/2005/8/layout/vList2"/>
    <dgm:cxn modelId="{D30B202B-C2AF-411B-B640-2B7D3D9A6DA1}" srcId="{F712AD2B-C016-4F1B-8291-545BA8B1BD8F}" destId="{FE109F95-A308-4BFC-BCCF-9A45BE6051E4}" srcOrd="1" destOrd="0" parTransId="{D74FBA1A-2E06-4099-89ED-D12D5215D17B}" sibTransId="{0C06514B-71DB-4D63-A761-08BDCECC7683}"/>
    <dgm:cxn modelId="{7415575D-3EA3-4CF5-908D-7CCBE53F9171}" srcId="{B4E03F7C-4E00-4F39-AD6F-E93E9503F947}" destId="{24D4BF9C-D615-41B7-9DAD-D97F3C0D3A74}" srcOrd="0" destOrd="0" parTransId="{617EB3F9-E395-40EA-A0F4-212FB8E40461}" sibTransId="{1A89812F-0BD5-4772-83B5-080CA54C1628}"/>
    <dgm:cxn modelId="{B3907E6A-6E70-4D23-ADEF-0F034ACDA988}" srcId="{FE109F95-A308-4BFC-BCCF-9A45BE6051E4}" destId="{E0ED6712-0ED0-44F8-80A8-D8184080E5FD}" srcOrd="2" destOrd="0" parTransId="{1D322F29-060C-4141-BCAD-7C9E0AAFF3AC}" sibTransId="{E0B4F5DF-7479-4D6A-8DA1-93CB1449DCD9}"/>
    <dgm:cxn modelId="{BE0D4159-4083-4DA8-A92D-4A6C90B99783}" type="presOf" srcId="{FE109F95-A308-4BFC-BCCF-9A45BE6051E4}" destId="{8B14A4DF-4D8D-4D29-B635-0E02118556EE}" srcOrd="0" destOrd="0" presId="urn:microsoft.com/office/officeart/2005/8/layout/vList2"/>
    <dgm:cxn modelId="{25D008AA-CD3D-4D14-AAF8-C48C28017167}" type="presOf" srcId="{F712AD2B-C016-4F1B-8291-545BA8B1BD8F}" destId="{24701BF7-40CF-483B-BD62-DEF5BA213C7D}" srcOrd="0" destOrd="0" presId="urn:microsoft.com/office/officeart/2005/8/layout/vList2"/>
    <dgm:cxn modelId="{D0A384B1-B08F-4C6D-B79E-4B4CC8FB475C}" type="presOf" srcId="{24D4BF9C-D615-41B7-9DAD-D97F3C0D3A74}" destId="{410486F4-AFE7-4C08-9A39-EF53EE2BB163}" srcOrd="0" destOrd="0" presId="urn:microsoft.com/office/officeart/2005/8/layout/vList2"/>
    <dgm:cxn modelId="{2A56A4BF-6C7E-4BC9-A14D-D3C6E22E6AA2}" srcId="{B4E03F7C-4E00-4F39-AD6F-E93E9503F947}" destId="{22BF2D88-5C2C-46AB-B877-774643AD2B4E}" srcOrd="2" destOrd="0" parTransId="{9C3BF3BE-F610-461A-BF48-DE6197932F6F}" sibTransId="{3E3865BD-D79B-4679-96AC-1E4F52A6B325}"/>
    <dgm:cxn modelId="{FAE233C4-1C4F-4E94-9D58-928F3770124A}" type="presOf" srcId="{0474474E-64B0-4BFD-99B7-F289F5FDED90}" destId="{1014D4BC-46CD-46FC-85DC-DF6638F6043F}" srcOrd="0" destOrd="0" presId="urn:microsoft.com/office/officeart/2005/8/layout/vList2"/>
    <dgm:cxn modelId="{7BDCA3CF-89E8-42F3-9F9D-9436992E373B}" srcId="{FE109F95-A308-4BFC-BCCF-9A45BE6051E4}" destId="{55B657F0-F7A0-4AFF-9FB6-0BED0D84F1AD}" srcOrd="1" destOrd="0" parTransId="{518A4390-9CFC-4DF6-90F8-133FA9D9D89E}" sibTransId="{0C80BF87-3F8C-467B-900F-E426DBAB6E6D}"/>
    <dgm:cxn modelId="{D73FDDD2-F8C1-45AF-9C91-48EAC8BBA4CB}" type="presOf" srcId="{22BF2D88-5C2C-46AB-B877-774643AD2B4E}" destId="{410486F4-AFE7-4C08-9A39-EF53EE2BB163}" srcOrd="0" destOrd="2" presId="urn:microsoft.com/office/officeart/2005/8/layout/vList2"/>
    <dgm:cxn modelId="{EE261AD3-0F4B-448B-B2C7-FB4B6D5F1DFC}" type="presOf" srcId="{4D55D2FF-FEBB-40F4-9F3D-E1DE4DA656C0}" destId="{410486F4-AFE7-4C08-9A39-EF53EE2BB163}" srcOrd="0" destOrd="1" presId="urn:microsoft.com/office/officeart/2005/8/layout/vList2"/>
    <dgm:cxn modelId="{A566E3D8-CC76-4104-AC84-03E5E1DA80F8}" srcId="{FE109F95-A308-4BFC-BCCF-9A45BE6051E4}" destId="{0474474E-64B0-4BFD-99B7-F289F5FDED90}" srcOrd="0" destOrd="0" parTransId="{8FA85047-1472-4A9E-B7E5-468C826C6E41}" sibTransId="{BD4A585D-9A6B-4C3B-AB1B-E74A105293DE}"/>
    <dgm:cxn modelId="{40E6D2E1-114A-4659-BA28-0D43A8B66AD9}" srcId="{F712AD2B-C016-4F1B-8291-545BA8B1BD8F}" destId="{B4E03F7C-4E00-4F39-AD6F-E93E9503F947}" srcOrd="0" destOrd="0" parTransId="{B6D767D6-0356-48C5-9C44-6793B05D990C}" sibTransId="{A4189845-1CFC-41CA-9C58-D306345C5192}"/>
    <dgm:cxn modelId="{CFDB45EB-A20C-4BB5-BF5A-BED15B5A7248}" srcId="{B4E03F7C-4E00-4F39-AD6F-E93E9503F947}" destId="{4D55D2FF-FEBB-40F4-9F3D-E1DE4DA656C0}" srcOrd="1" destOrd="0" parTransId="{2BC8CFE1-11E2-4ED5-804B-1D3120AAAD01}" sibTransId="{65A003C1-E4C6-41C5-B74D-B525F245A0E6}"/>
    <dgm:cxn modelId="{4BBC70A1-50A6-48E9-B757-630185B74274}" type="presParOf" srcId="{24701BF7-40CF-483B-BD62-DEF5BA213C7D}" destId="{A0CA20D4-FBB9-44D5-ADE8-EFAA85F3F232}" srcOrd="0" destOrd="0" presId="urn:microsoft.com/office/officeart/2005/8/layout/vList2"/>
    <dgm:cxn modelId="{D6C40733-DC8C-4A28-B3B7-7004917A9B2D}" type="presParOf" srcId="{24701BF7-40CF-483B-BD62-DEF5BA213C7D}" destId="{410486F4-AFE7-4C08-9A39-EF53EE2BB163}" srcOrd="1" destOrd="0" presId="urn:microsoft.com/office/officeart/2005/8/layout/vList2"/>
    <dgm:cxn modelId="{EDFBEEA8-E8F6-402B-9800-3B4BF8A5AF14}" type="presParOf" srcId="{24701BF7-40CF-483B-BD62-DEF5BA213C7D}" destId="{8B14A4DF-4D8D-4D29-B635-0E02118556EE}" srcOrd="2" destOrd="0" presId="urn:microsoft.com/office/officeart/2005/8/layout/vList2"/>
    <dgm:cxn modelId="{A9CD1195-0896-4754-8B98-AD3229A467F1}" type="presParOf" srcId="{24701BF7-40CF-483B-BD62-DEF5BA213C7D}" destId="{1014D4BC-46CD-46FC-85DC-DF6638F6043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93413E-3D72-4849-BABE-CD088BC215B4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i-FI"/>
        </a:p>
      </dgm:t>
    </dgm:pt>
    <dgm:pt modelId="{C54F857A-8BF4-4ECC-A5CA-302FC58AE833}">
      <dgm:prSet/>
      <dgm:spPr/>
      <dgm:t>
        <a:bodyPr/>
        <a:lstStyle/>
        <a:p>
          <a:r>
            <a:rPr lang="fi-FI" baseline="0" dirty="0"/>
            <a:t>Ensisijainen hoitomuoto on suunnitelmallinen, usealla tapaamiskerralla toteutettava </a:t>
          </a:r>
          <a:r>
            <a:rPr lang="fi-FI" baseline="0" dirty="0">
              <a:solidFill>
                <a:schemeClr val="tx1"/>
              </a:solidFill>
            </a:rPr>
            <a:t>elintapaohjaus (elintapahoito), jossa</a:t>
          </a:r>
          <a:endParaRPr lang="fi-FI" dirty="0">
            <a:solidFill>
              <a:schemeClr val="tx1"/>
            </a:solidFill>
          </a:endParaRPr>
        </a:p>
      </dgm:t>
    </dgm:pt>
    <dgm:pt modelId="{20B43522-A53C-432F-AC71-5F78CD7E4C11}" type="parTrans" cxnId="{D9674FFD-88EE-4150-98EF-0BB62C0AA359}">
      <dgm:prSet/>
      <dgm:spPr/>
      <dgm:t>
        <a:bodyPr/>
        <a:lstStyle/>
        <a:p>
          <a:endParaRPr lang="fi-FI"/>
        </a:p>
      </dgm:t>
    </dgm:pt>
    <dgm:pt modelId="{181D9F61-C099-4896-9A20-9293DF0A9AE7}" type="sibTrans" cxnId="{D9674FFD-88EE-4150-98EF-0BB62C0AA359}">
      <dgm:prSet/>
      <dgm:spPr/>
      <dgm:t>
        <a:bodyPr/>
        <a:lstStyle/>
        <a:p>
          <a:endParaRPr lang="fi-FI"/>
        </a:p>
      </dgm:t>
    </dgm:pt>
    <dgm:pt modelId="{9F890B6B-F711-4AF1-910A-3DCAD41FCE17}">
      <dgm:prSet custT="1"/>
      <dgm:spPr/>
      <dgm:t>
        <a:bodyPr/>
        <a:lstStyle/>
        <a:p>
          <a:r>
            <a:rPr lang="fi-FI" sz="1800" dirty="0">
              <a:solidFill>
                <a:schemeClr val="tx1"/>
              </a:solidFill>
            </a:rPr>
            <a:t>huomioidaan ruokailu- ja </a:t>
          </a:r>
          <a:r>
            <a:rPr lang="fi-FI" sz="1800">
              <a:solidFill>
                <a:schemeClr val="tx1"/>
              </a:solidFill>
            </a:rPr>
            <a:t>liikkumistottumukset, uni</a:t>
          </a:r>
          <a:r>
            <a:rPr lang="fi-FI" sz="1800" dirty="0">
              <a:solidFill>
                <a:schemeClr val="tx1"/>
              </a:solidFill>
            </a:rPr>
            <a:t>, päihteet, psyykkinen hyvinvointi ja voimavarat </a:t>
          </a:r>
        </a:p>
      </dgm:t>
    </dgm:pt>
    <dgm:pt modelId="{A19EFB3D-6A06-4734-BF49-2B4EE5AACE27}" type="parTrans" cxnId="{86A19A1E-99AE-468F-B5A2-783EB5B8583F}">
      <dgm:prSet/>
      <dgm:spPr/>
      <dgm:t>
        <a:bodyPr/>
        <a:lstStyle/>
        <a:p>
          <a:endParaRPr lang="fi-FI"/>
        </a:p>
      </dgm:t>
    </dgm:pt>
    <dgm:pt modelId="{53D34A12-2AE4-424F-8D67-C17691E98E20}" type="sibTrans" cxnId="{86A19A1E-99AE-468F-B5A2-783EB5B8583F}">
      <dgm:prSet/>
      <dgm:spPr/>
      <dgm:t>
        <a:bodyPr/>
        <a:lstStyle/>
        <a:p>
          <a:endParaRPr lang="fi-FI"/>
        </a:p>
      </dgm:t>
    </dgm:pt>
    <dgm:pt modelId="{674E9FB9-A7E8-4124-8453-1CE8E5EE7CDF}">
      <dgm:prSet custT="1"/>
      <dgm:spPr/>
      <dgm:t>
        <a:bodyPr/>
        <a:lstStyle/>
        <a:p>
          <a:r>
            <a:rPr lang="fi-FI" sz="1800" dirty="0"/>
            <a:t>käsitellään syömiseen ja painonhallintaan liittyviä ajatuksia, tunteita, asenteita ja käyttäytymistä. </a:t>
          </a:r>
        </a:p>
      </dgm:t>
    </dgm:pt>
    <dgm:pt modelId="{556421E4-0106-4ACC-AC50-A1D6936D2184}" type="parTrans" cxnId="{F4413001-B918-429A-90B7-FA8D0D95F79E}">
      <dgm:prSet/>
      <dgm:spPr/>
      <dgm:t>
        <a:bodyPr/>
        <a:lstStyle/>
        <a:p>
          <a:endParaRPr lang="fi-FI"/>
        </a:p>
      </dgm:t>
    </dgm:pt>
    <dgm:pt modelId="{A18A1DCD-5BAB-422F-81A0-A814DD3A246B}" type="sibTrans" cxnId="{F4413001-B918-429A-90B7-FA8D0D95F79E}">
      <dgm:prSet/>
      <dgm:spPr/>
      <dgm:t>
        <a:bodyPr/>
        <a:lstStyle/>
        <a:p>
          <a:endParaRPr lang="fi-FI"/>
        </a:p>
      </dgm:t>
    </dgm:pt>
    <dgm:pt modelId="{A827A85E-CABD-4A64-856E-48D4DE54AC98}">
      <dgm:prSet/>
      <dgm:spPr/>
      <dgm:t>
        <a:bodyPr/>
        <a:lstStyle/>
        <a:p>
          <a:r>
            <a:rPr lang="fi-FI" strike="noStrike" baseline="0">
              <a:solidFill>
                <a:schemeClr val="tx1"/>
              </a:solidFill>
            </a:rPr>
            <a:t>E</a:t>
          </a:r>
          <a:r>
            <a:rPr lang="fi-FI" baseline="0">
              <a:solidFill>
                <a:schemeClr val="tx1"/>
              </a:solidFill>
            </a:rPr>
            <a:t>lintap</a:t>
          </a:r>
          <a:r>
            <a:rPr lang="fi-FI" baseline="0"/>
            <a:t>ahoitoa </a:t>
          </a:r>
          <a:r>
            <a:rPr lang="fi-FI" baseline="0" dirty="0"/>
            <a:t>tukevia menetelmiä voivat olla erittäin niukkaenergiainen dieetti (ENED) ja lääkitys. </a:t>
          </a:r>
          <a:endParaRPr lang="fi-FI" dirty="0"/>
        </a:p>
      </dgm:t>
    </dgm:pt>
    <dgm:pt modelId="{8E3D9235-E4A0-4D86-A6BA-8797AFA766E7}" type="parTrans" cxnId="{E52561C7-1E7D-4086-BC9F-FA088C098AB3}">
      <dgm:prSet/>
      <dgm:spPr/>
      <dgm:t>
        <a:bodyPr/>
        <a:lstStyle/>
        <a:p>
          <a:endParaRPr lang="fi-FI"/>
        </a:p>
      </dgm:t>
    </dgm:pt>
    <dgm:pt modelId="{C8FD433F-34B6-4E30-A971-79C8A8E5547F}" type="sibTrans" cxnId="{E52561C7-1E7D-4086-BC9F-FA088C098AB3}">
      <dgm:prSet/>
      <dgm:spPr/>
      <dgm:t>
        <a:bodyPr/>
        <a:lstStyle/>
        <a:p>
          <a:endParaRPr lang="fi-FI"/>
        </a:p>
      </dgm:t>
    </dgm:pt>
    <dgm:pt modelId="{FC882B32-B733-478A-AE47-15549B07F9F8}" type="pres">
      <dgm:prSet presAssocID="{3F93413E-3D72-4849-BABE-CD088BC215B4}" presName="linear" presStyleCnt="0">
        <dgm:presLayoutVars>
          <dgm:animLvl val="lvl"/>
          <dgm:resizeHandles val="exact"/>
        </dgm:presLayoutVars>
      </dgm:prSet>
      <dgm:spPr/>
    </dgm:pt>
    <dgm:pt modelId="{5F2CCC01-B1D0-42B6-A90A-75BDAECD1128}" type="pres">
      <dgm:prSet presAssocID="{C54F857A-8BF4-4ECC-A5CA-302FC58AE833}" presName="parentText" presStyleLbl="node1" presStyleIdx="0" presStyleCnt="2" custScaleY="87102">
        <dgm:presLayoutVars>
          <dgm:chMax val="0"/>
          <dgm:bulletEnabled val="1"/>
        </dgm:presLayoutVars>
      </dgm:prSet>
      <dgm:spPr/>
    </dgm:pt>
    <dgm:pt modelId="{D875E035-76D8-481F-9A6C-DA7922C01120}" type="pres">
      <dgm:prSet presAssocID="{C54F857A-8BF4-4ECC-A5CA-302FC58AE833}" presName="childText" presStyleLbl="revTx" presStyleIdx="0" presStyleCnt="1">
        <dgm:presLayoutVars>
          <dgm:bulletEnabled val="1"/>
        </dgm:presLayoutVars>
      </dgm:prSet>
      <dgm:spPr/>
    </dgm:pt>
    <dgm:pt modelId="{3A94C4C4-A6FA-455C-8753-6389B5E0951D}" type="pres">
      <dgm:prSet presAssocID="{A827A85E-CABD-4A64-856E-48D4DE54AC98}" presName="parentText" presStyleLbl="node1" presStyleIdx="1" presStyleCnt="2" custScaleY="86919">
        <dgm:presLayoutVars>
          <dgm:chMax val="0"/>
          <dgm:bulletEnabled val="1"/>
        </dgm:presLayoutVars>
      </dgm:prSet>
      <dgm:spPr/>
    </dgm:pt>
  </dgm:ptLst>
  <dgm:cxnLst>
    <dgm:cxn modelId="{F4413001-B918-429A-90B7-FA8D0D95F79E}" srcId="{C54F857A-8BF4-4ECC-A5CA-302FC58AE833}" destId="{674E9FB9-A7E8-4124-8453-1CE8E5EE7CDF}" srcOrd="1" destOrd="0" parTransId="{556421E4-0106-4ACC-AC50-A1D6936D2184}" sibTransId="{A18A1DCD-5BAB-422F-81A0-A814DD3A246B}"/>
    <dgm:cxn modelId="{F9A15E0C-A8FC-49FE-A8A2-D1AD3F3AE304}" type="presOf" srcId="{C54F857A-8BF4-4ECC-A5CA-302FC58AE833}" destId="{5F2CCC01-B1D0-42B6-A90A-75BDAECD1128}" srcOrd="0" destOrd="0" presId="urn:microsoft.com/office/officeart/2005/8/layout/vList2"/>
    <dgm:cxn modelId="{86A19A1E-99AE-468F-B5A2-783EB5B8583F}" srcId="{C54F857A-8BF4-4ECC-A5CA-302FC58AE833}" destId="{9F890B6B-F711-4AF1-910A-3DCAD41FCE17}" srcOrd="0" destOrd="0" parTransId="{A19EFB3D-6A06-4734-BF49-2B4EE5AACE27}" sibTransId="{53D34A12-2AE4-424F-8D67-C17691E98E20}"/>
    <dgm:cxn modelId="{19A4AE2D-43F2-43E2-B570-0D0A7A66EFED}" type="presOf" srcId="{9F890B6B-F711-4AF1-910A-3DCAD41FCE17}" destId="{D875E035-76D8-481F-9A6C-DA7922C01120}" srcOrd="0" destOrd="0" presId="urn:microsoft.com/office/officeart/2005/8/layout/vList2"/>
    <dgm:cxn modelId="{6868E640-1C88-4178-9349-0115C96AE859}" type="presOf" srcId="{3F93413E-3D72-4849-BABE-CD088BC215B4}" destId="{FC882B32-B733-478A-AE47-15549B07F9F8}" srcOrd="0" destOrd="0" presId="urn:microsoft.com/office/officeart/2005/8/layout/vList2"/>
    <dgm:cxn modelId="{9201BC5C-A919-4FA3-A860-2BCFE057507F}" type="presOf" srcId="{A827A85E-CABD-4A64-856E-48D4DE54AC98}" destId="{3A94C4C4-A6FA-455C-8753-6389B5E0951D}" srcOrd="0" destOrd="0" presId="urn:microsoft.com/office/officeart/2005/8/layout/vList2"/>
    <dgm:cxn modelId="{E52561C7-1E7D-4086-BC9F-FA088C098AB3}" srcId="{3F93413E-3D72-4849-BABE-CD088BC215B4}" destId="{A827A85E-CABD-4A64-856E-48D4DE54AC98}" srcOrd="1" destOrd="0" parTransId="{8E3D9235-E4A0-4D86-A6BA-8797AFA766E7}" sibTransId="{C8FD433F-34B6-4E30-A971-79C8A8E5547F}"/>
    <dgm:cxn modelId="{BEA795C8-BDC6-4ABF-AB1D-0C7C4585A404}" type="presOf" srcId="{674E9FB9-A7E8-4124-8453-1CE8E5EE7CDF}" destId="{D875E035-76D8-481F-9A6C-DA7922C01120}" srcOrd="0" destOrd="1" presId="urn:microsoft.com/office/officeart/2005/8/layout/vList2"/>
    <dgm:cxn modelId="{D9674FFD-88EE-4150-98EF-0BB62C0AA359}" srcId="{3F93413E-3D72-4849-BABE-CD088BC215B4}" destId="{C54F857A-8BF4-4ECC-A5CA-302FC58AE833}" srcOrd="0" destOrd="0" parTransId="{20B43522-A53C-432F-AC71-5F78CD7E4C11}" sibTransId="{181D9F61-C099-4896-9A20-9293DF0A9AE7}"/>
    <dgm:cxn modelId="{2E00463D-2899-46E4-AD7D-38AAE8388EED}" type="presParOf" srcId="{FC882B32-B733-478A-AE47-15549B07F9F8}" destId="{5F2CCC01-B1D0-42B6-A90A-75BDAECD1128}" srcOrd="0" destOrd="0" presId="urn:microsoft.com/office/officeart/2005/8/layout/vList2"/>
    <dgm:cxn modelId="{35FFCF84-8A56-4FA5-8676-14BE8DD000BF}" type="presParOf" srcId="{FC882B32-B733-478A-AE47-15549B07F9F8}" destId="{D875E035-76D8-481F-9A6C-DA7922C01120}" srcOrd="1" destOrd="0" presId="urn:microsoft.com/office/officeart/2005/8/layout/vList2"/>
    <dgm:cxn modelId="{25BD8E51-9B47-4EEE-9B85-4728A0634F41}" type="presParOf" srcId="{FC882B32-B733-478A-AE47-15549B07F9F8}" destId="{3A94C4C4-A6FA-455C-8753-6389B5E0951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5D0B65-97D3-49E3-A417-C7997E4FA0E4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i-FI"/>
        </a:p>
      </dgm:t>
    </dgm:pt>
    <dgm:pt modelId="{413E470F-7EB4-40EB-B83D-FE16E09B7FD9}">
      <dgm:prSet custT="1"/>
      <dgm:spPr/>
      <dgm:t>
        <a:bodyPr/>
        <a:lstStyle/>
        <a:p>
          <a:r>
            <a:rPr lang="fi-FI" sz="1900" baseline="0" dirty="0"/>
            <a:t>Potilaat, joilla on monia tai hankalasti hoidettavia sairauksia, lähetetään </a:t>
          </a:r>
          <a:r>
            <a:rPr lang="fi-FI" sz="1900" baseline="0" dirty="0">
              <a:solidFill>
                <a:schemeClr val="tx1"/>
              </a:solidFill>
            </a:rPr>
            <a:t>erikoissairaanhoitoon, jos lihavuuden hoito perusterveydenhuollossa ei tuota tavoiteltua tulosta.</a:t>
          </a:r>
          <a:endParaRPr lang="fi-FI" sz="1900" dirty="0">
            <a:solidFill>
              <a:schemeClr val="tx1"/>
            </a:solidFill>
          </a:endParaRPr>
        </a:p>
      </dgm:t>
    </dgm:pt>
    <dgm:pt modelId="{E847C4B4-5C70-4831-A1D2-6F4760D49599}" type="parTrans" cxnId="{53E588C0-C00B-4B42-BE98-BF3CFBB2BF22}">
      <dgm:prSet/>
      <dgm:spPr/>
      <dgm:t>
        <a:bodyPr/>
        <a:lstStyle/>
        <a:p>
          <a:endParaRPr lang="fi-FI"/>
        </a:p>
      </dgm:t>
    </dgm:pt>
    <dgm:pt modelId="{2C4C4EBE-4D90-435E-A41D-1A7E670A317A}" type="sibTrans" cxnId="{53E588C0-C00B-4B42-BE98-BF3CFBB2BF22}">
      <dgm:prSet/>
      <dgm:spPr/>
      <dgm:t>
        <a:bodyPr/>
        <a:lstStyle/>
        <a:p>
          <a:endParaRPr lang="fi-FI"/>
        </a:p>
      </dgm:t>
    </dgm:pt>
    <dgm:pt modelId="{8231FEFF-D3E9-44BA-AE8F-5B0E2F3B5362}">
      <dgm:prSet custT="1"/>
      <dgm:spPr/>
      <dgm:t>
        <a:bodyPr/>
        <a:lstStyle/>
        <a:p>
          <a:r>
            <a:rPr lang="fi-FI" sz="1900" baseline="0" dirty="0"/>
            <a:t>Sairaalloista lihavuutta voidaan hoitaa kirurgisesti, jos asianmukainen konservatiivinen (ei-kirurginen) hoito ei tuota pysyvää laihtumistulosta.</a:t>
          </a:r>
          <a:endParaRPr lang="fi-FI" sz="1900" dirty="0"/>
        </a:p>
      </dgm:t>
    </dgm:pt>
    <dgm:pt modelId="{06A6951C-525A-499B-AAE8-C0B47ACA72EB}" type="parTrans" cxnId="{A3B0520D-46CA-4C79-8E02-CE277C0997E5}">
      <dgm:prSet/>
      <dgm:spPr/>
      <dgm:t>
        <a:bodyPr/>
        <a:lstStyle/>
        <a:p>
          <a:endParaRPr lang="fi-FI"/>
        </a:p>
      </dgm:t>
    </dgm:pt>
    <dgm:pt modelId="{0A13D63C-2E46-4FA0-B522-B371292BDA19}" type="sibTrans" cxnId="{A3B0520D-46CA-4C79-8E02-CE277C0997E5}">
      <dgm:prSet/>
      <dgm:spPr/>
      <dgm:t>
        <a:bodyPr/>
        <a:lstStyle/>
        <a:p>
          <a:endParaRPr lang="fi-FI"/>
        </a:p>
      </dgm:t>
    </dgm:pt>
    <dgm:pt modelId="{C9AD4FDC-F7AB-4099-9CD8-6C5FA3A0F6E3}" type="pres">
      <dgm:prSet presAssocID="{515D0B65-97D3-49E3-A417-C7997E4FA0E4}" presName="linear" presStyleCnt="0">
        <dgm:presLayoutVars>
          <dgm:animLvl val="lvl"/>
          <dgm:resizeHandles val="exact"/>
        </dgm:presLayoutVars>
      </dgm:prSet>
      <dgm:spPr/>
    </dgm:pt>
    <dgm:pt modelId="{B42AE44D-8A30-46E6-912A-7866BF04B245}" type="pres">
      <dgm:prSet presAssocID="{413E470F-7EB4-40EB-B83D-FE16E09B7FD9}" presName="parentText" presStyleLbl="node1" presStyleIdx="0" presStyleCnt="2" custScaleY="75229">
        <dgm:presLayoutVars>
          <dgm:chMax val="0"/>
          <dgm:bulletEnabled val="1"/>
        </dgm:presLayoutVars>
      </dgm:prSet>
      <dgm:spPr/>
    </dgm:pt>
    <dgm:pt modelId="{51F019B5-C2CA-4801-87AF-B39F84ACA5FE}" type="pres">
      <dgm:prSet presAssocID="{2C4C4EBE-4D90-435E-A41D-1A7E670A317A}" presName="spacer" presStyleCnt="0"/>
      <dgm:spPr/>
    </dgm:pt>
    <dgm:pt modelId="{F3CE8AE0-6042-434F-A543-C29B839827FF}" type="pres">
      <dgm:prSet presAssocID="{8231FEFF-D3E9-44BA-AE8F-5B0E2F3B5362}" presName="parentText" presStyleLbl="node1" presStyleIdx="1" presStyleCnt="2" custScaleY="72900">
        <dgm:presLayoutVars>
          <dgm:chMax val="0"/>
          <dgm:bulletEnabled val="1"/>
        </dgm:presLayoutVars>
      </dgm:prSet>
      <dgm:spPr/>
    </dgm:pt>
  </dgm:ptLst>
  <dgm:cxnLst>
    <dgm:cxn modelId="{A3B0520D-46CA-4C79-8E02-CE277C0997E5}" srcId="{515D0B65-97D3-49E3-A417-C7997E4FA0E4}" destId="{8231FEFF-D3E9-44BA-AE8F-5B0E2F3B5362}" srcOrd="1" destOrd="0" parTransId="{06A6951C-525A-499B-AAE8-C0B47ACA72EB}" sibTransId="{0A13D63C-2E46-4FA0-B522-B371292BDA19}"/>
    <dgm:cxn modelId="{4EFCD921-47F7-42E7-8020-9A10A320069D}" type="presOf" srcId="{515D0B65-97D3-49E3-A417-C7997E4FA0E4}" destId="{C9AD4FDC-F7AB-4099-9CD8-6C5FA3A0F6E3}" srcOrd="0" destOrd="0" presId="urn:microsoft.com/office/officeart/2005/8/layout/vList2"/>
    <dgm:cxn modelId="{C4F8DF24-3656-4F72-90B3-06C21C59E794}" type="presOf" srcId="{413E470F-7EB4-40EB-B83D-FE16E09B7FD9}" destId="{B42AE44D-8A30-46E6-912A-7866BF04B245}" srcOrd="0" destOrd="0" presId="urn:microsoft.com/office/officeart/2005/8/layout/vList2"/>
    <dgm:cxn modelId="{8D9F898F-BE66-4E38-AAA2-188D8AFAC39F}" type="presOf" srcId="{8231FEFF-D3E9-44BA-AE8F-5B0E2F3B5362}" destId="{F3CE8AE0-6042-434F-A543-C29B839827FF}" srcOrd="0" destOrd="0" presId="urn:microsoft.com/office/officeart/2005/8/layout/vList2"/>
    <dgm:cxn modelId="{53E588C0-C00B-4B42-BE98-BF3CFBB2BF22}" srcId="{515D0B65-97D3-49E3-A417-C7997E4FA0E4}" destId="{413E470F-7EB4-40EB-B83D-FE16E09B7FD9}" srcOrd="0" destOrd="0" parTransId="{E847C4B4-5C70-4831-A1D2-6F4760D49599}" sibTransId="{2C4C4EBE-4D90-435E-A41D-1A7E670A317A}"/>
    <dgm:cxn modelId="{BD29EECB-706B-47C0-BA68-D72FC47F3931}" type="presParOf" srcId="{C9AD4FDC-F7AB-4099-9CD8-6C5FA3A0F6E3}" destId="{B42AE44D-8A30-46E6-912A-7866BF04B245}" srcOrd="0" destOrd="0" presId="urn:microsoft.com/office/officeart/2005/8/layout/vList2"/>
    <dgm:cxn modelId="{5B7A264A-938B-4F77-8249-69C18B0724F4}" type="presParOf" srcId="{C9AD4FDC-F7AB-4099-9CD8-6C5FA3A0F6E3}" destId="{51F019B5-C2CA-4801-87AF-B39F84ACA5FE}" srcOrd="1" destOrd="0" presId="urn:microsoft.com/office/officeart/2005/8/layout/vList2"/>
    <dgm:cxn modelId="{FE0E5251-1DEF-4382-A10C-C045175B3ED6}" type="presParOf" srcId="{C9AD4FDC-F7AB-4099-9CD8-6C5FA3A0F6E3}" destId="{F3CE8AE0-6042-434F-A543-C29B839827F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BACFFE-123C-4E7C-8F23-C1DAEEC740CD}" type="doc">
      <dgm:prSet loTypeId="urn:microsoft.com/office/officeart/2005/8/layout/venn1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fi-FI"/>
        </a:p>
      </dgm:t>
    </dgm:pt>
    <dgm:pt modelId="{0A337F18-CBFB-411C-8070-3A152D5DEDA2}">
      <dgm:prSet/>
      <dgm:spPr/>
      <dgm:t>
        <a:bodyPr/>
        <a:lstStyle/>
        <a:p>
          <a:r>
            <a:rPr lang="fi-FI" baseline="0"/>
            <a:t>   Miehet</a:t>
          </a:r>
          <a:endParaRPr lang="fi-FI"/>
        </a:p>
      </dgm:t>
    </dgm:pt>
    <dgm:pt modelId="{FE0A6D01-2F3F-49D1-AADD-2540FF3D9DEB}" type="parTrans" cxnId="{F7AF3A15-EF8B-4B28-9B8E-9511BF3A350F}">
      <dgm:prSet/>
      <dgm:spPr/>
      <dgm:t>
        <a:bodyPr/>
        <a:lstStyle/>
        <a:p>
          <a:endParaRPr lang="fi-FI"/>
        </a:p>
      </dgm:t>
    </dgm:pt>
    <dgm:pt modelId="{5A45DC03-726A-4481-A6CF-B036437FB112}" type="sibTrans" cxnId="{F7AF3A15-EF8B-4B28-9B8E-9511BF3A350F}">
      <dgm:prSet/>
      <dgm:spPr/>
      <dgm:t>
        <a:bodyPr/>
        <a:lstStyle/>
        <a:p>
          <a:endParaRPr lang="fi-FI"/>
        </a:p>
      </dgm:t>
    </dgm:pt>
    <dgm:pt modelId="{EB5FFBEA-9986-4274-8841-FE29EE430E54}">
      <dgm:prSet/>
      <dgm:spPr/>
      <dgm:t>
        <a:bodyPr/>
        <a:lstStyle/>
        <a:p>
          <a:r>
            <a:rPr lang="fi-FI"/>
            <a:t>vähintään ylipainoisia 72 % </a:t>
          </a:r>
        </a:p>
      </dgm:t>
    </dgm:pt>
    <dgm:pt modelId="{46A5A5AF-2C45-4A18-AF09-8255586236E4}" type="parTrans" cxnId="{286A31E3-A48A-4D63-9138-B51BF6AFFC05}">
      <dgm:prSet/>
      <dgm:spPr/>
      <dgm:t>
        <a:bodyPr/>
        <a:lstStyle/>
        <a:p>
          <a:endParaRPr lang="fi-FI"/>
        </a:p>
      </dgm:t>
    </dgm:pt>
    <dgm:pt modelId="{43F729B5-35CE-4CF8-BD6D-D3062A58AB54}" type="sibTrans" cxnId="{286A31E3-A48A-4D63-9138-B51BF6AFFC05}">
      <dgm:prSet/>
      <dgm:spPr/>
      <dgm:t>
        <a:bodyPr/>
        <a:lstStyle/>
        <a:p>
          <a:endParaRPr lang="fi-FI"/>
        </a:p>
      </dgm:t>
    </dgm:pt>
    <dgm:pt modelId="{BE79FF19-FCAB-4DA3-A7FC-97FF2FF588E3}">
      <dgm:prSet/>
      <dgm:spPr/>
      <dgm:t>
        <a:bodyPr/>
        <a:lstStyle/>
        <a:p>
          <a:r>
            <a:rPr lang="fi-FI"/>
            <a:t>lihavia 26 % </a:t>
          </a:r>
        </a:p>
      </dgm:t>
    </dgm:pt>
    <dgm:pt modelId="{AFE2D43A-AC9A-48E2-B326-709AD33B4976}" type="parTrans" cxnId="{BB91C5FE-BC4C-4A07-A7CB-E510960AE390}">
      <dgm:prSet/>
      <dgm:spPr/>
      <dgm:t>
        <a:bodyPr/>
        <a:lstStyle/>
        <a:p>
          <a:endParaRPr lang="fi-FI"/>
        </a:p>
      </dgm:t>
    </dgm:pt>
    <dgm:pt modelId="{07F4B472-1CE9-4F5B-9F7C-C9C1EB395109}" type="sibTrans" cxnId="{BB91C5FE-BC4C-4A07-A7CB-E510960AE390}">
      <dgm:prSet/>
      <dgm:spPr/>
      <dgm:t>
        <a:bodyPr/>
        <a:lstStyle/>
        <a:p>
          <a:endParaRPr lang="fi-FI"/>
        </a:p>
      </dgm:t>
    </dgm:pt>
    <dgm:pt modelId="{16CA043A-9314-4853-83D3-DDEADBF8A4C7}">
      <dgm:prSet/>
      <dgm:spPr/>
      <dgm:t>
        <a:bodyPr/>
        <a:lstStyle/>
        <a:p>
          <a:r>
            <a:rPr lang="fi-FI"/>
            <a:t>vaikeasti lihavia 6 % </a:t>
          </a:r>
        </a:p>
      </dgm:t>
    </dgm:pt>
    <dgm:pt modelId="{78EA32E2-DF91-475B-AA11-7B6B7D77D698}" type="parTrans" cxnId="{77559271-050D-4EE4-BBD6-7CEF7023E4D8}">
      <dgm:prSet/>
      <dgm:spPr/>
      <dgm:t>
        <a:bodyPr/>
        <a:lstStyle/>
        <a:p>
          <a:endParaRPr lang="fi-FI"/>
        </a:p>
      </dgm:t>
    </dgm:pt>
    <dgm:pt modelId="{1B2345EA-3FB6-450B-B730-BE8FE4BD452C}" type="sibTrans" cxnId="{77559271-050D-4EE4-BBD6-7CEF7023E4D8}">
      <dgm:prSet/>
      <dgm:spPr/>
      <dgm:t>
        <a:bodyPr/>
        <a:lstStyle/>
        <a:p>
          <a:endParaRPr lang="fi-FI"/>
        </a:p>
      </dgm:t>
    </dgm:pt>
    <dgm:pt modelId="{6C0DAE51-91A9-445C-B444-489BF67C8633}">
      <dgm:prSet/>
      <dgm:spPr/>
      <dgm:t>
        <a:bodyPr/>
        <a:lstStyle/>
        <a:p>
          <a:r>
            <a:rPr lang="fi-FI"/>
            <a:t>sairaalloisen lihavia 1 %</a:t>
          </a:r>
        </a:p>
      </dgm:t>
    </dgm:pt>
    <dgm:pt modelId="{CD5BF8B3-0A0C-4210-B581-5A966DCCFDA4}" type="parTrans" cxnId="{9F34E1D4-9335-46E3-9330-7E8FF02F1C35}">
      <dgm:prSet/>
      <dgm:spPr/>
      <dgm:t>
        <a:bodyPr/>
        <a:lstStyle/>
        <a:p>
          <a:endParaRPr lang="fi-FI"/>
        </a:p>
      </dgm:t>
    </dgm:pt>
    <dgm:pt modelId="{151FB04A-08FB-46A5-9CC9-325DFF763C82}" type="sibTrans" cxnId="{9F34E1D4-9335-46E3-9330-7E8FF02F1C35}">
      <dgm:prSet/>
      <dgm:spPr/>
      <dgm:t>
        <a:bodyPr/>
        <a:lstStyle/>
        <a:p>
          <a:endParaRPr lang="fi-FI"/>
        </a:p>
      </dgm:t>
    </dgm:pt>
    <dgm:pt modelId="{B3B89032-2567-4FDC-8CCE-D3D0BE449A0C}">
      <dgm:prSet/>
      <dgm:spPr>
        <a:solidFill>
          <a:srgbClr val="FFCCCC"/>
        </a:solidFill>
      </dgm:spPr>
      <dgm:t>
        <a:bodyPr/>
        <a:lstStyle/>
        <a:p>
          <a:r>
            <a:rPr lang="fi-FI" baseline="0"/>
            <a:t>Naiset</a:t>
          </a:r>
          <a:endParaRPr lang="fi-FI"/>
        </a:p>
      </dgm:t>
    </dgm:pt>
    <dgm:pt modelId="{6839EDE3-30F1-48D9-B2C5-232BAFD43C4E}" type="parTrans" cxnId="{A17F96A2-731D-4E43-9726-BD437A574436}">
      <dgm:prSet/>
      <dgm:spPr/>
      <dgm:t>
        <a:bodyPr/>
        <a:lstStyle/>
        <a:p>
          <a:endParaRPr lang="fi-FI"/>
        </a:p>
      </dgm:t>
    </dgm:pt>
    <dgm:pt modelId="{833536BC-C601-442D-A522-80CB7208ED8A}" type="sibTrans" cxnId="{A17F96A2-731D-4E43-9726-BD437A574436}">
      <dgm:prSet/>
      <dgm:spPr/>
      <dgm:t>
        <a:bodyPr/>
        <a:lstStyle/>
        <a:p>
          <a:endParaRPr lang="fi-FI"/>
        </a:p>
      </dgm:t>
    </dgm:pt>
    <dgm:pt modelId="{B50269BC-B831-4545-AD7B-3102212DB4A6}">
      <dgm:prSet/>
      <dgm:spPr>
        <a:solidFill>
          <a:srgbClr val="FFCCCC"/>
        </a:solidFill>
      </dgm:spPr>
      <dgm:t>
        <a:bodyPr/>
        <a:lstStyle/>
        <a:p>
          <a:r>
            <a:rPr lang="fi-FI"/>
            <a:t>vähintään ylipainoisia 63 %</a:t>
          </a:r>
        </a:p>
      </dgm:t>
    </dgm:pt>
    <dgm:pt modelId="{45B18DCE-3583-4ED2-8982-8922D0E93A9C}" type="parTrans" cxnId="{4F83D3DD-120D-42A2-B0DA-B8C5DFCE6707}">
      <dgm:prSet/>
      <dgm:spPr/>
      <dgm:t>
        <a:bodyPr/>
        <a:lstStyle/>
        <a:p>
          <a:endParaRPr lang="fi-FI"/>
        </a:p>
      </dgm:t>
    </dgm:pt>
    <dgm:pt modelId="{3CD617AC-0EBC-4783-9F64-ED59FD9D9D44}" type="sibTrans" cxnId="{4F83D3DD-120D-42A2-B0DA-B8C5DFCE6707}">
      <dgm:prSet/>
      <dgm:spPr/>
      <dgm:t>
        <a:bodyPr/>
        <a:lstStyle/>
        <a:p>
          <a:endParaRPr lang="fi-FI"/>
        </a:p>
      </dgm:t>
    </dgm:pt>
    <dgm:pt modelId="{582CC0F3-8A9C-48BC-B990-12A166EB7F25}">
      <dgm:prSet/>
      <dgm:spPr>
        <a:solidFill>
          <a:srgbClr val="FFCCCC"/>
        </a:solidFill>
      </dgm:spPr>
      <dgm:t>
        <a:bodyPr/>
        <a:lstStyle/>
        <a:p>
          <a:r>
            <a:rPr lang="fi-FI"/>
            <a:t>lihavia on 28 %</a:t>
          </a:r>
        </a:p>
      </dgm:t>
    </dgm:pt>
    <dgm:pt modelId="{464595F7-6E4A-4338-BD4E-DDA6FCCBA9A8}" type="parTrans" cxnId="{73A32F0F-3EC6-49B7-BBB2-DC4E70330509}">
      <dgm:prSet/>
      <dgm:spPr/>
      <dgm:t>
        <a:bodyPr/>
        <a:lstStyle/>
        <a:p>
          <a:endParaRPr lang="fi-FI"/>
        </a:p>
      </dgm:t>
    </dgm:pt>
    <dgm:pt modelId="{91C5AAC2-E7AE-450E-BEB5-A85027A44759}" type="sibTrans" cxnId="{73A32F0F-3EC6-49B7-BBB2-DC4E70330509}">
      <dgm:prSet/>
      <dgm:spPr/>
      <dgm:t>
        <a:bodyPr/>
        <a:lstStyle/>
        <a:p>
          <a:endParaRPr lang="fi-FI"/>
        </a:p>
      </dgm:t>
    </dgm:pt>
    <dgm:pt modelId="{AB064BA6-0323-487F-BDFC-0FFE6D9BA89B}">
      <dgm:prSet/>
      <dgm:spPr>
        <a:solidFill>
          <a:srgbClr val="FFCCCC"/>
        </a:solidFill>
      </dgm:spPr>
      <dgm:t>
        <a:bodyPr/>
        <a:lstStyle/>
        <a:p>
          <a:r>
            <a:rPr lang="fi-FI"/>
            <a:t>vaikeasti lihavia 10 % </a:t>
          </a:r>
        </a:p>
      </dgm:t>
    </dgm:pt>
    <dgm:pt modelId="{53D20B8D-EAC4-4CC2-8D59-DFF371167BED}" type="parTrans" cxnId="{AC881AB7-11CB-4556-876E-AE16C771F357}">
      <dgm:prSet/>
      <dgm:spPr/>
      <dgm:t>
        <a:bodyPr/>
        <a:lstStyle/>
        <a:p>
          <a:endParaRPr lang="fi-FI"/>
        </a:p>
      </dgm:t>
    </dgm:pt>
    <dgm:pt modelId="{FF49D7EB-C100-4715-AF2C-37D8D01F0DF7}" type="sibTrans" cxnId="{AC881AB7-11CB-4556-876E-AE16C771F357}">
      <dgm:prSet/>
      <dgm:spPr/>
      <dgm:t>
        <a:bodyPr/>
        <a:lstStyle/>
        <a:p>
          <a:endParaRPr lang="fi-FI"/>
        </a:p>
      </dgm:t>
    </dgm:pt>
    <dgm:pt modelId="{232F00B6-47CA-4401-966C-4BF9CFC0FEEA}">
      <dgm:prSet/>
      <dgm:spPr>
        <a:solidFill>
          <a:srgbClr val="FFCCCC"/>
        </a:solidFill>
      </dgm:spPr>
      <dgm:t>
        <a:bodyPr/>
        <a:lstStyle/>
        <a:p>
          <a:r>
            <a:rPr lang="fi-FI" dirty="0"/>
            <a:t>sairaalloisen lihavia </a:t>
          </a:r>
          <a:r>
            <a:rPr lang="fi-FI"/>
            <a:t>3 %</a:t>
          </a:r>
          <a:endParaRPr lang="fi-FI" strike="sngStrike" baseline="0" dirty="0">
            <a:solidFill>
              <a:srgbClr val="FF0000"/>
            </a:solidFill>
          </a:endParaRPr>
        </a:p>
      </dgm:t>
    </dgm:pt>
    <dgm:pt modelId="{09A3363D-18E5-4469-B92D-8BBF9EF556FB}" type="parTrans" cxnId="{B39977B9-77D5-4FE8-9A67-C859CB3A936E}">
      <dgm:prSet/>
      <dgm:spPr/>
      <dgm:t>
        <a:bodyPr/>
        <a:lstStyle/>
        <a:p>
          <a:endParaRPr lang="fi-FI"/>
        </a:p>
      </dgm:t>
    </dgm:pt>
    <dgm:pt modelId="{BE56D093-1EA5-4A36-B305-84B0001D6A94}" type="sibTrans" cxnId="{B39977B9-77D5-4FE8-9A67-C859CB3A936E}">
      <dgm:prSet/>
      <dgm:spPr/>
      <dgm:t>
        <a:bodyPr/>
        <a:lstStyle/>
        <a:p>
          <a:endParaRPr lang="fi-FI"/>
        </a:p>
      </dgm:t>
    </dgm:pt>
    <dgm:pt modelId="{EEB6B7EF-3980-4277-AFA3-073293C5E3EF}" type="pres">
      <dgm:prSet presAssocID="{CFBACFFE-123C-4E7C-8F23-C1DAEEC740CD}" presName="compositeShape" presStyleCnt="0">
        <dgm:presLayoutVars>
          <dgm:chMax val="7"/>
          <dgm:dir/>
          <dgm:resizeHandles val="exact"/>
        </dgm:presLayoutVars>
      </dgm:prSet>
      <dgm:spPr/>
    </dgm:pt>
    <dgm:pt modelId="{87280E11-4383-4072-889A-081D7CFA5411}" type="pres">
      <dgm:prSet presAssocID="{0A337F18-CBFB-411C-8070-3A152D5DEDA2}" presName="circ1" presStyleLbl="vennNode1" presStyleIdx="0" presStyleCnt="2"/>
      <dgm:spPr/>
    </dgm:pt>
    <dgm:pt modelId="{DEA18587-D899-4EDB-B4E6-36B87E4949F3}" type="pres">
      <dgm:prSet presAssocID="{0A337F18-CBFB-411C-8070-3A152D5DEDA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6B6ED32-D4AB-45A5-A170-F1AFCCCED13F}" type="pres">
      <dgm:prSet presAssocID="{B3B89032-2567-4FDC-8CCE-D3D0BE449A0C}" presName="circ2" presStyleLbl="vennNode1" presStyleIdx="1" presStyleCnt="2"/>
      <dgm:spPr/>
    </dgm:pt>
    <dgm:pt modelId="{9409C8C4-2459-446D-B555-177292541123}" type="pres">
      <dgm:prSet presAssocID="{B3B89032-2567-4FDC-8CCE-D3D0BE449A0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6786309-0B3B-4F32-AAED-847CBC92D35C}" type="presOf" srcId="{16CA043A-9314-4853-83D3-DDEADBF8A4C7}" destId="{87280E11-4383-4072-889A-081D7CFA5411}" srcOrd="0" destOrd="3" presId="urn:microsoft.com/office/officeart/2005/8/layout/venn1"/>
    <dgm:cxn modelId="{865B400B-2CA4-4464-8D50-0F94504EF46F}" type="presOf" srcId="{AB064BA6-0323-487F-BDFC-0FFE6D9BA89B}" destId="{26B6ED32-D4AB-45A5-A170-F1AFCCCED13F}" srcOrd="0" destOrd="3" presId="urn:microsoft.com/office/officeart/2005/8/layout/venn1"/>
    <dgm:cxn modelId="{73A32F0F-3EC6-49B7-BBB2-DC4E70330509}" srcId="{B3B89032-2567-4FDC-8CCE-D3D0BE449A0C}" destId="{582CC0F3-8A9C-48BC-B990-12A166EB7F25}" srcOrd="1" destOrd="0" parTransId="{464595F7-6E4A-4338-BD4E-DDA6FCCBA9A8}" sibTransId="{91C5AAC2-E7AE-450E-BEB5-A85027A44759}"/>
    <dgm:cxn modelId="{F7AF3A15-EF8B-4B28-9B8E-9511BF3A350F}" srcId="{CFBACFFE-123C-4E7C-8F23-C1DAEEC740CD}" destId="{0A337F18-CBFB-411C-8070-3A152D5DEDA2}" srcOrd="0" destOrd="0" parTransId="{FE0A6D01-2F3F-49D1-AADD-2540FF3D9DEB}" sibTransId="{5A45DC03-726A-4481-A6CF-B036437FB112}"/>
    <dgm:cxn modelId="{22F74123-81A4-44BD-B85F-1AEC60B71365}" type="presOf" srcId="{EB5FFBEA-9986-4274-8841-FE29EE430E54}" destId="{DEA18587-D899-4EDB-B4E6-36B87E4949F3}" srcOrd="1" destOrd="1" presId="urn:microsoft.com/office/officeart/2005/8/layout/venn1"/>
    <dgm:cxn modelId="{0DFAC423-8F1A-4957-AD40-1370077B4568}" type="presOf" srcId="{B3B89032-2567-4FDC-8CCE-D3D0BE449A0C}" destId="{9409C8C4-2459-446D-B555-177292541123}" srcOrd="1" destOrd="0" presId="urn:microsoft.com/office/officeart/2005/8/layout/venn1"/>
    <dgm:cxn modelId="{B65AFE31-4E48-4792-AA77-C56C0A698C5C}" type="presOf" srcId="{B50269BC-B831-4545-AD7B-3102212DB4A6}" destId="{26B6ED32-D4AB-45A5-A170-F1AFCCCED13F}" srcOrd="0" destOrd="1" presId="urn:microsoft.com/office/officeart/2005/8/layout/venn1"/>
    <dgm:cxn modelId="{A803BE3E-B40B-43D8-8A6D-0CFA0A03F720}" type="presOf" srcId="{6C0DAE51-91A9-445C-B444-489BF67C8633}" destId="{87280E11-4383-4072-889A-081D7CFA5411}" srcOrd="0" destOrd="4" presId="urn:microsoft.com/office/officeart/2005/8/layout/venn1"/>
    <dgm:cxn modelId="{54402860-A8FC-4D20-ADB3-48E267239BDB}" type="presOf" srcId="{0A337F18-CBFB-411C-8070-3A152D5DEDA2}" destId="{DEA18587-D899-4EDB-B4E6-36B87E4949F3}" srcOrd="1" destOrd="0" presId="urn:microsoft.com/office/officeart/2005/8/layout/venn1"/>
    <dgm:cxn modelId="{21B25E60-8D5D-496B-AE4D-8B142047B563}" type="presOf" srcId="{232F00B6-47CA-4401-966C-4BF9CFC0FEEA}" destId="{9409C8C4-2459-446D-B555-177292541123}" srcOrd="1" destOrd="4" presId="urn:microsoft.com/office/officeart/2005/8/layout/venn1"/>
    <dgm:cxn modelId="{77559271-050D-4EE4-BBD6-7CEF7023E4D8}" srcId="{0A337F18-CBFB-411C-8070-3A152D5DEDA2}" destId="{16CA043A-9314-4853-83D3-DDEADBF8A4C7}" srcOrd="2" destOrd="0" parTransId="{78EA32E2-DF91-475B-AA11-7B6B7D77D698}" sibTransId="{1B2345EA-3FB6-450B-B730-BE8FE4BD452C}"/>
    <dgm:cxn modelId="{AF865057-4B83-4409-BF7B-43D62496CF6D}" type="presOf" srcId="{EB5FFBEA-9986-4274-8841-FE29EE430E54}" destId="{87280E11-4383-4072-889A-081D7CFA5411}" srcOrd="0" destOrd="1" presId="urn:microsoft.com/office/officeart/2005/8/layout/venn1"/>
    <dgm:cxn modelId="{7A4D2878-4CB9-4739-BC6F-91DD6F22F744}" type="presOf" srcId="{6C0DAE51-91A9-445C-B444-489BF67C8633}" destId="{DEA18587-D899-4EDB-B4E6-36B87E4949F3}" srcOrd="1" destOrd="4" presId="urn:microsoft.com/office/officeart/2005/8/layout/venn1"/>
    <dgm:cxn modelId="{1B712759-BB5C-4141-B775-8951D5AD8119}" type="presOf" srcId="{582CC0F3-8A9C-48BC-B990-12A166EB7F25}" destId="{26B6ED32-D4AB-45A5-A170-F1AFCCCED13F}" srcOrd="0" destOrd="2" presId="urn:microsoft.com/office/officeart/2005/8/layout/venn1"/>
    <dgm:cxn modelId="{5C61E479-B281-4C0F-82F1-40BC2B069CCB}" type="presOf" srcId="{CFBACFFE-123C-4E7C-8F23-C1DAEEC740CD}" destId="{EEB6B7EF-3980-4277-AFA3-073293C5E3EF}" srcOrd="0" destOrd="0" presId="urn:microsoft.com/office/officeart/2005/8/layout/venn1"/>
    <dgm:cxn modelId="{4E31075A-0E4B-41F7-90BA-6F115B99F2A5}" type="presOf" srcId="{0A337F18-CBFB-411C-8070-3A152D5DEDA2}" destId="{87280E11-4383-4072-889A-081D7CFA5411}" srcOrd="0" destOrd="0" presId="urn:microsoft.com/office/officeart/2005/8/layout/venn1"/>
    <dgm:cxn modelId="{97E5AC81-AFDF-4759-8398-7A80F5369577}" type="presOf" srcId="{AB064BA6-0323-487F-BDFC-0FFE6D9BA89B}" destId="{9409C8C4-2459-446D-B555-177292541123}" srcOrd="1" destOrd="3" presId="urn:microsoft.com/office/officeart/2005/8/layout/venn1"/>
    <dgm:cxn modelId="{0D97F981-9628-4E11-A8FB-5E9F36F50BE0}" type="presOf" srcId="{B3B89032-2567-4FDC-8CCE-D3D0BE449A0C}" destId="{26B6ED32-D4AB-45A5-A170-F1AFCCCED13F}" srcOrd="0" destOrd="0" presId="urn:microsoft.com/office/officeart/2005/8/layout/venn1"/>
    <dgm:cxn modelId="{A17F96A2-731D-4E43-9726-BD437A574436}" srcId="{CFBACFFE-123C-4E7C-8F23-C1DAEEC740CD}" destId="{B3B89032-2567-4FDC-8CCE-D3D0BE449A0C}" srcOrd="1" destOrd="0" parTransId="{6839EDE3-30F1-48D9-B2C5-232BAFD43C4E}" sibTransId="{833536BC-C601-442D-A522-80CB7208ED8A}"/>
    <dgm:cxn modelId="{CECE7BA7-B38B-409E-9FCE-49A4201A0F30}" type="presOf" srcId="{232F00B6-47CA-4401-966C-4BF9CFC0FEEA}" destId="{26B6ED32-D4AB-45A5-A170-F1AFCCCED13F}" srcOrd="0" destOrd="4" presId="urn:microsoft.com/office/officeart/2005/8/layout/venn1"/>
    <dgm:cxn modelId="{AE9B71B4-704C-44FE-811F-EA8B7C1EA43A}" type="presOf" srcId="{BE79FF19-FCAB-4DA3-A7FC-97FF2FF588E3}" destId="{87280E11-4383-4072-889A-081D7CFA5411}" srcOrd="0" destOrd="2" presId="urn:microsoft.com/office/officeart/2005/8/layout/venn1"/>
    <dgm:cxn modelId="{AC881AB7-11CB-4556-876E-AE16C771F357}" srcId="{B3B89032-2567-4FDC-8CCE-D3D0BE449A0C}" destId="{AB064BA6-0323-487F-BDFC-0FFE6D9BA89B}" srcOrd="2" destOrd="0" parTransId="{53D20B8D-EAC4-4CC2-8D59-DFF371167BED}" sibTransId="{FF49D7EB-C100-4715-AF2C-37D8D01F0DF7}"/>
    <dgm:cxn modelId="{B39977B9-77D5-4FE8-9A67-C859CB3A936E}" srcId="{B3B89032-2567-4FDC-8CCE-D3D0BE449A0C}" destId="{232F00B6-47CA-4401-966C-4BF9CFC0FEEA}" srcOrd="3" destOrd="0" parTransId="{09A3363D-18E5-4469-B92D-8BBF9EF556FB}" sibTransId="{BE56D093-1EA5-4A36-B305-84B0001D6A94}"/>
    <dgm:cxn modelId="{FFE355CA-2D93-4095-A620-349F63ADFB7F}" type="presOf" srcId="{582CC0F3-8A9C-48BC-B990-12A166EB7F25}" destId="{9409C8C4-2459-446D-B555-177292541123}" srcOrd="1" destOrd="2" presId="urn:microsoft.com/office/officeart/2005/8/layout/venn1"/>
    <dgm:cxn modelId="{419856CC-42DB-4397-9BBC-3CBE2B2F3F19}" type="presOf" srcId="{BE79FF19-FCAB-4DA3-A7FC-97FF2FF588E3}" destId="{DEA18587-D899-4EDB-B4E6-36B87E4949F3}" srcOrd="1" destOrd="2" presId="urn:microsoft.com/office/officeart/2005/8/layout/venn1"/>
    <dgm:cxn modelId="{9F34E1D4-9335-46E3-9330-7E8FF02F1C35}" srcId="{0A337F18-CBFB-411C-8070-3A152D5DEDA2}" destId="{6C0DAE51-91A9-445C-B444-489BF67C8633}" srcOrd="3" destOrd="0" parTransId="{CD5BF8B3-0A0C-4210-B581-5A966DCCFDA4}" sibTransId="{151FB04A-08FB-46A5-9CC9-325DFF763C82}"/>
    <dgm:cxn modelId="{3BBE2FD6-E597-430D-A143-438E9E089676}" type="presOf" srcId="{16CA043A-9314-4853-83D3-DDEADBF8A4C7}" destId="{DEA18587-D899-4EDB-B4E6-36B87E4949F3}" srcOrd="1" destOrd="3" presId="urn:microsoft.com/office/officeart/2005/8/layout/venn1"/>
    <dgm:cxn modelId="{4F83D3DD-120D-42A2-B0DA-B8C5DFCE6707}" srcId="{B3B89032-2567-4FDC-8CCE-D3D0BE449A0C}" destId="{B50269BC-B831-4545-AD7B-3102212DB4A6}" srcOrd="0" destOrd="0" parTransId="{45B18DCE-3583-4ED2-8982-8922D0E93A9C}" sibTransId="{3CD617AC-0EBC-4783-9F64-ED59FD9D9D44}"/>
    <dgm:cxn modelId="{286A31E3-A48A-4D63-9138-B51BF6AFFC05}" srcId="{0A337F18-CBFB-411C-8070-3A152D5DEDA2}" destId="{EB5FFBEA-9986-4274-8841-FE29EE430E54}" srcOrd="0" destOrd="0" parTransId="{46A5A5AF-2C45-4A18-AF09-8255586236E4}" sibTransId="{43F729B5-35CE-4CF8-BD6D-D3062A58AB54}"/>
    <dgm:cxn modelId="{D2B20EF3-5B6D-4399-9EF8-16FBBDBF284D}" type="presOf" srcId="{B50269BC-B831-4545-AD7B-3102212DB4A6}" destId="{9409C8C4-2459-446D-B555-177292541123}" srcOrd="1" destOrd="1" presId="urn:microsoft.com/office/officeart/2005/8/layout/venn1"/>
    <dgm:cxn modelId="{BB91C5FE-BC4C-4A07-A7CB-E510960AE390}" srcId="{0A337F18-CBFB-411C-8070-3A152D5DEDA2}" destId="{BE79FF19-FCAB-4DA3-A7FC-97FF2FF588E3}" srcOrd="1" destOrd="0" parTransId="{AFE2D43A-AC9A-48E2-B326-709AD33B4976}" sibTransId="{07F4B472-1CE9-4F5B-9F7C-C9C1EB395109}"/>
    <dgm:cxn modelId="{2168B569-957A-4F5B-A5A1-E6F31F05B9C3}" type="presParOf" srcId="{EEB6B7EF-3980-4277-AFA3-073293C5E3EF}" destId="{87280E11-4383-4072-889A-081D7CFA5411}" srcOrd="0" destOrd="0" presId="urn:microsoft.com/office/officeart/2005/8/layout/venn1"/>
    <dgm:cxn modelId="{47FA2387-9037-451E-84C4-66780C01868C}" type="presParOf" srcId="{EEB6B7EF-3980-4277-AFA3-073293C5E3EF}" destId="{DEA18587-D899-4EDB-B4E6-36B87E4949F3}" srcOrd="1" destOrd="0" presId="urn:microsoft.com/office/officeart/2005/8/layout/venn1"/>
    <dgm:cxn modelId="{BC7669DE-FE16-481B-9916-2FB89E2B2759}" type="presParOf" srcId="{EEB6B7EF-3980-4277-AFA3-073293C5E3EF}" destId="{26B6ED32-D4AB-45A5-A170-F1AFCCCED13F}" srcOrd="2" destOrd="0" presId="urn:microsoft.com/office/officeart/2005/8/layout/venn1"/>
    <dgm:cxn modelId="{6FE04ABD-C17E-402A-A6FD-C6B1F4EDEDFD}" type="presParOf" srcId="{EEB6B7EF-3980-4277-AFA3-073293C5E3EF}" destId="{9409C8C4-2459-446D-B555-177292541123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DB39E4-558B-46A7-9343-CCBDECDE9DE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0FCA2AEA-C825-440D-B488-DCF8C7DD8D4A}">
      <dgm:prSet/>
      <dgm:spPr/>
      <dgm:t>
        <a:bodyPr/>
        <a:lstStyle/>
        <a:p>
          <a:r>
            <a:rPr lang="fi-FI" baseline="0"/>
            <a:t>Oikea-aikainen tuki ja painon seuranta toimivat paremmin kuin epäterveellisten elintapojen ja lihomisen riskien korostaminen.</a:t>
          </a:r>
          <a:endParaRPr lang="fi-FI"/>
        </a:p>
      </dgm:t>
    </dgm:pt>
    <dgm:pt modelId="{4BC54DA4-301D-4AF0-BE13-D9F7D7E222E6}" type="parTrans" cxnId="{F1319227-2AFE-425F-8C7D-B84D4AF29D08}">
      <dgm:prSet/>
      <dgm:spPr/>
      <dgm:t>
        <a:bodyPr/>
        <a:lstStyle/>
        <a:p>
          <a:endParaRPr lang="fi-FI"/>
        </a:p>
      </dgm:t>
    </dgm:pt>
    <dgm:pt modelId="{0120CC0C-E7FA-4E17-8EAC-14BB9FA6CDE9}" type="sibTrans" cxnId="{F1319227-2AFE-425F-8C7D-B84D4AF29D08}">
      <dgm:prSet/>
      <dgm:spPr/>
      <dgm:t>
        <a:bodyPr/>
        <a:lstStyle/>
        <a:p>
          <a:endParaRPr lang="fi-FI"/>
        </a:p>
      </dgm:t>
    </dgm:pt>
    <dgm:pt modelId="{1EDED5E3-4751-4802-A6AC-CFE2056145B6}">
      <dgm:prSet/>
      <dgm:spPr/>
      <dgm:t>
        <a:bodyPr/>
        <a:lstStyle/>
        <a:p>
          <a:r>
            <a:rPr lang="fi-FI" baseline="0"/>
            <a:t>Keskeisiä ovat motivoiva, asiakaslähtöinen ohjausote ja valinnanvapauden huomioiminen.</a:t>
          </a:r>
          <a:endParaRPr lang="fi-FI"/>
        </a:p>
      </dgm:t>
    </dgm:pt>
    <dgm:pt modelId="{A291581C-5FD9-46E3-8197-9885FD872508}" type="parTrans" cxnId="{1EDAE863-71C8-498F-A795-E4E9EEFDB199}">
      <dgm:prSet/>
      <dgm:spPr/>
      <dgm:t>
        <a:bodyPr/>
        <a:lstStyle/>
        <a:p>
          <a:endParaRPr lang="fi-FI"/>
        </a:p>
      </dgm:t>
    </dgm:pt>
    <dgm:pt modelId="{3C2EC69E-2F13-4CEA-AD79-B0284632BE53}" type="sibTrans" cxnId="{1EDAE863-71C8-498F-A795-E4E9EEFDB199}">
      <dgm:prSet/>
      <dgm:spPr/>
      <dgm:t>
        <a:bodyPr/>
        <a:lstStyle/>
        <a:p>
          <a:endParaRPr lang="fi-FI"/>
        </a:p>
      </dgm:t>
    </dgm:pt>
    <dgm:pt modelId="{61238CBF-CA69-4074-92C4-DB8FC1D709FD}">
      <dgm:prSet/>
      <dgm:spPr/>
      <dgm:t>
        <a:bodyPr/>
        <a:lstStyle/>
        <a:p>
          <a:r>
            <a:rPr lang="fi-FI" baseline="0"/>
            <a:t>Terveydenhuollon ammattilaisten ohjausosaamista tulee kehittää, jotta elintapaohjaus olisi mahdollisimman monipuolista ja yksilöllistä.</a:t>
          </a:r>
          <a:endParaRPr lang="fi-FI"/>
        </a:p>
      </dgm:t>
    </dgm:pt>
    <dgm:pt modelId="{EA963F68-E2F5-4241-9EB7-3A3524EB9B1B}" type="parTrans" cxnId="{1FF8F518-480B-4535-B90B-EF6F37E9DA97}">
      <dgm:prSet/>
      <dgm:spPr/>
      <dgm:t>
        <a:bodyPr/>
        <a:lstStyle/>
        <a:p>
          <a:endParaRPr lang="fi-FI"/>
        </a:p>
      </dgm:t>
    </dgm:pt>
    <dgm:pt modelId="{277CC3B3-897A-4C5B-96EB-2A234DDA5534}" type="sibTrans" cxnId="{1FF8F518-480B-4535-B90B-EF6F37E9DA97}">
      <dgm:prSet/>
      <dgm:spPr/>
      <dgm:t>
        <a:bodyPr/>
        <a:lstStyle/>
        <a:p>
          <a:endParaRPr lang="fi-FI"/>
        </a:p>
      </dgm:t>
    </dgm:pt>
    <dgm:pt modelId="{0D1EF1E4-A33D-48F3-8D81-EC525A3E1ECF}">
      <dgm:prSet/>
      <dgm:spPr/>
      <dgm:t>
        <a:bodyPr/>
        <a:lstStyle/>
        <a:p>
          <a:r>
            <a:rPr lang="fi-FI" baseline="0"/>
            <a:t>Painonnousuun ja sen syihin tarjotaan kokonaisvaltaisesti hyvinvointia edistävää tukea mahdollisimman aikaisessa vaiheessa. </a:t>
          </a:r>
          <a:endParaRPr lang="fi-FI"/>
        </a:p>
      </dgm:t>
    </dgm:pt>
    <dgm:pt modelId="{4D61073E-AA42-4CB6-B06E-D4064597A948}" type="parTrans" cxnId="{F403A424-AAF0-46BA-9B63-5D9AD2469C75}">
      <dgm:prSet/>
      <dgm:spPr/>
      <dgm:t>
        <a:bodyPr/>
        <a:lstStyle/>
        <a:p>
          <a:endParaRPr lang="fi-FI"/>
        </a:p>
      </dgm:t>
    </dgm:pt>
    <dgm:pt modelId="{5A10F100-DAB6-40B6-B287-AF38B8723E83}" type="sibTrans" cxnId="{F403A424-AAF0-46BA-9B63-5D9AD2469C75}">
      <dgm:prSet/>
      <dgm:spPr/>
      <dgm:t>
        <a:bodyPr/>
        <a:lstStyle/>
        <a:p>
          <a:endParaRPr lang="fi-FI"/>
        </a:p>
      </dgm:t>
    </dgm:pt>
    <dgm:pt modelId="{FCC1E68B-1633-4312-BDD7-7256F27480E4}" type="pres">
      <dgm:prSet presAssocID="{D3DB39E4-558B-46A7-9343-CCBDECDE9DE7}" presName="vert0" presStyleCnt="0">
        <dgm:presLayoutVars>
          <dgm:dir/>
          <dgm:animOne val="branch"/>
          <dgm:animLvl val="lvl"/>
        </dgm:presLayoutVars>
      </dgm:prSet>
      <dgm:spPr/>
    </dgm:pt>
    <dgm:pt modelId="{73D11514-9074-4129-8160-015E482FCF60}" type="pres">
      <dgm:prSet presAssocID="{0FCA2AEA-C825-440D-B488-DCF8C7DD8D4A}" presName="thickLine" presStyleLbl="alignNode1" presStyleIdx="0" presStyleCnt="4"/>
      <dgm:spPr/>
    </dgm:pt>
    <dgm:pt modelId="{85A8D978-C041-4F0F-9A1E-10223A7C2688}" type="pres">
      <dgm:prSet presAssocID="{0FCA2AEA-C825-440D-B488-DCF8C7DD8D4A}" presName="horz1" presStyleCnt="0"/>
      <dgm:spPr/>
    </dgm:pt>
    <dgm:pt modelId="{421811C6-EC72-4E3D-BEA5-C2D452344DF6}" type="pres">
      <dgm:prSet presAssocID="{0FCA2AEA-C825-440D-B488-DCF8C7DD8D4A}" presName="tx1" presStyleLbl="revTx" presStyleIdx="0" presStyleCnt="4"/>
      <dgm:spPr/>
    </dgm:pt>
    <dgm:pt modelId="{03FEB2D7-DBA2-42CD-B94F-E56C538CB26E}" type="pres">
      <dgm:prSet presAssocID="{0FCA2AEA-C825-440D-B488-DCF8C7DD8D4A}" presName="vert1" presStyleCnt="0"/>
      <dgm:spPr/>
    </dgm:pt>
    <dgm:pt modelId="{5464E79F-768C-4F39-96DA-238DBC780CB5}" type="pres">
      <dgm:prSet presAssocID="{1EDED5E3-4751-4802-A6AC-CFE2056145B6}" presName="thickLine" presStyleLbl="alignNode1" presStyleIdx="1" presStyleCnt="4"/>
      <dgm:spPr/>
    </dgm:pt>
    <dgm:pt modelId="{2A00E36B-F357-4458-BC1A-E99B8ADE8987}" type="pres">
      <dgm:prSet presAssocID="{1EDED5E3-4751-4802-A6AC-CFE2056145B6}" presName="horz1" presStyleCnt="0"/>
      <dgm:spPr/>
    </dgm:pt>
    <dgm:pt modelId="{D27CD69E-6885-4366-8563-AB2B2B8F7F01}" type="pres">
      <dgm:prSet presAssocID="{1EDED5E3-4751-4802-A6AC-CFE2056145B6}" presName="tx1" presStyleLbl="revTx" presStyleIdx="1" presStyleCnt="4"/>
      <dgm:spPr/>
    </dgm:pt>
    <dgm:pt modelId="{A52DF0F8-DD99-4FE5-8B30-CFC54A521855}" type="pres">
      <dgm:prSet presAssocID="{1EDED5E3-4751-4802-A6AC-CFE2056145B6}" presName="vert1" presStyleCnt="0"/>
      <dgm:spPr/>
    </dgm:pt>
    <dgm:pt modelId="{642B55C8-D9FB-4B8A-B731-7B85C8478071}" type="pres">
      <dgm:prSet presAssocID="{61238CBF-CA69-4074-92C4-DB8FC1D709FD}" presName="thickLine" presStyleLbl="alignNode1" presStyleIdx="2" presStyleCnt="4"/>
      <dgm:spPr/>
    </dgm:pt>
    <dgm:pt modelId="{32C076D8-20AD-45B2-8992-3F916DBD3B87}" type="pres">
      <dgm:prSet presAssocID="{61238CBF-CA69-4074-92C4-DB8FC1D709FD}" presName="horz1" presStyleCnt="0"/>
      <dgm:spPr/>
    </dgm:pt>
    <dgm:pt modelId="{A3C3AE85-E8A6-4C02-8EFA-B594FBD67F52}" type="pres">
      <dgm:prSet presAssocID="{61238CBF-CA69-4074-92C4-DB8FC1D709FD}" presName="tx1" presStyleLbl="revTx" presStyleIdx="2" presStyleCnt="4"/>
      <dgm:spPr/>
    </dgm:pt>
    <dgm:pt modelId="{5252BBDE-0103-4C29-90B0-0162231D2BE9}" type="pres">
      <dgm:prSet presAssocID="{61238CBF-CA69-4074-92C4-DB8FC1D709FD}" presName="vert1" presStyleCnt="0"/>
      <dgm:spPr/>
    </dgm:pt>
    <dgm:pt modelId="{2D3A1F54-CF90-4715-B9C1-93812BCE70B2}" type="pres">
      <dgm:prSet presAssocID="{0D1EF1E4-A33D-48F3-8D81-EC525A3E1ECF}" presName="thickLine" presStyleLbl="alignNode1" presStyleIdx="3" presStyleCnt="4"/>
      <dgm:spPr/>
    </dgm:pt>
    <dgm:pt modelId="{4521006B-E6FA-4645-8F8A-F9F2BE77228B}" type="pres">
      <dgm:prSet presAssocID="{0D1EF1E4-A33D-48F3-8D81-EC525A3E1ECF}" presName="horz1" presStyleCnt="0"/>
      <dgm:spPr/>
    </dgm:pt>
    <dgm:pt modelId="{CEC35B61-97AA-47E5-AE15-E6211F3C00D4}" type="pres">
      <dgm:prSet presAssocID="{0D1EF1E4-A33D-48F3-8D81-EC525A3E1ECF}" presName="tx1" presStyleLbl="revTx" presStyleIdx="3" presStyleCnt="4"/>
      <dgm:spPr/>
    </dgm:pt>
    <dgm:pt modelId="{A2498F35-6777-451D-857C-BA1CDC6504A3}" type="pres">
      <dgm:prSet presAssocID="{0D1EF1E4-A33D-48F3-8D81-EC525A3E1ECF}" presName="vert1" presStyleCnt="0"/>
      <dgm:spPr/>
    </dgm:pt>
  </dgm:ptLst>
  <dgm:cxnLst>
    <dgm:cxn modelId="{1FF8F518-480B-4535-B90B-EF6F37E9DA97}" srcId="{D3DB39E4-558B-46A7-9343-CCBDECDE9DE7}" destId="{61238CBF-CA69-4074-92C4-DB8FC1D709FD}" srcOrd="2" destOrd="0" parTransId="{EA963F68-E2F5-4241-9EB7-3A3524EB9B1B}" sibTransId="{277CC3B3-897A-4C5B-96EB-2A234DDA5534}"/>
    <dgm:cxn modelId="{F403A424-AAF0-46BA-9B63-5D9AD2469C75}" srcId="{D3DB39E4-558B-46A7-9343-CCBDECDE9DE7}" destId="{0D1EF1E4-A33D-48F3-8D81-EC525A3E1ECF}" srcOrd="3" destOrd="0" parTransId="{4D61073E-AA42-4CB6-B06E-D4064597A948}" sibTransId="{5A10F100-DAB6-40B6-B287-AF38B8723E83}"/>
    <dgm:cxn modelId="{F1319227-2AFE-425F-8C7D-B84D4AF29D08}" srcId="{D3DB39E4-558B-46A7-9343-CCBDECDE9DE7}" destId="{0FCA2AEA-C825-440D-B488-DCF8C7DD8D4A}" srcOrd="0" destOrd="0" parTransId="{4BC54DA4-301D-4AF0-BE13-D9F7D7E222E6}" sibTransId="{0120CC0C-E7FA-4E17-8EAC-14BB9FA6CDE9}"/>
    <dgm:cxn modelId="{1EDAE863-71C8-498F-A795-E4E9EEFDB199}" srcId="{D3DB39E4-558B-46A7-9343-CCBDECDE9DE7}" destId="{1EDED5E3-4751-4802-A6AC-CFE2056145B6}" srcOrd="1" destOrd="0" parTransId="{A291581C-5FD9-46E3-8197-9885FD872508}" sibTransId="{3C2EC69E-2F13-4CEA-AD79-B0284632BE53}"/>
    <dgm:cxn modelId="{2B427447-5A95-457A-8BC0-A8084E7A0171}" type="presOf" srcId="{0D1EF1E4-A33D-48F3-8D81-EC525A3E1ECF}" destId="{CEC35B61-97AA-47E5-AE15-E6211F3C00D4}" srcOrd="0" destOrd="0" presId="urn:microsoft.com/office/officeart/2008/layout/LinedList"/>
    <dgm:cxn modelId="{9A1E8C49-8C8C-4E01-B4F3-4A4C63786CF1}" type="presOf" srcId="{0FCA2AEA-C825-440D-B488-DCF8C7DD8D4A}" destId="{421811C6-EC72-4E3D-BEA5-C2D452344DF6}" srcOrd="0" destOrd="0" presId="urn:microsoft.com/office/officeart/2008/layout/LinedList"/>
    <dgm:cxn modelId="{F6503A75-A6D1-4EBC-BE96-A3D535092142}" type="presOf" srcId="{D3DB39E4-558B-46A7-9343-CCBDECDE9DE7}" destId="{FCC1E68B-1633-4312-BDD7-7256F27480E4}" srcOrd="0" destOrd="0" presId="urn:microsoft.com/office/officeart/2008/layout/LinedList"/>
    <dgm:cxn modelId="{43A331BC-2E05-4B70-ADD3-74E4C05F92A5}" type="presOf" srcId="{1EDED5E3-4751-4802-A6AC-CFE2056145B6}" destId="{D27CD69E-6885-4366-8563-AB2B2B8F7F01}" srcOrd="0" destOrd="0" presId="urn:microsoft.com/office/officeart/2008/layout/LinedList"/>
    <dgm:cxn modelId="{65D372C1-E45A-40CB-9F9C-BE2DC4DBA08C}" type="presOf" srcId="{61238CBF-CA69-4074-92C4-DB8FC1D709FD}" destId="{A3C3AE85-E8A6-4C02-8EFA-B594FBD67F52}" srcOrd="0" destOrd="0" presId="urn:microsoft.com/office/officeart/2008/layout/LinedList"/>
    <dgm:cxn modelId="{BCC449A2-5BD9-42AC-9DAA-183A3199104E}" type="presParOf" srcId="{FCC1E68B-1633-4312-BDD7-7256F27480E4}" destId="{73D11514-9074-4129-8160-015E482FCF60}" srcOrd="0" destOrd="0" presId="urn:microsoft.com/office/officeart/2008/layout/LinedList"/>
    <dgm:cxn modelId="{CC900146-6EAD-4302-8774-3720CA7EA258}" type="presParOf" srcId="{FCC1E68B-1633-4312-BDD7-7256F27480E4}" destId="{85A8D978-C041-4F0F-9A1E-10223A7C2688}" srcOrd="1" destOrd="0" presId="urn:microsoft.com/office/officeart/2008/layout/LinedList"/>
    <dgm:cxn modelId="{F4F91116-E4E9-45AC-A45B-01DAA3A104B0}" type="presParOf" srcId="{85A8D978-C041-4F0F-9A1E-10223A7C2688}" destId="{421811C6-EC72-4E3D-BEA5-C2D452344DF6}" srcOrd="0" destOrd="0" presId="urn:microsoft.com/office/officeart/2008/layout/LinedList"/>
    <dgm:cxn modelId="{0E3F18BA-DB67-4C29-BE45-B4D2B1AD431F}" type="presParOf" srcId="{85A8D978-C041-4F0F-9A1E-10223A7C2688}" destId="{03FEB2D7-DBA2-42CD-B94F-E56C538CB26E}" srcOrd="1" destOrd="0" presId="urn:microsoft.com/office/officeart/2008/layout/LinedList"/>
    <dgm:cxn modelId="{28995761-AD0D-4F4E-A2AE-30CC8D0E69A7}" type="presParOf" srcId="{FCC1E68B-1633-4312-BDD7-7256F27480E4}" destId="{5464E79F-768C-4F39-96DA-238DBC780CB5}" srcOrd="2" destOrd="0" presId="urn:microsoft.com/office/officeart/2008/layout/LinedList"/>
    <dgm:cxn modelId="{2CE557F4-470B-4888-8C59-A989A8E1FACA}" type="presParOf" srcId="{FCC1E68B-1633-4312-BDD7-7256F27480E4}" destId="{2A00E36B-F357-4458-BC1A-E99B8ADE8987}" srcOrd="3" destOrd="0" presId="urn:microsoft.com/office/officeart/2008/layout/LinedList"/>
    <dgm:cxn modelId="{B416FF3B-26D9-4F3A-8C88-09BAFBB10DEB}" type="presParOf" srcId="{2A00E36B-F357-4458-BC1A-E99B8ADE8987}" destId="{D27CD69E-6885-4366-8563-AB2B2B8F7F01}" srcOrd="0" destOrd="0" presId="urn:microsoft.com/office/officeart/2008/layout/LinedList"/>
    <dgm:cxn modelId="{8A1F8DEB-0A41-4EC0-8281-2D5B983F8E04}" type="presParOf" srcId="{2A00E36B-F357-4458-BC1A-E99B8ADE8987}" destId="{A52DF0F8-DD99-4FE5-8B30-CFC54A521855}" srcOrd="1" destOrd="0" presId="urn:microsoft.com/office/officeart/2008/layout/LinedList"/>
    <dgm:cxn modelId="{5A57AC63-E756-44C6-B5D7-064DCE6E987C}" type="presParOf" srcId="{FCC1E68B-1633-4312-BDD7-7256F27480E4}" destId="{642B55C8-D9FB-4B8A-B731-7B85C8478071}" srcOrd="4" destOrd="0" presId="urn:microsoft.com/office/officeart/2008/layout/LinedList"/>
    <dgm:cxn modelId="{9F3F8EBB-4533-4CC5-8D2B-4301B8E8ED8F}" type="presParOf" srcId="{FCC1E68B-1633-4312-BDD7-7256F27480E4}" destId="{32C076D8-20AD-45B2-8992-3F916DBD3B87}" srcOrd="5" destOrd="0" presId="urn:microsoft.com/office/officeart/2008/layout/LinedList"/>
    <dgm:cxn modelId="{F147B0D9-8BA9-4F89-AF12-64655C8AC5C0}" type="presParOf" srcId="{32C076D8-20AD-45B2-8992-3F916DBD3B87}" destId="{A3C3AE85-E8A6-4C02-8EFA-B594FBD67F52}" srcOrd="0" destOrd="0" presId="urn:microsoft.com/office/officeart/2008/layout/LinedList"/>
    <dgm:cxn modelId="{10EF357E-FA4C-4138-88E6-086A709D43C1}" type="presParOf" srcId="{32C076D8-20AD-45B2-8992-3F916DBD3B87}" destId="{5252BBDE-0103-4C29-90B0-0162231D2BE9}" srcOrd="1" destOrd="0" presId="urn:microsoft.com/office/officeart/2008/layout/LinedList"/>
    <dgm:cxn modelId="{CF27E467-150B-4BD4-B684-D6BCB56413D2}" type="presParOf" srcId="{FCC1E68B-1633-4312-BDD7-7256F27480E4}" destId="{2D3A1F54-CF90-4715-B9C1-93812BCE70B2}" srcOrd="6" destOrd="0" presId="urn:microsoft.com/office/officeart/2008/layout/LinedList"/>
    <dgm:cxn modelId="{7876B5F8-B8FD-45DF-97CE-21F96475EF59}" type="presParOf" srcId="{FCC1E68B-1633-4312-BDD7-7256F27480E4}" destId="{4521006B-E6FA-4645-8F8A-F9F2BE77228B}" srcOrd="7" destOrd="0" presId="urn:microsoft.com/office/officeart/2008/layout/LinedList"/>
    <dgm:cxn modelId="{4EFCA390-739E-4C21-8104-033FFC2D814E}" type="presParOf" srcId="{4521006B-E6FA-4645-8F8A-F9F2BE77228B}" destId="{CEC35B61-97AA-47E5-AE15-E6211F3C00D4}" srcOrd="0" destOrd="0" presId="urn:microsoft.com/office/officeart/2008/layout/LinedList"/>
    <dgm:cxn modelId="{8F927A4A-0F74-4B15-9251-A484690DB095}" type="presParOf" srcId="{4521006B-E6FA-4645-8F8A-F9F2BE77228B}" destId="{A2498F35-6777-451D-857C-BA1CDC6504A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828578-96C8-40C0-AADB-33623E194486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i-FI"/>
        </a:p>
      </dgm:t>
    </dgm:pt>
    <dgm:pt modelId="{6CC66B1B-A713-41C9-B808-48D161D4A6E9}">
      <dgm:prSet custT="1"/>
      <dgm:spPr/>
      <dgm:t>
        <a:bodyPr/>
        <a:lstStyle/>
        <a:p>
          <a:r>
            <a:rPr lang="fi-FI" sz="2000" strike="noStrike" baseline="0">
              <a:solidFill>
                <a:schemeClr val="tx1"/>
              </a:solidFill>
            </a:rPr>
            <a:t>T</a:t>
          </a:r>
          <a:r>
            <a:rPr lang="fi-FI" sz="2000" baseline="0">
              <a:solidFill>
                <a:schemeClr val="tx1"/>
              </a:solidFill>
            </a:rPr>
            <a:t>arkoituksena </a:t>
          </a:r>
          <a:r>
            <a:rPr lang="fi-FI" sz="2000" baseline="0" dirty="0">
              <a:solidFill>
                <a:schemeClr val="tx1"/>
              </a:solidFill>
            </a:rPr>
            <a:t>on ehkäistä ja hoitaa lihavuuteen liittyviä tai lihavuuden vuoksi pahenevia sairauksia sekä parantaa työ- ja toimintakykyä ja elämänlaatua. </a:t>
          </a:r>
          <a:endParaRPr lang="fi-FI" sz="2000" dirty="0">
            <a:solidFill>
              <a:schemeClr val="tx1"/>
            </a:solidFill>
          </a:endParaRPr>
        </a:p>
      </dgm:t>
    </dgm:pt>
    <dgm:pt modelId="{B205E1F4-DD3C-4EE5-93CA-08B69D86EEC1}" type="parTrans" cxnId="{E3763851-ADB8-4950-8510-13F2F269E681}">
      <dgm:prSet/>
      <dgm:spPr/>
      <dgm:t>
        <a:bodyPr/>
        <a:lstStyle/>
        <a:p>
          <a:endParaRPr lang="fi-FI"/>
        </a:p>
      </dgm:t>
    </dgm:pt>
    <dgm:pt modelId="{F727006F-B4BB-45EB-9250-4E95EC214AF2}" type="sibTrans" cxnId="{E3763851-ADB8-4950-8510-13F2F269E681}">
      <dgm:prSet/>
      <dgm:spPr/>
      <dgm:t>
        <a:bodyPr/>
        <a:lstStyle/>
        <a:p>
          <a:endParaRPr lang="fi-FI"/>
        </a:p>
      </dgm:t>
    </dgm:pt>
    <dgm:pt modelId="{D7D9918B-2903-4647-9508-37675FAB55AD}">
      <dgm:prSet custT="1"/>
      <dgm:spPr/>
      <dgm:t>
        <a:bodyPr/>
        <a:lstStyle/>
        <a:p>
          <a:r>
            <a:rPr lang="fi-FI" sz="2000" baseline="0" dirty="0">
              <a:solidFill>
                <a:schemeClr val="tx1"/>
              </a:solidFill>
            </a:rPr>
            <a:t>Hoidon tavoitteena ovat myönteiset pysyvät elintapojen muutokset ja niiden myötä riittävä laihtuminen (vähintään 5 %) tai nykypainon ylläpito (painonhallinta). </a:t>
          </a:r>
          <a:endParaRPr lang="fi-FI" sz="2000" dirty="0">
            <a:solidFill>
              <a:schemeClr val="tx1"/>
            </a:solidFill>
          </a:endParaRPr>
        </a:p>
      </dgm:t>
    </dgm:pt>
    <dgm:pt modelId="{BB99C048-5E63-41AF-9876-DCF0E249B387}" type="parTrans" cxnId="{E3173AEA-1C7B-43CB-980A-B05A090AED4D}">
      <dgm:prSet/>
      <dgm:spPr/>
      <dgm:t>
        <a:bodyPr/>
        <a:lstStyle/>
        <a:p>
          <a:endParaRPr lang="fi-FI"/>
        </a:p>
      </dgm:t>
    </dgm:pt>
    <dgm:pt modelId="{E10F43A1-0B96-482E-8284-F99AE7FF3281}" type="sibTrans" cxnId="{E3173AEA-1C7B-43CB-980A-B05A090AED4D}">
      <dgm:prSet/>
      <dgm:spPr/>
      <dgm:t>
        <a:bodyPr/>
        <a:lstStyle/>
        <a:p>
          <a:endParaRPr lang="fi-FI"/>
        </a:p>
      </dgm:t>
    </dgm:pt>
    <dgm:pt modelId="{14FD5CB2-99C3-4805-B1EB-AE3CB1A8A6C4}">
      <dgm:prSet/>
      <dgm:spPr/>
      <dgm:t>
        <a:bodyPr/>
        <a:lstStyle/>
        <a:p>
          <a:r>
            <a:rPr lang="fi-FI" dirty="0"/>
            <a:t>Tavoitteet asetetaan yksilöllisesti yhdessä potilaan </a:t>
          </a:r>
          <a:r>
            <a:rPr lang="fi-FI" dirty="0">
              <a:solidFill>
                <a:schemeClr val="tx1"/>
              </a:solidFill>
            </a:rPr>
            <a:t>kanssa, ja lähitavoite </a:t>
          </a:r>
          <a:r>
            <a:rPr lang="fi-FI" dirty="0"/>
            <a:t>kirjataan potilaskertomukseen.</a:t>
          </a:r>
        </a:p>
      </dgm:t>
    </dgm:pt>
    <dgm:pt modelId="{A0F660F9-98E6-4D87-8191-ABAC4AB8F2CC}" type="parTrans" cxnId="{AA600F35-AE86-48EF-ADA5-6FFE417EAC93}">
      <dgm:prSet/>
      <dgm:spPr/>
      <dgm:t>
        <a:bodyPr/>
        <a:lstStyle/>
        <a:p>
          <a:endParaRPr lang="fi-FI"/>
        </a:p>
      </dgm:t>
    </dgm:pt>
    <dgm:pt modelId="{BE87869B-D014-47E0-8996-9D67763BBA17}" type="sibTrans" cxnId="{AA600F35-AE86-48EF-ADA5-6FFE417EAC93}">
      <dgm:prSet/>
      <dgm:spPr/>
      <dgm:t>
        <a:bodyPr/>
        <a:lstStyle/>
        <a:p>
          <a:endParaRPr lang="fi-FI"/>
        </a:p>
      </dgm:t>
    </dgm:pt>
    <dgm:pt modelId="{4BA2D366-A740-473F-8948-EB4C980729D2}">
      <dgm:prSet/>
      <dgm:spPr/>
      <dgm:t>
        <a:bodyPr/>
        <a:lstStyle/>
        <a:p>
          <a:r>
            <a:rPr lang="fi-FI" dirty="0"/>
            <a:t>Normaalipainon tavoittelu ei useinkaan ole realistista varsinkaan vaikeasti ja sairaalloisen lihavilla. </a:t>
          </a:r>
        </a:p>
      </dgm:t>
    </dgm:pt>
    <dgm:pt modelId="{8834FEDC-3CFA-4307-9D89-FEA07F11CC23}" type="parTrans" cxnId="{693850C3-B373-405E-811D-D560BEF3E0D4}">
      <dgm:prSet/>
      <dgm:spPr/>
      <dgm:t>
        <a:bodyPr/>
        <a:lstStyle/>
        <a:p>
          <a:endParaRPr lang="fi-FI"/>
        </a:p>
      </dgm:t>
    </dgm:pt>
    <dgm:pt modelId="{FB24C682-5C07-48C5-9926-9A63F2EB487F}" type="sibTrans" cxnId="{693850C3-B373-405E-811D-D560BEF3E0D4}">
      <dgm:prSet/>
      <dgm:spPr/>
      <dgm:t>
        <a:bodyPr/>
        <a:lstStyle/>
        <a:p>
          <a:endParaRPr lang="fi-FI"/>
        </a:p>
      </dgm:t>
    </dgm:pt>
    <dgm:pt modelId="{145A0D2A-41DA-4B89-BE5A-2C8ED19F2724}" type="pres">
      <dgm:prSet presAssocID="{84828578-96C8-40C0-AADB-33623E194486}" presName="linear" presStyleCnt="0">
        <dgm:presLayoutVars>
          <dgm:animLvl val="lvl"/>
          <dgm:resizeHandles val="exact"/>
        </dgm:presLayoutVars>
      </dgm:prSet>
      <dgm:spPr/>
    </dgm:pt>
    <dgm:pt modelId="{D638F829-093D-480B-9997-5F50D00AD82C}" type="pres">
      <dgm:prSet presAssocID="{6CC66B1B-A713-41C9-B808-48D161D4A6E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9F14750-CE57-4E66-B90E-7E27B6F68D7B}" type="pres">
      <dgm:prSet presAssocID="{F727006F-B4BB-45EB-9250-4E95EC214AF2}" presName="spacer" presStyleCnt="0"/>
      <dgm:spPr/>
    </dgm:pt>
    <dgm:pt modelId="{39A90430-604C-467C-8345-3857822FEAD1}" type="pres">
      <dgm:prSet presAssocID="{D7D9918B-2903-4647-9508-37675FAB55A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9644A96-D579-498D-A5DF-F800134B9F4B}" type="pres">
      <dgm:prSet presAssocID="{D7D9918B-2903-4647-9508-37675FAB55A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7607D15-7257-484B-ADEF-2740712C7EA3}" type="presOf" srcId="{14FD5CB2-99C3-4805-B1EB-AE3CB1A8A6C4}" destId="{49644A96-D579-498D-A5DF-F800134B9F4B}" srcOrd="0" destOrd="0" presId="urn:microsoft.com/office/officeart/2005/8/layout/vList2"/>
    <dgm:cxn modelId="{EAC75C27-9441-4CEA-AFF0-F37EF41EDE0B}" type="presOf" srcId="{4BA2D366-A740-473F-8948-EB4C980729D2}" destId="{49644A96-D579-498D-A5DF-F800134B9F4B}" srcOrd="0" destOrd="1" presId="urn:microsoft.com/office/officeart/2005/8/layout/vList2"/>
    <dgm:cxn modelId="{AA600F35-AE86-48EF-ADA5-6FFE417EAC93}" srcId="{D7D9918B-2903-4647-9508-37675FAB55AD}" destId="{14FD5CB2-99C3-4805-B1EB-AE3CB1A8A6C4}" srcOrd="0" destOrd="0" parTransId="{A0F660F9-98E6-4D87-8191-ABAC4AB8F2CC}" sibTransId="{BE87869B-D014-47E0-8996-9D67763BBA17}"/>
    <dgm:cxn modelId="{D06C023A-6E5B-4D6E-99DD-7C613006A07D}" type="presOf" srcId="{6CC66B1B-A713-41C9-B808-48D161D4A6E9}" destId="{D638F829-093D-480B-9997-5F50D00AD82C}" srcOrd="0" destOrd="0" presId="urn:microsoft.com/office/officeart/2005/8/layout/vList2"/>
    <dgm:cxn modelId="{30B5E761-BB6F-42FE-BFA0-453442D223F6}" type="presOf" srcId="{84828578-96C8-40C0-AADB-33623E194486}" destId="{145A0D2A-41DA-4B89-BE5A-2C8ED19F2724}" srcOrd="0" destOrd="0" presId="urn:microsoft.com/office/officeart/2005/8/layout/vList2"/>
    <dgm:cxn modelId="{E3763851-ADB8-4950-8510-13F2F269E681}" srcId="{84828578-96C8-40C0-AADB-33623E194486}" destId="{6CC66B1B-A713-41C9-B808-48D161D4A6E9}" srcOrd="0" destOrd="0" parTransId="{B205E1F4-DD3C-4EE5-93CA-08B69D86EEC1}" sibTransId="{F727006F-B4BB-45EB-9250-4E95EC214AF2}"/>
    <dgm:cxn modelId="{693850C3-B373-405E-811D-D560BEF3E0D4}" srcId="{D7D9918B-2903-4647-9508-37675FAB55AD}" destId="{4BA2D366-A740-473F-8948-EB4C980729D2}" srcOrd="1" destOrd="0" parTransId="{8834FEDC-3CFA-4307-9D89-FEA07F11CC23}" sibTransId="{FB24C682-5C07-48C5-9926-9A63F2EB487F}"/>
    <dgm:cxn modelId="{E3173AEA-1C7B-43CB-980A-B05A090AED4D}" srcId="{84828578-96C8-40C0-AADB-33623E194486}" destId="{D7D9918B-2903-4647-9508-37675FAB55AD}" srcOrd="1" destOrd="0" parTransId="{BB99C048-5E63-41AF-9876-DCF0E249B387}" sibTransId="{E10F43A1-0B96-482E-8284-F99AE7FF3281}"/>
    <dgm:cxn modelId="{C717E1EC-010A-4214-A89A-0C4AAFD4C55F}" type="presOf" srcId="{D7D9918B-2903-4647-9508-37675FAB55AD}" destId="{39A90430-604C-467C-8345-3857822FEAD1}" srcOrd="0" destOrd="0" presId="urn:microsoft.com/office/officeart/2005/8/layout/vList2"/>
    <dgm:cxn modelId="{4131D327-50CE-4F50-B15F-00B8EB4F7181}" type="presParOf" srcId="{145A0D2A-41DA-4B89-BE5A-2C8ED19F2724}" destId="{D638F829-093D-480B-9997-5F50D00AD82C}" srcOrd="0" destOrd="0" presId="urn:microsoft.com/office/officeart/2005/8/layout/vList2"/>
    <dgm:cxn modelId="{95B478D9-6D90-44EE-848F-015343EFE89A}" type="presParOf" srcId="{145A0D2A-41DA-4B89-BE5A-2C8ED19F2724}" destId="{C9F14750-CE57-4E66-B90E-7E27B6F68D7B}" srcOrd="1" destOrd="0" presId="urn:microsoft.com/office/officeart/2005/8/layout/vList2"/>
    <dgm:cxn modelId="{6F4459D4-405A-40FA-A268-8F7FF903A686}" type="presParOf" srcId="{145A0D2A-41DA-4B89-BE5A-2C8ED19F2724}" destId="{39A90430-604C-467C-8345-3857822FEAD1}" srcOrd="2" destOrd="0" presId="urn:microsoft.com/office/officeart/2005/8/layout/vList2"/>
    <dgm:cxn modelId="{065A3B22-620A-489D-8A0F-815A865113FB}" type="presParOf" srcId="{145A0D2A-41DA-4B89-BE5A-2C8ED19F2724}" destId="{49644A96-D579-498D-A5DF-F800134B9F4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CCC512-1867-43DE-B260-D75E839275EF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i-FI"/>
        </a:p>
      </dgm:t>
    </dgm:pt>
    <dgm:pt modelId="{A40C4655-A97C-4434-BBC4-0D80D1B26F5E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i-FI" sz="2400" baseline="0"/>
            <a:t>Hoitoon valinnan perusteita ovat:</a:t>
          </a:r>
          <a:endParaRPr lang="fi-FI" sz="2400"/>
        </a:p>
      </dgm:t>
    </dgm:pt>
    <dgm:pt modelId="{BCAA45E0-6AF2-46C9-BDA3-F5F73A81FBC3}" type="parTrans" cxnId="{425042CF-0B33-4245-8CF0-C5BC1063D9BA}">
      <dgm:prSet/>
      <dgm:spPr/>
      <dgm:t>
        <a:bodyPr/>
        <a:lstStyle/>
        <a:p>
          <a:endParaRPr lang="fi-FI"/>
        </a:p>
      </dgm:t>
    </dgm:pt>
    <dgm:pt modelId="{8CA9D2BD-AC6B-4861-ACCE-EE9695DAC091}" type="sibTrans" cxnId="{425042CF-0B33-4245-8CF0-C5BC1063D9BA}">
      <dgm:prSet/>
      <dgm:spPr/>
      <dgm:t>
        <a:bodyPr/>
        <a:lstStyle/>
        <a:p>
          <a:endParaRPr lang="fi-FI"/>
        </a:p>
      </dgm:t>
    </dgm:pt>
    <dgm:pt modelId="{F5FBF5CF-A53A-4C0F-85A2-0406F8698546}">
      <dgm:prSet/>
      <dgm:spPr/>
      <dgm:t>
        <a:bodyPr/>
        <a:lstStyle/>
        <a:p>
          <a:r>
            <a:rPr lang="fi-FI"/>
            <a:t>lihavuuden määrä</a:t>
          </a:r>
        </a:p>
      </dgm:t>
    </dgm:pt>
    <dgm:pt modelId="{C6623E6E-038B-4FA6-89FD-02CDDAF09421}" type="parTrans" cxnId="{F646C597-5149-4848-892B-8BD67AB8549C}">
      <dgm:prSet/>
      <dgm:spPr/>
      <dgm:t>
        <a:bodyPr/>
        <a:lstStyle/>
        <a:p>
          <a:endParaRPr lang="fi-FI"/>
        </a:p>
      </dgm:t>
    </dgm:pt>
    <dgm:pt modelId="{A6A5D2A4-C5DC-4DC0-ACE3-58181C596679}" type="sibTrans" cxnId="{F646C597-5149-4848-892B-8BD67AB8549C}">
      <dgm:prSet/>
      <dgm:spPr/>
      <dgm:t>
        <a:bodyPr/>
        <a:lstStyle/>
        <a:p>
          <a:endParaRPr lang="fi-FI"/>
        </a:p>
      </dgm:t>
    </dgm:pt>
    <dgm:pt modelId="{43A0F423-AAB4-4739-B4A5-FF40357A3D73}">
      <dgm:prSet/>
      <dgm:spPr/>
      <dgm:t>
        <a:bodyPr/>
        <a:lstStyle/>
        <a:p>
          <a:r>
            <a:rPr lang="fi-FI"/>
            <a:t>vyötärölihavuus</a:t>
          </a:r>
        </a:p>
      </dgm:t>
    </dgm:pt>
    <dgm:pt modelId="{211FA179-CEE6-4A3A-B37F-01DE670E46E4}" type="parTrans" cxnId="{F020CE96-8A35-430D-BAF1-021BF99E26BC}">
      <dgm:prSet/>
      <dgm:spPr/>
      <dgm:t>
        <a:bodyPr/>
        <a:lstStyle/>
        <a:p>
          <a:endParaRPr lang="fi-FI"/>
        </a:p>
      </dgm:t>
    </dgm:pt>
    <dgm:pt modelId="{7D2DF663-88B0-4895-9C08-A7A96E56C5AA}" type="sibTrans" cxnId="{F020CE96-8A35-430D-BAF1-021BF99E26BC}">
      <dgm:prSet/>
      <dgm:spPr/>
      <dgm:t>
        <a:bodyPr/>
        <a:lstStyle/>
        <a:p>
          <a:endParaRPr lang="fi-FI"/>
        </a:p>
      </dgm:t>
    </dgm:pt>
    <dgm:pt modelId="{A39A1569-7585-4B50-96DD-CD6C9B81EEF6}">
      <dgm:prSet/>
      <dgm:spPr/>
      <dgm:t>
        <a:bodyPr/>
        <a:lstStyle/>
        <a:p>
          <a:r>
            <a:rPr lang="fi-FI"/>
            <a:t>lihavuuden liitännäissairaudet tai niiden vaaratekijät</a:t>
          </a:r>
        </a:p>
      </dgm:t>
    </dgm:pt>
    <dgm:pt modelId="{3D5DE867-B702-4D4B-960F-33959326B245}" type="parTrans" cxnId="{CE192D8F-07CE-4845-8BC9-6DD238C995FC}">
      <dgm:prSet/>
      <dgm:spPr/>
      <dgm:t>
        <a:bodyPr/>
        <a:lstStyle/>
        <a:p>
          <a:endParaRPr lang="fi-FI"/>
        </a:p>
      </dgm:t>
    </dgm:pt>
    <dgm:pt modelId="{D28624D1-E268-4BD3-893C-554641DB665C}" type="sibTrans" cxnId="{CE192D8F-07CE-4845-8BC9-6DD238C995FC}">
      <dgm:prSet/>
      <dgm:spPr/>
      <dgm:t>
        <a:bodyPr/>
        <a:lstStyle/>
        <a:p>
          <a:endParaRPr lang="fi-FI"/>
        </a:p>
      </dgm:t>
    </dgm:pt>
    <dgm:pt modelId="{EAA5DC52-B0FA-4B8C-B3E4-6F18D44108AA}">
      <dgm:prSet/>
      <dgm:spPr/>
      <dgm:t>
        <a:bodyPr/>
        <a:lstStyle/>
        <a:p>
          <a:r>
            <a:rPr lang="fi-FI"/>
            <a:t>diagnoosin ajankohta</a:t>
          </a:r>
        </a:p>
      </dgm:t>
    </dgm:pt>
    <dgm:pt modelId="{DACDF80E-0AB7-4335-881E-43675BFD28B5}" type="parTrans" cxnId="{E4FFA774-51E0-4441-9123-8B61E9DD7309}">
      <dgm:prSet/>
      <dgm:spPr/>
      <dgm:t>
        <a:bodyPr/>
        <a:lstStyle/>
        <a:p>
          <a:endParaRPr lang="fi-FI"/>
        </a:p>
      </dgm:t>
    </dgm:pt>
    <dgm:pt modelId="{6794AE66-62E5-4A4D-B944-EF7B4DBA12A5}" type="sibTrans" cxnId="{E4FFA774-51E0-4441-9123-8B61E9DD7309}">
      <dgm:prSet/>
      <dgm:spPr/>
      <dgm:t>
        <a:bodyPr/>
        <a:lstStyle/>
        <a:p>
          <a:endParaRPr lang="fi-FI"/>
        </a:p>
      </dgm:t>
    </dgm:pt>
    <dgm:pt modelId="{11B8E3F8-D1A4-4321-A7C8-4F851CC5B213}">
      <dgm:prSet/>
      <dgm:spPr/>
      <dgm:t>
        <a:bodyPr/>
        <a:lstStyle/>
        <a:p>
          <a:r>
            <a:rPr lang="fi-FI"/>
            <a:t>ikä</a:t>
          </a:r>
        </a:p>
      </dgm:t>
    </dgm:pt>
    <dgm:pt modelId="{E8B7BBF8-FD61-497F-9602-78D7F9F51AD1}" type="parTrans" cxnId="{D5D7A280-D197-46EB-A6AA-663E06A775E4}">
      <dgm:prSet/>
      <dgm:spPr/>
      <dgm:t>
        <a:bodyPr/>
        <a:lstStyle/>
        <a:p>
          <a:endParaRPr lang="fi-FI"/>
        </a:p>
      </dgm:t>
    </dgm:pt>
    <dgm:pt modelId="{72E634B7-3A97-4F0E-A0FD-13D3041CF435}" type="sibTrans" cxnId="{D5D7A280-D197-46EB-A6AA-663E06A775E4}">
      <dgm:prSet/>
      <dgm:spPr/>
      <dgm:t>
        <a:bodyPr/>
        <a:lstStyle/>
        <a:p>
          <a:endParaRPr lang="fi-FI"/>
        </a:p>
      </dgm:t>
    </dgm:pt>
    <dgm:pt modelId="{7D78F780-34F4-47E8-AB40-1C2914A71022}">
      <dgm:prSet/>
      <dgm:spPr/>
      <dgm:t>
        <a:bodyPr/>
        <a:lstStyle/>
        <a:p>
          <a:r>
            <a:rPr lang="fi-FI"/>
            <a:t>raskauden toive, raskaus tai imetys</a:t>
          </a:r>
        </a:p>
      </dgm:t>
    </dgm:pt>
    <dgm:pt modelId="{7D9A2B9D-D330-411A-A713-9C401924D86F}" type="parTrans" cxnId="{12111170-FAFA-422D-91C9-D20BE00F8D92}">
      <dgm:prSet/>
      <dgm:spPr/>
      <dgm:t>
        <a:bodyPr/>
        <a:lstStyle/>
        <a:p>
          <a:endParaRPr lang="fi-FI"/>
        </a:p>
      </dgm:t>
    </dgm:pt>
    <dgm:pt modelId="{53E2711D-8C83-4150-99B6-EB047F9B2786}" type="sibTrans" cxnId="{12111170-FAFA-422D-91C9-D20BE00F8D92}">
      <dgm:prSet/>
      <dgm:spPr/>
      <dgm:t>
        <a:bodyPr/>
        <a:lstStyle/>
        <a:p>
          <a:endParaRPr lang="fi-FI"/>
        </a:p>
      </dgm:t>
    </dgm:pt>
    <dgm:pt modelId="{57734E27-8F88-45E2-9D77-BD81C5C8A947}">
      <dgm:prSet/>
      <dgm:spPr/>
      <dgm:t>
        <a:bodyPr/>
        <a:lstStyle/>
        <a:p>
          <a:r>
            <a:rPr lang="fi-FI"/>
            <a:t>koko perheen ylipaino</a:t>
          </a:r>
        </a:p>
      </dgm:t>
    </dgm:pt>
    <dgm:pt modelId="{093D9869-F9CB-4A29-B0EB-85DCECC3A9A2}" type="parTrans" cxnId="{1406878F-F5CC-4827-AB8F-C14E70F2AB0A}">
      <dgm:prSet/>
      <dgm:spPr/>
      <dgm:t>
        <a:bodyPr/>
        <a:lstStyle/>
        <a:p>
          <a:endParaRPr lang="fi-FI"/>
        </a:p>
      </dgm:t>
    </dgm:pt>
    <dgm:pt modelId="{0776BE5A-398B-4060-A53D-8146F8AB7CBD}" type="sibTrans" cxnId="{1406878F-F5CC-4827-AB8F-C14E70F2AB0A}">
      <dgm:prSet/>
      <dgm:spPr/>
      <dgm:t>
        <a:bodyPr/>
        <a:lstStyle/>
        <a:p>
          <a:endParaRPr lang="fi-FI"/>
        </a:p>
      </dgm:t>
    </dgm:pt>
    <dgm:pt modelId="{7630CC1E-F195-48AA-B447-539FCDCD038E}">
      <dgm:prSet/>
      <dgm:spPr/>
      <dgm:t>
        <a:bodyPr/>
        <a:lstStyle/>
        <a:p>
          <a:r>
            <a:rPr lang="fi-FI"/>
            <a:t>potilaan valmius ja halukkuus hoitoon</a:t>
          </a:r>
        </a:p>
      </dgm:t>
    </dgm:pt>
    <dgm:pt modelId="{C6A6927B-12A2-4C77-A08E-A4578522E3DD}" type="parTrans" cxnId="{9AFFF37D-7B72-4BD4-A127-4422BD7F9332}">
      <dgm:prSet/>
      <dgm:spPr/>
      <dgm:t>
        <a:bodyPr/>
        <a:lstStyle/>
        <a:p>
          <a:endParaRPr lang="fi-FI"/>
        </a:p>
      </dgm:t>
    </dgm:pt>
    <dgm:pt modelId="{ACBADE84-558B-49D6-9FE3-DC2C946C876D}" type="sibTrans" cxnId="{9AFFF37D-7B72-4BD4-A127-4422BD7F9332}">
      <dgm:prSet/>
      <dgm:spPr/>
      <dgm:t>
        <a:bodyPr/>
        <a:lstStyle/>
        <a:p>
          <a:endParaRPr lang="fi-FI"/>
        </a:p>
      </dgm:t>
    </dgm:pt>
    <dgm:pt modelId="{F005C7E2-EE48-43B0-8E74-018DD1E284F5}" type="pres">
      <dgm:prSet presAssocID="{58CCC512-1867-43DE-B260-D75E839275EF}" presName="Name0" presStyleCnt="0">
        <dgm:presLayoutVars>
          <dgm:dir/>
          <dgm:animLvl val="lvl"/>
          <dgm:resizeHandles val="exact"/>
        </dgm:presLayoutVars>
      </dgm:prSet>
      <dgm:spPr/>
    </dgm:pt>
    <dgm:pt modelId="{F8C53C77-DC5D-4DDC-B1C6-9AFCA72F55C1}" type="pres">
      <dgm:prSet presAssocID="{A40C4655-A97C-4434-BBC4-0D80D1B26F5E}" presName="composite" presStyleCnt="0"/>
      <dgm:spPr/>
    </dgm:pt>
    <dgm:pt modelId="{5A6E3B1F-5BC5-4E1F-97A3-9287690972C9}" type="pres">
      <dgm:prSet presAssocID="{A40C4655-A97C-4434-BBC4-0D80D1B26F5E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463B6484-A12C-4290-9F10-4E3729EB0EED}" type="pres">
      <dgm:prSet presAssocID="{A40C4655-A97C-4434-BBC4-0D80D1B26F5E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F6185D1F-A536-4C2E-82F4-48EC67A4954F}" type="presOf" srcId="{7630CC1E-F195-48AA-B447-539FCDCD038E}" destId="{463B6484-A12C-4290-9F10-4E3729EB0EED}" srcOrd="0" destOrd="7" presId="urn:microsoft.com/office/officeart/2005/8/layout/hList1"/>
    <dgm:cxn modelId="{AD474F29-CDFD-43F6-9301-78B5FFBCBAD0}" type="presOf" srcId="{A40C4655-A97C-4434-BBC4-0D80D1B26F5E}" destId="{5A6E3B1F-5BC5-4E1F-97A3-9287690972C9}" srcOrd="0" destOrd="0" presId="urn:microsoft.com/office/officeart/2005/8/layout/hList1"/>
    <dgm:cxn modelId="{C1D5C33A-8977-4ECD-ADD2-1556EFE47708}" type="presOf" srcId="{EAA5DC52-B0FA-4B8C-B3E4-6F18D44108AA}" destId="{463B6484-A12C-4290-9F10-4E3729EB0EED}" srcOrd="0" destOrd="3" presId="urn:microsoft.com/office/officeart/2005/8/layout/hList1"/>
    <dgm:cxn modelId="{2DF67C60-EF87-4FAB-B969-E26795659B28}" type="presOf" srcId="{58CCC512-1867-43DE-B260-D75E839275EF}" destId="{F005C7E2-EE48-43B0-8E74-018DD1E284F5}" srcOrd="0" destOrd="0" presId="urn:microsoft.com/office/officeart/2005/8/layout/hList1"/>
    <dgm:cxn modelId="{12111170-FAFA-422D-91C9-D20BE00F8D92}" srcId="{A40C4655-A97C-4434-BBC4-0D80D1B26F5E}" destId="{7D78F780-34F4-47E8-AB40-1C2914A71022}" srcOrd="5" destOrd="0" parTransId="{7D9A2B9D-D330-411A-A713-9C401924D86F}" sibTransId="{53E2711D-8C83-4150-99B6-EB047F9B2786}"/>
    <dgm:cxn modelId="{E4FFA774-51E0-4441-9123-8B61E9DD7309}" srcId="{A40C4655-A97C-4434-BBC4-0D80D1B26F5E}" destId="{EAA5DC52-B0FA-4B8C-B3E4-6F18D44108AA}" srcOrd="3" destOrd="0" parTransId="{DACDF80E-0AB7-4335-881E-43675BFD28B5}" sibTransId="{6794AE66-62E5-4A4D-B944-EF7B4DBA12A5}"/>
    <dgm:cxn modelId="{9AFFF37D-7B72-4BD4-A127-4422BD7F9332}" srcId="{A40C4655-A97C-4434-BBC4-0D80D1B26F5E}" destId="{7630CC1E-F195-48AA-B447-539FCDCD038E}" srcOrd="7" destOrd="0" parTransId="{C6A6927B-12A2-4C77-A08E-A4578522E3DD}" sibTransId="{ACBADE84-558B-49D6-9FE3-DC2C946C876D}"/>
    <dgm:cxn modelId="{D5D7A280-D197-46EB-A6AA-663E06A775E4}" srcId="{A40C4655-A97C-4434-BBC4-0D80D1B26F5E}" destId="{11B8E3F8-D1A4-4321-A7C8-4F851CC5B213}" srcOrd="4" destOrd="0" parTransId="{E8B7BBF8-FD61-497F-9602-78D7F9F51AD1}" sibTransId="{72E634B7-3A97-4F0E-A0FD-13D3041CF435}"/>
    <dgm:cxn modelId="{CE192D8F-07CE-4845-8BC9-6DD238C995FC}" srcId="{A40C4655-A97C-4434-BBC4-0D80D1B26F5E}" destId="{A39A1569-7585-4B50-96DD-CD6C9B81EEF6}" srcOrd="2" destOrd="0" parTransId="{3D5DE867-B702-4D4B-960F-33959326B245}" sibTransId="{D28624D1-E268-4BD3-893C-554641DB665C}"/>
    <dgm:cxn modelId="{1406878F-F5CC-4827-AB8F-C14E70F2AB0A}" srcId="{A40C4655-A97C-4434-BBC4-0D80D1B26F5E}" destId="{57734E27-8F88-45E2-9D77-BD81C5C8A947}" srcOrd="6" destOrd="0" parTransId="{093D9869-F9CB-4A29-B0EB-85DCECC3A9A2}" sibTransId="{0776BE5A-398B-4060-A53D-8146F8AB7CBD}"/>
    <dgm:cxn modelId="{F020CE96-8A35-430D-BAF1-021BF99E26BC}" srcId="{A40C4655-A97C-4434-BBC4-0D80D1B26F5E}" destId="{43A0F423-AAB4-4739-B4A5-FF40357A3D73}" srcOrd="1" destOrd="0" parTransId="{211FA179-CEE6-4A3A-B37F-01DE670E46E4}" sibTransId="{7D2DF663-88B0-4895-9C08-A7A96E56C5AA}"/>
    <dgm:cxn modelId="{F646C597-5149-4848-892B-8BD67AB8549C}" srcId="{A40C4655-A97C-4434-BBC4-0D80D1B26F5E}" destId="{F5FBF5CF-A53A-4C0F-85A2-0406F8698546}" srcOrd="0" destOrd="0" parTransId="{C6623E6E-038B-4FA6-89FD-02CDDAF09421}" sibTransId="{A6A5D2A4-C5DC-4DC0-ACE3-58181C596679}"/>
    <dgm:cxn modelId="{F881CEA3-3E2B-4F8C-A868-1C5C17BE70FA}" type="presOf" srcId="{7D78F780-34F4-47E8-AB40-1C2914A71022}" destId="{463B6484-A12C-4290-9F10-4E3729EB0EED}" srcOrd="0" destOrd="5" presId="urn:microsoft.com/office/officeart/2005/8/layout/hList1"/>
    <dgm:cxn modelId="{35F432B9-309F-4D00-8F0F-ED0784E045E1}" type="presOf" srcId="{A39A1569-7585-4B50-96DD-CD6C9B81EEF6}" destId="{463B6484-A12C-4290-9F10-4E3729EB0EED}" srcOrd="0" destOrd="2" presId="urn:microsoft.com/office/officeart/2005/8/layout/hList1"/>
    <dgm:cxn modelId="{702B3FC2-1BA7-4F94-B1B5-E6E3F061F38B}" type="presOf" srcId="{57734E27-8F88-45E2-9D77-BD81C5C8A947}" destId="{463B6484-A12C-4290-9F10-4E3729EB0EED}" srcOrd="0" destOrd="6" presId="urn:microsoft.com/office/officeart/2005/8/layout/hList1"/>
    <dgm:cxn modelId="{425042CF-0B33-4245-8CF0-C5BC1063D9BA}" srcId="{58CCC512-1867-43DE-B260-D75E839275EF}" destId="{A40C4655-A97C-4434-BBC4-0D80D1B26F5E}" srcOrd="0" destOrd="0" parTransId="{BCAA45E0-6AF2-46C9-BDA3-F5F73A81FBC3}" sibTransId="{8CA9D2BD-AC6B-4861-ACCE-EE9695DAC091}"/>
    <dgm:cxn modelId="{6A74D1D5-F3C7-4389-ACE4-E837F44E3931}" type="presOf" srcId="{43A0F423-AAB4-4739-B4A5-FF40357A3D73}" destId="{463B6484-A12C-4290-9F10-4E3729EB0EED}" srcOrd="0" destOrd="1" presId="urn:microsoft.com/office/officeart/2005/8/layout/hList1"/>
    <dgm:cxn modelId="{3F7E78DC-357F-4FD2-AF79-640E8D1876D7}" type="presOf" srcId="{11B8E3F8-D1A4-4321-A7C8-4F851CC5B213}" destId="{463B6484-A12C-4290-9F10-4E3729EB0EED}" srcOrd="0" destOrd="4" presId="urn:microsoft.com/office/officeart/2005/8/layout/hList1"/>
    <dgm:cxn modelId="{F2159DDE-8BEA-4C8E-A14F-6E3EC06421E6}" type="presOf" srcId="{F5FBF5CF-A53A-4C0F-85A2-0406F8698546}" destId="{463B6484-A12C-4290-9F10-4E3729EB0EED}" srcOrd="0" destOrd="0" presId="urn:microsoft.com/office/officeart/2005/8/layout/hList1"/>
    <dgm:cxn modelId="{05B7FC12-6BD4-4EFF-932F-0D4996744FCC}" type="presParOf" srcId="{F005C7E2-EE48-43B0-8E74-018DD1E284F5}" destId="{F8C53C77-DC5D-4DDC-B1C6-9AFCA72F55C1}" srcOrd="0" destOrd="0" presId="urn:microsoft.com/office/officeart/2005/8/layout/hList1"/>
    <dgm:cxn modelId="{E3026532-00C8-4754-93A4-345428F7A3C7}" type="presParOf" srcId="{F8C53C77-DC5D-4DDC-B1C6-9AFCA72F55C1}" destId="{5A6E3B1F-5BC5-4E1F-97A3-9287690972C9}" srcOrd="0" destOrd="0" presId="urn:microsoft.com/office/officeart/2005/8/layout/hList1"/>
    <dgm:cxn modelId="{5935334A-BE86-447C-A494-31FA6E1628C8}" type="presParOf" srcId="{F8C53C77-DC5D-4DDC-B1C6-9AFCA72F55C1}" destId="{463B6484-A12C-4290-9F10-4E3729EB0EE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2D6AAF-1C8B-42D4-A34A-BB2E2D7972D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220217E3-4BE3-4B7F-8D6C-8811943C834E}">
      <dgm:prSet/>
      <dgm:spPr/>
      <dgm:t>
        <a:bodyPr/>
        <a:lstStyle/>
        <a:p>
          <a:r>
            <a:rPr lang="fi-FI" baseline="0"/>
            <a:t>Elintapaohjaus</a:t>
          </a:r>
          <a:endParaRPr lang="fi-FI"/>
        </a:p>
      </dgm:t>
    </dgm:pt>
    <dgm:pt modelId="{FBABEA56-9FE8-47DE-909B-7FF69B985B19}" type="parTrans" cxnId="{355EF636-9B0F-42E8-860B-C13471FE8A0D}">
      <dgm:prSet/>
      <dgm:spPr/>
      <dgm:t>
        <a:bodyPr/>
        <a:lstStyle/>
        <a:p>
          <a:endParaRPr lang="fi-FI"/>
        </a:p>
      </dgm:t>
    </dgm:pt>
    <dgm:pt modelId="{C30BFCAA-C411-4EEC-BF7B-684C0102263D}" type="sibTrans" cxnId="{355EF636-9B0F-42E8-860B-C13471FE8A0D}">
      <dgm:prSet/>
      <dgm:spPr/>
      <dgm:t>
        <a:bodyPr/>
        <a:lstStyle/>
        <a:p>
          <a:endParaRPr lang="fi-FI"/>
        </a:p>
      </dgm:t>
    </dgm:pt>
    <dgm:pt modelId="{38A4BF0B-9B9C-42B3-B624-CFB72C61BD62}">
      <dgm:prSet custT="1"/>
      <dgm:spPr/>
      <dgm:t>
        <a:bodyPr/>
        <a:lstStyle/>
        <a:p>
          <a:r>
            <a:rPr lang="fi-FI" sz="1800"/>
            <a:t>suunnitelmallinen, usealla tapaamiskerralla toteutettava ensisijainen hoitomuoto, jossa huomioidaan ruokatottumukset, fyysinen aktiivisuus, uni, ajatukset, tunteet ja asenteet</a:t>
          </a:r>
        </a:p>
      </dgm:t>
    </dgm:pt>
    <dgm:pt modelId="{0ADCBDD7-5454-4183-B945-64643E155C80}" type="parTrans" cxnId="{AD6BCE80-6CE3-48B4-BA6A-EC0A1F6FEC49}">
      <dgm:prSet/>
      <dgm:spPr/>
      <dgm:t>
        <a:bodyPr/>
        <a:lstStyle/>
        <a:p>
          <a:endParaRPr lang="fi-FI"/>
        </a:p>
      </dgm:t>
    </dgm:pt>
    <dgm:pt modelId="{4A20F097-7FF8-445C-AA8F-E9FFCA63654D}" type="sibTrans" cxnId="{AD6BCE80-6CE3-48B4-BA6A-EC0A1F6FEC49}">
      <dgm:prSet/>
      <dgm:spPr/>
      <dgm:t>
        <a:bodyPr/>
        <a:lstStyle/>
        <a:p>
          <a:endParaRPr lang="fi-FI"/>
        </a:p>
      </dgm:t>
    </dgm:pt>
    <dgm:pt modelId="{28623A9D-6F18-4BCE-BE51-773A754CDD37}">
      <dgm:prSet custT="1"/>
      <dgm:spPr/>
      <dgm:t>
        <a:bodyPr/>
        <a:lstStyle/>
        <a:p>
          <a:r>
            <a:rPr lang="fi-FI" sz="1900" baseline="0"/>
            <a:t>Psykologiset ja käyttäytymisteorioihin perustuvat menetelmät </a:t>
          </a:r>
          <a:endParaRPr lang="fi-FI" sz="1900"/>
        </a:p>
      </dgm:t>
    </dgm:pt>
    <dgm:pt modelId="{300DCA05-D480-41E7-92AE-56B64B3EDCEE}" type="parTrans" cxnId="{3DED5C0B-5094-4133-AE6F-63B8E9D512B8}">
      <dgm:prSet/>
      <dgm:spPr/>
      <dgm:t>
        <a:bodyPr/>
        <a:lstStyle/>
        <a:p>
          <a:endParaRPr lang="fi-FI"/>
        </a:p>
      </dgm:t>
    </dgm:pt>
    <dgm:pt modelId="{2566789C-2BB3-4E06-9255-4ECAD8EE9BD6}" type="sibTrans" cxnId="{3DED5C0B-5094-4133-AE6F-63B8E9D512B8}">
      <dgm:prSet/>
      <dgm:spPr/>
      <dgm:t>
        <a:bodyPr/>
        <a:lstStyle/>
        <a:p>
          <a:endParaRPr lang="fi-FI"/>
        </a:p>
      </dgm:t>
    </dgm:pt>
    <dgm:pt modelId="{C9DEB20B-C705-4957-AA7C-4D61C6107C83}">
      <dgm:prSet custT="1"/>
      <dgm:spPr/>
      <dgm:t>
        <a:bodyPr/>
        <a:lstStyle/>
        <a:p>
          <a:r>
            <a:rPr lang="fi-FI" sz="1800"/>
            <a:t>tehostavat lihavuuden hoitoa ja parantavat hoitoon sitoutumista (A).</a:t>
          </a:r>
        </a:p>
      </dgm:t>
    </dgm:pt>
    <dgm:pt modelId="{BCA975FD-4518-49AF-A33B-2ACB0A1337C8}" type="parTrans" cxnId="{7E186D79-9739-49CA-81E5-488B300602DC}">
      <dgm:prSet/>
      <dgm:spPr/>
      <dgm:t>
        <a:bodyPr/>
        <a:lstStyle/>
        <a:p>
          <a:endParaRPr lang="fi-FI"/>
        </a:p>
      </dgm:t>
    </dgm:pt>
    <dgm:pt modelId="{A02656A2-0EC3-4C57-8995-3274BA52585A}" type="sibTrans" cxnId="{7E186D79-9739-49CA-81E5-488B300602DC}">
      <dgm:prSet/>
      <dgm:spPr/>
      <dgm:t>
        <a:bodyPr/>
        <a:lstStyle/>
        <a:p>
          <a:endParaRPr lang="fi-FI"/>
        </a:p>
      </dgm:t>
    </dgm:pt>
    <dgm:pt modelId="{18D481BE-52A0-4351-B2B7-4CD33BA050A7}" type="pres">
      <dgm:prSet presAssocID="{5E2D6AAF-1C8B-42D4-A34A-BB2E2D7972DF}" presName="linear" presStyleCnt="0">
        <dgm:presLayoutVars>
          <dgm:dir/>
          <dgm:animLvl val="lvl"/>
          <dgm:resizeHandles val="exact"/>
        </dgm:presLayoutVars>
      </dgm:prSet>
      <dgm:spPr/>
    </dgm:pt>
    <dgm:pt modelId="{C4C4A5D8-B6CD-4577-8A2E-7AF9EFD0AC8B}" type="pres">
      <dgm:prSet presAssocID="{220217E3-4BE3-4B7F-8D6C-8811943C834E}" presName="parentLin" presStyleCnt="0"/>
      <dgm:spPr/>
    </dgm:pt>
    <dgm:pt modelId="{8B647B5C-BD29-4AFD-83AB-37D1BA108D57}" type="pres">
      <dgm:prSet presAssocID="{220217E3-4BE3-4B7F-8D6C-8811943C834E}" presName="parentLeftMargin" presStyleLbl="node1" presStyleIdx="0" presStyleCnt="2"/>
      <dgm:spPr/>
    </dgm:pt>
    <dgm:pt modelId="{95E40762-6372-4CC5-A164-AD5EF3DE5E6E}" type="pres">
      <dgm:prSet presAssocID="{220217E3-4BE3-4B7F-8D6C-8811943C834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7C828D2-99C5-4FC4-96AC-94517B02ECC8}" type="pres">
      <dgm:prSet presAssocID="{220217E3-4BE3-4B7F-8D6C-8811943C834E}" presName="negativeSpace" presStyleCnt="0"/>
      <dgm:spPr/>
    </dgm:pt>
    <dgm:pt modelId="{9754F53B-A93D-4CFF-A098-74EF739FF3B1}" type="pres">
      <dgm:prSet presAssocID="{220217E3-4BE3-4B7F-8D6C-8811943C834E}" presName="childText" presStyleLbl="conFgAcc1" presStyleIdx="0" presStyleCnt="2">
        <dgm:presLayoutVars>
          <dgm:bulletEnabled val="1"/>
        </dgm:presLayoutVars>
      </dgm:prSet>
      <dgm:spPr/>
    </dgm:pt>
    <dgm:pt modelId="{35667F69-A4E0-4D9E-8592-432051C529AE}" type="pres">
      <dgm:prSet presAssocID="{C30BFCAA-C411-4EEC-BF7B-684C0102263D}" presName="spaceBetweenRectangles" presStyleCnt="0"/>
      <dgm:spPr/>
    </dgm:pt>
    <dgm:pt modelId="{3C211659-D72C-4636-A6E7-D040FF522E37}" type="pres">
      <dgm:prSet presAssocID="{28623A9D-6F18-4BCE-BE51-773A754CDD37}" presName="parentLin" presStyleCnt="0"/>
      <dgm:spPr/>
    </dgm:pt>
    <dgm:pt modelId="{7AFB8DCF-C1D1-4174-8FA1-E712394D1404}" type="pres">
      <dgm:prSet presAssocID="{28623A9D-6F18-4BCE-BE51-773A754CDD37}" presName="parentLeftMargin" presStyleLbl="node1" presStyleIdx="0" presStyleCnt="2"/>
      <dgm:spPr/>
    </dgm:pt>
    <dgm:pt modelId="{BE4E492E-512E-43C7-94FE-DD3B4A8674C7}" type="pres">
      <dgm:prSet presAssocID="{28623A9D-6F18-4BCE-BE51-773A754CDD37}" presName="parentText" presStyleLbl="node1" presStyleIdx="1" presStyleCnt="2" custScaleY="126703">
        <dgm:presLayoutVars>
          <dgm:chMax val="0"/>
          <dgm:bulletEnabled val="1"/>
        </dgm:presLayoutVars>
      </dgm:prSet>
      <dgm:spPr/>
    </dgm:pt>
    <dgm:pt modelId="{17CB984E-E079-4C38-B29B-7A0975EFB702}" type="pres">
      <dgm:prSet presAssocID="{28623A9D-6F18-4BCE-BE51-773A754CDD37}" presName="negativeSpace" presStyleCnt="0"/>
      <dgm:spPr/>
    </dgm:pt>
    <dgm:pt modelId="{6A0408DF-5A49-4D31-984A-A0C6239032BF}" type="pres">
      <dgm:prSet presAssocID="{28623A9D-6F18-4BCE-BE51-773A754CDD3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F1C4104-CCC7-4951-8689-77B06BEED870}" type="presOf" srcId="{28623A9D-6F18-4BCE-BE51-773A754CDD37}" destId="{7AFB8DCF-C1D1-4174-8FA1-E712394D1404}" srcOrd="0" destOrd="0" presId="urn:microsoft.com/office/officeart/2005/8/layout/list1"/>
    <dgm:cxn modelId="{3DED5C0B-5094-4133-AE6F-63B8E9D512B8}" srcId="{5E2D6AAF-1C8B-42D4-A34A-BB2E2D7972DF}" destId="{28623A9D-6F18-4BCE-BE51-773A754CDD37}" srcOrd="1" destOrd="0" parTransId="{300DCA05-D480-41E7-92AE-56B64B3EDCEE}" sibTransId="{2566789C-2BB3-4E06-9255-4ECAD8EE9BD6}"/>
    <dgm:cxn modelId="{6D8CFE1D-7AC8-4B10-AF61-A9B87EE6943D}" type="presOf" srcId="{5E2D6AAF-1C8B-42D4-A34A-BB2E2D7972DF}" destId="{18D481BE-52A0-4351-B2B7-4CD33BA050A7}" srcOrd="0" destOrd="0" presId="urn:microsoft.com/office/officeart/2005/8/layout/list1"/>
    <dgm:cxn modelId="{355EF636-9B0F-42E8-860B-C13471FE8A0D}" srcId="{5E2D6AAF-1C8B-42D4-A34A-BB2E2D7972DF}" destId="{220217E3-4BE3-4B7F-8D6C-8811943C834E}" srcOrd="0" destOrd="0" parTransId="{FBABEA56-9FE8-47DE-909B-7FF69B985B19}" sibTransId="{C30BFCAA-C411-4EEC-BF7B-684C0102263D}"/>
    <dgm:cxn modelId="{FBA17A5B-5285-43B5-93DD-7B32067CCC25}" type="presOf" srcId="{C9DEB20B-C705-4957-AA7C-4D61C6107C83}" destId="{6A0408DF-5A49-4D31-984A-A0C6239032BF}" srcOrd="0" destOrd="0" presId="urn:microsoft.com/office/officeart/2005/8/layout/list1"/>
    <dgm:cxn modelId="{0ACCF152-AB6A-448A-AD0E-D1B45A10C853}" type="presOf" srcId="{220217E3-4BE3-4B7F-8D6C-8811943C834E}" destId="{8B647B5C-BD29-4AFD-83AB-37D1BA108D57}" srcOrd="0" destOrd="0" presId="urn:microsoft.com/office/officeart/2005/8/layout/list1"/>
    <dgm:cxn modelId="{7E186D79-9739-49CA-81E5-488B300602DC}" srcId="{28623A9D-6F18-4BCE-BE51-773A754CDD37}" destId="{C9DEB20B-C705-4957-AA7C-4D61C6107C83}" srcOrd="0" destOrd="0" parTransId="{BCA975FD-4518-49AF-A33B-2ACB0A1337C8}" sibTransId="{A02656A2-0EC3-4C57-8995-3274BA52585A}"/>
    <dgm:cxn modelId="{AD6BCE80-6CE3-48B4-BA6A-EC0A1F6FEC49}" srcId="{220217E3-4BE3-4B7F-8D6C-8811943C834E}" destId="{38A4BF0B-9B9C-42B3-B624-CFB72C61BD62}" srcOrd="0" destOrd="0" parTransId="{0ADCBDD7-5454-4183-B945-64643E155C80}" sibTransId="{4A20F097-7FF8-445C-AA8F-E9FFCA63654D}"/>
    <dgm:cxn modelId="{477EDF87-D9CB-4098-870F-2B4F941DF2DC}" type="presOf" srcId="{28623A9D-6F18-4BCE-BE51-773A754CDD37}" destId="{BE4E492E-512E-43C7-94FE-DD3B4A8674C7}" srcOrd="1" destOrd="0" presId="urn:microsoft.com/office/officeart/2005/8/layout/list1"/>
    <dgm:cxn modelId="{9CC3E796-3E51-41A7-AD22-4DC8FDD88894}" type="presOf" srcId="{38A4BF0B-9B9C-42B3-B624-CFB72C61BD62}" destId="{9754F53B-A93D-4CFF-A098-74EF739FF3B1}" srcOrd="0" destOrd="0" presId="urn:microsoft.com/office/officeart/2005/8/layout/list1"/>
    <dgm:cxn modelId="{F7D3ACCC-9C64-4F93-9C17-A10DB570D80D}" type="presOf" srcId="{220217E3-4BE3-4B7F-8D6C-8811943C834E}" destId="{95E40762-6372-4CC5-A164-AD5EF3DE5E6E}" srcOrd="1" destOrd="0" presId="urn:microsoft.com/office/officeart/2005/8/layout/list1"/>
    <dgm:cxn modelId="{E8EAE644-CEED-4101-BC42-715CDBEE45A1}" type="presParOf" srcId="{18D481BE-52A0-4351-B2B7-4CD33BA050A7}" destId="{C4C4A5D8-B6CD-4577-8A2E-7AF9EFD0AC8B}" srcOrd="0" destOrd="0" presId="urn:microsoft.com/office/officeart/2005/8/layout/list1"/>
    <dgm:cxn modelId="{BE33F95D-95EF-4586-A10C-FDF0EF3854DF}" type="presParOf" srcId="{C4C4A5D8-B6CD-4577-8A2E-7AF9EFD0AC8B}" destId="{8B647B5C-BD29-4AFD-83AB-37D1BA108D57}" srcOrd="0" destOrd="0" presId="urn:microsoft.com/office/officeart/2005/8/layout/list1"/>
    <dgm:cxn modelId="{AE92A89D-51E0-4207-8A76-35274569550F}" type="presParOf" srcId="{C4C4A5D8-B6CD-4577-8A2E-7AF9EFD0AC8B}" destId="{95E40762-6372-4CC5-A164-AD5EF3DE5E6E}" srcOrd="1" destOrd="0" presId="urn:microsoft.com/office/officeart/2005/8/layout/list1"/>
    <dgm:cxn modelId="{C68F0F16-7368-41C6-8C56-0C8058EAC641}" type="presParOf" srcId="{18D481BE-52A0-4351-B2B7-4CD33BA050A7}" destId="{D7C828D2-99C5-4FC4-96AC-94517B02ECC8}" srcOrd="1" destOrd="0" presId="urn:microsoft.com/office/officeart/2005/8/layout/list1"/>
    <dgm:cxn modelId="{79F7455A-34DD-49DB-AE79-5C251FD60B0E}" type="presParOf" srcId="{18D481BE-52A0-4351-B2B7-4CD33BA050A7}" destId="{9754F53B-A93D-4CFF-A098-74EF739FF3B1}" srcOrd="2" destOrd="0" presId="urn:microsoft.com/office/officeart/2005/8/layout/list1"/>
    <dgm:cxn modelId="{13DCB921-C7B7-466E-954A-7F51216323A7}" type="presParOf" srcId="{18D481BE-52A0-4351-B2B7-4CD33BA050A7}" destId="{35667F69-A4E0-4D9E-8592-432051C529AE}" srcOrd="3" destOrd="0" presId="urn:microsoft.com/office/officeart/2005/8/layout/list1"/>
    <dgm:cxn modelId="{4664775A-A2FA-4C7E-B526-C2A7A2D90D87}" type="presParOf" srcId="{18D481BE-52A0-4351-B2B7-4CD33BA050A7}" destId="{3C211659-D72C-4636-A6E7-D040FF522E37}" srcOrd="4" destOrd="0" presId="urn:microsoft.com/office/officeart/2005/8/layout/list1"/>
    <dgm:cxn modelId="{DBE6B588-0B48-4F1B-B88A-FB5B4F447090}" type="presParOf" srcId="{3C211659-D72C-4636-A6E7-D040FF522E37}" destId="{7AFB8DCF-C1D1-4174-8FA1-E712394D1404}" srcOrd="0" destOrd="0" presId="urn:microsoft.com/office/officeart/2005/8/layout/list1"/>
    <dgm:cxn modelId="{26944D05-E421-402D-8207-E966830906D0}" type="presParOf" srcId="{3C211659-D72C-4636-A6E7-D040FF522E37}" destId="{BE4E492E-512E-43C7-94FE-DD3B4A8674C7}" srcOrd="1" destOrd="0" presId="urn:microsoft.com/office/officeart/2005/8/layout/list1"/>
    <dgm:cxn modelId="{58297499-A349-402A-A3CF-ACE5F2D6D2A5}" type="presParOf" srcId="{18D481BE-52A0-4351-B2B7-4CD33BA050A7}" destId="{17CB984E-E079-4C38-B29B-7A0975EFB702}" srcOrd="5" destOrd="0" presId="urn:microsoft.com/office/officeart/2005/8/layout/list1"/>
    <dgm:cxn modelId="{D83C25E1-5EEF-406C-901E-AF19962081A0}" type="presParOf" srcId="{18D481BE-52A0-4351-B2B7-4CD33BA050A7}" destId="{6A0408DF-5A49-4D31-984A-A0C6239032B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1CE04-8DD4-4772-9537-9264101B3715}">
      <dsp:nvSpPr>
        <dsp:cNvPr id="0" name=""/>
        <dsp:cNvSpPr/>
      </dsp:nvSpPr>
      <dsp:spPr>
        <a:xfrm>
          <a:off x="0" y="6805"/>
          <a:ext cx="8045450" cy="5036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Lihavuuden ehkäisy ja hoito on tärkeää kaikissa ikäryhmissä.</a:t>
          </a:r>
        </a:p>
      </dsp:txBody>
      <dsp:txXfrm>
        <a:off x="24588" y="31393"/>
        <a:ext cx="7996274" cy="454509"/>
      </dsp:txXfrm>
    </dsp:sp>
    <dsp:sp modelId="{BE32E9FC-DD83-416D-895C-7087DFF3643C}">
      <dsp:nvSpPr>
        <dsp:cNvPr id="0" name=""/>
        <dsp:cNvSpPr/>
      </dsp:nvSpPr>
      <dsp:spPr>
        <a:xfrm>
          <a:off x="0" y="510490"/>
          <a:ext cx="8045450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44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 dirty="0"/>
            <a:t>Lihavuudella on merkittäviä fyysisiä, psyykkisiä, sosiaalisia ja taloudellisia vaikutuksia sekä yksilöille että yhteiskunnalle.</a:t>
          </a:r>
        </a:p>
      </dsp:txBody>
      <dsp:txXfrm>
        <a:off x="0" y="510490"/>
        <a:ext cx="8045450" cy="499904"/>
      </dsp:txXfrm>
    </dsp:sp>
    <dsp:sp modelId="{95F4673E-43DE-4E88-8885-195E888E7878}">
      <dsp:nvSpPr>
        <dsp:cNvPr id="0" name=""/>
        <dsp:cNvSpPr/>
      </dsp:nvSpPr>
      <dsp:spPr>
        <a:xfrm>
          <a:off x="0" y="1010395"/>
          <a:ext cx="8045450" cy="5036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/>
            <a:t>Lihavuuden ehkäisyn ja hoidon tavoitteena on</a:t>
          </a:r>
        </a:p>
      </dsp:txBody>
      <dsp:txXfrm>
        <a:off x="24588" y="1034983"/>
        <a:ext cx="7996274" cy="454509"/>
      </dsp:txXfrm>
    </dsp:sp>
    <dsp:sp modelId="{BB8575F7-F7B6-47C7-B06B-F57E0C587128}">
      <dsp:nvSpPr>
        <dsp:cNvPr id="0" name=""/>
        <dsp:cNvSpPr/>
      </dsp:nvSpPr>
      <dsp:spPr>
        <a:xfrm>
          <a:off x="0" y="1514080"/>
          <a:ext cx="8045450" cy="110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44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/>
            <a:t>estää lihavuuden paheneminen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/>
            <a:t>auttaa potilasta painonhallinnassa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/>
            <a:t>ehkäistä ja hoitaa </a:t>
          </a:r>
          <a:r>
            <a:rPr lang="fi-FI" sz="1600" kern="1200">
              <a:solidFill>
                <a:schemeClr val="tx1"/>
              </a:solidFill>
            </a:rPr>
            <a:t>lihavuuden aiheuttamia sairauksia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 dirty="0">
              <a:solidFill>
                <a:schemeClr val="tx1"/>
              </a:solidFill>
            </a:rPr>
            <a:t>parantaa työ- ja toimintakykyä sekä elämänlaatua</a:t>
          </a:r>
          <a:r>
            <a:rPr lang="fi-FI" sz="1600" kern="1200" dirty="0"/>
            <a:t>.</a:t>
          </a:r>
        </a:p>
      </dsp:txBody>
      <dsp:txXfrm>
        <a:off x="0" y="1514080"/>
        <a:ext cx="8045450" cy="1108485"/>
      </dsp:txXfrm>
    </dsp:sp>
    <dsp:sp modelId="{7EEC18FE-CB9B-4982-9208-8504B080970D}">
      <dsp:nvSpPr>
        <dsp:cNvPr id="0" name=""/>
        <dsp:cNvSpPr/>
      </dsp:nvSpPr>
      <dsp:spPr>
        <a:xfrm>
          <a:off x="0" y="2622565"/>
          <a:ext cx="8045450" cy="5036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Hoito on potilaslähtöistä.</a:t>
          </a:r>
        </a:p>
      </dsp:txBody>
      <dsp:txXfrm>
        <a:off x="24588" y="2647153"/>
        <a:ext cx="7996274" cy="454509"/>
      </dsp:txXfrm>
    </dsp:sp>
    <dsp:sp modelId="{90232B89-904B-4A37-A708-9685110B8506}">
      <dsp:nvSpPr>
        <dsp:cNvPr id="0" name=""/>
        <dsp:cNvSpPr/>
      </dsp:nvSpPr>
      <dsp:spPr>
        <a:xfrm>
          <a:off x="0" y="3126250"/>
          <a:ext cx="804545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44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 dirty="0"/>
            <a:t>Potilas itse </a:t>
          </a:r>
          <a:r>
            <a:rPr lang="fi-FI" sz="1600" kern="1200" dirty="0" err="1"/>
            <a:t>osallistetaan</a:t>
          </a:r>
          <a:r>
            <a:rPr lang="fi-FI" sz="1600" kern="1200" dirty="0"/>
            <a:t> hoidon </a:t>
          </a:r>
          <a:r>
            <a:rPr lang="fi-FI" sz="1600" kern="1200" dirty="0">
              <a:solidFill>
                <a:schemeClr val="tx1"/>
              </a:solidFill>
            </a:rPr>
            <a:t>suunnitteluun ja häntä kannustetaan </a:t>
          </a:r>
          <a:r>
            <a:rPr lang="fi-FI" sz="1600" kern="1200" dirty="0"/>
            <a:t>omahoitoon.</a:t>
          </a:r>
        </a:p>
      </dsp:txBody>
      <dsp:txXfrm>
        <a:off x="0" y="3126250"/>
        <a:ext cx="8045450" cy="3477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31FBE-AAF5-4518-8524-42E66B56AB1D}">
      <dsp:nvSpPr>
        <dsp:cNvPr id="0" name=""/>
        <dsp:cNvSpPr/>
      </dsp:nvSpPr>
      <dsp:spPr>
        <a:xfrm>
          <a:off x="0" y="274281"/>
          <a:ext cx="7886700" cy="1269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541528" rIns="61209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900" kern="1200"/>
            <a:t>erittäin niukkaenergiainen dieetti (ENED)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900" kern="1200"/>
            <a:t>lääkitys</a:t>
          </a:r>
        </a:p>
      </dsp:txBody>
      <dsp:txXfrm>
        <a:off x="0" y="274281"/>
        <a:ext cx="7886700" cy="1269450"/>
      </dsp:txXfrm>
    </dsp:sp>
    <dsp:sp modelId="{17A0FFDF-B455-4C26-A966-42FFE248EBEB}">
      <dsp:nvSpPr>
        <dsp:cNvPr id="0" name=""/>
        <dsp:cNvSpPr/>
      </dsp:nvSpPr>
      <dsp:spPr>
        <a:xfrm>
          <a:off x="394335" y="14263"/>
          <a:ext cx="5520690" cy="610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baseline="0"/>
            <a:t>Elintapahoitoa tukevia menetelmiä </a:t>
          </a:r>
          <a:endParaRPr lang="fi-FI" sz="2200" kern="1200"/>
        </a:p>
      </dsp:txBody>
      <dsp:txXfrm>
        <a:off x="424115" y="44043"/>
        <a:ext cx="5461130" cy="550480"/>
      </dsp:txXfrm>
    </dsp:sp>
    <dsp:sp modelId="{D4F4194D-7AF2-4B20-B08B-4F446C47748D}">
      <dsp:nvSpPr>
        <dsp:cNvPr id="0" name=""/>
        <dsp:cNvSpPr/>
      </dsp:nvSpPr>
      <dsp:spPr>
        <a:xfrm>
          <a:off x="0" y="1872744"/>
          <a:ext cx="7886700" cy="1208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541528" rIns="61209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900" kern="1200"/>
            <a:t>Voidaan harkita, ellei asianmukainen konservatiivinen hoito tuota pysyvää laihtumistulosta.</a:t>
          </a:r>
        </a:p>
      </dsp:txBody>
      <dsp:txXfrm>
        <a:off x="0" y="1872744"/>
        <a:ext cx="7886700" cy="1208025"/>
      </dsp:txXfrm>
    </dsp:sp>
    <dsp:sp modelId="{876C5B67-9036-4AF7-AD74-8E97188C2FCA}">
      <dsp:nvSpPr>
        <dsp:cNvPr id="0" name=""/>
        <dsp:cNvSpPr/>
      </dsp:nvSpPr>
      <dsp:spPr>
        <a:xfrm>
          <a:off x="394335" y="1577256"/>
          <a:ext cx="5520690" cy="606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baseline="0"/>
            <a:t>Lihavuuskirurgia</a:t>
          </a:r>
          <a:endParaRPr lang="fi-FI" sz="2200" kern="1200"/>
        </a:p>
      </dsp:txBody>
      <dsp:txXfrm>
        <a:off x="423923" y="1606844"/>
        <a:ext cx="5461514" cy="5469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4A882-FC47-4301-8155-6AAB3B8EF86C}">
      <dsp:nvSpPr>
        <dsp:cNvPr id="0" name=""/>
        <dsp:cNvSpPr/>
      </dsp:nvSpPr>
      <dsp:spPr>
        <a:xfrm>
          <a:off x="0" y="21568"/>
          <a:ext cx="7886700" cy="45571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baseline="0"/>
            <a:t>Tavoitteena on motivoida potilasta omatoimiseen lihavuuden hoitoon.</a:t>
          </a:r>
          <a:endParaRPr lang="fi-FI" sz="1900" kern="1200"/>
        </a:p>
      </dsp:txBody>
      <dsp:txXfrm>
        <a:off x="22246" y="43814"/>
        <a:ext cx="7842208" cy="411223"/>
      </dsp:txXfrm>
    </dsp:sp>
    <dsp:sp modelId="{CAB3B182-526D-4126-88ED-11D8D84372F8}">
      <dsp:nvSpPr>
        <dsp:cNvPr id="0" name=""/>
        <dsp:cNvSpPr/>
      </dsp:nvSpPr>
      <dsp:spPr>
        <a:xfrm>
          <a:off x="0" y="532003"/>
          <a:ext cx="7886700" cy="455715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baseline="0"/>
            <a:t>Mini-interventioon (1 käyntikerta) sisältyvät </a:t>
          </a:r>
          <a:endParaRPr lang="fi-FI" sz="1900" kern="1200"/>
        </a:p>
      </dsp:txBody>
      <dsp:txXfrm>
        <a:off x="22246" y="554249"/>
        <a:ext cx="7842208" cy="411223"/>
      </dsp:txXfrm>
    </dsp:sp>
    <dsp:sp modelId="{D2D84D1D-6DE7-4EAC-9802-1AD96AB4BB8B}">
      <dsp:nvSpPr>
        <dsp:cNvPr id="0" name=""/>
        <dsp:cNvSpPr/>
      </dsp:nvSpPr>
      <dsp:spPr>
        <a:xfrm>
          <a:off x="0" y="987718"/>
          <a:ext cx="7886700" cy="2674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 dirty="0">
              <a:solidFill>
                <a:schemeClr val="tx1"/>
              </a:solidFill>
            </a:rPr>
            <a:t>painon ja elintapojen puheeksi ottaminen potilaslähtöisesti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>
              <a:solidFill>
                <a:schemeClr val="tx1"/>
              </a:solidFill>
            </a:rPr>
            <a:t>lihavuuden arvioiminen (paino, pituus, BMI, vyötärönympärys, lihavuuden liitännäissairaudet ja näiden tietojen kirjaaminen potilastietojärjestelmään)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>
              <a:solidFill>
                <a:schemeClr val="tx1"/>
              </a:solidFill>
            </a:rPr>
            <a:t>keskustelu lihavuudesta, siihen vaikuttavista tekijöistä sekä sen vaikutuksesta potilaan hyvinvointiin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>
              <a:solidFill>
                <a:schemeClr val="tx1"/>
              </a:solidFill>
            </a:rPr>
            <a:t>konkreettinen omahoitosuunnitelma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 dirty="0">
              <a:solidFill>
                <a:schemeClr val="tx1"/>
              </a:solidFill>
            </a:rPr>
            <a:t>paikkakuntakohtaisesti tarjolla olevien painonhallinnan ja laihdutuksen keinojen esittely painonhallinnan ja laihdutuksen tueksi </a:t>
          </a:r>
          <a:r>
            <a:rPr lang="fi-FI" sz="1500" kern="1200">
              <a:solidFill>
                <a:schemeClr val="tx1"/>
              </a:solidFill>
            </a:rPr>
            <a:t>ja toteuttamiseksi</a:t>
          </a:r>
          <a:endParaRPr lang="fi-FI" sz="1500" kern="1200" dirty="0">
            <a:solidFill>
              <a:schemeClr val="tx1"/>
            </a:solidFill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Char char="–"/>
          </a:pPr>
          <a:r>
            <a:rPr lang="fi-FI" sz="1500" kern="1200">
              <a:solidFill>
                <a:schemeClr val="tx1"/>
              </a:solidFill>
            </a:rPr>
            <a:t>huomioidaan myös kansanterveysjärjestöjen, kolmannen sektorin ja muiden toimijoiden tarjoamat palvelut</a:t>
          </a:r>
          <a:endParaRPr lang="fi-FI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 dirty="0"/>
            <a:t>kirjallinen ja sähköinen materiaali elintapamuutosten ja painonhallinnan tueksi.</a:t>
          </a:r>
        </a:p>
      </dsp:txBody>
      <dsp:txXfrm>
        <a:off x="0" y="987718"/>
        <a:ext cx="7886700" cy="267443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AB85A-E9B9-4FCE-A942-AFA6609597B4}">
      <dsp:nvSpPr>
        <dsp:cNvPr id="0" name=""/>
        <dsp:cNvSpPr/>
      </dsp:nvSpPr>
      <dsp:spPr>
        <a:xfrm>
          <a:off x="0" y="1767"/>
          <a:ext cx="7886700" cy="449333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baseline="0"/>
            <a:t>Elintapahoito voidaan toteuttaa moniammatillisena yksilö- tai ryhmäohjauksena.</a:t>
          </a:r>
          <a:endParaRPr lang="fi-FI" sz="1800" kern="1200"/>
        </a:p>
      </dsp:txBody>
      <dsp:txXfrm>
        <a:off x="21935" y="23702"/>
        <a:ext cx="7842830" cy="405463"/>
      </dsp:txXfrm>
    </dsp:sp>
    <dsp:sp modelId="{C086535E-E2DA-4ACD-B7F0-A68FB462B9CC}">
      <dsp:nvSpPr>
        <dsp:cNvPr id="0" name=""/>
        <dsp:cNvSpPr/>
      </dsp:nvSpPr>
      <dsp:spPr>
        <a:xfrm>
          <a:off x="0" y="514460"/>
          <a:ext cx="7886700" cy="750405"/>
        </a:xfrm>
        <a:prstGeom prst="round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baseline="0"/>
            <a:t>Potilasta ohjataan maltillisiin elintapamuutostavoitteisiin ja tuetaan muutosten toteutumisessa.</a:t>
          </a:r>
          <a:endParaRPr lang="fi-FI" sz="1800" kern="1200"/>
        </a:p>
      </dsp:txBody>
      <dsp:txXfrm>
        <a:off x="36632" y="551092"/>
        <a:ext cx="7813436" cy="677141"/>
      </dsp:txXfrm>
    </dsp:sp>
    <dsp:sp modelId="{45F456BD-4EFF-46A4-9ED5-C106E1EBCCD9}">
      <dsp:nvSpPr>
        <dsp:cNvPr id="0" name=""/>
        <dsp:cNvSpPr/>
      </dsp:nvSpPr>
      <dsp:spPr>
        <a:xfrm>
          <a:off x="0" y="1328226"/>
          <a:ext cx="7886700" cy="511382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baseline="0"/>
            <a:t>Elintapahoitoon sisältyvät potilaan tilanteen kartoittaminen</a:t>
          </a:r>
          <a:endParaRPr lang="fi-FI" sz="1800" kern="1200"/>
        </a:p>
      </dsp:txBody>
      <dsp:txXfrm>
        <a:off x="24964" y="1353190"/>
        <a:ext cx="7836772" cy="461454"/>
      </dsp:txXfrm>
    </dsp:sp>
    <dsp:sp modelId="{F01571A0-0695-4E4F-95CC-979683FF1D53}">
      <dsp:nvSpPr>
        <dsp:cNvPr id="0" name=""/>
        <dsp:cNvSpPr/>
      </dsp:nvSpPr>
      <dsp:spPr>
        <a:xfrm>
          <a:off x="0" y="1839608"/>
          <a:ext cx="7886700" cy="16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/>
            <a:t>elintapamuutosten ja motivaation edistäminen sekä tavoitteiden asettaminen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/>
            <a:t>syömisen hallinnan vahvistaminen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/>
            <a:t>painonhallintaa tukevat ruokatottumukset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/>
            <a:t>fyysisen aktiivisuuden lisääminen ja paikallaan olon vähentäminen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/>
            <a:t>riittävä uni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/>
            <a:t>painon seuranta.</a:t>
          </a:r>
        </a:p>
      </dsp:txBody>
      <dsp:txXfrm>
        <a:off x="0" y="1839608"/>
        <a:ext cx="7886700" cy="16394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2C116-AA36-4289-8299-005466471802}">
      <dsp:nvSpPr>
        <dsp:cNvPr id="0" name=""/>
        <dsp:cNvSpPr/>
      </dsp:nvSpPr>
      <dsp:spPr>
        <a:xfrm>
          <a:off x="0" y="32663"/>
          <a:ext cx="7886700" cy="860473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/>
            <a:t>Keskeisenä pyrkimyksenä ruok</a:t>
          </a:r>
          <a:r>
            <a:rPr lang="fi-FI" sz="2000" kern="1200" baseline="0" dirty="0">
              <a:solidFill>
                <a:prstClr val="white"/>
              </a:solidFill>
              <a:latin typeface="Calibri"/>
              <a:ea typeface="+mn-ea"/>
              <a:cs typeface="+mn-cs"/>
            </a:rPr>
            <a:t>ailut</a:t>
          </a:r>
          <a:r>
            <a:rPr lang="fi-FI" sz="2000" kern="1200" baseline="0" dirty="0"/>
            <a:t>ottumusten muutoksessa on parantaa syömisen hallintaa.</a:t>
          </a:r>
          <a:endParaRPr lang="fi-FI" sz="2000" kern="1200" dirty="0"/>
        </a:p>
      </dsp:txBody>
      <dsp:txXfrm>
        <a:off x="42005" y="74668"/>
        <a:ext cx="7802690" cy="776463"/>
      </dsp:txXfrm>
    </dsp:sp>
    <dsp:sp modelId="{176836A1-AAE9-45C5-89A4-3315A0BFEF68}">
      <dsp:nvSpPr>
        <dsp:cNvPr id="0" name=""/>
        <dsp:cNvSpPr/>
      </dsp:nvSpPr>
      <dsp:spPr>
        <a:xfrm>
          <a:off x="0" y="922732"/>
          <a:ext cx="7886700" cy="598682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/>
            <a:t>Painon vähentämistä ja pysyvää painonhallintaa tukeva ruokailu toteutuu</a:t>
          </a:r>
          <a:endParaRPr lang="fi-FI" sz="2000" kern="1200"/>
        </a:p>
      </dsp:txBody>
      <dsp:txXfrm>
        <a:off x="29225" y="951957"/>
        <a:ext cx="7828250" cy="540232"/>
      </dsp:txXfrm>
    </dsp:sp>
    <dsp:sp modelId="{E9449303-0706-491E-AF17-30097021E1D3}">
      <dsp:nvSpPr>
        <dsp:cNvPr id="0" name=""/>
        <dsp:cNvSpPr/>
      </dsp:nvSpPr>
      <dsp:spPr>
        <a:xfrm>
          <a:off x="0" y="1551265"/>
          <a:ext cx="7886700" cy="192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/>
            <a:t>syömällä säännöllisesti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/>
            <a:t>rauhallisella syömisnopeudella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 dirty="0"/>
            <a:t>suosimalla elintarvikkeita, joissa on pieni energiatiheys, erityisesti kasviksia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/>
            <a:t>pienentämällä runsaasti energiaa sisältävien ruokien annoskokoja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/>
            <a:t>vähentämällä runsaasti sokeria tai alkoholia sisältävien juomien käyttöä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/>
            <a:t>huolehtimalla ruokavalintojen monipuolisuudesta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/>
            <a:t>syömällä riittävästi proteiinia.</a:t>
          </a:r>
        </a:p>
      </dsp:txBody>
      <dsp:txXfrm>
        <a:off x="0" y="1551265"/>
        <a:ext cx="7886700" cy="192096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1EC39-CB0E-4CA5-9F41-3DCAD7157F6E}">
      <dsp:nvSpPr>
        <dsp:cNvPr id="0" name=""/>
        <dsp:cNvSpPr/>
      </dsp:nvSpPr>
      <dsp:spPr>
        <a:xfrm>
          <a:off x="0" y="206834"/>
          <a:ext cx="7886700" cy="1065416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baseline="0" dirty="0">
              <a:solidFill>
                <a:prstClr val="white"/>
              </a:solidFill>
              <a:latin typeface="Calibri"/>
              <a:ea typeface="+mn-ea"/>
              <a:cs typeface="+mn-cs"/>
            </a:rPr>
            <a:t>Liikkumis- ja istumistottumuksien puheeksi ottaminen, säännöllisen liikkumisen sekä </a:t>
          </a:r>
          <a:r>
            <a:rPr lang="fi-FI" sz="2100" kern="1200" baseline="0" dirty="0"/>
            <a:t>päivittäisen arkiaktiivisuuden lisääminen kuuluvat lihavuuden elintapahoitoon.</a:t>
          </a:r>
          <a:endParaRPr lang="fi-FI" sz="2100" kern="1200" dirty="0"/>
        </a:p>
      </dsp:txBody>
      <dsp:txXfrm>
        <a:off x="52009" y="258843"/>
        <a:ext cx="7782682" cy="961398"/>
      </dsp:txXfrm>
    </dsp:sp>
    <dsp:sp modelId="{847505F3-8A60-4519-894F-C3E554A2434B}">
      <dsp:nvSpPr>
        <dsp:cNvPr id="0" name=""/>
        <dsp:cNvSpPr/>
      </dsp:nvSpPr>
      <dsp:spPr>
        <a:xfrm>
          <a:off x="0" y="1272251"/>
          <a:ext cx="7886700" cy="165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800" kern="1200" baseline="0" dirty="0">
              <a:solidFill>
                <a:schemeClr val="tx1"/>
              </a:solidFill>
            </a:rPr>
            <a:t>Kohtuukuormitteinen kestävyysliikunta yhdistettynä lihasvoimaharjoitteluun on ilmeisesti tehokkain tapa saada aikaan suotuisia muutoksia kehon koostumukseen henkilöillä, jotka ovat ylipainoisia tai lihavia.</a:t>
          </a:r>
          <a:endParaRPr lang="fi-FI" sz="1800" kern="1200" dirty="0">
            <a:solidFill>
              <a:schemeClr val="tx1"/>
            </a:solidFill>
          </a:endParaRP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Char char="–"/>
          </a:pPr>
          <a:r>
            <a:rPr lang="fi-FI" sz="1700" kern="1200">
              <a:solidFill>
                <a:schemeClr val="tx1"/>
              </a:solidFill>
            </a:rPr>
            <a:t>Rasvakudoksen </a:t>
          </a:r>
          <a:r>
            <a:rPr lang="fi-FI" sz="1700" kern="1200" dirty="0">
              <a:solidFill>
                <a:schemeClr val="tx1"/>
              </a:solidFill>
            </a:rPr>
            <a:t>määrä vähenee ja lihaskudoksen </a:t>
          </a:r>
          <a:r>
            <a:rPr lang="fi-FI" sz="1700" kern="1200">
              <a:solidFill>
                <a:schemeClr val="tx1"/>
              </a:solidFill>
            </a:rPr>
            <a:t>määrä lisääntyy.</a:t>
          </a:r>
          <a:endParaRPr lang="fi-FI" sz="17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800" kern="1200" dirty="0">
              <a:solidFill>
                <a:schemeClr val="tx1"/>
              </a:solidFill>
            </a:rPr>
            <a:t>Lihasvoimaharjoittelu ja riittävä proteiinin saanti auttaa ehkäisemään laihtumisesta johtuvaa lihaskatoa.  </a:t>
          </a:r>
        </a:p>
      </dsp:txBody>
      <dsp:txXfrm>
        <a:off x="0" y="1272251"/>
        <a:ext cx="7886700" cy="16560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53FB5-265F-43FE-BBDD-29FDEC7CC8DA}">
      <dsp:nvSpPr>
        <dsp:cNvPr id="0" name=""/>
        <dsp:cNvSpPr/>
      </dsp:nvSpPr>
      <dsp:spPr>
        <a:xfrm>
          <a:off x="0" y="27752"/>
          <a:ext cx="7886700" cy="83537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/>
            <a:t>Lihavuuden elintapahoitoon kuuluu nukkumistottumusten ja mahdollisten univaikeuksien lyhyt kartoitus.</a:t>
          </a:r>
          <a:endParaRPr lang="fi-FI" sz="2000" kern="1200"/>
        </a:p>
      </dsp:txBody>
      <dsp:txXfrm>
        <a:off x="40780" y="68532"/>
        <a:ext cx="7805140" cy="753819"/>
      </dsp:txXfrm>
    </dsp:sp>
    <dsp:sp modelId="{148BAE65-C9A6-4616-BB36-A070FB533DAE}">
      <dsp:nvSpPr>
        <dsp:cNvPr id="0" name=""/>
        <dsp:cNvSpPr/>
      </dsp:nvSpPr>
      <dsp:spPr>
        <a:xfrm>
          <a:off x="0" y="863132"/>
          <a:ext cx="78867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1590" rIns="120904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/>
            <a:t>Ongelmien selvittämisessä auttaa uni-valvepäiväkirjan pito.</a:t>
          </a:r>
        </a:p>
      </dsp:txBody>
      <dsp:txXfrm>
        <a:off x="0" y="863132"/>
        <a:ext cx="7886700" cy="347760"/>
      </dsp:txXfrm>
    </dsp:sp>
    <dsp:sp modelId="{4D539B8E-DCFB-4D37-94ED-F5A9FFBC5418}">
      <dsp:nvSpPr>
        <dsp:cNvPr id="0" name=""/>
        <dsp:cNvSpPr/>
      </dsp:nvSpPr>
      <dsp:spPr>
        <a:xfrm>
          <a:off x="0" y="1210892"/>
          <a:ext cx="7886700" cy="563739"/>
        </a:xfrm>
        <a:prstGeom prst="round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/>
            <a:t>Yöunen määrän lisäksi myös yöunen laadulla on merkitystä. </a:t>
          </a:r>
          <a:endParaRPr lang="fi-FI" sz="2000" kern="1200"/>
        </a:p>
      </dsp:txBody>
      <dsp:txXfrm>
        <a:off x="27519" y="1238411"/>
        <a:ext cx="7831662" cy="508701"/>
      </dsp:txXfrm>
    </dsp:sp>
    <dsp:sp modelId="{75DBB8EA-FBDB-4D2C-AB6C-09492FC2742D}">
      <dsp:nvSpPr>
        <dsp:cNvPr id="0" name=""/>
        <dsp:cNvSpPr/>
      </dsp:nvSpPr>
      <dsp:spPr>
        <a:xfrm>
          <a:off x="0" y="1774631"/>
          <a:ext cx="7886700" cy="5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1590" rIns="120904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/>
            <a:t>Yöunen laatua voi parantaa säännöllistämällä sekä nukkumaanmenoaikaa että heräämisaikaa.  </a:t>
          </a:r>
        </a:p>
      </dsp:txBody>
      <dsp:txXfrm>
        <a:off x="0" y="1774631"/>
        <a:ext cx="7886700" cy="521640"/>
      </dsp:txXfrm>
    </dsp:sp>
    <dsp:sp modelId="{4B76582B-0A08-4B2A-99F2-EC0BEA271238}">
      <dsp:nvSpPr>
        <dsp:cNvPr id="0" name=""/>
        <dsp:cNvSpPr/>
      </dsp:nvSpPr>
      <dsp:spPr>
        <a:xfrm>
          <a:off x="0" y="2296271"/>
          <a:ext cx="7886700" cy="809032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i="0" kern="1200" baseline="0"/>
            <a:t>Potilaalta, joka on ylipainoinen tai lihava, tulee selvittää, onko hänellä uniapnea. </a:t>
          </a:r>
          <a:endParaRPr lang="fi-FI" sz="2000" kern="1200"/>
        </a:p>
      </dsp:txBody>
      <dsp:txXfrm>
        <a:off x="39494" y="2335765"/>
        <a:ext cx="7807712" cy="730044"/>
      </dsp:txXfrm>
    </dsp:sp>
    <dsp:sp modelId="{6D385538-7E9F-4DD6-AC13-34E4D31C8849}">
      <dsp:nvSpPr>
        <dsp:cNvPr id="0" name=""/>
        <dsp:cNvSpPr/>
      </dsp:nvSpPr>
      <dsp:spPr>
        <a:xfrm>
          <a:off x="0" y="3105303"/>
          <a:ext cx="78867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1590" rIns="120904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b="0" i="0" kern="1200"/>
            <a:t>Uniapnean riski kartoitetaan anamneesin ja kliinisen tutkimuksen perusteella.</a:t>
          </a:r>
          <a:endParaRPr lang="fi-FI" sz="1700" kern="1200"/>
        </a:p>
      </dsp:txBody>
      <dsp:txXfrm>
        <a:off x="0" y="3105303"/>
        <a:ext cx="7886700" cy="34776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6A44F-7135-4DF8-B0A6-A9AD65E9CD3C}">
      <dsp:nvSpPr>
        <dsp:cNvPr id="0" name=""/>
        <dsp:cNvSpPr/>
      </dsp:nvSpPr>
      <dsp:spPr>
        <a:xfrm>
          <a:off x="3850" y="0"/>
          <a:ext cx="7878998" cy="29775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/>
            <a:t>Elintapahoidon </a:t>
          </a:r>
          <a:r>
            <a:rPr lang="fi-FI" sz="2300" kern="1200" dirty="0"/>
            <a:t>tukena muun elintapahoidon rinnalla voidaan toteuttaa muutaman viikon (enintään 16 viikkoa) niin sanottu </a:t>
          </a:r>
          <a:r>
            <a:rPr lang="fi-FI" sz="2300" kern="1200" dirty="0">
              <a:solidFill>
                <a:schemeClr val="tx2"/>
              </a:solidFill>
            </a:rPr>
            <a:t>erittäin niukkaenergiainen </a:t>
          </a:r>
          <a:r>
            <a:rPr lang="fi-FI" sz="2300" kern="1200">
              <a:solidFill>
                <a:schemeClr val="tx2"/>
              </a:solidFill>
            </a:rPr>
            <a:t>dieetti eli ENE-dieetti</a:t>
          </a:r>
          <a:r>
            <a:rPr lang="fi-FI" sz="2300" kern="1200" dirty="0"/>
            <a:t>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/>
            <a:t>ENE-dieetin soveltuvuus tulee arvioida ennen sen aloittamista.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/>
            <a:t>ENE-dieetillä voidaan tehostaa laihtumista ja vähentää lihavuuteen liittyviä liitännäissairauksia (A).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/>
            <a:t>Saavutettu laihtumistulos tarvitsee pysyäkseen suunnitelmallisen ENE-dieetin purun, jonka rinnalla aloitetaan pitkäjänteinen elintapahoito.</a:t>
          </a:r>
        </a:p>
      </dsp:txBody>
      <dsp:txXfrm>
        <a:off x="91059" y="87209"/>
        <a:ext cx="7704580" cy="280312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8F066-1E03-4011-B386-5F69BF0A6794}">
      <dsp:nvSpPr>
        <dsp:cNvPr id="0" name=""/>
        <dsp:cNvSpPr/>
      </dsp:nvSpPr>
      <dsp:spPr>
        <a:xfrm>
          <a:off x="65299" y="11395"/>
          <a:ext cx="8016615" cy="87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baseline="0"/>
            <a:t>Lihavuutta voidaan tietyin edellytyksin hoitaa kirurgisesti, ellei asianmukainen konservatiivinen hoito tuota pysyvää laihtumistulosta.</a:t>
          </a:r>
          <a:endParaRPr lang="fi-FI" sz="1900" kern="1200"/>
        </a:p>
      </dsp:txBody>
      <dsp:txXfrm>
        <a:off x="108249" y="54345"/>
        <a:ext cx="7930715" cy="793940"/>
      </dsp:txXfrm>
    </dsp:sp>
    <dsp:sp modelId="{5B303C88-3BB8-4060-A032-147D2CFF1B3B}">
      <dsp:nvSpPr>
        <dsp:cNvPr id="0" name=""/>
        <dsp:cNvSpPr/>
      </dsp:nvSpPr>
      <dsp:spPr>
        <a:xfrm>
          <a:off x="0" y="891235"/>
          <a:ext cx="8147215" cy="2578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674" tIns="21590" rIns="120904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/>
            <a:t>Lihavuuskirurgiaa voidaan harkita, jos potilas on motivoitunut lihavuuskirurgian edellyttämiin toimiin (ruokailu- ja liikuntatottumukset, päivittäiset vitamiinilisät, elinikäinen seuranta).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/>
            <a:t>Lihavuuskirurgiaa voidaan harkita, jos BMI on ≥ 35 kg/m</a:t>
          </a:r>
          <a:r>
            <a:rPr lang="fi-FI" sz="1700" kern="1200" baseline="30000"/>
            <a:t>2</a:t>
          </a:r>
          <a:r>
            <a:rPr lang="fi-FI" sz="1700" kern="1200"/>
            <a:t> (mukana liitännäissairauksia) tai ≥ 40 kg/m</a:t>
          </a:r>
          <a:r>
            <a:rPr lang="fi-FI" sz="1700" kern="1200" baseline="30000"/>
            <a:t>2</a:t>
          </a:r>
          <a:r>
            <a:rPr lang="fi-FI" sz="1700" kern="1200"/>
            <a:t> (ilman liitännäissairauksia).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/>
            <a:t>Jos hoitotasapainoa ei ole muilla keinoin saavutettu tyypin 2 diabetesta sairastavilla, lihavuusleikkausta voidaan harkita, jos BMI ≥ 30 kg/m</a:t>
          </a:r>
          <a:r>
            <a:rPr lang="fi-FI" sz="1700" kern="1200" baseline="30000"/>
            <a:t>2</a:t>
          </a:r>
          <a:r>
            <a:rPr lang="fi-FI" sz="1700" kern="1200"/>
            <a:t>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/>
            <a:t>Pitkäaikaisseurannassa lihavuuskirurgia johtaa runsaampaan ja pidempikestoiseen laihtumiseen potilailla, jotka ovat vaikeasti (BMI ≥ 35 kg/m</a:t>
          </a:r>
          <a:r>
            <a:rPr lang="fi-FI" sz="1700" kern="1200" baseline="30000"/>
            <a:t>2</a:t>
          </a:r>
          <a:r>
            <a:rPr lang="fi-FI" sz="1700" kern="1200"/>
            <a:t>) ja sairaalloisen </a:t>
          </a:r>
          <a:br>
            <a:rPr lang="fi-FI" sz="1700" kern="1200"/>
          </a:br>
          <a:r>
            <a:rPr lang="fi-FI" sz="1700" kern="1200"/>
            <a:t>(BMI ≥ 40 kg/m</a:t>
          </a:r>
          <a:r>
            <a:rPr lang="fi-FI" sz="1700" kern="1200" baseline="30000"/>
            <a:t>2</a:t>
          </a:r>
          <a:r>
            <a:rPr lang="fi-FI" sz="1700" kern="1200"/>
            <a:t>) lihavia, verrattuna konservatiiviseen ei-kirurgiseen hoitoon (A).</a:t>
          </a:r>
        </a:p>
      </dsp:txBody>
      <dsp:txXfrm>
        <a:off x="0" y="891235"/>
        <a:ext cx="8147215" cy="257818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CF642-E289-4EA1-9DDC-81DB0DE2C769}">
      <dsp:nvSpPr>
        <dsp:cNvPr id="0" name=""/>
        <dsp:cNvSpPr/>
      </dsp:nvSpPr>
      <dsp:spPr>
        <a:xfrm>
          <a:off x="0" y="8155"/>
          <a:ext cx="78867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baseline="0"/>
            <a:t>Erikoissairaanhoitoon lähettämisen kriteerit aikuisilla ovat</a:t>
          </a:r>
          <a:endParaRPr lang="fi-FI" sz="2400" kern="1200"/>
        </a:p>
      </dsp:txBody>
      <dsp:txXfrm>
        <a:off x="28100" y="36255"/>
        <a:ext cx="7830500" cy="519439"/>
      </dsp:txXfrm>
    </dsp:sp>
    <dsp:sp modelId="{2DC63AA7-48BC-4B3A-8D21-70CE3C808D36}">
      <dsp:nvSpPr>
        <dsp:cNvPr id="0" name=""/>
        <dsp:cNvSpPr/>
      </dsp:nvSpPr>
      <dsp:spPr>
        <a:xfrm>
          <a:off x="0" y="583795"/>
          <a:ext cx="7886700" cy="303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/>
            <a:t>1. lihavuusleikkausarvio elintapahoidon jälkeen tai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/>
            <a:t>2. hankalahoitoinen lihavuus tai vaikeat lihavuuden liitännäissairaudet, joiden hoito perusterveydenhuollossa ei ole tuottanut tulosta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/>
            <a:t>sekä 1. että 2. kohdan lisäksi: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Char char="–"/>
          </a:pPr>
          <a:r>
            <a:rPr lang="fi-FI" sz="1900" kern="1200" dirty="0"/>
            <a:t>BMI ≥ 35 kg/m</a:t>
          </a:r>
          <a:r>
            <a:rPr lang="fi-FI" sz="1900" kern="1200" baseline="30000" dirty="0"/>
            <a:t>2</a:t>
          </a:r>
          <a:r>
            <a:rPr lang="fi-FI" sz="1900" kern="1200" dirty="0"/>
            <a:t>, jos potilaalla on lihavuuden liitännäissairaus (kuten tyypin 2 diabetes tai sen esiaste, kohonnut verenpaine, metabolinen oireyhtymä, rasvamaksa, uniapnea, kantavien nivelten nivelrikko, munasarjojen monirakkulatauti), tai BMI ≥ 40 kg/m</a:t>
          </a:r>
          <a:r>
            <a:rPr lang="fi-FI" sz="1900" kern="1200" baseline="30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2</a:t>
          </a:r>
          <a:r>
            <a:rPr lang="fi-FI" sz="1900" kern="1200" dirty="0"/>
            <a:t> ilman liitännäissairauksia ja</a:t>
          </a:r>
        </a:p>
        <a:p>
          <a:pPr marL="114300" lvl="2" indent="-57150" algn="l" defTabSz="4445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Char char="–"/>
          </a:pPr>
          <a:r>
            <a:rPr lang="fi-FI" dirty="0"/>
            <a:t>potilaalla halukkuus ja valmius lihavuuden hoitoon.</a:t>
          </a:r>
          <a:endParaRPr lang="fi-FI" sz="1900" kern="1200" dirty="0"/>
        </a:p>
      </dsp:txBody>
      <dsp:txXfrm>
        <a:off x="0" y="583795"/>
        <a:ext cx="7886700" cy="3030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A20D4-FBB9-44D5-ADE8-EFAA85F3F232}">
      <dsp:nvSpPr>
        <dsp:cNvPr id="0" name=""/>
        <dsp:cNvSpPr/>
      </dsp:nvSpPr>
      <dsp:spPr>
        <a:xfrm>
          <a:off x="0" y="28072"/>
          <a:ext cx="7886700" cy="5555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/>
            <a:t>Lihavuuden kokonaisarvioon liittyvät</a:t>
          </a:r>
          <a:endParaRPr lang="fi-FI" sz="2000" kern="1200" dirty="0"/>
        </a:p>
      </dsp:txBody>
      <dsp:txXfrm>
        <a:off x="27118" y="55190"/>
        <a:ext cx="7832464" cy="501281"/>
      </dsp:txXfrm>
    </dsp:sp>
    <dsp:sp modelId="{410486F4-AFE7-4C08-9A39-EF53EE2BB163}">
      <dsp:nvSpPr>
        <dsp:cNvPr id="0" name=""/>
        <dsp:cNvSpPr/>
      </dsp:nvSpPr>
      <dsp:spPr>
        <a:xfrm>
          <a:off x="0" y="583590"/>
          <a:ext cx="7886700" cy="1165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1590" rIns="120904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 dirty="0">
              <a:solidFill>
                <a:schemeClr val="tx1"/>
              </a:solidFill>
            </a:rPr>
            <a:t>painon ja pituuden mittaaminen ja painoindeksin (BMI, </a:t>
          </a:r>
          <a:r>
            <a:rPr lang="fi-FI" sz="1700" kern="1200" dirty="0" err="1">
              <a:solidFill>
                <a:schemeClr val="tx1"/>
              </a:solidFill>
            </a:rPr>
            <a:t>body</a:t>
          </a:r>
          <a:r>
            <a:rPr lang="fi-FI" sz="1700" kern="1200" dirty="0">
              <a:solidFill>
                <a:schemeClr val="tx1"/>
              </a:solidFill>
            </a:rPr>
            <a:t> </a:t>
          </a:r>
          <a:r>
            <a:rPr lang="fi-FI" sz="1700" kern="1200" dirty="0" err="1">
              <a:solidFill>
                <a:schemeClr val="tx1"/>
              </a:solidFill>
            </a:rPr>
            <a:t>mass</a:t>
          </a:r>
          <a:r>
            <a:rPr lang="fi-FI" sz="1700" kern="1200" dirty="0">
              <a:solidFill>
                <a:schemeClr val="tx1"/>
              </a:solidFill>
            </a:rPr>
            <a:t> </a:t>
          </a:r>
          <a:r>
            <a:rPr lang="fi-FI" sz="1700" kern="1200" dirty="0" err="1">
              <a:solidFill>
                <a:schemeClr val="tx1"/>
              </a:solidFill>
            </a:rPr>
            <a:t>index</a:t>
          </a:r>
          <a:r>
            <a:rPr lang="fi-FI" sz="1700" kern="1200" dirty="0">
              <a:solidFill>
                <a:schemeClr val="tx1"/>
              </a:solidFill>
            </a:rPr>
            <a:t>) laskeminen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 dirty="0">
              <a:solidFill>
                <a:schemeClr val="tx1"/>
              </a:solidFill>
            </a:rPr>
            <a:t>vyötärönympäryksen mittaaminen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kern="1200" dirty="0">
              <a:solidFill>
                <a:schemeClr val="tx1"/>
              </a:solidFill>
            </a:rPr>
            <a:t>lihavuuden liitännäissairauksien ja niiden keskeisten vaaratekijöiden selvittäminen. </a:t>
          </a:r>
        </a:p>
      </dsp:txBody>
      <dsp:txXfrm>
        <a:off x="0" y="583590"/>
        <a:ext cx="7886700" cy="1165450"/>
      </dsp:txXfrm>
    </dsp:sp>
    <dsp:sp modelId="{8B14A4DF-4D8D-4D29-B635-0E02118556EE}">
      <dsp:nvSpPr>
        <dsp:cNvPr id="0" name=""/>
        <dsp:cNvSpPr/>
      </dsp:nvSpPr>
      <dsp:spPr>
        <a:xfrm>
          <a:off x="0" y="1749041"/>
          <a:ext cx="7886700" cy="5936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0" i="0" kern="1200"/>
            <a:t>Terveydenhuollossa lihavuutta tulee ehkäistä ja hoitaa erityisen aktiivisesti</a:t>
          </a:r>
          <a:endParaRPr lang="fi-FI" sz="1900" kern="1200" dirty="0"/>
        </a:p>
      </dsp:txBody>
      <dsp:txXfrm>
        <a:off x="28980" y="1778021"/>
        <a:ext cx="7828740" cy="535704"/>
      </dsp:txXfrm>
    </dsp:sp>
    <dsp:sp modelId="{1014D4BC-46CD-46FC-85DC-DF6638F6043F}">
      <dsp:nvSpPr>
        <dsp:cNvPr id="0" name=""/>
        <dsp:cNvSpPr/>
      </dsp:nvSpPr>
      <dsp:spPr>
        <a:xfrm>
          <a:off x="0" y="2342705"/>
          <a:ext cx="7886700" cy="1110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1590" rIns="120904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b="0" i="0" kern="1200"/>
            <a:t>henkilöillä, joilla on lihavuuden lisäksi liitännäissairauksia tai niiden vaaratekijöitä</a:t>
          </a:r>
          <a:endParaRPr lang="fi-FI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b="0" i="0" kern="1200"/>
            <a:t>henkilöillä, joilla on vaikea lihavuus (BMI ≥ 35 kg/m</a:t>
          </a:r>
          <a:r>
            <a:rPr lang="fi-FI" sz="1700" b="0" i="0" kern="1200" baseline="30000"/>
            <a:t>2</a:t>
          </a:r>
          <a:r>
            <a:rPr lang="fi-FI" sz="1700" b="0" i="0" kern="1200"/>
            <a:t>)</a:t>
          </a:r>
          <a:endParaRPr lang="fi-FI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700" b="0" i="0" kern="1200" dirty="0"/>
            <a:t>naisilla, jotka ovat lihavia ja suunnittelevat raskautta tai ovat raskaana tai </a:t>
          </a:r>
          <a:r>
            <a:rPr lang="fi-FI" sz="1700" b="0" i="0" kern="1200" dirty="0">
              <a:solidFill>
                <a:schemeClr val="tx1"/>
              </a:solidFill>
            </a:rPr>
            <a:t>joilla o</a:t>
          </a:r>
          <a:r>
            <a:rPr lang="fi-FI" sz="1700" b="0" i="0" kern="1200" dirty="0"/>
            <a:t>n vaikeuksia raskaaksi tulemisessa.</a:t>
          </a:r>
          <a:endParaRPr lang="fi-FI" sz="1700" kern="1200" dirty="0">
            <a:solidFill>
              <a:schemeClr val="tx1"/>
            </a:solidFill>
          </a:endParaRPr>
        </a:p>
      </dsp:txBody>
      <dsp:txXfrm>
        <a:off x="0" y="2342705"/>
        <a:ext cx="7886700" cy="11100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CCC01-B1D0-42B6-A90A-75BDAECD1128}">
      <dsp:nvSpPr>
        <dsp:cNvPr id="0" name=""/>
        <dsp:cNvSpPr/>
      </dsp:nvSpPr>
      <dsp:spPr>
        <a:xfrm>
          <a:off x="0" y="60395"/>
          <a:ext cx="7886700" cy="7622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baseline="0" dirty="0"/>
            <a:t>Ensisijainen hoitomuoto on suunnitelmallinen, usealla tapaamiskerralla toteutettava </a:t>
          </a:r>
          <a:r>
            <a:rPr lang="fi-FI" sz="1900" kern="1200" baseline="0" dirty="0">
              <a:solidFill>
                <a:schemeClr val="tx1"/>
              </a:solidFill>
            </a:rPr>
            <a:t>elintapaohjaus (elintapahoito), jossa</a:t>
          </a:r>
          <a:endParaRPr lang="fi-FI" sz="1900" kern="1200" dirty="0">
            <a:solidFill>
              <a:schemeClr val="tx1"/>
            </a:solidFill>
          </a:endParaRPr>
        </a:p>
      </dsp:txBody>
      <dsp:txXfrm>
        <a:off x="37211" y="97606"/>
        <a:ext cx="7812278" cy="687859"/>
      </dsp:txXfrm>
    </dsp:sp>
    <dsp:sp modelId="{D875E035-76D8-481F-9A6C-DA7922C01120}">
      <dsp:nvSpPr>
        <dsp:cNvPr id="0" name=""/>
        <dsp:cNvSpPr/>
      </dsp:nvSpPr>
      <dsp:spPr>
        <a:xfrm>
          <a:off x="0" y="822677"/>
          <a:ext cx="7886700" cy="1115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800" kern="1200" dirty="0">
              <a:solidFill>
                <a:schemeClr val="tx1"/>
              </a:solidFill>
            </a:rPr>
            <a:t>huomioidaan ruokailu- ja </a:t>
          </a:r>
          <a:r>
            <a:rPr lang="fi-FI" sz="1800" kern="1200">
              <a:solidFill>
                <a:schemeClr val="tx1"/>
              </a:solidFill>
            </a:rPr>
            <a:t>liikkumistottumukset, uni</a:t>
          </a:r>
          <a:r>
            <a:rPr lang="fi-FI" sz="1800" kern="1200" dirty="0">
              <a:solidFill>
                <a:schemeClr val="tx1"/>
              </a:solidFill>
            </a:rPr>
            <a:t>, päihteet, psyykkinen hyvinvointi ja voimavarat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800" kern="1200" dirty="0"/>
            <a:t>käsitellään syömiseen ja painonhallintaan liittyviä ajatuksia, tunteita, asenteita ja käyttäytymistä. </a:t>
          </a:r>
        </a:p>
      </dsp:txBody>
      <dsp:txXfrm>
        <a:off x="0" y="822677"/>
        <a:ext cx="7886700" cy="1115730"/>
      </dsp:txXfrm>
    </dsp:sp>
    <dsp:sp modelId="{3A94C4C4-A6FA-455C-8753-6389B5E0951D}">
      <dsp:nvSpPr>
        <dsp:cNvPr id="0" name=""/>
        <dsp:cNvSpPr/>
      </dsp:nvSpPr>
      <dsp:spPr>
        <a:xfrm>
          <a:off x="0" y="1938407"/>
          <a:ext cx="7886700" cy="760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strike="noStrike" kern="1200" baseline="0">
              <a:solidFill>
                <a:schemeClr val="tx1"/>
              </a:solidFill>
            </a:rPr>
            <a:t>E</a:t>
          </a:r>
          <a:r>
            <a:rPr lang="fi-FI" sz="1900" kern="1200" baseline="0">
              <a:solidFill>
                <a:schemeClr val="tx1"/>
              </a:solidFill>
            </a:rPr>
            <a:t>lintap</a:t>
          </a:r>
          <a:r>
            <a:rPr lang="fi-FI" sz="1900" kern="1200" baseline="0"/>
            <a:t>ahoitoa </a:t>
          </a:r>
          <a:r>
            <a:rPr lang="fi-FI" sz="1900" kern="1200" baseline="0" dirty="0"/>
            <a:t>tukevia menetelmiä voivat olla erittäin niukkaenergiainen dieetti (ENED) ja lääkitys. </a:t>
          </a:r>
          <a:endParaRPr lang="fi-FI" sz="1900" kern="1200" dirty="0"/>
        </a:p>
      </dsp:txBody>
      <dsp:txXfrm>
        <a:off x="37133" y="1975540"/>
        <a:ext cx="7812434" cy="6864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AE44D-8A30-46E6-912A-7866BF04B245}">
      <dsp:nvSpPr>
        <dsp:cNvPr id="0" name=""/>
        <dsp:cNvSpPr/>
      </dsp:nvSpPr>
      <dsp:spPr>
        <a:xfrm>
          <a:off x="0" y="187866"/>
          <a:ext cx="7886700" cy="9013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baseline="0" dirty="0"/>
            <a:t>Potilaat, joilla on monia tai hankalasti hoidettavia sairauksia, lähetetään </a:t>
          </a:r>
          <a:r>
            <a:rPr lang="fi-FI" sz="1900" kern="1200" baseline="0" dirty="0">
              <a:solidFill>
                <a:schemeClr val="tx1"/>
              </a:solidFill>
            </a:rPr>
            <a:t>erikoissairaanhoitoon, jos lihavuuden hoito perusterveydenhuollossa ei tuota tavoiteltua tulosta.</a:t>
          </a:r>
          <a:endParaRPr lang="fi-FI" sz="1900" kern="1200" dirty="0">
            <a:solidFill>
              <a:schemeClr val="tx1"/>
            </a:solidFill>
          </a:endParaRPr>
        </a:p>
      </dsp:txBody>
      <dsp:txXfrm>
        <a:off x="43998" y="231864"/>
        <a:ext cx="7798704" cy="813307"/>
      </dsp:txXfrm>
    </dsp:sp>
    <dsp:sp modelId="{F3CE8AE0-6042-434F-A543-C29B839827FF}">
      <dsp:nvSpPr>
        <dsp:cNvPr id="0" name=""/>
        <dsp:cNvSpPr/>
      </dsp:nvSpPr>
      <dsp:spPr>
        <a:xfrm>
          <a:off x="0" y="1273489"/>
          <a:ext cx="7886700" cy="873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baseline="0" dirty="0"/>
            <a:t>Sairaalloista lihavuutta voidaan hoitaa kirurgisesti, jos asianmukainen konservatiivinen (ei-kirurginen) hoito ei tuota pysyvää laihtumistulosta.</a:t>
          </a:r>
          <a:endParaRPr lang="fi-FI" sz="1900" kern="1200" dirty="0"/>
        </a:p>
      </dsp:txBody>
      <dsp:txXfrm>
        <a:off x="42636" y="1316125"/>
        <a:ext cx="7801428" cy="7881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80E11-4383-4072-889A-081D7CFA5411}">
      <dsp:nvSpPr>
        <dsp:cNvPr id="0" name=""/>
        <dsp:cNvSpPr/>
      </dsp:nvSpPr>
      <dsp:spPr>
        <a:xfrm>
          <a:off x="816052" y="8007"/>
          <a:ext cx="2927891" cy="2927891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baseline="0"/>
            <a:t>   Miehet</a:t>
          </a:r>
          <a:endParaRPr lang="fi-FI" sz="22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700" kern="1200"/>
            <a:t>vähintään ylipainoisia 72 %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700" kern="1200"/>
            <a:t>lihavia 26 %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700" kern="1200"/>
            <a:t>vaikeasti lihavia 6 %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700" kern="1200"/>
            <a:t>sairaalloisen lihavia 1 %</a:t>
          </a:r>
        </a:p>
      </dsp:txBody>
      <dsp:txXfrm>
        <a:off x="1224902" y="353268"/>
        <a:ext cx="1688153" cy="2237368"/>
      </dsp:txXfrm>
    </dsp:sp>
    <dsp:sp modelId="{26B6ED32-D4AB-45A5-A170-F1AFCCCED13F}">
      <dsp:nvSpPr>
        <dsp:cNvPr id="0" name=""/>
        <dsp:cNvSpPr/>
      </dsp:nvSpPr>
      <dsp:spPr>
        <a:xfrm>
          <a:off x="2926244" y="8007"/>
          <a:ext cx="2927891" cy="2927891"/>
        </a:xfrm>
        <a:prstGeom prst="ellipse">
          <a:avLst/>
        </a:prstGeom>
        <a:solidFill>
          <a:srgbClr val="FFCC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baseline="0"/>
            <a:t>Naiset</a:t>
          </a:r>
          <a:endParaRPr lang="fi-FI" sz="22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700" kern="1200"/>
            <a:t>vähintään ylipainoisia 63 %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700" kern="1200"/>
            <a:t>lihavia on 28 %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700" kern="1200"/>
            <a:t>vaikeasti lihavia 10 %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700" kern="1200" dirty="0"/>
            <a:t>sairaalloisen lihavia </a:t>
          </a:r>
          <a:r>
            <a:rPr lang="fi-FI" sz="1700" kern="1200"/>
            <a:t>3 %</a:t>
          </a:r>
          <a:endParaRPr lang="fi-FI" sz="1700" strike="sngStrike" kern="1200" baseline="0" dirty="0">
            <a:solidFill>
              <a:srgbClr val="FF0000"/>
            </a:solidFill>
          </a:endParaRPr>
        </a:p>
      </dsp:txBody>
      <dsp:txXfrm>
        <a:off x="3757132" y="353268"/>
        <a:ext cx="1688153" cy="22373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11514-9074-4129-8160-015E482FCF60}">
      <dsp:nvSpPr>
        <dsp:cNvPr id="0" name=""/>
        <dsp:cNvSpPr/>
      </dsp:nvSpPr>
      <dsp:spPr>
        <a:xfrm>
          <a:off x="0" y="0"/>
          <a:ext cx="81917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811C6-EC72-4E3D-BEA5-C2D452344DF6}">
      <dsp:nvSpPr>
        <dsp:cNvPr id="0" name=""/>
        <dsp:cNvSpPr/>
      </dsp:nvSpPr>
      <dsp:spPr>
        <a:xfrm>
          <a:off x="0" y="0"/>
          <a:ext cx="8191794" cy="767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baseline="0"/>
            <a:t>Oikea-aikainen tuki ja painon seuranta toimivat paremmin kuin epäterveellisten elintapojen ja lihomisen riskien korostaminen.</a:t>
          </a:r>
          <a:endParaRPr lang="fi-FI" sz="2100" kern="1200"/>
        </a:p>
      </dsp:txBody>
      <dsp:txXfrm>
        <a:off x="0" y="0"/>
        <a:ext cx="8191794" cy="767084"/>
      </dsp:txXfrm>
    </dsp:sp>
    <dsp:sp modelId="{5464E79F-768C-4F39-96DA-238DBC780CB5}">
      <dsp:nvSpPr>
        <dsp:cNvPr id="0" name=""/>
        <dsp:cNvSpPr/>
      </dsp:nvSpPr>
      <dsp:spPr>
        <a:xfrm>
          <a:off x="0" y="767084"/>
          <a:ext cx="81917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CD69E-6885-4366-8563-AB2B2B8F7F01}">
      <dsp:nvSpPr>
        <dsp:cNvPr id="0" name=""/>
        <dsp:cNvSpPr/>
      </dsp:nvSpPr>
      <dsp:spPr>
        <a:xfrm>
          <a:off x="0" y="767084"/>
          <a:ext cx="8191794" cy="767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baseline="0"/>
            <a:t>Keskeisiä ovat motivoiva, asiakaslähtöinen ohjausote ja valinnanvapauden huomioiminen.</a:t>
          </a:r>
          <a:endParaRPr lang="fi-FI" sz="2100" kern="1200"/>
        </a:p>
      </dsp:txBody>
      <dsp:txXfrm>
        <a:off x="0" y="767084"/>
        <a:ext cx="8191794" cy="767084"/>
      </dsp:txXfrm>
    </dsp:sp>
    <dsp:sp modelId="{642B55C8-D9FB-4B8A-B731-7B85C8478071}">
      <dsp:nvSpPr>
        <dsp:cNvPr id="0" name=""/>
        <dsp:cNvSpPr/>
      </dsp:nvSpPr>
      <dsp:spPr>
        <a:xfrm>
          <a:off x="0" y="1534169"/>
          <a:ext cx="81917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3AE85-E8A6-4C02-8EFA-B594FBD67F52}">
      <dsp:nvSpPr>
        <dsp:cNvPr id="0" name=""/>
        <dsp:cNvSpPr/>
      </dsp:nvSpPr>
      <dsp:spPr>
        <a:xfrm>
          <a:off x="0" y="1534169"/>
          <a:ext cx="8191794" cy="767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baseline="0"/>
            <a:t>Terveydenhuollon ammattilaisten ohjausosaamista tulee kehittää, jotta elintapaohjaus olisi mahdollisimman monipuolista ja yksilöllistä.</a:t>
          </a:r>
          <a:endParaRPr lang="fi-FI" sz="2100" kern="1200"/>
        </a:p>
      </dsp:txBody>
      <dsp:txXfrm>
        <a:off x="0" y="1534169"/>
        <a:ext cx="8191794" cy="767084"/>
      </dsp:txXfrm>
    </dsp:sp>
    <dsp:sp modelId="{2D3A1F54-CF90-4715-B9C1-93812BCE70B2}">
      <dsp:nvSpPr>
        <dsp:cNvPr id="0" name=""/>
        <dsp:cNvSpPr/>
      </dsp:nvSpPr>
      <dsp:spPr>
        <a:xfrm>
          <a:off x="0" y="2301253"/>
          <a:ext cx="81917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C35B61-97AA-47E5-AE15-E6211F3C00D4}">
      <dsp:nvSpPr>
        <dsp:cNvPr id="0" name=""/>
        <dsp:cNvSpPr/>
      </dsp:nvSpPr>
      <dsp:spPr>
        <a:xfrm>
          <a:off x="0" y="2301253"/>
          <a:ext cx="8191794" cy="767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baseline="0"/>
            <a:t>Painonnousuun ja sen syihin tarjotaan kokonaisvaltaisesti hyvinvointia edistävää tukea mahdollisimman aikaisessa vaiheessa. </a:t>
          </a:r>
          <a:endParaRPr lang="fi-FI" sz="2100" kern="1200"/>
        </a:p>
      </dsp:txBody>
      <dsp:txXfrm>
        <a:off x="0" y="2301253"/>
        <a:ext cx="8191794" cy="7670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8F829-093D-480B-9997-5F50D00AD82C}">
      <dsp:nvSpPr>
        <dsp:cNvPr id="0" name=""/>
        <dsp:cNvSpPr/>
      </dsp:nvSpPr>
      <dsp:spPr>
        <a:xfrm>
          <a:off x="0" y="32658"/>
          <a:ext cx="7886700" cy="11033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strike="noStrike" kern="1200" baseline="0">
              <a:solidFill>
                <a:schemeClr val="tx1"/>
              </a:solidFill>
            </a:rPr>
            <a:t>T</a:t>
          </a:r>
          <a:r>
            <a:rPr lang="fi-FI" sz="2000" kern="1200" baseline="0">
              <a:solidFill>
                <a:schemeClr val="tx1"/>
              </a:solidFill>
            </a:rPr>
            <a:t>arkoituksena </a:t>
          </a:r>
          <a:r>
            <a:rPr lang="fi-FI" sz="2000" kern="1200" baseline="0" dirty="0">
              <a:solidFill>
                <a:schemeClr val="tx1"/>
              </a:solidFill>
            </a:rPr>
            <a:t>on ehkäistä ja hoitaa lihavuuteen liittyviä tai lihavuuden vuoksi pahenevia sairauksia sekä parantaa työ- ja toimintakykyä ja elämänlaatua. </a:t>
          </a:r>
          <a:endParaRPr lang="fi-FI" sz="2000" kern="1200" dirty="0">
            <a:solidFill>
              <a:schemeClr val="tx1"/>
            </a:solidFill>
          </a:endParaRPr>
        </a:p>
      </dsp:txBody>
      <dsp:txXfrm>
        <a:off x="53859" y="86517"/>
        <a:ext cx="7778982" cy="995592"/>
      </dsp:txXfrm>
    </dsp:sp>
    <dsp:sp modelId="{39A90430-604C-467C-8345-3857822FEAD1}">
      <dsp:nvSpPr>
        <dsp:cNvPr id="0" name=""/>
        <dsp:cNvSpPr/>
      </dsp:nvSpPr>
      <dsp:spPr>
        <a:xfrm>
          <a:off x="0" y="1202208"/>
          <a:ext cx="7886700" cy="11033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>
              <a:solidFill>
                <a:schemeClr val="tx1"/>
              </a:solidFill>
            </a:rPr>
            <a:t>Hoidon tavoitteena ovat myönteiset pysyvät elintapojen muutokset ja niiden myötä riittävä laihtuminen (vähintään 5 %) tai nykypainon ylläpito (painonhallinta). </a:t>
          </a:r>
          <a:endParaRPr lang="fi-FI" sz="2000" kern="1200" dirty="0">
            <a:solidFill>
              <a:schemeClr val="tx1"/>
            </a:solidFill>
          </a:endParaRPr>
        </a:p>
      </dsp:txBody>
      <dsp:txXfrm>
        <a:off x="53859" y="1256067"/>
        <a:ext cx="7778982" cy="995592"/>
      </dsp:txXfrm>
    </dsp:sp>
    <dsp:sp modelId="{49644A96-D579-498D-A5DF-F800134B9F4B}">
      <dsp:nvSpPr>
        <dsp:cNvPr id="0" name=""/>
        <dsp:cNvSpPr/>
      </dsp:nvSpPr>
      <dsp:spPr>
        <a:xfrm>
          <a:off x="0" y="2305518"/>
          <a:ext cx="7886700" cy="114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800" kern="1200" dirty="0"/>
            <a:t>Tavoitteet asetetaan yksilöllisesti yhdessä potilaan </a:t>
          </a:r>
          <a:r>
            <a:rPr lang="fi-FI" sz="1800" kern="1200" dirty="0">
              <a:solidFill>
                <a:schemeClr val="tx1"/>
              </a:solidFill>
            </a:rPr>
            <a:t>kanssa, ja lähitavoite </a:t>
          </a:r>
          <a:r>
            <a:rPr lang="fi-FI" sz="1800" kern="1200" dirty="0"/>
            <a:t>kirjataan potilaskertomukseen.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800" kern="1200" dirty="0"/>
            <a:t>Normaalipainon tavoittelu ei useinkaan ole realistista varsinkaan vaikeasti ja sairaalloisen lihavilla. </a:t>
          </a:r>
        </a:p>
      </dsp:txBody>
      <dsp:txXfrm>
        <a:off x="0" y="2305518"/>
        <a:ext cx="7886700" cy="11426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E3B1F-5BC5-4E1F-97A3-9287690972C9}">
      <dsp:nvSpPr>
        <dsp:cNvPr id="0" name=""/>
        <dsp:cNvSpPr/>
      </dsp:nvSpPr>
      <dsp:spPr>
        <a:xfrm>
          <a:off x="0" y="25008"/>
          <a:ext cx="6118962" cy="57600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baseline="0"/>
            <a:t>Hoitoon valinnan perusteita ovat:</a:t>
          </a:r>
          <a:endParaRPr lang="fi-FI" sz="2400" kern="1200"/>
        </a:p>
      </dsp:txBody>
      <dsp:txXfrm>
        <a:off x="0" y="25008"/>
        <a:ext cx="6118962" cy="576000"/>
      </dsp:txXfrm>
    </dsp:sp>
    <dsp:sp modelId="{463B6484-A12C-4290-9F10-4E3729EB0EED}">
      <dsp:nvSpPr>
        <dsp:cNvPr id="0" name=""/>
        <dsp:cNvSpPr/>
      </dsp:nvSpPr>
      <dsp:spPr>
        <a:xfrm>
          <a:off x="0" y="601008"/>
          <a:ext cx="6118962" cy="28548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/>
            <a:t>lihavuuden määrä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/>
            <a:t>vyötärölihavuus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/>
            <a:t>lihavuuden liitännäissairaudet tai niiden vaaratekijät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/>
            <a:t>diagnoosin ajankohta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/>
            <a:t>ikä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/>
            <a:t>raskauden toive, raskaus tai imetys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/>
            <a:t>koko perheen ylipaino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/>
            <a:t>potilaan valmius ja halukkuus hoitoon</a:t>
          </a:r>
        </a:p>
      </dsp:txBody>
      <dsp:txXfrm>
        <a:off x="0" y="601008"/>
        <a:ext cx="6118962" cy="28548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4F53B-A93D-4CFF-A098-74EF739FF3B1}">
      <dsp:nvSpPr>
        <dsp:cNvPr id="0" name=""/>
        <dsp:cNvSpPr/>
      </dsp:nvSpPr>
      <dsp:spPr>
        <a:xfrm>
          <a:off x="0" y="346685"/>
          <a:ext cx="7886700" cy="13513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458216" rIns="61209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800" kern="1200"/>
            <a:t>suunnitelmallinen, usealla tapaamiskerralla toteutettava ensisijainen hoitomuoto, jossa huomioidaan ruokatottumukset, fyysinen aktiivisuus, uni, ajatukset, tunteet ja asenteet</a:t>
          </a:r>
        </a:p>
      </dsp:txBody>
      <dsp:txXfrm>
        <a:off x="0" y="346685"/>
        <a:ext cx="7886700" cy="1351349"/>
      </dsp:txXfrm>
    </dsp:sp>
    <dsp:sp modelId="{95E40762-6372-4CC5-A164-AD5EF3DE5E6E}">
      <dsp:nvSpPr>
        <dsp:cNvPr id="0" name=""/>
        <dsp:cNvSpPr/>
      </dsp:nvSpPr>
      <dsp:spPr>
        <a:xfrm>
          <a:off x="394335" y="21965"/>
          <a:ext cx="552069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baseline="0"/>
            <a:t>Elintapaohjaus</a:t>
          </a:r>
          <a:endParaRPr lang="fi-FI" sz="2200" kern="1200"/>
        </a:p>
      </dsp:txBody>
      <dsp:txXfrm>
        <a:off x="426038" y="53668"/>
        <a:ext cx="5457284" cy="586034"/>
      </dsp:txXfrm>
    </dsp:sp>
    <dsp:sp modelId="{6A0408DF-5A49-4D31-984A-A0C6239032BF}">
      <dsp:nvSpPr>
        <dsp:cNvPr id="0" name=""/>
        <dsp:cNvSpPr/>
      </dsp:nvSpPr>
      <dsp:spPr>
        <a:xfrm>
          <a:off x="0" y="2314975"/>
          <a:ext cx="7886700" cy="848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458216" rIns="61209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800" kern="1200"/>
            <a:t>tehostavat lihavuuden hoitoa ja parantavat hoitoon sitoutumista (A).</a:t>
          </a:r>
        </a:p>
      </dsp:txBody>
      <dsp:txXfrm>
        <a:off x="0" y="2314975"/>
        <a:ext cx="7886700" cy="848925"/>
      </dsp:txXfrm>
    </dsp:sp>
    <dsp:sp modelId="{BE4E492E-512E-43C7-94FE-DD3B4A8674C7}">
      <dsp:nvSpPr>
        <dsp:cNvPr id="0" name=""/>
        <dsp:cNvSpPr/>
      </dsp:nvSpPr>
      <dsp:spPr>
        <a:xfrm>
          <a:off x="394335" y="1816835"/>
          <a:ext cx="5520690" cy="822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baseline="0"/>
            <a:t>Psykologiset ja käyttäytymisteorioihin perustuvat menetelmät </a:t>
          </a:r>
          <a:endParaRPr lang="fi-FI" sz="1900" kern="1200"/>
        </a:p>
      </dsp:txBody>
      <dsp:txXfrm>
        <a:off x="434504" y="1857004"/>
        <a:ext cx="5440352" cy="742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6042038B-27FB-4774-8A6D-4D9D30040E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2392B1-56E1-4018-8159-5A0CDEC24C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5B500-49FB-49A7-9251-3F67CED5FED3}" type="datetimeFigureOut">
              <a:rPr lang="fi-FI" smtClean="0"/>
              <a:t>24.4.2025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3B423B4-4015-4CCE-A3FA-4A16FA5E3C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7AD1048-3BCF-45B1-9A11-8162C5561F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199AC-F955-49C8-80E7-12FB688E411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2988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EB6D9-301B-401C-975F-AFA06621AC1B}" type="datetimeFigureOut">
              <a:rPr lang="fi-FI" smtClean="0"/>
              <a:t>24.4.2025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4210F-B7CC-4DF8-8DFC-5BF871EC1D7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438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3768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2593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7161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2372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3279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859" y="1377696"/>
            <a:ext cx="8216147" cy="1092972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rgbClr val="005296"/>
                </a:solidFill>
                <a:latin typeface="Lucida Sans"/>
                <a:cs typeface="Lucida Sans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293" y="2635260"/>
            <a:ext cx="6206949" cy="11564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58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14" y="656007"/>
            <a:ext cx="8248650" cy="51080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5296"/>
                </a:solidFill>
                <a:latin typeface="Lucida Sans"/>
                <a:cs typeface="Lucida Sans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850" y="1166813"/>
            <a:ext cx="8248650" cy="308014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77291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o kuos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97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2931" y="584197"/>
            <a:ext cx="2799839" cy="435518"/>
          </a:xfrm>
          <a:prstGeom prst="rect">
            <a:avLst/>
          </a:prstGeom>
        </p:spPr>
        <p:txBody>
          <a:bodyPr anchor="t"/>
          <a:lstStyle>
            <a:lvl1pPr algn="l">
              <a:defRPr sz="1800" b="0">
                <a:solidFill>
                  <a:srgbClr val="005296"/>
                </a:solidFill>
                <a:latin typeface="Lucida Sans"/>
                <a:cs typeface="Lucida Sans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0851" y="661987"/>
            <a:ext cx="5340349" cy="3586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dirty="0"/>
              <a:t>Lisää kuva napsauttamalla kuvaketta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2931" y="916407"/>
            <a:ext cx="2799838" cy="3331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Lucida Sans"/>
                <a:cs typeface="Lucida San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41083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077" y="4358386"/>
            <a:ext cx="1688400" cy="493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/>
              <a:t>Drag logo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433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 ja tekstiä pää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Content Placeholder 2"/>
          <p:cNvSpPr>
            <a:spLocks noGrp="1"/>
          </p:cNvSpPr>
          <p:nvPr>
            <p:ph idx="11"/>
          </p:nvPr>
        </p:nvSpPr>
        <p:spPr>
          <a:xfrm>
            <a:off x="441324" y="652463"/>
            <a:ext cx="8143876" cy="19827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077" y="4358386"/>
            <a:ext cx="1688400" cy="493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/>
              <a:t>Drag logo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408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ogoll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on paikkamerkki 1">
            <a:extLst>
              <a:ext uri="{FF2B5EF4-FFF2-40B4-BE49-F238E27FC236}">
                <a16:creationId xmlns:a16="http://schemas.microsoft.com/office/drawing/2014/main" id="{4F480ECB-EBED-4B40-B0B1-3521EDD08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55601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>
              <a:defRPr sz="3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0C32E2C6-A369-45CC-9ED9-1BEB39F6FB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22960"/>
            <a:ext cx="7886700" cy="34808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19270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0204" y="4286897"/>
            <a:ext cx="4209297" cy="332498"/>
          </a:xfrm>
          <a:prstGeom prst="rect">
            <a:avLst/>
          </a:prstGeom>
        </p:spPr>
        <p:txBody>
          <a:bodyPr/>
          <a:lstStyle>
            <a:lvl1pPr algn="l">
              <a:defRPr sz="2000" cap="none">
                <a:solidFill>
                  <a:srgbClr val="005296"/>
                </a:solidFill>
                <a:latin typeface="Lucida Sans"/>
                <a:cs typeface="Lucida Sans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2904" y="4552720"/>
            <a:ext cx="4196597" cy="2891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9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9A8886D-80F9-44E7-B673-EBF4E951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848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2AFEE84-EA40-4758-92B2-578143A6D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18032"/>
            <a:ext cx="7886700" cy="3578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27657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05296"/>
          </a:solidFill>
          <a:latin typeface="Lucida Sans" panose="020B0602030504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urn.fi/URN:ISBN:978-952-343-105-8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.gov/paguidelines/second-edition/report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urn.fi/URN:NBN:fi-fe2021081243185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ypahoito.fi/hoi50124?tab=suositus#A5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7"/>
          <p:cNvSpPr>
            <a:spLocks noGrp="1"/>
          </p:cNvSpPr>
          <p:nvPr>
            <p:ph type="ctrTitle"/>
          </p:nvPr>
        </p:nvSpPr>
        <p:spPr bwMode="auto">
          <a:xfrm>
            <a:off x="330859" y="1086751"/>
            <a:ext cx="8216147" cy="109297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i-FI" dirty="0"/>
              <a:t>Lihavuus, aikuiset</a:t>
            </a:r>
          </a:p>
        </p:txBody>
      </p:sp>
      <p:sp>
        <p:nvSpPr>
          <p:cNvPr id="9219" name="Subtitle 8"/>
          <p:cNvSpPr>
            <a:spLocks noGrp="1"/>
          </p:cNvSpPr>
          <p:nvPr>
            <p:ph type="subTitle" idx="1"/>
          </p:nvPr>
        </p:nvSpPr>
        <p:spPr bwMode="auto">
          <a:xfrm>
            <a:off x="359293" y="2115135"/>
            <a:ext cx="7900787" cy="194161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 err="1">
                <a:latin typeface="Lucida Sans" charset="0"/>
                <a:ea typeface="ＭＳ Ｐゴシック" charset="0"/>
                <a:cs typeface="Lucida Sans" charset="0"/>
              </a:rPr>
              <a:t>Julkaistu</a:t>
            </a:r>
            <a:r>
              <a:rPr lang="en-US" sz="1800" dirty="0">
                <a:latin typeface="Lucida Sans" charset="0"/>
                <a:ea typeface="ＭＳ Ｐゴシック" charset="0"/>
                <a:cs typeface="Lucida Sans" charset="0"/>
              </a:rPr>
              <a:t>  21.3.2024</a:t>
            </a:r>
            <a:endParaRPr lang="en-US" sz="1800" dirty="0">
              <a:solidFill>
                <a:srgbClr val="FF0000"/>
              </a:solidFill>
              <a:latin typeface="Lucida Sans" charset="0"/>
              <a:ea typeface="ＭＳ Ｐゴシック" charset="0"/>
              <a:cs typeface="Lucida Sans" charset="0"/>
            </a:endParaRPr>
          </a:p>
          <a:p>
            <a:r>
              <a:rPr lang="en-US" sz="1800" dirty="0" err="1">
                <a:latin typeface="Lucida Sans" charset="0"/>
                <a:ea typeface="ＭＳ Ｐゴシック" charset="0"/>
                <a:cs typeface="Lucida Sans" charset="0"/>
              </a:rPr>
              <a:t>Perustuu</a:t>
            </a:r>
            <a:r>
              <a:rPr lang="en-US" sz="1800" dirty="0">
                <a:latin typeface="Lucida Sans" charset="0"/>
                <a:ea typeface="ＭＳ Ｐゴシック" charset="0"/>
                <a:cs typeface="Lucida Sans" charset="0"/>
              </a:rPr>
              <a:t> 20.3.2024 </a:t>
            </a:r>
            <a:r>
              <a:rPr lang="en-US" sz="1800" dirty="0" err="1">
                <a:latin typeface="Lucida Sans" charset="0"/>
                <a:ea typeface="ＭＳ Ｐゴシック" charset="0"/>
                <a:cs typeface="Lucida Sans" charset="0"/>
              </a:rPr>
              <a:t>kohdennetusti</a:t>
            </a:r>
            <a:r>
              <a:rPr lang="en-US" sz="1800" dirty="0">
                <a:latin typeface="Lucida Sans" charset="0"/>
                <a:ea typeface="ＭＳ Ｐゴシック" charset="0"/>
                <a:cs typeface="Lucida Sans" charset="0"/>
              </a:rPr>
              <a:t> </a:t>
            </a:r>
            <a:r>
              <a:rPr lang="en-US" sz="1800" dirty="0" err="1">
                <a:latin typeface="Lucida Sans" charset="0"/>
                <a:ea typeface="ＭＳ Ｐゴシック" charset="0"/>
                <a:cs typeface="Lucida Sans" charset="0"/>
              </a:rPr>
              <a:t>päivitettyyn</a:t>
            </a:r>
            <a:r>
              <a:rPr lang="en-US" sz="1800" dirty="0">
                <a:latin typeface="Lucida Sans" charset="0"/>
                <a:ea typeface="ＭＳ Ｐゴシック" charset="0"/>
                <a:cs typeface="Lucida Sans" charset="0"/>
              </a:rPr>
              <a:t> </a:t>
            </a:r>
            <a:r>
              <a:rPr lang="en-US" sz="1800">
                <a:latin typeface="Lucida Sans" charset="0"/>
                <a:ea typeface="ＭＳ Ｐゴシック" charset="0"/>
                <a:cs typeface="Lucida Sans" charset="0"/>
              </a:rPr>
              <a:t>Käypä hoito</a:t>
            </a:r>
            <a:br>
              <a:rPr lang="en-US" sz="1800">
                <a:latin typeface="Lucida Sans" charset="0"/>
                <a:ea typeface="ＭＳ Ｐゴシック" charset="0"/>
                <a:cs typeface="Lucida Sans" charset="0"/>
              </a:rPr>
            </a:br>
            <a:r>
              <a:rPr lang="en-US" sz="1800">
                <a:latin typeface="Lucida Sans" charset="0"/>
                <a:ea typeface="ＭＳ Ｐゴシック" charset="0"/>
                <a:cs typeface="Lucida Sans" charset="0"/>
              </a:rPr>
              <a:t>-suositukseen</a:t>
            </a:r>
            <a:r>
              <a:rPr lang="en-US" sz="1800" dirty="0">
                <a:latin typeface="Lucida Sans" charset="0"/>
                <a:ea typeface="ＭＳ Ｐゴシック" charset="0"/>
                <a:cs typeface="Lucida Sans" charset="0"/>
              </a:rPr>
              <a:t> </a:t>
            </a:r>
            <a:r>
              <a:rPr lang="fi-FI" sz="1800" dirty="0">
                <a:latin typeface="Lucida Sans" charset="0"/>
                <a:ea typeface="ＭＳ Ｐゴシック" charset="0"/>
                <a:cs typeface="Lucida Sans" charset="0"/>
              </a:rPr>
              <a:t>Lihavuus (lapset, nuoret ja </a:t>
            </a:r>
            <a:r>
              <a:rPr lang="fi-FI" sz="1800">
                <a:latin typeface="Lucida Sans" charset="0"/>
                <a:ea typeface="ＭＳ Ｐゴシック" charset="0"/>
                <a:cs typeface="Lucida Sans" charset="0"/>
              </a:rPr>
              <a:t>aikuiset)</a:t>
            </a:r>
            <a:br>
              <a:rPr lang="fi-FI" sz="1800">
                <a:latin typeface="Lucida Sans" charset="0"/>
                <a:ea typeface="ＭＳ Ｐゴシック" charset="0"/>
                <a:cs typeface="Lucida Sans" charset="0"/>
              </a:rPr>
            </a:br>
            <a:endParaRPr lang="fi-FI" sz="1800">
              <a:latin typeface="Lucida Sans" charset="0"/>
              <a:ea typeface="ＭＳ Ｐゴシック" charset="0"/>
              <a:cs typeface="Lucida Sans" charset="0"/>
            </a:endParaRPr>
          </a:p>
          <a:p>
            <a:r>
              <a:rPr lang="en-US" sz="1400">
                <a:latin typeface="Lucida Sans" charset="0"/>
                <a:ea typeface="ＭＳ Ｐゴシック" charset="0"/>
              </a:rPr>
              <a:t>Kohdennettu päivitys 17.4.2025. Luentomateriaalin sisältö tarkistettu, päivitetty dia 35.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57B8EC-1FF7-47D0-AFBB-2A528C564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8515350" cy="892552"/>
          </a:xfrm>
        </p:spPr>
        <p:txBody>
          <a:bodyPr/>
          <a:lstStyle/>
          <a:p>
            <a:r>
              <a:rPr lang="fi-FI" sz="2600" dirty="0"/>
              <a:t>Lihavuuden esiintyvyys aikuisilla (</a:t>
            </a:r>
            <a:r>
              <a:rPr lang="fi-FI" sz="2600" dirty="0" err="1"/>
              <a:t>FinTerveys</a:t>
            </a:r>
            <a:r>
              <a:rPr lang="fi-FI" sz="2600" dirty="0"/>
              <a:t> 2017) 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1D948CFD-01E8-437E-9CE3-E0CAAEDECE56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470443578"/>
              </p:ext>
            </p:extLst>
          </p:nvPr>
        </p:nvGraphicFramePr>
        <p:xfrm>
          <a:off x="1056492" y="954729"/>
          <a:ext cx="6670188" cy="2943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62FCCFEB-B199-4CB1-BE97-1202551D413F}"/>
              </a:ext>
            </a:extLst>
          </p:cNvPr>
          <p:cNvSpPr txBox="1"/>
          <p:nvPr/>
        </p:nvSpPr>
        <p:spPr>
          <a:xfrm>
            <a:off x="1663517" y="4004105"/>
            <a:ext cx="561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latin typeface="Lucida Sans" panose="020B0602030504020204" pitchFamily="34" charset="0"/>
              </a:rPr>
              <a:t>Lähes puolet suomalaisista oli vyötärölihavia. 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C6069E2A-AFD0-42E2-8FD8-9005C21DB1BF}"/>
              </a:ext>
            </a:extLst>
          </p:cNvPr>
          <p:cNvSpPr txBox="1"/>
          <p:nvPr/>
        </p:nvSpPr>
        <p:spPr>
          <a:xfrm>
            <a:off x="2511553" y="4478907"/>
            <a:ext cx="647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rPr>
              <a:t>Viite: Koponen </a:t>
            </a:r>
            <a:r>
              <a:rPr lang="fi-FI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rPr>
              <a:t>P, </a:t>
            </a:r>
            <a:r>
              <a:rPr lang="fi-FI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rPr>
              <a:t>Borodulin</a:t>
            </a:r>
            <a:r>
              <a:rPr lang="fi-FI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rPr>
              <a:t> K, Lundqvist A, Sääksjärvi K, Koskinen S, toim.</a:t>
            </a:r>
            <a:r>
              <a:rPr lang="fi-FI" sz="900" dirty="0">
                <a:latin typeface="Lucida Sans" panose="020B0602030504020204" pitchFamily="34" charset="0"/>
              </a:rPr>
              <a:t> </a:t>
            </a:r>
            <a:r>
              <a:rPr lang="fi-FI" sz="900" dirty="0">
                <a:solidFill>
                  <a:schemeClr val="tx2"/>
                </a:solidFill>
                <a:latin typeface="Lucida Sans" panose="020B0602030504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Terveys, </a:t>
            </a:r>
            <a:r>
              <a:rPr lang="fi-FI" sz="900">
                <a:solidFill>
                  <a:schemeClr val="tx2"/>
                </a:solidFill>
                <a:latin typeface="Lucida Sans" panose="020B0602030504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toimintakyky ja hyvinvointi</a:t>
            </a:r>
            <a:br>
              <a:rPr lang="fi-FI" sz="900">
                <a:solidFill>
                  <a:schemeClr val="tx2"/>
                </a:solidFill>
                <a:latin typeface="Lucida Sans" panose="020B0602030504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fi-FI" sz="900">
                <a:solidFill>
                  <a:schemeClr val="tx2"/>
                </a:solidFill>
                <a:latin typeface="Lucida Sans" panose="020B0602030504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i-FI" sz="900" dirty="0">
                <a:solidFill>
                  <a:schemeClr val="tx2"/>
                </a:solidFill>
                <a:latin typeface="Lucida Sans" panose="020B0602030504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Suomessa - </a:t>
            </a:r>
            <a:r>
              <a:rPr lang="fi-FI" sz="900" dirty="0" err="1">
                <a:solidFill>
                  <a:schemeClr val="tx2"/>
                </a:solidFill>
                <a:latin typeface="Lucida Sans" panose="020B0602030504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FinTerveys</a:t>
            </a:r>
            <a:r>
              <a:rPr lang="fi-FI" sz="900" dirty="0">
                <a:solidFill>
                  <a:schemeClr val="tx2"/>
                </a:solidFill>
                <a:latin typeface="Lucida Sans" panose="020B0602030504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2017-tutkimus</a:t>
            </a:r>
            <a:r>
              <a:rPr lang="fi-FI" sz="900" dirty="0">
                <a:latin typeface="Lucida Sans" panose="020B0602030504020204" pitchFamily="34" charset="0"/>
              </a:rPr>
              <a:t>. </a:t>
            </a:r>
            <a:r>
              <a:rPr lang="fi-FI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rPr>
              <a:t>Raportti 4/2018. Terveyden ja hyvinvoinnin laitos, Helsinki</a:t>
            </a:r>
          </a:p>
        </p:txBody>
      </p:sp>
    </p:spTree>
    <p:extLst>
      <p:ext uri="{BB962C8B-B14F-4D97-AF65-F5344CB8AC3E}">
        <p14:creationId xmlns:p14="http://schemas.microsoft.com/office/powerpoint/2010/main" val="644248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F8A13E-3E57-4207-B0B4-5A85F72EA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8515350" cy="954107"/>
          </a:xfrm>
        </p:spPr>
        <p:txBody>
          <a:bodyPr/>
          <a:lstStyle/>
          <a:p>
            <a:r>
              <a:rPr lang="fi-FI" sz="2800"/>
              <a:t>Lihavuuteen liittyviä tausta- ja riskitekijöitä 1/2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28960F-3CE4-419A-93FE-62341E2A3C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22960"/>
            <a:ext cx="8051116" cy="3480816"/>
          </a:xfrm>
        </p:spPr>
        <p:txBody>
          <a:bodyPr/>
          <a:lstStyle/>
          <a:p>
            <a:pPr lvl="0"/>
            <a:r>
              <a:rPr lang="fi-FI" sz="1900" dirty="0"/>
              <a:t>Ruokavalion suurempi energiatiheys on yhteydessä liialliseen painon nousuun.</a:t>
            </a:r>
          </a:p>
          <a:p>
            <a:r>
              <a:rPr lang="fi-FI" sz="1900" dirty="0"/>
              <a:t>Painonnousua ennustavat runsas lihan, vähäkuituisten viljatuotteiden, makeisten ja sokeroitujen juomien kulutus. </a:t>
            </a:r>
          </a:p>
          <a:p>
            <a:r>
              <a:rPr lang="fi-FI" sz="1900" dirty="0"/>
              <a:t>Mitä enemmän alkoholista saadaan energiaa, sitä suurempi on lihavuuden todennäköisyys.</a:t>
            </a:r>
          </a:p>
          <a:p>
            <a:r>
              <a:rPr lang="fi-FI" sz="1900" dirty="0"/>
              <a:t>Suuret annoskoot saavat syömään enemmän ja ovat yhteydessä painonnousuun. </a:t>
            </a:r>
          </a:p>
          <a:p>
            <a:r>
              <a:rPr lang="fi-FI" sz="1900" dirty="0"/>
              <a:t>Hallitsematon syöminen, tunnesyöminen, ahminta, voimakkaana koettu ruoan palkitsevuusarvo ja voimakas </a:t>
            </a:r>
            <a:r>
              <a:rPr lang="fi-FI" sz="1900"/>
              <a:t>syömisen halu ovat </a:t>
            </a:r>
            <a:r>
              <a:rPr lang="fi-FI" sz="1900" dirty="0"/>
              <a:t>yhteydessä lihomiseen.</a:t>
            </a:r>
          </a:p>
        </p:txBody>
      </p:sp>
    </p:spTree>
    <p:extLst>
      <p:ext uri="{BB962C8B-B14F-4D97-AF65-F5344CB8AC3E}">
        <p14:creationId xmlns:p14="http://schemas.microsoft.com/office/powerpoint/2010/main" val="2197848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F8A13E-3E57-4207-B0B4-5A85F72EA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19775"/>
            <a:ext cx="8374673" cy="954107"/>
          </a:xfrm>
        </p:spPr>
        <p:txBody>
          <a:bodyPr/>
          <a:lstStyle/>
          <a:p>
            <a:r>
              <a:rPr lang="fi-FI" sz="2800"/>
              <a:t>Lihavuuteen liittyviä tausta- ja riskitekijöitä 2/2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28960F-3CE4-419A-93FE-62341E2A3C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48" y="1096010"/>
            <a:ext cx="7991095" cy="3480816"/>
          </a:xfrm>
        </p:spPr>
        <p:txBody>
          <a:bodyPr/>
          <a:lstStyle/>
          <a:p>
            <a:r>
              <a:rPr lang="fi-FI" sz="1900" dirty="0"/>
              <a:t>Vähäinen fyysinen aktiivisuus on yhteydessä ylipainoon ja lihavuuteen.</a:t>
            </a:r>
          </a:p>
          <a:p>
            <a:r>
              <a:rPr lang="fi-FI" sz="1900" dirty="0"/>
              <a:t>Runsas istuminen ja muu paikallaanolo (</a:t>
            </a:r>
            <a:r>
              <a:rPr lang="fi-FI" sz="1900" dirty="0" err="1"/>
              <a:t>sedentary</a:t>
            </a:r>
            <a:r>
              <a:rPr lang="fi-FI" sz="1900" dirty="0"/>
              <a:t> </a:t>
            </a:r>
            <a:r>
              <a:rPr lang="fi-FI" sz="1900" dirty="0" err="1"/>
              <a:t>behaviour</a:t>
            </a:r>
            <a:r>
              <a:rPr lang="fi-FI" sz="1900" dirty="0"/>
              <a:t>) valveillaoloaikana saattavat edistää lihavuuden kehittymistä (C).</a:t>
            </a:r>
          </a:p>
          <a:p>
            <a:r>
              <a:rPr lang="fi-FI" sz="1900" dirty="0"/>
              <a:t>Niukka (lyhentynyt tai iänmukaista lyhyempi) uni altistaa lihomiselle (A).</a:t>
            </a:r>
          </a:p>
          <a:p>
            <a:r>
              <a:rPr lang="fi-FI" sz="1900" dirty="0"/>
              <a:t>Vuorotyön tekeminen on yhteydessä painonnousuun. Etenkin yötyötä tekevillä on muita suurempi lihomisen, erityisesti vyötärölihavuuden kehittymisen, riski.</a:t>
            </a:r>
          </a:p>
        </p:txBody>
      </p:sp>
    </p:spTree>
    <p:extLst>
      <p:ext uri="{BB962C8B-B14F-4D97-AF65-F5344CB8AC3E}">
        <p14:creationId xmlns:p14="http://schemas.microsoft.com/office/powerpoint/2010/main" val="3420709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180E15-EEFB-4B93-8A8E-F83D24D99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23220"/>
          </a:xfrm>
        </p:spPr>
        <p:txBody>
          <a:bodyPr/>
          <a:lstStyle/>
          <a:p>
            <a:r>
              <a:rPr lang="fi-FI" sz="2800"/>
              <a:t>Lihavuuteen liittyvät psykososiaaliset tekijät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79657B-F2F2-4E41-81ED-0EE1096F6E2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2000" dirty="0"/>
              <a:t>Lihavuuden taustatekijät ovat moninaiset, ja siihen vaikuttavat monet yksilölliset ja yhteiskunnalliset tekijät.</a:t>
            </a:r>
          </a:p>
          <a:p>
            <a:r>
              <a:rPr lang="fi-FI" sz="2000" dirty="0"/>
              <a:t>Lihavuus on yleisempää alemmissa sosioekonomisissa ryhmissä.</a:t>
            </a:r>
          </a:p>
          <a:p>
            <a:r>
              <a:rPr lang="fi-FI" sz="2000" dirty="0"/>
              <a:t>Stressi edistää ruokailutottumuksia, jotka altistavat lihavuudelle ja painonnousulle.</a:t>
            </a:r>
          </a:p>
          <a:p>
            <a:r>
              <a:rPr lang="fi-FI" sz="2000" dirty="0"/>
              <a:t>Masennusoireet suurentavat painonnousun ja vyötärölihavuuden riskiä. </a:t>
            </a:r>
          </a:p>
          <a:p>
            <a:r>
              <a:rPr lang="fi-FI" sz="2000" dirty="0"/>
              <a:t>Yksinäisyydellä on tilastollinen yhteys suurempaan painoindeksiin ja ylipainoon.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7877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C13CAE-CCF3-4B24-9017-1D9205021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3943350" cy="555601"/>
          </a:xfrm>
        </p:spPr>
        <p:txBody>
          <a:bodyPr/>
          <a:lstStyle/>
          <a:p>
            <a:r>
              <a:rPr lang="fi-FI" dirty="0"/>
              <a:t>Lihavuuden ehkäisy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F988FF-5445-4C7F-917C-7AD328496A5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2000" dirty="0"/>
              <a:t>Lasten, nuorten ja aikuisten ylipainon ja lihavuuden ehkäisyn tavoitteena on painonnousun hallinta. </a:t>
            </a:r>
          </a:p>
          <a:p>
            <a:r>
              <a:rPr lang="fi-FI" sz="2000" dirty="0"/>
              <a:t>Painonnousun ehkäisy on helpompaa kuin laihduttaminen ja laihdutustuloksen ylläpito.</a:t>
            </a:r>
          </a:p>
          <a:p>
            <a:r>
              <a:rPr lang="fi-FI" sz="2000"/>
              <a:t>Onnistuneet ehkäisytoimet laajaa </a:t>
            </a:r>
            <a:r>
              <a:rPr lang="fi-FI" sz="2000" dirty="0"/>
              <a:t>vaativat yhteiskunnan </a:t>
            </a:r>
            <a:r>
              <a:rPr lang="fi-FI" sz="2000"/>
              <a:t>eri toimijoiden yhteistyötä</a:t>
            </a:r>
            <a:r>
              <a:rPr lang="fi-FI" sz="2000" dirty="0"/>
              <a:t>.</a:t>
            </a:r>
          </a:p>
          <a:p>
            <a:r>
              <a:rPr lang="fi-FI" sz="2000" dirty="0"/>
              <a:t>Ihmisten elintapoihin voidaan vaikuttaa myös muokkaamalla heidän valintaympäristöään.</a:t>
            </a:r>
          </a:p>
          <a:p>
            <a:pPr lvl="1"/>
            <a:r>
              <a:rPr lang="fi-FI" dirty="0"/>
              <a:t>Lähestymistavasta käytetään myös nimitystä tuuppaus (</a:t>
            </a:r>
            <a:r>
              <a:rPr lang="fi-FI" dirty="0" err="1"/>
              <a:t>nudging</a:t>
            </a:r>
            <a:r>
              <a:rPr lang="fi-FI" dirty="0"/>
              <a:t>).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7559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5FAC21-B692-4A6F-AA3D-48EEA4B0A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1015663"/>
          </a:xfrm>
        </p:spPr>
        <p:txBody>
          <a:bodyPr/>
          <a:lstStyle/>
          <a:p>
            <a:r>
              <a:rPr lang="fi-FI"/>
              <a:t>Painonhallinnalle suotuisten elintapojen edistäminen 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D8731164-FFF1-4C33-BB3D-1328CD32AED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019690158"/>
              </p:ext>
            </p:extLst>
          </p:nvPr>
        </p:nvGraphicFramePr>
        <p:xfrm>
          <a:off x="628650" y="1235438"/>
          <a:ext cx="8191794" cy="3068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6870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78D951-4691-42FE-8B68-490DAF012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19775"/>
            <a:ext cx="8360605" cy="1015663"/>
          </a:xfrm>
        </p:spPr>
        <p:txBody>
          <a:bodyPr/>
          <a:lstStyle/>
          <a:p>
            <a:r>
              <a:rPr lang="fi-FI"/>
              <a:t>Lihavuuden ehkäisy: ruokatottumukset ja syömiskäyttäytyminen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1D224C-B7FD-4448-9CAE-ECBAFEAB3D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235438"/>
            <a:ext cx="8037048" cy="3068338"/>
          </a:xfrm>
        </p:spPr>
        <p:txBody>
          <a:bodyPr/>
          <a:lstStyle/>
          <a:p>
            <a:r>
              <a:rPr lang="fi-FI" sz="1950" dirty="0"/>
              <a:t>Painonhallinnassa keskeisiä </a:t>
            </a:r>
            <a:r>
              <a:rPr lang="fi-FI" sz="1950"/>
              <a:t>tekijöitä ovat terveyttä edistävä ruokavalio, säännöllinen ateriarytmi ja sopivat </a:t>
            </a:r>
            <a:r>
              <a:rPr lang="fi-FI" sz="1950" dirty="0"/>
              <a:t>annoskoot.</a:t>
            </a:r>
          </a:p>
          <a:p>
            <a:r>
              <a:rPr lang="fi-FI" sz="1950"/>
              <a:t>Arjen terveyttä edistävät ruokavalinnat ovat ruokavalion perusta.</a:t>
            </a:r>
          </a:p>
          <a:p>
            <a:r>
              <a:rPr lang="fi-FI" sz="1950"/>
              <a:t>Kasvikunnan tuotteisiin painottuvan ruokavalion energiatiheys on yleensä pieni, mikä auttaa painonhallinnassa.</a:t>
            </a:r>
          </a:p>
          <a:p>
            <a:r>
              <a:rPr lang="fi-FI" sz="1950"/>
              <a:t>Terveyttä edistävä ruokavalio on mahdollista toteuttaa tutuilla suomalaiseen ruokavalioon kuuluvilla elintarvikkeilla ja ruoilla. </a:t>
            </a:r>
          </a:p>
        </p:txBody>
      </p:sp>
    </p:spTree>
    <p:extLst>
      <p:ext uri="{BB962C8B-B14F-4D97-AF65-F5344CB8AC3E}">
        <p14:creationId xmlns:p14="http://schemas.microsoft.com/office/powerpoint/2010/main" val="1043335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DC828B-7C1D-469E-AC85-2F441BB33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8333"/>
            <a:ext cx="8361537" cy="938719"/>
          </a:xfrm>
        </p:spPr>
        <p:txBody>
          <a:bodyPr/>
          <a:lstStyle/>
          <a:p>
            <a:r>
              <a:rPr lang="fi-FI" dirty="0"/>
              <a:t>Lihavuuden ehkäisy: fyysinen aktiivisuus</a:t>
            </a:r>
            <a:br>
              <a:rPr lang="fi-FI" sz="2600" dirty="0"/>
            </a:br>
            <a:r>
              <a:rPr lang="fi-FI" sz="2500" dirty="0"/>
              <a:t>(liikunta ja liikkuminen vapaa-aikana ja työmatkoilla)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9F4839-8E0B-4D81-A5A1-F95E81C3BE5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470307"/>
            <a:ext cx="7886700" cy="3077710"/>
          </a:xfrm>
        </p:spPr>
        <p:txBody>
          <a:bodyPr/>
          <a:lstStyle/>
          <a:p>
            <a:r>
              <a:rPr lang="fi-FI" sz="1900" dirty="0"/>
              <a:t>Painonhallintaa edistävät päivittäinen arkiaktiivisuus,</a:t>
            </a:r>
            <a:br>
              <a:rPr lang="fi-FI" sz="1900" dirty="0"/>
            </a:br>
            <a:r>
              <a:rPr lang="fi-FI" sz="1900" dirty="0"/>
              <a:t>vapaa-ajan liikunta ja istumisen ja muun paikallaanolon vähentäminen. </a:t>
            </a:r>
          </a:p>
          <a:p>
            <a:r>
              <a:rPr lang="fi-FI" sz="1900" dirty="0"/>
              <a:t>Yhdysvaltalainen liikuntasuositus* suosittelee aikuisille</a:t>
            </a:r>
          </a:p>
          <a:p>
            <a:pPr lvl="1">
              <a:lnSpc>
                <a:spcPts val="1900"/>
              </a:lnSpc>
            </a:pPr>
            <a:r>
              <a:rPr lang="fi-FI" sz="1700" dirty="0"/>
              <a:t>kohtalaisen kuormittavaa kestävyysliikuntaa (esim. reipas kävely) 150–300 minuuttia viikossa tai</a:t>
            </a:r>
          </a:p>
          <a:p>
            <a:pPr lvl="1">
              <a:lnSpc>
                <a:spcPts val="1900"/>
              </a:lnSpc>
            </a:pPr>
            <a:r>
              <a:rPr lang="fi-FI" sz="1700" dirty="0"/>
              <a:t>raskasta liikuntaa (esim. juoksu) 75–150 minuuttia viikossa</a:t>
            </a:r>
            <a:endParaRPr lang="fi-FI" sz="1700" strike="sngStrike" dirty="0"/>
          </a:p>
          <a:p>
            <a:pPr lvl="1">
              <a:lnSpc>
                <a:spcPts val="1900"/>
              </a:lnSpc>
            </a:pPr>
            <a:r>
              <a:rPr lang="fi-FI" sz="1700" dirty="0"/>
              <a:t>lisäksi lihasvoimaharjoittelua kahdesti viikossa. 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E8A68B31-3E26-4FDD-83F4-D24560F6A94F}"/>
              </a:ext>
            </a:extLst>
          </p:cNvPr>
          <p:cNvSpPr txBox="1"/>
          <p:nvPr/>
        </p:nvSpPr>
        <p:spPr>
          <a:xfrm>
            <a:off x="530123" y="3982206"/>
            <a:ext cx="855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rPr>
              <a:t>*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rPr>
              <a:t>Viite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rPr>
              <a:t>: 2018 Physical Activity Guidelines Advisory Committee. 2018 Physical Activity Guidelines Advisory Committee Scientific Report. Washington, DC: US Department of Health and Human Services 2018; </a:t>
            </a:r>
            <a:r>
              <a:rPr lang="en-US" sz="1000" dirty="0">
                <a:solidFill>
                  <a:schemeClr val="tx2"/>
                </a:solidFill>
                <a:latin typeface="Lucida Sans" panose="020B0602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https://health.gov/paguidelines/second-edition/report.aspx</a:t>
            </a:r>
            <a:r>
              <a:rPr lang="en-US" sz="1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endParaRPr lang="fi-FI" sz="1000" dirty="0">
              <a:solidFill>
                <a:schemeClr val="tx2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583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9F4839-8E0B-4D81-A5A1-F95E81C3BE5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602692"/>
            <a:ext cx="8149590" cy="2350472"/>
          </a:xfrm>
        </p:spPr>
        <p:txBody>
          <a:bodyPr/>
          <a:lstStyle/>
          <a:p>
            <a:r>
              <a:rPr lang="fi-FI" sz="1900" dirty="0"/>
              <a:t>UKK-instituutti on laatinut yhdysvaltalaisiin suosituksiin perustuvat liikkumissuositukset, joissa korostetaan</a:t>
            </a:r>
          </a:p>
          <a:p>
            <a:pPr lvl="1"/>
            <a:r>
              <a:rPr lang="fi-FI" sz="1700" dirty="0"/>
              <a:t>kevyttä liikuskelua mahdollisimman usein</a:t>
            </a:r>
          </a:p>
          <a:p>
            <a:pPr lvl="1"/>
            <a:r>
              <a:rPr lang="fi-FI" sz="1700" dirty="0"/>
              <a:t>taukoja paikallaanoloon aina mahdollisuuksien mukaan</a:t>
            </a:r>
          </a:p>
          <a:p>
            <a:pPr lvl="1"/>
            <a:r>
              <a:rPr lang="fi-FI" sz="1700" dirty="0"/>
              <a:t>riittävää määrää palauttavaa unta. 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D21476BD-7830-458E-886A-F5BF5CF5FA53}"/>
              </a:ext>
            </a:extLst>
          </p:cNvPr>
          <p:cNvSpPr txBox="1">
            <a:spLocks/>
          </p:cNvSpPr>
          <p:nvPr/>
        </p:nvSpPr>
        <p:spPr>
          <a:xfrm>
            <a:off x="628650" y="248335"/>
            <a:ext cx="8347100" cy="93871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05296"/>
                </a:solidFill>
                <a:latin typeface="Lucida Sans" panose="020B06020305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dirty="0"/>
              <a:t>Lihavuuden ehkäisy: fyysinen aktiivisuus</a:t>
            </a:r>
            <a:br>
              <a:rPr lang="fi-FI" sz="2600" dirty="0"/>
            </a:br>
            <a:r>
              <a:rPr lang="fi-FI" sz="2500" dirty="0"/>
              <a:t>(liikunta ja liikkuminen vapaa-aikana ja työmatkoilla) </a:t>
            </a:r>
          </a:p>
        </p:txBody>
      </p:sp>
    </p:spTree>
    <p:extLst>
      <p:ext uri="{BB962C8B-B14F-4D97-AF65-F5344CB8AC3E}">
        <p14:creationId xmlns:p14="http://schemas.microsoft.com/office/powerpoint/2010/main" val="2633000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EB79BB-E209-4BFA-83EF-786B17917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Lihavuuden ehkäisy: uni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AFD889-4D6B-418E-AC95-63FE3E21F6E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dirty="0"/>
              <a:t>Jokaöinen riittävän pitkä ja hyvälaatuinen uni sekä säännöllinen </a:t>
            </a:r>
            <a:r>
              <a:rPr lang="fi-FI"/>
              <a:t>uni-valverytmi nukkumaanmeno- </a:t>
            </a:r>
            <a:r>
              <a:rPr lang="fi-FI" dirty="0"/>
              <a:t>ja heräämisaikojen osalta edistävät painonhallintaa.</a:t>
            </a:r>
          </a:p>
          <a:p>
            <a:r>
              <a:rPr lang="fi-FI" dirty="0"/>
              <a:t>Aikuisille suositellaan säännöllistä 7–9 tunnin yöunta. 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3754509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8492B5-8DCC-475B-B0AD-73D1BEC2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461665"/>
          </a:xfrm>
        </p:spPr>
        <p:txBody>
          <a:bodyPr/>
          <a:lstStyle/>
          <a:p>
            <a:r>
              <a:rPr lang="fi-FI" sz="2400" dirty="0"/>
              <a:t>Näytön varmuusaste Käypä hoito -suosituksissa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CCF02105-79B9-48AA-A464-29E0DBF141D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41036367"/>
              </p:ext>
            </p:extLst>
          </p:nvPr>
        </p:nvGraphicFramePr>
        <p:xfrm>
          <a:off x="628650" y="822325"/>
          <a:ext cx="7886700" cy="3266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90422">
                  <a:extLst>
                    <a:ext uri="{9D8B030D-6E8A-4147-A177-3AD203B41FA5}">
                      <a16:colId xmlns:a16="http://schemas.microsoft.com/office/drawing/2014/main" val="69717820"/>
                    </a:ext>
                  </a:extLst>
                </a:gridCol>
                <a:gridCol w="1975104">
                  <a:extLst>
                    <a:ext uri="{9D8B030D-6E8A-4147-A177-3AD203B41FA5}">
                      <a16:colId xmlns:a16="http://schemas.microsoft.com/office/drawing/2014/main" val="2984627652"/>
                    </a:ext>
                  </a:extLst>
                </a:gridCol>
                <a:gridCol w="4821174">
                  <a:extLst>
                    <a:ext uri="{9D8B030D-6E8A-4147-A177-3AD203B41FA5}">
                      <a16:colId xmlns:a16="http://schemas.microsoft.com/office/drawing/2014/main" val="3580641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600" dirty="0"/>
                        <a:t>Koodi</a:t>
                      </a:r>
                      <a:endParaRPr lang="fi-FI" sz="16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Näytön aste</a:t>
                      </a:r>
                      <a:endParaRPr lang="fi-FI" sz="16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Selitys</a:t>
                      </a:r>
                      <a:endParaRPr lang="fi-FI" sz="16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59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sz="1400" dirty="0"/>
                        <a:t>A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Vahva </a:t>
                      </a:r>
                    </a:p>
                    <a:p>
                      <a:r>
                        <a:rPr lang="fi-FI" sz="1400" dirty="0"/>
                        <a:t>tutkimusnäyttö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Useita menetelmällisesti tasokkaita</a:t>
                      </a:r>
                      <a:r>
                        <a:rPr lang="fi-FI" sz="1400" baseline="30000" dirty="0"/>
                        <a:t>1</a:t>
                      </a:r>
                      <a:r>
                        <a:rPr lang="fi-FI" sz="1400" dirty="0"/>
                        <a:t> tutkimuksia, joiden tulokset samansuuntaiset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194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sz="1400" dirty="0"/>
                        <a:t>B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Kohtalainen </a:t>
                      </a:r>
                    </a:p>
                    <a:p>
                      <a:r>
                        <a:rPr lang="fi-FI" sz="1400" dirty="0"/>
                        <a:t>tutkimusnäyttö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Ainakin yksi menetelmällisesti tasokas tutkimus tai useita kelvollisia</a:t>
                      </a:r>
                      <a:r>
                        <a:rPr lang="fi-FI" sz="1400" baseline="30000" dirty="0"/>
                        <a:t>2</a:t>
                      </a:r>
                      <a:r>
                        <a:rPr lang="fi-FI" sz="1400" dirty="0"/>
                        <a:t> tutkimuksia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499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sz="1400" dirty="0"/>
                        <a:t>C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Niukka</a:t>
                      </a:r>
                    </a:p>
                    <a:p>
                      <a:r>
                        <a:rPr lang="fi-FI" sz="1400" dirty="0"/>
                        <a:t>tutkimusnäyttö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Ainakin yksi kelvollinen tieteellinen</a:t>
                      </a:r>
                      <a:r>
                        <a:rPr lang="fi-FI" sz="1400" baseline="0" dirty="0"/>
                        <a:t> tutkimus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20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sz="1400" dirty="0"/>
                        <a:t>D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Ei </a:t>
                      </a:r>
                    </a:p>
                    <a:p>
                      <a:r>
                        <a:rPr lang="fi-FI" sz="1400" dirty="0"/>
                        <a:t>tutkimusnäyttöä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Asiantuntijoiden tulkinta (paras arvio) tiedosta, joka ei täytä tutkimukseen</a:t>
                      </a:r>
                      <a:r>
                        <a:rPr lang="fi-FI" sz="1400" baseline="0" dirty="0"/>
                        <a:t> perustuvia näytön vaatimuksia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16396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fi-FI" sz="1200" baseline="30000" dirty="0"/>
                        <a:t>1 </a:t>
                      </a:r>
                      <a:r>
                        <a:rPr lang="fi-FI" sz="1200" dirty="0"/>
                        <a:t>Menetelmällisesti</a:t>
                      </a:r>
                      <a:r>
                        <a:rPr lang="fi-FI" sz="1200" baseline="0" dirty="0"/>
                        <a:t> tasokas = vahva tutkimusasetelma (kontrolloitu koeasetelma tai hyvä epidemiologinen tutkimus); tutkittu väestö ja käytetty menetelmä soveltuvat  perustaksi hoitosuosituksen kannanottoihin.</a:t>
                      </a:r>
                    </a:p>
                    <a:p>
                      <a:r>
                        <a:rPr lang="fi-FI" sz="1200" baseline="30000" dirty="0"/>
                        <a:t>2 </a:t>
                      </a:r>
                      <a:r>
                        <a:rPr lang="fi-FI" sz="1200" baseline="0" dirty="0"/>
                        <a:t>Kelvollinen = täyttää vähimmäisvaatimukset tieteellisten menetelmien osalta; tutkittu väestö ja käytetty menetelmä soveltuvat perustaksi hoitosuosituksen kannanottoihin.</a:t>
                      </a:r>
                      <a:endParaRPr lang="fi-FI" sz="1200" dirty="0"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336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069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D828A5-858E-4ED2-9993-560ABA4AB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Lihavuuden psykososiaaliset vaikutukset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C485C0-66C5-47F8-865A-DA1AFD2C9E5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49" y="822960"/>
            <a:ext cx="8014309" cy="3512870"/>
          </a:xfrm>
        </p:spPr>
        <p:txBody>
          <a:bodyPr/>
          <a:lstStyle/>
          <a:p>
            <a:pPr>
              <a:lnSpc>
                <a:spcPts val="2200"/>
              </a:lnSpc>
            </a:pPr>
            <a:r>
              <a:rPr lang="fi-FI" sz="2000" dirty="0"/>
              <a:t>Lihavuus ja painon nousu heikentävät terveyteen liittyvää fyysistä elämänlaatua (A).</a:t>
            </a:r>
          </a:p>
          <a:p>
            <a:pPr>
              <a:lnSpc>
                <a:spcPts val="2200"/>
              </a:lnSpc>
            </a:pPr>
            <a:r>
              <a:rPr lang="fi-FI" sz="2000" dirty="0"/>
              <a:t>Ylipaino ja lihavuus näyttävät olevan yhteydessä  psyykkiseen huonovointisuuteen, esimerkiksi</a:t>
            </a:r>
          </a:p>
          <a:p>
            <a:pPr lvl="1"/>
            <a:r>
              <a:rPr lang="fi-FI" sz="1800" dirty="0"/>
              <a:t>masentuneisuuteen</a:t>
            </a:r>
          </a:p>
          <a:p>
            <a:pPr lvl="1"/>
            <a:r>
              <a:rPr lang="fi-FI" sz="1800" dirty="0"/>
              <a:t>huonommaksi koettuun elämänlaatuun</a:t>
            </a:r>
          </a:p>
          <a:p>
            <a:pPr lvl="1"/>
            <a:r>
              <a:rPr lang="fi-FI" sz="1800" dirty="0"/>
              <a:t>tunne-elämän ja käyttäytymisen häiriöihin sekä </a:t>
            </a:r>
          </a:p>
          <a:p>
            <a:pPr lvl="1"/>
            <a:r>
              <a:rPr lang="fi-FI" sz="1800" dirty="0"/>
              <a:t>heikompaan itsetuntoon.</a:t>
            </a:r>
          </a:p>
          <a:p>
            <a:pPr>
              <a:lnSpc>
                <a:spcPts val="2200"/>
              </a:lnSpc>
            </a:pPr>
            <a:r>
              <a:rPr lang="fi-FI" sz="2000" dirty="0"/>
              <a:t>Henkilöt, jotka ovat lihavia, </a:t>
            </a:r>
            <a:r>
              <a:rPr lang="fi-FI" sz="2000"/>
              <a:t>ovat useammin </a:t>
            </a:r>
            <a:r>
              <a:rPr lang="fi-FI" sz="2000" dirty="0"/>
              <a:t>vähän koulutettuja, ja heidän tulotasonsa on </a:t>
            </a:r>
            <a:r>
              <a:rPr lang="fi-FI" sz="2000"/>
              <a:t>pienempi verrattuna </a:t>
            </a:r>
            <a:r>
              <a:rPr lang="fi-FI" sz="2000" dirty="0"/>
              <a:t>henkilöihin, jotka eivät ole lihavia. </a:t>
            </a:r>
          </a:p>
        </p:txBody>
      </p:sp>
    </p:spTree>
    <p:extLst>
      <p:ext uri="{BB962C8B-B14F-4D97-AF65-F5344CB8AC3E}">
        <p14:creationId xmlns:p14="http://schemas.microsoft.com/office/powerpoint/2010/main" val="62984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A5A518-DFC4-4BB6-AD1C-FEE3FB3C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675"/>
            <a:ext cx="8261350" cy="954107"/>
          </a:xfrm>
        </p:spPr>
        <p:txBody>
          <a:bodyPr/>
          <a:lstStyle/>
          <a:p>
            <a:r>
              <a:rPr lang="fi-FI" sz="2800"/>
              <a:t>Lihavuuteen liittyvät sairaudet ja terveyshaitat</a:t>
            </a:r>
          </a:p>
        </p:txBody>
      </p:sp>
      <p:pic>
        <p:nvPicPr>
          <p:cNvPr id="7" name="Sisällön paikkamerkki 6" descr="Kuva, joka sisältää kohteen teksti, kartta&#10;&#10;Kuvaus luotu automaattisesti">
            <a:extLst>
              <a:ext uri="{FF2B5EF4-FFF2-40B4-BE49-F238E27FC236}">
                <a16:creationId xmlns:a16="http://schemas.microsoft.com/office/drawing/2014/main" id="{1B016A27-9A02-451B-9B16-7B5A8BE918C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354059" y="634550"/>
            <a:ext cx="4044641" cy="4436414"/>
          </a:xfr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FC0F7E0E-3B7F-43C0-996D-E3330FFFA920}"/>
              </a:ext>
            </a:extLst>
          </p:cNvPr>
          <p:cNvSpPr/>
          <p:nvPr/>
        </p:nvSpPr>
        <p:spPr>
          <a:xfrm>
            <a:off x="403814" y="1285000"/>
            <a:ext cx="395024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dirty="0">
                <a:solidFill>
                  <a:srgbClr val="000000"/>
                </a:solidFill>
                <a:latin typeface="Lucida Sans" panose="020B0602030504020204" pitchFamily="34" charset="0"/>
                <a:ea typeface="Arial" panose="020B0604020202020204" pitchFamily="34" charset="0"/>
              </a:rPr>
              <a:t>Lihavuuden liitännäissairaudet</a:t>
            </a:r>
          </a:p>
          <a:p>
            <a:r>
              <a:rPr lang="fi-FI" sz="2000" dirty="0">
                <a:solidFill>
                  <a:srgbClr val="000000"/>
                </a:solidFill>
                <a:latin typeface="Lucida Sans" panose="020B0602030504020204" pitchFamily="34" charset="0"/>
                <a:ea typeface="Arial" panose="020B0604020202020204" pitchFamily="34" charset="0"/>
              </a:rPr>
              <a:t>(“lihavuuden 3M”) jaetaan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475AA6"/>
                </a:solidFill>
                <a:latin typeface="Lucida Sans" panose="020B0602030504020204" pitchFamily="34" charset="0"/>
                <a:ea typeface="Arial" panose="020B0604020202020204" pitchFamily="34" charset="0"/>
              </a:rPr>
              <a:t>metabolisiin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CB0C10"/>
                </a:solidFill>
                <a:latin typeface="Lucida Sans" panose="020B0602030504020204" pitchFamily="34" charset="0"/>
                <a:ea typeface="Arial" panose="020B0604020202020204" pitchFamily="34" charset="0"/>
              </a:rPr>
              <a:t>mekaanisiin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92D050"/>
                </a:solidFill>
                <a:latin typeface="Lucida Sans" panose="020B0602030504020204" pitchFamily="34" charset="0"/>
                <a:ea typeface="Arial" panose="020B0604020202020204" pitchFamily="34" charset="0"/>
              </a:rPr>
              <a:t>mielenterveydellisiin</a:t>
            </a:r>
            <a:br>
              <a:rPr lang="fi-FI" sz="1600" dirty="0">
                <a:solidFill>
                  <a:srgbClr val="92D050"/>
                </a:solidFill>
                <a:latin typeface="Lucida Sans" panose="020B0602030504020204" pitchFamily="34" charset="0"/>
                <a:ea typeface="Arial" panose="020B0604020202020204" pitchFamily="34" charset="0"/>
              </a:rPr>
            </a:br>
            <a:r>
              <a:rPr lang="fi-FI" sz="1600" dirty="0">
                <a:solidFill>
                  <a:srgbClr val="92D050"/>
                </a:solidFill>
                <a:latin typeface="Lucida Sans" panose="020B0602030504020204" pitchFamily="34" charset="0"/>
                <a:ea typeface="Arial" panose="020B0604020202020204" pitchFamily="34" charset="0"/>
              </a:rPr>
              <a:t>ongelmiin.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Lucida Sans" panose="020B0602030504020204" pitchFamily="34" charset="0"/>
              </a:rPr>
              <a:t>Astmassa on sekä metabolisia että mekaanisia tekijöitä.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3431856-7FDD-4217-9EC6-9720F50B69C2}"/>
              </a:ext>
            </a:extLst>
          </p:cNvPr>
          <p:cNvSpPr txBox="1"/>
          <p:nvPr/>
        </p:nvSpPr>
        <p:spPr>
          <a:xfrm>
            <a:off x="403814" y="3713942"/>
            <a:ext cx="450714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rPr>
              <a:t>Kuva muokattu lähteestä: Pitkäaikaissairaudet-tietokanta. Lihavuus. Terveysportti, Duodecim. Lihavuuteen liittyvät terveyshaitat, kuva 6.05. Kuvan alkuperä: Tiina Ripatin piirros. </a:t>
            </a:r>
          </a:p>
        </p:txBody>
      </p:sp>
    </p:spTree>
    <p:extLst>
      <p:ext uri="{BB962C8B-B14F-4D97-AF65-F5344CB8AC3E}">
        <p14:creationId xmlns:p14="http://schemas.microsoft.com/office/powerpoint/2010/main" val="4185175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2AA0F2-4578-49F9-BEAC-1FDC2210D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Lihavuuden hoidon tavoitteet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77533A7C-9C2F-42FF-BB19-B0A6A07E4894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086257691"/>
              </p:ext>
            </p:extLst>
          </p:nvPr>
        </p:nvGraphicFramePr>
        <p:xfrm>
          <a:off x="628650" y="822960"/>
          <a:ext cx="7886700" cy="348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7062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5F57E8-1343-4718-87F7-722E7449B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Potilaiden valinta hoitoon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056410DA-5C4A-4877-B286-ECC66CDE6886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895587667"/>
              </p:ext>
            </p:extLst>
          </p:nvPr>
        </p:nvGraphicFramePr>
        <p:xfrm>
          <a:off x="1512519" y="822960"/>
          <a:ext cx="6118962" cy="348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9915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2CC9AF-7AA0-4F7C-9F19-DDBF7473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Lihavuuden puheeksi ottaminen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2E112F-F48C-4B3B-874D-07919B25FDD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22959"/>
            <a:ext cx="8170966" cy="3494705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fi-FI" sz="1700" dirty="0"/>
              <a:t>Lihavuuden hoidon tarve otetaan esille hyvän puheeksi ottamisen periaatteita noudattaen (esim. kysy–kerro–kysy). </a:t>
            </a:r>
          </a:p>
          <a:p>
            <a:pPr>
              <a:lnSpc>
                <a:spcPts val="2000"/>
              </a:lnSpc>
            </a:pPr>
            <a:r>
              <a:rPr lang="fi-FI" sz="1700" dirty="0"/>
              <a:t>Keskeistä on välttää syyllistämistä. </a:t>
            </a:r>
          </a:p>
          <a:p>
            <a:pPr>
              <a:lnSpc>
                <a:spcPts val="2000"/>
              </a:lnSpc>
            </a:pPr>
            <a:r>
              <a:rPr lang="fi-FI" sz="1700" dirty="0"/>
              <a:t>Lihavuudesta ja sen hoidosta keskustellaan potilaan kanssa positiivisesti ja kannustavasti käyttämällä potilaskeskeistä työskentelytapaa, esimerkiksi motivoivaa </a:t>
            </a:r>
            <a:r>
              <a:rPr lang="fi-FI" sz="1700"/>
              <a:t>haastattelua.</a:t>
            </a:r>
          </a:p>
          <a:p>
            <a:pPr>
              <a:lnSpc>
                <a:spcPts val="2000"/>
              </a:lnSpc>
            </a:pPr>
            <a:r>
              <a:rPr lang="fi-FI" sz="1700"/>
              <a:t>THL, HUS ja Sydänliitto ovat julkaisseet lyhyen oppaan painon puheeksi ottamisesta, ks. </a:t>
            </a:r>
            <a:r>
              <a:rPr lang="fi-FI" sz="1700">
                <a:hlinkClick r:id="rId2"/>
              </a:rPr>
              <a:t>täältä</a:t>
            </a:r>
            <a:r>
              <a:rPr lang="fi-FI" sz="1700"/>
              <a:t>.</a:t>
            </a:r>
            <a:endParaRPr lang="fi-FI" sz="1700" dirty="0"/>
          </a:p>
          <a:p>
            <a:pPr>
              <a:lnSpc>
                <a:spcPts val="2000"/>
              </a:lnSpc>
            </a:pPr>
            <a:r>
              <a:rPr lang="fi-FI" sz="1700"/>
              <a:t>Olennaista </a:t>
            </a:r>
            <a:r>
              <a:rPr lang="fi-FI" sz="1700" dirty="0"/>
              <a:t>on selvittää, mitä potilas itse ajattelee painostaan ja mitä hän mahdollisesti jo on kokeillut tai tehnyt saadakseen painonsa hallintaan.</a:t>
            </a:r>
          </a:p>
          <a:p>
            <a:pPr>
              <a:lnSpc>
                <a:spcPts val="2000"/>
              </a:lnSpc>
            </a:pPr>
            <a:r>
              <a:rPr lang="fi-FI" sz="1700" dirty="0"/>
              <a:t>Jos potilas on kiinnostunut, hänelle annetaan tietoa tarjolla olevista hoitomahdollisuuksista.</a:t>
            </a:r>
          </a:p>
        </p:txBody>
      </p:sp>
    </p:spTree>
    <p:extLst>
      <p:ext uri="{BB962C8B-B14F-4D97-AF65-F5344CB8AC3E}">
        <p14:creationId xmlns:p14="http://schemas.microsoft.com/office/powerpoint/2010/main" val="2669064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F6F601-1233-486C-A58D-BB6A1D83A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19775"/>
            <a:ext cx="7976398" cy="619949"/>
          </a:xfrm>
        </p:spPr>
        <p:txBody>
          <a:bodyPr/>
          <a:lstStyle/>
          <a:p>
            <a:r>
              <a:rPr lang="fi-FI" dirty="0"/>
              <a:t>Elintapahoidon keskeiset tekijät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166AF3E7-5D10-4508-8316-42D6BAD69DA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61130820"/>
              </p:ext>
            </p:extLst>
          </p:nvPr>
        </p:nvGraphicFramePr>
        <p:xfrm>
          <a:off x="628650" y="909453"/>
          <a:ext cx="7886700" cy="318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8659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F6F601-1233-486C-A58D-BB6A1D83A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699" cy="553998"/>
          </a:xfrm>
        </p:spPr>
        <p:txBody>
          <a:bodyPr/>
          <a:lstStyle/>
          <a:p>
            <a:r>
              <a:rPr lang="fi-FI"/>
              <a:t>Lihavuuden hoidon muita menetelmiä</a:t>
            </a:r>
            <a:endParaRPr lang="fi-FI" dirty="0"/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62C67488-86BA-46B2-89A4-2A0415BE99F4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009104106"/>
              </p:ext>
            </p:extLst>
          </p:nvPr>
        </p:nvGraphicFramePr>
        <p:xfrm>
          <a:off x="628650" y="974350"/>
          <a:ext cx="7886700" cy="30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9970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994A06-815C-4E66-ABB4-9D2FFFBE9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33"/>
            <a:ext cx="7886700" cy="523220"/>
          </a:xfrm>
        </p:spPr>
        <p:txBody>
          <a:bodyPr/>
          <a:lstStyle/>
          <a:p>
            <a:r>
              <a:rPr lang="fi-FI" sz="2800"/>
              <a:t>Hoitomenetelmän valinta 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D34B877D-19CF-4721-839F-38B18B0F16A5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622942150"/>
              </p:ext>
            </p:extLst>
          </p:nvPr>
        </p:nvGraphicFramePr>
        <p:xfrm>
          <a:off x="419621" y="532988"/>
          <a:ext cx="8436280" cy="4584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109">
                  <a:extLst>
                    <a:ext uri="{9D8B030D-6E8A-4147-A177-3AD203B41FA5}">
                      <a16:colId xmlns:a16="http://schemas.microsoft.com/office/drawing/2014/main" val="2342598172"/>
                    </a:ext>
                  </a:extLst>
                </a:gridCol>
                <a:gridCol w="1769658">
                  <a:extLst>
                    <a:ext uri="{9D8B030D-6E8A-4147-A177-3AD203B41FA5}">
                      <a16:colId xmlns:a16="http://schemas.microsoft.com/office/drawing/2014/main" val="2392660517"/>
                    </a:ext>
                  </a:extLst>
                </a:gridCol>
                <a:gridCol w="1376903">
                  <a:extLst>
                    <a:ext uri="{9D8B030D-6E8A-4147-A177-3AD203B41FA5}">
                      <a16:colId xmlns:a16="http://schemas.microsoft.com/office/drawing/2014/main" val="210103241"/>
                    </a:ext>
                  </a:extLst>
                </a:gridCol>
                <a:gridCol w="1554328">
                  <a:extLst>
                    <a:ext uri="{9D8B030D-6E8A-4147-A177-3AD203B41FA5}">
                      <a16:colId xmlns:a16="http://schemas.microsoft.com/office/drawing/2014/main" val="2371585422"/>
                    </a:ext>
                  </a:extLst>
                </a:gridCol>
                <a:gridCol w="1567282">
                  <a:extLst>
                    <a:ext uri="{9D8B030D-6E8A-4147-A177-3AD203B41FA5}">
                      <a16:colId xmlns:a16="http://schemas.microsoft.com/office/drawing/2014/main" val="3153960217"/>
                    </a:ext>
                  </a:extLst>
                </a:gridCol>
              </a:tblGrid>
              <a:tr h="367490">
                <a:tc>
                  <a:txBody>
                    <a:bodyPr/>
                    <a:lstStyle/>
                    <a:p>
                      <a:pPr algn="l" fontAlgn="t">
                        <a:lnSpc>
                          <a:spcPts val="2000"/>
                        </a:lnSpc>
                      </a:pPr>
                      <a:r>
                        <a:rPr lang="fi-FI" sz="1700">
                          <a:effectLst/>
                        </a:rPr>
                        <a:t>Painoindeksi (BMI) ja lisätekijät</a:t>
                      </a:r>
                      <a:endParaRPr lang="fi-FI" sz="170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000"/>
                        </a:lnSpc>
                      </a:pPr>
                      <a:r>
                        <a:rPr lang="fi-FI" sz="1700">
                          <a:effectLst/>
                        </a:rPr>
                        <a:t>Mini-interventio tai elintapahoito</a:t>
                      </a:r>
                      <a:endParaRPr lang="fi-FI" sz="170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000"/>
                        </a:lnSpc>
                      </a:pPr>
                      <a:r>
                        <a:rPr lang="fi-FI" sz="1700">
                          <a:effectLst/>
                        </a:rPr>
                        <a:t>ENED </a:t>
                      </a:r>
                      <a:r>
                        <a:rPr lang="fi-FI" sz="1700" baseline="30000">
                          <a:effectLst/>
                        </a:rPr>
                        <a:t>a)</a:t>
                      </a:r>
                      <a:r>
                        <a:rPr lang="fi-FI" sz="1700">
                          <a:effectLst/>
                        </a:rPr>
                        <a:t> ja elintapahoito</a:t>
                      </a:r>
                      <a:endParaRPr lang="fi-FI" sz="170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000"/>
                        </a:lnSpc>
                      </a:pPr>
                      <a:r>
                        <a:rPr lang="fi-FI" sz="1700">
                          <a:effectLst/>
                        </a:rPr>
                        <a:t>Lääkitys + elintapahoito</a:t>
                      </a:r>
                      <a:endParaRPr lang="fi-FI" sz="170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000"/>
                        </a:lnSpc>
                      </a:pPr>
                      <a:r>
                        <a:rPr lang="fi-FI" sz="1700">
                          <a:effectLst/>
                        </a:rPr>
                        <a:t>Leikkaus </a:t>
                      </a:r>
                      <a:r>
                        <a:rPr lang="fi-FI" sz="1700" baseline="30000">
                          <a:effectLst/>
                        </a:rPr>
                        <a:t>b)</a:t>
                      </a:r>
                      <a:r>
                        <a:rPr lang="fi-FI" sz="1700">
                          <a:effectLst/>
                        </a:rPr>
                        <a:t> + elintapahoito</a:t>
                      </a:r>
                      <a:endParaRPr lang="fi-FI" sz="170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259692173"/>
                  </a:ext>
                </a:extLst>
              </a:tr>
              <a:tr h="153203">
                <a:tc>
                  <a:txBody>
                    <a:bodyPr/>
                    <a:lstStyle/>
                    <a:p>
                      <a:pPr algn="l" fontAlgn="t">
                        <a:lnSpc>
                          <a:spcPts val="2000"/>
                        </a:lnSpc>
                      </a:pPr>
                      <a:r>
                        <a:rPr lang="fi-FI" sz="1700" b="1">
                          <a:effectLst/>
                        </a:rPr>
                        <a:t>BMI 25–29,9 kg/m</a:t>
                      </a:r>
                      <a:r>
                        <a:rPr lang="fi-FI" sz="1700" b="1" baseline="30000">
                          <a:effectLst/>
                        </a:rPr>
                        <a:t>2</a:t>
                      </a:r>
                      <a:endParaRPr lang="fi-FI" sz="1700" b="1"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000"/>
                        </a:lnSpc>
                      </a:pPr>
                      <a:r>
                        <a:rPr lang="fi-FI" sz="1700">
                          <a:effectLst/>
                        </a:rPr>
                        <a:t>++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000"/>
                        </a:lnSpc>
                      </a:pPr>
                      <a:endParaRPr lang="fi-FI" sz="1700"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000"/>
                        </a:lnSpc>
                      </a:pPr>
                      <a:endParaRPr lang="fi-FI" sz="1700"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000"/>
                        </a:lnSpc>
                      </a:pPr>
                      <a:endParaRPr lang="fi-FI" sz="1700">
                        <a:effectLst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2065159778"/>
                  </a:ext>
                </a:extLst>
              </a:tr>
              <a:tr h="208375">
                <a:tc>
                  <a:txBody>
                    <a:bodyPr/>
                    <a:lstStyle/>
                    <a:p>
                      <a:pPr algn="l" fontAlgn="t">
                        <a:lnSpc>
                          <a:spcPts val="2000"/>
                        </a:lnSpc>
                      </a:pPr>
                      <a:r>
                        <a:rPr lang="fi-FI" sz="1700">
                          <a:effectLst/>
                        </a:rPr>
                        <a:t>Lisäksi vyötärölihavuus tai liitännäissairauksia</a:t>
                      </a:r>
                      <a:r>
                        <a:rPr lang="fi-FI" sz="1700" baseline="30000">
                          <a:effectLst/>
                        </a:rPr>
                        <a:t>c)</a:t>
                      </a:r>
                      <a:endParaRPr lang="fi-FI" sz="1700"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000"/>
                        </a:lnSpc>
                      </a:pPr>
                      <a:r>
                        <a:rPr lang="fi-FI" sz="1700">
                          <a:effectLst/>
                        </a:rPr>
                        <a:t>++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000"/>
                        </a:lnSpc>
                      </a:pPr>
                      <a:endParaRPr lang="fi-FI" sz="1700"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000"/>
                        </a:lnSpc>
                      </a:pPr>
                      <a:r>
                        <a:rPr lang="fi-FI" sz="1700">
                          <a:effectLst/>
                        </a:rPr>
                        <a:t>   + </a:t>
                      </a:r>
                      <a:r>
                        <a:rPr lang="fi-FI" sz="1700" baseline="30000">
                          <a:effectLst/>
                        </a:rPr>
                        <a:t>d)</a:t>
                      </a:r>
                      <a:endParaRPr lang="fi-FI" sz="1700"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000"/>
                        </a:lnSpc>
                      </a:pPr>
                      <a:endParaRPr lang="fi-FI" sz="1700">
                        <a:effectLst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772469117"/>
                  </a:ext>
                </a:extLst>
              </a:tr>
              <a:tr h="312950">
                <a:tc>
                  <a:txBody>
                    <a:bodyPr/>
                    <a:lstStyle/>
                    <a:p>
                      <a:pPr algn="l" fontAlgn="t">
                        <a:lnSpc>
                          <a:spcPts val="2000"/>
                        </a:lnSpc>
                      </a:pPr>
                      <a:r>
                        <a:rPr lang="fi-FI" sz="1700" b="1">
                          <a:effectLst/>
                        </a:rPr>
                        <a:t>BMI 30–34,9 kg/m</a:t>
                      </a:r>
                      <a:r>
                        <a:rPr lang="fi-FI" sz="1700" b="1" baseline="30000">
                          <a:effectLst/>
                        </a:rPr>
                        <a:t>2</a:t>
                      </a:r>
                      <a:endParaRPr lang="fi-FI" sz="1700" b="1"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000"/>
                        </a:lnSpc>
                      </a:pPr>
                      <a:r>
                        <a:rPr lang="fi-FI" sz="1700">
                          <a:effectLst/>
                        </a:rPr>
                        <a:t>++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000"/>
                        </a:lnSpc>
                      </a:pPr>
                      <a:r>
                        <a:rPr lang="fi-FI" sz="1700">
                          <a:effectLst/>
                        </a:rPr>
                        <a:t>+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000"/>
                        </a:lnSpc>
                      </a:pPr>
                      <a:r>
                        <a:rPr lang="fi-FI" sz="1700">
                          <a:effectLst/>
                        </a:rPr>
                        <a:t>+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000"/>
                        </a:lnSpc>
                      </a:pPr>
                      <a:endParaRPr lang="fi-FI" sz="1700">
                        <a:effectLst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120295976"/>
                  </a:ext>
                </a:extLst>
              </a:tr>
              <a:tr h="552759">
                <a:tc>
                  <a:txBody>
                    <a:bodyPr/>
                    <a:lstStyle/>
                    <a:p>
                      <a:pPr algn="l" fontAlgn="t">
                        <a:lnSpc>
                          <a:spcPts val="2000"/>
                        </a:lnSpc>
                      </a:pPr>
                      <a:r>
                        <a:rPr lang="fi-FI" sz="1700">
                          <a:effectLst/>
                        </a:rPr>
                        <a:t>Lisäksi liitännäissairauksia</a:t>
                      </a:r>
                      <a:r>
                        <a:rPr lang="fi-FI" sz="1700" baseline="30000">
                          <a:effectLst/>
                        </a:rPr>
                        <a:t> c)</a:t>
                      </a:r>
                      <a:endParaRPr lang="fi-FI" sz="1700"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000"/>
                        </a:lnSpc>
                      </a:pPr>
                      <a:r>
                        <a:rPr lang="fi-FI" sz="1700">
                          <a:effectLst/>
                        </a:rPr>
                        <a:t>++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000"/>
                        </a:lnSpc>
                      </a:pPr>
                      <a:r>
                        <a:rPr lang="fi-FI" sz="1700">
                          <a:effectLst/>
                        </a:rPr>
                        <a:t>+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000"/>
                        </a:lnSpc>
                      </a:pPr>
                      <a:r>
                        <a:rPr lang="fi-FI" sz="1700">
                          <a:effectLst/>
                        </a:rPr>
                        <a:t>+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000"/>
                        </a:lnSpc>
                      </a:pPr>
                      <a:r>
                        <a:rPr lang="fi-FI" sz="1700" dirty="0">
                          <a:effectLst/>
                        </a:rPr>
                        <a:t>+  jos tyypin 2 diabetes</a:t>
                      </a:r>
                      <a:r>
                        <a:rPr lang="fi-FI" sz="1700" baseline="30000" dirty="0">
                          <a:effectLst/>
                        </a:rPr>
                        <a:t> b)</a:t>
                      </a:r>
                      <a:endParaRPr lang="fi-FI" sz="1700" dirty="0">
                        <a:effectLst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2259416206"/>
                  </a:ext>
                </a:extLst>
              </a:tr>
              <a:tr h="312950">
                <a:tc>
                  <a:txBody>
                    <a:bodyPr/>
                    <a:lstStyle/>
                    <a:p>
                      <a:pPr algn="l" fontAlgn="t">
                        <a:lnSpc>
                          <a:spcPts val="2000"/>
                        </a:lnSpc>
                      </a:pPr>
                      <a:r>
                        <a:rPr lang="fi-FI" sz="1700" b="1">
                          <a:effectLst/>
                        </a:rPr>
                        <a:t>BMI 35–39,9 kg/m</a:t>
                      </a:r>
                      <a:r>
                        <a:rPr lang="fi-FI" sz="1700" b="1" baseline="30000">
                          <a:effectLst/>
                        </a:rPr>
                        <a:t>2</a:t>
                      </a:r>
                      <a:endParaRPr lang="fi-FI" sz="1700" b="1"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000"/>
                        </a:lnSpc>
                      </a:pPr>
                      <a:r>
                        <a:rPr lang="fi-FI" sz="1700">
                          <a:effectLst/>
                        </a:rPr>
                        <a:t>++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000"/>
                        </a:lnSpc>
                      </a:pPr>
                      <a:r>
                        <a:rPr lang="fi-FI" sz="1700">
                          <a:effectLst/>
                        </a:rPr>
                        <a:t>+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000"/>
                        </a:lnSpc>
                      </a:pPr>
                      <a:r>
                        <a:rPr lang="fi-FI" sz="1700">
                          <a:effectLst/>
                        </a:rPr>
                        <a:t>+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000"/>
                        </a:lnSpc>
                      </a:pPr>
                      <a:endParaRPr lang="fi-FI" sz="1700">
                        <a:effectLst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2042625853"/>
                  </a:ext>
                </a:extLst>
              </a:tr>
              <a:tr h="552759">
                <a:tc>
                  <a:txBody>
                    <a:bodyPr/>
                    <a:lstStyle/>
                    <a:p>
                      <a:pPr algn="l" fontAlgn="t">
                        <a:lnSpc>
                          <a:spcPts val="2000"/>
                        </a:lnSpc>
                      </a:pPr>
                      <a:r>
                        <a:rPr lang="fi-FI" sz="1700">
                          <a:effectLst/>
                        </a:rPr>
                        <a:t>Lisäksi liitännäissairauksia</a:t>
                      </a:r>
                      <a:r>
                        <a:rPr lang="fi-FI" sz="1700" baseline="30000">
                          <a:effectLst/>
                        </a:rPr>
                        <a:t>c)</a:t>
                      </a:r>
                      <a:endParaRPr lang="fi-FI" sz="1700"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000"/>
                        </a:lnSpc>
                      </a:pPr>
                      <a:r>
                        <a:rPr lang="fi-FI" sz="1700">
                          <a:effectLst/>
                        </a:rPr>
                        <a:t>++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000"/>
                        </a:lnSpc>
                      </a:pPr>
                      <a:r>
                        <a:rPr lang="fi-FI" sz="1700">
                          <a:effectLst/>
                        </a:rPr>
                        <a:t>+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000"/>
                        </a:lnSpc>
                      </a:pPr>
                      <a:r>
                        <a:rPr lang="fi-FI" sz="1700">
                          <a:effectLst/>
                        </a:rPr>
                        <a:t>+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000"/>
                        </a:lnSpc>
                      </a:pPr>
                      <a:r>
                        <a:rPr lang="fi-FI" sz="1700" dirty="0">
                          <a:effectLst/>
                        </a:rPr>
                        <a:t>+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3140142801"/>
                  </a:ext>
                </a:extLst>
              </a:tr>
              <a:tr h="312950">
                <a:tc>
                  <a:txBody>
                    <a:bodyPr/>
                    <a:lstStyle/>
                    <a:p>
                      <a:pPr algn="l" fontAlgn="t">
                        <a:lnSpc>
                          <a:spcPts val="2000"/>
                        </a:lnSpc>
                      </a:pPr>
                      <a:r>
                        <a:rPr lang="fi-FI" sz="1700" b="1">
                          <a:effectLst/>
                        </a:rPr>
                        <a:t>BMI 40 kg/m</a:t>
                      </a:r>
                      <a:r>
                        <a:rPr lang="fi-FI" sz="1700" b="1" baseline="30000">
                          <a:effectLst/>
                        </a:rPr>
                        <a:t>2</a:t>
                      </a:r>
                      <a:r>
                        <a:rPr lang="fi-FI" sz="1700" b="1">
                          <a:effectLst/>
                        </a:rPr>
                        <a:t> tai yli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000"/>
                        </a:lnSpc>
                      </a:pPr>
                      <a:r>
                        <a:rPr lang="fi-FI" sz="1700">
                          <a:effectLst/>
                        </a:rPr>
                        <a:t>++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000"/>
                        </a:lnSpc>
                      </a:pPr>
                      <a:r>
                        <a:rPr lang="fi-FI" sz="1700">
                          <a:effectLst/>
                        </a:rPr>
                        <a:t>+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000"/>
                        </a:lnSpc>
                      </a:pPr>
                      <a:r>
                        <a:rPr lang="fi-FI" sz="1700">
                          <a:effectLst/>
                        </a:rPr>
                        <a:t>+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000"/>
                        </a:lnSpc>
                      </a:pPr>
                      <a:r>
                        <a:rPr lang="fi-FI" sz="1700">
                          <a:effectLst/>
                        </a:rPr>
                        <a:t>+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234985728"/>
                  </a:ext>
                </a:extLst>
              </a:tr>
              <a:tr h="865710">
                <a:tc gridSpan="5"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fi-FI" sz="1200" kern="1200" baseline="30000" dirty="0">
                          <a:effectLst/>
                        </a:rPr>
                        <a:t>a) </a:t>
                      </a:r>
                      <a:r>
                        <a:rPr lang="fi-FI" sz="1200" kern="1200" dirty="0">
                          <a:effectLst/>
                        </a:rPr>
                        <a:t>ENED, erittäin niukkaenergiainen dieetti  </a:t>
                      </a:r>
                      <a:r>
                        <a:rPr lang="fi-FI" sz="1200" kern="1200" baseline="30000" dirty="0">
                          <a:effectLst/>
                        </a:rPr>
                        <a:t>b)</a:t>
                      </a:r>
                      <a:r>
                        <a:rPr lang="fi-FI" sz="1200" kern="1200" dirty="0">
                          <a:effectLst/>
                        </a:rPr>
                        <a:t> Ks. suosituksesta </a:t>
                      </a:r>
                      <a:r>
                        <a:rPr lang="fi-FI" sz="1200" u="none" strike="noStrike" kern="1200" dirty="0">
                          <a:solidFill>
                            <a:srgbClr val="003399"/>
                          </a:solidFill>
                          <a:effectLst/>
                          <a:hlinkClick r:id="rId2" tooltip="A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Leikkaushoidon aiheet</a:t>
                      </a:r>
                      <a:r>
                        <a:rPr lang="fi-FI" sz="1200" kern="1200" dirty="0">
                          <a:solidFill>
                            <a:srgbClr val="003399"/>
                          </a:solidFill>
                          <a:effectLst/>
                        </a:rPr>
                        <a:t>. </a:t>
                      </a:r>
                      <a:r>
                        <a:rPr lang="fi-FI" sz="1200" kern="1200" dirty="0">
                          <a:effectLst/>
                        </a:rPr>
                        <a:t>BMI 30–34,9 kg/m</a:t>
                      </a:r>
                      <a:r>
                        <a:rPr lang="fi-FI" sz="1200" kern="1200" baseline="30000" dirty="0">
                          <a:effectLst/>
                        </a:rPr>
                        <a:t>2</a:t>
                      </a:r>
                      <a:r>
                        <a:rPr lang="fi-FI" sz="1200" kern="1200" dirty="0">
                          <a:effectLst/>
                        </a:rPr>
                        <a:t> koskee tyypin 2 diabetesta.</a:t>
                      </a:r>
                      <a:br>
                        <a:rPr lang="fi-FI" sz="1200" dirty="0"/>
                      </a:br>
                      <a:r>
                        <a:rPr lang="fi-FI" sz="1200" kern="1200" baseline="30000" dirty="0">
                          <a:effectLst/>
                        </a:rPr>
                        <a:t>c)</a:t>
                      </a:r>
                      <a:r>
                        <a:rPr lang="fi-FI" sz="1200" kern="1200" dirty="0">
                          <a:effectLst/>
                        </a:rPr>
                        <a:t> Tyypin 2 diabetes tai sen esiaste, kohonnut verenpaine, metabolinen oireyhtymä, rasvamaksa, uniapnea, kantavien nivelten nivelrikko, munasarjojen monirakkulatauti (PCOS) tai muita lihavuuden liitännäissairauksia</a:t>
                      </a:r>
                      <a:br>
                        <a:rPr lang="fi-FI" sz="1200" kern="1200" dirty="0">
                          <a:effectLst/>
                        </a:rPr>
                      </a:br>
                      <a:r>
                        <a:rPr lang="fi-FI" sz="1200" kern="1200" baseline="30000" dirty="0">
                          <a:effectLst/>
                        </a:rPr>
                        <a:t>d)</a:t>
                      </a:r>
                      <a:r>
                        <a:rPr lang="fi-FI" sz="1200" kern="1200" dirty="0">
                          <a:effectLst/>
                        </a:rPr>
                        <a:t> BMI vähintään 27 kg/m</a:t>
                      </a:r>
                      <a:r>
                        <a:rPr lang="fi-FI" sz="1200" kern="1200" baseline="30000" dirty="0">
                          <a:effectLst/>
                        </a:rPr>
                        <a:t>2</a:t>
                      </a:r>
                      <a:r>
                        <a:rPr lang="fi-FI" sz="1200" kern="1200" dirty="0">
                          <a:effectLst/>
                        </a:rPr>
                        <a:t> (paitsi </a:t>
                      </a:r>
                      <a:r>
                        <a:rPr lang="fi-FI" sz="1200" kern="1200" dirty="0" err="1">
                          <a:effectLst/>
                        </a:rPr>
                        <a:t>orlistaatilla</a:t>
                      </a:r>
                      <a:r>
                        <a:rPr lang="fi-FI" sz="1200" kern="1200" dirty="0">
                          <a:effectLst/>
                        </a:rPr>
                        <a:t> vähintään 28 kg/m</a:t>
                      </a:r>
                      <a:r>
                        <a:rPr lang="fi-FI" sz="1200" kern="1200" baseline="30000" dirty="0">
                          <a:effectLst/>
                        </a:rPr>
                        <a:t>2</a:t>
                      </a:r>
                      <a:r>
                        <a:rPr lang="fi-FI" sz="1200" kern="1200" dirty="0">
                          <a:effectLst/>
                        </a:rPr>
                        <a:t>) </a:t>
                      </a:r>
                      <a:br>
                        <a:rPr lang="fi-FI" sz="1200" kern="1200" dirty="0">
                          <a:effectLst/>
                        </a:rPr>
                      </a:br>
                      <a:r>
                        <a:rPr lang="fi-FI" sz="1200" kern="1200" dirty="0">
                          <a:effectLst/>
                        </a:rPr>
                        <a:t>Aasialaistaustaisilla </a:t>
                      </a:r>
                      <a:r>
                        <a:rPr lang="fi-FI" sz="1200" kern="1200" dirty="0">
                          <a:solidFill>
                            <a:schemeClr val="tx1"/>
                          </a:solidFill>
                          <a:effectLst/>
                        </a:rPr>
                        <a:t>ylipainon alaraja on BMI 23 kg/m</a:t>
                      </a:r>
                      <a:r>
                        <a:rPr lang="fi-FI" sz="1200" kern="12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fi-FI" sz="1200" kern="1200" dirty="0">
                          <a:solidFill>
                            <a:schemeClr val="tx1"/>
                          </a:solidFill>
                          <a:effectLst/>
                        </a:rPr>
                        <a:t> ja lihavuuden alaraja 27,5 </a:t>
                      </a:r>
                      <a:r>
                        <a:rPr lang="fi-FI" sz="1200" kern="1200" dirty="0">
                          <a:effectLst/>
                        </a:rPr>
                        <a:t>kg/m</a:t>
                      </a:r>
                      <a:r>
                        <a:rPr lang="fi-FI" sz="1200" kern="1200" baseline="30000" dirty="0">
                          <a:effectLst/>
                        </a:rPr>
                        <a:t>2</a:t>
                      </a:r>
                      <a:r>
                        <a:rPr lang="fi-FI" sz="1200" kern="1200" dirty="0">
                          <a:effectLst/>
                        </a:rPr>
                        <a:t>.</a:t>
                      </a:r>
                      <a:endParaRPr lang="fi-FI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792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965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FA5082-F8E7-45F9-8267-F7130FCE1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327"/>
            <a:ext cx="7886700" cy="555601"/>
          </a:xfrm>
        </p:spPr>
        <p:txBody>
          <a:bodyPr/>
          <a:lstStyle/>
          <a:p>
            <a:r>
              <a:rPr lang="fi-FI"/>
              <a:t>Mini-interventio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18E78A81-4EE0-468A-A339-831B4F7D0B98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878346155"/>
              </p:ext>
            </p:extLst>
          </p:nvPr>
        </p:nvGraphicFramePr>
        <p:xfrm>
          <a:off x="628650" y="690446"/>
          <a:ext cx="7886700" cy="3683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1741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550789-511D-497A-B668-902DD7B86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Elintapahoito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C067871C-A6D9-41C0-897D-F59763F5C517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539137701"/>
              </p:ext>
            </p:extLst>
          </p:nvPr>
        </p:nvGraphicFramePr>
        <p:xfrm>
          <a:off x="628650" y="822960"/>
          <a:ext cx="7886700" cy="348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3601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73CDCB-C9A9-4B57-989C-D916D98F9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Luentomateriaalin käyttö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00A49D-905E-428D-B059-B16826946B5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z="2000" dirty="0"/>
              <a:t>Käypä hoito -suositusten luentomateriaalit on laadittu tukemaan suosituksen käyttöönottoa. </a:t>
            </a:r>
          </a:p>
          <a:p>
            <a:pPr>
              <a:defRPr/>
            </a:pPr>
            <a:r>
              <a:rPr lang="fi-FI" sz="2000" dirty="0"/>
              <a:t>Ne ovat vapaasti käytettävissä terveydenhuollon, julkishallinnon ja oppilaitosten koulutuksissa ja apuna ammattilaisten arjessa.</a:t>
            </a:r>
          </a:p>
          <a:p>
            <a:pPr>
              <a:defRPr/>
            </a:pPr>
            <a:r>
              <a:rPr lang="fi-FI" sz="2000" dirty="0"/>
              <a:t>Käyvän hoidon tuottamat aineistot ovat kaikille avoimia ja maksuttomia.</a:t>
            </a:r>
          </a:p>
          <a:p>
            <a:pPr>
              <a:defRPr/>
            </a:pPr>
            <a:r>
              <a:rPr lang="fi-FI" sz="2000" dirty="0"/>
              <a:t>Esityksen sisältöä ei saa muuttaa. </a:t>
            </a:r>
          </a:p>
          <a:p>
            <a:pPr marL="742950" lvl="2" indent="-342900">
              <a:defRPr/>
            </a:pPr>
            <a:r>
              <a:rPr lang="fi-FI" dirty="0"/>
              <a:t>Jos esitykseen sisällytetään muuta materiaalia, Käypä hoito </a:t>
            </a:r>
            <a:br>
              <a:rPr lang="fi-FI" dirty="0"/>
            </a:br>
            <a:r>
              <a:rPr lang="fi-FI" dirty="0"/>
              <a:t>-esityspohjaa ei saa käyttää lisätyssä materiaalissa.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2113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81B841-A9DA-441B-B67B-BE0454385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114" y="84301"/>
            <a:ext cx="8381238" cy="923330"/>
          </a:xfrm>
        </p:spPr>
        <p:txBody>
          <a:bodyPr/>
          <a:lstStyle/>
          <a:p>
            <a:r>
              <a:rPr lang="fi-FI" sz="2400" dirty="0"/>
              <a:t>Elintapahoito: ruokailutottumukset ja syömisen hallinta</a:t>
            </a:r>
            <a:br>
              <a:rPr lang="fi-FI" dirty="0"/>
            </a:br>
            <a:endParaRPr lang="fi-FI" dirty="0"/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122C7E08-B565-4A13-97A0-F2F14BA3F1B5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876767112"/>
              </p:ext>
            </p:extLst>
          </p:nvPr>
        </p:nvGraphicFramePr>
        <p:xfrm>
          <a:off x="628650" y="822960"/>
          <a:ext cx="7886700" cy="348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6660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CD8A88-E68B-40A7-A996-2C7A3FC9A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954107"/>
          </a:xfrm>
        </p:spPr>
        <p:txBody>
          <a:bodyPr/>
          <a:lstStyle/>
          <a:p>
            <a:r>
              <a:rPr lang="fi-FI" dirty="0"/>
              <a:t>Elintapahoito: </a:t>
            </a:r>
            <a:r>
              <a:rPr lang="fi-FI"/>
              <a:t>fyysinen aktiivisuus</a:t>
            </a:r>
            <a:br>
              <a:rPr lang="fi-FI"/>
            </a:br>
            <a:r>
              <a:rPr lang="fi-FI" sz="2600"/>
              <a:t>(</a:t>
            </a:r>
            <a:r>
              <a:rPr lang="fi-FI" sz="2600" dirty="0"/>
              <a:t>liikunta ja liikkuminen)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BC99E3A5-11D2-4039-A6D7-ACBD9FA99D42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278015180"/>
              </p:ext>
            </p:extLst>
          </p:nvPr>
        </p:nvGraphicFramePr>
        <p:xfrm>
          <a:off x="628650" y="1128811"/>
          <a:ext cx="7886700" cy="3135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17796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F96695-4607-4700-AB50-A2AB798A2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Elintapahoito: uni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F2239F44-60B5-4622-B3B0-5FFAAD59D21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515954484"/>
              </p:ext>
            </p:extLst>
          </p:nvPr>
        </p:nvGraphicFramePr>
        <p:xfrm>
          <a:off x="628650" y="822960"/>
          <a:ext cx="7886700" cy="348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8342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226C9D-B3F5-4F59-8ED9-C8E8B6ED8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1015663"/>
          </a:xfrm>
        </p:spPr>
        <p:txBody>
          <a:bodyPr/>
          <a:lstStyle/>
          <a:p>
            <a:r>
              <a:rPr lang="fi-FI"/>
              <a:t>Lihavuuden elintapamuutoksen ohjaustyöhön sopivat lähestymistavat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A9F8B17-84FE-4BDD-BC21-EEB3F7C79F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235438"/>
            <a:ext cx="7886700" cy="3068338"/>
          </a:xfrm>
        </p:spPr>
        <p:txBody>
          <a:bodyPr/>
          <a:lstStyle/>
          <a:p>
            <a:pPr lvl="0"/>
            <a:r>
              <a:rPr lang="fi-FI" sz="2000" baseline="0"/>
              <a:t>Psykologiset ja käyttäytymisteorioihin perustuvat interventiot tehostavat lihavuuden hoitoa ja parantavat hoitoon sitoutumista (A).</a:t>
            </a:r>
            <a:endParaRPr lang="fi-FI" sz="2000"/>
          </a:p>
          <a:p>
            <a:pPr lvl="1"/>
            <a:r>
              <a:rPr lang="fi-FI" sz="1800"/>
              <a:t>Niiden tarkoituksena on edistää potilaan valmiuksia omahoitoon ja vastuun ottamista omasta hyvinvoinnista.</a:t>
            </a:r>
          </a:p>
          <a:p>
            <a:pPr lvl="0"/>
            <a:r>
              <a:rPr lang="fi-FI" sz="2000" baseline="0"/>
              <a:t>Psykologisia lähestymistapoja ovat muun muassa</a:t>
            </a:r>
            <a:endParaRPr lang="fi-FI" sz="2000"/>
          </a:p>
          <a:p>
            <a:pPr lvl="1"/>
            <a:r>
              <a:rPr lang="fi-FI" sz="1800"/>
              <a:t>motivoiva haastattelu</a:t>
            </a:r>
          </a:p>
          <a:p>
            <a:pPr lvl="1"/>
            <a:r>
              <a:rPr lang="fi-FI" sz="1800"/>
              <a:t>ratkaisukeskeinen työskentelytapa</a:t>
            </a:r>
          </a:p>
          <a:p>
            <a:pPr lvl="1"/>
            <a:r>
              <a:rPr lang="fi-FI" sz="1800"/>
              <a:t>kognitiivis-behavioraaliset menetelmät. </a:t>
            </a:r>
          </a:p>
        </p:txBody>
      </p:sp>
    </p:spTree>
    <p:extLst>
      <p:ext uri="{BB962C8B-B14F-4D97-AF65-F5344CB8AC3E}">
        <p14:creationId xmlns:p14="http://schemas.microsoft.com/office/powerpoint/2010/main" val="2826086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C44389-BA91-4E8B-822A-A3153E87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Erittäin niukkaenergiainen dieetti (ENED)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068E0BC1-353C-4B16-BC9A-FE16CF59ACB2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240865355"/>
              </p:ext>
            </p:extLst>
          </p:nvPr>
        </p:nvGraphicFramePr>
        <p:xfrm>
          <a:off x="628650" y="910173"/>
          <a:ext cx="7886700" cy="2977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91237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83059A-B701-43E1-8FB7-3EEA50765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Lihavuuden lääkehoito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A84257-C15A-4CAA-A12E-FAFC07D3F8D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22960"/>
            <a:ext cx="8271510" cy="3480816"/>
          </a:xfrm>
        </p:spPr>
        <p:txBody>
          <a:bodyPr/>
          <a:lstStyle/>
          <a:p>
            <a:r>
              <a:rPr lang="fi-FI" sz="1800"/>
              <a:t>Lihavuuden lääkehoitoa voidaan käyttää elintapaohjauksen tukena, jos painoindeksi on</a:t>
            </a:r>
          </a:p>
          <a:p>
            <a:pPr lvl="1"/>
            <a:r>
              <a:rPr lang="fi-FI" sz="1600"/>
              <a:t>vähintään 30 kg/m</a:t>
            </a:r>
            <a:r>
              <a:rPr lang="fi-FI" sz="1600" baseline="30000"/>
              <a:t>2</a:t>
            </a:r>
            <a:r>
              <a:rPr lang="fi-FI" sz="1600"/>
              <a:t> tai </a:t>
            </a:r>
          </a:p>
          <a:p>
            <a:pPr lvl="1"/>
            <a:r>
              <a:rPr lang="fi-FI" sz="1600"/>
              <a:t>vaihtoehtoisesti vähintään 27 kg/m</a:t>
            </a:r>
            <a:r>
              <a:rPr lang="fi-FI" sz="1600" baseline="30000"/>
              <a:t>2</a:t>
            </a:r>
            <a:r>
              <a:rPr lang="fi-FI" sz="1600"/>
              <a:t> (orlistaattia käytettäessä 28 kg/m</a:t>
            </a:r>
            <a:r>
              <a:rPr lang="fi-FI" sz="1600" baseline="30000"/>
              <a:t>2</a:t>
            </a:r>
            <a:r>
              <a:rPr lang="fi-FI" sz="1600"/>
              <a:t>), jos potilaalla on lihavuuteen liittyviä liitännäissairauksia.</a:t>
            </a:r>
          </a:p>
          <a:p>
            <a:r>
              <a:rPr lang="fi-FI" sz="1800"/>
              <a:t>Lääkehoidon rinnalla tarvitaan aina elintapahoitoa.</a:t>
            </a:r>
          </a:p>
          <a:p>
            <a:r>
              <a:rPr lang="fi-FI" sz="1800"/>
              <a:t>Lääkevaihtoehtoina ovat naltreksonin </a:t>
            </a:r>
            <a:r>
              <a:rPr lang="fi-FI" sz="1800" dirty="0"/>
              <a:t>ja </a:t>
            </a:r>
            <a:r>
              <a:rPr lang="fi-FI" sz="1800"/>
              <a:t>bupropionin yhdistelmävalmiste, liraglutidi, semaglutidi, tirtsepatidi, fentermiinin ja toparamaatin yhdistelmävalmiste </a:t>
            </a:r>
            <a:r>
              <a:rPr lang="fi-FI" sz="1800" dirty="0"/>
              <a:t>sekä </a:t>
            </a:r>
            <a:r>
              <a:rPr lang="fi-FI" sz="1800"/>
              <a:t>orlistaatti.</a:t>
            </a:r>
          </a:p>
          <a:p>
            <a:r>
              <a:rPr lang="fi-FI" sz="1800"/>
              <a:t>Lääkehoidon tulee olla riittävän pitkäaikaista, mahdollisesti pysyvää.</a:t>
            </a:r>
          </a:p>
          <a:p>
            <a:pPr lvl="1"/>
            <a:r>
              <a:rPr lang="fi-FI" sz="1600"/>
              <a:t>Mikäli hoito ei tuota merkittävää hyötyä 3–6 kuukaudessa, harkitaan vaihtoa toiseen lääkevalmisteeseen tai muita hoitovaihtoehtoja. 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9839490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EDFA89-4F0E-4425-AA7C-8CA570A58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Lihavuuden leikkaushoito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A2E69D8D-E80C-4E37-820F-FFABB517F14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715524649"/>
              </p:ext>
            </p:extLst>
          </p:nvPr>
        </p:nvGraphicFramePr>
        <p:xfrm>
          <a:off x="628649" y="822960"/>
          <a:ext cx="8147215" cy="348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75632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C31B58-2896-4B58-AADB-CFEADB1CA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53998"/>
          </a:xfrm>
        </p:spPr>
        <p:txBody>
          <a:bodyPr/>
          <a:lstStyle/>
          <a:p>
            <a:r>
              <a:rPr lang="fi-FI"/>
              <a:t>Lihavuuden leikkaushoidon menetelmät</a:t>
            </a:r>
          </a:p>
        </p:txBody>
      </p:sp>
      <p:pic>
        <p:nvPicPr>
          <p:cNvPr id="7" name="Sisällön paikkamerkki 6" descr="Kuva, joka sisältää kohteen teksti, kartta&#10;&#10;Kuvaus luotu automaattisesti">
            <a:extLst>
              <a:ext uri="{FF2B5EF4-FFF2-40B4-BE49-F238E27FC236}">
                <a16:creationId xmlns:a16="http://schemas.microsoft.com/office/drawing/2014/main" id="{F82D1B27-F434-4E86-A42D-B0AF1DB7AE2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534019" y="924743"/>
            <a:ext cx="4260010" cy="2932328"/>
          </a:xfrm>
        </p:spPr>
      </p:pic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9E53A4E9-DDE5-4461-9719-1F2CF04A95C5}"/>
              </a:ext>
            </a:extLst>
          </p:cNvPr>
          <p:cNvSpPr txBox="1">
            <a:spLocks/>
          </p:cNvSpPr>
          <p:nvPr/>
        </p:nvSpPr>
        <p:spPr>
          <a:xfrm>
            <a:off x="628650" y="822960"/>
            <a:ext cx="3535387" cy="3480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 baseline="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i-FI" sz="2000"/>
              <a:t>Suomessa tavallisimmat leikkausmenetelmät ovat mahalaukun ohitusleikkaus ja mahalaukun kavennusleikkaus.</a:t>
            </a:r>
          </a:p>
          <a:p>
            <a:pPr fontAlgn="auto">
              <a:spcAft>
                <a:spcPts val="0"/>
              </a:spcAft>
            </a:pPr>
            <a:r>
              <a:rPr lang="fi-FI" sz="2000"/>
              <a:t>Leikkaukset tehdään ensisijaisesti laparoskooppisesti.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135B34B0-1943-498C-AF80-1811CA2D0786}"/>
              </a:ext>
            </a:extLst>
          </p:cNvPr>
          <p:cNvSpPr/>
          <p:nvPr/>
        </p:nvSpPr>
        <p:spPr>
          <a:xfrm>
            <a:off x="4831081" y="3837273"/>
            <a:ext cx="3833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fi-FI" sz="1600">
                <a:latin typeface="Lucida Sans" panose="020B0602030504020204" pitchFamily="34" charset="0"/>
                <a:ea typeface="+mn-ea"/>
                <a:cs typeface="+mn-cs"/>
              </a:rPr>
              <a:t> A) Mahalaukun ohitusleikkaus</a:t>
            </a:r>
            <a:br>
              <a:rPr lang="fi-FI" sz="1600">
                <a:latin typeface="Lucida Sans" panose="020B0602030504020204" pitchFamily="34" charset="0"/>
                <a:ea typeface="+mn-ea"/>
                <a:cs typeface="+mn-cs"/>
              </a:rPr>
            </a:br>
            <a:r>
              <a:rPr lang="fi-FI" sz="1600">
                <a:latin typeface="Lucida Sans" panose="020B0602030504020204" pitchFamily="34" charset="0"/>
                <a:ea typeface="+mn-ea"/>
                <a:cs typeface="+mn-cs"/>
              </a:rPr>
              <a:t> B) Mahalaukun kavennusleikkaus.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F3C7459-DEB4-4929-B832-F5DB6C18FCE2}"/>
              </a:ext>
            </a:extLst>
          </p:cNvPr>
          <p:cNvSpPr txBox="1"/>
          <p:nvPr/>
        </p:nvSpPr>
        <p:spPr>
          <a:xfrm>
            <a:off x="4164037" y="4545318"/>
            <a:ext cx="4729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rPr>
              <a:t>Viite: Kauhanen S, Helmiö M, Salminen P. Sopivimman lihavuuskirurgisen leikkausmenetelmän valinta. Duodecim 2019;135:1507-12</a:t>
            </a:r>
          </a:p>
        </p:txBody>
      </p:sp>
    </p:spTree>
    <p:extLst>
      <p:ext uri="{BB962C8B-B14F-4D97-AF65-F5344CB8AC3E}">
        <p14:creationId xmlns:p14="http://schemas.microsoft.com/office/powerpoint/2010/main" val="28282897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DDAD56-B145-40B4-972A-1DE4F9798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1015663"/>
          </a:xfrm>
        </p:spPr>
        <p:txBody>
          <a:bodyPr/>
          <a:lstStyle/>
          <a:p>
            <a:r>
              <a:rPr lang="fi-FI"/>
              <a:t>Ravitsemus ja ruokavalio lihavuusleikkauksen jälkeen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6B23A6-BF65-43EA-A91B-8002B159A21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235438"/>
            <a:ext cx="8058150" cy="3124615"/>
          </a:xfrm>
        </p:spPr>
        <p:txBody>
          <a:bodyPr/>
          <a:lstStyle/>
          <a:p>
            <a:pPr>
              <a:lnSpc>
                <a:spcPts val="2300"/>
              </a:lnSpc>
            </a:pPr>
            <a:r>
              <a:rPr lang="fi-FI" sz="2000" dirty="0"/>
              <a:t>Leikkaus ei estä uudelleen lihomista, vaan pysyvään laihtumiseen </a:t>
            </a:r>
            <a:r>
              <a:rPr lang="fi-FI" sz="2000"/>
              <a:t>tarvitaan pysyvät painonhallintaa edistävät muutokset.</a:t>
            </a:r>
            <a:endParaRPr lang="fi-FI" sz="2000" dirty="0"/>
          </a:p>
          <a:p>
            <a:pPr>
              <a:lnSpc>
                <a:spcPts val="2300"/>
              </a:lnSpc>
            </a:pPr>
            <a:r>
              <a:rPr lang="fi-FI" sz="2000" dirty="0"/>
              <a:t>Lihavuusleikkauksen jälkeen on tärkeää kiinnittää huomiota </a:t>
            </a:r>
          </a:p>
          <a:p>
            <a:pPr lvl="1">
              <a:lnSpc>
                <a:spcPts val="2000"/>
              </a:lnSpc>
            </a:pPr>
            <a:r>
              <a:rPr lang="fi-FI" sz="1800" dirty="0"/>
              <a:t>riittävän pieneen annoskokoon </a:t>
            </a:r>
          </a:p>
          <a:p>
            <a:pPr lvl="1">
              <a:lnSpc>
                <a:spcPts val="2000"/>
              </a:lnSpc>
            </a:pPr>
            <a:r>
              <a:rPr lang="fi-FI" sz="1800" dirty="0"/>
              <a:t>riittävään proteiinien, hyvälaatuisten rasvojen, vitamiinien ja kivennäis- ja hivenaineiden saantiin</a:t>
            </a:r>
          </a:p>
          <a:p>
            <a:pPr lvl="1">
              <a:lnSpc>
                <a:spcPts val="2000"/>
              </a:lnSpc>
            </a:pPr>
            <a:r>
              <a:rPr lang="fi-FI" sz="1800" dirty="0"/>
              <a:t>syömisen joustavaan hallintaan.</a:t>
            </a:r>
          </a:p>
          <a:p>
            <a:pPr>
              <a:lnSpc>
                <a:spcPts val="2300"/>
              </a:lnSpc>
            </a:pPr>
            <a:r>
              <a:rPr lang="fi-FI" sz="2000" dirty="0"/>
              <a:t>Ruokavalion ohjauksesta ja ruokavalion toteutumisen seurannasta vastaa ravitsemusterapeutti.</a:t>
            </a:r>
          </a:p>
        </p:txBody>
      </p:sp>
    </p:spTree>
    <p:extLst>
      <p:ext uri="{BB962C8B-B14F-4D97-AF65-F5344CB8AC3E}">
        <p14:creationId xmlns:p14="http://schemas.microsoft.com/office/powerpoint/2010/main" val="18741985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C07A34-4A4E-499E-B11E-6C088CDB6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1015663"/>
          </a:xfrm>
        </p:spPr>
        <p:txBody>
          <a:bodyPr/>
          <a:lstStyle/>
          <a:p>
            <a:r>
              <a:rPr lang="fi-FI"/>
              <a:t>Fyysinen aktiivisuus lihavuusleikkauksen jälkeen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7733D6-3123-4AAA-A09F-34FAEED9F7F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235438"/>
            <a:ext cx="7997190" cy="3068338"/>
          </a:xfrm>
        </p:spPr>
        <p:txBody>
          <a:bodyPr/>
          <a:lstStyle/>
          <a:p>
            <a:r>
              <a:rPr lang="fi-FI" sz="2000" dirty="0"/>
              <a:t>Liikunta ja liikkuminen tehostaa painon vähenemistä ja auttaa säilyttämään laihtumistuloksen lihavuusleikkauksen jälkeen.</a:t>
            </a:r>
          </a:p>
          <a:p>
            <a:r>
              <a:rPr lang="fi-FI" sz="2000" dirty="0"/>
              <a:t>Liikuntaohjauksen tulee kuulua lihavuusleikkauksen jälkeiseen hoitoon.</a:t>
            </a:r>
          </a:p>
          <a:p>
            <a:r>
              <a:rPr lang="fi-FI" sz="2000"/>
              <a:t>Toipumisen jälkeen potilailla ei ole liikkumisrajoituksia ja heille suositellaan vähintään väestön yleisten liikuntasuositusten mukaista määrää liikuntaa.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360001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652774-F588-4C9F-8331-32CD5FC63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53998"/>
          </a:xfrm>
        </p:spPr>
        <p:txBody>
          <a:bodyPr/>
          <a:lstStyle/>
          <a:p>
            <a:r>
              <a:rPr lang="fi-FI"/>
              <a:t>Keskeinen sanoma 1</a:t>
            </a:r>
            <a:endParaRPr lang="fi-FI" dirty="0">
              <a:solidFill>
                <a:srgbClr val="FF0000"/>
              </a:solidFill>
            </a:endParaRP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9A486382-319C-4E28-8AA6-5AB20BB66582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44931928"/>
              </p:ext>
            </p:extLst>
          </p:nvPr>
        </p:nvGraphicFramePr>
        <p:xfrm>
          <a:off x="628650" y="822960"/>
          <a:ext cx="8045450" cy="348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63573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2D4989-D5FD-4E0E-9138-7A02038A8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Lihavuusleikkauksen vaikutuksia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08310-AE7F-4B86-8E9F-EEFC4871E9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22960"/>
            <a:ext cx="8515350" cy="3480816"/>
          </a:xfrm>
        </p:spPr>
        <p:txBody>
          <a:bodyPr/>
          <a:lstStyle/>
          <a:p>
            <a:r>
              <a:rPr lang="fi-FI" sz="1900" dirty="0"/>
              <a:t>Lihavuusleikkaus vähentää lääkehoidon tarvetta 5 vuoden ajaksi leikkauksesta henkilöillä, joilla on tyypin 2 diabetes, ja tällöin merkittävä osa heistä on </a:t>
            </a:r>
            <a:r>
              <a:rPr lang="fi-FI" sz="1900" dirty="0" err="1"/>
              <a:t>normoglykeemisiä</a:t>
            </a:r>
            <a:r>
              <a:rPr lang="fi-FI" sz="1900" dirty="0"/>
              <a:t> ilman lääkitystä (A).</a:t>
            </a:r>
          </a:p>
          <a:p>
            <a:r>
              <a:rPr lang="fi-FI" sz="1900" dirty="0"/>
              <a:t>Lihavuusleikkaus saattaa parantaa lihavuuden aiheuttamaa naisen hedelmättömyyttä ja vähentää lihavuuteen liittyviä raskaus-komplikaatioita (C).</a:t>
            </a:r>
          </a:p>
          <a:p>
            <a:r>
              <a:rPr lang="fi-FI" sz="1900" dirty="0"/>
              <a:t>Henkilöillä, jotka ovat sairaalloisen lihavia, lihavuusleikkaus parantaa elämänlaatua 5 vuoden ajaksi (A) ja ilmeisesti parantaa sitä ainakin 10 vuoden ajaksi leikkauksen jälkeen (B).</a:t>
            </a:r>
            <a:endParaRPr lang="fi-FI" sz="1900" b="1" dirty="0"/>
          </a:p>
          <a:p>
            <a:r>
              <a:rPr lang="fi-FI" sz="1900" dirty="0"/>
              <a:t>Lihavuusleikkaus ilmeisesti vähentää potilaiden kokonaiskuolleisuutta (B).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42863445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63845A-6A99-461E-B3DF-BAFE5ED47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Hoidon järjestäminen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674A34-C8E0-4727-93DA-6A6E68A958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22960"/>
            <a:ext cx="7886700" cy="3480816"/>
          </a:xfrm>
        </p:spPr>
        <p:txBody>
          <a:bodyPr/>
          <a:lstStyle/>
          <a:p>
            <a:r>
              <a:rPr lang="fi-FI" sz="1900" dirty="0"/>
              <a:t>Pääosa aikuisten lihavuuden hoidosta tapahtuu perus-terveydenhuollossa (terveyskeskukset ja työterveyshuolto), jossa sen toteutuksesta vastaavat lihavuuden hoitoon perehtyneet terveydenhuollon ammattilaiset.</a:t>
            </a:r>
          </a:p>
          <a:p>
            <a:r>
              <a:rPr lang="fi-FI" sz="1900" dirty="0"/>
              <a:t>Lihavuuden hoito on moniammatillista, mikä parantaa hoidon tuloksellisuutta. </a:t>
            </a:r>
          </a:p>
          <a:p>
            <a:r>
              <a:rPr lang="fi-FI" sz="1900" dirty="0"/>
              <a:t>Lihavuuden hoitomuodoista elintapahoito, ENED ja lääkehoito voidaan toteuttaa perusterveydenhuollossa.</a:t>
            </a:r>
          </a:p>
          <a:p>
            <a:r>
              <a:rPr lang="fi-FI" sz="1900" dirty="0"/>
              <a:t>Lihavuuden leikkaushoito keskitetään yliopistosairaaloihin tai muihin leikkaushoitoon perehtyneisiin sairaaloihin.</a:t>
            </a:r>
          </a:p>
        </p:txBody>
      </p:sp>
    </p:spTree>
    <p:extLst>
      <p:ext uri="{BB962C8B-B14F-4D97-AF65-F5344CB8AC3E}">
        <p14:creationId xmlns:p14="http://schemas.microsoft.com/office/powerpoint/2010/main" val="24994385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DF17A7-C0EB-409B-A8E6-1CDE1CB0B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84775"/>
          </a:xfrm>
        </p:spPr>
        <p:txBody>
          <a:bodyPr/>
          <a:lstStyle/>
          <a:p>
            <a:r>
              <a:rPr lang="fi-FI" sz="3200"/>
              <a:t>Erikoissairaanhoidon konsultaatio</a:t>
            </a:r>
            <a:endParaRPr lang="fi-FI"/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62E9699A-D585-41F9-BFC9-7FE17DB9B486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453971380"/>
              </p:ext>
            </p:extLst>
          </p:nvPr>
        </p:nvGraphicFramePr>
        <p:xfrm>
          <a:off x="628650" y="822959"/>
          <a:ext cx="7886700" cy="3622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66015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48E81D-9EF1-4707-A2B3-A03551911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8308672" cy="707886"/>
          </a:xfrm>
        </p:spPr>
        <p:txBody>
          <a:bodyPr/>
          <a:lstStyle/>
          <a:p>
            <a:r>
              <a:rPr lang="fi-FI" sz="2000" dirty="0"/>
              <a:t>Suomalaisen Lääkäriseuran Duodecimin, Suomen Lihavuustutkijat ry:n ja Suomen Lastenlääkäriyhdistys ry:n asettama työryhmä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0A8DEB-86F8-4C0C-AC89-C615EFF648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141476"/>
            <a:ext cx="7886700" cy="3186027"/>
          </a:xfrm>
        </p:spPr>
        <p:txBody>
          <a:bodyPr/>
          <a:lstStyle/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altLang="fi-FI" sz="1400" b="1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Puheenjohtajat</a:t>
            </a:r>
            <a:r>
              <a:rPr lang="fi-FI" altLang="fi-FI" sz="14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: </a:t>
            </a:r>
          </a:p>
          <a:p>
            <a:pPr marL="0" indent="0">
              <a:buNone/>
            </a:pPr>
            <a:r>
              <a:rPr lang="fi-FI" sz="1400" dirty="0"/>
              <a:t>Kirsi Pietiläinen, LT, ETM, kliinisen metabolian professori, ylilääkäri; Lihavuustutkimusyksikkö, Helsingin yliopisto ja Lihavuuskeskus, Vatsakeskus, HUS	</a:t>
            </a:r>
          </a:p>
          <a:p>
            <a:pPr marL="0" indent="0">
              <a:buNone/>
            </a:pPr>
            <a:r>
              <a:rPr lang="fi-FI" sz="1400" dirty="0"/>
              <a:t>Riitta Veijola, LT, lastentautiopin professori, ylilääkäri; Oulun yliopisto ja OYS </a:t>
            </a:r>
          </a:p>
          <a:p>
            <a:pPr marL="0" indent="0">
              <a:buNone/>
            </a:pPr>
            <a:r>
              <a:rPr lang="fi-FI" sz="1400" b="1" dirty="0"/>
              <a:t>Kokoava kirjoittaja: </a:t>
            </a:r>
          </a:p>
          <a:p>
            <a:pPr marL="0" indent="0">
              <a:buNone/>
            </a:pPr>
            <a:r>
              <a:rPr lang="fi-FI" sz="1400" dirty="0"/>
              <a:t>Katriina Kukkonen-Harjula, LKT, dosentti, liikuntalääketieteen erikoislääkäri, ylilääkäri; Etelä-Karjalan sosiaali- ja terveyspiiri (</a:t>
            </a:r>
            <a:r>
              <a:rPr lang="fi-FI" sz="1400" dirty="0" err="1"/>
              <a:t>Eksote</a:t>
            </a:r>
            <a:r>
              <a:rPr lang="fi-FI" sz="1400" dirty="0"/>
              <a:t>), kuntoutus, Käypä hoito -toimittaja</a:t>
            </a:r>
          </a:p>
          <a:p>
            <a:pPr marL="0" indent="0">
              <a:buNone/>
            </a:pPr>
            <a:r>
              <a:rPr lang="fi-FI" sz="1400" b="1" dirty="0"/>
              <a:t>Jäsenet:</a:t>
            </a:r>
            <a:endParaRPr lang="fi-FI" sz="1400" dirty="0"/>
          </a:p>
          <a:p>
            <a:pPr marL="0" indent="0">
              <a:buNone/>
            </a:pPr>
            <a:r>
              <a:rPr lang="fi-FI" sz="1400" dirty="0"/>
              <a:t>Susanna </a:t>
            </a:r>
            <a:r>
              <a:rPr lang="fi-FI" sz="1400" dirty="0" err="1"/>
              <a:t>Anglé</a:t>
            </a:r>
            <a:r>
              <a:rPr lang="fi-FI" sz="1400" dirty="0"/>
              <a:t>, </a:t>
            </a:r>
            <a:r>
              <a:rPr lang="fi-FI" sz="1400" dirty="0" err="1"/>
              <a:t>PsT</a:t>
            </a:r>
            <a:r>
              <a:rPr lang="fi-FI" sz="1400" dirty="0"/>
              <a:t>, psykoterapeutti, tutkija; Tampereen yliopisto</a:t>
            </a:r>
          </a:p>
          <a:p>
            <a:pPr marL="0" indent="0">
              <a:buNone/>
            </a:pPr>
            <a:r>
              <a:rPr lang="fi-FI" sz="1400" dirty="0"/>
              <a:t>Mikael Fogelholm, ETT, ravitsemustieteen professori; Helsingin yliopiston, elintarvike- ja ravitsemustieteiden osasto</a:t>
            </a:r>
          </a:p>
          <a:p>
            <a:pPr marL="0" indent="0">
              <a:buNone/>
            </a:pPr>
            <a:r>
              <a:rPr lang="fi-FI" sz="1400" dirty="0"/>
              <a:t>Satu Jyväkorpi, FT, dosentti, tohtoritutkija; Helsingin yliopisto</a:t>
            </a:r>
          </a:p>
          <a:p>
            <a:pPr marL="0" indent="0">
              <a:buNone/>
            </a:pPr>
            <a:endParaRPr lang="fi-FI" sz="14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8C017A3-E83D-499A-9A01-95E86B28F9F9}"/>
              </a:ext>
            </a:extLst>
          </p:cNvPr>
          <p:cNvSpPr txBox="1"/>
          <p:nvPr/>
        </p:nvSpPr>
        <p:spPr>
          <a:xfrm>
            <a:off x="5680448" y="4288099"/>
            <a:ext cx="14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i="1" dirty="0">
                <a:latin typeface="Lucida Sans" panose="020B0602030504020204" pitchFamily="34" charset="0"/>
              </a:rPr>
              <a:t>Huom. jatkuu </a:t>
            </a:r>
          </a:p>
        </p:txBody>
      </p:sp>
      <p:cxnSp>
        <p:nvCxnSpPr>
          <p:cNvPr id="9" name="Suora nuoliyhdysviiva 8">
            <a:extLst>
              <a:ext uri="{FF2B5EF4-FFF2-40B4-BE49-F238E27FC236}">
                <a16:creationId xmlns:a16="http://schemas.microsoft.com/office/drawing/2014/main" id="{3B5E4226-9BAE-4FEB-8285-2E7201F12249}"/>
              </a:ext>
            </a:extLst>
          </p:cNvPr>
          <p:cNvCxnSpPr>
            <a:cxnSpLocks/>
          </p:cNvCxnSpPr>
          <p:nvPr/>
        </p:nvCxnSpPr>
        <p:spPr>
          <a:xfrm>
            <a:off x="7042190" y="4441987"/>
            <a:ext cx="431506" cy="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8621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0A8DEB-86F8-4C0C-AC89-C615EFF648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263603"/>
            <a:ext cx="7886700" cy="3919823"/>
          </a:xfrm>
        </p:spPr>
        <p:txBody>
          <a:bodyPr/>
          <a:lstStyle/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altLang="fi-FI" sz="1400" b="1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Jäsenet </a:t>
            </a:r>
            <a:r>
              <a:rPr lang="fi-FI" altLang="fi-FI" sz="14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(</a:t>
            </a:r>
            <a:r>
              <a:rPr lang="fi-FI" altLang="fi-FI" sz="1400" i="1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jatkoa edellisestä)</a:t>
            </a:r>
            <a:r>
              <a:rPr lang="fi-FI" altLang="fi-FI" sz="14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:</a:t>
            </a:r>
          </a:p>
          <a:p>
            <a:pPr marL="0" indent="0">
              <a:buNone/>
            </a:pPr>
            <a:r>
              <a:rPr lang="fi-FI" sz="1400" dirty="0"/>
              <a:t>Jarmo Jääskeläinen, LT, professori, lastentautien erikoislääkäri, lastenendokrinologi; KYS ja Itä-Suomen yliopisto</a:t>
            </a:r>
          </a:p>
          <a:p>
            <a:pPr marL="0" indent="0">
              <a:buNone/>
            </a:pPr>
            <a:r>
              <a:rPr lang="fi-FI" sz="1400" dirty="0"/>
              <a:t>Marja </a:t>
            </a:r>
            <a:r>
              <a:rPr lang="fi-FI" sz="1400" dirty="0" err="1"/>
              <a:t>Kalavainen</a:t>
            </a:r>
            <a:r>
              <a:rPr lang="fi-FI" sz="1400" dirty="0"/>
              <a:t>, FT, laillistettu ravitsemusterapeutti; KYS</a:t>
            </a:r>
          </a:p>
          <a:p>
            <a:pPr marL="0" indent="0">
              <a:buNone/>
            </a:pPr>
            <a:r>
              <a:rPr lang="fi-FI" sz="1400" dirty="0"/>
              <a:t>Leila Karhunen, FT, dosentti, laillistettu ravitsemusterapeutti, yliopistonlehtori; Itä-Suomen yliopiston kansanterveystieteen ja kliinisen ravitsemustieteen yksikkö</a:t>
            </a:r>
          </a:p>
          <a:p>
            <a:pPr marL="0" indent="0">
              <a:buNone/>
            </a:pPr>
            <a:r>
              <a:rPr lang="fi-FI" sz="1400" dirty="0" err="1"/>
              <a:t>Renja</a:t>
            </a:r>
            <a:r>
              <a:rPr lang="fi-FI" sz="1400" dirty="0"/>
              <a:t> Karhunen, fysioterapeutti; KYS</a:t>
            </a:r>
          </a:p>
          <a:p>
            <a:pPr marL="0" indent="0">
              <a:buNone/>
            </a:pPr>
            <a:r>
              <a:rPr lang="fi-FI" sz="1400" dirty="0"/>
              <a:t>Miira Klemetti, LT, MPH, erikoistuva lääkäri, </a:t>
            </a:r>
            <a:r>
              <a:rPr lang="fi-FI" sz="1400" dirty="0" err="1"/>
              <a:t>postdoctoral</a:t>
            </a:r>
            <a:r>
              <a:rPr lang="fi-FI" sz="1400" dirty="0"/>
              <a:t> </a:t>
            </a:r>
            <a:r>
              <a:rPr lang="fi-FI" sz="1400" dirty="0" err="1"/>
              <a:t>research</a:t>
            </a:r>
            <a:r>
              <a:rPr lang="fi-FI" sz="1400" dirty="0"/>
              <a:t> </a:t>
            </a:r>
            <a:r>
              <a:rPr lang="fi-FI" sz="1400" dirty="0" err="1"/>
              <a:t>fellow</a:t>
            </a:r>
            <a:r>
              <a:rPr lang="fi-FI" sz="1400" dirty="0"/>
              <a:t>; HYKS Naistenklinikka ja </a:t>
            </a:r>
            <a:r>
              <a:rPr lang="fi-FI" sz="1400" dirty="0" err="1"/>
              <a:t>Lunenfeld-Tanenbaum</a:t>
            </a:r>
            <a:r>
              <a:rPr lang="fi-FI" sz="1400" dirty="0"/>
              <a:t> </a:t>
            </a:r>
            <a:r>
              <a:rPr lang="fi-FI" sz="1400" dirty="0" err="1"/>
              <a:t>Research</a:t>
            </a:r>
            <a:r>
              <a:rPr lang="fi-FI" sz="1400" dirty="0"/>
              <a:t> Institute, Mount </a:t>
            </a:r>
            <a:r>
              <a:rPr lang="fi-FI" sz="1400" dirty="0" err="1"/>
              <a:t>Sinai</a:t>
            </a:r>
            <a:r>
              <a:rPr lang="fi-FI" sz="1400" dirty="0"/>
              <a:t> </a:t>
            </a:r>
            <a:r>
              <a:rPr lang="fi-FI" sz="1400" dirty="0" err="1"/>
              <a:t>Hospital</a:t>
            </a:r>
            <a:r>
              <a:rPr lang="fi-FI" sz="1400" dirty="0"/>
              <a:t>, Toronto, Kanada</a:t>
            </a:r>
          </a:p>
          <a:p>
            <a:pPr marL="0" indent="0">
              <a:buNone/>
            </a:pPr>
            <a:r>
              <a:rPr lang="fi-FI" sz="1400" dirty="0"/>
              <a:t>Vesa Koivukangas, LT, dosentti, </a:t>
            </a:r>
            <a:r>
              <a:rPr lang="fi-FI" sz="1400" dirty="0" err="1"/>
              <a:t>gastroenterologisen</a:t>
            </a:r>
            <a:r>
              <a:rPr lang="fi-FI" sz="1400" dirty="0"/>
              <a:t> kirurgian erikoislääkäri, apulaisylilääkäri; OYS</a:t>
            </a:r>
          </a:p>
          <a:p>
            <a:pPr marL="0" indent="0">
              <a:buNone/>
            </a:pPr>
            <a:r>
              <a:rPr lang="fi-FI" sz="1400" dirty="0"/>
              <a:t>Heli Kuusipalo, ETM, erikoistutkija; Terveyden ja hyvinvoinnin laitos, Kansanterveyden edistämisen yksikkö</a:t>
            </a:r>
          </a:p>
          <a:p>
            <a:pPr marL="0" indent="0">
              <a:buNone/>
            </a:pPr>
            <a:r>
              <a:rPr lang="fi-FI" sz="1400" dirty="0"/>
              <a:t>Merja Laine, LT, dosentti, yleislääketieteen erikoislääkäri, diabeteksen hoidon erityispätevyys, haavanhoidon erityispätevyys, lääkärikouluttajan erityispätevyys, koulutusylilääkäri; HUS ja Helsingin yliopisto  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sz="1400" dirty="0"/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</a:pPr>
            <a:endParaRPr lang="fi-FI" altLang="fi-FI" sz="1400" dirty="0">
              <a:solidFill>
                <a:prstClr val="black"/>
              </a:solidFill>
              <a:ea typeface="Lucida Sans" panose="020B0602030504020204" pitchFamily="34" charset="0"/>
              <a:cs typeface="Lucida Sans" panose="020B0602030504020204" pitchFamily="34" charset="0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1B2F946-EEAD-416D-A4F5-A7B5870569F8}"/>
              </a:ext>
            </a:extLst>
          </p:cNvPr>
          <p:cNvSpPr txBox="1"/>
          <p:nvPr/>
        </p:nvSpPr>
        <p:spPr>
          <a:xfrm>
            <a:off x="5680448" y="4288099"/>
            <a:ext cx="14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i="1" dirty="0">
                <a:latin typeface="Lucida Sans" panose="020B0602030504020204" pitchFamily="34" charset="0"/>
              </a:rPr>
              <a:t>Huom</a:t>
            </a:r>
            <a:r>
              <a:rPr lang="fi-FI" sz="1400" i="1">
                <a:latin typeface="Lucida Sans" panose="020B0602030504020204" pitchFamily="34" charset="0"/>
              </a:rPr>
              <a:t>. jatkuu </a:t>
            </a:r>
            <a:endParaRPr lang="fi-FI" sz="1400" i="1" dirty="0">
              <a:latin typeface="Lucida Sans" panose="020B0602030504020204" pitchFamily="34" charset="0"/>
            </a:endParaRPr>
          </a:p>
        </p:txBody>
      </p:sp>
      <p:cxnSp>
        <p:nvCxnSpPr>
          <p:cNvPr id="5" name="Suora nuoliyhdysviiva 4">
            <a:extLst>
              <a:ext uri="{FF2B5EF4-FFF2-40B4-BE49-F238E27FC236}">
                <a16:creationId xmlns:a16="http://schemas.microsoft.com/office/drawing/2014/main" id="{87920C1E-4CD7-45F4-8471-0AE0D6CA1E03}"/>
              </a:ext>
            </a:extLst>
          </p:cNvPr>
          <p:cNvCxnSpPr>
            <a:cxnSpLocks/>
          </p:cNvCxnSpPr>
          <p:nvPr/>
        </p:nvCxnSpPr>
        <p:spPr>
          <a:xfrm>
            <a:off x="7042190" y="4441987"/>
            <a:ext cx="431506" cy="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0225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0A8DEB-86F8-4C0C-AC89-C615EFF648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263603"/>
            <a:ext cx="7886700" cy="3919823"/>
          </a:xfrm>
        </p:spPr>
        <p:txBody>
          <a:bodyPr/>
          <a:lstStyle/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altLang="fi-FI" sz="1400" b="1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Jäsenet </a:t>
            </a:r>
            <a:r>
              <a:rPr lang="fi-FI" altLang="fi-FI" sz="14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(</a:t>
            </a:r>
            <a:r>
              <a:rPr lang="fi-FI" altLang="fi-FI" sz="1400" i="1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jatkoa edellisestä)</a:t>
            </a:r>
            <a:r>
              <a:rPr lang="fi-FI" altLang="fi-FI" sz="14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:</a:t>
            </a:r>
          </a:p>
          <a:p>
            <a:pPr marL="0" indent="0">
              <a:buNone/>
            </a:pPr>
            <a:r>
              <a:rPr lang="fi-FI" sz="1400" dirty="0"/>
              <a:t>Satu Männistö, ETT, dosentti, tutkimuspäällikkö; Terveyden ja hyvinvoinnin laitos, Kansanterveyden edistämisen yksikkö </a:t>
            </a:r>
          </a:p>
          <a:p>
            <a:pPr marL="0" indent="0">
              <a:buNone/>
            </a:pPr>
            <a:r>
              <a:rPr lang="fi-FI" sz="1400" dirty="0"/>
              <a:t>Harri Niinikoski, LT, professori, lastentautien erikoislääkäri, lastenendokrinologi; TYKS ja Turun yliopisto</a:t>
            </a:r>
          </a:p>
          <a:p>
            <a:pPr marL="0" indent="0">
              <a:buNone/>
            </a:pPr>
            <a:r>
              <a:rPr lang="fi-FI" sz="1400" dirty="0"/>
              <a:t>Timo Partonen, LT, dosentti, psykiatrian erikoislääkäri, tutkimusprofessori; Terveyden ja hyvinvoinnin laitos, Kansanterveysratkaisut, mielenterveys</a:t>
            </a:r>
          </a:p>
          <a:p>
            <a:pPr marL="0" indent="0">
              <a:buNone/>
            </a:pPr>
            <a:r>
              <a:rPr lang="fi-FI" sz="1400" dirty="0"/>
              <a:t>Tuula Pekkarinen, LT, dosentti, sisätautien ja endokrinologian erikoislääkäri, osastonylilääkäri; Satakunnan keskussairaala, Pori</a:t>
            </a:r>
          </a:p>
          <a:p>
            <a:pPr marL="0" indent="0">
              <a:buNone/>
            </a:pPr>
            <a:r>
              <a:rPr lang="fi-FI" sz="1400" dirty="0"/>
              <a:t>Timo Strandberg, LKT, professori, sisätautien ja geriatrian erikoislääkäri; Helsingin yliopisto, HYKS Sisätaudit ja kuntoutus ja Oulun yliopiston elinikäisen terveyden tutkimuksen yksikkö</a:t>
            </a:r>
          </a:p>
          <a:p>
            <a:pPr marL="0" indent="0">
              <a:buNone/>
            </a:pPr>
            <a:r>
              <a:rPr lang="fi-FI" sz="1400" dirty="0"/>
              <a:t>Tuija </a:t>
            </a:r>
            <a:r>
              <a:rPr lang="fi-FI" sz="1400" dirty="0" err="1"/>
              <a:t>Tammelin</a:t>
            </a:r>
            <a:r>
              <a:rPr lang="fi-FI" sz="1400" dirty="0"/>
              <a:t>, FT, tutkimusjohtaja; LIKES-tutkimuskeskus</a:t>
            </a:r>
          </a:p>
          <a:p>
            <a:pPr marL="0" indent="0">
              <a:buNone/>
            </a:pPr>
            <a:r>
              <a:rPr lang="fi-FI" sz="1400" dirty="0"/>
              <a:t>Anna-Maria Teeriniemi, FT, laillistettu ravitsemusterapeutti; KYS</a:t>
            </a:r>
          </a:p>
          <a:p>
            <a:pPr marL="0" indent="0">
              <a:buNone/>
            </a:pPr>
            <a:r>
              <a:rPr lang="fi-FI" sz="1400" dirty="0"/>
              <a:t>Mika </a:t>
            </a:r>
            <a:r>
              <a:rPr lang="fi-FI" sz="1400" dirty="0" err="1"/>
              <a:t>Venojärvi</a:t>
            </a:r>
            <a:r>
              <a:rPr lang="fi-FI" sz="1400" dirty="0"/>
              <a:t>, FT, dosentti, yliopistonlehtori; Itä-Suomen yliopisto, biolääketiede</a:t>
            </a:r>
          </a:p>
          <a:p>
            <a:pPr marL="0" indent="0">
              <a:buNone/>
            </a:pPr>
            <a:endParaRPr lang="fi-FI" sz="1400" dirty="0"/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</a:pPr>
            <a:endParaRPr lang="fi-FI" altLang="fi-FI" sz="1400" dirty="0">
              <a:solidFill>
                <a:prstClr val="black"/>
              </a:solidFill>
              <a:ea typeface="Lucida Sans" panose="020B0602030504020204" pitchFamily="34" charset="0"/>
              <a:cs typeface="Lucida Sans" panose="020B0602030504020204" pitchFamily="34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66E76E7-6298-438A-87CD-EED372F393D5}"/>
              </a:ext>
            </a:extLst>
          </p:cNvPr>
          <p:cNvSpPr txBox="1"/>
          <p:nvPr/>
        </p:nvSpPr>
        <p:spPr>
          <a:xfrm>
            <a:off x="364560" y="3918837"/>
            <a:ext cx="8150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altLang="fi-FI" sz="1400" dirty="0">
                <a:latin typeface="Lucida Sans" panose="020B0602030504020204" pitchFamily="34" charset="0"/>
                <a:cs typeface="Times New Roman" panose="02020603050405020304" pitchFamily="18" charset="0"/>
              </a:rPr>
              <a:t>Luentomateriaalin on laatinut oppimateriaalitoimittaja Tiina Tala, Käypä hoito. </a:t>
            </a:r>
            <a:br>
              <a:rPr lang="fi-FI" altLang="fi-FI" sz="1400" dirty="0">
                <a:latin typeface="Lucida Sans" panose="020B0602030504020204" pitchFamily="34" charset="0"/>
                <a:cs typeface="Times New Roman" panose="02020603050405020304" pitchFamily="18" charset="0"/>
              </a:rPr>
            </a:br>
            <a:r>
              <a:rPr lang="fi-FI" altLang="fi-FI" sz="1400" dirty="0">
                <a:latin typeface="Lucida Sans" panose="020B0602030504020204" pitchFamily="34" charset="0"/>
                <a:cs typeface="Times New Roman" panose="02020603050405020304" pitchFamily="18" charset="0"/>
              </a:rPr>
              <a:t>Asiasisällön ovat tarkistaneet </a:t>
            </a:r>
            <a:r>
              <a:rPr lang="fi-FI" sz="1400" dirty="0">
                <a:latin typeface="Lucida Sans" panose="020B0602030504020204" pitchFamily="34" charset="0"/>
                <a:cs typeface="Times New Roman" panose="02020603050405020304" pitchFamily="18" charset="0"/>
              </a:rPr>
              <a:t>Kirsi Pietiläinen ja Katriina Kukkonen-Harjula.</a:t>
            </a:r>
            <a:endParaRPr lang="fi-FI" sz="1400" dirty="0">
              <a:highlight>
                <a:srgbClr val="FFFF00"/>
              </a:highlight>
              <a:latin typeface="Lucida Sans" panose="020B0602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4691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0413C-19F4-D8F9-DA5B-ECC5C8B98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2906CF-43A5-50E1-2521-565935FFE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8308672" cy="615553"/>
          </a:xfrm>
        </p:spPr>
        <p:txBody>
          <a:bodyPr/>
          <a:lstStyle/>
          <a:p>
            <a:r>
              <a:rPr lang="fi-FI" sz="1700"/>
              <a:t>17.4.2025 julkaistusta suosituksen kohdennetusta päivityksestä vastannut työryhmä. Kohdennetun päivityksen pohjalta on muokattu diaa numero 35.</a:t>
            </a:r>
            <a:endParaRPr lang="fi-FI" sz="17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0B7FB1-AC45-014F-EE82-B5AEEAB427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045644"/>
            <a:ext cx="7886700" cy="3186027"/>
          </a:xfrm>
        </p:spPr>
        <p:txBody>
          <a:bodyPr/>
          <a:lstStyle/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altLang="fi-FI" sz="1200" b="1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Puheenjohtaja</a:t>
            </a:r>
            <a:r>
              <a:rPr lang="fi-FI" altLang="fi-FI" sz="120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: </a:t>
            </a:r>
            <a:endParaRPr lang="fi-FI" altLang="fi-FI" sz="1200" dirty="0">
              <a:solidFill>
                <a:prstClr val="black"/>
              </a:solidFill>
              <a:ea typeface="Lucida Sans" panose="020B0602030504020204" pitchFamily="34" charset="0"/>
              <a:cs typeface="Lucida Sans" panose="020B0602030504020204" pitchFamily="34" charset="0"/>
            </a:endParaRPr>
          </a:p>
          <a:p>
            <a:pPr marL="0" indent="0">
              <a:buNone/>
            </a:pPr>
            <a:r>
              <a:rPr lang="fi-FI" sz="1200"/>
              <a:t>Kirsi Pietiläinen, LT, ETM, kliinisen metabolian professori, ylilääkäri; Lihavuustutkimusyksikkö, Helsingin yliopisto ja Painonhallintatalo, Vatsakeskus, HUS</a:t>
            </a:r>
            <a:endParaRPr lang="fi-FI" sz="1200" dirty="0"/>
          </a:p>
          <a:p>
            <a:pPr marL="0" indent="0">
              <a:buNone/>
            </a:pPr>
            <a:r>
              <a:rPr lang="fi-FI" sz="1200" b="1" dirty="0"/>
              <a:t>Jäsenet:</a:t>
            </a:r>
            <a:endParaRPr lang="fi-FI" sz="1200" dirty="0"/>
          </a:p>
          <a:p>
            <a:pPr marL="0" indent="0">
              <a:buNone/>
            </a:pPr>
            <a:r>
              <a:rPr lang="fi-FI" sz="1200"/>
              <a:t>Susanna Anglé, PsT, kouluttajapsykoterapeutti; yksityinen palveluntarjoaja ja vapaa tutkija, Turku</a:t>
            </a:r>
          </a:p>
          <a:p>
            <a:pPr marL="0" indent="0">
              <a:buNone/>
            </a:pPr>
            <a:r>
              <a:rPr lang="fi-FI" sz="1200"/>
              <a:t>Bianca Arrhenius, LT, yleislääketieteen erikoislääkäri, Käypä-hoito toimittaja; Lääkäriseura Duodecim</a:t>
            </a:r>
          </a:p>
          <a:p>
            <a:pPr marL="0" indent="0">
              <a:buNone/>
            </a:pPr>
            <a:r>
              <a:rPr lang="fi-FI" sz="1200"/>
              <a:t>Mervi Jansson, kokemusasiantuntija, Lihavuusleikatut ry</a:t>
            </a:r>
          </a:p>
          <a:p>
            <a:pPr marL="0" indent="0">
              <a:buNone/>
            </a:pPr>
            <a:r>
              <a:rPr lang="fi-FI" sz="1200"/>
              <a:t>Anne Juuti, dosentti, gastroenterologisen kirurgian erikoislääkäri, osastonylilääkäri; HUS</a:t>
            </a:r>
          </a:p>
          <a:p>
            <a:pPr marL="0" indent="0">
              <a:buNone/>
            </a:pPr>
            <a:r>
              <a:rPr lang="fi-FI" sz="1200"/>
              <a:t>Tarja Kaipainen, TtM, laillistettu ravitsemusterapeutti, Käypä hoito -toimittaja; Pohjois-Savon hyvinvointialue ja Suomalainen Lääkäriseura Duodecim</a:t>
            </a:r>
          </a:p>
          <a:p>
            <a:pPr marL="0" indent="0">
              <a:buNone/>
            </a:pPr>
            <a:r>
              <a:rPr lang="fi-FI" sz="1200"/>
              <a:t>Leila Karhunen, FT, dosentti, laillistettu ravitsemusterapeutti, yliopistonlehtori; Itä-Suomen yliopiston kansanterveystieteen ja kliinisen ravitsemustieteen yksikkö</a:t>
            </a:r>
          </a:p>
          <a:p>
            <a:pPr marL="0" indent="0">
              <a:buNone/>
            </a:pPr>
            <a:r>
              <a:rPr lang="fi-FI" sz="1200"/>
              <a:t>Miira Klemetti-Pettersson LT, MPH, naistentautien ja synnytysten erikoislääkäri; HUS Naistenklinikka ja Helsingin yliopisto</a:t>
            </a:r>
            <a:endParaRPr lang="fi-FI" sz="1200" dirty="0"/>
          </a:p>
        </p:txBody>
      </p:sp>
      <p:cxnSp>
        <p:nvCxnSpPr>
          <p:cNvPr id="9" name="Suora nuoliyhdysviiva 8">
            <a:extLst>
              <a:ext uri="{FF2B5EF4-FFF2-40B4-BE49-F238E27FC236}">
                <a16:creationId xmlns:a16="http://schemas.microsoft.com/office/drawing/2014/main" id="{0126BDE5-81CA-0082-31C8-51DF45FEF284}"/>
              </a:ext>
            </a:extLst>
          </p:cNvPr>
          <p:cNvCxnSpPr>
            <a:cxnSpLocks/>
          </p:cNvCxnSpPr>
          <p:nvPr/>
        </p:nvCxnSpPr>
        <p:spPr>
          <a:xfrm>
            <a:off x="7042190" y="4441987"/>
            <a:ext cx="431506" cy="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3642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C11F6-8287-1987-4FD1-D92FADC17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2B2227-44E6-86F0-C7A0-B4D21E2B510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346730"/>
            <a:ext cx="7886700" cy="3919823"/>
          </a:xfrm>
        </p:spPr>
        <p:txBody>
          <a:bodyPr/>
          <a:lstStyle/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altLang="fi-FI" sz="1200" b="1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Jäsenet </a:t>
            </a:r>
            <a:r>
              <a:rPr lang="fi-FI" altLang="fi-FI" sz="12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(</a:t>
            </a:r>
            <a:r>
              <a:rPr lang="fi-FI" altLang="fi-FI" sz="1200" i="1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jatkoa edellisestä)</a:t>
            </a:r>
            <a:r>
              <a:rPr lang="fi-FI" altLang="fi-FI" sz="12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:</a:t>
            </a:r>
          </a:p>
          <a:p>
            <a:pPr marL="0" indent="0">
              <a:buNone/>
            </a:pPr>
            <a:r>
              <a:rPr lang="fi-FI" sz="1200"/>
              <a:t>Merja Laine, LT, dosentti, apulaisprofessori, yleislääketieteen erikoislääkäri, diabeteksen hoidon erityispätevyys, haavanhoidon erityispätevyys, lääkärikouluttajan erityispätevyys, koulutusylilääkäri; HUS ja Helsingin yliopisto; senioritutkija Folkhälsan tutkimuskeskus, Helsinki</a:t>
            </a:r>
          </a:p>
          <a:p>
            <a:pPr marL="0" indent="0">
              <a:buNone/>
            </a:pPr>
            <a:r>
              <a:rPr lang="fi-FI" sz="1200"/>
              <a:t>Satu Männistö, ETT, dosentti, tutkimuspäällikkö; Terveyden ja hyvinvoinnin laitos, Elintavat ja elinympäristöt - yksikkö</a:t>
            </a:r>
          </a:p>
          <a:p>
            <a:pPr marL="0" indent="0">
              <a:buNone/>
            </a:pPr>
            <a:r>
              <a:rPr lang="fi-FI" sz="1200"/>
              <a:t>Maija Paukkunen, ft (ylempi AMK), työfysioterapian erikoisasiantuntija, Käypä hoito -toimittaja (fysioterapia); Suomalainen Lääkäriseura Duodecim</a:t>
            </a:r>
          </a:p>
          <a:p>
            <a:pPr marL="0" indent="0">
              <a:buNone/>
            </a:pPr>
            <a:r>
              <a:rPr lang="fi-FI" sz="1200"/>
              <a:t>Mia Rinta-Jaskari, LT, liikuntalääketieteeseen erikoistuva lääkäri; Oulun yliopistollinen sairaala</a:t>
            </a:r>
          </a:p>
          <a:p>
            <a:pPr marL="0" indent="0">
              <a:buNone/>
            </a:pPr>
            <a:r>
              <a:rPr lang="fi-FI" sz="1200"/>
              <a:t>Milla Rosengård-Bärlund LKT, sisätautien ja endokrinologian erikoislääkäri, diabeteksen hoidon erityispätevyys, Vatsakeskus, HUS</a:t>
            </a:r>
          </a:p>
          <a:p>
            <a:pPr marL="0" indent="0">
              <a:buNone/>
            </a:pPr>
            <a:r>
              <a:rPr lang="fi-FI" sz="1200"/>
              <a:t>Timo Strandberg, LKT, emeritusprofessori, sisätautien ja geriatrian erikoislääkäri; Helsingin yliopisto, HYKS Sisätaudit ja kuntoutus ja Oulun yliopiston elinikäisen terveyden tutkimuksen yksikkö</a:t>
            </a:r>
          </a:p>
          <a:p>
            <a:pPr marL="0" indent="0">
              <a:buNone/>
            </a:pPr>
            <a:r>
              <a:rPr lang="fi-FI" sz="1200"/>
              <a:t>Laura Suojanen, ETM (ravitsemustiede), sairaanhoitaja, psykoterapeutti, väitöskirjatutkija, kehittämispäällikkö; HUS Vatsakeskus ja Helsingin yliopisto</a:t>
            </a:r>
          </a:p>
          <a:p>
            <a:pPr marL="0" indent="0">
              <a:buNone/>
            </a:pPr>
            <a:r>
              <a:rPr lang="fi-FI" sz="1200"/>
              <a:t>Anna-Maria Teeriniemi, FT, laillistettu ravitsemusterapeutti, Kainuun Hyvinvointialue/ Kuntoutustutkimus ja erityisterapiapalvelut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905312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161252-F2BD-4D29-9A43-4AC5911E8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Keskeinen sanoma </a:t>
            </a:r>
            <a:r>
              <a:rPr lang="fi-FI" dirty="0"/>
              <a:t>2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AB949849-45D1-4B72-9332-C46FD7C5A6A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061730994"/>
              </p:ext>
            </p:extLst>
          </p:nvPr>
        </p:nvGraphicFramePr>
        <p:xfrm>
          <a:off x="628650" y="822960"/>
          <a:ext cx="7886700" cy="348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6091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B9818F-DB44-4661-B50B-DA4EDF6E4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Keskeinen sanoma </a:t>
            </a:r>
            <a:r>
              <a:rPr lang="fi-FI" dirty="0"/>
              <a:t>3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5098FFE4-4862-4C33-B400-A09DAB7123AD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460194753"/>
              </p:ext>
            </p:extLst>
          </p:nvPr>
        </p:nvGraphicFramePr>
        <p:xfrm>
          <a:off x="628650" y="822960"/>
          <a:ext cx="7886700" cy="2759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7928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B6F4CF-072B-40D5-8B0D-E3696D00B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Keskeinen sanoma 4</a:t>
            </a:r>
            <a:endParaRPr lang="fi-FI" dirty="0"/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E5472DC1-F51E-449B-8FDA-91DCAD3CBE9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995238809"/>
              </p:ext>
            </p:extLst>
          </p:nvPr>
        </p:nvGraphicFramePr>
        <p:xfrm>
          <a:off x="628650" y="1041009"/>
          <a:ext cx="7886700" cy="233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544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52B474-6859-4604-8DE3-1C75A1812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1015663"/>
          </a:xfrm>
        </p:spPr>
        <p:txBody>
          <a:bodyPr/>
          <a:lstStyle/>
          <a:p>
            <a:r>
              <a:rPr lang="fi-FI"/>
              <a:t>Aikuisten lihavuuden luokitus painoindeksin (BMI, kg/m</a:t>
            </a:r>
            <a:r>
              <a:rPr lang="fi-FI" baseline="30000"/>
              <a:t>2</a:t>
            </a:r>
            <a:r>
              <a:rPr lang="fi-FI"/>
              <a:t>) perusteella</a:t>
            </a:r>
          </a:p>
        </p:txBody>
      </p:sp>
      <p:graphicFrame>
        <p:nvGraphicFramePr>
          <p:cNvPr id="6" name="Taulukko 6">
            <a:extLst>
              <a:ext uri="{FF2B5EF4-FFF2-40B4-BE49-F238E27FC236}">
                <a16:creationId xmlns:a16="http://schemas.microsoft.com/office/drawing/2014/main" id="{2E42E3BF-0853-4381-8B26-70AF1B496AD2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752256343"/>
              </p:ext>
            </p:extLst>
          </p:nvPr>
        </p:nvGraphicFramePr>
        <p:xfrm>
          <a:off x="628650" y="1534845"/>
          <a:ext cx="788670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1298308524"/>
                    </a:ext>
                  </a:extLst>
                </a:gridCol>
                <a:gridCol w="1122426">
                  <a:extLst>
                    <a:ext uri="{9D8B030D-6E8A-4147-A177-3AD203B41FA5}">
                      <a16:colId xmlns:a16="http://schemas.microsoft.com/office/drawing/2014/main" val="2113945149"/>
                    </a:ext>
                  </a:extLst>
                </a:gridCol>
                <a:gridCol w="1170432">
                  <a:extLst>
                    <a:ext uri="{9D8B030D-6E8A-4147-A177-3AD203B41FA5}">
                      <a16:colId xmlns:a16="http://schemas.microsoft.com/office/drawing/2014/main" val="394273357"/>
                    </a:ext>
                  </a:extLst>
                </a:gridCol>
                <a:gridCol w="1621536">
                  <a:extLst>
                    <a:ext uri="{9D8B030D-6E8A-4147-A177-3AD203B41FA5}">
                      <a16:colId xmlns:a16="http://schemas.microsoft.com/office/drawing/2014/main" val="1934422166"/>
                    </a:ext>
                  </a:extLst>
                </a:gridCol>
                <a:gridCol w="2394966">
                  <a:extLst>
                    <a:ext uri="{9D8B030D-6E8A-4147-A177-3AD203B41FA5}">
                      <a16:colId xmlns:a16="http://schemas.microsoft.com/office/drawing/2014/main" val="37110025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i-FI" b="1" i="0">
                          <a:effectLst/>
                        </a:rPr>
                        <a:t>Normaalipaino</a:t>
                      </a:r>
                      <a:endParaRPr lang="fi-FI">
                        <a:effectLst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fi-FI" b="1" i="0">
                          <a:effectLst/>
                        </a:rPr>
                        <a:t>Ylipaino*</a:t>
                      </a:r>
                      <a:endParaRPr lang="fi-FI">
                        <a:effectLst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095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fi-FI">
                        <a:effectLst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i-FI">
                        <a:effectLst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fi-FI" b="1" i="0">
                          <a:effectLst/>
                        </a:rPr>
                        <a:t>Lihavuus*</a:t>
                      </a:r>
                      <a:endParaRPr lang="fi-FI">
                        <a:effectLst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0C1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085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fi-FI">
                        <a:effectLst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i-FI">
                        <a:effectLst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i-FI">
                        <a:effectLst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b="1" i="0">
                          <a:effectLst/>
                        </a:rPr>
                        <a:t>Vaikea lihavuus</a:t>
                      </a:r>
                      <a:endParaRPr lang="fi-FI">
                        <a:effectLst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0C1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b="1" i="0">
                          <a:effectLst/>
                        </a:rPr>
                        <a:t>Sairaalloinen lihavuus</a:t>
                      </a:r>
                      <a:endParaRPr lang="fi-FI">
                        <a:effectLst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0C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149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i-FI">
                          <a:effectLst/>
                        </a:rPr>
                        <a:t>18,5–24,9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>
                          <a:effectLst/>
                        </a:rPr>
                        <a:t>25,0–29,9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>
                          <a:effectLst/>
                        </a:rPr>
                        <a:t>30,0–34,9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>
                          <a:effectLst/>
                        </a:rPr>
                        <a:t>35,0–39,9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>
                          <a:effectLst/>
                        </a:rPr>
                        <a:t>40 tai yli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78552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fi-FI" sz="15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*BMI-rajat aasialaistaustaisille: ylipainon alaraja on BMI 23 kg/m</a:t>
                      </a:r>
                      <a:r>
                        <a:rPr lang="fi-FI" sz="1500" b="0" i="0" kern="1200" baseline="30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fi-FI" sz="15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ja lihavuuden alaraja 27,5 kg/m</a:t>
                      </a:r>
                      <a:r>
                        <a:rPr lang="fi-FI" sz="1500" b="0" i="0" kern="1200" baseline="30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fi-FI" sz="15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958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13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CCF777-BB96-45D8-B771-560FC3E99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Vyötärönympäryksen mittaaminen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20D8FB-3F74-475A-9E6F-598653C5E08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49" y="822960"/>
            <a:ext cx="5626295" cy="3256671"/>
          </a:xfrm>
        </p:spPr>
        <p:txBody>
          <a:bodyPr/>
          <a:lstStyle/>
          <a:p>
            <a:pPr lvl="0"/>
            <a:r>
              <a:rPr lang="fi-FI" sz="2000" dirty="0"/>
              <a:t>Vyötärönympäryksen mittaaminen täydentää </a:t>
            </a:r>
            <a:r>
              <a:rPr lang="fi-FI" sz="2000" dirty="0" err="1"/>
              <a:t>BMI:n</a:t>
            </a:r>
            <a:r>
              <a:rPr lang="fi-FI" sz="2000" dirty="0"/>
              <a:t> määritystä erityisesti silloin, kun BMI on &lt; 30 kg/m</a:t>
            </a:r>
            <a:r>
              <a:rPr lang="fi-FI" sz="2000" baseline="30000" dirty="0"/>
              <a:t>2</a:t>
            </a:r>
            <a:r>
              <a:rPr lang="fi-FI" sz="2000" dirty="0"/>
              <a:t>.</a:t>
            </a:r>
          </a:p>
          <a:p>
            <a:pPr lvl="0"/>
            <a:r>
              <a:rPr lang="fi-FI" sz="2000" dirty="0"/>
              <a:t>Vatsaonteloon ja sisäelimiin kertynyt liiallinen rasvakudos (</a:t>
            </a:r>
            <a:r>
              <a:rPr lang="fi-FI" sz="2000" dirty="0" err="1"/>
              <a:t>viskeraalirasva</a:t>
            </a:r>
            <a:r>
              <a:rPr lang="fi-FI" sz="2000" dirty="0"/>
              <a:t>) on aineenvaihdunnallisesti </a:t>
            </a:r>
            <a:r>
              <a:rPr lang="fi-FI" sz="2000"/>
              <a:t>aktiivisempaa ja terveydelle </a:t>
            </a:r>
            <a:r>
              <a:rPr lang="fi-FI" sz="2000" dirty="0"/>
              <a:t>vaarallisempaa kuin ihonalaisrasva.</a:t>
            </a:r>
          </a:p>
          <a:p>
            <a:pPr lvl="0"/>
            <a:endParaRPr lang="fi-FI" dirty="0"/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3A8F0E4-D0C9-488E-A7BE-C24438724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945" y="1019912"/>
            <a:ext cx="2528475" cy="2825112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C34E3A39-EE90-4ED3-9628-D6A0090764B3}"/>
              </a:ext>
            </a:extLst>
          </p:cNvPr>
          <p:cNvSpPr txBox="1"/>
          <p:nvPr/>
        </p:nvSpPr>
        <p:spPr>
          <a:xfrm>
            <a:off x="4469260" y="3838148"/>
            <a:ext cx="45592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b="1" dirty="0">
                <a:latin typeface="Lucida Sans" panose="020B0602030504020204" pitchFamily="34" charset="0"/>
              </a:rPr>
              <a:t>Kuva. Vyötärönympäryksen mittaamiskohta.</a:t>
            </a:r>
          </a:p>
          <a:p>
            <a:r>
              <a:rPr lang="fi-FI" sz="1500" dirty="0">
                <a:latin typeface="Lucida Sans" panose="020B0602030504020204" pitchFamily="34" charset="0"/>
              </a:rPr>
              <a:t>Horisontaalinen mittaustaso on alimman </a:t>
            </a:r>
            <a:br>
              <a:rPr lang="fi-FI" sz="1500" dirty="0">
                <a:latin typeface="Lucida Sans" panose="020B0602030504020204" pitchFamily="34" charset="0"/>
              </a:rPr>
            </a:br>
            <a:r>
              <a:rPr lang="fi-FI" sz="1500" dirty="0">
                <a:latin typeface="Lucida Sans" panose="020B0602030504020204" pitchFamily="34" charset="0"/>
              </a:rPr>
              <a:t>kylkiluun alareunan ja suoliluun harjun </a:t>
            </a:r>
            <a:br>
              <a:rPr lang="fi-FI" sz="1500" dirty="0">
                <a:latin typeface="Lucida Sans" panose="020B0602030504020204" pitchFamily="34" charset="0"/>
              </a:rPr>
            </a:br>
            <a:r>
              <a:rPr lang="fi-FI" sz="1500" dirty="0">
                <a:latin typeface="Lucida Sans" panose="020B0602030504020204" pitchFamily="34" charset="0"/>
              </a:rPr>
              <a:t>yläreunan puolivälissä.</a:t>
            </a:r>
          </a:p>
        </p:txBody>
      </p:sp>
    </p:spTree>
    <p:extLst>
      <p:ext uri="{BB962C8B-B14F-4D97-AF65-F5344CB8AC3E}">
        <p14:creationId xmlns:p14="http://schemas.microsoft.com/office/powerpoint/2010/main" val="2548639460"/>
      </p:ext>
    </p:extLst>
  </p:cSld>
  <p:clrMapOvr>
    <a:masterClrMapping/>
  </p:clrMapOvr>
</p:sld>
</file>

<file path=ppt/theme/theme1.xml><?xml version="1.0" encoding="utf-8"?>
<a:theme xmlns:a="http://schemas.openxmlformats.org/drawingml/2006/main" name="Pohja A">
  <a:themeElements>
    <a:clrScheme name="Duodecim Seura">
      <a:dk1>
        <a:sysClr val="windowText" lastClr="000000"/>
      </a:dk1>
      <a:lt1>
        <a:sysClr val="window" lastClr="FFFFFF"/>
      </a:lt1>
      <a:dk2>
        <a:srgbClr val="094592"/>
      </a:dk2>
      <a:lt2>
        <a:srgbClr val="DEDEDB"/>
      </a:lt2>
      <a:accent1>
        <a:srgbClr val="094592"/>
      </a:accent1>
      <a:accent2>
        <a:srgbClr val="117C9F"/>
      </a:accent2>
      <a:accent3>
        <a:srgbClr val="B7DFEB"/>
      </a:accent3>
      <a:accent4>
        <a:srgbClr val="06275C"/>
      </a:accent4>
      <a:accent5>
        <a:srgbClr val="436CAF"/>
      </a:accent5>
      <a:accent6>
        <a:srgbClr val="DEDEDB"/>
      </a:accent6>
      <a:hlink>
        <a:srgbClr val="094592"/>
      </a:hlink>
      <a:folHlink>
        <a:srgbClr val="06275C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H luentomateriaali LEVEÄ.pptx" id="{D7F24C4E-83CF-4183-9E79-8191088E87DC}" vid="{CF52C160-4324-4A71-9613-7EBB5A358CA7}"/>
    </a:ext>
  </a:extLst>
</a:theme>
</file>

<file path=ppt/theme/theme2.xml><?xml version="1.0" encoding="utf-8"?>
<a:theme xmlns:a="http://schemas.openxmlformats.org/drawingml/2006/main" name="Pohja 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H luentomateriaali LEVEÄ.pptx" id="{D7F24C4E-83CF-4183-9E79-8191088E87DC}" vid="{2D5AEDB2-BF7B-49A2-801E-65315783FB3E}"/>
    </a:ext>
  </a:extLst>
</a:theme>
</file>

<file path=ppt/theme/theme3.xml><?xml version="1.0" encoding="utf-8"?>
<a:theme xmlns:a="http://schemas.openxmlformats.org/drawingml/2006/main" name="Pohja 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H luentomateriaali LEVEÄ.pptx" id="{D7F24C4E-83CF-4183-9E79-8191088E87DC}" vid="{7EE64C3B-C870-431A-91F5-805884FDEAD6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KH luentomateriaali LEVEÄ</Template>
  <TotalTime>93</TotalTime>
  <Words>3475</Words>
  <Application>Microsoft Office PowerPoint</Application>
  <PresentationFormat>Näytössä katseltava esitys (16:9)</PresentationFormat>
  <Paragraphs>379</Paragraphs>
  <Slides>47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47</vt:i4>
      </vt:variant>
    </vt:vector>
  </HeadingPairs>
  <TitlesOfParts>
    <vt:vector size="54" baseType="lpstr">
      <vt:lpstr>Arial</vt:lpstr>
      <vt:lpstr>Calibri</vt:lpstr>
      <vt:lpstr>Lucida Sans</vt:lpstr>
      <vt:lpstr>Lucida Sans Unicode</vt:lpstr>
      <vt:lpstr>Pohja A</vt:lpstr>
      <vt:lpstr>Pohja B</vt:lpstr>
      <vt:lpstr>Pohja C</vt:lpstr>
      <vt:lpstr>Lihavuus, aikuiset</vt:lpstr>
      <vt:lpstr>Näytön varmuusaste Käypä hoito -suosituksissa</vt:lpstr>
      <vt:lpstr>Luentomateriaalin käyttö</vt:lpstr>
      <vt:lpstr>Keskeinen sanoma 1</vt:lpstr>
      <vt:lpstr>Keskeinen sanoma 2</vt:lpstr>
      <vt:lpstr>Keskeinen sanoma 3</vt:lpstr>
      <vt:lpstr>Keskeinen sanoma 4</vt:lpstr>
      <vt:lpstr>Aikuisten lihavuuden luokitus painoindeksin (BMI, kg/m2) perusteella</vt:lpstr>
      <vt:lpstr>Vyötärönympäryksen mittaaminen</vt:lpstr>
      <vt:lpstr>Lihavuuden esiintyvyys aikuisilla (FinTerveys 2017) </vt:lpstr>
      <vt:lpstr>Lihavuuteen liittyviä tausta- ja riskitekijöitä 1/2</vt:lpstr>
      <vt:lpstr>Lihavuuteen liittyviä tausta- ja riskitekijöitä 2/2</vt:lpstr>
      <vt:lpstr>Lihavuuteen liittyvät psykososiaaliset tekijät</vt:lpstr>
      <vt:lpstr>Lihavuuden ehkäisy</vt:lpstr>
      <vt:lpstr>Painonhallinnalle suotuisten elintapojen edistäminen </vt:lpstr>
      <vt:lpstr>Lihavuuden ehkäisy: ruokatottumukset ja syömiskäyttäytyminen</vt:lpstr>
      <vt:lpstr>Lihavuuden ehkäisy: fyysinen aktiivisuus (liikunta ja liikkuminen vapaa-aikana ja työmatkoilla) </vt:lpstr>
      <vt:lpstr>PowerPoint-esitys</vt:lpstr>
      <vt:lpstr>Lihavuuden ehkäisy: uni</vt:lpstr>
      <vt:lpstr>Lihavuuden psykososiaaliset vaikutukset </vt:lpstr>
      <vt:lpstr>Lihavuuteen liittyvät sairaudet ja terveyshaitat</vt:lpstr>
      <vt:lpstr>Lihavuuden hoidon tavoitteet</vt:lpstr>
      <vt:lpstr>Potilaiden valinta hoitoon</vt:lpstr>
      <vt:lpstr>Lihavuuden puheeksi ottaminen</vt:lpstr>
      <vt:lpstr>Elintapahoidon keskeiset tekijät</vt:lpstr>
      <vt:lpstr>Lihavuuden hoidon muita menetelmiä</vt:lpstr>
      <vt:lpstr>Hoitomenetelmän valinta </vt:lpstr>
      <vt:lpstr>Mini-interventio</vt:lpstr>
      <vt:lpstr>Elintapahoito</vt:lpstr>
      <vt:lpstr>Elintapahoito: ruokailutottumukset ja syömisen hallinta </vt:lpstr>
      <vt:lpstr>Elintapahoito: fyysinen aktiivisuus (liikunta ja liikkuminen)</vt:lpstr>
      <vt:lpstr>Elintapahoito: uni</vt:lpstr>
      <vt:lpstr>Lihavuuden elintapamuutoksen ohjaustyöhön sopivat lähestymistavat</vt:lpstr>
      <vt:lpstr>Erittäin niukkaenergiainen dieetti (ENED)</vt:lpstr>
      <vt:lpstr>Lihavuuden lääkehoito</vt:lpstr>
      <vt:lpstr>Lihavuuden leikkaushoito</vt:lpstr>
      <vt:lpstr>Lihavuuden leikkaushoidon menetelmät</vt:lpstr>
      <vt:lpstr>Ravitsemus ja ruokavalio lihavuusleikkauksen jälkeen</vt:lpstr>
      <vt:lpstr>Fyysinen aktiivisuus lihavuusleikkauksen jälkeen</vt:lpstr>
      <vt:lpstr>Lihavuusleikkauksen vaikutuksia</vt:lpstr>
      <vt:lpstr>Hoidon järjestäminen</vt:lpstr>
      <vt:lpstr>Erikoissairaanhoidon konsultaatio</vt:lpstr>
      <vt:lpstr>Suomalaisen Lääkäriseuran Duodecimin, Suomen Lihavuustutkijat ry:n ja Suomen Lastenlääkäriyhdistys ry:n asettama työryhmä </vt:lpstr>
      <vt:lpstr>PowerPoint-esitys</vt:lpstr>
      <vt:lpstr>PowerPoint-esitys</vt:lpstr>
      <vt:lpstr>17.4.2025 julkaistusta suosituksen kohdennetusta päivityksestä vastannut työryhmä. Kohdennetun päivityksen pohjalta on muokattu diaa numero 35.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Tiina Tala</cp:lastModifiedBy>
  <cp:revision>3</cp:revision>
  <dcterms:created xsi:type="dcterms:W3CDTF">2020-04-03T10:37:54Z</dcterms:created>
  <dcterms:modified xsi:type="dcterms:W3CDTF">2025-04-24T12:13:32Z</dcterms:modified>
</cp:coreProperties>
</file>