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36" r:id="rId2"/>
    <p:sldMasterId id="2147483708" r:id="rId3"/>
  </p:sldMasterIdLst>
  <p:notesMasterIdLst>
    <p:notesMasterId r:id="rId33"/>
  </p:notesMasterIdLst>
  <p:handoutMasterIdLst>
    <p:handoutMasterId r:id="rId34"/>
  </p:handoutMasterIdLst>
  <p:sldIdLst>
    <p:sldId id="256" r:id="rId4"/>
    <p:sldId id="278" r:id="rId5"/>
    <p:sldId id="281" r:id="rId6"/>
    <p:sldId id="279" r:id="rId7"/>
    <p:sldId id="312" r:id="rId8"/>
    <p:sldId id="311" r:id="rId9"/>
    <p:sldId id="307" r:id="rId10"/>
    <p:sldId id="308" r:id="rId11"/>
    <p:sldId id="309" r:id="rId12"/>
    <p:sldId id="313" r:id="rId13"/>
    <p:sldId id="314" r:id="rId14"/>
    <p:sldId id="333" r:id="rId15"/>
    <p:sldId id="318" r:id="rId16"/>
    <p:sldId id="319" r:id="rId17"/>
    <p:sldId id="320" r:id="rId18"/>
    <p:sldId id="321" r:id="rId19"/>
    <p:sldId id="322" r:id="rId20"/>
    <p:sldId id="334" r:id="rId21"/>
    <p:sldId id="335" r:id="rId22"/>
    <p:sldId id="326" r:id="rId23"/>
    <p:sldId id="327" r:id="rId24"/>
    <p:sldId id="317" r:id="rId25"/>
    <p:sldId id="315" r:id="rId26"/>
    <p:sldId id="328" r:id="rId27"/>
    <p:sldId id="329" r:id="rId28"/>
    <p:sldId id="330" r:id="rId29"/>
    <p:sldId id="304" r:id="rId30"/>
    <p:sldId id="305" r:id="rId31"/>
    <p:sldId id="310" r:id="rId32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0">
          <p15:clr>
            <a:srgbClr val="A4A3A4"/>
          </p15:clr>
        </p15:guide>
        <p15:guide id="2" pos="2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Tekijä" initials="A" lastIdx="17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11" autoAdjust="0"/>
    <p:restoredTop sz="91363" autoAdjust="0"/>
  </p:normalViewPr>
  <p:slideViewPr>
    <p:cSldViewPr snapToGrid="0" snapToObjects="1" showGuides="1">
      <p:cViewPr varScale="1">
        <p:scale>
          <a:sx n="131" d="100"/>
          <a:sy n="131" d="100"/>
        </p:scale>
        <p:origin x="76" y="1132"/>
      </p:cViewPr>
      <p:guideLst>
        <p:guide orient="horz" pos="410"/>
        <p:guide pos="2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464"/>
    </p:cViewPr>
  </p:sorterViewPr>
  <p:notesViewPr>
    <p:cSldViewPr snapToGrid="0" snapToObjects="1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BC2CF-7F92-4DC4-AB70-2995C65B8C0A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5E0C9083-E886-4630-B78F-2AED9BA97187}">
      <dgm:prSet/>
      <dgm:spPr/>
      <dgm:t>
        <a:bodyPr/>
        <a:lstStyle/>
        <a:p>
          <a:r>
            <a:rPr lang="fi-FI"/>
            <a:t>Lihavuuden ehkäisy ja hoito on tärkeää kaikissa ikäryhmissä.</a:t>
          </a:r>
        </a:p>
      </dgm:t>
    </dgm:pt>
    <dgm:pt modelId="{9BB1C63D-D50A-4007-BB35-E8B19961C6AA}" type="parTrans" cxnId="{8D627992-58DE-458D-AD60-4A811C3D453B}">
      <dgm:prSet/>
      <dgm:spPr/>
      <dgm:t>
        <a:bodyPr/>
        <a:lstStyle/>
        <a:p>
          <a:endParaRPr lang="fi-FI"/>
        </a:p>
      </dgm:t>
    </dgm:pt>
    <dgm:pt modelId="{61837ADD-D8B3-4795-982A-C79E4CF95BD4}" type="sibTrans" cxnId="{8D627992-58DE-458D-AD60-4A811C3D453B}">
      <dgm:prSet/>
      <dgm:spPr/>
      <dgm:t>
        <a:bodyPr/>
        <a:lstStyle/>
        <a:p>
          <a:endParaRPr lang="fi-FI"/>
        </a:p>
      </dgm:t>
    </dgm:pt>
    <dgm:pt modelId="{534C1444-3EB2-4A36-9BEB-AE110500866C}">
      <dgm:prSet/>
      <dgm:spPr/>
      <dgm:t>
        <a:bodyPr/>
        <a:lstStyle/>
        <a:p>
          <a:r>
            <a:rPr lang="fi-FI"/>
            <a:t>Lihavuudella on merkittäviä fyysisiä, psyykkisiä, sosiaalisia ja taloudellisia vaikutuksia sekä yksilöille että yhteiskunnalle.</a:t>
          </a:r>
        </a:p>
      </dgm:t>
    </dgm:pt>
    <dgm:pt modelId="{E3B0515C-8100-4B26-93D2-0E3A77952F92}" type="parTrans" cxnId="{D82D341D-2003-4550-8BCB-18198E1C1099}">
      <dgm:prSet/>
      <dgm:spPr/>
      <dgm:t>
        <a:bodyPr/>
        <a:lstStyle/>
        <a:p>
          <a:endParaRPr lang="fi-FI"/>
        </a:p>
      </dgm:t>
    </dgm:pt>
    <dgm:pt modelId="{3E28227A-2E58-4F79-A54B-4E513E947E5C}" type="sibTrans" cxnId="{D82D341D-2003-4550-8BCB-18198E1C1099}">
      <dgm:prSet/>
      <dgm:spPr/>
      <dgm:t>
        <a:bodyPr/>
        <a:lstStyle/>
        <a:p>
          <a:endParaRPr lang="fi-FI"/>
        </a:p>
      </dgm:t>
    </dgm:pt>
    <dgm:pt modelId="{4338CCBE-EA22-46CB-BC4D-1CA1EC805B75}">
      <dgm:prSet/>
      <dgm:spPr/>
      <dgm:t>
        <a:bodyPr/>
        <a:lstStyle/>
        <a:p>
          <a:r>
            <a:rPr lang="fi-FI"/>
            <a:t>Lihavuuden ehkäisyn ja hoidon tavoitteena on</a:t>
          </a:r>
        </a:p>
      </dgm:t>
    </dgm:pt>
    <dgm:pt modelId="{8D2FA826-45E7-4D6D-BE63-FA44AEADED8F}" type="parTrans" cxnId="{D59CE86F-44B8-4EBA-A3AB-B77D591A4193}">
      <dgm:prSet/>
      <dgm:spPr/>
      <dgm:t>
        <a:bodyPr/>
        <a:lstStyle/>
        <a:p>
          <a:endParaRPr lang="fi-FI"/>
        </a:p>
      </dgm:t>
    </dgm:pt>
    <dgm:pt modelId="{E2CD7E71-1004-4FF1-A5BA-68327EDF0E13}" type="sibTrans" cxnId="{D59CE86F-44B8-4EBA-A3AB-B77D591A4193}">
      <dgm:prSet/>
      <dgm:spPr/>
      <dgm:t>
        <a:bodyPr/>
        <a:lstStyle/>
        <a:p>
          <a:endParaRPr lang="fi-FI"/>
        </a:p>
      </dgm:t>
    </dgm:pt>
    <dgm:pt modelId="{82471D07-9E98-4AE0-9DD8-BD13E187742F}">
      <dgm:prSet/>
      <dgm:spPr/>
      <dgm:t>
        <a:bodyPr/>
        <a:lstStyle/>
        <a:p>
          <a:r>
            <a:rPr lang="fi-FI"/>
            <a:t>estää lihavuuden paheneminen</a:t>
          </a:r>
        </a:p>
      </dgm:t>
    </dgm:pt>
    <dgm:pt modelId="{AC53EAC5-C29D-49DF-AE1A-5EFC26E909A5}" type="parTrans" cxnId="{0A63D5E2-D2EF-4D40-9AFD-3DD3488A7982}">
      <dgm:prSet/>
      <dgm:spPr/>
      <dgm:t>
        <a:bodyPr/>
        <a:lstStyle/>
        <a:p>
          <a:endParaRPr lang="fi-FI"/>
        </a:p>
      </dgm:t>
    </dgm:pt>
    <dgm:pt modelId="{36BDA116-4C70-4B45-8263-1B3B24451765}" type="sibTrans" cxnId="{0A63D5E2-D2EF-4D40-9AFD-3DD3488A7982}">
      <dgm:prSet/>
      <dgm:spPr/>
      <dgm:t>
        <a:bodyPr/>
        <a:lstStyle/>
        <a:p>
          <a:endParaRPr lang="fi-FI"/>
        </a:p>
      </dgm:t>
    </dgm:pt>
    <dgm:pt modelId="{137FC24D-8FCF-4CAB-A816-8289BFF17861}">
      <dgm:prSet/>
      <dgm:spPr/>
      <dgm:t>
        <a:bodyPr/>
        <a:lstStyle/>
        <a:p>
          <a:r>
            <a:rPr lang="fi-FI" dirty="0"/>
            <a:t>auttaa </a:t>
          </a:r>
          <a:r>
            <a:rPr lang="fi-FI" dirty="0">
              <a:solidFill>
                <a:schemeClr val="tx1"/>
              </a:solidFill>
            </a:rPr>
            <a:t>lasta, nuorta ja heidän perheitään painonhallinnassa</a:t>
          </a:r>
        </a:p>
      </dgm:t>
    </dgm:pt>
    <dgm:pt modelId="{20ED4387-0DEE-4EC9-9625-030CC5852473}" type="parTrans" cxnId="{E3DA56D3-4E57-4A0A-8616-C7D04324BEDA}">
      <dgm:prSet/>
      <dgm:spPr/>
      <dgm:t>
        <a:bodyPr/>
        <a:lstStyle/>
        <a:p>
          <a:endParaRPr lang="fi-FI"/>
        </a:p>
      </dgm:t>
    </dgm:pt>
    <dgm:pt modelId="{F58A1E97-A97B-4296-8C8E-E296DD4C93E9}" type="sibTrans" cxnId="{E3DA56D3-4E57-4A0A-8616-C7D04324BEDA}">
      <dgm:prSet/>
      <dgm:spPr/>
      <dgm:t>
        <a:bodyPr/>
        <a:lstStyle/>
        <a:p>
          <a:endParaRPr lang="fi-FI"/>
        </a:p>
      </dgm:t>
    </dgm:pt>
    <dgm:pt modelId="{6294A746-6A15-4B97-A2BF-5A9DFFBC632A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ehkäistä ja hoitaa lihavuuden aiheuttamia sairauksia </a:t>
          </a:r>
        </a:p>
      </dgm:t>
    </dgm:pt>
    <dgm:pt modelId="{EC7E3E2F-08CE-44B2-8113-77B0E68951E2}" type="parTrans" cxnId="{1A00C92F-DFB3-4AB8-A35C-14792087EF5E}">
      <dgm:prSet/>
      <dgm:spPr/>
      <dgm:t>
        <a:bodyPr/>
        <a:lstStyle/>
        <a:p>
          <a:endParaRPr lang="fi-FI"/>
        </a:p>
      </dgm:t>
    </dgm:pt>
    <dgm:pt modelId="{EF91F322-D09B-400F-BA91-ACE80FCE9E82}" type="sibTrans" cxnId="{1A00C92F-DFB3-4AB8-A35C-14792087EF5E}">
      <dgm:prSet/>
      <dgm:spPr/>
      <dgm:t>
        <a:bodyPr/>
        <a:lstStyle/>
        <a:p>
          <a:endParaRPr lang="fi-FI"/>
        </a:p>
      </dgm:t>
    </dgm:pt>
    <dgm:pt modelId="{AFC785CD-E089-45FA-88B6-B947C3749B78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parantaa elämänlaatua ja toimintakykyä.</a:t>
          </a:r>
        </a:p>
      </dgm:t>
    </dgm:pt>
    <dgm:pt modelId="{A1BA0F22-4B4E-4571-B65E-EA79C33D8A14}" type="parTrans" cxnId="{2A31A594-156C-4298-9F4F-78C349BF68E4}">
      <dgm:prSet/>
      <dgm:spPr/>
      <dgm:t>
        <a:bodyPr/>
        <a:lstStyle/>
        <a:p>
          <a:endParaRPr lang="fi-FI"/>
        </a:p>
      </dgm:t>
    </dgm:pt>
    <dgm:pt modelId="{B32A807A-B53E-428B-B1BF-73EAA8A5A980}" type="sibTrans" cxnId="{2A31A594-156C-4298-9F4F-78C349BF68E4}">
      <dgm:prSet/>
      <dgm:spPr/>
      <dgm:t>
        <a:bodyPr/>
        <a:lstStyle/>
        <a:p>
          <a:endParaRPr lang="fi-FI"/>
        </a:p>
      </dgm:t>
    </dgm:pt>
    <dgm:pt modelId="{9F607B3F-517C-439A-A1F2-F1DA952F9991}">
      <dgm:prSet/>
      <dgm:spPr/>
      <dgm:t>
        <a:bodyPr/>
        <a:lstStyle/>
        <a:p>
          <a:r>
            <a:rPr lang="fi-FI" dirty="0"/>
            <a:t>Hoito on potilaslähtöistä.</a:t>
          </a:r>
        </a:p>
      </dgm:t>
    </dgm:pt>
    <dgm:pt modelId="{6D6FF43E-C3EB-43A9-BE8E-D69036117252}" type="parTrans" cxnId="{5DD60508-77CF-4C57-8295-2F9A6DA274A9}">
      <dgm:prSet/>
      <dgm:spPr/>
      <dgm:t>
        <a:bodyPr/>
        <a:lstStyle/>
        <a:p>
          <a:endParaRPr lang="fi-FI"/>
        </a:p>
      </dgm:t>
    </dgm:pt>
    <dgm:pt modelId="{1C2F9F8C-BBC1-46CD-88D5-D3AB58FAEBE4}" type="sibTrans" cxnId="{5DD60508-77CF-4C57-8295-2F9A6DA274A9}">
      <dgm:prSet/>
      <dgm:spPr/>
      <dgm:t>
        <a:bodyPr/>
        <a:lstStyle/>
        <a:p>
          <a:endParaRPr lang="fi-FI"/>
        </a:p>
      </dgm:t>
    </dgm:pt>
    <dgm:pt modelId="{CE79BD73-7F7F-4430-970D-8504A6B083A7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Lapsi, nuori ja </a:t>
          </a:r>
          <a:r>
            <a:rPr lang="fi-FI" dirty="0"/>
            <a:t>hänen perheensä </a:t>
          </a:r>
          <a:r>
            <a:rPr lang="fi-FI" dirty="0" err="1"/>
            <a:t>osallistetaan</a:t>
          </a:r>
          <a:r>
            <a:rPr lang="fi-FI" dirty="0"/>
            <a:t> hoidon suunnitteluun ja kannustetaan omahoitoon.</a:t>
          </a:r>
        </a:p>
      </dgm:t>
    </dgm:pt>
    <dgm:pt modelId="{460668C2-4375-4F64-B167-35155F5B8F11}" type="parTrans" cxnId="{32A10FF2-2AF0-42BB-9053-9CFDF4EF5E1B}">
      <dgm:prSet/>
      <dgm:spPr/>
      <dgm:t>
        <a:bodyPr/>
        <a:lstStyle/>
        <a:p>
          <a:endParaRPr lang="fi-FI"/>
        </a:p>
      </dgm:t>
    </dgm:pt>
    <dgm:pt modelId="{77B79691-6B37-43EA-89F2-4167DF4613FF}" type="sibTrans" cxnId="{32A10FF2-2AF0-42BB-9053-9CFDF4EF5E1B}">
      <dgm:prSet/>
      <dgm:spPr/>
      <dgm:t>
        <a:bodyPr/>
        <a:lstStyle/>
        <a:p>
          <a:endParaRPr lang="fi-FI"/>
        </a:p>
      </dgm:t>
    </dgm:pt>
    <dgm:pt modelId="{3F599D75-02F5-4D5B-8C93-AA58CDB5163A}" type="pres">
      <dgm:prSet presAssocID="{AFABC2CF-7F92-4DC4-AB70-2995C65B8C0A}" presName="linear" presStyleCnt="0">
        <dgm:presLayoutVars>
          <dgm:animLvl val="lvl"/>
          <dgm:resizeHandles val="exact"/>
        </dgm:presLayoutVars>
      </dgm:prSet>
      <dgm:spPr/>
    </dgm:pt>
    <dgm:pt modelId="{BB01CE04-8DD4-4772-9537-9264101B3715}" type="pres">
      <dgm:prSet presAssocID="{5E0C9083-E886-4630-B78F-2AED9BA9718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E32E9FC-DD83-416D-895C-7087DFF3643C}" type="pres">
      <dgm:prSet presAssocID="{5E0C9083-E886-4630-B78F-2AED9BA97187}" presName="childText" presStyleLbl="revTx" presStyleIdx="0" presStyleCnt="3">
        <dgm:presLayoutVars>
          <dgm:bulletEnabled val="1"/>
        </dgm:presLayoutVars>
      </dgm:prSet>
      <dgm:spPr/>
    </dgm:pt>
    <dgm:pt modelId="{95F4673E-43DE-4E88-8885-195E888E7878}" type="pres">
      <dgm:prSet presAssocID="{4338CCBE-EA22-46CB-BC4D-1CA1EC805B7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B8575F7-F7B6-47C7-B06B-F57E0C587128}" type="pres">
      <dgm:prSet presAssocID="{4338CCBE-EA22-46CB-BC4D-1CA1EC805B75}" presName="childText" presStyleLbl="revTx" presStyleIdx="1" presStyleCnt="3">
        <dgm:presLayoutVars>
          <dgm:bulletEnabled val="1"/>
        </dgm:presLayoutVars>
      </dgm:prSet>
      <dgm:spPr/>
    </dgm:pt>
    <dgm:pt modelId="{7EEC18FE-CB9B-4982-9208-8504B080970D}" type="pres">
      <dgm:prSet presAssocID="{9F607B3F-517C-439A-A1F2-F1DA952F999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0232B89-904B-4A37-A708-9685110B8506}" type="pres">
      <dgm:prSet presAssocID="{9F607B3F-517C-439A-A1F2-F1DA952F9991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DD60508-77CF-4C57-8295-2F9A6DA274A9}" srcId="{AFABC2CF-7F92-4DC4-AB70-2995C65B8C0A}" destId="{9F607B3F-517C-439A-A1F2-F1DA952F9991}" srcOrd="2" destOrd="0" parTransId="{6D6FF43E-C3EB-43A9-BE8E-D69036117252}" sibTransId="{1C2F9F8C-BBC1-46CD-88D5-D3AB58FAEBE4}"/>
    <dgm:cxn modelId="{D82D341D-2003-4550-8BCB-18198E1C1099}" srcId="{5E0C9083-E886-4630-B78F-2AED9BA97187}" destId="{534C1444-3EB2-4A36-9BEB-AE110500866C}" srcOrd="0" destOrd="0" parTransId="{E3B0515C-8100-4B26-93D2-0E3A77952F92}" sibTransId="{3E28227A-2E58-4F79-A54B-4E513E947E5C}"/>
    <dgm:cxn modelId="{5716971F-B18C-4775-8B5E-D862A0D9F45A}" type="presOf" srcId="{534C1444-3EB2-4A36-9BEB-AE110500866C}" destId="{BE32E9FC-DD83-416D-895C-7087DFF3643C}" srcOrd="0" destOrd="0" presId="urn:microsoft.com/office/officeart/2005/8/layout/vList2"/>
    <dgm:cxn modelId="{BB446E2E-E994-4A5E-9954-8FB98B30B7E4}" type="presOf" srcId="{82471D07-9E98-4AE0-9DD8-BD13E187742F}" destId="{BB8575F7-F7B6-47C7-B06B-F57E0C587128}" srcOrd="0" destOrd="0" presId="urn:microsoft.com/office/officeart/2005/8/layout/vList2"/>
    <dgm:cxn modelId="{1A00C92F-DFB3-4AB8-A35C-14792087EF5E}" srcId="{4338CCBE-EA22-46CB-BC4D-1CA1EC805B75}" destId="{6294A746-6A15-4B97-A2BF-5A9DFFBC632A}" srcOrd="2" destOrd="0" parTransId="{EC7E3E2F-08CE-44B2-8113-77B0E68951E2}" sibTransId="{EF91F322-D09B-400F-BA91-ACE80FCE9E82}"/>
    <dgm:cxn modelId="{D59CE86F-44B8-4EBA-A3AB-B77D591A4193}" srcId="{AFABC2CF-7F92-4DC4-AB70-2995C65B8C0A}" destId="{4338CCBE-EA22-46CB-BC4D-1CA1EC805B75}" srcOrd="1" destOrd="0" parTransId="{8D2FA826-45E7-4D6D-BE63-FA44AEADED8F}" sibTransId="{E2CD7E71-1004-4FF1-A5BA-68327EDF0E13}"/>
    <dgm:cxn modelId="{3BEA4273-29CA-4F32-B8D9-8FF15DDB3BEA}" type="presOf" srcId="{CE79BD73-7F7F-4430-970D-8504A6B083A7}" destId="{90232B89-904B-4A37-A708-9685110B8506}" srcOrd="0" destOrd="0" presId="urn:microsoft.com/office/officeart/2005/8/layout/vList2"/>
    <dgm:cxn modelId="{BFBB5576-FB5A-408F-B50F-3E351B7869C3}" type="presOf" srcId="{137FC24D-8FCF-4CAB-A816-8289BFF17861}" destId="{BB8575F7-F7B6-47C7-B06B-F57E0C587128}" srcOrd="0" destOrd="1" presId="urn:microsoft.com/office/officeart/2005/8/layout/vList2"/>
    <dgm:cxn modelId="{8D627992-58DE-458D-AD60-4A811C3D453B}" srcId="{AFABC2CF-7F92-4DC4-AB70-2995C65B8C0A}" destId="{5E0C9083-E886-4630-B78F-2AED9BA97187}" srcOrd="0" destOrd="0" parTransId="{9BB1C63D-D50A-4007-BB35-E8B19961C6AA}" sibTransId="{61837ADD-D8B3-4795-982A-C79E4CF95BD4}"/>
    <dgm:cxn modelId="{2A31A594-156C-4298-9F4F-78C349BF68E4}" srcId="{4338CCBE-EA22-46CB-BC4D-1CA1EC805B75}" destId="{AFC785CD-E089-45FA-88B6-B947C3749B78}" srcOrd="3" destOrd="0" parTransId="{A1BA0F22-4B4E-4571-B65E-EA79C33D8A14}" sibTransId="{B32A807A-B53E-428B-B1BF-73EAA8A5A980}"/>
    <dgm:cxn modelId="{2DD4649E-B14F-4880-8AA0-D9FAE09A9D11}" type="presOf" srcId="{6294A746-6A15-4B97-A2BF-5A9DFFBC632A}" destId="{BB8575F7-F7B6-47C7-B06B-F57E0C587128}" srcOrd="0" destOrd="2" presId="urn:microsoft.com/office/officeart/2005/8/layout/vList2"/>
    <dgm:cxn modelId="{680278A1-3EAC-4F83-9327-586698D77BDB}" type="presOf" srcId="{4338CCBE-EA22-46CB-BC4D-1CA1EC805B75}" destId="{95F4673E-43DE-4E88-8885-195E888E7878}" srcOrd="0" destOrd="0" presId="urn:microsoft.com/office/officeart/2005/8/layout/vList2"/>
    <dgm:cxn modelId="{2706D0B9-36F7-48A3-B6DD-7CB477B76053}" type="presOf" srcId="{9F607B3F-517C-439A-A1F2-F1DA952F9991}" destId="{7EEC18FE-CB9B-4982-9208-8504B080970D}" srcOrd="0" destOrd="0" presId="urn:microsoft.com/office/officeart/2005/8/layout/vList2"/>
    <dgm:cxn modelId="{4535C0CA-6E0C-4D12-AA99-EBA27C5B8F16}" type="presOf" srcId="{5E0C9083-E886-4630-B78F-2AED9BA97187}" destId="{BB01CE04-8DD4-4772-9537-9264101B3715}" srcOrd="0" destOrd="0" presId="urn:microsoft.com/office/officeart/2005/8/layout/vList2"/>
    <dgm:cxn modelId="{F5EE24CF-35D8-4ACE-AE84-B04C4222A75D}" type="presOf" srcId="{AFC785CD-E089-45FA-88B6-B947C3749B78}" destId="{BB8575F7-F7B6-47C7-B06B-F57E0C587128}" srcOrd="0" destOrd="3" presId="urn:microsoft.com/office/officeart/2005/8/layout/vList2"/>
    <dgm:cxn modelId="{E3DA56D3-4E57-4A0A-8616-C7D04324BEDA}" srcId="{4338CCBE-EA22-46CB-BC4D-1CA1EC805B75}" destId="{137FC24D-8FCF-4CAB-A816-8289BFF17861}" srcOrd="1" destOrd="0" parTransId="{20ED4387-0DEE-4EC9-9625-030CC5852473}" sibTransId="{F58A1E97-A97B-4296-8C8E-E296DD4C93E9}"/>
    <dgm:cxn modelId="{0A63D5E2-D2EF-4D40-9AFD-3DD3488A7982}" srcId="{4338CCBE-EA22-46CB-BC4D-1CA1EC805B75}" destId="{82471D07-9E98-4AE0-9DD8-BD13E187742F}" srcOrd="0" destOrd="0" parTransId="{AC53EAC5-C29D-49DF-AE1A-5EFC26E909A5}" sibTransId="{36BDA116-4C70-4B45-8263-1B3B24451765}"/>
    <dgm:cxn modelId="{195727EA-958A-4630-A7FF-3B2DDD86A24D}" type="presOf" srcId="{AFABC2CF-7F92-4DC4-AB70-2995C65B8C0A}" destId="{3F599D75-02F5-4D5B-8C93-AA58CDB5163A}" srcOrd="0" destOrd="0" presId="urn:microsoft.com/office/officeart/2005/8/layout/vList2"/>
    <dgm:cxn modelId="{32A10FF2-2AF0-42BB-9053-9CFDF4EF5E1B}" srcId="{9F607B3F-517C-439A-A1F2-F1DA952F9991}" destId="{CE79BD73-7F7F-4430-970D-8504A6B083A7}" srcOrd="0" destOrd="0" parTransId="{460668C2-4375-4F64-B167-35155F5B8F11}" sibTransId="{77B79691-6B37-43EA-89F2-4167DF4613FF}"/>
    <dgm:cxn modelId="{3CCEA609-56D5-43EC-9484-1F6137CFE557}" type="presParOf" srcId="{3F599D75-02F5-4D5B-8C93-AA58CDB5163A}" destId="{BB01CE04-8DD4-4772-9537-9264101B3715}" srcOrd="0" destOrd="0" presId="urn:microsoft.com/office/officeart/2005/8/layout/vList2"/>
    <dgm:cxn modelId="{993EDB17-76DA-4027-BE36-FA590A4AF66A}" type="presParOf" srcId="{3F599D75-02F5-4D5B-8C93-AA58CDB5163A}" destId="{BE32E9FC-DD83-416D-895C-7087DFF3643C}" srcOrd="1" destOrd="0" presId="urn:microsoft.com/office/officeart/2005/8/layout/vList2"/>
    <dgm:cxn modelId="{44579D03-03CA-4AC1-9F30-F761EF4CA8AB}" type="presParOf" srcId="{3F599D75-02F5-4D5B-8C93-AA58CDB5163A}" destId="{95F4673E-43DE-4E88-8885-195E888E7878}" srcOrd="2" destOrd="0" presId="urn:microsoft.com/office/officeart/2005/8/layout/vList2"/>
    <dgm:cxn modelId="{BA38A82D-068F-43D4-87A7-96B30C325557}" type="presParOf" srcId="{3F599D75-02F5-4D5B-8C93-AA58CDB5163A}" destId="{BB8575F7-F7B6-47C7-B06B-F57E0C587128}" srcOrd="3" destOrd="0" presId="urn:microsoft.com/office/officeart/2005/8/layout/vList2"/>
    <dgm:cxn modelId="{45551024-3B4B-48B2-8772-2B8D312CCDFA}" type="presParOf" srcId="{3F599D75-02F5-4D5B-8C93-AA58CDB5163A}" destId="{7EEC18FE-CB9B-4982-9208-8504B080970D}" srcOrd="4" destOrd="0" presId="urn:microsoft.com/office/officeart/2005/8/layout/vList2"/>
    <dgm:cxn modelId="{CA145329-23D2-419E-9280-01480CB0FA6A}" type="presParOf" srcId="{3F599D75-02F5-4D5B-8C93-AA58CDB5163A}" destId="{90232B89-904B-4A37-A708-9685110B85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85E054-2BFE-420A-8553-3FAB98A862F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BA3E29EF-1386-4286-88BB-A5EBE9DA964F}">
      <dgm:prSet custT="1"/>
      <dgm:spPr/>
      <dgm:t>
        <a:bodyPr/>
        <a:lstStyle/>
        <a:p>
          <a:r>
            <a:rPr lang="fi-FI" sz="1900"/>
            <a:t>Äidin raskaudenaikainen lihavuus ja useat siihen liittyvät häiriöt edistävät syntyvän lapsen lihomistaipumusta.</a:t>
          </a:r>
        </a:p>
      </dgm:t>
    </dgm:pt>
    <dgm:pt modelId="{17AB3577-97AC-4EE2-9489-FD5F32DBBE4B}" type="parTrans" cxnId="{3FA3DF6E-D598-4633-B3F4-17F77025FD64}">
      <dgm:prSet/>
      <dgm:spPr/>
      <dgm:t>
        <a:bodyPr/>
        <a:lstStyle/>
        <a:p>
          <a:endParaRPr lang="fi-FI"/>
        </a:p>
      </dgm:t>
    </dgm:pt>
    <dgm:pt modelId="{B7FA5B0D-9A90-4B4A-ADEE-1682B2413D89}" type="sibTrans" cxnId="{3FA3DF6E-D598-4633-B3F4-17F77025FD64}">
      <dgm:prSet/>
      <dgm:spPr/>
      <dgm:t>
        <a:bodyPr/>
        <a:lstStyle/>
        <a:p>
          <a:endParaRPr lang="fi-FI"/>
        </a:p>
      </dgm:t>
    </dgm:pt>
    <dgm:pt modelId="{F62CF386-1112-44A4-A50B-AFBEB1D18221}">
      <dgm:prSet custT="1"/>
      <dgm:spPr/>
      <dgm:t>
        <a:bodyPr/>
        <a:lstStyle/>
        <a:p>
          <a:r>
            <a:rPr lang="fi-FI" sz="1900"/>
            <a:t>Lapsuusiän lihavuudella on merkittävä taipumus jatkua aikuisikään. Painon kehitystä on tärkeää seurata koko lapsuuden ja nuoruuden ajan.</a:t>
          </a:r>
        </a:p>
      </dgm:t>
    </dgm:pt>
    <dgm:pt modelId="{27E5B2EC-96AD-4E51-BD59-1A76F5A6D678}" type="parTrans" cxnId="{EA81ADCD-D405-47F5-9415-549261DE6E06}">
      <dgm:prSet/>
      <dgm:spPr/>
      <dgm:t>
        <a:bodyPr/>
        <a:lstStyle/>
        <a:p>
          <a:endParaRPr lang="fi-FI"/>
        </a:p>
      </dgm:t>
    </dgm:pt>
    <dgm:pt modelId="{D79A2FCE-6371-4635-A64B-04D4807D3EF1}" type="sibTrans" cxnId="{EA81ADCD-D405-47F5-9415-549261DE6E06}">
      <dgm:prSet/>
      <dgm:spPr/>
      <dgm:t>
        <a:bodyPr/>
        <a:lstStyle/>
        <a:p>
          <a:endParaRPr lang="fi-FI"/>
        </a:p>
      </dgm:t>
    </dgm:pt>
    <dgm:pt modelId="{55D3EFAC-9F91-4FF7-9D2D-5D58CBA297ED}">
      <dgm:prSet/>
      <dgm:spPr/>
      <dgm:t>
        <a:bodyPr/>
        <a:lstStyle/>
        <a:p>
          <a:r>
            <a:rPr lang="fi-FI"/>
            <a:t>Lapsilla lihavuuden arvioimiseen käytetään sekä pituuspainoa että painoindeksiä (ISO-BMI eli aikuista vastaava painoindeksi). </a:t>
          </a:r>
        </a:p>
      </dgm:t>
    </dgm:pt>
    <dgm:pt modelId="{0F8E896F-C4B6-440C-9C5F-D251C3D5254B}" type="parTrans" cxnId="{1BBF9EAE-04F4-486D-B7D3-FD2013B1E31E}">
      <dgm:prSet/>
      <dgm:spPr/>
      <dgm:t>
        <a:bodyPr/>
        <a:lstStyle/>
        <a:p>
          <a:endParaRPr lang="fi-FI"/>
        </a:p>
      </dgm:t>
    </dgm:pt>
    <dgm:pt modelId="{57E0362C-8023-4DD1-8DCD-6189937D65FF}" type="sibTrans" cxnId="{1BBF9EAE-04F4-486D-B7D3-FD2013B1E31E}">
      <dgm:prSet/>
      <dgm:spPr/>
      <dgm:t>
        <a:bodyPr/>
        <a:lstStyle/>
        <a:p>
          <a:endParaRPr lang="fi-FI"/>
        </a:p>
      </dgm:t>
    </dgm:pt>
    <dgm:pt modelId="{B4DC9605-ED74-4622-8667-40E07A004924}">
      <dgm:prSet/>
      <dgm:spPr/>
      <dgm:t>
        <a:bodyPr/>
        <a:lstStyle/>
        <a:p>
          <a:r>
            <a:rPr lang="fi-FI"/>
            <a:t>Lapsen lihominen tulee tunnistaa varhain, sillä varhainen hoito on tehokkainta.</a:t>
          </a:r>
        </a:p>
      </dgm:t>
    </dgm:pt>
    <dgm:pt modelId="{2CC29FBF-D90F-45C4-8A36-A3FE5580EA61}" type="parTrans" cxnId="{9F558F19-301D-4FED-A3AD-1453D4FC79BA}">
      <dgm:prSet/>
      <dgm:spPr/>
      <dgm:t>
        <a:bodyPr/>
        <a:lstStyle/>
        <a:p>
          <a:endParaRPr lang="fi-FI"/>
        </a:p>
      </dgm:t>
    </dgm:pt>
    <dgm:pt modelId="{4B7545EE-E406-4318-823A-09A41D01EB79}" type="sibTrans" cxnId="{9F558F19-301D-4FED-A3AD-1453D4FC79BA}">
      <dgm:prSet/>
      <dgm:spPr/>
      <dgm:t>
        <a:bodyPr/>
        <a:lstStyle/>
        <a:p>
          <a:endParaRPr lang="fi-FI"/>
        </a:p>
      </dgm:t>
    </dgm:pt>
    <dgm:pt modelId="{6C5D3172-D13A-48C8-ABDE-3B6290729CD4}" type="pres">
      <dgm:prSet presAssocID="{8F85E054-2BFE-420A-8553-3FAB98A862FC}" presName="linear" presStyleCnt="0">
        <dgm:presLayoutVars>
          <dgm:animLvl val="lvl"/>
          <dgm:resizeHandles val="exact"/>
        </dgm:presLayoutVars>
      </dgm:prSet>
      <dgm:spPr/>
    </dgm:pt>
    <dgm:pt modelId="{B58A4A6D-12D1-4DEE-9ADA-7BCD7D43C7CF}" type="pres">
      <dgm:prSet presAssocID="{BA3E29EF-1386-4286-88BB-A5EBE9DA964F}" presName="parentText" presStyleLbl="node1" presStyleIdx="0" presStyleCnt="4" custScaleY="90489">
        <dgm:presLayoutVars>
          <dgm:chMax val="0"/>
          <dgm:bulletEnabled val="1"/>
        </dgm:presLayoutVars>
      </dgm:prSet>
      <dgm:spPr/>
    </dgm:pt>
    <dgm:pt modelId="{5B1E9336-6C40-47FC-8AA7-41CB2CD62F63}" type="pres">
      <dgm:prSet presAssocID="{B7FA5B0D-9A90-4B4A-ADEE-1682B2413D89}" presName="spacer" presStyleCnt="0"/>
      <dgm:spPr/>
    </dgm:pt>
    <dgm:pt modelId="{3AE14184-41B5-40F9-92A0-0E970F88B321}" type="pres">
      <dgm:prSet presAssocID="{F62CF386-1112-44A4-A50B-AFBEB1D18221}" presName="parentText" presStyleLbl="node1" presStyleIdx="1" presStyleCnt="4" custScaleY="87599">
        <dgm:presLayoutVars>
          <dgm:chMax val="0"/>
          <dgm:bulletEnabled val="1"/>
        </dgm:presLayoutVars>
      </dgm:prSet>
      <dgm:spPr/>
    </dgm:pt>
    <dgm:pt modelId="{5BAA2F09-6FC2-4756-978C-394C7BDC6A65}" type="pres">
      <dgm:prSet presAssocID="{D79A2FCE-6371-4635-A64B-04D4807D3EF1}" presName="spacer" presStyleCnt="0"/>
      <dgm:spPr/>
    </dgm:pt>
    <dgm:pt modelId="{FFCB34E7-93FC-4023-A11E-2DC79E1CE22C}" type="pres">
      <dgm:prSet presAssocID="{55D3EFAC-9F91-4FF7-9D2D-5D58CBA297ED}" presName="parentText" presStyleLbl="node1" presStyleIdx="2" presStyleCnt="4" custScaleY="84874">
        <dgm:presLayoutVars>
          <dgm:chMax val="0"/>
          <dgm:bulletEnabled val="1"/>
        </dgm:presLayoutVars>
      </dgm:prSet>
      <dgm:spPr/>
    </dgm:pt>
    <dgm:pt modelId="{CC39C6CC-C90C-4823-B9D5-BF6FACD104B2}" type="pres">
      <dgm:prSet presAssocID="{57E0362C-8023-4DD1-8DCD-6189937D65FF}" presName="spacer" presStyleCnt="0"/>
      <dgm:spPr/>
    </dgm:pt>
    <dgm:pt modelId="{C89F4A86-5A6C-4A77-8B29-A740734EDDB3}" type="pres">
      <dgm:prSet presAssocID="{B4DC9605-ED74-4622-8667-40E07A004924}" presName="parentText" presStyleLbl="node1" presStyleIdx="3" presStyleCnt="4" custScaleY="56392">
        <dgm:presLayoutVars>
          <dgm:chMax val="0"/>
          <dgm:bulletEnabled val="1"/>
        </dgm:presLayoutVars>
      </dgm:prSet>
      <dgm:spPr/>
    </dgm:pt>
  </dgm:ptLst>
  <dgm:cxnLst>
    <dgm:cxn modelId="{9F558F19-301D-4FED-A3AD-1453D4FC79BA}" srcId="{8F85E054-2BFE-420A-8553-3FAB98A862FC}" destId="{B4DC9605-ED74-4622-8667-40E07A004924}" srcOrd="3" destOrd="0" parTransId="{2CC29FBF-D90F-45C4-8A36-A3FE5580EA61}" sibTransId="{4B7545EE-E406-4318-823A-09A41D01EB79}"/>
    <dgm:cxn modelId="{3FA3DF6E-D598-4633-B3F4-17F77025FD64}" srcId="{8F85E054-2BFE-420A-8553-3FAB98A862FC}" destId="{BA3E29EF-1386-4286-88BB-A5EBE9DA964F}" srcOrd="0" destOrd="0" parTransId="{17AB3577-97AC-4EE2-9489-FD5F32DBBE4B}" sibTransId="{B7FA5B0D-9A90-4B4A-ADEE-1682B2413D89}"/>
    <dgm:cxn modelId="{1BDF9258-0E15-4FFC-8296-E6D86D3B8619}" type="presOf" srcId="{B4DC9605-ED74-4622-8667-40E07A004924}" destId="{C89F4A86-5A6C-4A77-8B29-A740734EDDB3}" srcOrd="0" destOrd="0" presId="urn:microsoft.com/office/officeart/2005/8/layout/vList2"/>
    <dgm:cxn modelId="{69C8EFA1-3C62-42A9-A67F-6194F30684C7}" type="presOf" srcId="{BA3E29EF-1386-4286-88BB-A5EBE9DA964F}" destId="{B58A4A6D-12D1-4DEE-9ADA-7BCD7D43C7CF}" srcOrd="0" destOrd="0" presId="urn:microsoft.com/office/officeart/2005/8/layout/vList2"/>
    <dgm:cxn modelId="{3734A4A6-B650-4824-9E99-73AD1E59516B}" type="presOf" srcId="{F62CF386-1112-44A4-A50B-AFBEB1D18221}" destId="{3AE14184-41B5-40F9-92A0-0E970F88B321}" srcOrd="0" destOrd="0" presId="urn:microsoft.com/office/officeart/2005/8/layout/vList2"/>
    <dgm:cxn modelId="{1BBF9EAE-04F4-486D-B7D3-FD2013B1E31E}" srcId="{8F85E054-2BFE-420A-8553-3FAB98A862FC}" destId="{55D3EFAC-9F91-4FF7-9D2D-5D58CBA297ED}" srcOrd="2" destOrd="0" parTransId="{0F8E896F-C4B6-440C-9C5F-D251C3D5254B}" sibTransId="{57E0362C-8023-4DD1-8DCD-6189937D65FF}"/>
    <dgm:cxn modelId="{529EB3AE-D1B4-4178-BF2D-2452DF6830C3}" type="presOf" srcId="{55D3EFAC-9F91-4FF7-9D2D-5D58CBA297ED}" destId="{FFCB34E7-93FC-4023-A11E-2DC79E1CE22C}" srcOrd="0" destOrd="0" presId="urn:microsoft.com/office/officeart/2005/8/layout/vList2"/>
    <dgm:cxn modelId="{EA81ADCD-D405-47F5-9415-549261DE6E06}" srcId="{8F85E054-2BFE-420A-8553-3FAB98A862FC}" destId="{F62CF386-1112-44A4-A50B-AFBEB1D18221}" srcOrd="1" destOrd="0" parTransId="{27E5B2EC-96AD-4E51-BD59-1A76F5A6D678}" sibTransId="{D79A2FCE-6371-4635-A64B-04D4807D3EF1}"/>
    <dgm:cxn modelId="{CB6A05D7-78F5-4974-9342-65E48B9EFA1E}" type="presOf" srcId="{8F85E054-2BFE-420A-8553-3FAB98A862FC}" destId="{6C5D3172-D13A-48C8-ABDE-3B6290729CD4}" srcOrd="0" destOrd="0" presId="urn:microsoft.com/office/officeart/2005/8/layout/vList2"/>
    <dgm:cxn modelId="{C4402100-A5F9-420E-8827-178B7196F1A2}" type="presParOf" srcId="{6C5D3172-D13A-48C8-ABDE-3B6290729CD4}" destId="{B58A4A6D-12D1-4DEE-9ADA-7BCD7D43C7CF}" srcOrd="0" destOrd="0" presId="urn:microsoft.com/office/officeart/2005/8/layout/vList2"/>
    <dgm:cxn modelId="{C197E784-FD81-4548-8CFE-BE0EFD5372B5}" type="presParOf" srcId="{6C5D3172-D13A-48C8-ABDE-3B6290729CD4}" destId="{5B1E9336-6C40-47FC-8AA7-41CB2CD62F63}" srcOrd="1" destOrd="0" presId="urn:microsoft.com/office/officeart/2005/8/layout/vList2"/>
    <dgm:cxn modelId="{6E1F95C8-8E57-427D-BA91-3F12F2B81854}" type="presParOf" srcId="{6C5D3172-D13A-48C8-ABDE-3B6290729CD4}" destId="{3AE14184-41B5-40F9-92A0-0E970F88B321}" srcOrd="2" destOrd="0" presId="urn:microsoft.com/office/officeart/2005/8/layout/vList2"/>
    <dgm:cxn modelId="{52A11B94-3DF7-4C68-9764-60B686A01863}" type="presParOf" srcId="{6C5D3172-D13A-48C8-ABDE-3B6290729CD4}" destId="{5BAA2F09-6FC2-4756-978C-394C7BDC6A65}" srcOrd="3" destOrd="0" presId="urn:microsoft.com/office/officeart/2005/8/layout/vList2"/>
    <dgm:cxn modelId="{46A29D60-E4AC-4F5A-8CC6-72C9D2DF79FC}" type="presParOf" srcId="{6C5D3172-D13A-48C8-ABDE-3B6290729CD4}" destId="{FFCB34E7-93FC-4023-A11E-2DC79E1CE22C}" srcOrd="4" destOrd="0" presId="urn:microsoft.com/office/officeart/2005/8/layout/vList2"/>
    <dgm:cxn modelId="{AF3EC0C0-AD9F-42F8-B7BD-FCE40321F34E}" type="presParOf" srcId="{6C5D3172-D13A-48C8-ABDE-3B6290729CD4}" destId="{CC39C6CC-C90C-4823-B9D5-BF6FACD104B2}" srcOrd="5" destOrd="0" presId="urn:microsoft.com/office/officeart/2005/8/layout/vList2"/>
    <dgm:cxn modelId="{80DFD3B1-E81D-4472-BF77-A859D16E0964}" type="presParOf" srcId="{6C5D3172-D13A-48C8-ABDE-3B6290729CD4}" destId="{C89F4A86-5A6C-4A77-8B29-A740734EDDB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335089-DDB3-4484-B67B-65DF88D40515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87C9AADC-CB65-4CE7-9694-1A29C73675E2}">
      <dgm:prSet/>
      <dgm:spPr/>
      <dgm:t>
        <a:bodyPr/>
        <a:lstStyle/>
        <a:p>
          <a:r>
            <a:rPr lang="fi-FI" dirty="0"/>
            <a:t>Erikoissairaanhoitoa tulee konsultoida, jos</a:t>
          </a:r>
        </a:p>
      </dgm:t>
    </dgm:pt>
    <dgm:pt modelId="{41801E99-A9D8-475F-885B-B4A605DF81E3}" type="parTrans" cxnId="{555D1FFE-2719-47E0-A801-21DA8902E023}">
      <dgm:prSet/>
      <dgm:spPr/>
      <dgm:t>
        <a:bodyPr/>
        <a:lstStyle/>
        <a:p>
          <a:endParaRPr lang="fi-FI"/>
        </a:p>
      </dgm:t>
    </dgm:pt>
    <dgm:pt modelId="{9AFF999A-9F42-49E0-BB9F-FE8478136F0B}" type="sibTrans" cxnId="{555D1FFE-2719-47E0-A801-21DA8902E023}">
      <dgm:prSet/>
      <dgm:spPr/>
      <dgm:t>
        <a:bodyPr/>
        <a:lstStyle/>
        <a:p>
          <a:endParaRPr lang="fi-FI"/>
        </a:p>
      </dgm:t>
    </dgm:pt>
    <dgm:pt modelId="{578D2C12-642B-49D1-A6D1-F798408E4FB5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lapsen tai nuoren lihavuus on vaikea-asteinen</a:t>
          </a:r>
        </a:p>
      </dgm:t>
    </dgm:pt>
    <dgm:pt modelId="{18F04036-92BA-46A8-98EA-CA5F123302D1}" type="parTrans" cxnId="{BA45C9DC-C8D0-445F-A6D5-904EF231A1AF}">
      <dgm:prSet/>
      <dgm:spPr/>
      <dgm:t>
        <a:bodyPr/>
        <a:lstStyle/>
        <a:p>
          <a:endParaRPr lang="fi-FI"/>
        </a:p>
      </dgm:t>
    </dgm:pt>
    <dgm:pt modelId="{C255732A-6593-45F1-A3E4-79F36C79C963}" type="sibTrans" cxnId="{BA45C9DC-C8D0-445F-A6D5-904EF231A1AF}">
      <dgm:prSet/>
      <dgm:spPr/>
      <dgm:t>
        <a:bodyPr/>
        <a:lstStyle/>
        <a:p>
          <a:endParaRPr lang="fi-FI"/>
        </a:p>
      </dgm:t>
    </dgm:pt>
    <dgm:pt modelId="{21C0F9B7-CCAD-4E39-929E-E8D4F082F298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herää epäily lihavuutta aiheuttavasta sairaudesta tai </a:t>
          </a:r>
        </a:p>
      </dgm:t>
    </dgm:pt>
    <dgm:pt modelId="{323052FF-5E77-4050-96FA-391C5362112C}" type="parTrans" cxnId="{D2B11C0B-5412-43C7-BDE8-CB3B12B20853}">
      <dgm:prSet/>
      <dgm:spPr/>
      <dgm:t>
        <a:bodyPr/>
        <a:lstStyle/>
        <a:p>
          <a:endParaRPr lang="fi-FI"/>
        </a:p>
      </dgm:t>
    </dgm:pt>
    <dgm:pt modelId="{E94B7AF0-1E0A-48A3-8E36-9AF7A7FCA1AE}" type="sibTrans" cxnId="{D2B11C0B-5412-43C7-BDE8-CB3B12B20853}">
      <dgm:prSet/>
      <dgm:spPr/>
      <dgm:t>
        <a:bodyPr/>
        <a:lstStyle/>
        <a:p>
          <a:endParaRPr lang="fi-FI"/>
        </a:p>
      </dgm:t>
    </dgm:pt>
    <dgm:pt modelId="{28B3E428-9234-41BB-9D92-EA6C3414D962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lapsella tai nuorella todetaan </a:t>
          </a:r>
          <a:r>
            <a:rPr lang="fi-FI" dirty="0"/>
            <a:t>merkkejä lihavuuden liitännäissairauksista.</a:t>
          </a:r>
        </a:p>
      </dgm:t>
    </dgm:pt>
    <dgm:pt modelId="{C07E753C-0F4F-4808-A603-3539A252E60B}" type="parTrans" cxnId="{E5645516-00B9-48E1-99AC-F5938C908E2C}">
      <dgm:prSet/>
      <dgm:spPr/>
      <dgm:t>
        <a:bodyPr/>
        <a:lstStyle/>
        <a:p>
          <a:endParaRPr lang="fi-FI"/>
        </a:p>
      </dgm:t>
    </dgm:pt>
    <dgm:pt modelId="{775FF91F-F83F-4494-91D0-77E098E0A7AE}" type="sibTrans" cxnId="{E5645516-00B9-48E1-99AC-F5938C908E2C}">
      <dgm:prSet/>
      <dgm:spPr/>
      <dgm:t>
        <a:bodyPr/>
        <a:lstStyle/>
        <a:p>
          <a:endParaRPr lang="fi-FI"/>
        </a:p>
      </dgm:t>
    </dgm:pt>
    <dgm:pt modelId="{ED8A726D-DBF2-411D-9847-BF2E2DC1ACED}">
      <dgm:prSet/>
      <dgm:spPr/>
      <dgm:t>
        <a:bodyPr/>
        <a:lstStyle/>
        <a:p>
          <a:r>
            <a:rPr lang="fi-FI" dirty="0"/>
            <a:t>Lihavuuteen liittyviä sairauksia </a:t>
          </a:r>
          <a:r>
            <a:rPr lang="fi-FI"/>
            <a:t>ja valtimotaudin </a:t>
          </a:r>
          <a:r>
            <a:rPr lang="fi-FI" dirty="0"/>
            <a:t>riskitekijöitä voidaan todeta jo lapsuusiässä. </a:t>
          </a:r>
        </a:p>
      </dgm:t>
    </dgm:pt>
    <dgm:pt modelId="{E3DCE5A3-5A6F-4BAC-A37C-478F77879DB4}" type="parTrans" cxnId="{CE649B2B-07C5-4A78-AAAC-7C3149FFE0A5}">
      <dgm:prSet/>
      <dgm:spPr/>
      <dgm:t>
        <a:bodyPr/>
        <a:lstStyle/>
        <a:p>
          <a:endParaRPr lang="fi-FI"/>
        </a:p>
      </dgm:t>
    </dgm:pt>
    <dgm:pt modelId="{F213CDA4-EE53-4EED-BA1E-A2342A6391D9}" type="sibTrans" cxnId="{CE649B2B-07C5-4A78-AAAC-7C3149FFE0A5}">
      <dgm:prSet/>
      <dgm:spPr/>
      <dgm:t>
        <a:bodyPr/>
        <a:lstStyle/>
        <a:p>
          <a:endParaRPr lang="fi-FI"/>
        </a:p>
      </dgm:t>
    </dgm:pt>
    <dgm:pt modelId="{B731030B-3BB9-4287-BBAC-A2C900DA7C99}">
      <dgm:prSet/>
      <dgm:spPr/>
      <dgm:t>
        <a:bodyPr/>
        <a:lstStyle/>
        <a:p>
          <a:r>
            <a:rPr lang="fi-FI"/>
            <a:t>Lasten ja nuorten lihavuuden ehkäisy ja hoito perustuvat elintapamuutosten tukemiseen.  </a:t>
          </a:r>
        </a:p>
      </dgm:t>
    </dgm:pt>
    <dgm:pt modelId="{54E24D38-49B2-47C6-BACC-F38F89A21125}" type="parTrans" cxnId="{BEE1B540-1F50-481E-8D12-C9FB37E2F720}">
      <dgm:prSet/>
      <dgm:spPr/>
      <dgm:t>
        <a:bodyPr/>
        <a:lstStyle/>
        <a:p>
          <a:endParaRPr lang="fi-FI"/>
        </a:p>
      </dgm:t>
    </dgm:pt>
    <dgm:pt modelId="{2AA40C2E-F265-4E3C-8220-672F4AEF9C76}" type="sibTrans" cxnId="{BEE1B540-1F50-481E-8D12-C9FB37E2F720}">
      <dgm:prSet/>
      <dgm:spPr/>
      <dgm:t>
        <a:bodyPr/>
        <a:lstStyle/>
        <a:p>
          <a:endParaRPr lang="fi-FI"/>
        </a:p>
      </dgm:t>
    </dgm:pt>
    <dgm:pt modelId="{3E2B0CEF-E37C-4FA2-B369-BF7E5F021ABE}">
      <dgm:prSet/>
      <dgm:spPr/>
      <dgm:t>
        <a:bodyPr/>
        <a:lstStyle/>
        <a:p>
          <a:r>
            <a:rPr lang="fi-FI" dirty="0"/>
            <a:t>Ensisijainen hoitotavoite ovat elintapojen pysyvät muutokset.</a:t>
          </a:r>
        </a:p>
      </dgm:t>
    </dgm:pt>
    <dgm:pt modelId="{1F5ADD81-CEC5-4478-B54D-22D152A493F0}" type="parTrans" cxnId="{C69044B7-17A2-4595-81F8-2D40F0FD05D9}">
      <dgm:prSet/>
      <dgm:spPr/>
      <dgm:t>
        <a:bodyPr/>
        <a:lstStyle/>
        <a:p>
          <a:endParaRPr lang="fi-FI"/>
        </a:p>
      </dgm:t>
    </dgm:pt>
    <dgm:pt modelId="{35FCCE2E-E1E1-4699-9ABD-2D7F88B45331}" type="sibTrans" cxnId="{C69044B7-17A2-4595-81F8-2D40F0FD05D9}">
      <dgm:prSet/>
      <dgm:spPr/>
      <dgm:t>
        <a:bodyPr/>
        <a:lstStyle/>
        <a:p>
          <a:endParaRPr lang="fi-FI"/>
        </a:p>
      </dgm:t>
    </dgm:pt>
    <dgm:pt modelId="{5DA12FB7-3FE5-4E68-98CE-F4CDEE67216F}">
      <dgm:prSet/>
      <dgm:spPr/>
      <dgm:t>
        <a:bodyPr/>
        <a:lstStyle/>
        <a:p>
          <a:r>
            <a:rPr lang="fi-FI"/>
            <a:t>Toissijainen hoitotavoite on yksilöllisen painotavoitteen saavuttaminen.</a:t>
          </a:r>
        </a:p>
      </dgm:t>
    </dgm:pt>
    <dgm:pt modelId="{BAD633FC-33F7-4905-BC02-8D4D12512E7B}" type="parTrans" cxnId="{80ACBE58-5C9C-415E-92C9-34F8741D4888}">
      <dgm:prSet/>
      <dgm:spPr/>
      <dgm:t>
        <a:bodyPr/>
        <a:lstStyle/>
        <a:p>
          <a:endParaRPr lang="fi-FI"/>
        </a:p>
      </dgm:t>
    </dgm:pt>
    <dgm:pt modelId="{2ACFEE6B-BB41-4FF6-8668-77347D5DF1CA}" type="sibTrans" cxnId="{80ACBE58-5C9C-415E-92C9-34F8741D4888}">
      <dgm:prSet/>
      <dgm:spPr/>
      <dgm:t>
        <a:bodyPr/>
        <a:lstStyle/>
        <a:p>
          <a:endParaRPr lang="fi-FI"/>
        </a:p>
      </dgm:t>
    </dgm:pt>
    <dgm:pt modelId="{54963170-C192-4596-9EDF-FCC8936FF690}" type="pres">
      <dgm:prSet presAssocID="{A0335089-DDB3-4484-B67B-65DF88D40515}" presName="linear" presStyleCnt="0">
        <dgm:presLayoutVars>
          <dgm:animLvl val="lvl"/>
          <dgm:resizeHandles val="exact"/>
        </dgm:presLayoutVars>
      </dgm:prSet>
      <dgm:spPr/>
    </dgm:pt>
    <dgm:pt modelId="{0152945C-C741-49D1-9034-6A75AC8EF548}" type="pres">
      <dgm:prSet presAssocID="{87C9AADC-CB65-4CE7-9694-1A29C73675E2}" presName="parentText" presStyleLbl="node1" presStyleIdx="0" presStyleCnt="3" custScaleY="66037">
        <dgm:presLayoutVars>
          <dgm:chMax val="0"/>
          <dgm:bulletEnabled val="1"/>
        </dgm:presLayoutVars>
      </dgm:prSet>
      <dgm:spPr/>
    </dgm:pt>
    <dgm:pt modelId="{14579CEA-CC02-425D-A996-5A66F0A38CD3}" type="pres">
      <dgm:prSet presAssocID="{87C9AADC-CB65-4CE7-9694-1A29C73675E2}" presName="childText" presStyleLbl="revTx" presStyleIdx="0" presStyleCnt="2">
        <dgm:presLayoutVars>
          <dgm:bulletEnabled val="1"/>
        </dgm:presLayoutVars>
      </dgm:prSet>
      <dgm:spPr/>
    </dgm:pt>
    <dgm:pt modelId="{C35E5634-8251-46A4-9202-A1B9CD242A7D}" type="pres">
      <dgm:prSet presAssocID="{ED8A726D-DBF2-411D-9847-BF2E2DC1ACE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988E198-82BC-45EE-8349-A82D3EB67A80}" type="pres">
      <dgm:prSet presAssocID="{F213CDA4-EE53-4EED-BA1E-A2342A6391D9}" presName="spacer" presStyleCnt="0"/>
      <dgm:spPr/>
    </dgm:pt>
    <dgm:pt modelId="{B0069FEF-AC2D-4E3E-950A-D895BFCA5574}" type="pres">
      <dgm:prSet presAssocID="{B731030B-3BB9-4287-BBAC-A2C900DA7C9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9B8A8BF-9185-4333-9196-915A99042141}" type="pres">
      <dgm:prSet presAssocID="{B731030B-3BB9-4287-BBAC-A2C900DA7C9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2B11C0B-5412-43C7-BDE8-CB3B12B20853}" srcId="{87C9AADC-CB65-4CE7-9694-1A29C73675E2}" destId="{21C0F9B7-CCAD-4E39-929E-E8D4F082F298}" srcOrd="1" destOrd="0" parTransId="{323052FF-5E77-4050-96FA-391C5362112C}" sibTransId="{E94B7AF0-1E0A-48A3-8E36-9AF7A7FCA1AE}"/>
    <dgm:cxn modelId="{E5645516-00B9-48E1-99AC-F5938C908E2C}" srcId="{87C9AADC-CB65-4CE7-9694-1A29C73675E2}" destId="{28B3E428-9234-41BB-9D92-EA6C3414D962}" srcOrd="2" destOrd="0" parTransId="{C07E753C-0F4F-4808-A603-3539A252E60B}" sibTransId="{775FF91F-F83F-4494-91D0-77E098E0A7AE}"/>
    <dgm:cxn modelId="{40B4B61D-C5B5-4A1A-8633-C39B05F97325}" type="presOf" srcId="{28B3E428-9234-41BB-9D92-EA6C3414D962}" destId="{14579CEA-CC02-425D-A996-5A66F0A38CD3}" srcOrd="0" destOrd="2" presId="urn:microsoft.com/office/officeart/2005/8/layout/vList2"/>
    <dgm:cxn modelId="{93109D1F-8F77-4901-ADC3-00CF7C8A69FD}" type="presOf" srcId="{3E2B0CEF-E37C-4FA2-B369-BF7E5F021ABE}" destId="{19B8A8BF-9185-4333-9196-915A99042141}" srcOrd="0" destOrd="0" presId="urn:microsoft.com/office/officeart/2005/8/layout/vList2"/>
    <dgm:cxn modelId="{CE649B2B-07C5-4A78-AAAC-7C3149FFE0A5}" srcId="{A0335089-DDB3-4484-B67B-65DF88D40515}" destId="{ED8A726D-DBF2-411D-9847-BF2E2DC1ACED}" srcOrd="1" destOrd="0" parTransId="{E3DCE5A3-5A6F-4BAC-A37C-478F77879DB4}" sibTransId="{F213CDA4-EE53-4EED-BA1E-A2342A6391D9}"/>
    <dgm:cxn modelId="{BEE1B540-1F50-481E-8D12-C9FB37E2F720}" srcId="{A0335089-DDB3-4484-B67B-65DF88D40515}" destId="{B731030B-3BB9-4287-BBAC-A2C900DA7C99}" srcOrd="2" destOrd="0" parTransId="{54E24D38-49B2-47C6-BACC-F38F89A21125}" sibTransId="{2AA40C2E-F265-4E3C-8220-672F4AEF9C76}"/>
    <dgm:cxn modelId="{D5EDEB6C-C3FA-4C00-AA54-4EA9EEE3FFA2}" type="presOf" srcId="{87C9AADC-CB65-4CE7-9694-1A29C73675E2}" destId="{0152945C-C741-49D1-9034-6A75AC8EF548}" srcOrd="0" destOrd="0" presId="urn:microsoft.com/office/officeart/2005/8/layout/vList2"/>
    <dgm:cxn modelId="{84E8C96D-C8A9-4F41-B9AF-223F0FACC23E}" type="presOf" srcId="{578D2C12-642B-49D1-A6D1-F798408E4FB5}" destId="{14579CEA-CC02-425D-A996-5A66F0A38CD3}" srcOrd="0" destOrd="0" presId="urn:microsoft.com/office/officeart/2005/8/layout/vList2"/>
    <dgm:cxn modelId="{80ACBE58-5C9C-415E-92C9-34F8741D4888}" srcId="{B731030B-3BB9-4287-BBAC-A2C900DA7C99}" destId="{5DA12FB7-3FE5-4E68-98CE-F4CDEE67216F}" srcOrd="1" destOrd="0" parTransId="{BAD633FC-33F7-4905-BC02-8D4D12512E7B}" sibTransId="{2ACFEE6B-BB41-4FF6-8668-77347D5DF1CA}"/>
    <dgm:cxn modelId="{D6AD9782-923B-439B-9418-DB7F06414346}" type="presOf" srcId="{B731030B-3BB9-4287-BBAC-A2C900DA7C99}" destId="{B0069FEF-AC2D-4E3E-950A-D895BFCA5574}" srcOrd="0" destOrd="0" presId="urn:microsoft.com/office/officeart/2005/8/layout/vList2"/>
    <dgm:cxn modelId="{C69044B7-17A2-4595-81F8-2D40F0FD05D9}" srcId="{B731030B-3BB9-4287-BBAC-A2C900DA7C99}" destId="{3E2B0CEF-E37C-4FA2-B369-BF7E5F021ABE}" srcOrd="0" destOrd="0" parTransId="{1F5ADD81-CEC5-4478-B54D-22D152A493F0}" sibTransId="{35FCCE2E-E1E1-4699-9ABD-2D7F88B45331}"/>
    <dgm:cxn modelId="{05237EB8-AF32-47F7-A3BB-EC4807DFBE1A}" type="presOf" srcId="{A0335089-DDB3-4484-B67B-65DF88D40515}" destId="{54963170-C192-4596-9EDF-FCC8936FF690}" srcOrd="0" destOrd="0" presId="urn:microsoft.com/office/officeart/2005/8/layout/vList2"/>
    <dgm:cxn modelId="{3CAA26CD-739C-4962-84BA-451934C547C3}" type="presOf" srcId="{5DA12FB7-3FE5-4E68-98CE-F4CDEE67216F}" destId="{19B8A8BF-9185-4333-9196-915A99042141}" srcOrd="0" destOrd="1" presId="urn:microsoft.com/office/officeart/2005/8/layout/vList2"/>
    <dgm:cxn modelId="{BA45C9DC-C8D0-445F-A6D5-904EF231A1AF}" srcId="{87C9AADC-CB65-4CE7-9694-1A29C73675E2}" destId="{578D2C12-642B-49D1-A6D1-F798408E4FB5}" srcOrd="0" destOrd="0" parTransId="{18F04036-92BA-46A8-98EA-CA5F123302D1}" sibTransId="{C255732A-6593-45F1-A3E4-79F36C79C963}"/>
    <dgm:cxn modelId="{5E9745DE-38A7-458D-A2E8-181900773F7E}" type="presOf" srcId="{21C0F9B7-CCAD-4E39-929E-E8D4F082F298}" destId="{14579CEA-CC02-425D-A996-5A66F0A38CD3}" srcOrd="0" destOrd="1" presId="urn:microsoft.com/office/officeart/2005/8/layout/vList2"/>
    <dgm:cxn modelId="{B1775CED-7BB9-428E-BC66-F874E10FC768}" type="presOf" srcId="{ED8A726D-DBF2-411D-9847-BF2E2DC1ACED}" destId="{C35E5634-8251-46A4-9202-A1B9CD242A7D}" srcOrd="0" destOrd="0" presId="urn:microsoft.com/office/officeart/2005/8/layout/vList2"/>
    <dgm:cxn modelId="{555D1FFE-2719-47E0-A801-21DA8902E023}" srcId="{A0335089-DDB3-4484-B67B-65DF88D40515}" destId="{87C9AADC-CB65-4CE7-9694-1A29C73675E2}" srcOrd="0" destOrd="0" parTransId="{41801E99-A9D8-475F-885B-B4A605DF81E3}" sibTransId="{9AFF999A-9F42-49E0-BB9F-FE8478136F0B}"/>
    <dgm:cxn modelId="{66B49F82-80F2-47FA-8F59-114B78654B1F}" type="presParOf" srcId="{54963170-C192-4596-9EDF-FCC8936FF690}" destId="{0152945C-C741-49D1-9034-6A75AC8EF548}" srcOrd="0" destOrd="0" presId="urn:microsoft.com/office/officeart/2005/8/layout/vList2"/>
    <dgm:cxn modelId="{8FB0FC99-49FB-4A1D-8F9D-A2ED7BBF7C00}" type="presParOf" srcId="{54963170-C192-4596-9EDF-FCC8936FF690}" destId="{14579CEA-CC02-425D-A996-5A66F0A38CD3}" srcOrd="1" destOrd="0" presId="urn:microsoft.com/office/officeart/2005/8/layout/vList2"/>
    <dgm:cxn modelId="{C8F5C913-1B6D-4CEF-BD31-86227ED483FB}" type="presParOf" srcId="{54963170-C192-4596-9EDF-FCC8936FF690}" destId="{C35E5634-8251-46A4-9202-A1B9CD242A7D}" srcOrd="2" destOrd="0" presId="urn:microsoft.com/office/officeart/2005/8/layout/vList2"/>
    <dgm:cxn modelId="{81DEA796-B2C9-482D-A202-518BF8E047D8}" type="presParOf" srcId="{54963170-C192-4596-9EDF-FCC8936FF690}" destId="{E988E198-82BC-45EE-8349-A82D3EB67A80}" srcOrd="3" destOrd="0" presId="urn:microsoft.com/office/officeart/2005/8/layout/vList2"/>
    <dgm:cxn modelId="{46E40F61-4175-4632-9F75-5DF3C8CB6CF1}" type="presParOf" srcId="{54963170-C192-4596-9EDF-FCC8936FF690}" destId="{B0069FEF-AC2D-4E3E-950A-D895BFCA5574}" srcOrd="4" destOrd="0" presId="urn:microsoft.com/office/officeart/2005/8/layout/vList2"/>
    <dgm:cxn modelId="{0857663F-E40A-4A3A-A91D-753188372BC0}" type="presParOf" srcId="{54963170-C192-4596-9EDF-FCC8936FF690}" destId="{19B8A8BF-9185-4333-9196-915A9904214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E0035C-5B74-4BBF-90CC-84F1154FA83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FC8B4CA-C927-4DB5-B4F5-479F5BF5B07B}">
      <dgm:prSet/>
      <dgm:spPr/>
      <dgm:t>
        <a:bodyPr/>
        <a:lstStyle/>
        <a:p>
          <a:r>
            <a:rPr lang="fi-FI" baseline="0"/>
            <a:t>Oikea-aikainen tuki ja painon seuranta toimivat paremmin kuin epäterveellisten elintapojen ja lihomisen riskien korostaminen.</a:t>
          </a:r>
          <a:endParaRPr lang="fi-FI"/>
        </a:p>
      </dgm:t>
    </dgm:pt>
    <dgm:pt modelId="{BE5A6A3E-FF12-4363-9A0E-A859DA77F390}" type="parTrans" cxnId="{B1022147-8343-40AF-BA34-9214C9A2C0EE}">
      <dgm:prSet/>
      <dgm:spPr/>
      <dgm:t>
        <a:bodyPr/>
        <a:lstStyle/>
        <a:p>
          <a:endParaRPr lang="fi-FI"/>
        </a:p>
      </dgm:t>
    </dgm:pt>
    <dgm:pt modelId="{08E30CC1-CD87-41BB-B5CD-34B039F35DF2}" type="sibTrans" cxnId="{B1022147-8343-40AF-BA34-9214C9A2C0EE}">
      <dgm:prSet/>
      <dgm:spPr/>
      <dgm:t>
        <a:bodyPr/>
        <a:lstStyle/>
        <a:p>
          <a:endParaRPr lang="fi-FI"/>
        </a:p>
      </dgm:t>
    </dgm:pt>
    <dgm:pt modelId="{07BB8E14-FCE2-44A5-A2C9-F9D5D874E5C5}">
      <dgm:prSet/>
      <dgm:spPr/>
      <dgm:t>
        <a:bodyPr/>
        <a:lstStyle/>
        <a:p>
          <a:r>
            <a:rPr lang="fi-FI" baseline="0" dirty="0"/>
            <a:t>Keskeisiä ovat </a:t>
          </a:r>
          <a:r>
            <a:rPr lang="fi-FI" baseline="0" dirty="0">
              <a:solidFill>
                <a:schemeClr val="tx1"/>
              </a:solidFill>
            </a:rPr>
            <a:t>motivoiva, asiakaslähtöinen ohjausote, valinnanvapauden huomioiminen ja perheen mukaanotto.</a:t>
          </a:r>
          <a:endParaRPr lang="fi-FI" dirty="0">
            <a:solidFill>
              <a:schemeClr val="tx1"/>
            </a:solidFill>
          </a:endParaRPr>
        </a:p>
      </dgm:t>
    </dgm:pt>
    <dgm:pt modelId="{6A071E91-64FF-4FD5-82E5-638DAA5EE923}" type="parTrans" cxnId="{1D377C2D-7667-485C-9038-40B70348CAC7}">
      <dgm:prSet/>
      <dgm:spPr/>
      <dgm:t>
        <a:bodyPr/>
        <a:lstStyle/>
        <a:p>
          <a:endParaRPr lang="fi-FI"/>
        </a:p>
      </dgm:t>
    </dgm:pt>
    <dgm:pt modelId="{A33E1A5D-5C8D-467F-AA26-58A3F4FD8470}" type="sibTrans" cxnId="{1D377C2D-7667-485C-9038-40B70348CAC7}">
      <dgm:prSet/>
      <dgm:spPr/>
      <dgm:t>
        <a:bodyPr/>
        <a:lstStyle/>
        <a:p>
          <a:endParaRPr lang="fi-FI"/>
        </a:p>
      </dgm:t>
    </dgm:pt>
    <dgm:pt modelId="{9ABAC374-0AB9-4E50-A0E0-D6CF1221E135}">
      <dgm:prSet/>
      <dgm:spPr/>
      <dgm:t>
        <a:bodyPr/>
        <a:lstStyle/>
        <a:p>
          <a:r>
            <a:rPr lang="fi-FI" baseline="0"/>
            <a:t>Terveydenhuollon ammattilaisten ohjausosaamista tulee kehittää, jotta elintapaohjaus olisi mahdollisimman monipuolista ja yksilöllistä.</a:t>
          </a:r>
          <a:endParaRPr lang="fi-FI"/>
        </a:p>
      </dgm:t>
    </dgm:pt>
    <dgm:pt modelId="{1DF13C9E-7F9D-4B60-B0B8-4B14F75312B9}" type="parTrans" cxnId="{A4DE5E6A-E699-4DF8-BD5D-AE4A7D6E2B36}">
      <dgm:prSet/>
      <dgm:spPr/>
      <dgm:t>
        <a:bodyPr/>
        <a:lstStyle/>
        <a:p>
          <a:endParaRPr lang="fi-FI"/>
        </a:p>
      </dgm:t>
    </dgm:pt>
    <dgm:pt modelId="{3450CE59-A969-423A-B57B-CE0073F79FBF}" type="sibTrans" cxnId="{A4DE5E6A-E699-4DF8-BD5D-AE4A7D6E2B36}">
      <dgm:prSet/>
      <dgm:spPr/>
      <dgm:t>
        <a:bodyPr/>
        <a:lstStyle/>
        <a:p>
          <a:endParaRPr lang="fi-FI"/>
        </a:p>
      </dgm:t>
    </dgm:pt>
    <dgm:pt modelId="{28739377-390B-4317-AFE1-A3A06CCE4227}">
      <dgm:prSet/>
      <dgm:spPr/>
      <dgm:t>
        <a:bodyPr/>
        <a:lstStyle/>
        <a:p>
          <a:r>
            <a:rPr lang="fi-FI" baseline="0"/>
            <a:t>Painonnousuun ja sen syihin tarjotaan kokonaisvaltaisesti hyvinvointia edistävää tukea mahdollisimman aikaisessa vaiheessa. </a:t>
          </a:r>
          <a:endParaRPr lang="fi-FI"/>
        </a:p>
      </dgm:t>
    </dgm:pt>
    <dgm:pt modelId="{5FECEE1A-1CC0-4873-B9B8-E1FCC0C42532}" type="parTrans" cxnId="{EF51E86B-204A-4C7B-85AB-EE9D1B342C54}">
      <dgm:prSet/>
      <dgm:spPr/>
      <dgm:t>
        <a:bodyPr/>
        <a:lstStyle/>
        <a:p>
          <a:endParaRPr lang="fi-FI"/>
        </a:p>
      </dgm:t>
    </dgm:pt>
    <dgm:pt modelId="{4C78BA1F-653E-4E06-88B7-0359182CEE0E}" type="sibTrans" cxnId="{EF51E86B-204A-4C7B-85AB-EE9D1B342C54}">
      <dgm:prSet/>
      <dgm:spPr/>
      <dgm:t>
        <a:bodyPr/>
        <a:lstStyle/>
        <a:p>
          <a:endParaRPr lang="fi-FI"/>
        </a:p>
      </dgm:t>
    </dgm:pt>
    <dgm:pt modelId="{AD84FC27-851C-4BC1-92E3-DC874551AF41}" type="pres">
      <dgm:prSet presAssocID="{52E0035C-5B74-4BBF-90CC-84F1154FA832}" presName="vert0" presStyleCnt="0">
        <dgm:presLayoutVars>
          <dgm:dir/>
          <dgm:animOne val="branch"/>
          <dgm:animLvl val="lvl"/>
        </dgm:presLayoutVars>
      </dgm:prSet>
      <dgm:spPr/>
    </dgm:pt>
    <dgm:pt modelId="{4A64B6E8-740E-433C-A852-34CCB628689B}" type="pres">
      <dgm:prSet presAssocID="{8FC8B4CA-C927-4DB5-B4F5-479F5BF5B07B}" presName="thickLine" presStyleLbl="alignNode1" presStyleIdx="0" presStyleCnt="4"/>
      <dgm:spPr/>
    </dgm:pt>
    <dgm:pt modelId="{A52FA3AD-18F4-49B4-A192-D466893D6C40}" type="pres">
      <dgm:prSet presAssocID="{8FC8B4CA-C927-4DB5-B4F5-479F5BF5B07B}" presName="horz1" presStyleCnt="0"/>
      <dgm:spPr/>
    </dgm:pt>
    <dgm:pt modelId="{B42BB71A-36B2-41F7-9FF8-F63E53EDDE98}" type="pres">
      <dgm:prSet presAssocID="{8FC8B4CA-C927-4DB5-B4F5-479F5BF5B07B}" presName="tx1" presStyleLbl="revTx" presStyleIdx="0" presStyleCnt="4"/>
      <dgm:spPr/>
    </dgm:pt>
    <dgm:pt modelId="{AB01B94D-77D2-420B-926D-B9B677FE326E}" type="pres">
      <dgm:prSet presAssocID="{8FC8B4CA-C927-4DB5-B4F5-479F5BF5B07B}" presName="vert1" presStyleCnt="0"/>
      <dgm:spPr/>
    </dgm:pt>
    <dgm:pt modelId="{BAC34C41-756E-4F8E-AD1F-AF2CF6FE0DC3}" type="pres">
      <dgm:prSet presAssocID="{07BB8E14-FCE2-44A5-A2C9-F9D5D874E5C5}" presName="thickLine" presStyleLbl="alignNode1" presStyleIdx="1" presStyleCnt="4"/>
      <dgm:spPr/>
    </dgm:pt>
    <dgm:pt modelId="{82666A20-B11C-44B7-9899-382FAB0994E3}" type="pres">
      <dgm:prSet presAssocID="{07BB8E14-FCE2-44A5-A2C9-F9D5D874E5C5}" presName="horz1" presStyleCnt="0"/>
      <dgm:spPr/>
    </dgm:pt>
    <dgm:pt modelId="{D0B53F8A-43E1-4E6E-83E0-90B6513B55E7}" type="pres">
      <dgm:prSet presAssocID="{07BB8E14-FCE2-44A5-A2C9-F9D5D874E5C5}" presName="tx1" presStyleLbl="revTx" presStyleIdx="1" presStyleCnt="4"/>
      <dgm:spPr/>
    </dgm:pt>
    <dgm:pt modelId="{E3FD66B9-057F-48B7-B4F3-7F493E7C347B}" type="pres">
      <dgm:prSet presAssocID="{07BB8E14-FCE2-44A5-A2C9-F9D5D874E5C5}" presName="vert1" presStyleCnt="0"/>
      <dgm:spPr/>
    </dgm:pt>
    <dgm:pt modelId="{0DF6B2FC-14AE-45E1-AF88-F7F758977F10}" type="pres">
      <dgm:prSet presAssocID="{9ABAC374-0AB9-4E50-A0E0-D6CF1221E135}" presName="thickLine" presStyleLbl="alignNode1" presStyleIdx="2" presStyleCnt="4"/>
      <dgm:spPr/>
    </dgm:pt>
    <dgm:pt modelId="{79846702-AB46-49A7-B7DF-B6B72745518F}" type="pres">
      <dgm:prSet presAssocID="{9ABAC374-0AB9-4E50-A0E0-D6CF1221E135}" presName="horz1" presStyleCnt="0"/>
      <dgm:spPr/>
    </dgm:pt>
    <dgm:pt modelId="{AA802819-F705-4B7E-9AE3-CE7E957F888C}" type="pres">
      <dgm:prSet presAssocID="{9ABAC374-0AB9-4E50-A0E0-D6CF1221E135}" presName="tx1" presStyleLbl="revTx" presStyleIdx="2" presStyleCnt="4"/>
      <dgm:spPr/>
    </dgm:pt>
    <dgm:pt modelId="{322DD23B-7B73-4AD4-865C-28923CEBB51B}" type="pres">
      <dgm:prSet presAssocID="{9ABAC374-0AB9-4E50-A0E0-D6CF1221E135}" presName="vert1" presStyleCnt="0"/>
      <dgm:spPr/>
    </dgm:pt>
    <dgm:pt modelId="{6C6462B6-D4F1-4772-A31C-C5FA1C4545CF}" type="pres">
      <dgm:prSet presAssocID="{28739377-390B-4317-AFE1-A3A06CCE4227}" presName="thickLine" presStyleLbl="alignNode1" presStyleIdx="3" presStyleCnt="4"/>
      <dgm:spPr/>
    </dgm:pt>
    <dgm:pt modelId="{8E5F1D19-3BD3-457B-802D-F03AF9C49D00}" type="pres">
      <dgm:prSet presAssocID="{28739377-390B-4317-AFE1-A3A06CCE4227}" presName="horz1" presStyleCnt="0"/>
      <dgm:spPr/>
    </dgm:pt>
    <dgm:pt modelId="{725D7104-D8D5-4D14-AE44-AAECB6C3B5D4}" type="pres">
      <dgm:prSet presAssocID="{28739377-390B-4317-AFE1-A3A06CCE4227}" presName="tx1" presStyleLbl="revTx" presStyleIdx="3" presStyleCnt="4"/>
      <dgm:spPr/>
    </dgm:pt>
    <dgm:pt modelId="{B47AE253-2931-4462-816E-A69C18D5B02A}" type="pres">
      <dgm:prSet presAssocID="{28739377-390B-4317-AFE1-A3A06CCE4227}" presName="vert1" presStyleCnt="0"/>
      <dgm:spPr/>
    </dgm:pt>
  </dgm:ptLst>
  <dgm:cxnLst>
    <dgm:cxn modelId="{8EE09B0F-47F8-41E2-962B-DB7E800B7480}" type="presOf" srcId="{52E0035C-5B74-4BBF-90CC-84F1154FA832}" destId="{AD84FC27-851C-4BC1-92E3-DC874551AF41}" srcOrd="0" destOrd="0" presId="urn:microsoft.com/office/officeart/2008/layout/LinedList"/>
    <dgm:cxn modelId="{E34CDF1B-7862-4952-9274-F98445D179F4}" type="presOf" srcId="{9ABAC374-0AB9-4E50-A0E0-D6CF1221E135}" destId="{AA802819-F705-4B7E-9AE3-CE7E957F888C}" srcOrd="0" destOrd="0" presId="urn:microsoft.com/office/officeart/2008/layout/LinedList"/>
    <dgm:cxn modelId="{0B34F41B-B734-40F7-B41D-17CA9A4472DF}" type="presOf" srcId="{8FC8B4CA-C927-4DB5-B4F5-479F5BF5B07B}" destId="{B42BB71A-36B2-41F7-9FF8-F63E53EDDE98}" srcOrd="0" destOrd="0" presId="urn:microsoft.com/office/officeart/2008/layout/LinedList"/>
    <dgm:cxn modelId="{1D377C2D-7667-485C-9038-40B70348CAC7}" srcId="{52E0035C-5B74-4BBF-90CC-84F1154FA832}" destId="{07BB8E14-FCE2-44A5-A2C9-F9D5D874E5C5}" srcOrd="1" destOrd="0" parTransId="{6A071E91-64FF-4FD5-82E5-638DAA5EE923}" sibTransId="{A33E1A5D-5C8D-467F-AA26-58A3F4FD8470}"/>
    <dgm:cxn modelId="{7125C13C-9E48-415F-8463-7AD7E031D5CC}" type="presOf" srcId="{28739377-390B-4317-AFE1-A3A06CCE4227}" destId="{725D7104-D8D5-4D14-AE44-AAECB6C3B5D4}" srcOrd="0" destOrd="0" presId="urn:microsoft.com/office/officeart/2008/layout/LinedList"/>
    <dgm:cxn modelId="{B1022147-8343-40AF-BA34-9214C9A2C0EE}" srcId="{52E0035C-5B74-4BBF-90CC-84F1154FA832}" destId="{8FC8B4CA-C927-4DB5-B4F5-479F5BF5B07B}" srcOrd="0" destOrd="0" parTransId="{BE5A6A3E-FF12-4363-9A0E-A859DA77F390}" sibTransId="{08E30CC1-CD87-41BB-B5CD-34B039F35DF2}"/>
    <dgm:cxn modelId="{A4DE5E6A-E699-4DF8-BD5D-AE4A7D6E2B36}" srcId="{52E0035C-5B74-4BBF-90CC-84F1154FA832}" destId="{9ABAC374-0AB9-4E50-A0E0-D6CF1221E135}" srcOrd="2" destOrd="0" parTransId="{1DF13C9E-7F9D-4B60-B0B8-4B14F75312B9}" sibTransId="{3450CE59-A969-423A-B57B-CE0073F79FBF}"/>
    <dgm:cxn modelId="{EF51E86B-204A-4C7B-85AB-EE9D1B342C54}" srcId="{52E0035C-5B74-4BBF-90CC-84F1154FA832}" destId="{28739377-390B-4317-AFE1-A3A06CCE4227}" srcOrd="3" destOrd="0" parTransId="{5FECEE1A-1CC0-4873-B9B8-E1FCC0C42532}" sibTransId="{4C78BA1F-653E-4E06-88B7-0359182CEE0E}"/>
    <dgm:cxn modelId="{B897CFA2-F6FA-4334-BF13-27D05024CCC5}" type="presOf" srcId="{07BB8E14-FCE2-44A5-A2C9-F9D5D874E5C5}" destId="{D0B53F8A-43E1-4E6E-83E0-90B6513B55E7}" srcOrd="0" destOrd="0" presId="urn:microsoft.com/office/officeart/2008/layout/LinedList"/>
    <dgm:cxn modelId="{BBA52CA3-848A-4631-A74B-2458B8D36DAB}" type="presParOf" srcId="{AD84FC27-851C-4BC1-92E3-DC874551AF41}" destId="{4A64B6E8-740E-433C-A852-34CCB628689B}" srcOrd="0" destOrd="0" presId="urn:microsoft.com/office/officeart/2008/layout/LinedList"/>
    <dgm:cxn modelId="{A89E00DA-AFFF-448A-893E-29942568F26C}" type="presParOf" srcId="{AD84FC27-851C-4BC1-92E3-DC874551AF41}" destId="{A52FA3AD-18F4-49B4-A192-D466893D6C40}" srcOrd="1" destOrd="0" presId="urn:microsoft.com/office/officeart/2008/layout/LinedList"/>
    <dgm:cxn modelId="{B32B637C-4C4B-4A58-8EAD-C4EF7FDD2FD5}" type="presParOf" srcId="{A52FA3AD-18F4-49B4-A192-D466893D6C40}" destId="{B42BB71A-36B2-41F7-9FF8-F63E53EDDE98}" srcOrd="0" destOrd="0" presId="urn:microsoft.com/office/officeart/2008/layout/LinedList"/>
    <dgm:cxn modelId="{A1EF4B73-A81B-40E6-87EF-E78F031016B4}" type="presParOf" srcId="{A52FA3AD-18F4-49B4-A192-D466893D6C40}" destId="{AB01B94D-77D2-420B-926D-B9B677FE326E}" srcOrd="1" destOrd="0" presId="urn:microsoft.com/office/officeart/2008/layout/LinedList"/>
    <dgm:cxn modelId="{C37BDFFD-B70D-4840-881D-5EBC925DD356}" type="presParOf" srcId="{AD84FC27-851C-4BC1-92E3-DC874551AF41}" destId="{BAC34C41-756E-4F8E-AD1F-AF2CF6FE0DC3}" srcOrd="2" destOrd="0" presId="urn:microsoft.com/office/officeart/2008/layout/LinedList"/>
    <dgm:cxn modelId="{1FBFE0DF-1612-4676-8421-F7651BEB2F17}" type="presParOf" srcId="{AD84FC27-851C-4BC1-92E3-DC874551AF41}" destId="{82666A20-B11C-44B7-9899-382FAB0994E3}" srcOrd="3" destOrd="0" presId="urn:microsoft.com/office/officeart/2008/layout/LinedList"/>
    <dgm:cxn modelId="{E09DD3CC-F451-4068-94C6-D84E618770DB}" type="presParOf" srcId="{82666A20-B11C-44B7-9899-382FAB0994E3}" destId="{D0B53F8A-43E1-4E6E-83E0-90B6513B55E7}" srcOrd="0" destOrd="0" presId="urn:microsoft.com/office/officeart/2008/layout/LinedList"/>
    <dgm:cxn modelId="{E569D070-0940-43F9-A81E-C4716B3B2E61}" type="presParOf" srcId="{82666A20-B11C-44B7-9899-382FAB0994E3}" destId="{E3FD66B9-057F-48B7-B4F3-7F493E7C347B}" srcOrd="1" destOrd="0" presId="urn:microsoft.com/office/officeart/2008/layout/LinedList"/>
    <dgm:cxn modelId="{01924614-5EA5-45FB-AE82-D0124DE34E16}" type="presParOf" srcId="{AD84FC27-851C-4BC1-92E3-DC874551AF41}" destId="{0DF6B2FC-14AE-45E1-AF88-F7F758977F10}" srcOrd="4" destOrd="0" presId="urn:microsoft.com/office/officeart/2008/layout/LinedList"/>
    <dgm:cxn modelId="{DEC3EC7A-384A-4D01-B198-6426EFFA1CB9}" type="presParOf" srcId="{AD84FC27-851C-4BC1-92E3-DC874551AF41}" destId="{79846702-AB46-49A7-B7DF-B6B72745518F}" srcOrd="5" destOrd="0" presId="urn:microsoft.com/office/officeart/2008/layout/LinedList"/>
    <dgm:cxn modelId="{EEF1E6D4-3F78-4D88-BEE3-2E52170C6FD5}" type="presParOf" srcId="{79846702-AB46-49A7-B7DF-B6B72745518F}" destId="{AA802819-F705-4B7E-9AE3-CE7E957F888C}" srcOrd="0" destOrd="0" presId="urn:microsoft.com/office/officeart/2008/layout/LinedList"/>
    <dgm:cxn modelId="{B9ED7467-6ECA-426E-8035-684772FC9390}" type="presParOf" srcId="{79846702-AB46-49A7-B7DF-B6B72745518F}" destId="{322DD23B-7B73-4AD4-865C-28923CEBB51B}" srcOrd="1" destOrd="0" presId="urn:microsoft.com/office/officeart/2008/layout/LinedList"/>
    <dgm:cxn modelId="{029E46A8-84CB-420A-8847-C3FE88D32330}" type="presParOf" srcId="{AD84FC27-851C-4BC1-92E3-DC874551AF41}" destId="{6C6462B6-D4F1-4772-A31C-C5FA1C4545CF}" srcOrd="6" destOrd="0" presId="urn:microsoft.com/office/officeart/2008/layout/LinedList"/>
    <dgm:cxn modelId="{8B797EEE-D502-4678-B13A-F1E9C5D06951}" type="presParOf" srcId="{AD84FC27-851C-4BC1-92E3-DC874551AF41}" destId="{8E5F1D19-3BD3-457B-802D-F03AF9C49D00}" srcOrd="7" destOrd="0" presId="urn:microsoft.com/office/officeart/2008/layout/LinedList"/>
    <dgm:cxn modelId="{E1D08D62-F70F-4A7A-855E-8EFF2BAA1CFC}" type="presParOf" srcId="{8E5F1D19-3BD3-457B-802D-F03AF9C49D00}" destId="{725D7104-D8D5-4D14-AE44-AAECB6C3B5D4}" srcOrd="0" destOrd="0" presId="urn:microsoft.com/office/officeart/2008/layout/LinedList"/>
    <dgm:cxn modelId="{5734267C-A8AA-4FB4-9365-A00A21AB2A8B}" type="presParOf" srcId="{8E5F1D19-3BD3-457B-802D-F03AF9C49D00}" destId="{B47AE253-2931-4462-816E-A69C18D5B02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EDB1E0-B37F-4A97-B0B3-7B36BD3F23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547A830D-E9F3-40F9-8BEE-AFBD538FFB51}">
      <dgm:prSet/>
      <dgm:spPr/>
      <dgm:t>
        <a:bodyPr/>
        <a:lstStyle/>
        <a:p>
          <a:r>
            <a:rPr lang="fi-FI" baseline="0"/>
            <a:t>Painonhallinnassa keskeisiä tekijöitä ovat</a:t>
          </a:r>
          <a:endParaRPr lang="fi-FI"/>
        </a:p>
      </dgm:t>
    </dgm:pt>
    <dgm:pt modelId="{8F32EA93-4BDC-4D7B-A44C-5DB95CEDF0E4}" type="parTrans" cxnId="{8C018EAD-DDED-41EA-9B9B-170D9FA2CC75}">
      <dgm:prSet/>
      <dgm:spPr/>
      <dgm:t>
        <a:bodyPr/>
        <a:lstStyle/>
        <a:p>
          <a:endParaRPr lang="fi-FI"/>
        </a:p>
      </dgm:t>
    </dgm:pt>
    <dgm:pt modelId="{2D6D9BD9-D598-42BE-B3A1-1C2B2E6F5EAE}" type="sibTrans" cxnId="{8C018EAD-DDED-41EA-9B9B-170D9FA2CC75}">
      <dgm:prSet/>
      <dgm:spPr/>
      <dgm:t>
        <a:bodyPr/>
        <a:lstStyle/>
        <a:p>
          <a:endParaRPr lang="fi-FI"/>
        </a:p>
      </dgm:t>
    </dgm:pt>
    <dgm:pt modelId="{16818073-C86F-42C9-A2DB-F024F5CAE055}">
      <dgm:prSet custT="1"/>
      <dgm:spPr/>
      <dgm:t>
        <a:bodyPr/>
        <a:lstStyle/>
        <a:p>
          <a:r>
            <a:rPr lang="fi-FI" sz="1700"/>
            <a:t>terveyttä edistävä ruokavalio</a:t>
          </a:r>
        </a:p>
      </dgm:t>
    </dgm:pt>
    <dgm:pt modelId="{F45B1EAB-CBA9-4849-B18F-46A1908E2AF2}" type="parTrans" cxnId="{2421A7E3-8FAC-4B50-A7A7-6F991E8DDEDD}">
      <dgm:prSet/>
      <dgm:spPr/>
      <dgm:t>
        <a:bodyPr/>
        <a:lstStyle/>
        <a:p>
          <a:endParaRPr lang="fi-FI"/>
        </a:p>
      </dgm:t>
    </dgm:pt>
    <dgm:pt modelId="{4346B836-F843-4AD0-85AF-0DF5863C7EA7}" type="sibTrans" cxnId="{2421A7E3-8FAC-4B50-A7A7-6F991E8DDEDD}">
      <dgm:prSet/>
      <dgm:spPr/>
      <dgm:t>
        <a:bodyPr/>
        <a:lstStyle/>
        <a:p>
          <a:endParaRPr lang="fi-FI"/>
        </a:p>
      </dgm:t>
    </dgm:pt>
    <dgm:pt modelId="{AA1F63BA-7F49-49BA-8725-E1E505E964DB}">
      <dgm:prSet custT="1"/>
      <dgm:spPr/>
      <dgm:t>
        <a:bodyPr/>
        <a:lstStyle/>
        <a:p>
          <a:r>
            <a:rPr lang="fi-FI" sz="1700"/>
            <a:t>säännöllinen ateriarytmi </a:t>
          </a:r>
        </a:p>
      </dgm:t>
    </dgm:pt>
    <dgm:pt modelId="{D71934A4-6182-4CCB-AB77-0B76046AEFA9}" type="parTrans" cxnId="{6CE220FC-DFB5-4577-8DC3-80F9CE4C4D55}">
      <dgm:prSet/>
      <dgm:spPr/>
      <dgm:t>
        <a:bodyPr/>
        <a:lstStyle/>
        <a:p>
          <a:endParaRPr lang="fi-FI"/>
        </a:p>
      </dgm:t>
    </dgm:pt>
    <dgm:pt modelId="{D3397C4E-960E-4A52-977D-123DCBC3D55A}" type="sibTrans" cxnId="{6CE220FC-DFB5-4577-8DC3-80F9CE4C4D55}">
      <dgm:prSet/>
      <dgm:spPr/>
      <dgm:t>
        <a:bodyPr/>
        <a:lstStyle/>
        <a:p>
          <a:endParaRPr lang="fi-FI"/>
        </a:p>
      </dgm:t>
    </dgm:pt>
    <dgm:pt modelId="{6031B344-32BC-4925-A6AE-B9CDF744213B}">
      <dgm:prSet custT="1"/>
      <dgm:spPr/>
      <dgm:t>
        <a:bodyPr/>
        <a:lstStyle/>
        <a:p>
          <a:r>
            <a:rPr lang="fi-FI" sz="1700"/>
            <a:t>sopivat annoskoot.</a:t>
          </a:r>
        </a:p>
      </dgm:t>
    </dgm:pt>
    <dgm:pt modelId="{255AB591-8758-446C-BCE3-E223F780718A}" type="parTrans" cxnId="{0C52777B-4D84-4D46-87EF-B5E1DF0B1563}">
      <dgm:prSet/>
      <dgm:spPr/>
      <dgm:t>
        <a:bodyPr/>
        <a:lstStyle/>
        <a:p>
          <a:endParaRPr lang="fi-FI"/>
        </a:p>
      </dgm:t>
    </dgm:pt>
    <dgm:pt modelId="{C34B6942-4049-4E95-BEE9-BE243BBA3879}" type="sibTrans" cxnId="{0C52777B-4D84-4D46-87EF-B5E1DF0B1563}">
      <dgm:prSet/>
      <dgm:spPr/>
      <dgm:t>
        <a:bodyPr/>
        <a:lstStyle/>
        <a:p>
          <a:endParaRPr lang="fi-FI"/>
        </a:p>
      </dgm:t>
    </dgm:pt>
    <dgm:pt modelId="{3CD6C0C7-BCE4-4142-A0EA-6D3BCB4ABF94}">
      <dgm:prSet custT="1"/>
      <dgm:spPr/>
      <dgm:t>
        <a:bodyPr/>
        <a:lstStyle/>
        <a:p>
          <a:r>
            <a:rPr lang="fi-FI" sz="2000" kern="1200" baseline="0" dirty="0"/>
            <a:t>Syömiskäyttäytymisellä on geneettinen ja biologinen pohja, mutta siihen vaikuttavat voimakkaasti ympäristö ja psykologiset tekijät</a:t>
          </a:r>
          <a:r>
            <a:rPr lang="fi-FI" sz="2000" kern="1200" baseline="0" dirty="0">
              <a:solidFill>
                <a:prstClr val="white"/>
              </a:solidFill>
              <a:latin typeface="Calibri"/>
              <a:ea typeface="+mn-ea"/>
              <a:cs typeface="+mn-cs"/>
            </a:rPr>
            <a:t>.</a:t>
          </a:r>
          <a:r>
            <a:rPr lang="fi-FI" sz="2000" kern="1200" baseline="0" dirty="0"/>
            <a:t> </a:t>
          </a:r>
          <a:endParaRPr lang="fi-FI" sz="2000" kern="1200" dirty="0"/>
        </a:p>
      </dgm:t>
    </dgm:pt>
    <dgm:pt modelId="{DC869414-8877-4A0C-B902-CD984B3FD66F}" type="parTrans" cxnId="{CA4FBC75-2567-4FBE-8F86-83FA9A554172}">
      <dgm:prSet/>
      <dgm:spPr/>
      <dgm:t>
        <a:bodyPr/>
        <a:lstStyle/>
        <a:p>
          <a:endParaRPr lang="fi-FI"/>
        </a:p>
      </dgm:t>
    </dgm:pt>
    <dgm:pt modelId="{F45BCB67-F20C-4AE0-82E4-7523626E50B8}" type="sibTrans" cxnId="{CA4FBC75-2567-4FBE-8F86-83FA9A554172}">
      <dgm:prSet/>
      <dgm:spPr/>
      <dgm:t>
        <a:bodyPr/>
        <a:lstStyle/>
        <a:p>
          <a:endParaRPr lang="fi-FI"/>
        </a:p>
      </dgm:t>
    </dgm:pt>
    <dgm:pt modelId="{53BD0855-1B5A-4526-A1D2-393E92EAC91A}">
      <dgm:prSet custT="1"/>
      <dgm:spPr/>
      <dgm:t>
        <a:bodyPr/>
        <a:lstStyle/>
        <a:p>
          <a:r>
            <a:rPr lang="fi-FI" sz="1700" dirty="0"/>
            <a:t>Jo varhaiset kokemukset erilaisista mauista vaikuttavat siihen, millaiseksi ruok</a:t>
          </a:r>
          <a:r>
            <a:rPr lang="fi-FI" sz="1700" dirty="0">
              <a:solidFill>
                <a:schemeClr val="tx1"/>
              </a:solidFill>
            </a:rPr>
            <a:t>ailutot</a:t>
          </a:r>
          <a:r>
            <a:rPr lang="fi-FI" sz="1700" dirty="0"/>
            <a:t>tumukset ja makumieltymykset muodostuvat.</a:t>
          </a:r>
        </a:p>
      </dgm:t>
    </dgm:pt>
    <dgm:pt modelId="{C8D856A0-881E-4CFF-B9A2-4AB4377E5DFE}" type="parTrans" cxnId="{8C90D1E8-C652-41A5-A2D6-AD5255094E2C}">
      <dgm:prSet/>
      <dgm:spPr/>
      <dgm:t>
        <a:bodyPr/>
        <a:lstStyle/>
        <a:p>
          <a:endParaRPr lang="fi-FI"/>
        </a:p>
      </dgm:t>
    </dgm:pt>
    <dgm:pt modelId="{B5597272-5F47-4405-9742-7CF4E4874898}" type="sibTrans" cxnId="{8C90D1E8-C652-41A5-A2D6-AD5255094E2C}">
      <dgm:prSet/>
      <dgm:spPr/>
      <dgm:t>
        <a:bodyPr/>
        <a:lstStyle/>
        <a:p>
          <a:endParaRPr lang="fi-FI"/>
        </a:p>
      </dgm:t>
    </dgm:pt>
    <dgm:pt modelId="{C1D67683-64FF-4DB1-AF07-C37DD402ADD5}" type="pres">
      <dgm:prSet presAssocID="{C7EDB1E0-B37F-4A97-B0B3-7B36BD3F237D}" presName="linear" presStyleCnt="0">
        <dgm:presLayoutVars>
          <dgm:animLvl val="lvl"/>
          <dgm:resizeHandles val="exact"/>
        </dgm:presLayoutVars>
      </dgm:prSet>
      <dgm:spPr/>
    </dgm:pt>
    <dgm:pt modelId="{6AEBDAE1-1F54-4F57-9EA0-7694AF6B2B9C}" type="pres">
      <dgm:prSet presAssocID="{547A830D-E9F3-40F9-8BEE-AFBD538FFB51}" presName="parentText" presStyleLbl="node1" presStyleIdx="0" presStyleCnt="2" custScaleY="75290">
        <dgm:presLayoutVars>
          <dgm:chMax val="0"/>
          <dgm:bulletEnabled val="1"/>
        </dgm:presLayoutVars>
      </dgm:prSet>
      <dgm:spPr/>
    </dgm:pt>
    <dgm:pt modelId="{F1C7CA26-1A8C-43EB-83BF-98F6CB894C45}" type="pres">
      <dgm:prSet presAssocID="{547A830D-E9F3-40F9-8BEE-AFBD538FFB51}" presName="childText" presStyleLbl="revTx" presStyleIdx="0" presStyleCnt="2">
        <dgm:presLayoutVars>
          <dgm:bulletEnabled val="1"/>
        </dgm:presLayoutVars>
      </dgm:prSet>
      <dgm:spPr/>
    </dgm:pt>
    <dgm:pt modelId="{A379D5DF-F4FF-4969-98BB-DCBC722C53D4}" type="pres">
      <dgm:prSet presAssocID="{3CD6C0C7-BCE4-4142-A0EA-6D3BCB4ABF94}" presName="parentText" presStyleLbl="node1" presStyleIdx="1" presStyleCnt="2" custScaleY="92343">
        <dgm:presLayoutVars>
          <dgm:chMax val="0"/>
          <dgm:bulletEnabled val="1"/>
        </dgm:presLayoutVars>
      </dgm:prSet>
      <dgm:spPr/>
    </dgm:pt>
    <dgm:pt modelId="{D47BCAE4-BA1B-444D-B3BA-6EAE35A45E13}" type="pres">
      <dgm:prSet presAssocID="{3CD6C0C7-BCE4-4142-A0EA-6D3BCB4ABF9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1EA040C-C5D1-49B7-AF13-83A10A28E766}" type="presOf" srcId="{53BD0855-1B5A-4526-A1D2-393E92EAC91A}" destId="{D47BCAE4-BA1B-444D-B3BA-6EAE35A45E13}" srcOrd="0" destOrd="0" presId="urn:microsoft.com/office/officeart/2005/8/layout/vList2"/>
    <dgm:cxn modelId="{A5CBCB2D-5EFD-4B1A-BFDB-C3684664AC41}" type="presOf" srcId="{547A830D-E9F3-40F9-8BEE-AFBD538FFB51}" destId="{6AEBDAE1-1F54-4F57-9EA0-7694AF6B2B9C}" srcOrd="0" destOrd="0" presId="urn:microsoft.com/office/officeart/2005/8/layout/vList2"/>
    <dgm:cxn modelId="{54ADB238-C223-4D68-BAB4-A77EB8F0EDD0}" type="presOf" srcId="{AA1F63BA-7F49-49BA-8725-E1E505E964DB}" destId="{F1C7CA26-1A8C-43EB-83BF-98F6CB894C45}" srcOrd="0" destOrd="1" presId="urn:microsoft.com/office/officeart/2005/8/layout/vList2"/>
    <dgm:cxn modelId="{0F051363-0268-4CF1-B70C-174C080B728C}" type="presOf" srcId="{3CD6C0C7-BCE4-4142-A0EA-6D3BCB4ABF94}" destId="{A379D5DF-F4FF-4969-98BB-DCBC722C53D4}" srcOrd="0" destOrd="0" presId="urn:microsoft.com/office/officeart/2005/8/layout/vList2"/>
    <dgm:cxn modelId="{CA4FBC75-2567-4FBE-8F86-83FA9A554172}" srcId="{C7EDB1E0-B37F-4A97-B0B3-7B36BD3F237D}" destId="{3CD6C0C7-BCE4-4142-A0EA-6D3BCB4ABF94}" srcOrd="1" destOrd="0" parTransId="{DC869414-8877-4A0C-B902-CD984B3FD66F}" sibTransId="{F45BCB67-F20C-4AE0-82E4-7523626E50B8}"/>
    <dgm:cxn modelId="{0C52777B-4D84-4D46-87EF-B5E1DF0B1563}" srcId="{547A830D-E9F3-40F9-8BEE-AFBD538FFB51}" destId="{6031B344-32BC-4925-A6AE-B9CDF744213B}" srcOrd="2" destOrd="0" parTransId="{255AB591-8758-446C-BCE3-E223F780718A}" sibTransId="{C34B6942-4049-4E95-BEE9-BE243BBA3879}"/>
    <dgm:cxn modelId="{C6B29587-E889-4EA0-A3E4-2B588383760E}" type="presOf" srcId="{6031B344-32BC-4925-A6AE-B9CDF744213B}" destId="{F1C7CA26-1A8C-43EB-83BF-98F6CB894C45}" srcOrd="0" destOrd="2" presId="urn:microsoft.com/office/officeart/2005/8/layout/vList2"/>
    <dgm:cxn modelId="{10D6A5A6-35C2-4002-8C42-84B2216C7E68}" type="presOf" srcId="{16818073-C86F-42C9-A2DB-F024F5CAE055}" destId="{F1C7CA26-1A8C-43EB-83BF-98F6CB894C45}" srcOrd="0" destOrd="0" presId="urn:microsoft.com/office/officeart/2005/8/layout/vList2"/>
    <dgm:cxn modelId="{8C018EAD-DDED-41EA-9B9B-170D9FA2CC75}" srcId="{C7EDB1E0-B37F-4A97-B0B3-7B36BD3F237D}" destId="{547A830D-E9F3-40F9-8BEE-AFBD538FFB51}" srcOrd="0" destOrd="0" parTransId="{8F32EA93-4BDC-4D7B-A44C-5DB95CEDF0E4}" sibTransId="{2D6D9BD9-D598-42BE-B3A1-1C2B2E6F5EAE}"/>
    <dgm:cxn modelId="{2421A7E3-8FAC-4B50-A7A7-6F991E8DDEDD}" srcId="{547A830D-E9F3-40F9-8BEE-AFBD538FFB51}" destId="{16818073-C86F-42C9-A2DB-F024F5CAE055}" srcOrd="0" destOrd="0" parTransId="{F45B1EAB-CBA9-4849-B18F-46A1908E2AF2}" sibTransId="{4346B836-F843-4AD0-85AF-0DF5863C7EA7}"/>
    <dgm:cxn modelId="{8C90D1E8-C652-41A5-A2D6-AD5255094E2C}" srcId="{3CD6C0C7-BCE4-4142-A0EA-6D3BCB4ABF94}" destId="{53BD0855-1B5A-4526-A1D2-393E92EAC91A}" srcOrd="0" destOrd="0" parTransId="{C8D856A0-881E-4CFF-B9A2-4AB4377E5DFE}" sibTransId="{B5597272-5F47-4405-9742-7CF4E4874898}"/>
    <dgm:cxn modelId="{E09415F8-8EF1-4A0F-8D29-62B2C991716B}" type="presOf" srcId="{C7EDB1E0-B37F-4A97-B0B3-7B36BD3F237D}" destId="{C1D67683-64FF-4DB1-AF07-C37DD402ADD5}" srcOrd="0" destOrd="0" presId="urn:microsoft.com/office/officeart/2005/8/layout/vList2"/>
    <dgm:cxn modelId="{6CE220FC-DFB5-4577-8DC3-80F9CE4C4D55}" srcId="{547A830D-E9F3-40F9-8BEE-AFBD538FFB51}" destId="{AA1F63BA-7F49-49BA-8725-E1E505E964DB}" srcOrd="1" destOrd="0" parTransId="{D71934A4-6182-4CCB-AB77-0B76046AEFA9}" sibTransId="{D3397C4E-960E-4A52-977D-123DCBC3D55A}"/>
    <dgm:cxn modelId="{2FD47633-C610-4369-A889-98849E33B706}" type="presParOf" srcId="{C1D67683-64FF-4DB1-AF07-C37DD402ADD5}" destId="{6AEBDAE1-1F54-4F57-9EA0-7694AF6B2B9C}" srcOrd="0" destOrd="0" presId="urn:microsoft.com/office/officeart/2005/8/layout/vList2"/>
    <dgm:cxn modelId="{8DF37184-9740-47BC-9846-A25DBE7DD741}" type="presParOf" srcId="{C1D67683-64FF-4DB1-AF07-C37DD402ADD5}" destId="{F1C7CA26-1A8C-43EB-83BF-98F6CB894C45}" srcOrd="1" destOrd="0" presId="urn:microsoft.com/office/officeart/2005/8/layout/vList2"/>
    <dgm:cxn modelId="{E41A54D2-2BD1-4369-9AB6-D72105FCBDBD}" type="presParOf" srcId="{C1D67683-64FF-4DB1-AF07-C37DD402ADD5}" destId="{A379D5DF-F4FF-4969-98BB-DCBC722C53D4}" srcOrd="2" destOrd="0" presId="urn:microsoft.com/office/officeart/2005/8/layout/vList2"/>
    <dgm:cxn modelId="{86C5DFAD-932A-4D6A-BA06-5A017FD8F39E}" type="presParOf" srcId="{C1D67683-64FF-4DB1-AF07-C37DD402ADD5}" destId="{D47BCAE4-BA1B-444D-B3BA-6EAE35A45E1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EA9AD9-0745-44C9-ACE0-5E06389FB4CA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i-FI"/>
        </a:p>
      </dgm:t>
    </dgm:pt>
    <dgm:pt modelId="{B4DAF522-3752-423A-A219-770B53EA98D9}">
      <dgm:prSet/>
      <dgm:spPr/>
      <dgm:t>
        <a:bodyPr/>
        <a:lstStyle/>
        <a:p>
          <a:r>
            <a:rPr lang="fi-FI" baseline="0"/>
            <a:t>Hoidon tarkoituksena on </a:t>
          </a:r>
          <a:endParaRPr lang="fi-FI"/>
        </a:p>
      </dgm:t>
    </dgm:pt>
    <dgm:pt modelId="{993729DD-E61D-4E35-8D2D-C8195B58D70E}" type="parTrans" cxnId="{3E099BDB-64A8-4E91-9FB8-4F4CD7440F9A}">
      <dgm:prSet/>
      <dgm:spPr/>
      <dgm:t>
        <a:bodyPr/>
        <a:lstStyle/>
        <a:p>
          <a:endParaRPr lang="fi-FI"/>
        </a:p>
      </dgm:t>
    </dgm:pt>
    <dgm:pt modelId="{38DB39E1-6E0E-430D-A297-96385A5C4A97}" type="sibTrans" cxnId="{3E099BDB-64A8-4E91-9FB8-4F4CD7440F9A}">
      <dgm:prSet/>
      <dgm:spPr/>
      <dgm:t>
        <a:bodyPr/>
        <a:lstStyle/>
        <a:p>
          <a:endParaRPr lang="fi-FI"/>
        </a:p>
      </dgm:t>
    </dgm:pt>
    <dgm:pt modelId="{83E4AC93-8ED1-4528-8AE0-80A11C1D7C48}">
      <dgm:prSet custT="1"/>
      <dgm:spPr/>
      <dgm:t>
        <a:bodyPr/>
        <a:lstStyle/>
        <a:p>
          <a:r>
            <a:rPr lang="fi-FI" sz="1700"/>
            <a:t>parantaa toimintakykyä ja elämänlaatua</a:t>
          </a:r>
        </a:p>
      </dgm:t>
    </dgm:pt>
    <dgm:pt modelId="{ABA06568-A52A-4A70-9323-E06455315EB7}" type="parTrans" cxnId="{83037445-F492-4E5C-9665-3835CAF5F0C5}">
      <dgm:prSet/>
      <dgm:spPr/>
      <dgm:t>
        <a:bodyPr/>
        <a:lstStyle/>
        <a:p>
          <a:endParaRPr lang="fi-FI"/>
        </a:p>
      </dgm:t>
    </dgm:pt>
    <dgm:pt modelId="{1D5B8F3F-AD52-47B7-9794-5CD38426589F}" type="sibTrans" cxnId="{83037445-F492-4E5C-9665-3835CAF5F0C5}">
      <dgm:prSet/>
      <dgm:spPr/>
      <dgm:t>
        <a:bodyPr/>
        <a:lstStyle/>
        <a:p>
          <a:endParaRPr lang="fi-FI"/>
        </a:p>
      </dgm:t>
    </dgm:pt>
    <dgm:pt modelId="{6412567D-994C-495E-B300-94C62380BE52}">
      <dgm:prSet custT="1"/>
      <dgm:spPr/>
      <dgm:t>
        <a:bodyPr/>
        <a:lstStyle/>
        <a:p>
          <a:r>
            <a:rPr lang="fi-FI" sz="1700"/>
            <a:t>ehkäistä ja hoitaa lihavuuteen liittyviä vaaratekijöitä ja sairauksia. </a:t>
          </a:r>
        </a:p>
      </dgm:t>
    </dgm:pt>
    <dgm:pt modelId="{AF4D700B-7D6E-477D-BB0A-B29C8DFCC278}" type="parTrans" cxnId="{DDC1F2B6-00C3-4DC4-B666-B030FA00F3AB}">
      <dgm:prSet/>
      <dgm:spPr/>
      <dgm:t>
        <a:bodyPr/>
        <a:lstStyle/>
        <a:p>
          <a:endParaRPr lang="fi-FI"/>
        </a:p>
      </dgm:t>
    </dgm:pt>
    <dgm:pt modelId="{DDF51E42-CB35-48E4-A032-DF557558B41D}" type="sibTrans" cxnId="{DDC1F2B6-00C3-4DC4-B666-B030FA00F3AB}">
      <dgm:prSet/>
      <dgm:spPr/>
      <dgm:t>
        <a:bodyPr/>
        <a:lstStyle/>
        <a:p>
          <a:endParaRPr lang="fi-FI"/>
        </a:p>
      </dgm:t>
    </dgm:pt>
    <dgm:pt modelId="{64FE7DFF-23B5-46F8-93C4-F6BC3C9A7323}">
      <dgm:prSet/>
      <dgm:spPr/>
      <dgm:t>
        <a:bodyPr/>
        <a:lstStyle/>
        <a:p>
          <a:r>
            <a:rPr lang="fi-FI" baseline="0"/>
            <a:t>Tavoitteen saavuttamisen edellytyksiä ovat pysyvät painonhallintaa tukevat elintavat.</a:t>
          </a:r>
          <a:endParaRPr lang="fi-FI"/>
        </a:p>
      </dgm:t>
    </dgm:pt>
    <dgm:pt modelId="{1328C4EB-0565-4717-A05A-007AD475B021}" type="parTrans" cxnId="{AEBD7DE5-ABC3-4542-B019-83B406FE50B2}">
      <dgm:prSet/>
      <dgm:spPr/>
      <dgm:t>
        <a:bodyPr/>
        <a:lstStyle/>
        <a:p>
          <a:endParaRPr lang="fi-FI"/>
        </a:p>
      </dgm:t>
    </dgm:pt>
    <dgm:pt modelId="{B4351009-AF04-4FEC-85AA-40A0AFF350AA}" type="sibTrans" cxnId="{AEBD7DE5-ABC3-4542-B019-83B406FE50B2}">
      <dgm:prSet/>
      <dgm:spPr/>
      <dgm:t>
        <a:bodyPr/>
        <a:lstStyle/>
        <a:p>
          <a:endParaRPr lang="fi-FI"/>
        </a:p>
      </dgm:t>
    </dgm:pt>
    <dgm:pt modelId="{EC9A69B4-3A32-47AC-BB6E-F6670664850D}">
      <dgm:prSet/>
      <dgm:spPr/>
      <dgm:t>
        <a:bodyPr/>
        <a:lstStyle/>
        <a:p>
          <a:r>
            <a:rPr lang="fi-FI" baseline="0"/>
            <a:t>Hoidon tulee olla riittävän yksilöllistä.</a:t>
          </a:r>
          <a:endParaRPr lang="fi-FI"/>
        </a:p>
      </dgm:t>
    </dgm:pt>
    <dgm:pt modelId="{0300F3C1-0A8E-4873-B0B9-E21EBD3C8352}" type="parTrans" cxnId="{534A511D-037C-4BB7-9DDE-53F9E6FEE6E8}">
      <dgm:prSet/>
      <dgm:spPr/>
      <dgm:t>
        <a:bodyPr/>
        <a:lstStyle/>
        <a:p>
          <a:endParaRPr lang="fi-FI"/>
        </a:p>
      </dgm:t>
    </dgm:pt>
    <dgm:pt modelId="{237D5C68-571F-4A16-B3D9-E89CC74BEE8C}" type="sibTrans" cxnId="{534A511D-037C-4BB7-9DDE-53F9E6FEE6E8}">
      <dgm:prSet/>
      <dgm:spPr/>
      <dgm:t>
        <a:bodyPr/>
        <a:lstStyle/>
        <a:p>
          <a:endParaRPr lang="fi-FI"/>
        </a:p>
      </dgm:t>
    </dgm:pt>
    <dgm:pt modelId="{2292E375-C9B9-4948-A627-00B4905E0B24}">
      <dgm:prSet/>
      <dgm:spPr/>
      <dgm:t>
        <a:bodyPr/>
        <a:lstStyle/>
        <a:p>
          <a:r>
            <a:rPr lang="fi-FI"/>
            <a:t>Lapsen, nuoren ja perheen osallistaminen ja motivoiminen perustuvat yksilöllisten tarpeiden ja toiveiden huomioimiseen.</a:t>
          </a:r>
        </a:p>
      </dgm:t>
    </dgm:pt>
    <dgm:pt modelId="{FC073150-EF36-4AF0-93B4-947266681E20}" type="parTrans" cxnId="{693EA1B8-83EB-4185-81FA-57925FC0FDBC}">
      <dgm:prSet/>
      <dgm:spPr/>
      <dgm:t>
        <a:bodyPr/>
        <a:lstStyle/>
        <a:p>
          <a:endParaRPr lang="fi-FI"/>
        </a:p>
      </dgm:t>
    </dgm:pt>
    <dgm:pt modelId="{C95D569B-D99F-420B-93C1-14F94F285856}" type="sibTrans" cxnId="{693EA1B8-83EB-4185-81FA-57925FC0FDBC}">
      <dgm:prSet/>
      <dgm:spPr/>
      <dgm:t>
        <a:bodyPr/>
        <a:lstStyle/>
        <a:p>
          <a:endParaRPr lang="fi-FI"/>
        </a:p>
      </dgm:t>
    </dgm:pt>
    <dgm:pt modelId="{A29211DB-E23B-4C2D-8E40-02C8B315C8F8}" type="pres">
      <dgm:prSet presAssocID="{68EA9AD9-0745-44C9-ACE0-5E06389FB4CA}" presName="linear" presStyleCnt="0">
        <dgm:presLayoutVars>
          <dgm:animLvl val="lvl"/>
          <dgm:resizeHandles val="exact"/>
        </dgm:presLayoutVars>
      </dgm:prSet>
      <dgm:spPr/>
    </dgm:pt>
    <dgm:pt modelId="{7FBFFC9C-AFEE-4F94-AFBE-18FB53D48348}" type="pres">
      <dgm:prSet presAssocID="{B4DAF522-3752-423A-A219-770B53EA98D9}" presName="parentText" presStyleLbl="node1" presStyleIdx="0" presStyleCnt="3" custScaleY="70724">
        <dgm:presLayoutVars>
          <dgm:chMax val="0"/>
          <dgm:bulletEnabled val="1"/>
        </dgm:presLayoutVars>
      </dgm:prSet>
      <dgm:spPr/>
    </dgm:pt>
    <dgm:pt modelId="{C6A7BBCC-236A-4FF5-BD89-53F292DFAE0A}" type="pres">
      <dgm:prSet presAssocID="{B4DAF522-3752-423A-A219-770B53EA98D9}" presName="childText" presStyleLbl="revTx" presStyleIdx="0" presStyleCnt="2">
        <dgm:presLayoutVars>
          <dgm:bulletEnabled val="1"/>
        </dgm:presLayoutVars>
      </dgm:prSet>
      <dgm:spPr/>
    </dgm:pt>
    <dgm:pt modelId="{F1098D7D-312F-4D4D-8359-58FC824CA349}" type="pres">
      <dgm:prSet presAssocID="{64FE7DFF-23B5-46F8-93C4-F6BC3C9A7323}" presName="parentText" presStyleLbl="node1" presStyleIdx="1" presStyleCnt="3" custScaleY="91495">
        <dgm:presLayoutVars>
          <dgm:chMax val="0"/>
          <dgm:bulletEnabled val="1"/>
        </dgm:presLayoutVars>
      </dgm:prSet>
      <dgm:spPr/>
    </dgm:pt>
    <dgm:pt modelId="{8A950537-7468-4D46-9A1E-7B023BB5662D}" type="pres">
      <dgm:prSet presAssocID="{B4351009-AF04-4FEC-85AA-40A0AFF350AA}" presName="spacer" presStyleCnt="0"/>
      <dgm:spPr/>
    </dgm:pt>
    <dgm:pt modelId="{EB3D672D-55EF-4379-A8A2-3AFB53484C81}" type="pres">
      <dgm:prSet presAssocID="{EC9A69B4-3A32-47AC-BB6E-F6670664850D}" presName="parentText" presStyleLbl="node1" presStyleIdx="2" presStyleCnt="3" custScaleY="52096">
        <dgm:presLayoutVars>
          <dgm:chMax val="0"/>
          <dgm:bulletEnabled val="1"/>
        </dgm:presLayoutVars>
      </dgm:prSet>
      <dgm:spPr/>
    </dgm:pt>
    <dgm:pt modelId="{D00DA995-9C18-41E5-8BB6-A04EEE8CB67D}" type="pres">
      <dgm:prSet presAssocID="{EC9A69B4-3A32-47AC-BB6E-F6670664850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DA35C05-A27E-4B5B-97A1-21046DC6E911}" type="presOf" srcId="{83E4AC93-8ED1-4528-8AE0-80A11C1D7C48}" destId="{C6A7BBCC-236A-4FF5-BD89-53F292DFAE0A}" srcOrd="0" destOrd="0" presId="urn:microsoft.com/office/officeart/2005/8/layout/vList2"/>
    <dgm:cxn modelId="{4AC9AE19-26F4-48C3-B281-9AFE5A9E8885}" type="presOf" srcId="{2292E375-C9B9-4948-A627-00B4905E0B24}" destId="{D00DA995-9C18-41E5-8BB6-A04EEE8CB67D}" srcOrd="0" destOrd="0" presId="urn:microsoft.com/office/officeart/2005/8/layout/vList2"/>
    <dgm:cxn modelId="{534A511D-037C-4BB7-9DDE-53F9E6FEE6E8}" srcId="{68EA9AD9-0745-44C9-ACE0-5E06389FB4CA}" destId="{EC9A69B4-3A32-47AC-BB6E-F6670664850D}" srcOrd="2" destOrd="0" parTransId="{0300F3C1-0A8E-4873-B0B9-E21EBD3C8352}" sibTransId="{237D5C68-571F-4A16-B3D9-E89CC74BEE8C}"/>
    <dgm:cxn modelId="{83037445-F492-4E5C-9665-3835CAF5F0C5}" srcId="{B4DAF522-3752-423A-A219-770B53EA98D9}" destId="{83E4AC93-8ED1-4528-8AE0-80A11C1D7C48}" srcOrd="0" destOrd="0" parTransId="{ABA06568-A52A-4A70-9323-E06455315EB7}" sibTransId="{1D5B8F3F-AD52-47B7-9794-5CD38426589F}"/>
    <dgm:cxn modelId="{3EDC3166-63B0-4061-ADB4-FC850F71419B}" type="presOf" srcId="{EC9A69B4-3A32-47AC-BB6E-F6670664850D}" destId="{EB3D672D-55EF-4379-A8A2-3AFB53484C81}" srcOrd="0" destOrd="0" presId="urn:microsoft.com/office/officeart/2005/8/layout/vList2"/>
    <dgm:cxn modelId="{7A65CC57-843E-453D-8637-104289642EDD}" type="presOf" srcId="{68EA9AD9-0745-44C9-ACE0-5E06389FB4CA}" destId="{A29211DB-E23B-4C2D-8E40-02C8B315C8F8}" srcOrd="0" destOrd="0" presId="urn:microsoft.com/office/officeart/2005/8/layout/vList2"/>
    <dgm:cxn modelId="{E01E5788-A21C-49A7-AE88-8DFCAD9AA409}" type="presOf" srcId="{6412567D-994C-495E-B300-94C62380BE52}" destId="{C6A7BBCC-236A-4FF5-BD89-53F292DFAE0A}" srcOrd="0" destOrd="1" presId="urn:microsoft.com/office/officeart/2005/8/layout/vList2"/>
    <dgm:cxn modelId="{4609FC9A-4EBD-4D80-A4F0-9F20F09A4CC7}" type="presOf" srcId="{B4DAF522-3752-423A-A219-770B53EA98D9}" destId="{7FBFFC9C-AFEE-4F94-AFBE-18FB53D48348}" srcOrd="0" destOrd="0" presId="urn:microsoft.com/office/officeart/2005/8/layout/vList2"/>
    <dgm:cxn modelId="{DDC1F2B6-00C3-4DC4-B666-B030FA00F3AB}" srcId="{B4DAF522-3752-423A-A219-770B53EA98D9}" destId="{6412567D-994C-495E-B300-94C62380BE52}" srcOrd="1" destOrd="0" parTransId="{AF4D700B-7D6E-477D-BB0A-B29C8DFCC278}" sibTransId="{DDF51E42-CB35-48E4-A032-DF557558B41D}"/>
    <dgm:cxn modelId="{693EA1B8-83EB-4185-81FA-57925FC0FDBC}" srcId="{EC9A69B4-3A32-47AC-BB6E-F6670664850D}" destId="{2292E375-C9B9-4948-A627-00B4905E0B24}" srcOrd="0" destOrd="0" parTransId="{FC073150-EF36-4AF0-93B4-947266681E20}" sibTransId="{C95D569B-D99F-420B-93C1-14F94F285856}"/>
    <dgm:cxn modelId="{3E099BDB-64A8-4E91-9FB8-4F4CD7440F9A}" srcId="{68EA9AD9-0745-44C9-ACE0-5E06389FB4CA}" destId="{B4DAF522-3752-423A-A219-770B53EA98D9}" srcOrd="0" destOrd="0" parTransId="{993729DD-E61D-4E35-8D2D-C8195B58D70E}" sibTransId="{38DB39E1-6E0E-430D-A297-96385A5C4A97}"/>
    <dgm:cxn modelId="{3347F5DD-02CD-4B4B-8827-448C3ED32796}" type="presOf" srcId="{64FE7DFF-23B5-46F8-93C4-F6BC3C9A7323}" destId="{F1098D7D-312F-4D4D-8359-58FC824CA349}" srcOrd="0" destOrd="0" presId="urn:microsoft.com/office/officeart/2005/8/layout/vList2"/>
    <dgm:cxn modelId="{AEBD7DE5-ABC3-4542-B019-83B406FE50B2}" srcId="{68EA9AD9-0745-44C9-ACE0-5E06389FB4CA}" destId="{64FE7DFF-23B5-46F8-93C4-F6BC3C9A7323}" srcOrd="1" destOrd="0" parTransId="{1328C4EB-0565-4717-A05A-007AD475B021}" sibTransId="{B4351009-AF04-4FEC-85AA-40A0AFF350AA}"/>
    <dgm:cxn modelId="{68B0105B-3D0B-4112-B08F-4C7595DE3817}" type="presParOf" srcId="{A29211DB-E23B-4C2D-8E40-02C8B315C8F8}" destId="{7FBFFC9C-AFEE-4F94-AFBE-18FB53D48348}" srcOrd="0" destOrd="0" presId="urn:microsoft.com/office/officeart/2005/8/layout/vList2"/>
    <dgm:cxn modelId="{3240503B-164B-4C10-92B5-F9F92B950F42}" type="presParOf" srcId="{A29211DB-E23B-4C2D-8E40-02C8B315C8F8}" destId="{C6A7BBCC-236A-4FF5-BD89-53F292DFAE0A}" srcOrd="1" destOrd="0" presId="urn:microsoft.com/office/officeart/2005/8/layout/vList2"/>
    <dgm:cxn modelId="{A2221906-6345-40D6-89DB-1F6E68C6AD24}" type="presParOf" srcId="{A29211DB-E23B-4C2D-8E40-02C8B315C8F8}" destId="{F1098D7D-312F-4D4D-8359-58FC824CA349}" srcOrd="2" destOrd="0" presId="urn:microsoft.com/office/officeart/2005/8/layout/vList2"/>
    <dgm:cxn modelId="{A8151BEC-F46B-48E6-81FA-6D9A99165DDD}" type="presParOf" srcId="{A29211DB-E23B-4C2D-8E40-02C8B315C8F8}" destId="{8A950537-7468-4D46-9A1E-7B023BB5662D}" srcOrd="3" destOrd="0" presId="urn:microsoft.com/office/officeart/2005/8/layout/vList2"/>
    <dgm:cxn modelId="{A1F13DA3-8029-40EE-85FF-CE23738AE649}" type="presParOf" srcId="{A29211DB-E23B-4C2D-8E40-02C8B315C8F8}" destId="{EB3D672D-55EF-4379-A8A2-3AFB53484C81}" srcOrd="4" destOrd="0" presId="urn:microsoft.com/office/officeart/2005/8/layout/vList2"/>
    <dgm:cxn modelId="{61FBAB05-3CA7-4A09-AEA6-DB9972461569}" type="presParOf" srcId="{A29211DB-E23B-4C2D-8E40-02C8B315C8F8}" destId="{D00DA995-9C18-41E5-8BB6-A04EEE8CB67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A8B782-3E7D-408F-90C9-231DBD5DEE6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4194B41-835D-4235-82BD-D91CDEECCC44}">
      <dgm:prSet custT="1"/>
      <dgm:spPr/>
      <dgm:t>
        <a:bodyPr/>
        <a:lstStyle/>
        <a:p>
          <a:r>
            <a:rPr lang="fi-FI" sz="1400" baseline="0"/>
            <a:t>Puheeksi ottamisessa on hyvä pyrkiä </a:t>
          </a:r>
          <a:r>
            <a:rPr lang="fi-FI" sz="1400" baseline="0">
              <a:solidFill>
                <a:schemeClr val="tx2"/>
              </a:solidFill>
            </a:rPr>
            <a:t>sensitiivisyyteen ja myönteisyyteen.</a:t>
          </a:r>
          <a:endParaRPr lang="fi-FI" sz="1400">
            <a:solidFill>
              <a:schemeClr val="tx2"/>
            </a:solidFill>
          </a:endParaRPr>
        </a:p>
      </dgm:t>
    </dgm:pt>
    <dgm:pt modelId="{66027ECB-59FE-4601-9898-E459054CF29F}" type="parTrans" cxnId="{D1BEEF12-E374-4CB9-B757-35FAC9143305}">
      <dgm:prSet/>
      <dgm:spPr/>
      <dgm:t>
        <a:bodyPr/>
        <a:lstStyle/>
        <a:p>
          <a:endParaRPr lang="fi-FI"/>
        </a:p>
      </dgm:t>
    </dgm:pt>
    <dgm:pt modelId="{4393EC43-18F5-4A28-A0FC-C9485EB58A27}" type="sibTrans" cxnId="{D1BEEF12-E374-4CB9-B757-35FAC9143305}">
      <dgm:prSet/>
      <dgm:spPr/>
      <dgm:t>
        <a:bodyPr/>
        <a:lstStyle/>
        <a:p>
          <a:endParaRPr lang="fi-FI"/>
        </a:p>
      </dgm:t>
    </dgm:pt>
    <dgm:pt modelId="{4D8B8E8D-C079-4CF5-97C8-FA11C68BDA8E}">
      <dgm:prSet custT="1"/>
      <dgm:spPr/>
      <dgm:t>
        <a:bodyPr/>
        <a:lstStyle/>
        <a:p>
          <a:r>
            <a:rPr lang="fi-FI" sz="1400" baseline="0"/>
            <a:t>Ensisijaista on hyvän yhteistyön luominen </a:t>
          </a:r>
          <a:r>
            <a:rPr lang="fi-FI" sz="1400" baseline="0">
              <a:solidFill>
                <a:schemeClr val="tx2"/>
              </a:solidFill>
            </a:rPr>
            <a:t>perhekeskeisen vuorovaikutuksen </a:t>
          </a:r>
          <a:r>
            <a:rPr lang="fi-FI" sz="1400" baseline="0"/>
            <a:t>avulla.</a:t>
          </a:r>
          <a:endParaRPr lang="fi-FI" sz="1400"/>
        </a:p>
      </dgm:t>
    </dgm:pt>
    <dgm:pt modelId="{8A8222BA-4186-462F-93DD-49ACEE740ECE}" type="parTrans" cxnId="{708046A6-9EB2-42B5-8246-456F0A5206D9}">
      <dgm:prSet/>
      <dgm:spPr/>
      <dgm:t>
        <a:bodyPr/>
        <a:lstStyle/>
        <a:p>
          <a:endParaRPr lang="fi-FI"/>
        </a:p>
      </dgm:t>
    </dgm:pt>
    <dgm:pt modelId="{7C435682-06FC-43A6-8D18-208BAD8160F1}" type="sibTrans" cxnId="{708046A6-9EB2-42B5-8246-456F0A5206D9}">
      <dgm:prSet/>
      <dgm:spPr/>
      <dgm:t>
        <a:bodyPr/>
        <a:lstStyle/>
        <a:p>
          <a:endParaRPr lang="fi-FI"/>
        </a:p>
      </dgm:t>
    </dgm:pt>
    <dgm:pt modelId="{CDE4D54D-E3F3-4342-A069-8F441A6650E9}">
      <dgm:prSet custT="1"/>
      <dgm:spPr/>
      <dgm:t>
        <a:bodyPr/>
        <a:lstStyle/>
        <a:p>
          <a:r>
            <a:rPr lang="fi-FI" sz="1400" baseline="0" dirty="0">
              <a:solidFill>
                <a:schemeClr val="tx2"/>
              </a:solidFill>
            </a:rPr>
            <a:t>Yhdessä perheen</a:t>
          </a:r>
          <a:br>
            <a:rPr lang="fi-FI" sz="1400" baseline="0" dirty="0">
              <a:solidFill>
                <a:schemeClr val="tx2"/>
              </a:solidFill>
            </a:rPr>
          </a:br>
          <a:r>
            <a:rPr lang="fi-FI" sz="1400" baseline="0" dirty="0">
              <a:solidFill>
                <a:schemeClr val="tx2"/>
              </a:solidFill>
            </a:rPr>
            <a:t> kanssa </a:t>
          </a:r>
          <a:r>
            <a:rPr lang="fi-FI" sz="1400" baseline="0" dirty="0">
              <a:solidFill>
                <a:schemeClr val="tx1"/>
              </a:solidFill>
            </a:rPr>
            <a:t>asetetaan elintapamuutoksia koskevat tavoitteet, ja perheenjäseniä tuetaan </a:t>
          </a:r>
          <a:r>
            <a:rPr lang="fi-FI" sz="1400" baseline="0" dirty="0"/>
            <a:t>muutosten toteuttamisessa.</a:t>
          </a:r>
          <a:endParaRPr lang="fi-FI" sz="1400" dirty="0"/>
        </a:p>
      </dgm:t>
    </dgm:pt>
    <dgm:pt modelId="{C2A98445-07D3-4CE2-B1C7-30928DA14915}" type="parTrans" cxnId="{6C223B23-A85A-481F-9FA8-0A61DCC016F0}">
      <dgm:prSet/>
      <dgm:spPr/>
      <dgm:t>
        <a:bodyPr/>
        <a:lstStyle/>
        <a:p>
          <a:endParaRPr lang="fi-FI"/>
        </a:p>
      </dgm:t>
    </dgm:pt>
    <dgm:pt modelId="{87652846-1A25-4610-8CA2-A64E21AE50B8}" type="sibTrans" cxnId="{6C223B23-A85A-481F-9FA8-0A61DCC016F0}">
      <dgm:prSet/>
      <dgm:spPr/>
      <dgm:t>
        <a:bodyPr/>
        <a:lstStyle/>
        <a:p>
          <a:endParaRPr lang="fi-FI"/>
        </a:p>
      </dgm:t>
    </dgm:pt>
    <dgm:pt modelId="{F74102B6-3DBF-4408-985D-FD07BE863C87}">
      <dgm:prSet custT="1"/>
      <dgm:spPr/>
      <dgm:t>
        <a:bodyPr/>
        <a:lstStyle/>
        <a:p>
          <a:r>
            <a:rPr lang="fi-FI" sz="1400" baseline="0">
              <a:solidFill>
                <a:schemeClr val="tx2"/>
              </a:solidFill>
            </a:rPr>
            <a:t>Perhettä ohjataan </a:t>
          </a:r>
          <a:r>
            <a:rPr lang="fi-FI" sz="1400" baseline="0"/>
            <a:t>maltillisiin muutostavoitteisiin.</a:t>
          </a:r>
          <a:endParaRPr lang="fi-FI" sz="1400"/>
        </a:p>
      </dgm:t>
    </dgm:pt>
    <dgm:pt modelId="{23D14116-BBA2-4869-AD84-582883371AEE}" type="parTrans" cxnId="{3B74B331-54D8-4B44-9038-CEBC29D95016}">
      <dgm:prSet/>
      <dgm:spPr/>
      <dgm:t>
        <a:bodyPr/>
        <a:lstStyle/>
        <a:p>
          <a:endParaRPr lang="fi-FI"/>
        </a:p>
      </dgm:t>
    </dgm:pt>
    <dgm:pt modelId="{0AB38F7B-1BCD-4714-886F-59088AEAA0CE}" type="sibTrans" cxnId="{3B74B331-54D8-4B44-9038-CEBC29D95016}">
      <dgm:prSet/>
      <dgm:spPr/>
      <dgm:t>
        <a:bodyPr/>
        <a:lstStyle/>
        <a:p>
          <a:endParaRPr lang="fi-FI"/>
        </a:p>
      </dgm:t>
    </dgm:pt>
    <dgm:pt modelId="{CB7357A6-EB19-439F-B715-054DE576FE6F}">
      <dgm:prSet custT="1"/>
      <dgm:spPr/>
      <dgm:t>
        <a:bodyPr/>
        <a:lstStyle/>
        <a:p>
          <a:r>
            <a:rPr lang="fi-FI" sz="1400" baseline="0">
              <a:solidFill>
                <a:schemeClr val="tx2"/>
              </a:solidFill>
            </a:rPr>
            <a:t>Perheen valmiudet, voimavarat ja tarpeet </a:t>
          </a:r>
          <a:r>
            <a:rPr lang="fi-FI" sz="1400" baseline="0"/>
            <a:t>huomioidaan tavoitteista sovittaessa. </a:t>
          </a:r>
          <a:endParaRPr lang="fi-FI" sz="1400"/>
        </a:p>
      </dgm:t>
    </dgm:pt>
    <dgm:pt modelId="{CD23BB18-38F5-41BE-8DF0-9F67E5B2098A}" type="parTrans" cxnId="{A21C8050-2E41-4750-B468-E926DC78D494}">
      <dgm:prSet/>
      <dgm:spPr/>
      <dgm:t>
        <a:bodyPr/>
        <a:lstStyle/>
        <a:p>
          <a:endParaRPr lang="fi-FI"/>
        </a:p>
      </dgm:t>
    </dgm:pt>
    <dgm:pt modelId="{89972364-3639-4057-8266-A073B50B7E2F}" type="sibTrans" cxnId="{A21C8050-2E41-4750-B468-E926DC78D494}">
      <dgm:prSet/>
      <dgm:spPr/>
      <dgm:t>
        <a:bodyPr/>
        <a:lstStyle/>
        <a:p>
          <a:endParaRPr lang="fi-FI"/>
        </a:p>
      </dgm:t>
    </dgm:pt>
    <dgm:pt modelId="{51B8C6BB-05B2-4BB1-ACCC-367C5233F3A4}" type="pres">
      <dgm:prSet presAssocID="{A5A8B782-3E7D-408F-90C9-231DBD5DEE62}" presName="compositeShape" presStyleCnt="0">
        <dgm:presLayoutVars>
          <dgm:chMax val="7"/>
          <dgm:dir/>
          <dgm:resizeHandles val="exact"/>
        </dgm:presLayoutVars>
      </dgm:prSet>
      <dgm:spPr/>
    </dgm:pt>
    <dgm:pt modelId="{0668BF15-BE5A-4270-924B-1828129E85DB}" type="pres">
      <dgm:prSet presAssocID="{84194B41-835D-4235-82BD-D91CDEECCC44}" presName="circ1" presStyleLbl="vennNode1" presStyleIdx="0" presStyleCnt="5"/>
      <dgm:spPr/>
    </dgm:pt>
    <dgm:pt modelId="{5E54F85E-F141-4388-AFC5-C94A09F74434}" type="pres">
      <dgm:prSet presAssocID="{84194B41-835D-4235-82BD-D91CDEECCC4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4C000A0-3407-414B-B748-39FBF59D546E}" type="pres">
      <dgm:prSet presAssocID="{4D8B8E8D-C079-4CF5-97C8-FA11C68BDA8E}" presName="circ2" presStyleLbl="vennNode1" presStyleIdx="1" presStyleCnt="5"/>
      <dgm:spPr/>
    </dgm:pt>
    <dgm:pt modelId="{893A5D81-CC81-437D-BA55-B40F760D7C15}" type="pres">
      <dgm:prSet presAssocID="{4D8B8E8D-C079-4CF5-97C8-FA11C68BDA8E}" presName="circ2Tx" presStyleLbl="revTx" presStyleIdx="0" presStyleCnt="0" custScaleX="112809">
        <dgm:presLayoutVars>
          <dgm:chMax val="0"/>
          <dgm:chPref val="0"/>
          <dgm:bulletEnabled val="1"/>
        </dgm:presLayoutVars>
      </dgm:prSet>
      <dgm:spPr/>
    </dgm:pt>
    <dgm:pt modelId="{2F4CC5E2-79B0-43C0-92EC-F86AE3786DCB}" type="pres">
      <dgm:prSet presAssocID="{CDE4D54D-E3F3-4342-A069-8F441A6650E9}" presName="circ3" presStyleLbl="vennNode1" presStyleIdx="2" presStyleCnt="5"/>
      <dgm:spPr/>
    </dgm:pt>
    <dgm:pt modelId="{9D62B395-6485-4414-938F-B326BF149458}" type="pres">
      <dgm:prSet presAssocID="{CDE4D54D-E3F3-4342-A069-8F441A6650E9}" presName="circ3Tx" presStyleLbl="revTx" presStyleIdx="0" presStyleCnt="0" custScaleX="145526" custLinFactNeighborX="7713" custLinFactNeighborY="15728">
        <dgm:presLayoutVars>
          <dgm:chMax val="0"/>
          <dgm:chPref val="0"/>
          <dgm:bulletEnabled val="1"/>
        </dgm:presLayoutVars>
      </dgm:prSet>
      <dgm:spPr/>
    </dgm:pt>
    <dgm:pt modelId="{87883834-7BBB-40E2-8367-523CC3524B30}" type="pres">
      <dgm:prSet presAssocID="{F74102B6-3DBF-4408-985D-FD07BE863C87}" presName="circ4" presStyleLbl="vennNode1" presStyleIdx="3" presStyleCnt="5"/>
      <dgm:spPr/>
    </dgm:pt>
    <dgm:pt modelId="{8E11E687-91CD-40A6-A1FB-79199EF80985}" type="pres">
      <dgm:prSet presAssocID="{F74102B6-3DBF-4408-985D-FD07BE863C87}" presName="circ4Tx" presStyleLbl="revTx" presStyleIdx="0" presStyleCnt="0" custScaleX="115599">
        <dgm:presLayoutVars>
          <dgm:chMax val="0"/>
          <dgm:chPref val="0"/>
          <dgm:bulletEnabled val="1"/>
        </dgm:presLayoutVars>
      </dgm:prSet>
      <dgm:spPr/>
    </dgm:pt>
    <dgm:pt modelId="{38D80C18-37F8-4AE7-B943-6F058E61E3ED}" type="pres">
      <dgm:prSet presAssocID="{CB7357A6-EB19-439F-B715-054DE576FE6F}" presName="circ5" presStyleLbl="vennNode1" presStyleIdx="4" presStyleCnt="5"/>
      <dgm:spPr/>
    </dgm:pt>
    <dgm:pt modelId="{33137137-36BD-4312-A42D-F910B991960D}" type="pres">
      <dgm:prSet presAssocID="{CB7357A6-EB19-439F-B715-054DE576FE6F}" presName="circ5Tx" presStyleLbl="revTx" presStyleIdx="0" presStyleCnt="0" custScaleX="123394">
        <dgm:presLayoutVars>
          <dgm:chMax val="0"/>
          <dgm:chPref val="0"/>
          <dgm:bulletEnabled val="1"/>
        </dgm:presLayoutVars>
      </dgm:prSet>
      <dgm:spPr/>
    </dgm:pt>
  </dgm:ptLst>
  <dgm:cxnLst>
    <dgm:cxn modelId="{D1BEEF12-E374-4CB9-B757-35FAC9143305}" srcId="{A5A8B782-3E7D-408F-90C9-231DBD5DEE62}" destId="{84194B41-835D-4235-82BD-D91CDEECCC44}" srcOrd="0" destOrd="0" parTransId="{66027ECB-59FE-4601-9898-E459054CF29F}" sibTransId="{4393EC43-18F5-4A28-A0FC-C9485EB58A27}"/>
    <dgm:cxn modelId="{6C223B23-A85A-481F-9FA8-0A61DCC016F0}" srcId="{A5A8B782-3E7D-408F-90C9-231DBD5DEE62}" destId="{CDE4D54D-E3F3-4342-A069-8F441A6650E9}" srcOrd="2" destOrd="0" parTransId="{C2A98445-07D3-4CE2-B1C7-30928DA14915}" sibTransId="{87652846-1A25-4610-8CA2-A64E21AE50B8}"/>
    <dgm:cxn modelId="{3B74B331-54D8-4B44-9038-CEBC29D95016}" srcId="{A5A8B782-3E7D-408F-90C9-231DBD5DEE62}" destId="{F74102B6-3DBF-4408-985D-FD07BE863C87}" srcOrd="3" destOrd="0" parTransId="{23D14116-BBA2-4869-AD84-582883371AEE}" sibTransId="{0AB38F7B-1BCD-4714-886F-59088AEAA0CE}"/>
    <dgm:cxn modelId="{BA8B2342-B2A7-4579-89F9-E381D8CF7A20}" type="presOf" srcId="{CB7357A6-EB19-439F-B715-054DE576FE6F}" destId="{33137137-36BD-4312-A42D-F910B991960D}" srcOrd="0" destOrd="0" presId="urn:microsoft.com/office/officeart/2005/8/layout/venn1"/>
    <dgm:cxn modelId="{A21C8050-2E41-4750-B468-E926DC78D494}" srcId="{A5A8B782-3E7D-408F-90C9-231DBD5DEE62}" destId="{CB7357A6-EB19-439F-B715-054DE576FE6F}" srcOrd="4" destOrd="0" parTransId="{CD23BB18-38F5-41BE-8DF0-9F67E5B2098A}" sibTransId="{89972364-3639-4057-8266-A073B50B7E2F}"/>
    <dgm:cxn modelId="{1CB1B751-0989-4131-8024-3D59DAA80069}" type="presOf" srcId="{4D8B8E8D-C079-4CF5-97C8-FA11C68BDA8E}" destId="{893A5D81-CC81-437D-BA55-B40F760D7C15}" srcOrd="0" destOrd="0" presId="urn:microsoft.com/office/officeart/2005/8/layout/venn1"/>
    <dgm:cxn modelId="{883A798C-AE13-4036-A9B3-A67B0886F024}" type="presOf" srcId="{A5A8B782-3E7D-408F-90C9-231DBD5DEE62}" destId="{51B8C6BB-05B2-4BB1-ACCC-367C5233F3A4}" srcOrd="0" destOrd="0" presId="urn:microsoft.com/office/officeart/2005/8/layout/venn1"/>
    <dgm:cxn modelId="{708046A6-9EB2-42B5-8246-456F0A5206D9}" srcId="{A5A8B782-3E7D-408F-90C9-231DBD5DEE62}" destId="{4D8B8E8D-C079-4CF5-97C8-FA11C68BDA8E}" srcOrd="1" destOrd="0" parTransId="{8A8222BA-4186-462F-93DD-49ACEE740ECE}" sibTransId="{7C435682-06FC-43A6-8D18-208BAD8160F1}"/>
    <dgm:cxn modelId="{9B6B6EAE-B7C6-43B8-9458-608EF14FF39B}" type="presOf" srcId="{CDE4D54D-E3F3-4342-A069-8F441A6650E9}" destId="{9D62B395-6485-4414-938F-B326BF149458}" srcOrd="0" destOrd="0" presId="urn:microsoft.com/office/officeart/2005/8/layout/venn1"/>
    <dgm:cxn modelId="{7663ECBC-D23C-4D4F-9CDD-C97B86753A77}" type="presOf" srcId="{F74102B6-3DBF-4408-985D-FD07BE863C87}" destId="{8E11E687-91CD-40A6-A1FB-79199EF80985}" srcOrd="0" destOrd="0" presId="urn:microsoft.com/office/officeart/2005/8/layout/venn1"/>
    <dgm:cxn modelId="{ED18C6EA-1649-4DC6-BAF4-0BEB4D6EB5B3}" type="presOf" srcId="{84194B41-835D-4235-82BD-D91CDEECCC44}" destId="{5E54F85E-F141-4388-AFC5-C94A09F74434}" srcOrd="0" destOrd="0" presId="urn:microsoft.com/office/officeart/2005/8/layout/venn1"/>
    <dgm:cxn modelId="{F22F09E1-ABDD-4730-A4FD-2577E236D241}" type="presParOf" srcId="{51B8C6BB-05B2-4BB1-ACCC-367C5233F3A4}" destId="{0668BF15-BE5A-4270-924B-1828129E85DB}" srcOrd="0" destOrd="0" presId="urn:microsoft.com/office/officeart/2005/8/layout/venn1"/>
    <dgm:cxn modelId="{E958A94E-AC2A-40D6-9C29-0FF0B0485821}" type="presParOf" srcId="{51B8C6BB-05B2-4BB1-ACCC-367C5233F3A4}" destId="{5E54F85E-F141-4388-AFC5-C94A09F74434}" srcOrd="1" destOrd="0" presId="urn:microsoft.com/office/officeart/2005/8/layout/venn1"/>
    <dgm:cxn modelId="{5EBA1E4E-FFD0-4872-87EF-6CB0823024A5}" type="presParOf" srcId="{51B8C6BB-05B2-4BB1-ACCC-367C5233F3A4}" destId="{E4C000A0-3407-414B-B748-39FBF59D546E}" srcOrd="2" destOrd="0" presId="urn:microsoft.com/office/officeart/2005/8/layout/venn1"/>
    <dgm:cxn modelId="{7BD7B565-0A25-4685-9AFA-750853CC0EF8}" type="presParOf" srcId="{51B8C6BB-05B2-4BB1-ACCC-367C5233F3A4}" destId="{893A5D81-CC81-437D-BA55-B40F760D7C15}" srcOrd="3" destOrd="0" presId="urn:microsoft.com/office/officeart/2005/8/layout/venn1"/>
    <dgm:cxn modelId="{8B6F7B71-E6BA-4772-9C4B-967F42CE5C50}" type="presParOf" srcId="{51B8C6BB-05B2-4BB1-ACCC-367C5233F3A4}" destId="{2F4CC5E2-79B0-43C0-92EC-F86AE3786DCB}" srcOrd="4" destOrd="0" presId="urn:microsoft.com/office/officeart/2005/8/layout/venn1"/>
    <dgm:cxn modelId="{6AF4D8DF-E07B-4CF7-AEC9-E636113D9A75}" type="presParOf" srcId="{51B8C6BB-05B2-4BB1-ACCC-367C5233F3A4}" destId="{9D62B395-6485-4414-938F-B326BF149458}" srcOrd="5" destOrd="0" presId="urn:microsoft.com/office/officeart/2005/8/layout/venn1"/>
    <dgm:cxn modelId="{9854E7AA-868A-4CF5-99EA-76D0578CAD0D}" type="presParOf" srcId="{51B8C6BB-05B2-4BB1-ACCC-367C5233F3A4}" destId="{87883834-7BBB-40E2-8367-523CC3524B30}" srcOrd="6" destOrd="0" presId="urn:microsoft.com/office/officeart/2005/8/layout/venn1"/>
    <dgm:cxn modelId="{61D04E74-ED88-463B-AA95-9C599A333E0D}" type="presParOf" srcId="{51B8C6BB-05B2-4BB1-ACCC-367C5233F3A4}" destId="{8E11E687-91CD-40A6-A1FB-79199EF80985}" srcOrd="7" destOrd="0" presId="urn:microsoft.com/office/officeart/2005/8/layout/venn1"/>
    <dgm:cxn modelId="{A28E3FE8-5991-4F76-8481-CD1903AFCF4A}" type="presParOf" srcId="{51B8C6BB-05B2-4BB1-ACCC-367C5233F3A4}" destId="{38D80C18-37F8-4AE7-B943-6F058E61E3ED}" srcOrd="8" destOrd="0" presId="urn:microsoft.com/office/officeart/2005/8/layout/venn1"/>
    <dgm:cxn modelId="{DCF0ACF1-0EFA-4F4C-B1F0-74DEC1E386AD}" type="presParOf" srcId="{51B8C6BB-05B2-4BB1-ACCC-367C5233F3A4}" destId="{33137137-36BD-4312-A42D-F910B991960D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A249C8-0424-4F5E-9A82-EB4DD1FE6D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73D18FF-C8E4-4388-8B22-EE5033A86444}">
      <dgm:prSet/>
      <dgm:spPr/>
      <dgm:t>
        <a:bodyPr/>
        <a:lstStyle/>
        <a:p>
          <a:r>
            <a:rPr lang="fi-FI" baseline="0"/>
            <a:t>Lasten ja nuorten lihavuuden lääkehoito</a:t>
          </a:r>
          <a:endParaRPr lang="fi-FI"/>
        </a:p>
      </dgm:t>
    </dgm:pt>
    <dgm:pt modelId="{70BB270A-F8AC-48E7-9374-D4B23249454D}" type="parTrans" cxnId="{CAC73141-5F07-4E74-98D1-BD99E4F10CC7}">
      <dgm:prSet/>
      <dgm:spPr/>
      <dgm:t>
        <a:bodyPr/>
        <a:lstStyle/>
        <a:p>
          <a:endParaRPr lang="fi-FI"/>
        </a:p>
      </dgm:t>
    </dgm:pt>
    <dgm:pt modelId="{313AB52F-B828-4BE0-AD96-707A97EB4C67}" type="sibTrans" cxnId="{CAC73141-5F07-4E74-98D1-BD99E4F10CC7}">
      <dgm:prSet/>
      <dgm:spPr/>
      <dgm:t>
        <a:bodyPr/>
        <a:lstStyle/>
        <a:p>
          <a:endParaRPr lang="fi-FI"/>
        </a:p>
      </dgm:t>
    </dgm:pt>
    <dgm:pt modelId="{38EEB052-EFFD-4E55-828B-B776E91CE4A9}">
      <dgm:prSet/>
      <dgm:spPr/>
      <dgm:t>
        <a:bodyPr/>
        <a:lstStyle/>
        <a:p>
          <a:r>
            <a:rPr lang="fi-FI" b="0" i="0" dirty="0"/>
            <a:t>voi tulla kyseeseen elintapoihin kohdistuvan hoidon lisänä lähinnä yli 12-vuotiailla nuorilla.</a:t>
          </a:r>
          <a:endParaRPr lang="fi-FI" dirty="0"/>
        </a:p>
      </dgm:t>
    </dgm:pt>
    <dgm:pt modelId="{55524B88-53D7-4266-8CE4-032F77269723}" type="parTrans" cxnId="{AB55428F-75F6-46B6-A78B-0EBAA699E072}">
      <dgm:prSet/>
      <dgm:spPr/>
      <dgm:t>
        <a:bodyPr/>
        <a:lstStyle/>
        <a:p>
          <a:endParaRPr lang="fi-FI"/>
        </a:p>
      </dgm:t>
    </dgm:pt>
    <dgm:pt modelId="{7B9A6C71-AAC0-4431-AACC-00C9CBAE603C}" type="sibTrans" cxnId="{AB55428F-75F6-46B6-A78B-0EBAA699E072}">
      <dgm:prSet/>
      <dgm:spPr/>
      <dgm:t>
        <a:bodyPr/>
        <a:lstStyle/>
        <a:p>
          <a:endParaRPr lang="fi-FI"/>
        </a:p>
      </dgm:t>
    </dgm:pt>
    <dgm:pt modelId="{8266E56D-C6F4-4604-BBCF-22F7514485D5}">
      <dgm:prSet/>
      <dgm:spPr/>
      <dgm:t>
        <a:bodyPr/>
        <a:lstStyle/>
        <a:p>
          <a:r>
            <a:rPr lang="fi-FI" dirty="0"/>
            <a:t>toteutetaan </a:t>
          </a:r>
          <a:r>
            <a:rPr lang="fi-FI" dirty="0">
              <a:solidFill>
                <a:schemeClr val="tx1"/>
              </a:solidFill>
            </a:rPr>
            <a:t>lihavuuden hoitoon perehtyneen lastentautien erikoislääkärin valvonnassa, eikä se korvaa elintapamuutoksiin tähtäävää ohjausta.</a:t>
          </a:r>
        </a:p>
      </dgm:t>
    </dgm:pt>
    <dgm:pt modelId="{6E070F6C-E03F-4760-85B6-02DF5D88273C}" type="parTrans" cxnId="{EE319E7C-0C73-4D9F-8847-256774F20507}">
      <dgm:prSet/>
      <dgm:spPr/>
      <dgm:t>
        <a:bodyPr/>
        <a:lstStyle/>
        <a:p>
          <a:endParaRPr lang="fi-FI"/>
        </a:p>
      </dgm:t>
    </dgm:pt>
    <dgm:pt modelId="{E0563537-1EE7-443E-AAEB-C1F5810FEDBB}" type="sibTrans" cxnId="{EE319E7C-0C73-4D9F-8847-256774F20507}">
      <dgm:prSet/>
      <dgm:spPr/>
      <dgm:t>
        <a:bodyPr/>
        <a:lstStyle/>
        <a:p>
          <a:endParaRPr lang="fi-FI"/>
        </a:p>
      </dgm:t>
    </dgm:pt>
    <dgm:pt modelId="{B0BDB63D-4A74-45C3-B29D-5819679B0044}">
      <dgm:prSet custT="1"/>
      <dgm:spPr/>
      <dgm:t>
        <a:bodyPr/>
        <a:lstStyle/>
        <a:p>
          <a:r>
            <a:rPr lang="fi-FI" sz="2100" kern="1200" baseline="0" dirty="0">
              <a:solidFill>
                <a:prstClr val="white"/>
              </a:solidFill>
              <a:latin typeface="Calibri"/>
              <a:ea typeface="+mn-ea"/>
              <a:cs typeface="+mn-cs"/>
            </a:rPr>
            <a:t>Nuoruusikäisille (13–18-vuotiaat) voidaan harkita lihavuuskirurgiaa</a:t>
          </a:r>
          <a:r>
            <a:rPr lang="fi-FI" sz="2100" kern="1200" baseline="0" dirty="0"/>
            <a:t>, jos</a:t>
          </a:r>
          <a:endParaRPr lang="fi-FI" sz="2100" kern="1200" dirty="0"/>
        </a:p>
      </dgm:t>
    </dgm:pt>
    <dgm:pt modelId="{6D2F0DFB-1B7F-4C91-A954-E4D8873888A7}" type="parTrans" cxnId="{E3727941-2669-4913-B445-E4016494B608}">
      <dgm:prSet/>
      <dgm:spPr/>
      <dgm:t>
        <a:bodyPr/>
        <a:lstStyle/>
        <a:p>
          <a:endParaRPr lang="fi-FI"/>
        </a:p>
      </dgm:t>
    </dgm:pt>
    <dgm:pt modelId="{EB8C7095-ED81-4A04-9AD5-6A526A64DD89}" type="sibTrans" cxnId="{E3727941-2669-4913-B445-E4016494B608}">
      <dgm:prSet/>
      <dgm:spPr/>
      <dgm:t>
        <a:bodyPr/>
        <a:lstStyle/>
        <a:p>
          <a:endParaRPr lang="fi-FI"/>
        </a:p>
      </dgm:t>
    </dgm:pt>
    <dgm:pt modelId="{588CB875-DD58-40C0-B7D2-B53D3E14C9EB}">
      <dgm:prSet/>
      <dgm:spPr/>
      <dgm:t>
        <a:bodyPr/>
        <a:lstStyle/>
        <a:p>
          <a:r>
            <a:rPr lang="fi-FI">
              <a:solidFill>
                <a:schemeClr val="tx1"/>
              </a:solidFill>
            </a:rPr>
            <a:t>lihavuuden konservatiivinen hoito ei ole ollut tuloksellista ja</a:t>
          </a:r>
        </a:p>
      </dgm:t>
    </dgm:pt>
    <dgm:pt modelId="{08F1E0A7-2162-4ED9-8B1E-1F3239963012}" type="parTrans" cxnId="{53105773-4490-41A7-92FA-CAC05B6B3687}">
      <dgm:prSet/>
      <dgm:spPr/>
      <dgm:t>
        <a:bodyPr/>
        <a:lstStyle/>
        <a:p>
          <a:endParaRPr lang="fi-FI"/>
        </a:p>
      </dgm:t>
    </dgm:pt>
    <dgm:pt modelId="{144A4A5B-279D-4C09-9C94-BB0A77C4D737}" type="sibTrans" cxnId="{53105773-4490-41A7-92FA-CAC05B6B3687}">
      <dgm:prSet/>
      <dgm:spPr/>
      <dgm:t>
        <a:bodyPr/>
        <a:lstStyle/>
        <a:p>
          <a:endParaRPr lang="fi-FI"/>
        </a:p>
      </dgm:t>
    </dgm:pt>
    <dgm:pt modelId="{A585B31C-1FF3-4BE2-81F5-E89399288367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lihavuus heikentää merkittävästi nuoren elämänlaatua tai </a:t>
          </a:r>
        </a:p>
      </dgm:t>
    </dgm:pt>
    <dgm:pt modelId="{1BF1BC17-BDF0-4874-9188-FD538BA98588}" type="parTrans" cxnId="{47AF4A96-B05E-453E-9D22-F9922296EB27}">
      <dgm:prSet/>
      <dgm:spPr/>
      <dgm:t>
        <a:bodyPr/>
        <a:lstStyle/>
        <a:p>
          <a:endParaRPr lang="fi-FI"/>
        </a:p>
      </dgm:t>
    </dgm:pt>
    <dgm:pt modelId="{3F081C8A-7C14-4A2F-9709-51B631EB4DC0}" type="sibTrans" cxnId="{47AF4A96-B05E-453E-9D22-F9922296EB27}">
      <dgm:prSet/>
      <dgm:spPr/>
      <dgm:t>
        <a:bodyPr/>
        <a:lstStyle/>
        <a:p>
          <a:endParaRPr lang="fi-FI"/>
        </a:p>
      </dgm:t>
    </dgm:pt>
    <dgm:pt modelId="{252C6348-1A77-48C2-BE34-6ED87CD4E28A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lihavuus on </a:t>
          </a:r>
          <a:r>
            <a:rPr lang="fi-FI">
              <a:solidFill>
                <a:schemeClr val="tx1"/>
              </a:solidFill>
            </a:rPr>
            <a:t>aiheuttanut liitännäissairauksia.</a:t>
          </a:r>
          <a:endParaRPr lang="fi-FI" dirty="0">
            <a:solidFill>
              <a:schemeClr val="tx1"/>
            </a:solidFill>
          </a:endParaRPr>
        </a:p>
      </dgm:t>
    </dgm:pt>
    <dgm:pt modelId="{77DFB67B-F8B5-4C7B-9934-EF63689EA40B}" type="parTrans" cxnId="{3C5CB50C-230F-464C-B901-FCA2907698D1}">
      <dgm:prSet/>
      <dgm:spPr/>
      <dgm:t>
        <a:bodyPr/>
        <a:lstStyle/>
        <a:p>
          <a:endParaRPr lang="fi-FI"/>
        </a:p>
      </dgm:t>
    </dgm:pt>
    <dgm:pt modelId="{CEE9FFC2-4371-4EA5-9CBB-D9D709958B74}" type="sibTrans" cxnId="{3C5CB50C-230F-464C-B901-FCA2907698D1}">
      <dgm:prSet/>
      <dgm:spPr/>
      <dgm:t>
        <a:bodyPr/>
        <a:lstStyle/>
        <a:p>
          <a:endParaRPr lang="fi-FI"/>
        </a:p>
      </dgm:t>
    </dgm:pt>
    <dgm:pt modelId="{594FA110-C9C1-4939-AC58-F3B42ABE75A2}" type="pres">
      <dgm:prSet presAssocID="{DCA249C8-0424-4F5E-9A82-EB4DD1FE6DB8}" presName="linear" presStyleCnt="0">
        <dgm:presLayoutVars>
          <dgm:animLvl val="lvl"/>
          <dgm:resizeHandles val="exact"/>
        </dgm:presLayoutVars>
      </dgm:prSet>
      <dgm:spPr/>
    </dgm:pt>
    <dgm:pt modelId="{70FD05A2-C9FB-42D9-9BC8-65A098C73CA7}" type="pres">
      <dgm:prSet presAssocID="{E73D18FF-C8E4-4388-8B22-EE5033A864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0951605-AAFF-44CF-8AA8-1E8C4E268F20}" type="pres">
      <dgm:prSet presAssocID="{E73D18FF-C8E4-4388-8B22-EE5033A86444}" presName="childText" presStyleLbl="revTx" presStyleIdx="0" presStyleCnt="2">
        <dgm:presLayoutVars>
          <dgm:bulletEnabled val="1"/>
        </dgm:presLayoutVars>
      </dgm:prSet>
      <dgm:spPr/>
    </dgm:pt>
    <dgm:pt modelId="{5B8E5A32-7390-475D-A639-B660FAC03A32}" type="pres">
      <dgm:prSet presAssocID="{B0BDB63D-4A74-45C3-B29D-5819679B004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EB1694B-66BB-4EB0-983C-2F0B8633C04C}" type="pres">
      <dgm:prSet presAssocID="{B0BDB63D-4A74-45C3-B29D-5819679B004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C5CB50C-230F-464C-B901-FCA2907698D1}" srcId="{B0BDB63D-4A74-45C3-B29D-5819679B0044}" destId="{252C6348-1A77-48C2-BE34-6ED87CD4E28A}" srcOrd="2" destOrd="0" parTransId="{77DFB67B-F8B5-4C7B-9934-EF63689EA40B}" sibTransId="{CEE9FFC2-4371-4EA5-9CBB-D9D709958B74}"/>
    <dgm:cxn modelId="{4665B20D-3E4F-4BFB-A894-98C6E8889C6B}" type="presOf" srcId="{588CB875-DD58-40C0-B7D2-B53D3E14C9EB}" destId="{AEB1694B-66BB-4EB0-983C-2F0B8633C04C}" srcOrd="0" destOrd="0" presId="urn:microsoft.com/office/officeart/2005/8/layout/vList2"/>
    <dgm:cxn modelId="{E516DC0F-F29F-47F3-893C-C26CD073C3BC}" type="presOf" srcId="{8266E56D-C6F4-4604-BBCF-22F7514485D5}" destId="{30951605-AAFF-44CF-8AA8-1E8C4E268F20}" srcOrd="0" destOrd="1" presId="urn:microsoft.com/office/officeart/2005/8/layout/vList2"/>
    <dgm:cxn modelId="{5D56C610-C1A3-4E89-A1EE-86D84AE1C73E}" type="presOf" srcId="{252C6348-1A77-48C2-BE34-6ED87CD4E28A}" destId="{AEB1694B-66BB-4EB0-983C-2F0B8633C04C}" srcOrd="0" destOrd="2" presId="urn:microsoft.com/office/officeart/2005/8/layout/vList2"/>
    <dgm:cxn modelId="{8FDBBA25-99E4-4EDE-8220-EF3B1ADA060B}" type="presOf" srcId="{38EEB052-EFFD-4E55-828B-B776E91CE4A9}" destId="{30951605-AAFF-44CF-8AA8-1E8C4E268F20}" srcOrd="0" destOrd="0" presId="urn:microsoft.com/office/officeart/2005/8/layout/vList2"/>
    <dgm:cxn modelId="{31C05F5E-E47E-4CB6-8297-331A4B3DDCA6}" type="presOf" srcId="{DCA249C8-0424-4F5E-9A82-EB4DD1FE6DB8}" destId="{594FA110-C9C1-4939-AC58-F3B42ABE75A2}" srcOrd="0" destOrd="0" presId="urn:microsoft.com/office/officeart/2005/8/layout/vList2"/>
    <dgm:cxn modelId="{CAC73141-5F07-4E74-98D1-BD99E4F10CC7}" srcId="{DCA249C8-0424-4F5E-9A82-EB4DD1FE6DB8}" destId="{E73D18FF-C8E4-4388-8B22-EE5033A86444}" srcOrd="0" destOrd="0" parTransId="{70BB270A-F8AC-48E7-9374-D4B23249454D}" sibTransId="{313AB52F-B828-4BE0-AD96-707A97EB4C67}"/>
    <dgm:cxn modelId="{E3727941-2669-4913-B445-E4016494B608}" srcId="{DCA249C8-0424-4F5E-9A82-EB4DD1FE6DB8}" destId="{B0BDB63D-4A74-45C3-B29D-5819679B0044}" srcOrd="1" destOrd="0" parTransId="{6D2F0DFB-1B7F-4C91-A954-E4D8873888A7}" sibTransId="{EB8C7095-ED81-4A04-9AD5-6A526A64DD89}"/>
    <dgm:cxn modelId="{B41E554F-3BE4-41C0-9C3B-9ABB7C237BBA}" type="presOf" srcId="{A585B31C-1FF3-4BE2-81F5-E89399288367}" destId="{AEB1694B-66BB-4EB0-983C-2F0B8633C04C}" srcOrd="0" destOrd="1" presId="urn:microsoft.com/office/officeart/2005/8/layout/vList2"/>
    <dgm:cxn modelId="{53105773-4490-41A7-92FA-CAC05B6B3687}" srcId="{B0BDB63D-4A74-45C3-B29D-5819679B0044}" destId="{588CB875-DD58-40C0-B7D2-B53D3E14C9EB}" srcOrd="0" destOrd="0" parTransId="{08F1E0A7-2162-4ED9-8B1E-1F3239963012}" sibTransId="{144A4A5B-279D-4C09-9C94-BB0A77C4D737}"/>
    <dgm:cxn modelId="{EE319E7C-0C73-4D9F-8847-256774F20507}" srcId="{E73D18FF-C8E4-4388-8B22-EE5033A86444}" destId="{8266E56D-C6F4-4604-BBCF-22F7514485D5}" srcOrd="1" destOrd="0" parTransId="{6E070F6C-E03F-4760-85B6-02DF5D88273C}" sibTransId="{E0563537-1EE7-443E-AAEB-C1F5810FEDBB}"/>
    <dgm:cxn modelId="{A78B6C8D-846D-4BE7-9C06-B82930CE67CE}" type="presOf" srcId="{E73D18FF-C8E4-4388-8B22-EE5033A86444}" destId="{70FD05A2-C9FB-42D9-9BC8-65A098C73CA7}" srcOrd="0" destOrd="0" presId="urn:microsoft.com/office/officeart/2005/8/layout/vList2"/>
    <dgm:cxn modelId="{AB55428F-75F6-46B6-A78B-0EBAA699E072}" srcId="{E73D18FF-C8E4-4388-8B22-EE5033A86444}" destId="{38EEB052-EFFD-4E55-828B-B776E91CE4A9}" srcOrd="0" destOrd="0" parTransId="{55524B88-53D7-4266-8CE4-032F77269723}" sibTransId="{7B9A6C71-AAC0-4431-AACC-00C9CBAE603C}"/>
    <dgm:cxn modelId="{47AF4A96-B05E-453E-9D22-F9922296EB27}" srcId="{B0BDB63D-4A74-45C3-B29D-5819679B0044}" destId="{A585B31C-1FF3-4BE2-81F5-E89399288367}" srcOrd="1" destOrd="0" parTransId="{1BF1BC17-BDF0-4874-9188-FD538BA98588}" sibTransId="{3F081C8A-7C14-4A2F-9709-51B631EB4DC0}"/>
    <dgm:cxn modelId="{509C8DEA-A4BC-4C4F-908C-C5ED2AEA1179}" type="presOf" srcId="{B0BDB63D-4A74-45C3-B29D-5819679B0044}" destId="{5B8E5A32-7390-475D-A639-B660FAC03A32}" srcOrd="0" destOrd="0" presId="urn:microsoft.com/office/officeart/2005/8/layout/vList2"/>
    <dgm:cxn modelId="{CCF56906-CE9C-4FF1-9C5E-33468E77E36D}" type="presParOf" srcId="{594FA110-C9C1-4939-AC58-F3B42ABE75A2}" destId="{70FD05A2-C9FB-42D9-9BC8-65A098C73CA7}" srcOrd="0" destOrd="0" presId="urn:microsoft.com/office/officeart/2005/8/layout/vList2"/>
    <dgm:cxn modelId="{4AF76217-1EA5-4CC8-8CEE-6BE51FF9C7F1}" type="presParOf" srcId="{594FA110-C9C1-4939-AC58-F3B42ABE75A2}" destId="{30951605-AAFF-44CF-8AA8-1E8C4E268F20}" srcOrd="1" destOrd="0" presId="urn:microsoft.com/office/officeart/2005/8/layout/vList2"/>
    <dgm:cxn modelId="{02301250-19B5-440B-B3CB-A74BD287AA35}" type="presParOf" srcId="{594FA110-C9C1-4939-AC58-F3B42ABE75A2}" destId="{5B8E5A32-7390-475D-A639-B660FAC03A32}" srcOrd="2" destOrd="0" presId="urn:microsoft.com/office/officeart/2005/8/layout/vList2"/>
    <dgm:cxn modelId="{74AF86D8-B6E9-4D66-917A-70FF8347C593}" type="presParOf" srcId="{594FA110-C9C1-4939-AC58-F3B42ABE75A2}" destId="{AEB1694B-66BB-4EB0-983C-2F0B8633C04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94C5A9-4EB8-4199-B2EB-A2CF946C9B87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C131DA85-E075-4F6D-9851-C5328C1C239C}">
      <dgm:prSet/>
      <dgm:spPr/>
      <dgm:t>
        <a:bodyPr/>
        <a:lstStyle/>
        <a:p>
          <a:r>
            <a:rPr lang="fi-FI" sz="2100" baseline="0" dirty="0"/>
            <a:t>Erikoissairaanhoitoon </a:t>
          </a:r>
          <a:r>
            <a:rPr lang="fi-FI" sz="2100" baseline="0" dirty="0">
              <a:solidFill>
                <a:schemeClr val="tx1"/>
              </a:solidFill>
            </a:rPr>
            <a:t>lähettämisen kriteerit lapsilla ja nuorilla ovat:</a:t>
          </a:r>
          <a:endParaRPr lang="fi-FI" sz="2100" dirty="0">
            <a:solidFill>
              <a:schemeClr val="tx1"/>
            </a:solidFill>
          </a:endParaRPr>
        </a:p>
      </dgm:t>
    </dgm:pt>
    <dgm:pt modelId="{8B657C57-DAFC-452C-B055-2A87F196AE10}" type="parTrans" cxnId="{A2644D7D-3D02-4A77-973C-029E89A9F967}">
      <dgm:prSet/>
      <dgm:spPr/>
      <dgm:t>
        <a:bodyPr/>
        <a:lstStyle/>
        <a:p>
          <a:endParaRPr lang="fi-FI"/>
        </a:p>
      </dgm:t>
    </dgm:pt>
    <dgm:pt modelId="{BB08B4D2-6419-4C40-8B22-097EC24F449D}" type="sibTrans" cxnId="{A2644D7D-3D02-4A77-973C-029E89A9F967}">
      <dgm:prSet/>
      <dgm:spPr/>
      <dgm:t>
        <a:bodyPr/>
        <a:lstStyle/>
        <a:p>
          <a:endParaRPr lang="fi-FI"/>
        </a:p>
      </dgm:t>
    </dgm:pt>
    <dgm:pt modelId="{1F7AB7B0-500F-4990-AA83-C11BC78D9FAB}">
      <dgm:prSet custT="1"/>
      <dgm:spPr/>
      <dgm:t>
        <a:bodyPr/>
        <a:lstStyle/>
        <a:p>
          <a:r>
            <a:rPr lang="fi-FI" sz="1700" dirty="0">
              <a:solidFill>
                <a:schemeClr val="tx1"/>
              </a:solidFill>
            </a:rPr>
            <a:t>vaikea lihavuus (ISO-BMI ≥ 35 kg/m</a:t>
          </a:r>
          <a:r>
            <a:rPr lang="fi-FI" sz="1700" baseline="30000" dirty="0">
              <a:solidFill>
                <a:schemeClr val="tx1"/>
              </a:solidFill>
            </a:rPr>
            <a:t>2</a:t>
          </a:r>
          <a:r>
            <a:rPr lang="fi-FI" sz="1700" dirty="0">
              <a:solidFill>
                <a:schemeClr val="tx1"/>
              </a:solidFill>
            </a:rPr>
            <a:t>) tai hyvin nopea lihominen</a:t>
          </a:r>
        </a:p>
      </dgm:t>
    </dgm:pt>
    <dgm:pt modelId="{1E392A7E-96F9-4EC0-8848-3CB9F884DE03}" type="parTrans" cxnId="{8A38CCB0-B4B6-440D-B24E-E1B2A4941DF8}">
      <dgm:prSet/>
      <dgm:spPr/>
      <dgm:t>
        <a:bodyPr/>
        <a:lstStyle/>
        <a:p>
          <a:endParaRPr lang="fi-FI"/>
        </a:p>
      </dgm:t>
    </dgm:pt>
    <dgm:pt modelId="{645DC73E-1F90-49E0-92E5-B3642099EAF3}" type="sibTrans" cxnId="{8A38CCB0-B4B6-440D-B24E-E1B2A4941DF8}">
      <dgm:prSet/>
      <dgm:spPr/>
      <dgm:t>
        <a:bodyPr/>
        <a:lstStyle/>
        <a:p>
          <a:endParaRPr lang="fi-FI"/>
        </a:p>
      </dgm:t>
    </dgm:pt>
    <dgm:pt modelId="{4DE12E15-ECD3-4C82-A59A-D89F8C68109D}">
      <dgm:prSet custT="1"/>
      <dgm:spPr/>
      <dgm:t>
        <a:bodyPr/>
        <a:lstStyle/>
        <a:p>
          <a:r>
            <a:rPr lang="fi-FI" sz="1700">
              <a:solidFill>
                <a:schemeClr val="tx1"/>
              </a:solidFill>
            </a:rPr>
            <a:t>hidastuva pituuskasvu ja samanaikainen lihominen ennen murrosiän loppuvaihetta</a:t>
          </a:r>
        </a:p>
      </dgm:t>
    </dgm:pt>
    <dgm:pt modelId="{0E76CE3D-2C37-4DF4-845A-6890DF83581A}" type="sibTrans" cxnId="{E7792179-833C-4F77-BD26-0B4C2ADD8B24}">
      <dgm:prSet/>
      <dgm:spPr/>
      <dgm:t>
        <a:bodyPr/>
        <a:lstStyle/>
        <a:p>
          <a:endParaRPr lang="fi-FI"/>
        </a:p>
      </dgm:t>
    </dgm:pt>
    <dgm:pt modelId="{716BF7E6-5DF7-4D0B-936F-250307259347}" type="parTrans" cxnId="{E7792179-833C-4F77-BD26-0B4C2ADD8B24}">
      <dgm:prSet/>
      <dgm:spPr/>
      <dgm:t>
        <a:bodyPr/>
        <a:lstStyle/>
        <a:p>
          <a:endParaRPr lang="fi-FI"/>
        </a:p>
      </dgm:t>
    </dgm:pt>
    <dgm:pt modelId="{0C6751AC-98D6-4370-BA2F-15CAED2E0ECE}">
      <dgm:prSet custT="1"/>
      <dgm:spPr/>
      <dgm:t>
        <a:bodyPr/>
        <a:lstStyle/>
        <a:p>
          <a:r>
            <a:rPr lang="fi-FI" sz="1700">
              <a:solidFill>
                <a:schemeClr val="tx1"/>
              </a:solidFill>
            </a:rPr>
            <a:t>henkisen kehityksen viive tai poikkeavat kasvojen tai raajojen piirteet</a:t>
          </a:r>
        </a:p>
      </dgm:t>
    </dgm:pt>
    <dgm:pt modelId="{34C00A81-6573-427D-9190-7033255B0773}" type="sibTrans" cxnId="{03E901C8-1548-476F-B3E7-6EC6BFAFAC8E}">
      <dgm:prSet/>
      <dgm:spPr/>
      <dgm:t>
        <a:bodyPr/>
        <a:lstStyle/>
        <a:p>
          <a:endParaRPr lang="fi-FI"/>
        </a:p>
      </dgm:t>
    </dgm:pt>
    <dgm:pt modelId="{2E9BDDD8-A7E1-4102-9828-BD634A3BC1E0}" type="parTrans" cxnId="{03E901C8-1548-476F-B3E7-6EC6BFAFAC8E}">
      <dgm:prSet/>
      <dgm:spPr/>
      <dgm:t>
        <a:bodyPr/>
        <a:lstStyle/>
        <a:p>
          <a:endParaRPr lang="fi-FI"/>
        </a:p>
      </dgm:t>
    </dgm:pt>
    <dgm:pt modelId="{ADD22B1E-45FA-47A9-9DEE-96E95EB317E6}">
      <dgm:prSet custT="1"/>
      <dgm:spPr/>
      <dgm:t>
        <a:bodyPr/>
        <a:lstStyle/>
        <a:p>
          <a:r>
            <a:rPr lang="fi-FI" sz="1700">
              <a:solidFill>
                <a:schemeClr val="tx1"/>
              </a:solidFill>
            </a:rPr>
            <a:t>kohonnut verenpaine</a:t>
          </a:r>
        </a:p>
      </dgm:t>
    </dgm:pt>
    <dgm:pt modelId="{21CBCFDA-74EF-4984-95E1-CED73501AEC0}" type="sibTrans" cxnId="{11893A19-20B1-44F8-AEC7-2574DA59120B}">
      <dgm:prSet/>
      <dgm:spPr/>
      <dgm:t>
        <a:bodyPr/>
        <a:lstStyle/>
        <a:p>
          <a:endParaRPr lang="fi-FI"/>
        </a:p>
      </dgm:t>
    </dgm:pt>
    <dgm:pt modelId="{B86EA900-5994-48ED-97DD-9E5F6A7B5602}" type="parTrans" cxnId="{11893A19-20B1-44F8-AEC7-2574DA59120B}">
      <dgm:prSet/>
      <dgm:spPr/>
      <dgm:t>
        <a:bodyPr/>
        <a:lstStyle/>
        <a:p>
          <a:endParaRPr lang="fi-FI"/>
        </a:p>
      </dgm:t>
    </dgm:pt>
    <dgm:pt modelId="{9D86F283-36BB-4FEB-82F5-179BEAE990FA}">
      <dgm:prSet custT="1"/>
      <dgm:spPr/>
      <dgm:t>
        <a:bodyPr/>
        <a:lstStyle/>
        <a:p>
          <a:r>
            <a:rPr lang="fi-FI" sz="1700" dirty="0" err="1">
              <a:solidFill>
                <a:schemeClr val="tx1"/>
              </a:solidFill>
            </a:rPr>
            <a:t>dyslipidemia</a:t>
          </a:r>
          <a:endParaRPr lang="fi-FI" sz="1700" dirty="0">
            <a:solidFill>
              <a:schemeClr val="tx1"/>
            </a:solidFill>
          </a:endParaRPr>
        </a:p>
      </dgm:t>
    </dgm:pt>
    <dgm:pt modelId="{2D0DCFBE-49F6-4CD9-8E53-DEDACED2374F}" type="sibTrans" cxnId="{06F45743-058E-49ED-A83B-724ACC2C81FF}">
      <dgm:prSet/>
      <dgm:spPr/>
      <dgm:t>
        <a:bodyPr/>
        <a:lstStyle/>
        <a:p>
          <a:endParaRPr lang="fi-FI"/>
        </a:p>
      </dgm:t>
    </dgm:pt>
    <dgm:pt modelId="{917625B0-87DB-41CA-8914-18753A53B472}" type="parTrans" cxnId="{06F45743-058E-49ED-A83B-724ACC2C81FF}">
      <dgm:prSet/>
      <dgm:spPr/>
      <dgm:t>
        <a:bodyPr/>
        <a:lstStyle/>
        <a:p>
          <a:endParaRPr lang="fi-FI"/>
        </a:p>
      </dgm:t>
    </dgm:pt>
    <dgm:pt modelId="{96BF05A7-7612-4E0A-B4A0-B3A4C9BB46E1}">
      <dgm:prSet custT="1"/>
      <dgm:spPr/>
      <dgm:t>
        <a:bodyPr/>
        <a:lstStyle/>
        <a:p>
          <a:r>
            <a:rPr lang="fi-FI" sz="1700" dirty="0">
              <a:solidFill>
                <a:schemeClr val="tx1"/>
              </a:solidFill>
            </a:rPr>
            <a:t>poikkeava glukoosiaineenvaihdunta</a:t>
          </a:r>
        </a:p>
      </dgm:t>
    </dgm:pt>
    <dgm:pt modelId="{BFEB37CA-EA39-47DE-B2D5-E34060A94974}" type="sibTrans" cxnId="{E723CFDF-26E6-4321-ABF9-9C25AB5E4EA2}">
      <dgm:prSet/>
      <dgm:spPr/>
      <dgm:t>
        <a:bodyPr/>
        <a:lstStyle/>
        <a:p>
          <a:endParaRPr lang="fi-FI"/>
        </a:p>
      </dgm:t>
    </dgm:pt>
    <dgm:pt modelId="{C5648214-F895-45E0-A4CB-32F5EA1E5937}" type="parTrans" cxnId="{E723CFDF-26E6-4321-ABF9-9C25AB5E4EA2}">
      <dgm:prSet/>
      <dgm:spPr/>
      <dgm:t>
        <a:bodyPr/>
        <a:lstStyle/>
        <a:p>
          <a:endParaRPr lang="fi-FI"/>
        </a:p>
      </dgm:t>
    </dgm:pt>
    <dgm:pt modelId="{DAE50BA0-E23E-405B-B444-100ECAF67D9C}">
      <dgm:prSet custT="1"/>
      <dgm:spPr/>
      <dgm:t>
        <a:bodyPr/>
        <a:lstStyle/>
        <a:p>
          <a:r>
            <a:rPr lang="fi-FI" sz="1700">
              <a:solidFill>
                <a:schemeClr val="tx1"/>
              </a:solidFill>
            </a:rPr>
            <a:t>suurentunut ALAT-arvo (&gt; 80 U/l)</a:t>
          </a:r>
        </a:p>
      </dgm:t>
    </dgm:pt>
    <dgm:pt modelId="{D3E79510-622E-4291-A748-EEA514E55A8A}" type="sibTrans" cxnId="{9BA5B0A5-A6A9-473B-80E4-E19898CBCCC7}">
      <dgm:prSet/>
      <dgm:spPr/>
      <dgm:t>
        <a:bodyPr/>
        <a:lstStyle/>
        <a:p>
          <a:endParaRPr lang="fi-FI"/>
        </a:p>
      </dgm:t>
    </dgm:pt>
    <dgm:pt modelId="{B92BAD84-C29F-44F7-B341-2FEF19242117}" type="parTrans" cxnId="{9BA5B0A5-A6A9-473B-80E4-E19898CBCCC7}">
      <dgm:prSet/>
      <dgm:spPr/>
      <dgm:t>
        <a:bodyPr/>
        <a:lstStyle/>
        <a:p>
          <a:endParaRPr lang="fi-FI"/>
        </a:p>
      </dgm:t>
    </dgm:pt>
    <dgm:pt modelId="{4C56CF40-EE00-4D0C-B10E-8449A98030F7}">
      <dgm:prSet custT="1"/>
      <dgm:spPr/>
      <dgm:t>
        <a:bodyPr/>
        <a:lstStyle/>
        <a:p>
          <a:r>
            <a:rPr lang="fi-FI" sz="1700">
              <a:solidFill>
                <a:schemeClr val="tx1"/>
              </a:solidFill>
            </a:rPr>
            <a:t>unenaikaiset hengityshäiriöt </a:t>
          </a:r>
        </a:p>
      </dgm:t>
    </dgm:pt>
    <dgm:pt modelId="{9B32100E-2D67-4950-9C89-C2BC65208846}" type="sibTrans" cxnId="{095C9B7E-AFD1-42C0-9908-914C4193FFA7}">
      <dgm:prSet/>
      <dgm:spPr/>
      <dgm:t>
        <a:bodyPr/>
        <a:lstStyle/>
        <a:p>
          <a:endParaRPr lang="fi-FI"/>
        </a:p>
      </dgm:t>
    </dgm:pt>
    <dgm:pt modelId="{3084AD0D-C22E-4A24-866C-E34BBF65DE7B}" type="parTrans" cxnId="{095C9B7E-AFD1-42C0-9908-914C4193FFA7}">
      <dgm:prSet/>
      <dgm:spPr/>
      <dgm:t>
        <a:bodyPr/>
        <a:lstStyle/>
        <a:p>
          <a:endParaRPr lang="fi-FI"/>
        </a:p>
      </dgm:t>
    </dgm:pt>
    <dgm:pt modelId="{A17326C6-AD70-4FAE-B1E6-0D269F831AA0}">
      <dgm:prSet custT="1"/>
      <dgm:spPr/>
      <dgm:t>
        <a:bodyPr/>
        <a:lstStyle/>
        <a:p>
          <a:r>
            <a:rPr lang="fi-FI" sz="1700">
              <a:solidFill>
                <a:schemeClr val="tx1"/>
              </a:solidFill>
            </a:rPr>
            <a:t>vaikea akne, epäsäännölliset kuukautiset tai hirsutismi tytöllä</a:t>
          </a:r>
          <a:endParaRPr lang="fi-FI" sz="1700" dirty="0">
            <a:solidFill>
              <a:schemeClr val="tx1"/>
            </a:solidFill>
          </a:endParaRPr>
        </a:p>
      </dgm:t>
    </dgm:pt>
    <dgm:pt modelId="{D040FE3B-49C7-40F4-BABC-4693764E07B3}" type="sibTrans" cxnId="{941AA93D-A6F5-42C7-A57A-4095557363A6}">
      <dgm:prSet/>
      <dgm:spPr/>
      <dgm:t>
        <a:bodyPr/>
        <a:lstStyle/>
        <a:p>
          <a:endParaRPr lang="fi-FI"/>
        </a:p>
      </dgm:t>
    </dgm:pt>
    <dgm:pt modelId="{A9FAF378-4505-4473-A627-8F489A9E5F67}" type="parTrans" cxnId="{941AA93D-A6F5-42C7-A57A-4095557363A6}">
      <dgm:prSet/>
      <dgm:spPr/>
      <dgm:t>
        <a:bodyPr/>
        <a:lstStyle/>
        <a:p>
          <a:endParaRPr lang="fi-FI"/>
        </a:p>
      </dgm:t>
    </dgm:pt>
    <dgm:pt modelId="{753A5561-13F8-4684-8ADD-6091E4B6AEC2}">
      <dgm:prSet custT="1"/>
      <dgm:spPr/>
      <dgm:t>
        <a:bodyPr/>
        <a:lstStyle/>
        <a:p>
          <a:r>
            <a:rPr lang="fi-FI" sz="1700" dirty="0">
              <a:solidFill>
                <a:schemeClr val="tx1"/>
              </a:solidFill>
            </a:rPr>
            <a:t>lihavuusleikkausarvio murrosiän alkamisen jälkeen.</a:t>
          </a:r>
        </a:p>
      </dgm:t>
    </dgm:pt>
    <dgm:pt modelId="{4AA09801-C35B-4A98-865F-B61D1BF6A932}" type="sibTrans" cxnId="{B9D51206-D5FB-4A75-92E7-D5211214DCF9}">
      <dgm:prSet/>
      <dgm:spPr/>
      <dgm:t>
        <a:bodyPr/>
        <a:lstStyle/>
        <a:p>
          <a:endParaRPr lang="fi-FI"/>
        </a:p>
      </dgm:t>
    </dgm:pt>
    <dgm:pt modelId="{C1817F5A-E1CB-4638-9435-442EA7AC13A3}" type="parTrans" cxnId="{B9D51206-D5FB-4A75-92E7-D5211214DCF9}">
      <dgm:prSet/>
      <dgm:spPr/>
      <dgm:t>
        <a:bodyPr/>
        <a:lstStyle/>
        <a:p>
          <a:endParaRPr lang="fi-FI"/>
        </a:p>
      </dgm:t>
    </dgm:pt>
    <dgm:pt modelId="{FB454F7B-FB8D-4E56-86F2-FB0159CA1C8B}" type="pres">
      <dgm:prSet presAssocID="{A694C5A9-4EB8-4199-B2EB-A2CF946C9B87}" presName="Name0" presStyleCnt="0">
        <dgm:presLayoutVars>
          <dgm:dir/>
          <dgm:resizeHandles val="exact"/>
        </dgm:presLayoutVars>
      </dgm:prSet>
      <dgm:spPr/>
    </dgm:pt>
    <dgm:pt modelId="{0614BD1F-FAD5-49BD-8027-1DAF31511AE8}" type="pres">
      <dgm:prSet presAssocID="{C131DA85-E075-4F6D-9851-C5328C1C239C}" presName="node" presStyleLbl="node1" presStyleIdx="0" presStyleCnt="1">
        <dgm:presLayoutVars>
          <dgm:bulletEnabled val="1"/>
        </dgm:presLayoutVars>
      </dgm:prSet>
      <dgm:spPr/>
    </dgm:pt>
  </dgm:ptLst>
  <dgm:cxnLst>
    <dgm:cxn modelId="{B9D51206-D5FB-4A75-92E7-D5211214DCF9}" srcId="{C131DA85-E075-4F6D-9851-C5328C1C239C}" destId="{753A5561-13F8-4684-8ADD-6091E4B6AEC2}" srcOrd="9" destOrd="0" parTransId="{C1817F5A-E1CB-4638-9435-442EA7AC13A3}" sibTransId="{4AA09801-C35B-4A98-865F-B61D1BF6A932}"/>
    <dgm:cxn modelId="{D8B16407-2D45-4150-BBD2-726FA517735B}" type="presOf" srcId="{A694C5A9-4EB8-4199-B2EB-A2CF946C9B87}" destId="{FB454F7B-FB8D-4E56-86F2-FB0159CA1C8B}" srcOrd="0" destOrd="0" presId="urn:microsoft.com/office/officeart/2005/8/layout/process1"/>
    <dgm:cxn modelId="{11893A19-20B1-44F8-AEC7-2574DA59120B}" srcId="{C131DA85-E075-4F6D-9851-C5328C1C239C}" destId="{ADD22B1E-45FA-47A9-9DEE-96E95EB317E6}" srcOrd="3" destOrd="0" parTransId="{B86EA900-5994-48ED-97DD-9E5F6A7B5602}" sibTransId="{21CBCFDA-74EF-4984-95E1-CED73501AEC0}"/>
    <dgm:cxn modelId="{98556B23-4913-4400-A9F6-F12C7D759842}" type="presOf" srcId="{9D86F283-36BB-4FEB-82F5-179BEAE990FA}" destId="{0614BD1F-FAD5-49BD-8027-1DAF31511AE8}" srcOrd="0" destOrd="5" presId="urn:microsoft.com/office/officeart/2005/8/layout/process1"/>
    <dgm:cxn modelId="{D9829B2B-07AD-4E13-B8C8-E7112EC398E6}" type="presOf" srcId="{0C6751AC-98D6-4370-BA2F-15CAED2E0ECE}" destId="{0614BD1F-FAD5-49BD-8027-1DAF31511AE8}" srcOrd="0" destOrd="3" presId="urn:microsoft.com/office/officeart/2005/8/layout/process1"/>
    <dgm:cxn modelId="{C8CF4F2D-1F7C-40B4-BE8D-8866E767427C}" type="presOf" srcId="{1F7AB7B0-500F-4990-AA83-C11BC78D9FAB}" destId="{0614BD1F-FAD5-49BD-8027-1DAF31511AE8}" srcOrd="0" destOrd="1" presId="urn:microsoft.com/office/officeart/2005/8/layout/process1"/>
    <dgm:cxn modelId="{EB444637-F110-4E5D-B065-2BB1C48336BA}" type="presOf" srcId="{ADD22B1E-45FA-47A9-9DEE-96E95EB317E6}" destId="{0614BD1F-FAD5-49BD-8027-1DAF31511AE8}" srcOrd="0" destOrd="4" presId="urn:microsoft.com/office/officeart/2005/8/layout/process1"/>
    <dgm:cxn modelId="{E5FBE038-E46E-4133-AD47-8ACAEB63E7CE}" type="presOf" srcId="{4DE12E15-ECD3-4C82-A59A-D89F8C68109D}" destId="{0614BD1F-FAD5-49BD-8027-1DAF31511AE8}" srcOrd="0" destOrd="2" presId="urn:microsoft.com/office/officeart/2005/8/layout/process1"/>
    <dgm:cxn modelId="{941AA93D-A6F5-42C7-A57A-4095557363A6}" srcId="{C131DA85-E075-4F6D-9851-C5328C1C239C}" destId="{A17326C6-AD70-4FAE-B1E6-0D269F831AA0}" srcOrd="8" destOrd="0" parTransId="{A9FAF378-4505-4473-A627-8F489A9E5F67}" sibTransId="{D040FE3B-49C7-40F4-BABC-4693764E07B3}"/>
    <dgm:cxn modelId="{F7B7A65E-030E-4673-B3BA-2A7FC33D08F9}" type="presOf" srcId="{4C56CF40-EE00-4D0C-B10E-8449A98030F7}" destId="{0614BD1F-FAD5-49BD-8027-1DAF31511AE8}" srcOrd="0" destOrd="8" presId="urn:microsoft.com/office/officeart/2005/8/layout/process1"/>
    <dgm:cxn modelId="{06F45743-058E-49ED-A83B-724ACC2C81FF}" srcId="{C131DA85-E075-4F6D-9851-C5328C1C239C}" destId="{9D86F283-36BB-4FEB-82F5-179BEAE990FA}" srcOrd="4" destOrd="0" parTransId="{917625B0-87DB-41CA-8914-18753A53B472}" sibTransId="{2D0DCFBE-49F6-4CD9-8E53-DEDACED2374F}"/>
    <dgm:cxn modelId="{E7792179-833C-4F77-BD26-0B4C2ADD8B24}" srcId="{C131DA85-E075-4F6D-9851-C5328C1C239C}" destId="{4DE12E15-ECD3-4C82-A59A-D89F8C68109D}" srcOrd="1" destOrd="0" parTransId="{716BF7E6-5DF7-4D0B-936F-250307259347}" sibTransId="{0E76CE3D-2C37-4DF4-845A-6890DF83581A}"/>
    <dgm:cxn modelId="{A2644D7D-3D02-4A77-973C-029E89A9F967}" srcId="{A694C5A9-4EB8-4199-B2EB-A2CF946C9B87}" destId="{C131DA85-E075-4F6D-9851-C5328C1C239C}" srcOrd="0" destOrd="0" parTransId="{8B657C57-DAFC-452C-B055-2A87F196AE10}" sibTransId="{BB08B4D2-6419-4C40-8B22-097EC24F449D}"/>
    <dgm:cxn modelId="{095C9B7E-AFD1-42C0-9908-914C4193FFA7}" srcId="{C131DA85-E075-4F6D-9851-C5328C1C239C}" destId="{4C56CF40-EE00-4D0C-B10E-8449A98030F7}" srcOrd="7" destOrd="0" parTransId="{3084AD0D-C22E-4A24-866C-E34BBF65DE7B}" sibTransId="{9B32100E-2D67-4950-9C89-C2BC65208846}"/>
    <dgm:cxn modelId="{F529658D-60A2-4490-8072-A7054DFC03F9}" type="presOf" srcId="{A17326C6-AD70-4FAE-B1E6-0D269F831AA0}" destId="{0614BD1F-FAD5-49BD-8027-1DAF31511AE8}" srcOrd="0" destOrd="9" presId="urn:microsoft.com/office/officeart/2005/8/layout/process1"/>
    <dgm:cxn modelId="{9BA5B0A5-A6A9-473B-80E4-E19898CBCCC7}" srcId="{C131DA85-E075-4F6D-9851-C5328C1C239C}" destId="{DAE50BA0-E23E-405B-B444-100ECAF67D9C}" srcOrd="6" destOrd="0" parTransId="{B92BAD84-C29F-44F7-B341-2FEF19242117}" sibTransId="{D3E79510-622E-4291-A748-EEA514E55A8A}"/>
    <dgm:cxn modelId="{6EEE87A8-BEC6-4A5B-BCDD-052BA36ADF7B}" type="presOf" srcId="{DAE50BA0-E23E-405B-B444-100ECAF67D9C}" destId="{0614BD1F-FAD5-49BD-8027-1DAF31511AE8}" srcOrd="0" destOrd="7" presId="urn:microsoft.com/office/officeart/2005/8/layout/process1"/>
    <dgm:cxn modelId="{8A38CCB0-B4B6-440D-B24E-E1B2A4941DF8}" srcId="{C131DA85-E075-4F6D-9851-C5328C1C239C}" destId="{1F7AB7B0-500F-4990-AA83-C11BC78D9FAB}" srcOrd="0" destOrd="0" parTransId="{1E392A7E-96F9-4EC0-8848-3CB9F884DE03}" sibTransId="{645DC73E-1F90-49E0-92E5-B3642099EAF3}"/>
    <dgm:cxn modelId="{473F0FBD-F67D-446C-B4B7-C8028A4AF2B3}" type="presOf" srcId="{753A5561-13F8-4684-8ADD-6091E4B6AEC2}" destId="{0614BD1F-FAD5-49BD-8027-1DAF31511AE8}" srcOrd="0" destOrd="10" presId="urn:microsoft.com/office/officeart/2005/8/layout/process1"/>
    <dgm:cxn modelId="{600B63C6-23E5-432F-B0D2-CFC73A6A27CE}" type="presOf" srcId="{C131DA85-E075-4F6D-9851-C5328C1C239C}" destId="{0614BD1F-FAD5-49BD-8027-1DAF31511AE8}" srcOrd="0" destOrd="0" presId="urn:microsoft.com/office/officeart/2005/8/layout/process1"/>
    <dgm:cxn modelId="{03E901C8-1548-476F-B3E7-6EC6BFAFAC8E}" srcId="{C131DA85-E075-4F6D-9851-C5328C1C239C}" destId="{0C6751AC-98D6-4370-BA2F-15CAED2E0ECE}" srcOrd="2" destOrd="0" parTransId="{2E9BDDD8-A7E1-4102-9828-BD634A3BC1E0}" sibTransId="{34C00A81-6573-427D-9190-7033255B0773}"/>
    <dgm:cxn modelId="{E723CFDF-26E6-4321-ABF9-9C25AB5E4EA2}" srcId="{C131DA85-E075-4F6D-9851-C5328C1C239C}" destId="{96BF05A7-7612-4E0A-B4A0-B3A4C9BB46E1}" srcOrd="5" destOrd="0" parTransId="{C5648214-F895-45E0-A4CB-32F5EA1E5937}" sibTransId="{BFEB37CA-EA39-47DE-B2D5-E34060A94974}"/>
    <dgm:cxn modelId="{D2BE38E1-75C8-407F-80F9-C3F0B6E49EEE}" type="presOf" srcId="{96BF05A7-7612-4E0A-B4A0-B3A4C9BB46E1}" destId="{0614BD1F-FAD5-49BD-8027-1DAF31511AE8}" srcOrd="0" destOrd="6" presId="urn:microsoft.com/office/officeart/2005/8/layout/process1"/>
    <dgm:cxn modelId="{CD458C98-96A6-47B2-956E-86B4E224514A}" type="presParOf" srcId="{FB454F7B-FB8D-4E56-86F2-FB0159CA1C8B}" destId="{0614BD1F-FAD5-49BD-8027-1DAF31511AE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1CE04-8DD4-4772-9537-9264101B3715}">
      <dsp:nvSpPr>
        <dsp:cNvPr id="0" name=""/>
        <dsp:cNvSpPr/>
      </dsp:nvSpPr>
      <dsp:spPr>
        <a:xfrm>
          <a:off x="0" y="142413"/>
          <a:ext cx="8045450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Lihavuuden ehkäisy ja hoito on tärkeää kaikissa ikäryhmissä.</a:t>
          </a:r>
        </a:p>
      </dsp:txBody>
      <dsp:txXfrm>
        <a:off x="22246" y="164659"/>
        <a:ext cx="8000958" cy="411223"/>
      </dsp:txXfrm>
    </dsp:sp>
    <dsp:sp modelId="{BE32E9FC-DD83-416D-895C-7087DFF3643C}">
      <dsp:nvSpPr>
        <dsp:cNvPr id="0" name=""/>
        <dsp:cNvSpPr/>
      </dsp:nvSpPr>
      <dsp:spPr>
        <a:xfrm>
          <a:off x="0" y="598128"/>
          <a:ext cx="804545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4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Lihavuudella on merkittäviä fyysisiä, psyykkisiä, sosiaalisia ja taloudellisia vaikutuksia sekä yksilöille että yhteiskunnalle.</a:t>
          </a:r>
        </a:p>
      </dsp:txBody>
      <dsp:txXfrm>
        <a:off x="0" y="598128"/>
        <a:ext cx="8045450" cy="471960"/>
      </dsp:txXfrm>
    </dsp:sp>
    <dsp:sp modelId="{95F4673E-43DE-4E88-8885-195E888E7878}">
      <dsp:nvSpPr>
        <dsp:cNvPr id="0" name=""/>
        <dsp:cNvSpPr/>
      </dsp:nvSpPr>
      <dsp:spPr>
        <a:xfrm>
          <a:off x="0" y="1070088"/>
          <a:ext cx="8045450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Lihavuuden ehkäisyn ja hoidon tavoitteena on</a:t>
          </a:r>
        </a:p>
      </dsp:txBody>
      <dsp:txXfrm>
        <a:off x="22246" y="1092334"/>
        <a:ext cx="8000958" cy="411223"/>
      </dsp:txXfrm>
    </dsp:sp>
    <dsp:sp modelId="{BB8575F7-F7B6-47C7-B06B-F57E0C587128}">
      <dsp:nvSpPr>
        <dsp:cNvPr id="0" name=""/>
        <dsp:cNvSpPr/>
      </dsp:nvSpPr>
      <dsp:spPr>
        <a:xfrm>
          <a:off x="0" y="1525803"/>
          <a:ext cx="8045450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4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estää lihavuuden paheneminen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/>
            <a:t>auttaa </a:t>
          </a:r>
          <a:r>
            <a:rPr lang="fi-FI" sz="1500" kern="1200" dirty="0">
              <a:solidFill>
                <a:schemeClr val="tx1"/>
              </a:solidFill>
            </a:rPr>
            <a:t>lasta, nuorta ja heidän perheitään painonhallinnassa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>
              <a:solidFill>
                <a:schemeClr val="tx1"/>
              </a:solidFill>
            </a:rPr>
            <a:t>ehkäistä ja hoitaa lihavuuden aiheuttamia sairauksia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>
              <a:solidFill>
                <a:schemeClr val="tx1"/>
              </a:solidFill>
            </a:rPr>
            <a:t>parantaa elämänlaatua ja toimintakykyä.</a:t>
          </a:r>
        </a:p>
      </dsp:txBody>
      <dsp:txXfrm>
        <a:off x="0" y="1525803"/>
        <a:ext cx="8045450" cy="1042245"/>
      </dsp:txXfrm>
    </dsp:sp>
    <dsp:sp modelId="{7EEC18FE-CB9B-4982-9208-8504B080970D}">
      <dsp:nvSpPr>
        <dsp:cNvPr id="0" name=""/>
        <dsp:cNvSpPr/>
      </dsp:nvSpPr>
      <dsp:spPr>
        <a:xfrm>
          <a:off x="0" y="2568048"/>
          <a:ext cx="8045450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Hoito on potilaslähtöistä.</a:t>
          </a:r>
        </a:p>
      </dsp:txBody>
      <dsp:txXfrm>
        <a:off x="22246" y="2590294"/>
        <a:ext cx="8000958" cy="411223"/>
      </dsp:txXfrm>
    </dsp:sp>
    <dsp:sp modelId="{90232B89-904B-4A37-A708-9685110B8506}">
      <dsp:nvSpPr>
        <dsp:cNvPr id="0" name=""/>
        <dsp:cNvSpPr/>
      </dsp:nvSpPr>
      <dsp:spPr>
        <a:xfrm>
          <a:off x="0" y="3023762"/>
          <a:ext cx="804545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4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>
              <a:solidFill>
                <a:schemeClr val="tx1"/>
              </a:solidFill>
            </a:rPr>
            <a:t>Lapsi, nuori ja </a:t>
          </a:r>
          <a:r>
            <a:rPr lang="fi-FI" sz="1500" kern="1200" dirty="0"/>
            <a:t>hänen perheensä </a:t>
          </a:r>
          <a:r>
            <a:rPr lang="fi-FI" sz="1500" kern="1200" dirty="0" err="1"/>
            <a:t>osallistetaan</a:t>
          </a:r>
          <a:r>
            <a:rPr lang="fi-FI" sz="1500" kern="1200" dirty="0"/>
            <a:t> hoidon suunnitteluun ja kannustetaan omahoitoon.</a:t>
          </a:r>
        </a:p>
      </dsp:txBody>
      <dsp:txXfrm>
        <a:off x="0" y="3023762"/>
        <a:ext cx="8045450" cy="314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A4A6D-12D1-4DEE-9ADA-7BCD7D43C7CF}">
      <dsp:nvSpPr>
        <dsp:cNvPr id="0" name=""/>
        <dsp:cNvSpPr/>
      </dsp:nvSpPr>
      <dsp:spPr>
        <a:xfrm>
          <a:off x="0" y="123469"/>
          <a:ext cx="8045450" cy="8575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Äidin raskaudenaikainen lihavuus ja useat siihen liittyvät häiriöt edistävät syntyvän lapsen lihomistaipumusta.</a:t>
          </a:r>
        </a:p>
      </dsp:txBody>
      <dsp:txXfrm>
        <a:off x="41863" y="165332"/>
        <a:ext cx="7961724" cy="773838"/>
      </dsp:txXfrm>
    </dsp:sp>
    <dsp:sp modelId="{3AE14184-41B5-40F9-92A0-0E970F88B321}">
      <dsp:nvSpPr>
        <dsp:cNvPr id="0" name=""/>
        <dsp:cNvSpPr/>
      </dsp:nvSpPr>
      <dsp:spPr>
        <a:xfrm>
          <a:off x="0" y="1050153"/>
          <a:ext cx="8045450" cy="8301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Lapsuusiän lihavuudella on merkittävä taipumus jatkua aikuisikään. Painon kehitystä on tärkeää seurata koko lapsuuden ja nuoruuden ajan.</a:t>
          </a:r>
        </a:p>
      </dsp:txBody>
      <dsp:txXfrm>
        <a:off x="40526" y="1090679"/>
        <a:ext cx="7964398" cy="749123"/>
      </dsp:txXfrm>
    </dsp:sp>
    <dsp:sp modelId="{FFCB34E7-93FC-4023-A11E-2DC79E1CE22C}">
      <dsp:nvSpPr>
        <dsp:cNvPr id="0" name=""/>
        <dsp:cNvSpPr/>
      </dsp:nvSpPr>
      <dsp:spPr>
        <a:xfrm>
          <a:off x="0" y="1949449"/>
          <a:ext cx="8045450" cy="8043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Lapsilla lihavuuden arvioimiseen käytetään sekä pituuspainoa että painoindeksiä (ISO-BMI eli aikuista vastaava painoindeksi). </a:t>
          </a:r>
        </a:p>
      </dsp:txBody>
      <dsp:txXfrm>
        <a:off x="39265" y="1988714"/>
        <a:ext cx="7966920" cy="725820"/>
      </dsp:txXfrm>
    </dsp:sp>
    <dsp:sp modelId="{C89F4A86-5A6C-4A77-8B29-A740734EDDB3}">
      <dsp:nvSpPr>
        <dsp:cNvPr id="0" name=""/>
        <dsp:cNvSpPr/>
      </dsp:nvSpPr>
      <dsp:spPr>
        <a:xfrm>
          <a:off x="0" y="2822919"/>
          <a:ext cx="8045450" cy="5344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Lapsen lihominen tulee tunnistaa varhain, sillä varhainen hoito on tehokkainta.</a:t>
          </a:r>
        </a:p>
      </dsp:txBody>
      <dsp:txXfrm>
        <a:off x="26089" y="2849008"/>
        <a:ext cx="7993272" cy="482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2945C-C741-49D1-9034-6A75AC8EF548}">
      <dsp:nvSpPr>
        <dsp:cNvPr id="0" name=""/>
        <dsp:cNvSpPr/>
      </dsp:nvSpPr>
      <dsp:spPr>
        <a:xfrm>
          <a:off x="0" y="55192"/>
          <a:ext cx="8045450" cy="4984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Erikoissairaanhoitoa tulee konsultoida, jos</a:t>
          </a:r>
        </a:p>
      </dsp:txBody>
      <dsp:txXfrm>
        <a:off x="24331" y="79523"/>
        <a:ext cx="7996788" cy="449770"/>
      </dsp:txXfrm>
    </dsp:sp>
    <dsp:sp modelId="{14579CEA-CC02-425D-A996-5A66F0A38CD3}">
      <dsp:nvSpPr>
        <dsp:cNvPr id="0" name=""/>
        <dsp:cNvSpPr/>
      </dsp:nvSpPr>
      <dsp:spPr>
        <a:xfrm>
          <a:off x="0" y="553625"/>
          <a:ext cx="804545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4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>
              <a:solidFill>
                <a:schemeClr val="tx1"/>
              </a:solidFill>
            </a:rPr>
            <a:t>lapsen tai nuoren lihavuus on vaikea-asteinen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>
              <a:solidFill>
                <a:schemeClr val="tx1"/>
              </a:solidFill>
            </a:rPr>
            <a:t>herää epäily lihavuutta aiheuttavasta sairaudesta tai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>
              <a:solidFill>
                <a:schemeClr val="tx1"/>
              </a:solidFill>
            </a:rPr>
            <a:t>lapsella tai nuorella todetaan </a:t>
          </a:r>
          <a:r>
            <a:rPr lang="fi-FI" sz="1500" kern="1200" dirty="0"/>
            <a:t>merkkejä lihavuuden liitännäissairauksista.</a:t>
          </a:r>
        </a:p>
      </dsp:txBody>
      <dsp:txXfrm>
        <a:off x="0" y="553625"/>
        <a:ext cx="8045450" cy="786599"/>
      </dsp:txXfrm>
    </dsp:sp>
    <dsp:sp modelId="{C35E5634-8251-46A4-9202-A1B9CD242A7D}">
      <dsp:nvSpPr>
        <dsp:cNvPr id="0" name=""/>
        <dsp:cNvSpPr/>
      </dsp:nvSpPr>
      <dsp:spPr>
        <a:xfrm>
          <a:off x="0" y="1340225"/>
          <a:ext cx="8045450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Lihavuuteen liittyviä sairauksia </a:t>
          </a:r>
          <a:r>
            <a:rPr lang="fi-FI" sz="1900" kern="1200"/>
            <a:t>ja valtimotaudin </a:t>
          </a:r>
          <a:r>
            <a:rPr lang="fi-FI" sz="1900" kern="1200" dirty="0"/>
            <a:t>riskitekijöitä voidaan todeta jo lapsuusiässä. </a:t>
          </a:r>
        </a:p>
      </dsp:txBody>
      <dsp:txXfrm>
        <a:off x="36845" y="1377070"/>
        <a:ext cx="7971760" cy="681087"/>
      </dsp:txXfrm>
    </dsp:sp>
    <dsp:sp modelId="{B0069FEF-AC2D-4E3E-950A-D895BFCA5574}">
      <dsp:nvSpPr>
        <dsp:cNvPr id="0" name=""/>
        <dsp:cNvSpPr/>
      </dsp:nvSpPr>
      <dsp:spPr>
        <a:xfrm>
          <a:off x="0" y="2149723"/>
          <a:ext cx="8045450" cy="754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Lasten ja nuorten lihavuuden ehkäisy ja hoito perustuvat elintapamuutosten tukemiseen.  </a:t>
          </a:r>
        </a:p>
      </dsp:txBody>
      <dsp:txXfrm>
        <a:off x="36845" y="2186568"/>
        <a:ext cx="7971760" cy="681087"/>
      </dsp:txXfrm>
    </dsp:sp>
    <dsp:sp modelId="{19B8A8BF-9185-4333-9196-915A99042141}">
      <dsp:nvSpPr>
        <dsp:cNvPr id="0" name=""/>
        <dsp:cNvSpPr/>
      </dsp:nvSpPr>
      <dsp:spPr>
        <a:xfrm>
          <a:off x="0" y="2904501"/>
          <a:ext cx="804545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4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 dirty="0"/>
            <a:t>Ensisijainen hoitotavoite ovat elintapojen pysyvät muutokset.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500" kern="1200"/>
            <a:t>Toissijainen hoitotavoite on yksilöllisen painotavoitteen saavuttaminen.</a:t>
          </a:r>
        </a:p>
      </dsp:txBody>
      <dsp:txXfrm>
        <a:off x="0" y="2904501"/>
        <a:ext cx="8045450" cy="521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4B6E8-740E-433C-A852-34CCB628689B}">
      <dsp:nvSpPr>
        <dsp:cNvPr id="0" name=""/>
        <dsp:cNvSpPr/>
      </dsp:nvSpPr>
      <dsp:spPr>
        <a:xfrm>
          <a:off x="0" y="0"/>
          <a:ext cx="8191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BB71A-36B2-41F7-9FF8-F63E53EDDE98}">
      <dsp:nvSpPr>
        <dsp:cNvPr id="0" name=""/>
        <dsp:cNvSpPr/>
      </dsp:nvSpPr>
      <dsp:spPr>
        <a:xfrm>
          <a:off x="0" y="0"/>
          <a:ext cx="8191794" cy="767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/>
            <a:t>Oikea-aikainen tuki ja painon seuranta toimivat paremmin kuin epäterveellisten elintapojen ja lihomisen riskien korostaminen.</a:t>
          </a:r>
          <a:endParaRPr lang="fi-FI" sz="2100" kern="1200"/>
        </a:p>
      </dsp:txBody>
      <dsp:txXfrm>
        <a:off x="0" y="0"/>
        <a:ext cx="8191794" cy="767084"/>
      </dsp:txXfrm>
    </dsp:sp>
    <dsp:sp modelId="{BAC34C41-756E-4F8E-AD1F-AF2CF6FE0DC3}">
      <dsp:nvSpPr>
        <dsp:cNvPr id="0" name=""/>
        <dsp:cNvSpPr/>
      </dsp:nvSpPr>
      <dsp:spPr>
        <a:xfrm>
          <a:off x="0" y="767084"/>
          <a:ext cx="8191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53F8A-43E1-4E6E-83E0-90B6513B55E7}">
      <dsp:nvSpPr>
        <dsp:cNvPr id="0" name=""/>
        <dsp:cNvSpPr/>
      </dsp:nvSpPr>
      <dsp:spPr>
        <a:xfrm>
          <a:off x="0" y="767084"/>
          <a:ext cx="8191794" cy="767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 dirty="0"/>
            <a:t>Keskeisiä ovat </a:t>
          </a:r>
          <a:r>
            <a:rPr lang="fi-FI" sz="2100" kern="1200" baseline="0" dirty="0">
              <a:solidFill>
                <a:schemeClr val="tx1"/>
              </a:solidFill>
            </a:rPr>
            <a:t>motivoiva, asiakaslähtöinen ohjausote, valinnanvapauden huomioiminen ja perheen mukaanotto.</a:t>
          </a:r>
          <a:endParaRPr lang="fi-FI" sz="2100" kern="1200" dirty="0">
            <a:solidFill>
              <a:schemeClr val="tx1"/>
            </a:solidFill>
          </a:endParaRPr>
        </a:p>
      </dsp:txBody>
      <dsp:txXfrm>
        <a:off x="0" y="767084"/>
        <a:ext cx="8191794" cy="767084"/>
      </dsp:txXfrm>
    </dsp:sp>
    <dsp:sp modelId="{0DF6B2FC-14AE-45E1-AF88-F7F758977F10}">
      <dsp:nvSpPr>
        <dsp:cNvPr id="0" name=""/>
        <dsp:cNvSpPr/>
      </dsp:nvSpPr>
      <dsp:spPr>
        <a:xfrm>
          <a:off x="0" y="1534169"/>
          <a:ext cx="8191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02819-F705-4B7E-9AE3-CE7E957F888C}">
      <dsp:nvSpPr>
        <dsp:cNvPr id="0" name=""/>
        <dsp:cNvSpPr/>
      </dsp:nvSpPr>
      <dsp:spPr>
        <a:xfrm>
          <a:off x="0" y="1534169"/>
          <a:ext cx="8191794" cy="767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/>
            <a:t>Terveydenhuollon ammattilaisten ohjausosaamista tulee kehittää, jotta elintapaohjaus olisi mahdollisimman monipuolista ja yksilöllistä.</a:t>
          </a:r>
          <a:endParaRPr lang="fi-FI" sz="2100" kern="1200"/>
        </a:p>
      </dsp:txBody>
      <dsp:txXfrm>
        <a:off x="0" y="1534169"/>
        <a:ext cx="8191794" cy="767084"/>
      </dsp:txXfrm>
    </dsp:sp>
    <dsp:sp modelId="{6C6462B6-D4F1-4772-A31C-C5FA1C4545CF}">
      <dsp:nvSpPr>
        <dsp:cNvPr id="0" name=""/>
        <dsp:cNvSpPr/>
      </dsp:nvSpPr>
      <dsp:spPr>
        <a:xfrm>
          <a:off x="0" y="2301253"/>
          <a:ext cx="8191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D7104-D8D5-4D14-AE44-AAECB6C3B5D4}">
      <dsp:nvSpPr>
        <dsp:cNvPr id="0" name=""/>
        <dsp:cNvSpPr/>
      </dsp:nvSpPr>
      <dsp:spPr>
        <a:xfrm>
          <a:off x="0" y="2301253"/>
          <a:ext cx="8191794" cy="767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/>
            <a:t>Painonnousuun ja sen syihin tarjotaan kokonaisvaltaisesti hyvinvointia edistävää tukea mahdollisimman aikaisessa vaiheessa. </a:t>
          </a:r>
          <a:endParaRPr lang="fi-FI" sz="2100" kern="1200"/>
        </a:p>
      </dsp:txBody>
      <dsp:txXfrm>
        <a:off x="0" y="2301253"/>
        <a:ext cx="8191794" cy="7670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BDAE1-1F54-4F57-9EA0-7694AF6B2B9C}">
      <dsp:nvSpPr>
        <dsp:cNvPr id="0" name=""/>
        <dsp:cNvSpPr/>
      </dsp:nvSpPr>
      <dsp:spPr>
        <a:xfrm>
          <a:off x="0" y="105111"/>
          <a:ext cx="7886700" cy="63204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kern="1200" baseline="0"/>
            <a:t>Painonhallinnassa keskeisiä tekijöitä ovat</a:t>
          </a:r>
          <a:endParaRPr lang="fi-FI" sz="2600" kern="1200"/>
        </a:p>
      </dsp:txBody>
      <dsp:txXfrm>
        <a:off x="30854" y="135965"/>
        <a:ext cx="7824992" cy="570332"/>
      </dsp:txXfrm>
    </dsp:sp>
    <dsp:sp modelId="{F1C7CA26-1A8C-43EB-83BF-98F6CB894C45}">
      <dsp:nvSpPr>
        <dsp:cNvPr id="0" name=""/>
        <dsp:cNvSpPr/>
      </dsp:nvSpPr>
      <dsp:spPr>
        <a:xfrm>
          <a:off x="0" y="737152"/>
          <a:ext cx="78867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1590" rIns="120904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terveyttä edistävä ruokavalio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säännöllinen ateriarytmi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sopivat annoskoot.</a:t>
          </a:r>
        </a:p>
      </dsp:txBody>
      <dsp:txXfrm>
        <a:off x="0" y="737152"/>
        <a:ext cx="7886700" cy="869400"/>
      </dsp:txXfrm>
    </dsp:sp>
    <dsp:sp modelId="{A379D5DF-F4FF-4969-98BB-DCBC722C53D4}">
      <dsp:nvSpPr>
        <dsp:cNvPr id="0" name=""/>
        <dsp:cNvSpPr/>
      </dsp:nvSpPr>
      <dsp:spPr>
        <a:xfrm>
          <a:off x="0" y="1606552"/>
          <a:ext cx="7886700" cy="775196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baseline="0" dirty="0"/>
            <a:t>Syömiskäyttäytymisellä on geneettinen ja biologinen pohja, mutta siihen vaikuttavat voimakkaasti ympäristö ja psykologiset tekijät</a:t>
          </a:r>
          <a:r>
            <a:rPr lang="fi-FI" sz="2000" kern="1200" baseline="0" dirty="0">
              <a:solidFill>
                <a:prstClr val="white"/>
              </a:solidFill>
              <a:latin typeface="Calibri"/>
              <a:ea typeface="+mn-ea"/>
              <a:cs typeface="+mn-cs"/>
            </a:rPr>
            <a:t>.</a:t>
          </a:r>
          <a:r>
            <a:rPr lang="fi-FI" sz="2000" kern="1200" baseline="0" dirty="0"/>
            <a:t> </a:t>
          </a:r>
          <a:endParaRPr lang="fi-FI" sz="2000" kern="1200" dirty="0"/>
        </a:p>
      </dsp:txBody>
      <dsp:txXfrm>
        <a:off x="37842" y="1644394"/>
        <a:ext cx="7811016" cy="699512"/>
      </dsp:txXfrm>
    </dsp:sp>
    <dsp:sp modelId="{D47BCAE4-BA1B-444D-B3BA-6EAE35A45E13}">
      <dsp:nvSpPr>
        <dsp:cNvPr id="0" name=""/>
        <dsp:cNvSpPr/>
      </dsp:nvSpPr>
      <dsp:spPr>
        <a:xfrm>
          <a:off x="0" y="2381749"/>
          <a:ext cx="7886700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1590" rIns="120904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 dirty="0"/>
            <a:t>Jo varhaiset kokemukset erilaisista mauista vaikuttavat siihen, millaiseksi ruok</a:t>
          </a:r>
          <a:r>
            <a:rPr lang="fi-FI" sz="1700" kern="1200" dirty="0">
              <a:solidFill>
                <a:schemeClr val="tx1"/>
              </a:solidFill>
            </a:rPr>
            <a:t>ailutot</a:t>
          </a:r>
          <a:r>
            <a:rPr lang="fi-FI" sz="1700" kern="1200" dirty="0"/>
            <a:t>tumukset ja makumieltymykset muodostuvat.</a:t>
          </a:r>
        </a:p>
      </dsp:txBody>
      <dsp:txXfrm>
        <a:off x="0" y="2381749"/>
        <a:ext cx="7886700" cy="579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FFC9C-AFEE-4F94-AFBE-18FB53D48348}">
      <dsp:nvSpPr>
        <dsp:cNvPr id="0" name=""/>
        <dsp:cNvSpPr/>
      </dsp:nvSpPr>
      <dsp:spPr>
        <a:xfrm>
          <a:off x="0" y="32133"/>
          <a:ext cx="7886700" cy="70238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/>
            <a:t>Hoidon tarkoituksena on </a:t>
          </a:r>
          <a:endParaRPr lang="fi-FI" sz="2100" kern="1200"/>
        </a:p>
      </dsp:txBody>
      <dsp:txXfrm>
        <a:off x="34287" y="66420"/>
        <a:ext cx="7818126" cy="633806"/>
      </dsp:txXfrm>
    </dsp:sp>
    <dsp:sp modelId="{C6A7BBCC-236A-4FF5-BD89-53F292DFAE0A}">
      <dsp:nvSpPr>
        <dsp:cNvPr id="0" name=""/>
        <dsp:cNvSpPr/>
      </dsp:nvSpPr>
      <dsp:spPr>
        <a:xfrm>
          <a:off x="0" y="734513"/>
          <a:ext cx="7886700" cy="58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1590" rIns="120904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parantaa toimintakykyä ja elämänlaatua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700" kern="1200"/>
            <a:t>ehkäistä ja hoitaa lihavuuteen liittyviä vaaratekijöitä ja sairauksia. </a:t>
          </a:r>
        </a:p>
      </dsp:txBody>
      <dsp:txXfrm>
        <a:off x="0" y="734513"/>
        <a:ext cx="7886700" cy="582187"/>
      </dsp:txXfrm>
    </dsp:sp>
    <dsp:sp modelId="{F1098D7D-312F-4D4D-8359-58FC824CA349}">
      <dsp:nvSpPr>
        <dsp:cNvPr id="0" name=""/>
        <dsp:cNvSpPr/>
      </dsp:nvSpPr>
      <dsp:spPr>
        <a:xfrm>
          <a:off x="0" y="1316701"/>
          <a:ext cx="7886700" cy="908663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/>
            <a:t>Tavoitteen saavuttamisen edellytyksiä ovat pysyvät painonhallintaa tukevat elintavat.</a:t>
          </a:r>
          <a:endParaRPr lang="fi-FI" sz="2100" kern="1200"/>
        </a:p>
      </dsp:txBody>
      <dsp:txXfrm>
        <a:off x="44357" y="1361058"/>
        <a:ext cx="7797986" cy="819949"/>
      </dsp:txXfrm>
    </dsp:sp>
    <dsp:sp modelId="{EB3D672D-55EF-4379-A8A2-3AFB53484C81}">
      <dsp:nvSpPr>
        <dsp:cNvPr id="0" name=""/>
        <dsp:cNvSpPr/>
      </dsp:nvSpPr>
      <dsp:spPr>
        <a:xfrm>
          <a:off x="0" y="2297364"/>
          <a:ext cx="7886700" cy="517380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/>
            <a:t>Hoidon tulee olla riittävän yksilöllistä.</a:t>
          </a:r>
          <a:endParaRPr lang="fi-FI" sz="2100" kern="1200"/>
        </a:p>
      </dsp:txBody>
      <dsp:txXfrm>
        <a:off x="25256" y="2322620"/>
        <a:ext cx="7836188" cy="466868"/>
      </dsp:txXfrm>
    </dsp:sp>
    <dsp:sp modelId="{D00DA995-9C18-41E5-8BB6-A04EEE8CB67D}">
      <dsp:nvSpPr>
        <dsp:cNvPr id="0" name=""/>
        <dsp:cNvSpPr/>
      </dsp:nvSpPr>
      <dsp:spPr>
        <a:xfrm>
          <a:off x="0" y="2814745"/>
          <a:ext cx="7886700" cy="6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600" kern="1200"/>
            <a:t>Lapsen, nuoren ja perheen osallistaminen ja motivoiminen perustuvat yksilöllisten tarpeiden ja toiveiden huomioimiseen.</a:t>
          </a:r>
        </a:p>
      </dsp:txBody>
      <dsp:txXfrm>
        <a:off x="0" y="2814745"/>
        <a:ext cx="7886700" cy="6339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8BF15-BE5A-4270-924B-1828129E85DB}">
      <dsp:nvSpPr>
        <dsp:cNvPr id="0" name=""/>
        <dsp:cNvSpPr/>
      </dsp:nvSpPr>
      <dsp:spPr>
        <a:xfrm>
          <a:off x="3361565" y="992032"/>
          <a:ext cx="1218285" cy="12182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E54F85E-F141-4388-AFC5-C94A09F74434}">
      <dsp:nvSpPr>
        <dsp:cNvPr id="0" name=""/>
        <dsp:cNvSpPr/>
      </dsp:nvSpPr>
      <dsp:spPr>
        <a:xfrm>
          <a:off x="3264103" y="0"/>
          <a:ext cx="1413211" cy="8179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baseline="0"/>
            <a:t>Puheeksi ottamisessa on hyvä pyrkiä </a:t>
          </a:r>
          <a:r>
            <a:rPr lang="fi-FI" sz="1400" kern="1200" baseline="0">
              <a:solidFill>
                <a:schemeClr val="tx2"/>
              </a:solidFill>
            </a:rPr>
            <a:t>sensitiivisyyteen ja myönteisyyteen.</a:t>
          </a:r>
          <a:endParaRPr lang="fi-FI" sz="1400" kern="1200">
            <a:solidFill>
              <a:schemeClr val="tx2"/>
            </a:solidFill>
          </a:endParaRPr>
        </a:p>
      </dsp:txBody>
      <dsp:txXfrm>
        <a:off x="3264103" y="0"/>
        <a:ext cx="1413211" cy="817991"/>
      </dsp:txXfrm>
    </dsp:sp>
    <dsp:sp modelId="{E4C000A0-3407-414B-B748-39FBF59D546E}">
      <dsp:nvSpPr>
        <dsp:cNvPr id="0" name=""/>
        <dsp:cNvSpPr/>
      </dsp:nvSpPr>
      <dsp:spPr>
        <a:xfrm>
          <a:off x="3825001" y="1328627"/>
          <a:ext cx="1218285" cy="12182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93A5D81-CC81-437D-BA55-B40F760D7C15}">
      <dsp:nvSpPr>
        <dsp:cNvPr id="0" name=""/>
        <dsp:cNvSpPr/>
      </dsp:nvSpPr>
      <dsp:spPr>
        <a:xfrm>
          <a:off x="5059116" y="1079052"/>
          <a:ext cx="1429309" cy="8876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baseline="0"/>
            <a:t>Ensisijaista on hyvän yhteistyön luominen </a:t>
          </a:r>
          <a:r>
            <a:rPr lang="fi-FI" sz="1400" kern="1200" baseline="0">
              <a:solidFill>
                <a:schemeClr val="tx2"/>
              </a:solidFill>
            </a:rPr>
            <a:t>perhekeskeisen vuorovaikutuksen </a:t>
          </a:r>
          <a:r>
            <a:rPr lang="fi-FI" sz="1400" kern="1200" baseline="0"/>
            <a:t>avulla.</a:t>
          </a:r>
          <a:endParaRPr lang="fi-FI" sz="1400" kern="1200"/>
        </a:p>
      </dsp:txBody>
      <dsp:txXfrm>
        <a:off x="5059116" y="1079052"/>
        <a:ext cx="1429309" cy="887608"/>
      </dsp:txXfrm>
    </dsp:sp>
    <dsp:sp modelId="{2F4CC5E2-79B0-43C0-92EC-F86AE3786DCB}">
      <dsp:nvSpPr>
        <dsp:cNvPr id="0" name=""/>
        <dsp:cNvSpPr/>
      </dsp:nvSpPr>
      <dsp:spPr>
        <a:xfrm>
          <a:off x="3648106" y="1873723"/>
          <a:ext cx="1218285" cy="12182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D62B395-6485-4414-938F-B326BF149458}">
      <dsp:nvSpPr>
        <dsp:cNvPr id="0" name=""/>
        <dsp:cNvSpPr/>
      </dsp:nvSpPr>
      <dsp:spPr>
        <a:xfrm>
          <a:off x="4754651" y="2593207"/>
          <a:ext cx="1843839" cy="8876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baseline="0" dirty="0">
              <a:solidFill>
                <a:schemeClr val="tx2"/>
              </a:solidFill>
            </a:rPr>
            <a:t>Yhdessä perheen</a:t>
          </a:r>
          <a:br>
            <a:rPr lang="fi-FI" sz="1400" kern="1200" baseline="0" dirty="0">
              <a:solidFill>
                <a:schemeClr val="tx2"/>
              </a:solidFill>
            </a:rPr>
          </a:br>
          <a:r>
            <a:rPr lang="fi-FI" sz="1400" kern="1200" baseline="0" dirty="0">
              <a:solidFill>
                <a:schemeClr val="tx2"/>
              </a:solidFill>
            </a:rPr>
            <a:t> kanssa </a:t>
          </a:r>
          <a:r>
            <a:rPr lang="fi-FI" sz="1400" kern="1200" baseline="0" dirty="0">
              <a:solidFill>
                <a:schemeClr val="tx1"/>
              </a:solidFill>
            </a:rPr>
            <a:t>asetetaan elintapamuutoksia koskevat tavoitteet, ja perheenjäseniä tuetaan </a:t>
          </a:r>
          <a:r>
            <a:rPr lang="fi-FI" sz="1400" kern="1200" baseline="0" dirty="0"/>
            <a:t>muutosten toteuttamisessa.</a:t>
          </a:r>
          <a:endParaRPr lang="fi-FI" sz="1400" kern="1200" dirty="0"/>
        </a:p>
      </dsp:txBody>
      <dsp:txXfrm>
        <a:off x="4754651" y="2593207"/>
        <a:ext cx="1843839" cy="887608"/>
      </dsp:txXfrm>
    </dsp:sp>
    <dsp:sp modelId="{87883834-7BBB-40E2-8367-523CC3524B30}">
      <dsp:nvSpPr>
        <dsp:cNvPr id="0" name=""/>
        <dsp:cNvSpPr/>
      </dsp:nvSpPr>
      <dsp:spPr>
        <a:xfrm>
          <a:off x="3075025" y="1873723"/>
          <a:ext cx="1218285" cy="12182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11E687-91CD-40A6-A1FB-79199EF80985}">
      <dsp:nvSpPr>
        <dsp:cNvPr id="0" name=""/>
        <dsp:cNvSpPr/>
      </dsp:nvSpPr>
      <dsp:spPr>
        <a:xfrm>
          <a:off x="1630242" y="2593207"/>
          <a:ext cx="1464659" cy="8876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baseline="0">
              <a:solidFill>
                <a:schemeClr val="tx2"/>
              </a:solidFill>
            </a:rPr>
            <a:t>Perhettä ohjataan </a:t>
          </a:r>
          <a:r>
            <a:rPr lang="fi-FI" sz="1400" kern="1200" baseline="0"/>
            <a:t>maltillisiin muutostavoitteisiin.</a:t>
          </a:r>
          <a:endParaRPr lang="fi-FI" sz="1400" kern="1200"/>
        </a:p>
      </dsp:txBody>
      <dsp:txXfrm>
        <a:off x="1630242" y="2593207"/>
        <a:ext cx="1464659" cy="887608"/>
      </dsp:txXfrm>
    </dsp:sp>
    <dsp:sp modelId="{38D80C18-37F8-4AE7-B943-6F058E61E3ED}">
      <dsp:nvSpPr>
        <dsp:cNvPr id="0" name=""/>
        <dsp:cNvSpPr/>
      </dsp:nvSpPr>
      <dsp:spPr>
        <a:xfrm>
          <a:off x="2898130" y="1328627"/>
          <a:ext cx="1218285" cy="12182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3137137-36BD-4312-A42D-F910B991960D}">
      <dsp:nvSpPr>
        <dsp:cNvPr id="0" name=""/>
        <dsp:cNvSpPr/>
      </dsp:nvSpPr>
      <dsp:spPr>
        <a:xfrm>
          <a:off x="1385934" y="1079052"/>
          <a:ext cx="1563422" cy="8876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baseline="0">
              <a:solidFill>
                <a:schemeClr val="tx2"/>
              </a:solidFill>
            </a:rPr>
            <a:t>Perheen valmiudet, voimavarat ja tarpeet </a:t>
          </a:r>
          <a:r>
            <a:rPr lang="fi-FI" sz="1400" kern="1200" baseline="0"/>
            <a:t>huomioidaan tavoitteista sovittaessa. </a:t>
          </a:r>
          <a:endParaRPr lang="fi-FI" sz="1400" kern="1200"/>
        </a:p>
      </dsp:txBody>
      <dsp:txXfrm>
        <a:off x="1385934" y="1079052"/>
        <a:ext cx="1563422" cy="8876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D05A2-C9FB-42D9-9BC8-65A098C73CA7}">
      <dsp:nvSpPr>
        <dsp:cNvPr id="0" name=""/>
        <dsp:cNvSpPr/>
      </dsp:nvSpPr>
      <dsp:spPr>
        <a:xfrm>
          <a:off x="0" y="44933"/>
          <a:ext cx="7990418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baseline="0"/>
            <a:t>Lasten ja nuorten lihavuuden lääkehoito</a:t>
          </a:r>
          <a:endParaRPr lang="fi-FI" sz="2400" kern="1200"/>
        </a:p>
      </dsp:txBody>
      <dsp:txXfrm>
        <a:off x="28100" y="73033"/>
        <a:ext cx="7934218" cy="519439"/>
      </dsp:txXfrm>
    </dsp:sp>
    <dsp:sp modelId="{30951605-AAFF-44CF-8AA8-1E8C4E268F20}">
      <dsp:nvSpPr>
        <dsp:cNvPr id="0" name=""/>
        <dsp:cNvSpPr/>
      </dsp:nvSpPr>
      <dsp:spPr>
        <a:xfrm>
          <a:off x="0" y="620573"/>
          <a:ext cx="7990418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69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b="0" i="0" kern="1200" dirty="0"/>
            <a:t>voi tulla kyseeseen elintapoihin kohdistuvan hoidon lisänä lähinnä yli 12-vuotiailla nuorilla.</a:t>
          </a:r>
          <a:endParaRPr lang="fi-FI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/>
            <a:t>toteutetaan </a:t>
          </a:r>
          <a:r>
            <a:rPr lang="fi-FI" sz="1900" kern="1200" dirty="0">
              <a:solidFill>
                <a:schemeClr val="tx1"/>
              </a:solidFill>
            </a:rPr>
            <a:t>lihavuuden hoitoon perehtyneen lastentautien erikoislääkärin valvonnassa, eikä se korvaa elintapamuutoksiin tähtäävää ohjausta.</a:t>
          </a:r>
        </a:p>
      </dsp:txBody>
      <dsp:txXfrm>
        <a:off x="0" y="620573"/>
        <a:ext cx="7990418" cy="1192320"/>
      </dsp:txXfrm>
    </dsp:sp>
    <dsp:sp modelId="{5B8E5A32-7390-475D-A639-B660FAC03A32}">
      <dsp:nvSpPr>
        <dsp:cNvPr id="0" name=""/>
        <dsp:cNvSpPr/>
      </dsp:nvSpPr>
      <dsp:spPr>
        <a:xfrm>
          <a:off x="0" y="1812894"/>
          <a:ext cx="7990418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 dirty="0">
              <a:solidFill>
                <a:prstClr val="white"/>
              </a:solidFill>
              <a:latin typeface="Calibri"/>
              <a:ea typeface="+mn-ea"/>
              <a:cs typeface="+mn-cs"/>
            </a:rPr>
            <a:t>Nuoruusikäisille (13–18-vuotiaat) voidaan harkita lihavuuskirurgiaa</a:t>
          </a:r>
          <a:r>
            <a:rPr lang="fi-FI" sz="2100" kern="1200" baseline="0" dirty="0"/>
            <a:t>, jos</a:t>
          </a:r>
          <a:endParaRPr lang="fi-FI" sz="2100" kern="1200" dirty="0"/>
        </a:p>
      </dsp:txBody>
      <dsp:txXfrm>
        <a:off x="28100" y="1840994"/>
        <a:ext cx="7934218" cy="519439"/>
      </dsp:txXfrm>
    </dsp:sp>
    <dsp:sp modelId="{AEB1694B-66BB-4EB0-983C-2F0B8633C04C}">
      <dsp:nvSpPr>
        <dsp:cNvPr id="0" name=""/>
        <dsp:cNvSpPr/>
      </dsp:nvSpPr>
      <dsp:spPr>
        <a:xfrm>
          <a:off x="0" y="2388533"/>
          <a:ext cx="7990418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69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>
              <a:solidFill>
                <a:schemeClr val="tx1"/>
              </a:solidFill>
            </a:rPr>
            <a:t>lihavuuden konservatiivinen hoito ei ole ollut tuloksellista ja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lihavuus heikentää merkittävästi nuoren elämänlaatua tai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900" kern="1200" dirty="0">
              <a:solidFill>
                <a:schemeClr val="tx1"/>
              </a:solidFill>
            </a:rPr>
            <a:t>lihavuus on </a:t>
          </a:r>
          <a:r>
            <a:rPr lang="fi-FI" sz="1900" kern="1200">
              <a:solidFill>
                <a:schemeClr val="tx1"/>
              </a:solidFill>
            </a:rPr>
            <a:t>aiheuttanut liitännäissairauksia.</a:t>
          </a:r>
          <a:endParaRPr lang="fi-FI" sz="1900" kern="1200" dirty="0">
            <a:solidFill>
              <a:schemeClr val="tx1"/>
            </a:solidFill>
          </a:endParaRPr>
        </a:p>
      </dsp:txBody>
      <dsp:txXfrm>
        <a:off x="0" y="2388533"/>
        <a:ext cx="7990418" cy="9936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4BD1F-FAD5-49BD-8027-1DAF31511AE8}">
      <dsp:nvSpPr>
        <dsp:cNvPr id="0" name=""/>
        <dsp:cNvSpPr/>
      </dsp:nvSpPr>
      <dsp:spPr>
        <a:xfrm>
          <a:off x="3850" y="0"/>
          <a:ext cx="7878998" cy="34808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baseline="0" dirty="0"/>
            <a:t>Erikoissairaanhoitoon </a:t>
          </a:r>
          <a:r>
            <a:rPr lang="fi-FI" sz="2100" kern="1200" baseline="0" dirty="0">
              <a:solidFill>
                <a:schemeClr val="tx1"/>
              </a:solidFill>
            </a:rPr>
            <a:t>lähettämisen kriteerit lapsilla ja nuorilla ovat:</a:t>
          </a:r>
          <a:endParaRPr lang="fi-FI" sz="21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vaikea lihavuus (ISO-BMI ≥ 35 kg/m</a:t>
          </a:r>
          <a:r>
            <a:rPr lang="fi-FI" sz="1700" kern="1200" baseline="30000" dirty="0">
              <a:solidFill>
                <a:schemeClr val="tx1"/>
              </a:solidFill>
            </a:rPr>
            <a:t>2</a:t>
          </a:r>
          <a:r>
            <a:rPr lang="fi-FI" sz="1700" kern="1200" dirty="0">
              <a:solidFill>
                <a:schemeClr val="tx1"/>
              </a:solidFill>
            </a:rPr>
            <a:t>) tai hyvin nopea lihominen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tx1"/>
              </a:solidFill>
            </a:rPr>
            <a:t>hidastuva pituuskasvu ja samanaikainen lihominen ennen murrosiän loppuvaihetta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tx1"/>
              </a:solidFill>
            </a:rPr>
            <a:t>henkisen kehityksen viive tai poikkeavat kasvojen tai raajojen piirteet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tx1"/>
              </a:solidFill>
            </a:rPr>
            <a:t>kohonnut verenpaine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 err="1">
              <a:solidFill>
                <a:schemeClr val="tx1"/>
              </a:solidFill>
            </a:rPr>
            <a:t>dyslipidemia</a:t>
          </a:r>
          <a:endParaRPr lang="fi-FI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poikkeava glukoosiaineenvaihdunta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tx1"/>
              </a:solidFill>
            </a:rPr>
            <a:t>suurentunut ALAT-arvo (&gt; 80 U/l)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tx1"/>
              </a:solidFill>
            </a:rPr>
            <a:t>unenaikaiset hengityshäiriöt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>
              <a:solidFill>
                <a:schemeClr val="tx1"/>
              </a:solidFill>
            </a:rPr>
            <a:t>vaikea akne, epäsäännölliset kuukautiset tai hirsutismi tytöllä</a:t>
          </a:r>
          <a:endParaRPr lang="fi-FI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700" kern="1200" dirty="0">
              <a:solidFill>
                <a:schemeClr val="tx1"/>
              </a:solidFill>
            </a:rPr>
            <a:t>lihavuusleikkausarvio murrosiän alkamisen jälkeen.</a:t>
          </a:r>
        </a:p>
      </dsp:txBody>
      <dsp:txXfrm>
        <a:off x="105800" y="101950"/>
        <a:ext cx="7675098" cy="3276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042038B-27FB-4774-8A6D-4D9D30040E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2392B1-56E1-4018-8159-5A0CDEC24C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5B500-49FB-49A7-9251-3F67CED5FED3}" type="datetimeFigureOut">
              <a:rPr lang="fi-FI" smtClean="0"/>
              <a:t>24.4.2025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3B423B4-4015-4CCE-A3FA-4A16FA5E3C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7AD1048-3BCF-45B1-9A11-8162C5561F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199AC-F955-49C8-80E7-12FB688E411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2988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B6D9-301B-401C-975F-AFA06621AC1B}" type="datetimeFigureOut">
              <a:rPr lang="fi-FI" smtClean="0"/>
              <a:t>24.4.2025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4210F-B7CC-4DF8-8DFC-5BF871EC1D7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4389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4210F-B7CC-4DF8-8DFC-5BF871EC1D7B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582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4210F-B7CC-4DF8-8DFC-5BF871EC1D7B}" type="slidenum">
              <a:rPr lang="fi-FI" smtClean="0"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988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4210F-B7CC-4DF8-8DFC-5BF871EC1D7B}" type="slidenum">
              <a:rPr lang="fi-FI" smtClean="0"/>
              <a:t>16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6045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4210F-B7CC-4DF8-8DFC-5BF871EC1D7B}" type="slidenum">
              <a:rPr lang="fi-FI" smtClean="0"/>
              <a:t>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268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859" y="1377696"/>
            <a:ext cx="8216147" cy="1092972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293" y="2635260"/>
            <a:ext cx="6206949" cy="11564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5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14" y="656007"/>
            <a:ext cx="8248650" cy="510806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166813"/>
            <a:ext cx="8248650" cy="308014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77291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o kuos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9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931" y="584197"/>
            <a:ext cx="2799839" cy="435518"/>
          </a:xfrm>
          <a:prstGeom prst="rect">
            <a:avLst/>
          </a:prstGeom>
        </p:spPr>
        <p:txBody>
          <a:bodyPr anchor="t"/>
          <a:lstStyle>
            <a:lvl1pPr algn="l">
              <a:defRPr sz="1800" b="0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0851" y="661987"/>
            <a:ext cx="5340349" cy="3586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dirty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931" y="916407"/>
            <a:ext cx="2799838" cy="3331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Lucida Sans"/>
                <a:cs typeface="Lucida San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41083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077" y="4358386"/>
            <a:ext cx="1688400" cy="4932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43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Content Placeholder 2"/>
          <p:cNvSpPr>
            <a:spLocks noGrp="1"/>
          </p:cNvSpPr>
          <p:nvPr>
            <p:ph idx="11"/>
          </p:nvPr>
        </p:nvSpPr>
        <p:spPr>
          <a:xfrm>
            <a:off x="441324" y="652463"/>
            <a:ext cx="8143876" cy="19827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077" y="4358386"/>
            <a:ext cx="1688400" cy="4932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500">
                <a:latin typeface="Lucida Sans"/>
                <a:cs typeface="Lucida Sans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>
                <a:latin typeface="Lucida Sans"/>
                <a:cs typeface="Lucida Sans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Lucida Sans"/>
                <a:cs typeface="Lucida Sans"/>
              </a:defRPr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i-FI" dirty="0"/>
              <a:t>Drag logo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408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logoll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on paikkamerkki 1">
            <a:extLst>
              <a:ext uri="{FF2B5EF4-FFF2-40B4-BE49-F238E27FC236}">
                <a16:creationId xmlns:a16="http://schemas.microsoft.com/office/drawing/2014/main" id="{4F480ECB-EBED-4B40-B0B1-3521EDD08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555601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lvl1pPr>
              <a:defRPr sz="3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0C32E2C6-A369-45CC-9ED9-1BEB39F6FB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822960"/>
            <a:ext cx="7886700" cy="34808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19270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04" y="4286897"/>
            <a:ext cx="4209297" cy="332498"/>
          </a:xfrm>
          <a:prstGeom prst="rect">
            <a:avLst/>
          </a:prstGeom>
        </p:spPr>
        <p:txBody>
          <a:bodyPr/>
          <a:lstStyle>
            <a:lvl1pPr algn="l">
              <a:defRPr sz="2000" cap="none">
                <a:solidFill>
                  <a:srgbClr val="005296"/>
                </a:solidFill>
                <a:latin typeface="Lucida Sans"/>
                <a:cs typeface="Lucida Sans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2904" y="4552720"/>
            <a:ext cx="4196597" cy="28915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9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51434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9A8886D-80F9-44E7-B673-EBF4E9517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9"/>
            <a:ext cx="7886700" cy="5848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2AFEE84-EA40-4758-92B2-578143A6D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18032"/>
            <a:ext cx="7886700" cy="3578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27657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005296"/>
          </a:solidFill>
          <a:latin typeface="Lucida Sans" panose="020B0602030504020204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51434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6" charset="-52"/>
          <a:ea typeface="ＭＳ Ｐゴシック" pitchFamily="-106" charset="-128"/>
          <a:cs typeface="ＭＳ Ｐゴシック" pitchFamily="-10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rveyskyla.fi/lastentalo" TargetMode="External"/><Relationship Id="rId2" Type="http://schemas.openxmlformats.org/officeDocument/2006/relationships/hyperlink" Target="https://neuvokasperhe.fi/lasten-ylipaino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ctrTitle"/>
          </p:nvPr>
        </p:nvSpPr>
        <p:spPr bwMode="auto">
          <a:xfrm>
            <a:off x="359293" y="587049"/>
            <a:ext cx="8216147" cy="109297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fi-FI" dirty="0"/>
              <a:t>Lihavuus, lapset ja nuoret</a:t>
            </a:r>
          </a:p>
        </p:txBody>
      </p:sp>
      <p:sp>
        <p:nvSpPr>
          <p:cNvPr id="9219" name="Subtitle 8"/>
          <p:cNvSpPr>
            <a:spLocks noGrp="1"/>
          </p:cNvSpPr>
          <p:nvPr>
            <p:ph type="subTitle" idx="1"/>
          </p:nvPr>
        </p:nvSpPr>
        <p:spPr bwMode="auto">
          <a:xfrm>
            <a:off x="359293" y="1911302"/>
            <a:ext cx="7900787" cy="195942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err="1">
                <a:latin typeface="Lucida Sans" charset="0"/>
                <a:ea typeface="ＭＳ Ｐゴシック" charset="0"/>
                <a:cs typeface="Lucida Sans" charset="0"/>
              </a:rPr>
              <a:t>Julkaistu</a:t>
            </a:r>
            <a:r>
              <a:rPr lang="en-US" sz="1800" dirty="0">
                <a:latin typeface="Lucida Sans" charset="0"/>
                <a:ea typeface="ＭＳ Ｐゴシック" charset="0"/>
                <a:cs typeface="Lucida Sans" charset="0"/>
              </a:rPr>
              <a:t> 21.3.2024</a:t>
            </a:r>
            <a:endParaRPr lang="en-US" sz="1800" dirty="0">
              <a:solidFill>
                <a:srgbClr val="FF0000"/>
              </a:solidFill>
              <a:latin typeface="Lucida Sans" charset="0"/>
              <a:ea typeface="ＭＳ Ｐゴシック" charset="0"/>
              <a:cs typeface="Lucida Sans" charset="0"/>
            </a:endParaRPr>
          </a:p>
          <a:p>
            <a:r>
              <a:rPr lang="en-US" sz="1800" dirty="0" err="1">
                <a:latin typeface="Lucida Sans" charset="0"/>
                <a:ea typeface="ＭＳ Ｐゴシック" charset="0"/>
                <a:cs typeface="Lucida Sans" charset="0"/>
              </a:rPr>
              <a:t>Perustuu</a:t>
            </a:r>
            <a:r>
              <a:rPr lang="en-US" sz="1800">
                <a:latin typeface="Lucida Sans" charset="0"/>
                <a:ea typeface="ＭＳ Ｐゴシック" charset="0"/>
                <a:cs typeface="Lucida Sans" charset="0"/>
              </a:rPr>
              <a:t> 20.3.2024 </a:t>
            </a:r>
            <a:r>
              <a:rPr lang="en-US" sz="1800" dirty="0" err="1">
                <a:latin typeface="Lucida Sans" charset="0"/>
                <a:ea typeface="ＭＳ Ｐゴシック" charset="0"/>
                <a:cs typeface="Lucida Sans" charset="0"/>
              </a:rPr>
              <a:t>kohdennetusti</a:t>
            </a:r>
            <a:r>
              <a:rPr lang="en-US" sz="1800" dirty="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en-US" sz="1800" dirty="0" err="1">
                <a:latin typeface="Lucida Sans" charset="0"/>
                <a:ea typeface="ＭＳ Ｐゴシック" charset="0"/>
                <a:cs typeface="Lucida Sans" charset="0"/>
              </a:rPr>
              <a:t>päivitettyyn</a:t>
            </a:r>
            <a:r>
              <a:rPr lang="en-US" sz="1800" dirty="0">
                <a:latin typeface="Lucida Sans" charset="0"/>
                <a:ea typeface="ＭＳ Ｐゴシック" charset="0"/>
                <a:cs typeface="Lucida Sans" charset="0"/>
              </a:rPr>
              <a:t> Käypä hoito –</a:t>
            </a:r>
            <a:r>
              <a:rPr lang="en-US" sz="1800" dirty="0" err="1">
                <a:latin typeface="Lucida Sans" charset="0"/>
                <a:ea typeface="ＭＳ Ｐゴシック" charset="0"/>
                <a:cs typeface="Lucida Sans" charset="0"/>
              </a:rPr>
              <a:t>suositukseen</a:t>
            </a:r>
            <a:r>
              <a:rPr lang="en-US" sz="1800" dirty="0">
                <a:latin typeface="Lucida Sans" charset="0"/>
                <a:ea typeface="ＭＳ Ｐゴシック" charset="0"/>
                <a:cs typeface="Lucida Sans" charset="0"/>
              </a:rPr>
              <a:t> </a:t>
            </a:r>
            <a:r>
              <a:rPr lang="fi-FI" sz="1800" dirty="0">
                <a:latin typeface="Lucida Sans" charset="0"/>
                <a:ea typeface="ＭＳ Ｐゴシック" charset="0"/>
                <a:cs typeface="Lucida Sans" charset="0"/>
              </a:rPr>
              <a:t>Lihavuus (lapset, nuoret ja </a:t>
            </a:r>
            <a:r>
              <a:rPr lang="fi-FI" sz="1800">
                <a:latin typeface="Lucida Sans" charset="0"/>
                <a:ea typeface="ＭＳ Ｐゴシック" charset="0"/>
                <a:cs typeface="Lucida Sans" charset="0"/>
              </a:rPr>
              <a:t>aikuiset)</a:t>
            </a:r>
          </a:p>
          <a:p>
            <a:endParaRPr lang="en-US" sz="1800">
              <a:latin typeface="Lucida Sans" charset="0"/>
              <a:ea typeface="ＭＳ Ｐゴシック" charset="0"/>
            </a:endParaRPr>
          </a:p>
          <a:p>
            <a:r>
              <a:rPr lang="en-US" sz="1400">
                <a:latin typeface="Lucida Sans" charset="0"/>
                <a:ea typeface="ＭＳ Ｐゴシック" charset="0"/>
              </a:rPr>
              <a:t>Kohdennettu päivitys 17.4.2025. Luentomateriaalin sisältö tarkistettu, ei muutoksia</a:t>
            </a:r>
            <a:r>
              <a:rPr lang="en-US" sz="1800">
                <a:latin typeface="Lucida Sans" charset="0"/>
                <a:ea typeface="ＭＳ Ｐゴシック" charset="0"/>
              </a:rPr>
              <a:t>.</a:t>
            </a:r>
          </a:p>
          <a:p>
            <a:endParaRPr lang="en-US" sz="2000" dirty="0">
              <a:latin typeface="Lucida Sans" charset="0"/>
              <a:ea typeface="ＭＳ Ｐゴシック" charset="0"/>
              <a:cs typeface="Lucida Sans" charset="0"/>
            </a:endParaRPr>
          </a:p>
          <a:p>
            <a:endParaRPr lang="en-US" dirty="0">
              <a:latin typeface="Lucida Sans" charset="0"/>
              <a:ea typeface="ＭＳ Ｐゴシック" charset="0"/>
              <a:cs typeface="Lucida Sans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B0167C-B6E2-4D3B-BFE3-0481EF99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4052"/>
            <a:ext cx="7886700" cy="713414"/>
          </a:xfrm>
        </p:spPr>
        <p:txBody>
          <a:bodyPr/>
          <a:lstStyle/>
          <a:p>
            <a:r>
              <a:rPr lang="fi-FI" sz="2700" dirty="0"/>
              <a:t>Perheen merkitys lapsen ja nuorten lihavuuden kehittymisessä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5162A8D-BA73-4092-B0C8-4FB95265F19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998419"/>
            <a:ext cx="7886700" cy="3480816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i-FI" sz="1800" dirty="0"/>
              <a:t>Vanhempien lihavuus on ilmeisesti lapsuusiän lihavuuden merkittävä riskitekijä (B). </a:t>
            </a:r>
          </a:p>
          <a:p>
            <a:pPr>
              <a:lnSpc>
                <a:spcPts val="2000"/>
              </a:lnSpc>
            </a:pPr>
            <a:r>
              <a:rPr lang="fi-FI" sz="1800" dirty="0"/>
              <a:t>Vanhempien elintavat ennen lapsen syntymää ja sen jälkeen ovat yhteydessä lapsuusiän lihavuuteen.</a:t>
            </a:r>
          </a:p>
          <a:p>
            <a:pPr>
              <a:lnSpc>
                <a:spcPts val="2000"/>
              </a:lnSpc>
            </a:pPr>
            <a:r>
              <a:rPr lang="fi-FI" sz="1800" dirty="0"/>
              <a:t>Äidin raskaudenaikainen lihavuus, liiallinen raskaudenaikainen painonnousu ja raskausdiabetes lisäävät syntyvän lapsen lihomisalttiutta.</a:t>
            </a:r>
          </a:p>
          <a:p>
            <a:pPr>
              <a:lnSpc>
                <a:spcPts val="2000"/>
              </a:lnSpc>
            </a:pPr>
            <a:r>
              <a:rPr lang="fi-FI" sz="1800"/>
              <a:t>Lapsen </a:t>
            </a:r>
            <a:r>
              <a:rPr lang="fi-FI" sz="1800" dirty="0"/>
              <a:t>ja perheen ruokailutottumuksilla on yhteys lapsuusiän lihavuuteen.</a:t>
            </a:r>
          </a:p>
          <a:p>
            <a:pPr>
              <a:lnSpc>
                <a:spcPts val="2000"/>
              </a:lnSpc>
            </a:pPr>
            <a:r>
              <a:rPr lang="fi-FI" sz="1800" dirty="0"/>
              <a:t>Päivittäisten perheen yhteisten aterioiden useus saattaa liittyä pienempään lasten ja nuorten lihomisen riskiin.</a:t>
            </a:r>
          </a:p>
        </p:txBody>
      </p:sp>
    </p:spTree>
    <p:extLst>
      <p:ext uri="{BB962C8B-B14F-4D97-AF65-F5344CB8AC3E}">
        <p14:creationId xmlns:p14="http://schemas.microsoft.com/office/powerpoint/2010/main" val="3908010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C13CAE-CCF3-4B24-9017-1D920502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Lihavuuden ehkäisy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F988FF-5445-4C7F-917C-7AD328496A5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i-FI" sz="2000" dirty="0"/>
              <a:t>Lasten, nuorten ja aikuisten ylipainon ja lihavuuden ehkäisyn tavoitteena on painonnousun hallinta. </a:t>
            </a:r>
          </a:p>
          <a:p>
            <a:r>
              <a:rPr lang="fi-FI" sz="2000" dirty="0"/>
              <a:t>Painonnousun ehkäisy on helpompaa kuin laihduttaminen ja laihdutustuloksen ylläpito.</a:t>
            </a:r>
          </a:p>
          <a:p>
            <a:r>
              <a:rPr lang="fi-FI" sz="2000" dirty="0"/>
              <a:t>Onnistuneet ehkäisytoimet vaativat yhteiskunnan eri toimijoiden laajaa yhteistyötä.</a:t>
            </a:r>
          </a:p>
          <a:p>
            <a:r>
              <a:rPr lang="fi-FI" sz="2000" dirty="0"/>
              <a:t>Ihmisten elintapoihin voidaan vaikuttaa myös muokkaamalla heidän valintaympäristöään.</a:t>
            </a:r>
          </a:p>
          <a:p>
            <a:pPr lvl="1"/>
            <a:r>
              <a:rPr lang="fi-FI" dirty="0"/>
              <a:t>Lähestymistavasta käytetään nimitystä tuuppaus </a:t>
            </a:r>
            <a:br>
              <a:rPr lang="fi-FI" dirty="0"/>
            </a:br>
            <a:r>
              <a:rPr lang="fi-FI" dirty="0"/>
              <a:t>(engl. </a:t>
            </a:r>
            <a:r>
              <a:rPr lang="fi-FI" dirty="0" err="1"/>
              <a:t>nudging</a:t>
            </a:r>
            <a:r>
              <a:rPr lang="fi-FI" dirty="0"/>
              <a:t>).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7559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5FAC21-B692-4A6F-AA3D-48EEA4B0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1015663"/>
          </a:xfrm>
        </p:spPr>
        <p:txBody>
          <a:bodyPr/>
          <a:lstStyle/>
          <a:p>
            <a:r>
              <a:rPr lang="fi-FI"/>
              <a:t>Painonhallinnalle suotuisten elintapojen edistäminen 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331E2CB3-9A29-40C0-8367-B1D3775134C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02352858"/>
              </p:ext>
            </p:extLst>
          </p:nvPr>
        </p:nvGraphicFramePr>
        <p:xfrm>
          <a:off x="628650" y="1235438"/>
          <a:ext cx="8191794" cy="3068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87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3C61BD-CF84-4D56-B78B-7CBBAFC1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955119" cy="1015663"/>
          </a:xfrm>
        </p:spPr>
        <p:txBody>
          <a:bodyPr/>
          <a:lstStyle/>
          <a:p>
            <a:r>
              <a:rPr lang="fi-FI" dirty="0"/>
              <a:t>Ruokailutottumukset </a:t>
            </a:r>
            <a:r>
              <a:rPr lang="fi-FI"/>
              <a:t>ja syömis-käyttäytyminen</a:t>
            </a:r>
            <a:endParaRPr lang="fi-FI" dirty="0">
              <a:solidFill>
                <a:srgbClr val="FF0000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9A24B95-D5B0-4D95-9846-5EA733EAA3D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92370527"/>
              </p:ext>
            </p:extLst>
          </p:nvPr>
        </p:nvGraphicFramePr>
        <p:xfrm>
          <a:off x="628650" y="1177128"/>
          <a:ext cx="7886700" cy="306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708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D20925-4A18-430D-8B67-2966ED29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8401050" cy="523220"/>
          </a:xfrm>
        </p:spPr>
        <p:txBody>
          <a:bodyPr/>
          <a:lstStyle/>
          <a:p>
            <a:r>
              <a:rPr lang="fi-FI" sz="2800" dirty="0"/>
              <a:t>Lasten painonhallinta ja ruokailutottumukset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A34B48-98E1-4CE5-B8DE-48DCD987970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914400"/>
            <a:ext cx="7886700" cy="3277772"/>
          </a:xfrm>
        </p:spPr>
        <p:txBody>
          <a:bodyPr/>
          <a:lstStyle/>
          <a:p>
            <a:r>
              <a:rPr lang="fi-FI" sz="2000" dirty="0"/>
              <a:t>Varhaisympäristö (perhe, varhaiskasvatus ja koulu) vaikuttaa keskeisesti lasten syömiskäyttäytymiseen.</a:t>
            </a:r>
          </a:p>
          <a:p>
            <a:r>
              <a:rPr lang="fi-FI" sz="2000" dirty="0"/>
              <a:t>Välipalojen määrään ja laatuun tulee kiinnittää huomiota.</a:t>
            </a:r>
          </a:p>
          <a:p>
            <a:r>
              <a:rPr lang="fi-FI" sz="2000"/>
              <a:t>Säännöllinen </a:t>
            </a:r>
            <a:r>
              <a:rPr lang="fi-FI" sz="2000" dirty="0"/>
              <a:t>ateriarytmi auttaa syömään kohtuullisen määrän yksittäisillä aterioilla ja vähentää napostelua ja ruoan ahmintaa. </a:t>
            </a:r>
          </a:p>
          <a:p>
            <a:r>
              <a:rPr lang="fi-FI" sz="2000" dirty="0"/>
              <a:t>Aamupalan säännöllinen syöminen saattaa ehkäistä ylipainon ja lihavuuden riskiä lapsilla ja nuorilla (C).</a:t>
            </a:r>
          </a:p>
        </p:txBody>
      </p:sp>
    </p:spTree>
    <p:extLst>
      <p:ext uri="{BB962C8B-B14F-4D97-AF65-F5344CB8AC3E}">
        <p14:creationId xmlns:p14="http://schemas.microsoft.com/office/powerpoint/2010/main" val="4175293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252DEE-E71C-4DE4-9BB7-BBFE9FC7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19775"/>
            <a:ext cx="8760049" cy="477054"/>
          </a:xfrm>
        </p:spPr>
        <p:txBody>
          <a:bodyPr/>
          <a:lstStyle/>
          <a:p>
            <a:r>
              <a:rPr lang="fi-FI" sz="2500" dirty="0"/>
              <a:t>Fyysinen aktiivisuus: liikkuminen ja paikallaanolo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F33805-AAA3-4066-AEF4-517750BA9CA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49" y="822960"/>
            <a:ext cx="8402809" cy="1224781"/>
          </a:xfrm>
        </p:spPr>
        <p:txBody>
          <a:bodyPr/>
          <a:lstStyle/>
          <a:p>
            <a:r>
              <a:rPr lang="fi-FI" sz="2000" dirty="0"/>
              <a:t>Runsas istuminen ja muu paikallaanolo valveilla saattavat edistää lasten lihavuuden kehittymistä (C).</a:t>
            </a:r>
          </a:p>
          <a:p>
            <a:r>
              <a:rPr lang="fi-FI" sz="2000" dirty="0"/>
              <a:t>Fyysinen aktiivisuus edistää painonhallintaa 3−17-vuotiailla (A). </a:t>
            </a:r>
          </a:p>
        </p:txBody>
      </p:sp>
      <p:graphicFrame>
        <p:nvGraphicFramePr>
          <p:cNvPr id="6" name="Taulukko 6">
            <a:extLst>
              <a:ext uri="{FF2B5EF4-FFF2-40B4-BE49-F238E27FC236}">
                <a16:creationId xmlns:a16="http://schemas.microsoft.com/office/drawing/2014/main" id="{2E840D97-8534-42D6-B328-CE9B38E89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49032"/>
              </p:ext>
            </p:extLst>
          </p:nvPr>
        </p:nvGraphicFramePr>
        <p:xfrm>
          <a:off x="1354428" y="2051425"/>
          <a:ext cx="6435144" cy="2270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35144">
                  <a:extLst>
                    <a:ext uri="{9D8B030D-6E8A-4147-A177-3AD203B41FA5}">
                      <a16:colId xmlns:a16="http://schemas.microsoft.com/office/drawing/2014/main" val="3811160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800">
                          <a:latin typeface="Lucida Sans" panose="020B0602030504020204" pitchFamily="34" charset="0"/>
                        </a:rPr>
                        <a:t>Päivittäinen liikuntasuositus: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8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600" dirty="0">
                          <a:latin typeface="Lucida Sans" panose="020B0602030504020204" pitchFamily="34" charset="0"/>
                        </a:rPr>
                        <a:t>Alle 8-vuotiaille 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suositellaan päivittäin vähintään 3 tuntia kaikenlaista liikkumista.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053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600">
                          <a:latin typeface="Lucida Sans" panose="020B0602030504020204" pitchFamily="34" charset="0"/>
                        </a:rPr>
                        <a:t>7–18-vuotiaille suositellaan vähintään 1–2 tuntia liikuntaa päivässä monipuolisesti ja ikään sopivalla tavalla.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655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42950" lvl="1" indent="-285750">
                        <a:buFont typeface="Lucida Sans" panose="020B0602030504020204" pitchFamily="34" charset="0"/>
                        <a:buChar char="–"/>
                      </a:pPr>
                      <a:r>
                        <a:rPr lang="fi-FI" sz="1600" dirty="0">
                          <a:latin typeface="Lucida Sans" panose="020B0602030504020204" pitchFamily="34" charset="0"/>
                        </a:rPr>
                        <a:t>Yli 2 tunnin pituisia istumisjaksoja tulee välttää.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262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Sans" panose="020B0602030504020204" pitchFamily="34" charset="0"/>
                        <a:buChar char="–"/>
                        <a:tabLst/>
                        <a:defRPr/>
                      </a:pPr>
                      <a:r>
                        <a:rPr lang="fi-FI" sz="1600" dirty="0">
                          <a:latin typeface="Lucida Sans" panose="020B0602030504020204" pitchFamily="34" charset="0"/>
                        </a:rPr>
                        <a:t>Ruutuajaksi suositellaan enintään 2 tuntia päivässä.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727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902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EB79BB-E209-4BFA-83EF-786B17917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Uni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AFD889-4D6B-418E-AC95-63FE3E21F6E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822960"/>
            <a:ext cx="7886700" cy="1445590"/>
          </a:xfrm>
        </p:spPr>
        <p:txBody>
          <a:bodyPr/>
          <a:lstStyle/>
          <a:p>
            <a:r>
              <a:rPr lang="fi-FI" dirty="0"/>
              <a:t>Jokaöinen riittävän pitkä ja riittävän hyvälaatuinen uni sekä säännöllinen uni-valverytmi nukkumaanmeno-aikojen ja heräämisaikojen osalta edistävät painonhallintaa.</a:t>
            </a:r>
          </a:p>
        </p:txBody>
      </p:sp>
      <p:graphicFrame>
        <p:nvGraphicFramePr>
          <p:cNvPr id="4" name="Taulukko 6">
            <a:extLst>
              <a:ext uri="{FF2B5EF4-FFF2-40B4-BE49-F238E27FC236}">
                <a16:creationId xmlns:a16="http://schemas.microsoft.com/office/drawing/2014/main" id="{0AF561E2-0707-4064-BB7B-BBB0C0E47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853315"/>
              </p:ext>
            </p:extLst>
          </p:nvPr>
        </p:nvGraphicFramePr>
        <p:xfrm>
          <a:off x="1595104" y="2571750"/>
          <a:ext cx="5953792" cy="1122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53792">
                  <a:extLst>
                    <a:ext uri="{9D8B030D-6E8A-4147-A177-3AD203B41FA5}">
                      <a16:colId xmlns:a16="http://schemas.microsoft.com/office/drawing/2014/main" val="3811160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900" dirty="0">
                          <a:latin typeface="Lucida Sans" panose="020B0602030504020204" pitchFamily="34" charset="0"/>
                        </a:rPr>
                        <a:t>Lapsilla sopiva </a:t>
                      </a:r>
                      <a:r>
                        <a:rPr lang="fi-FI" sz="19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unen kesto on yksilöllinen</a:t>
                      </a:r>
                      <a:r>
                        <a:rPr lang="fi-FI" sz="1900" dirty="0">
                          <a:latin typeface="Lucida Sans" panose="020B0602030504020204" pitchFamily="34" charset="0"/>
                        </a:rPr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8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Sans" panose="020B0602030504020204" pitchFamily="34" charset="0"/>
                        <a:buChar char="–"/>
                        <a:tabLst/>
                        <a:defRPr/>
                      </a:pPr>
                      <a:r>
                        <a:rPr lang="fi-FI" sz="1700">
                          <a:latin typeface="Lucida Sans" panose="020B0602030504020204" pitchFamily="34" charset="0"/>
                        </a:rPr>
                        <a:t>kouluikäisillä 8–11 tuntia vuorokaudessa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053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Lucida Sans" panose="020B0602030504020204" pitchFamily="34" charset="0"/>
                        <a:buChar char="–"/>
                        <a:tabLst/>
                        <a:defRPr/>
                      </a:pPr>
                      <a:r>
                        <a:rPr lang="fi-FI" sz="1700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nuoremmilla pidempi</a:t>
                      </a:r>
                      <a:r>
                        <a:rPr lang="fi-FI" sz="1700" dirty="0">
                          <a:latin typeface="Lucida Sans" panose="020B0602030504020204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65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509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D828A5-858E-4ED2-9993-560ABA4A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Lihavuuden psykososiaaliset vaikutukset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C485C0-66C5-47F8-865A-DA1AFD2C9E5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i-FI" sz="2000" dirty="0"/>
              <a:t>Lihavuus ja painon nousu heikentävät terveyteen liittyvää </a:t>
            </a:r>
            <a:r>
              <a:rPr lang="fi-FI" sz="2000"/>
              <a:t>fyysistä elämänlaatua.</a:t>
            </a:r>
            <a:endParaRPr lang="fi-FI" sz="2000" dirty="0"/>
          </a:p>
          <a:p>
            <a:r>
              <a:rPr lang="fi-FI" sz="2000" dirty="0"/>
              <a:t>Ylipaino ja lihavuus näyttävät olevan yhteydessä  psyykkiseen huonovointisuuteen, esimerkiksi</a:t>
            </a:r>
          </a:p>
          <a:p>
            <a:pPr lvl="1"/>
            <a:r>
              <a:rPr lang="fi-FI" sz="1800" dirty="0"/>
              <a:t>masentuneisuuteen</a:t>
            </a:r>
          </a:p>
          <a:p>
            <a:pPr lvl="1"/>
            <a:r>
              <a:rPr lang="fi-FI" sz="1800" dirty="0"/>
              <a:t>huonommaksi koettuun elämänlaatuun</a:t>
            </a:r>
          </a:p>
          <a:p>
            <a:pPr lvl="1"/>
            <a:r>
              <a:rPr lang="fi-FI" sz="1800" dirty="0"/>
              <a:t>tunne-elämän ja käyttäytymisen häiriöihin sekä</a:t>
            </a:r>
          </a:p>
          <a:p>
            <a:pPr lvl="1"/>
            <a:r>
              <a:rPr lang="fi-FI" sz="1800" dirty="0"/>
              <a:t>heikompaan itsetuntoon. </a:t>
            </a:r>
          </a:p>
          <a:p>
            <a:r>
              <a:rPr lang="fi-FI" sz="2000" dirty="0"/>
              <a:t>Lapset ja nuoret, jotka ovat lihavia, kokevat syrjintää, ennakkoluuloja ja kiusaamista eri elämänalueilla.</a:t>
            </a:r>
          </a:p>
        </p:txBody>
      </p:sp>
    </p:spTree>
    <p:extLst>
      <p:ext uri="{BB962C8B-B14F-4D97-AF65-F5344CB8AC3E}">
        <p14:creationId xmlns:p14="http://schemas.microsoft.com/office/powerpoint/2010/main" val="62984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ACA976-A794-4A6F-A9CF-59C666905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8257"/>
            <a:ext cx="8403668" cy="861774"/>
          </a:xfrm>
        </p:spPr>
        <p:txBody>
          <a:bodyPr/>
          <a:lstStyle/>
          <a:p>
            <a:r>
              <a:rPr lang="fi-FI" sz="2500" dirty="0"/>
              <a:t>Lihavuuteen liittyvät sairaudet lapsilla </a:t>
            </a:r>
            <a:r>
              <a:rPr lang="fi-FI" sz="2500"/>
              <a:t>ja </a:t>
            </a:r>
            <a:br>
              <a:rPr lang="fi-FI" sz="2500"/>
            </a:br>
            <a:r>
              <a:rPr lang="fi-FI" sz="2500"/>
              <a:t>nuorilla 1(2)</a:t>
            </a:r>
            <a:endParaRPr lang="fi-FI" sz="25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6967FD-C870-41E4-87F6-49D8B25854F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030030"/>
            <a:ext cx="7886700" cy="3273745"/>
          </a:xfrm>
        </p:spPr>
        <p:txBody>
          <a:bodyPr/>
          <a:lstStyle/>
          <a:p>
            <a:pPr lvl="0"/>
            <a:r>
              <a:rPr lang="fi-FI" sz="2000" baseline="0"/>
              <a:t>Valtaosalla lapsista </a:t>
            </a:r>
            <a:r>
              <a:rPr lang="fi-FI" sz="2000" baseline="0" dirty="0"/>
              <a:t>ja nuorista, jotka ovat lihavia, on todettavissa valtimosairauksien riskitekijöitä, ja niiden riski suurenee lihavuuden vaikeutuessa (A).</a:t>
            </a:r>
            <a:endParaRPr lang="fi-FI" sz="2000" dirty="0"/>
          </a:p>
          <a:p>
            <a:pPr lvl="0"/>
            <a:r>
              <a:rPr lang="fi-FI" sz="2000" baseline="0" dirty="0"/>
              <a:t>Nuoruusiässä todettu lihavuus ja suuri </a:t>
            </a:r>
            <a:r>
              <a:rPr lang="fi-FI" sz="2000" baseline="0" dirty="0" err="1"/>
              <a:t>triglyseridi</a:t>
            </a:r>
            <a:r>
              <a:rPr lang="fi-FI" sz="2000" dirty="0" err="1"/>
              <a:t>en</a:t>
            </a:r>
            <a:r>
              <a:rPr lang="fi-FI" sz="2000" baseline="0" dirty="0"/>
              <a:t>, insuliinin ja herkän </a:t>
            </a:r>
            <a:r>
              <a:rPr lang="fi-FI" sz="2000" baseline="0" dirty="0" err="1"/>
              <a:t>CRP:n</a:t>
            </a:r>
            <a:r>
              <a:rPr lang="fi-FI" sz="2000" baseline="0" dirty="0"/>
              <a:t> pitoisuus suurentavat metabolisen oireyhtymän </a:t>
            </a:r>
            <a:r>
              <a:rPr lang="fi-FI" sz="2000" dirty="0"/>
              <a:t>riskiä aikuisiällä.</a:t>
            </a:r>
          </a:p>
          <a:p>
            <a:pPr lvl="0"/>
            <a:r>
              <a:rPr lang="fi-FI" sz="2000" baseline="0" dirty="0"/>
              <a:t>Lihavuus on insuliiniresistenssin ja tyypin 2 diabeteksen tärkein yksittäinen riskitekijä lapsilla ja nuorilla.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012805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4C32D0-A98F-4113-BA9F-BC6A92393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1015663"/>
          </a:xfrm>
        </p:spPr>
        <p:txBody>
          <a:bodyPr/>
          <a:lstStyle/>
          <a:p>
            <a:r>
              <a:rPr lang="fi-FI"/>
              <a:t>Lihavuuteen liittyvät sairaudet lapsilla ja </a:t>
            </a:r>
            <a:br>
              <a:rPr lang="fi-FI"/>
            </a:br>
            <a:r>
              <a:rPr lang="fi-FI"/>
              <a:t>nuorilla 2(2)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914DC9-FC8A-4783-A7DF-06AEE1658C4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235438"/>
            <a:ext cx="7886700" cy="3068338"/>
          </a:xfrm>
        </p:spPr>
        <p:txBody>
          <a:bodyPr/>
          <a:lstStyle/>
          <a:p>
            <a:pPr lvl="0"/>
            <a:r>
              <a:rPr lang="fi-FI" sz="2000" dirty="0"/>
              <a:t>Rasvamaksa on ilmeisesti </a:t>
            </a:r>
            <a:r>
              <a:rPr lang="fi-FI" sz="2000"/>
              <a:t>tavallinen lapsilla </a:t>
            </a:r>
            <a:r>
              <a:rPr lang="fi-FI" sz="2000" dirty="0"/>
              <a:t>ja nuorilla, jotka ovat ylipainoisia tai lihavia (B).</a:t>
            </a:r>
          </a:p>
          <a:p>
            <a:pPr lvl="0"/>
            <a:r>
              <a:rPr lang="fi-FI" sz="2000" dirty="0"/>
              <a:t>Riski sairastua myöhemmin astmaan on ilmeisesti suurempi lapsilla ja nuorilla, jotka ovat lihavia, kuin normaalipainoisilla (B). </a:t>
            </a:r>
          </a:p>
          <a:p>
            <a:pPr lvl="0"/>
            <a:r>
              <a:rPr lang="fi-FI" sz="2000" dirty="0"/>
              <a:t>Unenaikaisten hengityshäiriöiden esiintyvyys on ilmeisesti suurempi etenkin yli </a:t>
            </a:r>
            <a:r>
              <a:rPr lang="fi-FI" sz="2000"/>
              <a:t>8-vuotiailla lapsilla</a:t>
            </a:r>
            <a:r>
              <a:rPr lang="fi-FI" sz="2000" dirty="0"/>
              <a:t>, jotka ovat lihavia, verrattuna normaalipainoisiin (B).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706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8492B5-8DCC-475B-B0AD-73D1BEC20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461665"/>
          </a:xfrm>
        </p:spPr>
        <p:txBody>
          <a:bodyPr/>
          <a:lstStyle/>
          <a:p>
            <a:r>
              <a:rPr lang="fi-FI" sz="2400" dirty="0"/>
              <a:t>Näytön varmuusaste Käypä hoito -suosituksissa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CCF02105-79B9-48AA-A464-29E0DBF141D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18123211"/>
              </p:ext>
            </p:extLst>
          </p:nvPr>
        </p:nvGraphicFramePr>
        <p:xfrm>
          <a:off x="628650" y="822325"/>
          <a:ext cx="7886700" cy="3266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90422">
                  <a:extLst>
                    <a:ext uri="{9D8B030D-6E8A-4147-A177-3AD203B41FA5}">
                      <a16:colId xmlns:a16="http://schemas.microsoft.com/office/drawing/2014/main" val="69717820"/>
                    </a:ext>
                  </a:extLst>
                </a:gridCol>
                <a:gridCol w="1975104">
                  <a:extLst>
                    <a:ext uri="{9D8B030D-6E8A-4147-A177-3AD203B41FA5}">
                      <a16:colId xmlns:a16="http://schemas.microsoft.com/office/drawing/2014/main" val="2984627652"/>
                    </a:ext>
                  </a:extLst>
                </a:gridCol>
                <a:gridCol w="4821174">
                  <a:extLst>
                    <a:ext uri="{9D8B030D-6E8A-4147-A177-3AD203B41FA5}">
                      <a16:colId xmlns:a16="http://schemas.microsoft.com/office/drawing/2014/main" val="3580641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Koodi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Näytön aste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Selitys</a:t>
                      </a:r>
                      <a:endParaRPr lang="fi-FI" sz="16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59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i-FI" sz="1400" dirty="0"/>
                        <a:t>A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Vahva </a:t>
                      </a:r>
                    </a:p>
                    <a:p>
                      <a:r>
                        <a:rPr lang="fi-FI" sz="1400" dirty="0"/>
                        <a:t>tutkimusnäyttö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Useita menetelmällisesti tasokkaita</a:t>
                      </a:r>
                      <a:r>
                        <a:rPr lang="fi-FI" sz="1400" baseline="30000" dirty="0"/>
                        <a:t>1</a:t>
                      </a:r>
                      <a:r>
                        <a:rPr lang="fi-FI" sz="1400" dirty="0"/>
                        <a:t> tutkimuksia, joiden tulokset samansuuntaiset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94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i-FI" sz="1400" dirty="0"/>
                        <a:t>B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Kohtalainen </a:t>
                      </a:r>
                    </a:p>
                    <a:p>
                      <a:r>
                        <a:rPr lang="fi-FI" sz="1400" dirty="0"/>
                        <a:t>tutkimusnäyttö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Ainakin yksi menetelmällisesti tasokas tutkimus tai useita kelvollisia</a:t>
                      </a:r>
                      <a:r>
                        <a:rPr lang="fi-FI" sz="1400" baseline="30000" dirty="0"/>
                        <a:t>2</a:t>
                      </a:r>
                      <a:r>
                        <a:rPr lang="fi-FI" sz="1400" dirty="0"/>
                        <a:t> tutkimuksia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49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i-FI" sz="1400" dirty="0"/>
                        <a:t>C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Niukka</a:t>
                      </a:r>
                    </a:p>
                    <a:p>
                      <a:r>
                        <a:rPr lang="fi-FI" sz="1400" dirty="0"/>
                        <a:t>tutkimusnäyttö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Ainakin yksi kelvollinen tieteellinen</a:t>
                      </a:r>
                      <a:r>
                        <a:rPr lang="fi-FI" sz="1400" baseline="0" dirty="0"/>
                        <a:t> tutkimus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20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i-FI" sz="1400" dirty="0"/>
                        <a:t>D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Ei </a:t>
                      </a:r>
                    </a:p>
                    <a:p>
                      <a:r>
                        <a:rPr lang="fi-FI" sz="1400" dirty="0"/>
                        <a:t>tutkimusnäyttöä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Asiantuntijoiden tulkinta (paras arvio) tiedosta, joka ei täytä tutkimukseen</a:t>
                      </a:r>
                      <a:r>
                        <a:rPr lang="fi-FI" sz="1400" baseline="0" dirty="0"/>
                        <a:t> perustuvia näytön vaatimuksia</a:t>
                      </a:r>
                      <a:endParaRPr lang="fi-FI" sz="1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16396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i-FI" sz="1200" baseline="30000" dirty="0"/>
                        <a:t>1 </a:t>
                      </a:r>
                      <a:r>
                        <a:rPr lang="fi-FI" sz="1200" dirty="0"/>
                        <a:t>Menetelmällisesti</a:t>
                      </a:r>
                      <a:r>
                        <a:rPr lang="fi-FI" sz="1200" baseline="0" dirty="0"/>
                        <a:t> tasokas = vahva tutkimusasetelma (kontrolloitu koeasetelma tai hyvä epidemiologinen tutkimus); tutkittu väestö ja käytetty menetelmä soveltuvat  perustaksi hoitosuosituksen kannanottoihin.</a:t>
                      </a:r>
                    </a:p>
                    <a:p>
                      <a:r>
                        <a:rPr lang="fi-FI" sz="1200" baseline="30000" dirty="0"/>
                        <a:t>2 </a:t>
                      </a:r>
                      <a:r>
                        <a:rPr lang="fi-FI" sz="1200" baseline="0" dirty="0"/>
                        <a:t>Kelvollinen = täyttää vähimmäisvaatimukset tieteellisten menetelmien osalta; tutkittu väestö ja käytetty menetelmä soveltuvat perustaksi hoitosuosituksen kannanottoihin.</a:t>
                      </a:r>
                      <a:endParaRPr lang="fi-FI" sz="1200" dirty="0">
                        <a:latin typeface="Lucida Sans" panose="020B0602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33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67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4C883D-651D-47AD-931F-D0BDB68F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Lasten lihavuuden hoidon yleisperiaatteet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30FD0B83-E358-4A4A-8F56-85EC70875D1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732625813"/>
              </p:ext>
            </p:extLst>
          </p:nvPr>
        </p:nvGraphicFramePr>
        <p:xfrm>
          <a:off x="628650" y="822960"/>
          <a:ext cx="7886700" cy="348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078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E01B49-814C-4B76-96E1-3EA6E8844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Puheeksi ottaminen ja lähestymistapa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F8D4D21-0C0B-44DC-87E2-645865C2CBF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79323830"/>
              </p:ext>
            </p:extLst>
          </p:nvPr>
        </p:nvGraphicFramePr>
        <p:xfrm>
          <a:off x="628650" y="920681"/>
          <a:ext cx="7886700" cy="348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3565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A02310-F6B2-46D1-B421-617BDD42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523220"/>
          </a:xfrm>
        </p:spPr>
        <p:txBody>
          <a:bodyPr/>
          <a:lstStyle/>
          <a:p>
            <a:r>
              <a:rPr lang="fi-FI" sz="2800" dirty="0"/>
              <a:t>Lasten ja nuorten elintapahoidon osatekijät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812FA5-D483-450C-904A-360815DC9CD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fi-FI" sz="2000" baseline="0" dirty="0"/>
              <a:t>Perhetilanteen ja elintapojen selvittäminen</a:t>
            </a:r>
            <a:endParaRPr lang="fi-FI" sz="2000" dirty="0"/>
          </a:p>
          <a:p>
            <a:pPr lvl="0"/>
            <a:r>
              <a:rPr lang="fi-FI" sz="2000" baseline="0" dirty="0"/>
              <a:t>Elintapamuutosten ja motivaation edistäminen ja tavoitteiden asettaminen</a:t>
            </a:r>
            <a:endParaRPr lang="fi-FI" sz="2000" dirty="0"/>
          </a:p>
          <a:p>
            <a:pPr lvl="0"/>
            <a:r>
              <a:rPr lang="fi-FI" sz="2000" baseline="0" dirty="0"/>
              <a:t>Painonhallintaa edistävät ruokailutottumukset ja syömisen hallinnan vahvistaminen</a:t>
            </a:r>
            <a:endParaRPr lang="fi-FI" sz="2000" dirty="0"/>
          </a:p>
          <a:p>
            <a:pPr lvl="0"/>
            <a:r>
              <a:rPr lang="fi-FI" sz="2000" baseline="0" dirty="0"/>
              <a:t>Fyysisen aktiivisuuden lisääminen ja paikallaan olon vähentäminen</a:t>
            </a:r>
            <a:endParaRPr lang="fi-FI" sz="2000" dirty="0"/>
          </a:p>
          <a:p>
            <a:pPr lvl="0"/>
            <a:r>
              <a:rPr lang="fi-FI" sz="2000" baseline="0" dirty="0"/>
              <a:t>Riittävä uni ja lepo</a:t>
            </a:r>
            <a:endParaRPr lang="fi-FI" sz="2000" dirty="0"/>
          </a:p>
          <a:p>
            <a:pPr lvl="0"/>
            <a:r>
              <a:rPr lang="fi-FI" sz="2000" baseline="0" dirty="0"/>
              <a:t>Painon seuranta</a:t>
            </a:r>
            <a:endParaRPr lang="fi-FI" sz="2000" dirty="0"/>
          </a:p>
          <a:p>
            <a:pPr lvl="0"/>
            <a:r>
              <a:rPr lang="fi-FI" sz="2000" baseline="0" dirty="0"/>
              <a:t>Pitkän aikavälin hoitosuunnitelma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71710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DEEEBB-7BD9-4B1F-8261-0763D3EBC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Elintapamuutosten tukeminen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69BF76-F752-4B7D-83EA-283E730E069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822960"/>
            <a:ext cx="7971440" cy="3461174"/>
          </a:xfrm>
        </p:spPr>
        <p:txBody>
          <a:bodyPr/>
          <a:lstStyle/>
          <a:p>
            <a:r>
              <a:rPr lang="fi-FI" sz="2000" dirty="0"/>
              <a:t>Konkreettisina työkaluina voidaan käyttää muutos-motivaatiota kartoittavia ja sitä herätteleviä menetelmiä.</a:t>
            </a:r>
          </a:p>
          <a:p>
            <a:r>
              <a:rPr lang="fi-FI" sz="2000" dirty="0"/>
              <a:t>Asiakaslähtöisten toimintatapojen avulla voidaan edistää terveyskäyttäytymistä.</a:t>
            </a:r>
          </a:p>
          <a:p>
            <a:pPr lvl="1"/>
            <a:r>
              <a:rPr lang="fi-FI" sz="1800" dirty="0"/>
              <a:t>Keskeisiä ovat kuunteleminen ja lapsen ja nuoren ja hänen perheensä oman vastuun ja valinnanvapauden korostaminen.</a:t>
            </a:r>
          </a:p>
          <a:p>
            <a:pPr lvl="0"/>
            <a:r>
              <a:rPr lang="fi-FI" sz="2000" dirty="0"/>
              <a:t>Perheiden elintapamuutosten tueksi ja ammattilaisten työn avuksi on saatavilla sähköistä aineistoa:   </a:t>
            </a:r>
          </a:p>
          <a:p>
            <a:pPr lvl="1"/>
            <a:r>
              <a:rPr lang="fi-FI" dirty="0">
                <a:solidFill>
                  <a:srgbClr val="00339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Neuvokas perhe</a:t>
            </a:r>
            <a:r>
              <a:rPr lang="fi-FI" dirty="0">
                <a:solidFill>
                  <a:srgbClr val="003399"/>
                </a:solidFill>
              </a:rPr>
              <a:t> </a:t>
            </a:r>
            <a:r>
              <a:rPr lang="fi-FI" dirty="0"/>
              <a:t>(Sydänliitto)</a:t>
            </a:r>
          </a:p>
          <a:p>
            <a:pPr lvl="1"/>
            <a:r>
              <a:rPr lang="fi-FI">
                <a:solidFill>
                  <a:srgbClr val="0033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Terveyskylän Lastentalo</a:t>
            </a:r>
            <a:r>
              <a:rPr lang="fi-FI">
                <a:solidFill>
                  <a:srgbClr val="003399"/>
                </a:solidFill>
              </a:rPr>
              <a:t> </a:t>
            </a:r>
            <a:r>
              <a:rPr lang="fi-FI" dirty="0"/>
              <a:t>&gt; Lasten painonhallinta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4421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8A5B37-AF2D-4204-B240-D4CA214F4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Lääkehoito ja leikkaushoito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5A20BC9C-BB7E-4B33-9793-7B9F276B021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97408124"/>
              </p:ext>
            </p:extLst>
          </p:nvPr>
        </p:nvGraphicFramePr>
        <p:xfrm>
          <a:off x="628650" y="822960"/>
          <a:ext cx="7990418" cy="3427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1158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B48AEA-47B1-4846-86C0-33E591CFB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Hoidon järjestäminen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CDCB5B-B16A-47A9-B3F5-B13410939B4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i-FI" sz="2000" dirty="0"/>
              <a:t>Päävastuu lihavuuden ehkäisyn ja hoidon toteuttamisesta kuuluu perusterveydenhuollolle.</a:t>
            </a:r>
          </a:p>
          <a:p>
            <a:r>
              <a:rPr lang="fi-FI" sz="2000" dirty="0"/>
              <a:t>Hoito organisoidaan paikallisten ja alueellisten hoitoketjujen mukaan.</a:t>
            </a:r>
          </a:p>
          <a:p>
            <a:pPr lvl="1"/>
            <a:r>
              <a:rPr lang="fi-FI" sz="1800" dirty="0"/>
              <a:t>Niiden laatimisesta ja ylläpidosta huolehtii moniammatillinen tiimi perusterveydenhuollon ja erikoissairaanhoidon yhteistyönä.</a:t>
            </a:r>
          </a:p>
          <a:p>
            <a:r>
              <a:rPr lang="fi-FI" sz="2000" dirty="0"/>
              <a:t>Perheiden elintapojen ja käyttäytymisen muutosta tukeva ohjaus järjestetään perusterveydenhuollossa moniammatillisena yhteistyönä.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7749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440EC6-856D-461C-BE6F-103906FA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523220"/>
          </a:xfrm>
        </p:spPr>
        <p:txBody>
          <a:bodyPr/>
          <a:lstStyle/>
          <a:p>
            <a:r>
              <a:rPr lang="fi-FI" sz="2800"/>
              <a:t>Erikoissairaanhoidon konsultaatio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59EFB1D-A0EB-49F4-8EBF-E5E3B3722C5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89934697"/>
              </p:ext>
            </p:extLst>
          </p:nvPr>
        </p:nvGraphicFramePr>
        <p:xfrm>
          <a:off x="628650" y="822960"/>
          <a:ext cx="7886700" cy="348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209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48E81D-9EF1-4707-A2B3-A0355191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8308672" cy="707886"/>
          </a:xfrm>
        </p:spPr>
        <p:txBody>
          <a:bodyPr/>
          <a:lstStyle/>
          <a:p>
            <a:r>
              <a:rPr lang="fi-FI" sz="2000" dirty="0"/>
              <a:t>Suomalaisen Lääkäriseuran Duodecimin, Suomen Lihavuustutkijat ry:n ja Suomen Lastenlääkäriyhdistys ry:n asettama työryhmä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0A8DEB-86F8-4C0C-AC89-C615EFF648F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141476"/>
            <a:ext cx="7886700" cy="3186027"/>
          </a:xfrm>
        </p:spPr>
        <p:txBody>
          <a:bodyPr/>
          <a:lstStyle/>
          <a:p>
            <a:pPr marL="0" lvl="0" indent="0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fi-FI" altLang="fi-FI" sz="1400" b="1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Puheenjohtajat</a:t>
            </a:r>
            <a:r>
              <a:rPr lang="fi-FI" altLang="fi-FI" sz="1400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: </a:t>
            </a:r>
          </a:p>
          <a:p>
            <a:pPr marL="0" indent="0">
              <a:buNone/>
            </a:pPr>
            <a:r>
              <a:rPr lang="fi-FI" sz="1400" dirty="0"/>
              <a:t>Kirsi Pietiläinen, LT, ETM, kliinisen metabolian professori, ylilääkäri; Lihavuustutkimusyksikkö, Helsingin yliopisto ja Lihavuuskeskus, Vatsakeskus, HUS	</a:t>
            </a:r>
          </a:p>
          <a:p>
            <a:pPr marL="0" indent="0">
              <a:buNone/>
            </a:pPr>
            <a:r>
              <a:rPr lang="fi-FI" sz="1400" dirty="0"/>
              <a:t>Riitta Veijola, LT, lastentautiopin professori, ylilääkäri; Oulun yliopisto ja OYS </a:t>
            </a:r>
          </a:p>
          <a:p>
            <a:pPr marL="0" indent="0">
              <a:buNone/>
            </a:pPr>
            <a:r>
              <a:rPr lang="fi-FI" sz="1400" b="1" dirty="0"/>
              <a:t>Kokoava kirjoittaja: </a:t>
            </a:r>
          </a:p>
          <a:p>
            <a:pPr marL="0" indent="0">
              <a:buNone/>
            </a:pPr>
            <a:r>
              <a:rPr lang="fi-FI" sz="1400" dirty="0"/>
              <a:t>Katriina Kukkonen-Harjula, LKT, dosentti, liikuntalääketieteen erikoislääkäri, ylilääkäri; Etelä-Karjalan sosiaali- ja terveyspiiri (</a:t>
            </a:r>
            <a:r>
              <a:rPr lang="fi-FI" sz="1400" dirty="0" err="1"/>
              <a:t>Eksote</a:t>
            </a:r>
            <a:r>
              <a:rPr lang="fi-FI" sz="1400" dirty="0"/>
              <a:t>), kuntoutus, Käypä hoito -toimittaja</a:t>
            </a:r>
          </a:p>
          <a:p>
            <a:pPr marL="0" indent="0">
              <a:buNone/>
            </a:pPr>
            <a:r>
              <a:rPr lang="fi-FI" sz="1400" b="1" dirty="0"/>
              <a:t>Jäsenet: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Susanna </a:t>
            </a:r>
            <a:r>
              <a:rPr lang="fi-FI" sz="1400" dirty="0" err="1"/>
              <a:t>Anglé</a:t>
            </a:r>
            <a:r>
              <a:rPr lang="fi-FI" sz="1400" dirty="0"/>
              <a:t>, </a:t>
            </a:r>
            <a:r>
              <a:rPr lang="fi-FI" sz="1400" dirty="0" err="1"/>
              <a:t>PsT</a:t>
            </a:r>
            <a:r>
              <a:rPr lang="fi-FI" sz="1400" dirty="0"/>
              <a:t>, psykoterapeutti, tutkija; Tampereen yliopisto</a:t>
            </a:r>
          </a:p>
          <a:p>
            <a:pPr marL="0" indent="0">
              <a:buNone/>
            </a:pPr>
            <a:r>
              <a:rPr lang="fi-FI" sz="1400" dirty="0"/>
              <a:t>Mikael Fogelholm, ETT, ravitsemustieteen professori; Helsingin yliopiston, elintarvike- ja ravitsemustieteiden osasto</a:t>
            </a:r>
          </a:p>
          <a:p>
            <a:pPr marL="0" indent="0">
              <a:buNone/>
            </a:pPr>
            <a:r>
              <a:rPr lang="fi-FI" sz="1400" dirty="0"/>
              <a:t>Satu Jyväkorpi, FT, dosentti, tohtoritutkija; Helsingin yliopisto</a:t>
            </a:r>
          </a:p>
          <a:p>
            <a:pPr marL="0" indent="0">
              <a:buNone/>
            </a:pPr>
            <a:endParaRPr lang="fi-FI" sz="14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8C017A3-E83D-499A-9A01-95E86B28F9F9}"/>
              </a:ext>
            </a:extLst>
          </p:cNvPr>
          <p:cNvSpPr txBox="1"/>
          <p:nvPr/>
        </p:nvSpPr>
        <p:spPr>
          <a:xfrm>
            <a:off x="5680448" y="4288099"/>
            <a:ext cx="1444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>
                <a:latin typeface="Lucida Sans" panose="020B0602030504020204" pitchFamily="34" charset="0"/>
              </a:rPr>
              <a:t>Huom. Jatkuu </a:t>
            </a:r>
          </a:p>
        </p:txBody>
      </p:sp>
      <p:cxnSp>
        <p:nvCxnSpPr>
          <p:cNvPr id="9" name="Suora nuoliyhdysviiva 8">
            <a:extLst>
              <a:ext uri="{FF2B5EF4-FFF2-40B4-BE49-F238E27FC236}">
                <a16:creationId xmlns:a16="http://schemas.microsoft.com/office/drawing/2014/main" id="{3B5E4226-9BAE-4FEB-8285-2E7201F12249}"/>
              </a:ext>
            </a:extLst>
          </p:cNvPr>
          <p:cNvCxnSpPr>
            <a:cxnSpLocks/>
          </p:cNvCxnSpPr>
          <p:nvPr/>
        </p:nvCxnSpPr>
        <p:spPr>
          <a:xfrm>
            <a:off x="7042190" y="4441987"/>
            <a:ext cx="431506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862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0A8DEB-86F8-4C0C-AC89-C615EFF648F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263603"/>
            <a:ext cx="7886700" cy="3919823"/>
          </a:xfrm>
        </p:spPr>
        <p:txBody>
          <a:bodyPr/>
          <a:lstStyle/>
          <a:p>
            <a:pPr marL="0" lvl="0" indent="0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fi-FI" altLang="fi-FI" sz="1400" b="1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Jäsenet </a:t>
            </a:r>
            <a:r>
              <a:rPr lang="fi-FI" altLang="fi-FI" sz="1400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(</a:t>
            </a:r>
            <a:r>
              <a:rPr lang="fi-FI" altLang="fi-FI" sz="1400" i="1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jatkoa edellisestä)</a:t>
            </a:r>
            <a:r>
              <a:rPr lang="fi-FI" altLang="fi-FI" sz="1400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:</a:t>
            </a:r>
          </a:p>
          <a:p>
            <a:pPr marL="0" indent="0">
              <a:buNone/>
            </a:pPr>
            <a:r>
              <a:rPr lang="fi-FI" sz="1400" dirty="0"/>
              <a:t>Jarmo Jääskeläinen, LT, professori, lastentautien erikoislääkäri, lastenendokrinologi; KYS ja Itä-Suomen yliopisto</a:t>
            </a:r>
          </a:p>
          <a:p>
            <a:pPr marL="0" indent="0">
              <a:buNone/>
            </a:pPr>
            <a:r>
              <a:rPr lang="fi-FI" sz="1400" dirty="0"/>
              <a:t>Marja </a:t>
            </a:r>
            <a:r>
              <a:rPr lang="fi-FI" sz="1400" dirty="0" err="1"/>
              <a:t>Kalavainen</a:t>
            </a:r>
            <a:r>
              <a:rPr lang="fi-FI" sz="1400" dirty="0"/>
              <a:t>, FT, laillistettu ravitsemusterapeutti; KYS</a:t>
            </a:r>
          </a:p>
          <a:p>
            <a:pPr marL="0" indent="0">
              <a:buNone/>
            </a:pPr>
            <a:r>
              <a:rPr lang="fi-FI" sz="1400" dirty="0"/>
              <a:t>Leila Karhunen, FT, dosentti, laillistettu ravitsemusterapeutti, yliopistonlehtori; Itä-Suomen yliopiston kansanterveystieteen ja kliinisen ravitsemustieteen yksikkö</a:t>
            </a:r>
          </a:p>
          <a:p>
            <a:pPr marL="0" indent="0">
              <a:buNone/>
            </a:pPr>
            <a:r>
              <a:rPr lang="fi-FI" sz="1400" dirty="0" err="1"/>
              <a:t>Renja</a:t>
            </a:r>
            <a:r>
              <a:rPr lang="fi-FI" sz="1400" dirty="0"/>
              <a:t> Karhunen, fysioterapeutti; KYS</a:t>
            </a:r>
          </a:p>
          <a:p>
            <a:pPr marL="0" indent="0">
              <a:buNone/>
            </a:pPr>
            <a:r>
              <a:rPr lang="fi-FI" sz="1400" dirty="0"/>
              <a:t>Miira Klemetti, LT, MPH, erikoistuva lääkäri, </a:t>
            </a:r>
            <a:r>
              <a:rPr lang="fi-FI" sz="1400" dirty="0" err="1"/>
              <a:t>postdoctoral</a:t>
            </a:r>
            <a:r>
              <a:rPr lang="fi-FI" sz="1400" dirty="0"/>
              <a:t> </a:t>
            </a:r>
            <a:r>
              <a:rPr lang="fi-FI" sz="1400" dirty="0" err="1"/>
              <a:t>research</a:t>
            </a:r>
            <a:r>
              <a:rPr lang="fi-FI" sz="1400" dirty="0"/>
              <a:t> </a:t>
            </a:r>
            <a:r>
              <a:rPr lang="fi-FI" sz="1400" dirty="0" err="1"/>
              <a:t>fellow</a:t>
            </a:r>
            <a:r>
              <a:rPr lang="fi-FI" sz="1400" dirty="0"/>
              <a:t>; HYKS Naistenklinikka ja </a:t>
            </a:r>
            <a:r>
              <a:rPr lang="fi-FI" sz="1400" dirty="0" err="1"/>
              <a:t>Lunenfeld-Tanenbaum</a:t>
            </a:r>
            <a:r>
              <a:rPr lang="fi-FI" sz="1400" dirty="0"/>
              <a:t> </a:t>
            </a:r>
            <a:r>
              <a:rPr lang="fi-FI" sz="1400" dirty="0" err="1"/>
              <a:t>Research</a:t>
            </a:r>
            <a:r>
              <a:rPr lang="fi-FI" sz="1400" dirty="0"/>
              <a:t> Institute, Mount </a:t>
            </a:r>
            <a:r>
              <a:rPr lang="fi-FI" sz="1400" dirty="0" err="1"/>
              <a:t>Sinai</a:t>
            </a:r>
            <a:r>
              <a:rPr lang="fi-FI" sz="1400" dirty="0"/>
              <a:t> </a:t>
            </a:r>
            <a:r>
              <a:rPr lang="fi-FI" sz="1400" dirty="0" err="1"/>
              <a:t>Hospital</a:t>
            </a:r>
            <a:r>
              <a:rPr lang="fi-FI" sz="1400" dirty="0"/>
              <a:t>, Toronto, Kanada</a:t>
            </a:r>
          </a:p>
          <a:p>
            <a:pPr marL="0" indent="0">
              <a:buNone/>
            </a:pPr>
            <a:r>
              <a:rPr lang="fi-FI" sz="1400" dirty="0"/>
              <a:t>Vesa Koivukangas, LT, dosentti, </a:t>
            </a:r>
            <a:r>
              <a:rPr lang="fi-FI" sz="1400" dirty="0" err="1"/>
              <a:t>gastroenterologisen</a:t>
            </a:r>
            <a:r>
              <a:rPr lang="fi-FI" sz="1400" dirty="0"/>
              <a:t> kirurgian erikoislääkäri, apulaisylilääkäri; OYS</a:t>
            </a:r>
          </a:p>
          <a:p>
            <a:pPr marL="0" indent="0">
              <a:buNone/>
            </a:pPr>
            <a:r>
              <a:rPr lang="fi-FI" sz="1400" dirty="0"/>
              <a:t>Heli Kuusipalo, ETM, erikoistutkija; Terveyden ja hyvinvoinnin laitos, Kansanterveyden edistämisen yksikkö</a:t>
            </a:r>
          </a:p>
          <a:p>
            <a:pPr marL="0" indent="0">
              <a:buNone/>
            </a:pPr>
            <a:r>
              <a:rPr lang="fi-FI" sz="1400" dirty="0"/>
              <a:t>Merja Laine, LT, dosentti, yleislääketieteen erikoislääkäri, diabeteksen hoidon erityispätevyys, haavanhoidon erityispätevyys, lääkärikouluttajan erityispätevyys, koulutusylilääkäri; HUS ja Helsingin yliopisto  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endParaRPr lang="fi-FI" sz="1400" dirty="0"/>
          </a:p>
          <a:p>
            <a:pPr marL="0" lvl="0" indent="0" fontAlgn="base">
              <a:spcBef>
                <a:spcPts val="600"/>
              </a:spcBef>
              <a:spcAft>
                <a:spcPct val="0"/>
              </a:spcAft>
              <a:buNone/>
            </a:pPr>
            <a:endParaRPr lang="fi-FI" altLang="fi-FI" sz="1400" dirty="0">
              <a:solidFill>
                <a:prstClr val="black"/>
              </a:solidFill>
              <a:ea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1B2F946-EEAD-416D-A4F5-A7B5870569F8}"/>
              </a:ext>
            </a:extLst>
          </p:cNvPr>
          <p:cNvSpPr txBox="1"/>
          <p:nvPr/>
        </p:nvSpPr>
        <p:spPr>
          <a:xfrm>
            <a:off x="5680448" y="4288099"/>
            <a:ext cx="1444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>
                <a:latin typeface="Lucida Sans" panose="020B0602030504020204" pitchFamily="34" charset="0"/>
              </a:rPr>
              <a:t>Huom. Jatkuu </a:t>
            </a:r>
          </a:p>
        </p:txBody>
      </p:sp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87920C1E-4CD7-45F4-8471-0AE0D6CA1E03}"/>
              </a:ext>
            </a:extLst>
          </p:cNvPr>
          <p:cNvCxnSpPr>
            <a:cxnSpLocks/>
          </p:cNvCxnSpPr>
          <p:nvPr/>
        </p:nvCxnSpPr>
        <p:spPr>
          <a:xfrm>
            <a:off x="7042190" y="4441987"/>
            <a:ext cx="431506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022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0A8DEB-86F8-4C0C-AC89-C615EFF648F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53540"/>
            <a:ext cx="7886700" cy="3725946"/>
          </a:xfrm>
        </p:spPr>
        <p:txBody>
          <a:bodyPr/>
          <a:lstStyle/>
          <a:p>
            <a:pPr marL="0" lvl="0" indent="0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fi-FI" altLang="fi-FI" sz="1400" b="1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Jäsenet </a:t>
            </a:r>
            <a:r>
              <a:rPr lang="fi-FI" altLang="fi-FI" sz="1400" dirty="0">
                <a:solidFill>
                  <a:prstClr val="black"/>
                </a:solidFill>
                <a:ea typeface="Lucida Sans" panose="020B0602030504020204" pitchFamily="34" charset="0"/>
                <a:cs typeface="Lucida Sans" panose="020B0602030504020204" pitchFamily="34" charset="0"/>
              </a:rPr>
              <a:t>(jatkoa edellisestä):</a:t>
            </a:r>
          </a:p>
          <a:p>
            <a:pPr marL="0" indent="0">
              <a:buNone/>
            </a:pPr>
            <a:r>
              <a:rPr lang="fi-FI" sz="1400" dirty="0"/>
              <a:t>Satu Männistö, ETT, dosentti, tutkimuspäällikkö; Terveyden ja hyvinvoinnin laitos, Kansanterveyden edistämisen yksikkö </a:t>
            </a:r>
          </a:p>
          <a:p>
            <a:pPr marL="0" indent="0">
              <a:buNone/>
            </a:pPr>
            <a:r>
              <a:rPr lang="fi-FI" sz="1400" dirty="0"/>
              <a:t>Harri Niinikoski, LT, professori, lastentautien erikoislääkäri, lastenendokrinologi; TYKS ja Turun yliopisto</a:t>
            </a:r>
          </a:p>
          <a:p>
            <a:pPr marL="0" indent="0">
              <a:buNone/>
            </a:pPr>
            <a:r>
              <a:rPr lang="fi-FI" sz="1400" dirty="0"/>
              <a:t>Timo Partonen, LT, dosentti, psykiatrian erikoislääkäri, tutkimusprofessori; Terveyden ja hyvinvoinnin laitos, Kansanterveysratkaisut, mielenterveys</a:t>
            </a:r>
          </a:p>
          <a:p>
            <a:pPr marL="0" indent="0">
              <a:buNone/>
            </a:pPr>
            <a:r>
              <a:rPr lang="fi-FI" sz="1400" dirty="0"/>
              <a:t>Tuula Pekkarinen, LT, dosentti, sisätautien ja endokrinologian erikoislääkäri, osastonylilääkäri; Satakunnan keskussairaala, Pori</a:t>
            </a:r>
          </a:p>
          <a:p>
            <a:pPr marL="0" indent="0">
              <a:buNone/>
            </a:pPr>
            <a:r>
              <a:rPr lang="fi-FI" sz="1400" dirty="0"/>
              <a:t>Timo Strandberg, LKT, professori, sisätautien ja geriatrian erikoislääkäri; Helsingin yliopisto, HYKS Sisätaudit ja kuntoutus ja Oulun yliopiston elinikäisen terveyden tutkimuksen yksikkö</a:t>
            </a:r>
          </a:p>
          <a:p>
            <a:pPr marL="0" indent="0">
              <a:buNone/>
            </a:pPr>
            <a:r>
              <a:rPr lang="fi-FI" sz="1400" dirty="0"/>
              <a:t>Tuija </a:t>
            </a:r>
            <a:r>
              <a:rPr lang="fi-FI" sz="1400" dirty="0" err="1"/>
              <a:t>Tammelin</a:t>
            </a:r>
            <a:r>
              <a:rPr lang="fi-FI" sz="1400" dirty="0"/>
              <a:t>, FT, tutkimusjohtaja; LIKES-tutkimuskeskus</a:t>
            </a:r>
          </a:p>
          <a:p>
            <a:pPr marL="0" indent="0">
              <a:buNone/>
            </a:pPr>
            <a:r>
              <a:rPr lang="fi-FI" sz="1400" dirty="0"/>
              <a:t>Anna-Maria Teeriniemi, FT, laillistettu ravitsemusterapeutti; KYS</a:t>
            </a:r>
          </a:p>
          <a:p>
            <a:pPr marL="0" indent="0">
              <a:buNone/>
            </a:pPr>
            <a:r>
              <a:rPr lang="fi-FI" sz="1400" dirty="0"/>
              <a:t>Mika </a:t>
            </a:r>
            <a:r>
              <a:rPr lang="fi-FI" sz="1400" dirty="0" err="1"/>
              <a:t>Venojärvi</a:t>
            </a:r>
            <a:r>
              <a:rPr lang="fi-FI" sz="1400" dirty="0"/>
              <a:t>, FT, dosentti, yliopistonlehtori; Itä-Suomen yliopisto, biolääketiede</a:t>
            </a:r>
          </a:p>
          <a:p>
            <a:pPr marL="0" indent="0">
              <a:buNone/>
            </a:pPr>
            <a:endParaRPr lang="fi-FI" sz="1400" dirty="0"/>
          </a:p>
          <a:p>
            <a:pPr marL="0" lvl="0" indent="0" fontAlgn="base">
              <a:spcBef>
                <a:spcPts val="600"/>
              </a:spcBef>
              <a:spcAft>
                <a:spcPct val="0"/>
              </a:spcAft>
              <a:buNone/>
            </a:pPr>
            <a:endParaRPr lang="fi-FI" altLang="fi-FI" sz="1400" dirty="0">
              <a:solidFill>
                <a:prstClr val="black"/>
              </a:solidFill>
              <a:ea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66E76E7-6298-438A-87CD-EED372F393D5}"/>
              </a:ext>
            </a:extLst>
          </p:cNvPr>
          <p:cNvSpPr txBox="1"/>
          <p:nvPr/>
        </p:nvSpPr>
        <p:spPr>
          <a:xfrm>
            <a:off x="628650" y="3879485"/>
            <a:ext cx="823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altLang="fi-FI" sz="1200">
                <a:latin typeface="Lucida Sans" panose="020B0602030504020204" pitchFamily="34" charset="0"/>
                <a:cs typeface="Times New Roman" panose="02020603050405020304" pitchFamily="18" charset="0"/>
              </a:rPr>
              <a:t>Luentomateriaalin on laatinut oppimateriaalitoimittaja Tiina Tala, Käypä hoito. </a:t>
            </a:r>
            <a:br>
              <a:rPr lang="fi-FI" altLang="fi-FI" sz="1200">
                <a:latin typeface="Lucida Sans" panose="020B0602030504020204" pitchFamily="34" charset="0"/>
                <a:cs typeface="Times New Roman" panose="02020603050405020304" pitchFamily="18" charset="0"/>
              </a:rPr>
            </a:br>
            <a:r>
              <a:rPr lang="fi-FI" altLang="fi-FI" sz="1200">
                <a:latin typeface="Lucida Sans" panose="020B0602030504020204" pitchFamily="34" charset="0"/>
                <a:cs typeface="Times New Roman" panose="02020603050405020304" pitchFamily="18" charset="0"/>
              </a:rPr>
              <a:t>Asiasisällön ovat tarkistaneet Jorma Komulainen, Katriina Kukkonen-Harjula ja Kirsi Pietiläinen.</a:t>
            </a:r>
            <a:endParaRPr lang="fi-FI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69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73CDCB-C9A9-4B57-989C-D916D98F9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Luentomateriaalin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00A49D-905E-428D-B059-B16826946B5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z="2000" dirty="0"/>
              <a:t>Käypä hoito -suositusten luentomateriaalit on laadittu tukemaan suosituksen käyttöönottoa. </a:t>
            </a:r>
          </a:p>
          <a:p>
            <a:pPr>
              <a:defRPr/>
            </a:pPr>
            <a:r>
              <a:rPr lang="fi-FI" sz="2000" dirty="0"/>
              <a:t>Ne ovat vapaasti käytettävissä terveydenhuollon, julkishallinnon ja oppilaitosten koulutuksissa ja apuna ammattilaisten arjessa.</a:t>
            </a:r>
          </a:p>
          <a:p>
            <a:pPr>
              <a:defRPr/>
            </a:pPr>
            <a:r>
              <a:rPr lang="fi-FI" sz="2000" dirty="0"/>
              <a:t>Käyvän hoidon tuottamat aineistot ovat kaikille avoimia ja maksuttomia.</a:t>
            </a:r>
          </a:p>
          <a:p>
            <a:pPr>
              <a:defRPr/>
            </a:pPr>
            <a:r>
              <a:rPr lang="fi-FI" sz="2000" dirty="0"/>
              <a:t>Esityksen sisältöä ei saa muuttaa. </a:t>
            </a:r>
          </a:p>
          <a:p>
            <a:pPr lvl="1">
              <a:lnSpc>
                <a:spcPts val="2000"/>
              </a:lnSpc>
              <a:spcBef>
                <a:spcPts val="600"/>
              </a:spcBef>
              <a:defRPr/>
            </a:pPr>
            <a:r>
              <a:rPr lang="fi-FI" sz="1800" dirty="0">
                <a:latin typeface="Lucida Sans"/>
              </a:rPr>
              <a:t>Jos esitykseen sisällytetään muuta materiaalia, Käypä hoito </a:t>
            </a:r>
            <a:br>
              <a:rPr lang="fi-FI" sz="1800" dirty="0">
                <a:latin typeface="Lucida Sans"/>
              </a:rPr>
            </a:br>
            <a:r>
              <a:rPr lang="fi-FI" sz="1800" dirty="0">
                <a:latin typeface="Lucida Sans"/>
              </a:rPr>
              <a:t>-esityspohjaa ei saa käyttää lisätyssä materiaalissa.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211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652774-F588-4C9F-8331-32CD5FC6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Keskeinen sanoma </a:t>
            </a:r>
            <a:r>
              <a:rPr lang="fi-FI" dirty="0"/>
              <a:t>1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9A486382-319C-4E28-8AA6-5AB20BB6658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28701713"/>
              </p:ext>
            </p:extLst>
          </p:nvPr>
        </p:nvGraphicFramePr>
        <p:xfrm>
          <a:off x="628650" y="822960"/>
          <a:ext cx="8045450" cy="348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54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652774-F588-4C9F-8331-32CD5FC6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Keskeinen sanoma </a:t>
            </a:r>
            <a:r>
              <a:rPr lang="fi-FI" dirty="0"/>
              <a:t>2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B3CCD03B-F445-49EA-B60A-B7975C73E36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08021396"/>
              </p:ext>
            </p:extLst>
          </p:nvPr>
        </p:nvGraphicFramePr>
        <p:xfrm>
          <a:off x="628650" y="822960"/>
          <a:ext cx="8045450" cy="348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9650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652774-F588-4C9F-8331-32CD5FC6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Keskeinen sanoma </a:t>
            </a:r>
            <a:r>
              <a:rPr lang="fi-FI" dirty="0"/>
              <a:t>3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2DB249D9-22DE-4F69-8019-007DADC04E8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50360365"/>
              </p:ext>
            </p:extLst>
          </p:nvPr>
        </p:nvGraphicFramePr>
        <p:xfrm>
          <a:off x="628650" y="822960"/>
          <a:ext cx="8045450" cy="348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071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B9818F-DB44-4661-B50B-DA4EDF6E4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Lihavuuden määritelmä ja luokitus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30274E-064E-4072-AAAF-748F7859CF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822960"/>
            <a:ext cx="7886700" cy="3480816"/>
          </a:xfrm>
        </p:spPr>
        <p:txBody>
          <a:bodyPr/>
          <a:lstStyle/>
          <a:p>
            <a:r>
              <a:rPr lang="fi-FI" sz="2000" dirty="0"/>
              <a:t>Lasten ja nuorten lihavuutta voidaan arvioida pituuspainon tai painoindeksin (</a:t>
            </a:r>
            <a:r>
              <a:rPr lang="fi-FI" sz="2000" dirty="0" err="1"/>
              <a:t>body</a:t>
            </a:r>
            <a:r>
              <a:rPr lang="fi-FI" sz="2000" dirty="0"/>
              <a:t> </a:t>
            </a:r>
            <a:r>
              <a:rPr lang="fi-FI" sz="2000" dirty="0" err="1"/>
              <a:t>mass</a:t>
            </a:r>
            <a:r>
              <a:rPr lang="fi-FI" sz="2000" dirty="0"/>
              <a:t> </a:t>
            </a:r>
            <a:r>
              <a:rPr lang="fi-FI" sz="2000" dirty="0" err="1"/>
              <a:t>index</a:t>
            </a:r>
            <a:r>
              <a:rPr lang="fi-FI" sz="2000" dirty="0"/>
              <a:t>, BMI) avulla.</a:t>
            </a:r>
          </a:p>
          <a:p>
            <a:pPr lvl="1"/>
            <a:r>
              <a:rPr lang="fi-FI" sz="1800" dirty="0"/>
              <a:t>Suomessa käytettävällä pituuspainoprosentilla tarkoitetaan poikkeamaa samaa sukupuolta olevien samanpituisten lasten keskipainosta.</a:t>
            </a:r>
          </a:p>
          <a:p>
            <a:pPr lvl="1"/>
            <a:r>
              <a:rPr lang="fi-FI" sz="1800" dirty="0"/>
              <a:t>Pelkän BMI-arvon perusteella on vaikea arvioida mahdollista poikkeavuutta, joten painon kehitystä tulee arvioida painoindeksikäyrästöltä. </a:t>
            </a:r>
          </a:p>
          <a:p>
            <a:r>
              <a:rPr lang="fi-FI" sz="2000" dirty="0"/>
              <a:t>On tärkeää havaita muutos lapsen painokäyrässä.</a:t>
            </a:r>
          </a:p>
          <a:p>
            <a:pPr lvl="1"/>
            <a:r>
              <a:rPr lang="fi-FI" sz="1800"/>
              <a:t>Jatkuva painnonnousu </a:t>
            </a:r>
            <a:r>
              <a:rPr lang="fi-FI" sz="1800" dirty="0"/>
              <a:t>viittaa lihomiseen, ja ylipainon rajan ylittäneillä se ennakoi lihavuutta. </a:t>
            </a:r>
          </a:p>
        </p:txBody>
      </p:sp>
    </p:spTree>
    <p:extLst>
      <p:ext uri="{BB962C8B-B14F-4D97-AF65-F5344CB8AC3E}">
        <p14:creationId xmlns:p14="http://schemas.microsoft.com/office/powerpoint/2010/main" val="299792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B6F4CF-072B-40D5-8B0D-E3696D00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861774"/>
          </a:xfrm>
        </p:spPr>
        <p:txBody>
          <a:bodyPr/>
          <a:lstStyle/>
          <a:p>
            <a:r>
              <a:rPr lang="fi-FI" sz="2500" dirty="0"/>
              <a:t>Kliiniseen käyttöön soveltuvat suomalaisten lasten ja nuorten ylipainon ja lihavuuden kriteerit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483D5F27-6E14-4422-8048-7462E75F60F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61301780"/>
              </p:ext>
            </p:extLst>
          </p:nvPr>
        </p:nvGraphicFramePr>
        <p:xfrm>
          <a:off x="628650" y="1342826"/>
          <a:ext cx="7886700" cy="25114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4347123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1087666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25639969"/>
                    </a:ext>
                  </a:extLst>
                </a:gridCol>
              </a:tblGrid>
              <a:tr h="451591">
                <a:tc>
                  <a:txBody>
                    <a:bodyPr/>
                    <a:lstStyle/>
                    <a:p>
                      <a:endParaRPr lang="fi-FI" sz="20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2000" kern="1200" dirty="0"/>
                        <a:t>Ylipaino</a:t>
                      </a:r>
                      <a:endParaRPr lang="fi-FI" sz="2000" b="1" kern="120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2000" kern="1200" dirty="0"/>
                        <a:t>Lihavuus</a:t>
                      </a:r>
                      <a:endParaRPr lang="fi-FI" sz="2000" b="1" kern="120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51171676"/>
                  </a:ext>
                </a:extLst>
              </a:tr>
              <a:tr h="414769">
                <a:tc>
                  <a:txBody>
                    <a:bodyPr/>
                    <a:lstStyle/>
                    <a:p>
                      <a:pPr marL="0" indent="-228600" algn="l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 dirty="0"/>
                        <a:t>ISO-BMI (≥ 2 v)*</a:t>
                      </a:r>
                      <a:endParaRPr lang="fi-FI" sz="18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 dirty="0"/>
                        <a:t>25–29,9 kg/m</a:t>
                      </a:r>
                      <a:r>
                        <a:rPr lang="fi-FI" sz="1800" kern="1200" baseline="30000" dirty="0"/>
                        <a:t>2</a:t>
                      </a:r>
                      <a:endParaRPr lang="fi-FI" sz="1800" kern="1200" baseline="300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 dirty="0"/>
                        <a:t>≥ 30 kg/m</a:t>
                      </a:r>
                      <a:r>
                        <a:rPr lang="fi-FI" sz="180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827035623"/>
                  </a:ext>
                </a:extLst>
              </a:tr>
              <a:tr h="414769">
                <a:tc>
                  <a:txBody>
                    <a:bodyPr/>
                    <a:lstStyle/>
                    <a:p>
                      <a:pPr marL="0" indent="-228600" algn="l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/>
                        <a:t>Pituuspaino &lt; 7 v</a:t>
                      </a:r>
                      <a:endParaRPr lang="fi-FI" sz="1800" kern="120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 dirty="0"/>
                        <a:t>10–20 %</a:t>
                      </a:r>
                      <a:endParaRPr lang="fi-FI" sz="18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/>
                        <a:t>&gt; 20 %</a:t>
                      </a:r>
                      <a:endParaRPr lang="fi-FI" sz="1800" kern="120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96310244"/>
                  </a:ext>
                </a:extLst>
              </a:tr>
              <a:tr h="414769">
                <a:tc>
                  <a:txBody>
                    <a:bodyPr/>
                    <a:lstStyle/>
                    <a:p>
                      <a:pPr marL="0" indent="-228600" algn="l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 dirty="0"/>
                        <a:t>Pituuspaino ≥ 7 v</a:t>
                      </a:r>
                      <a:endParaRPr lang="fi-FI" sz="18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/>
                        <a:t>20–40 %</a:t>
                      </a:r>
                      <a:endParaRPr lang="fi-FI" sz="1800" kern="120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indent="-22860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i-FI" sz="1800" kern="1200" dirty="0"/>
                        <a:t>&gt; 40 %</a:t>
                      </a:r>
                      <a:endParaRPr lang="fi-FI" sz="18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43775467"/>
                  </a:ext>
                </a:extLst>
              </a:tr>
              <a:tr h="696521">
                <a:tc gridSpan="3"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i-FI" sz="1400" kern="1200" dirty="0"/>
                        <a:t>* Yli 2-vuotiailla lapsilla ISO-BMI (aikuista vastaava painoindeksi) kuvaa painoindeksiä, </a:t>
                      </a:r>
                      <a:r>
                        <a:rPr lang="fi-FI" sz="1400" kern="1200" dirty="0">
                          <a:solidFill>
                            <a:schemeClr val="tx1"/>
                          </a:solidFill>
                        </a:rPr>
                        <a:t>joka hänellä on tulevaisuudessa aikuisena, jos hänen painoindeksinsä pysyy ikätovereihin verrattuna samalla tasolla. </a:t>
                      </a:r>
                      <a:endParaRPr lang="fi-FI" sz="14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i-FI" sz="14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i-FI" sz="1400" kern="1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638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44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52B474-6859-4604-8DE3-1C75A1812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9775"/>
            <a:ext cx="7886700" cy="553998"/>
          </a:xfrm>
        </p:spPr>
        <p:txBody>
          <a:bodyPr/>
          <a:lstStyle/>
          <a:p>
            <a:r>
              <a:rPr lang="fi-FI"/>
              <a:t>Lihavuuden esiintyvyys lapsilla ja nuorilla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0083F6-9DE1-4DF8-8BB3-07831D8193B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214846"/>
            <a:ext cx="7994845" cy="3130273"/>
          </a:xfrm>
        </p:spPr>
        <p:txBody>
          <a:bodyPr/>
          <a:lstStyle/>
          <a:p>
            <a:r>
              <a:rPr lang="fi-FI" sz="2000" dirty="0"/>
              <a:t>Koko Suomen kattavaa tietoa lasten ja nuorten ylipainon ja lihavuuden yleisyydestä on toistaiseksi saatavissa vähän.</a:t>
            </a:r>
          </a:p>
          <a:p>
            <a:r>
              <a:rPr lang="fi-FI" sz="2000" dirty="0" err="1"/>
              <a:t>THL:n</a:t>
            </a:r>
            <a:r>
              <a:rPr lang="fi-FI" sz="2000" dirty="0"/>
              <a:t> </a:t>
            </a:r>
            <a:r>
              <a:rPr lang="fi-FI" sz="2000" dirty="0" err="1"/>
              <a:t>Avohilmo</a:t>
            </a:r>
            <a:r>
              <a:rPr lang="fi-FI" sz="2000" dirty="0"/>
              <a:t>-rekisteriin kerätään lastenneuvoloiden ja kouluterveydenhuollon käyntitiedoista mitatut pituus- ja painotiedot. </a:t>
            </a:r>
          </a:p>
          <a:p>
            <a:pPr lvl="1"/>
            <a:r>
              <a:rPr lang="fi-FI" sz="1800" dirty="0"/>
              <a:t>Vuonna 2018 kertyneiden tietojen perusteella </a:t>
            </a:r>
            <a:br>
              <a:rPr lang="fi-FI" sz="1800" dirty="0"/>
            </a:br>
            <a:r>
              <a:rPr lang="fi-FI" sz="1800" dirty="0"/>
              <a:t>2–16-vuotiaista</a:t>
            </a:r>
          </a:p>
          <a:p>
            <a:pPr lvl="2"/>
            <a:r>
              <a:rPr lang="fi-FI" dirty="0"/>
              <a:t>pojista 27 % ja tytöistä 18 % oli vähintään ylipainoisia</a:t>
            </a:r>
          </a:p>
          <a:p>
            <a:pPr lvl="2"/>
            <a:r>
              <a:rPr lang="fi-FI" dirty="0"/>
              <a:t>pojista 8 % ja tytöistä 4 % oli lihavia.</a:t>
            </a:r>
            <a:endParaRPr lang="fi-FI" sz="12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A06D646-84E7-4E7A-AC0F-E2E7CDDF74F2}"/>
              </a:ext>
            </a:extLst>
          </p:cNvPr>
          <p:cNvSpPr txBox="1"/>
          <p:nvPr/>
        </p:nvSpPr>
        <p:spPr>
          <a:xfrm>
            <a:off x="3139740" y="4545767"/>
            <a:ext cx="561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0"/>
              </a:rPr>
              <a:t>Viite: </a:t>
            </a:r>
            <a:r>
              <a:rPr lang="fi-FI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0"/>
              </a:rPr>
              <a:t>Lundqvist A, Jääskeläinen S. Lasten ja nuorten ylipaino ja lihavuus. Tilastoraportti 9/2019. </a:t>
            </a:r>
            <a:r>
              <a:rPr lang="fi-FI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0"/>
              </a:rPr>
              <a:t>FinLapset</a:t>
            </a:r>
            <a:r>
              <a:rPr lang="fi-FI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Sans" panose="020B0602030504020204" pitchFamily="34" charset="0"/>
              </a:rPr>
              <a:t>. THL 2019</a:t>
            </a:r>
          </a:p>
        </p:txBody>
      </p:sp>
    </p:spTree>
    <p:extLst>
      <p:ext uri="{BB962C8B-B14F-4D97-AF65-F5344CB8AC3E}">
        <p14:creationId xmlns:p14="http://schemas.microsoft.com/office/powerpoint/2010/main" val="411313138"/>
      </p:ext>
    </p:extLst>
  </p:cSld>
  <p:clrMapOvr>
    <a:masterClrMapping/>
  </p:clrMapOvr>
</p:sld>
</file>

<file path=ppt/theme/theme1.xml><?xml version="1.0" encoding="utf-8"?>
<a:theme xmlns:a="http://schemas.openxmlformats.org/drawingml/2006/main" name="Pohja A">
  <a:themeElements>
    <a:clrScheme name="Duodecim Seura">
      <a:dk1>
        <a:sysClr val="windowText" lastClr="000000"/>
      </a:dk1>
      <a:lt1>
        <a:sysClr val="window" lastClr="FFFFFF"/>
      </a:lt1>
      <a:dk2>
        <a:srgbClr val="094592"/>
      </a:dk2>
      <a:lt2>
        <a:srgbClr val="DEDEDB"/>
      </a:lt2>
      <a:accent1>
        <a:srgbClr val="094592"/>
      </a:accent1>
      <a:accent2>
        <a:srgbClr val="117C9F"/>
      </a:accent2>
      <a:accent3>
        <a:srgbClr val="B7DFEB"/>
      </a:accent3>
      <a:accent4>
        <a:srgbClr val="06275C"/>
      </a:accent4>
      <a:accent5>
        <a:srgbClr val="436CAF"/>
      </a:accent5>
      <a:accent6>
        <a:srgbClr val="DEDEDB"/>
      </a:accent6>
      <a:hlink>
        <a:srgbClr val="094592"/>
      </a:hlink>
      <a:folHlink>
        <a:srgbClr val="06275C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H luentomateriaali LEVEÄ.pptx" id="{D7F24C4E-83CF-4183-9E79-8191088E87DC}" vid="{CF52C160-4324-4A71-9613-7EBB5A358CA7}"/>
    </a:ext>
  </a:extLst>
</a:theme>
</file>

<file path=ppt/theme/theme2.xml><?xml version="1.0" encoding="utf-8"?>
<a:theme xmlns:a="http://schemas.openxmlformats.org/drawingml/2006/main" name="Pohja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H luentomateriaali LEVEÄ.pptx" id="{D7F24C4E-83CF-4183-9E79-8191088E87DC}" vid="{2D5AEDB2-BF7B-49A2-801E-65315783FB3E}"/>
    </a:ext>
  </a:extLst>
</a:theme>
</file>

<file path=ppt/theme/theme3.xml><?xml version="1.0" encoding="utf-8"?>
<a:theme xmlns:a="http://schemas.openxmlformats.org/drawingml/2006/main" name="Pohja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H luentomateriaali LEVEÄ.pptx" id="{D7F24C4E-83CF-4183-9E79-8191088E87DC}" vid="{7EE64C3B-C870-431A-91F5-805884FDEAD6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KH luentomateriaali LEVEÄ</Template>
  <TotalTime>0</TotalTime>
  <Words>1993</Words>
  <Application>Microsoft Office PowerPoint</Application>
  <PresentationFormat>Näytössä katseltava esitys (16:9)</PresentationFormat>
  <Paragraphs>230</Paragraphs>
  <Slides>29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29</vt:i4>
      </vt:variant>
    </vt:vector>
  </HeadingPairs>
  <TitlesOfParts>
    <vt:vector size="36" baseType="lpstr">
      <vt:lpstr>Arial</vt:lpstr>
      <vt:lpstr>Calibri</vt:lpstr>
      <vt:lpstr>Lucida Sans</vt:lpstr>
      <vt:lpstr>Lucida Sans Unicode</vt:lpstr>
      <vt:lpstr>Pohja A</vt:lpstr>
      <vt:lpstr>Pohja B</vt:lpstr>
      <vt:lpstr>Pohja C</vt:lpstr>
      <vt:lpstr>Lihavuus, lapset ja nuoret</vt:lpstr>
      <vt:lpstr>Näytön varmuusaste Käypä hoito -suosituksissa</vt:lpstr>
      <vt:lpstr>Luentomateriaalin käyttö</vt:lpstr>
      <vt:lpstr>Keskeinen sanoma 1</vt:lpstr>
      <vt:lpstr>Keskeinen sanoma 2</vt:lpstr>
      <vt:lpstr>Keskeinen sanoma 3</vt:lpstr>
      <vt:lpstr>Lihavuuden määritelmä ja luokitus</vt:lpstr>
      <vt:lpstr>Kliiniseen käyttöön soveltuvat suomalaisten lasten ja nuorten ylipainon ja lihavuuden kriteerit</vt:lpstr>
      <vt:lpstr>Lihavuuden esiintyvyys lapsilla ja nuorilla</vt:lpstr>
      <vt:lpstr>Perheen merkitys lapsen ja nuorten lihavuuden kehittymisessä</vt:lpstr>
      <vt:lpstr>Lihavuuden ehkäisy</vt:lpstr>
      <vt:lpstr>Painonhallinnalle suotuisten elintapojen edistäminen </vt:lpstr>
      <vt:lpstr>Ruokailutottumukset ja syömis-käyttäytyminen</vt:lpstr>
      <vt:lpstr>Lasten painonhallinta ja ruokailutottumukset</vt:lpstr>
      <vt:lpstr>Fyysinen aktiivisuus: liikkuminen ja paikallaanolo</vt:lpstr>
      <vt:lpstr>Uni</vt:lpstr>
      <vt:lpstr>Lihavuuden psykososiaaliset vaikutukset </vt:lpstr>
      <vt:lpstr>Lihavuuteen liittyvät sairaudet lapsilla ja  nuorilla 1(2)</vt:lpstr>
      <vt:lpstr>Lihavuuteen liittyvät sairaudet lapsilla ja  nuorilla 2(2)</vt:lpstr>
      <vt:lpstr>Lasten lihavuuden hoidon yleisperiaatteet</vt:lpstr>
      <vt:lpstr>Puheeksi ottaminen ja lähestymistapa</vt:lpstr>
      <vt:lpstr>Lasten ja nuorten elintapahoidon osatekijät</vt:lpstr>
      <vt:lpstr>Elintapamuutosten tukeminen</vt:lpstr>
      <vt:lpstr>Lääkehoito ja leikkaushoito</vt:lpstr>
      <vt:lpstr>Hoidon järjestäminen</vt:lpstr>
      <vt:lpstr>Erikoissairaanhoidon konsultaatio</vt:lpstr>
      <vt:lpstr>Suomalaisen Lääkäriseuran Duodecimin, Suomen Lihavuustutkijat ry:n ja Suomen Lastenlääkäriyhdistys ry:n asettama työryhmä 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2020-04-14T11:52:57Z</dcterms:created>
  <dcterms:modified xsi:type="dcterms:W3CDTF">2025-04-24T12:13:57Z</dcterms:modified>
</cp:coreProperties>
</file>