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sldIdLst>
    <p:sldId id="267" r:id="rId3"/>
    <p:sldId id="282" r:id="rId4"/>
    <p:sldId id="284" r:id="rId5"/>
    <p:sldId id="316" r:id="rId6"/>
    <p:sldId id="320" r:id="rId7"/>
    <p:sldId id="321" r:id="rId8"/>
    <p:sldId id="317" r:id="rId9"/>
    <p:sldId id="319" r:id="rId10"/>
    <p:sldId id="322" r:id="rId11"/>
    <p:sldId id="323" r:id="rId12"/>
    <p:sldId id="324" r:id="rId13"/>
    <p:sldId id="325" r:id="rId14"/>
    <p:sldId id="327" r:id="rId15"/>
    <p:sldId id="328" r:id="rId16"/>
    <p:sldId id="326" r:id="rId17"/>
    <p:sldId id="336" r:id="rId18"/>
    <p:sldId id="337" r:id="rId19"/>
    <p:sldId id="330" r:id="rId20"/>
    <p:sldId id="331" r:id="rId21"/>
    <p:sldId id="332" r:id="rId22"/>
    <p:sldId id="338" r:id="rId23"/>
    <p:sldId id="333" r:id="rId24"/>
    <p:sldId id="339" r:id="rId25"/>
    <p:sldId id="334" r:id="rId26"/>
    <p:sldId id="335" r:id="rId27"/>
    <p:sldId id="340" r:id="rId28"/>
    <p:sldId id="346" r:id="rId29"/>
    <p:sldId id="341" r:id="rId30"/>
    <p:sldId id="342" r:id="rId31"/>
    <p:sldId id="347" r:id="rId32"/>
    <p:sldId id="311" r:id="rId33"/>
    <p:sldId id="312" r:id="rId34"/>
    <p:sldId id="314" r:id="rId3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9"/>
    <a:srgbClr val="E7E7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6327"/>
  </p:normalViewPr>
  <p:slideViewPr>
    <p:cSldViewPr snapToGrid="0" snapToObjects="1">
      <p:cViewPr varScale="1">
        <p:scale>
          <a:sx n="156" d="100"/>
          <a:sy n="156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nix03266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nix0326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BD1C2-01C3-4C91-89D8-4E507E0165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14F62AB-6DC2-4DD5-8ED6-5DC8D5C1E7A5}">
      <dgm:prSet custT="1"/>
      <dgm:spPr/>
      <dgm:t>
        <a:bodyPr/>
        <a:lstStyle/>
        <a:p>
          <a:r>
            <a:rPr lang="fi-FI" sz="2800" b="0" i="0" dirty="0"/>
            <a:t>T4-V-arvo on alle viitealueen alarajan, mutta TSH-arvo on pieni </a:t>
          </a:r>
          <a:br>
            <a:rPr lang="fi-FI" sz="2800" b="0" i="0" dirty="0"/>
          </a:br>
          <a:r>
            <a:rPr lang="fi-FI" sz="2800" b="0" i="0" dirty="0"/>
            <a:t>suhteessa T4-V-arvoon</a:t>
          </a:r>
          <a:endParaRPr lang="fi-FI" sz="2800" dirty="0"/>
        </a:p>
      </dgm:t>
    </dgm:pt>
    <dgm:pt modelId="{FA9CC651-78FA-4FB5-B610-22410805419E}" type="parTrans" cxnId="{7B5BB539-DAFC-48A1-BA68-F9EE1756FCC9}">
      <dgm:prSet/>
      <dgm:spPr/>
      <dgm:t>
        <a:bodyPr/>
        <a:lstStyle/>
        <a:p>
          <a:endParaRPr lang="fi-FI"/>
        </a:p>
      </dgm:t>
    </dgm:pt>
    <dgm:pt modelId="{76D4168B-D654-45A8-9081-BA23767D1807}" type="sibTrans" cxnId="{7B5BB539-DAFC-48A1-BA68-F9EE1756FCC9}">
      <dgm:prSet/>
      <dgm:spPr/>
      <dgm:t>
        <a:bodyPr/>
        <a:lstStyle/>
        <a:p>
          <a:endParaRPr lang="fi-FI"/>
        </a:p>
      </dgm:t>
    </dgm:pt>
    <dgm:pt modelId="{BFC0A5BB-53F2-4938-9AC1-6283217161D1}">
      <dgm:prSet/>
      <dgm:spPr/>
      <dgm:t>
        <a:bodyPr/>
        <a:lstStyle/>
        <a:p>
          <a:r>
            <a:rPr lang="fi-FI" b="0" i="0" dirty="0"/>
            <a:t>Lääkitys (karbamatsepiini, ketiapiini ja muut neuroleptit)</a:t>
          </a:r>
          <a:endParaRPr lang="fi-FI" dirty="0"/>
        </a:p>
      </dgm:t>
    </dgm:pt>
    <dgm:pt modelId="{44537090-E06F-4E0D-83B3-0525E2FAD965}" type="parTrans" cxnId="{F9110BB0-544C-4AFA-BCA5-61CCF828B32C}">
      <dgm:prSet/>
      <dgm:spPr/>
      <dgm:t>
        <a:bodyPr/>
        <a:lstStyle/>
        <a:p>
          <a:endParaRPr lang="fi-FI"/>
        </a:p>
      </dgm:t>
    </dgm:pt>
    <dgm:pt modelId="{DB82D22A-621B-4418-AEC5-D0E084A0E218}" type="sibTrans" cxnId="{F9110BB0-544C-4AFA-BCA5-61CCF828B32C}">
      <dgm:prSet/>
      <dgm:spPr/>
      <dgm:t>
        <a:bodyPr/>
        <a:lstStyle/>
        <a:p>
          <a:endParaRPr lang="fi-FI"/>
        </a:p>
      </dgm:t>
    </dgm:pt>
    <dgm:pt modelId="{B99BE26A-969A-403D-B98E-5FE0CC6FCEBA}">
      <dgm:prSet/>
      <dgm:spPr/>
      <dgm:t>
        <a:bodyPr/>
        <a:lstStyle/>
        <a:p>
          <a:r>
            <a:rPr lang="fi-FI" b="0" i="0" dirty="0"/>
            <a:t>Ei-kilpirauhasperäinen sairaus (non-thyroidal illness, NTI)</a:t>
          </a:r>
          <a:endParaRPr lang="fi-FI" dirty="0"/>
        </a:p>
      </dgm:t>
    </dgm:pt>
    <dgm:pt modelId="{5C3C3F58-71DA-4D7D-9792-CC92DCC99037}" type="parTrans" cxnId="{A92854E0-4339-4C31-9231-D14ADC006693}">
      <dgm:prSet/>
      <dgm:spPr/>
      <dgm:t>
        <a:bodyPr/>
        <a:lstStyle/>
        <a:p>
          <a:endParaRPr lang="fi-FI"/>
        </a:p>
      </dgm:t>
    </dgm:pt>
    <dgm:pt modelId="{3AB93FAA-23D7-403F-B0EA-EA1D31563139}" type="sibTrans" cxnId="{A92854E0-4339-4C31-9231-D14ADC006693}">
      <dgm:prSet/>
      <dgm:spPr/>
      <dgm:t>
        <a:bodyPr/>
        <a:lstStyle/>
        <a:p>
          <a:endParaRPr lang="fi-FI"/>
        </a:p>
      </dgm:t>
    </dgm:pt>
    <dgm:pt modelId="{64D80BAB-D921-4831-8A4C-075EB2ABA298}">
      <dgm:prSet/>
      <dgm:spPr/>
      <dgm:t>
        <a:bodyPr/>
        <a:lstStyle/>
        <a:p>
          <a:r>
            <a:rPr lang="fi-FI" b="0" i="0" dirty="0"/>
            <a:t>Raskaus</a:t>
          </a:r>
          <a:endParaRPr lang="fi-FI" dirty="0"/>
        </a:p>
      </dgm:t>
    </dgm:pt>
    <dgm:pt modelId="{208B3D31-6E95-4E3D-AB3C-8DB1C8BB4A91}" type="parTrans" cxnId="{937EE600-3AB3-4188-B49E-4E79B3586BE5}">
      <dgm:prSet/>
      <dgm:spPr/>
      <dgm:t>
        <a:bodyPr/>
        <a:lstStyle/>
        <a:p>
          <a:endParaRPr lang="fi-FI"/>
        </a:p>
      </dgm:t>
    </dgm:pt>
    <dgm:pt modelId="{2A6CD876-879D-4240-A293-4949566D53D1}" type="sibTrans" cxnId="{937EE600-3AB3-4188-B49E-4E79B3586BE5}">
      <dgm:prSet/>
      <dgm:spPr/>
      <dgm:t>
        <a:bodyPr/>
        <a:lstStyle/>
        <a:p>
          <a:endParaRPr lang="fi-FI"/>
        </a:p>
      </dgm:t>
    </dgm:pt>
    <dgm:pt modelId="{7615F414-823B-4028-A09A-46697547011F}">
      <dgm:prSet/>
      <dgm:spPr/>
      <dgm:t>
        <a:bodyPr/>
        <a:lstStyle/>
        <a:p>
          <a:r>
            <a:rPr lang="fi-FI" b="0" i="0" dirty="0"/>
            <a:t>Laboratoriovirhe</a:t>
          </a:r>
          <a:endParaRPr lang="fi-FI" dirty="0"/>
        </a:p>
      </dgm:t>
    </dgm:pt>
    <dgm:pt modelId="{4BD8610D-3C35-4FE1-A638-BDFC867EE149}" type="parTrans" cxnId="{89B30022-8BF6-48AC-86E4-C6A7112A1312}">
      <dgm:prSet/>
      <dgm:spPr/>
      <dgm:t>
        <a:bodyPr/>
        <a:lstStyle/>
        <a:p>
          <a:endParaRPr lang="fi-FI"/>
        </a:p>
      </dgm:t>
    </dgm:pt>
    <dgm:pt modelId="{7B662BEF-FAE6-4677-AA86-04A036CB4420}" type="sibTrans" cxnId="{89B30022-8BF6-48AC-86E4-C6A7112A1312}">
      <dgm:prSet/>
      <dgm:spPr/>
      <dgm:t>
        <a:bodyPr/>
        <a:lstStyle/>
        <a:p>
          <a:endParaRPr lang="fi-FI"/>
        </a:p>
      </dgm:t>
    </dgm:pt>
    <dgm:pt modelId="{F44B55F6-B98C-4348-AD0D-096CADF3C752}">
      <dgm:prSet/>
      <dgm:spPr/>
      <dgm:t>
        <a:bodyPr/>
        <a:lstStyle/>
        <a:p>
          <a:r>
            <a:rPr lang="fi-FI" b="0" i="0" dirty="0"/>
            <a:t>Sentraalinen hypotyreoosi</a:t>
          </a:r>
          <a:endParaRPr lang="fi-FI" dirty="0"/>
        </a:p>
      </dgm:t>
    </dgm:pt>
    <dgm:pt modelId="{5BEA9F0E-B6B6-49F6-B933-39741F358AC9}" type="parTrans" cxnId="{CD0AD0E2-327B-4932-ADA9-192AC7D0C7F4}">
      <dgm:prSet/>
      <dgm:spPr/>
      <dgm:t>
        <a:bodyPr/>
        <a:lstStyle/>
        <a:p>
          <a:endParaRPr lang="fi-FI"/>
        </a:p>
      </dgm:t>
    </dgm:pt>
    <dgm:pt modelId="{2CB468FD-8FD6-470A-AA2D-ADE6EC386C17}" type="sibTrans" cxnId="{CD0AD0E2-327B-4932-ADA9-192AC7D0C7F4}">
      <dgm:prSet/>
      <dgm:spPr/>
      <dgm:t>
        <a:bodyPr/>
        <a:lstStyle/>
        <a:p>
          <a:endParaRPr lang="fi-FI"/>
        </a:p>
      </dgm:t>
    </dgm:pt>
    <dgm:pt modelId="{653C1717-E7BA-4909-915F-67BA9BC6E512}">
      <dgm:prSet/>
      <dgm:spPr/>
      <dgm:t>
        <a:bodyPr/>
        <a:lstStyle/>
        <a:p>
          <a:r>
            <a:rPr lang="fi-FI" b="0" i="0" dirty="0"/>
            <a:t>T3-voittoinen subkliininen hypertyreoosi</a:t>
          </a:r>
          <a:endParaRPr lang="fi-FI" dirty="0"/>
        </a:p>
      </dgm:t>
    </dgm:pt>
    <dgm:pt modelId="{3DFE34E1-495E-42D4-BD80-CAF536E1FAF8}" type="parTrans" cxnId="{8AA0A75E-E118-42C1-B94E-E88BCA24F185}">
      <dgm:prSet/>
      <dgm:spPr/>
      <dgm:t>
        <a:bodyPr/>
        <a:lstStyle/>
        <a:p>
          <a:endParaRPr lang="fi-FI"/>
        </a:p>
      </dgm:t>
    </dgm:pt>
    <dgm:pt modelId="{9D2807E1-C66E-4E44-893B-B69518C3320C}" type="sibTrans" cxnId="{8AA0A75E-E118-42C1-B94E-E88BCA24F185}">
      <dgm:prSet/>
      <dgm:spPr/>
      <dgm:t>
        <a:bodyPr/>
        <a:lstStyle/>
        <a:p>
          <a:endParaRPr lang="fi-FI"/>
        </a:p>
      </dgm:t>
    </dgm:pt>
    <dgm:pt modelId="{0A6B96D0-67C3-41C2-BA25-0608176A683C}" type="pres">
      <dgm:prSet presAssocID="{D6ABD1C2-01C3-4C91-89D8-4E507E016524}" presName="linear" presStyleCnt="0">
        <dgm:presLayoutVars>
          <dgm:animLvl val="lvl"/>
          <dgm:resizeHandles val="exact"/>
        </dgm:presLayoutVars>
      </dgm:prSet>
      <dgm:spPr/>
    </dgm:pt>
    <dgm:pt modelId="{ADD46FFF-E4E2-41AA-B33B-6EECEA924D17}" type="pres">
      <dgm:prSet presAssocID="{914F62AB-6DC2-4DD5-8ED6-5DC8D5C1E7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3F4A35-9BBC-4E6B-B31C-DA19D6693381}" type="pres">
      <dgm:prSet presAssocID="{914F62AB-6DC2-4DD5-8ED6-5DC8D5C1E7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37EE600-3AB3-4188-B49E-4E79B3586BE5}" srcId="{914F62AB-6DC2-4DD5-8ED6-5DC8D5C1E7A5}" destId="{64D80BAB-D921-4831-8A4C-075EB2ABA298}" srcOrd="2" destOrd="0" parTransId="{208B3D31-6E95-4E3D-AB3C-8DB1C8BB4A91}" sibTransId="{2A6CD876-879D-4240-A293-4949566D53D1}"/>
    <dgm:cxn modelId="{89B30022-8BF6-48AC-86E4-C6A7112A1312}" srcId="{914F62AB-6DC2-4DD5-8ED6-5DC8D5C1E7A5}" destId="{7615F414-823B-4028-A09A-46697547011F}" srcOrd="3" destOrd="0" parTransId="{4BD8610D-3C35-4FE1-A638-BDFC867EE149}" sibTransId="{7B662BEF-FAE6-4677-AA86-04A036CB4420}"/>
    <dgm:cxn modelId="{7B5BB539-DAFC-48A1-BA68-F9EE1756FCC9}" srcId="{D6ABD1C2-01C3-4C91-89D8-4E507E016524}" destId="{914F62AB-6DC2-4DD5-8ED6-5DC8D5C1E7A5}" srcOrd="0" destOrd="0" parTransId="{FA9CC651-78FA-4FB5-B610-22410805419E}" sibTransId="{76D4168B-D654-45A8-9081-BA23767D1807}"/>
    <dgm:cxn modelId="{8AA0A75E-E118-42C1-B94E-E88BCA24F185}" srcId="{914F62AB-6DC2-4DD5-8ED6-5DC8D5C1E7A5}" destId="{653C1717-E7BA-4909-915F-67BA9BC6E512}" srcOrd="5" destOrd="0" parTransId="{3DFE34E1-495E-42D4-BD80-CAF536E1FAF8}" sibTransId="{9D2807E1-C66E-4E44-893B-B69518C3320C}"/>
    <dgm:cxn modelId="{18E2037D-152A-4D72-A6E2-9F3D1B3F511F}" type="presOf" srcId="{7615F414-823B-4028-A09A-46697547011F}" destId="{2F3F4A35-9BBC-4E6B-B31C-DA19D6693381}" srcOrd="0" destOrd="3" presId="urn:microsoft.com/office/officeart/2005/8/layout/vList2"/>
    <dgm:cxn modelId="{46155A82-112D-4DB3-B766-96E854F0B7E2}" type="presOf" srcId="{D6ABD1C2-01C3-4C91-89D8-4E507E016524}" destId="{0A6B96D0-67C3-41C2-BA25-0608176A683C}" srcOrd="0" destOrd="0" presId="urn:microsoft.com/office/officeart/2005/8/layout/vList2"/>
    <dgm:cxn modelId="{5E9AEF9F-335D-4D85-B010-AB5D3C7F145F}" type="presOf" srcId="{BFC0A5BB-53F2-4938-9AC1-6283217161D1}" destId="{2F3F4A35-9BBC-4E6B-B31C-DA19D6693381}" srcOrd="0" destOrd="0" presId="urn:microsoft.com/office/officeart/2005/8/layout/vList2"/>
    <dgm:cxn modelId="{3FE899A9-1090-4B25-8F34-01C119375B26}" type="presOf" srcId="{653C1717-E7BA-4909-915F-67BA9BC6E512}" destId="{2F3F4A35-9BBC-4E6B-B31C-DA19D6693381}" srcOrd="0" destOrd="5" presId="urn:microsoft.com/office/officeart/2005/8/layout/vList2"/>
    <dgm:cxn modelId="{F9110BB0-544C-4AFA-BCA5-61CCF828B32C}" srcId="{914F62AB-6DC2-4DD5-8ED6-5DC8D5C1E7A5}" destId="{BFC0A5BB-53F2-4938-9AC1-6283217161D1}" srcOrd="0" destOrd="0" parTransId="{44537090-E06F-4E0D-83B3-0525E2FAD965}" sibTransId="{DB82D22A-621B-4418-AEC5-D0E084A0E218}"/>
    <dgm:cxn modelId="{027081C3-DD20-4C09-916A-9D38F46CD564}" type="presOf" srcId="{914F62AB-6DC2-4DD5-8ED6-5DC8D5C1E7A5}" destId="{ADD46FFF-E4E2-41AA-B33B-6EECEA924D17}" srcOrd="0" destOrd="0" presId="urn:microsoft.com/office/officeart/2005/8/layout/vList2"/>
    <dgm:cxn modelId="{0A8F74C7-2446-47AD-9FCD-EE3358CDE46D}" type="presOf" srcId="{B99BE26A-969A-403D-B98E-5FE0CC6FCEBA}" destId="{2F3F4A35-9BBC-4E6B-B31C-DA19D6693381}" srcOrd="0" destOrd="1" presId="urn:microsoft.com/office/officeart/2005/8/layout/vList2"/>
    <dgm:cxn modelId="{46C60BC9-DAAA-4E1F-A276-8EED6069E0D3}" type="presOf" srcId="{F44B55F6-B98C-4348-AD0D-096CADF3C752}" destId="{2F3F4A35-9BBC-4E6B-B31C-DA19D6693381}" srcOrd="0" destOrd="4" presId="urn:microsoft.com/office/officeart/2005/8/layout/vList2"/>
    <dgm:cxn modelId="{4245E5DB-D001-4787-8333-738015CAF9CF}" type="presOf" srcId="{64D80BAB-D921-4831-8A4C-075EB2ABA298}" destId="{2F3F4A35-9BBC-4E6B-B31C-DA19D6693381}" srcOrd="0" destOrd="2" presId="urn:microsoft.com/office/officeart/2005/8/layout/vList2"/>
    <dgm:cxn modelId="{A92854E0-4339-4C31-9231-D14ADC006693}" srcId="{914F62AB-6DC2-4DD5-8ED6-5DC8D5C1E7A5}" destId="{B99BE26A-969A-403D-B98E-5FE0CC6FCEBA}" srcOrd="1" destOrd="0" parTransId="{5C3C3F58-71DA-4D7D-9792-CC92DCC99037}" sibTransId="{3AB93FAA-23D7-403F-B0EA-EA1D31563139}"/>
    <dgm:cxn modelId="{CD0AD0E2-327B-4932-ADA9-192AC7D0C7F4}" srcId="{914F62AB-6DC2-4DD5-8ED6-5DC8D5C1E7A5}" destId="{F44B55F6-B98C-4348-AD0D-096CADF3C752}" srcOrd="4" destOrd="0" parTransId="{5BEA9F0E-B6B6-49F6-B933-39741F358AC9}" sibTransId="{2CB468FD-8FD6-470A-AA2D-ADE6EC386C17}"/>
    <dgm:cxn modelId="{81CACB71-9A36-419A-A095-C2B8BDA24422}" type="presParOf" srcId="{0A6B96D0-67C3-41C2-BA25-0608176A683C}" destId="{ADD46FFF-E4E2-41AA-B33B-6EECEA924D17}" srcOrd="0" destOrd="0" presId="urn:microsoft.com/office/officeart/2005/8/layout/vList2"/>
    <dgm:cxn modelId="{C67C71B2-4C5E-4EAF-A13A-CBBC58F5E925}" type="presParOf" srcId="{0A6B96D0-67C3-41C2-BA25-0608176A683C}" destId="{2F3F4A35-9BBC-4E6B-B31C-DA19D66933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10926-8329-4E27-BACB-9B83203C0D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35B7460-8ECC-44FD-ABEC-B635A0A8E5B6}">
      <dgm:prSet custT="1"/>
      <dgm:spPr/>
      <dgm:t>
        <a:bodyPr/>
        <a:lstStyle/>
        <a:p>
          <a:r>
            <a:rPr lang="fi-FI" sz="2800" b="0" i="0" dirty="0"/>
            <a:t>T4-V-arvo on yli viitealueen ylärajan, mutta TSH- ja T3-V-arvot ovat viitealueella</a:t>
          </a:r>
          <a:endParaRPr lang="fi-FI" sz="2800" dirty="0"/>
        </a:p>
      </dgm:t>
    </dgm:pt>
    <dgm:pt modelId="{7B5E59DA-6359-45A5-98F9-E2C6F9310F4A}" type="parTrans" cxnId="{EAC9CD62-B6CA-4FF9-A09B-B07D93624E8B}">
      <dgm:prSet/>
      <dgm:spPr/>
      <dgm:t>
        <a:bodyPr/>
        <a:lstStyle/>
        <a:p>
          <a:endParaRPr lang="fi-FI"/>
        </a:p>
      </dgm:t>
    </dgm:pt>
    <dgm:pt modelId="{6CB38790-5BB2-435A-A7C7-0F30F6F34674}" type="sibTrans" cxnId="{EAC9CD62-B6CA-4FF9-A09B-B07D93624E8B}">
      <dgm:prSet/>
      <dgm:spPr/>
      <dgm:t>
        <a:bodyPr/>
        <a:lstStyle/>
        <a:p>
          <a:endParaRPr lang="fi-FI"/>
        </a:p>
      </dgm:t>
    </dgm:pt>
    <dgm:pt modelId="{E141C459-98C1-4665-96E8-66F2BAF03ACC}">
      <dgm:prSet/>
      <dgm:spPr/>
      <dgm:t>
        <a:bodyPr/>
        <a:lstStyle/>
        <a:p>
          <a:r>
            <a:rPr lang="fi-FI" b="0" i="0" dirty="0"/>
            <a:t>Laboratoriovirhe</a:t>
          </a:r>
          <a:endParaRPr lang="fi-FI" dirty="0"/>
        </a:p>
      </dgm:t>
    </dgm:pt>
    <dgm:pt modelId="{061B8257-5CEC-4621-B669-0757F758C301}" type="parTrans" cxnId="{33E120D9-697F-4603-94C3-793301EFB2AB}">
      <dgm:prSet/>
      <dgm:spPr/>
      <dgm:t>
        <a:bodyPr/>
        <a:lstStyle/>
        <a:p>
          <a:endParaRPr lang="fi-FI"/>
        </a:p>
      </dgm:t>
    </dgm:pt>
    <dgm:pt modelId="{360B955E-4235-44DA-BF40-E11C20703B98}" type="sibTrans" cxnId="{33E120D9-697F-4603-94C3-793301EFB2AB}">
      <dgm:prSet/>
      <dgm:spPr/>
      <dgm:t>
        <a:bodyPr/>
        <a:lstStyle/>
        <a:p>
          <a:endParaRPr lang="fi-FI"/>
        </a:p>
      </dgm:t>
    </dgm:pt>
    <dgm:pt modelId="{5FECE265-033F-468F-A79C-4C73E5EA20DB}">
      <dgm:prSet/>
      <dgm:spPr/>
      <dgm:t>
        <a:bodyPr/>
        <a:lstStyle/>
        <a:p>
          <a:r>
            <a:rPr lang="fi-FI" b="0" i="0" dirty="0"/>
            <a:t>Kilpirauhashormonin vasta-aineet virheellisesti suurentavat T4-V-pitoisuutta.</a:t>
          </a:r>
          <a:endParaRPr lang="fi-FI" dirty="0"/>
        </a:p>
      </dgm:t>
    </dgm:pt>
    <dgm:pt modelId="{E1BD47E4-1D75-4E2D-BBC5-0611C06C3E0D}" type="parTrans" cxnId="{A25DF63E-4ED6-4A5F-9ED9-7210ACC8443E}">
      <dgm:prSet/>
      <dgm:spPr/>
      <dgm:t>
        <a:bodyPr/>
        <a:lstStyle/>
        <a:p>
          <a:endParaRPr lang="fi-FI"/>
        </a:p>
      </dgm:t>
    </dgm:pt>
    <dgm:pt modelId="{8FB61466-DB69-4589-84C0-FE4242ECD40F}" type="sibTrans" cxnId="{A25DF63E-4ED6-4A5F-9ED9-7210ACC8443E}">
      <dgm:prSet/>
      <dgm:spPr/>
      <dgm:t>
        <a:bodyPr/>
        <a:lstStyle/>
        <a:p>
          <a:endParaRPr lang="fi-FI"/>
        </a:p>
      </dgm:t>
    </dgm:pt>
    <dgm:pt modelId="{CFA06E26-DB2B-471F-919C-687592FF68C0}">
      <dgm:prSet/>
      <dgm:spPr/>
      <dgm:t>
        <a:bodyPr/>
        <a:lstStyle/>
        <a:p>
          <a:r>
            <a:rPr lang="fi-FI" b="0" i="0" dirty="0"/>
            <a:t>Tyroksiini on aloitettu uudelleen tauon jälkeen tai annosta on suurennettu juuri ennen laboratorionäytteitä.</a:t>
          </a:r>
          <a:endParaRPr lang="fi-FI" dirty="0"/>
        </a:p>
      </dgm:t>
    </dgm:pt>
    <dgm:pt modelId="{256F9BEA-25FD-4A16-987D-7FB353FF87A8}" type="parTrans" cxnId="{14B1F3FF-FEB1-4847-8498-DD1FB2E1606B}">
      <dgm:prSet/>
      <dgm:spPr/>
      <dgm:t>
        <a:bodyPr/>
        <a:lstStyle/>
        <a:p>
          <a:endParaRPr lang="fi-FI"/>
        </a:p>
      </dgm:t>
    </dgm:pt>
    <dgm:pt modelId="{08E51E88-6E27-400F-AABA-977CD1F0EF45}" type="sibTrans" cxnId="{14B1F3FF-FEB1-4847-8498-DD1FB2E1606B}">
      <dgm:prSet/>
      <dgm:spPr/>
      <dgm:t>
        <a:bodyPr/>
        <a:lstStyle/>
        <a:p>
          <a:endParaRPr lang="fi-FI"/>
        </a:p>
      </dgm:t>
    </dgm:pt>
    <dgm:pt modelId="{F6760472-AFDE-417C-AF8D-91C4AF9EB0EC}">
      <dgm:prSet/>
      <dgm:spPr/>
      <dgm:t>
        <a:bodyPr/>
        <a:lstStyle/>
        <a:p>
          <a:r>
            <a:rPr lang="fi-FI" b="0" i="0" dirty="0"/>
            <a:t>Lääkkeet: beetasalpaajat, glukokortikoidit ja </a:t>
          </a:r>
          <a:r>
            <a:rPr lang="fi-FI" b="0" i="0" dirty="0">
              <a:solidFill>
                <a:schemeClr val="tx1"/>
              </a:solidFill>
            </a:rPr>
            <a:t>furosemidi isommilla annoksilla, amiodaroni, hepariini, pienimolekyylinen hepariini, ASA, NSAID:t.</a:t>
          </a:r>
          <a:endParaRPr lang="fi-FI" dirty="0">
            <a:solidFill>
              <a:schemeClr val="tx1"/>
            </a:solidFill>
          </a:endParaRPr>
        </a:p>
      </dgm:t>
    </dgm:pt>
    <dgm:pt modelId="{AB51BDAA-C50B-4C47-A23A-0366BD9BBB2C}" type="parTrans" cxnId="{E959C995-9010-47EB-866A-994B2839CF7A}">
      <dgm:prSet/>
      <dgm:spPr/>
      <dgm:t>
        <a:bodyPr/>
        <a:lstStyle/>
        <a:p>
          <a:endParaRPr lang="fi-FI"/>
        </a:p>
      </dgm:t>
    </dgm:pt>
    <dgm:pt modelId="{7264C2D5-268B-4F65-B012-C94360C7186E}" type="sibTrans" cxnId="{E959C995-9010-47EB-866A-994B2839CF7A}">
      <dgm:prSet/>
      <dgm:spPr/>
      <dgm:t>
        <a:bodyPr/>
        <a:lstStyle/>
        <a:p>
          <a:endParaRPr lang="fi-FI"/>
        </a:p>
      </dgm:t>
    </dgm:pt>
    <dgm:pt modelId="{6DBB8961-B583-49E0-8E70-395F5ACACA2F}" type="pres">
      <dgm:prSet presAssocID="{3E610926-8329-4E27-BACB-9B83203C0D1E}" presName="linear" presStyleCnt="0">
        <dgm:presLayoutVars>
          <dgm:animLvl val="lvl"/>
          <dgm:resizeHandles val="exact"/>
        </dgm:presLayoutVars>
      </dgm:prSet>
      <dgm:spPr/>
    </dgm:pt>
    <dgm:pt modelId="{9F622C4C-A080-49DD-B83D-706B366AD447}" type="pres">
      <dgm:prSet presAssocID="{835B7460-8ECC-44FD-ABEC-B635A0A8E5B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399F1C9-07D0-420F-8D9C-F39ED78DE9EA}" type="pres">
      <dgm:prSet presAssocID="{835B7460-8ECC-44FD-ABEC-B635A0A8E5B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4115D02-A84E-40F9-AAA6-3C1D93F3F4E4}" type="presOf" srcId="{3E610926-8329-4E27-BACB-9B83203C0D1E}" destId="{6DBB8961-B583-49E0-8E70-395F5ACACA2F}" srcOrd="0" destOrd="0" presId="urn:microsoft.com/office/officeart/2005/8/layout/vList2"/>
    <dgm:cxn modelId="{A25DF63E-4ED6-4A5F-9ED9-7210ACC8443E}" srcId="{E141C459-98C1-4665-96E8-66F2BAF03ACC}" destId="{5FECE265-033F-468F-A79C-4C73E5EA20DB}" srcOrd="0" destOrd="0" parTransId="{E1BD47E4-1D75-4E2D-BBC5-0611C06C3E0D}" sibTransId="{8FB61466-DB69-4589-84C0-FE4242ECD40F}"/>
    <dgm:cxn modelId="{4901DE40-943B-4A5D-95CF-45FC288C4F96}" type="presOf" srcId="{F6760472-AFDE-417C-AF8D-91C4AF9EB0EC}" destId="{D399F1C9-07D0-420F-8D9C-F39ED78DE9EA}" srcOrd="0" destOrd="3" presId="urn:microsoft.com/office/officeart/2005/8/layout/vList2"/>
    <dgm:cxn modelId="{EAC9CD62-B6CA-4FF9-A09B-B07D93624E8B}" srcId="{3E610926-8329-4E27-BACB-9B83203C0D1E}" destId="{835B7460-8ECC-44FD-ABEC-B635A0A8E5B6}" srcOrd="0" destOrd="0" parTransId="{7B5E59DA-6359-45A5-98F9-E2C6F9310F4A}" sibTransId="{6CB38790-5BB2-435A-A7C7-0F30F6F34674}"/>
    <dgm:cxn modelId="{BCAB4E4B-1912-489E-B184-A58072C4A762}" type="presOf" srcId="{5FECE265-033F-468F-A79C-4C73E5EA20DB}" destId="{D399F1C9-07D0-420F-8D9C-F39ED78DE9EA}" srcOrd="0" destOrd="1" presId="urn:microsoft.com/office/officeart/2005/8/layout/vList2"/>
    <dgm:cxn modelId="{D49C5E58-56BC-428C-8391-7FD4B7DB1CE8}" type="presOf" srcId="{E141C459-98C1-4665-96E8-66F2BAF03ACC}" destId="{D399F1C9-07D0-420F-8D9C-F39ED78DE9EA}" srcOrd="0" destOrd="0" presId="urn:microsoft.com/office/officeart/2005/8/layout/vList2"/>
    <dgm:cxn modelId="{E959C995-9010-47EB-866A-994B2839CF7A}" srcId="{835B7460-8ECC-44FD-ABEC-B635A0A8E5B6}" destId="{F6760472-AFDE-417C-AF8D-91C4AF9EB0EC}" srcOrd="2" destOrd="0" parTransId="{AB51BDAA-C50B-4C47-A23A-0366BD9BBB2C}" sibTransId="{7264C2D5-268B-4F65-B012-C94360C7186E}"/>
    <dgm:cxn modelId="{33E120D9-697F-4603-94C3-793301EFB2AB}" srcId="{835B7460-8ECC-44FD-ABEC-B635A0A8E5B6}" destId="{E141C459-98C1-4665-96E8-66F2BAF03ACC}" srcOrd="0" destOrd="0" parTransId="{061B8257-5CEC-4621-B669-0757F758C301}" sibTransId="{360B955E-4235-44DA-BF40-E11C20703B98}"/>
    <dgm:cxn modelId="{1CE53CDD-72A4-4091-93B0-B6DAEF06C192}" type="presOf" srcId="{CFA06E26-DB2B-471F-919C-687592FF68C0}" destId="{D399F1C9-07D0-420F-8D9C-F39ED78DE9EA}" srcOrd="0" destOrd="2" presId="urn:microsoft.com/office/officeart/2005/8/layout/vList2"/>
    <dgm:cxn modelId="{E3FE24EC-63BD-4AEA-B397-5C93C233E40F}" type="presOf" srcId="{835B7460-8ECC-44FD-ABEC-B635A0A8E5B6}" destId="{9F622C4C-A080-49DD-B83D-706B366AD447}" srcOrd="0" destOrd="0" presId="urn:microsoft.com/office/officeart/2005/8/layout/vList2"/>
    <dgm:cxn modelId="{14B1F3FF-FEB1-4847-8498-DD1FB2E1606B}" srcId="{835B7460-8ECC-44FD-ABEC-B635A0A8E5B6}" destId="{CFA06E26-DB2B-471F-919C-687592FF68C0}" srcOrd="1" destOrd="0" parTransId="{256F9BEA-25FD-4A16-987D-7FB353FF87A8}" sibTransId="{08E51E88-6E27-400F-AABA-977CD1F0EF45}"/>
    <dgm:cxn modelId="{6FCB7426-5A31-4810-B251-5E41775DBE47}" type="presParOf" srcId="{6DBB8961-B583-49E0-8E70-395F5ACACA2F}" destId="{9F622C4C-A080-49DD-B83D-706B366AD447}" srcOrd="0" destOrd="0" presId="urn:microsoft.com/office/officeart/2005/8/layout/vList2"/>
    <dgm:cxn modelId="{EE17CA46-C567-45A7-A39B-E4067FD76FFF}" type="presParOf" srcId="{6DBB8961-B583-49E0-8E70-395F5ACACA2F}" destId="{D399F1C9-07D0-420F-8D9C-F39ED78DE9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78599E-D6A2-4F9D-B454-F570FE9C75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57A3191-1F76-4076-A2E3-A3F64CCF56F2}">
      <dgm:prSet/>
      <dgm:spPr/>
      <dgm:t>
        <a:bodyPr/>
        <a:lstStyle/>
        <a:p>
          <a:r>
            <a:rPr lang="fi-FI" b="0" i="0" dirty="0"/>
            <a:t>T4-V-arvo on yli viitealueen ylärajan, mutta TSH-arvo on viitealueella tai yli viitealueen ylärajan ja T3-V-arvo on yli viitealueen ylärajan</a:t>
          </a:r>
          <a:endParaRPr lang="fi-FI" dirty="0"/>
        </a:p>
      </dgm:t>
    </dgm:pt>
    <dgm:pt modelId="{87030E50-E922-4349-9A9A-82BE41A0F814}" type="parTrans" cxnId="{131CE898-4BC8-466F-B895-0A8ED16D9B30}">
      <dgm:prSet/>
      <dgm:spPr/>
      <dgm:t>
        <a:bodyPr/>
        <a:lstStyle/>
        <a:p>
          <a:endParaRPr lang="fi-FI"/>
        </a:p>
      </dgm:t>
    </dgm:pt>
    <dgm:pt modelId="{91AF873F-94B2-43A5-8ACD-694B839958C2}" type="sibTrans" cxnId="{131CE898-4BC8-466F-B895-0A8ED16D9B30}">
      <dgm:prSet/>
      <dgm:spPr/>
      <dgm:t>
        <a:bodyPr/>
        <a:lstStyle/>
        <a:p>
          <a:endParaRPr lang="fi-FI"/>
        </a:p>
      </dgm:t>
    </dgm:pt>
    <dgm:pt modelId="{359C628E-AB29-4A1A-A715-00422F90E084}">
      <dgm:prSet/>
      <dgm:spPr/>
      <dgm:t>
        <a:bodyPr/>
        <a:lstStyle/>
        <a:p>
          <a:r>
            <a:rPr lang="fi-FI" b="0" i="0" dirty="0"/>
            <a:t>Arvioidaan, onko potilaalla hypertyreoosin oireita.</a:t>
          </a:r>
          <a:endParaRPr lang="fi-FI" dirty="0"/>
        </a:p>
      </dgm:t>
    </dgm:pt>
    <dgm:pt modelId="{228369E2-6F41-40D1-9200-FC560E71860F}" type="parTrans" cxnId="{493C11E9-B9EB-41B1-9417-2E7F234BA343}">
      <dgm:prSet/>
      <dgm:spPr/>
      <dgm:t>
        <a:bodyPr/>
        <a:lstStyle/>
        <a:p>
          <a:endParaRPr lang="fi-FI"/>
        </a:p>
      </dgm:t>
    </dgm:pt>
    <dgm:pt modelId="{136ECBD6-E063-4424-9FB2-C320E12EEBF6}" type="sibTrans" cxnId="{493C11E9-B9EB-41B1-9417-2E7F234BA343}">
      <dgm:prSet/>
      <dgm:spPr/>
      <dgm:t>
        <a:bodyPr/>
        <a:lstStyle/>
        <a:p>
          <a:endParaRPr lang="fi-FI"/>
        </a:p>
      </dgm:t>
    </dgm:pt>
    <dgm:pt modelId="{CD3E71D0-BC03-4F4B-B6AC-473D7A018D87}">
      <dgm:prSet/>
      <dgm:spPr/>
      <dgm:t>
        <a:bodyPr/>
        <a:lstStyle/>
        <a:p>
          <a:r>
            <a:rPr lang="fi-FI" b="0" i="0" dirty="0"/>
            <a:t>Biotiiniravintolisä aiheuttaa virheitä laboratoriotutkimuksissa.</a:t>
          </a:r>
          <a:endParaRPr lang="fi-FI" dirty="0"/>
        </a:p>
      </dgm:t>
    </dgm:pt>
    <dgm:pt modelId="{69108E91-3A70-44C4-B0A3-0CC04F34B1F6}" type="parTrans" cxnId="{F9F873E7-DC13-4F02-8CA4-C5C788831B0F}">
      <dgm:prSet/>
      <dgm:spPr/>
      <dgm:t>
        <a:bodyPr/>
        <a:lstStyle/>
        <a:p>
          <a:endParaRPr lang="fi-FI"/>
        </a:p>
      </dgm:t>
    </dgm:pt>
    <dgm:pt modelId="{824B56DD-A7D8-492D-B96D-E3A1FE9095F2}" type="sibTrans" cxnId="{F9F873E7-DC13-4F02-8CA4-C5C788831B0F}">
      <dgm:prSet/>
      <dgm:spPr/>
      <dgm:t>
        <a:bodyPr/>
        <a:lstStyle/>
        <a:p>
          <a:endParaRPr lang="fi-FI"/>
        </a:p>
      </dgm:t>
    </dgm:pt>
    <dgm:pt modelId="{AFB187DA-E69A-48B0-8564-D63CC2D4A589}">
      <dgm:prSet/>
      <dgm:spPr/>
      <dgm:t>
        <a:bodyPr/>
        <a:lstStyle/>
        <a:p>
          <a:r>
            <a:rPr lang="fi-FI" b="0" i="0" dirty="0"/>
            <a:t>Laboratoriovirhe</a:t>
          </a:r>
          <a:endParaRPr lang="fi-FI" dirty="0"/>
        </a:p>
      </dgm:t>
    </dgm:pt>
    <dgm:pt modelId="{ABFF319C-419D-4CC9-A3A3-12F8F3144576}" type="parTrans" cxnId="{2FBBB433-0260-4AFA-B571-9CB5E0A5E7A2}">
      <dgm:prSet/>
      <dgm:spPr/>
      <dgm:t>
        <a:bodyPr/>
        <a:lstStyle/>
        <a:p>
          <a:endParaRPr lang="fi-FI"/>
        </a:p>
      </dgm:t>
    </dgm:pt>
    <dgm:pt modelId="{5B43EB7B-981E-4ED4-A291-D3AA720133AD}" type="sibTrans" cxnId="{2FBBB433-0260-4AFA-B571-9CB5E0A5E7A2}">
      <dgm:prSet/>
      <dgm:spPr/>
      <dgm:t>
        <a:bodyPr/>
        <a:lstStyle/>
        <a:p>
          <a:endParaRPr lang="fi-FI"/>
        </a:p>
      </dgm:t>
    </dgm:pt>
    <dgm:pt modelId="{8FE2CC5B-E123-457E-B8F6-AEA2D82C8529}">
      <dgm:prSet/>
      <dgm:spPr/>
      <dgm:t>
        <a:bodyPr/>
        <a:lstStyle/>
        <a:p>
          <a:r>
            <a:rPr lang="fi-FI" b="0" i="0" dirty="0"/>
            <a:t>Tyreotropinooma eli sentraalinen hypertyreoosi</a:t>
          </a:r>
          <a:endParaRPr lang="fi-FI" dirty="0"/>
        </a:p>
      </dgm:t>
    </dgm:pt>
    <dgm:pt modelId="{2823E440-AEDA-4587-A645-81BE45545F39}" type="parTrans" cxnId="{DAEE7646-60C3-4555-9927-1C3F4A2723E0}">
      <dgm:prSet/>
      <dgm:spPr/>
      <dgm:t>
        <a:bodyPr/>
        <a:lstStyle/>
        <a:p>
          <a:endParaRPr lang="fi-FI"/>
        </a:p>
      </dgm:t>
    </dgm:pt>
    <dgm:pt modelId="{9BCD2BD5-865E-4D46-8F72-B25C7F0A5AD7}" type="sibTrans" cxnId="{DAEE7646-60C3-4555-9927-1C3F4A2723E0}">
      <dgm:prSet/>
      <dgm:spPr/>
      <dgm:t>
        <a:bodyPr/>
        <a:lstStyle/>
        <a:p>
          <a:endParaRPr lang="fi-FI"/>
        </a:p>
      </dgm:t>
    </dgm:pt>
    <dgm:pt modelId="{361674E5-24F4-44F4-8808-186738F9D4DC}">
      <dgm:prSet/>
      <dgm:spPr/>
      <dgm:t>
        <a:bodyPr/>
        <a:lstStyle/>
        <a:p>
          <a:r>
            <a:rPr lang="fi-FI" b="0" i="0" dirty="0"/>
            <a:t>Kilpirauhashormoniresistenssi</a:t>
          </a:r>
          <a:endParaRPr lang="fi-FI" dirty="0"/>
        </a:p>
      </dgm:t>
    </dgm:pt>
    <dgm:pt modelId="{C6BE4011-0664-4FCB-A8DD-316C49D73630}" type="parTrans" cxnId="{061760A6-845E-41F7-BD10-3B7AEDB92CCC}">
      <dgm:prSet/>
      <dgm:spPr/>
      <dgm:t>
        <a:bodyPr/>
        <a:lstStyle/>
        <a:p>
          <a:endParaRPr lang="fi-FI"/>
        </a:p>
      </dgm:t>
    </dgm:pt>
    <dgm:pt modelId="{83C6DA1A-6A93-4232-B289-35F4278CE09B}" type="sibTrans" cxnId="{061760A6-845E-41F7-BD10-3B7AEDB92CCC}">
      <dgm:prSet/>
      <dgm:spPr/>
      <dgm:t>
        <a:bodyPr/>
        <a:lstStyle/>
        <a:p>
          <a:endParaRPr lang="fi-FI"/>
        </a:p>
      </dgm:t>
    </dgm:pt>
    <dgm:pt modelId="{402BF294-FC6B-4574-840D-F0301A1B648F}">
      <dgm:prSet/>
      <dgm:spPr/>
      <dgm:t>
        <a:bodyPr/>
        <a:lstStyle/>
        <a:p>
          <a:r>
            <a:rPr lang="fi-FI" b="0" i="0" dirty="0"/>
            <a:t>(T4-Vdi, KL 6160), (T3-Vdi, KL 6159), Imm-Ong (immunologinen menetelmä, häiriötekijän selvitys, KL 6614)</a:t>
          </a:r>
          <a:endParaRPr lang="fi-FI" dirty="0"/>
        </a:p>
      </dgm:t>
    </dgm:pt>
    <dgm:pt modelId="{C64C2877-7F52-493A-A135-218DBDCDE2D7}" type="parTrans" cxnId="{E731FD07-7644-4A9C-BC52-7EA1024F4425}">
      <dgm:prSet/>
      <dgm:spPr/>
      <dgm:t>
        <a:bodyPr/>
        <a:lstStyle/>
        <a:p>
          <a:endParaRPr lang="fi-FI"/>
        </a:p>
      </dgm:t>
    </dgm:pt>
    <dgm:pt modelId="{00E43E14-629E-4028-B8EF-EA850329AC3D}" type="sibTrans" cxnId="{E731FD07-7644-4A9C-BC52-7EA1024F4425}">
      <dgm:prSet/>
      <dgm:spPr/>
      <dgm:t>
        <a:bodyPr/>
        <a:lstStyle/>
        <a:p>
          <a:endParaRPr lang="fi-FI"/>
        </a:p>
      </dgm:t>
    </dgm:pt>
    <dgm:pt modelId="{975A807B-C609-4C15-B0B4-B52AFCB7C845}" type="pres">
      <dgm:prSet presAssocID="{8978599E-D6A2-4F9D-B454-F570FE9C7534}" presName="linear" presStyleCnt="0">
        <dgm:presLayoutVars>
          <dgm:animLvl val="lvl"/>
          <dgm:resizeHandles val="exact"/>
        </dgm:presLayoutVars>
      </dgm:prSet>
      <dgm:spPr/>
    </dgm:pt>
    <dgm:pt modelId="{1ECEAFB5-95D3-4583-AEEB-0265CD5261DA}" type="pres">
      <dgm:prSet presAssocID="{E57A3191-1F76-4076-A2E3-A3F64CCF56F2}" presName="parentText" presStyleLbl="node1" presStyleIdx="0" presStyleCnt="1" custScaleY="63305">
        <dgm:presLayoutVars>
          <dgm:chMax val="0"/>
          <dgm:bulletEnabled val="1"/>
        </dgm:presLayoutVars>
      </dgm:prSet>
      <dgm:spPr/>
    </dgm:pt>
    <dgm:pt modelId="{44EE9D6A-EB15-49E6-954C-1231551D24CA}" type="pres">
      <dgm:prSet presAssocID="{E57A3191-1F76-4076-A2E3-A3F64CCF56F2}" presName="childText" presStyleLbl="revTx" presStyleIdx="0" presStyleCnt="1" custScaleY="111804">
        <dgm:presLayoutVars>
          <dgm:bulletEnabled val="1"/>
        </dgm:presLayoutVars>
      </dgm:prSet>
      <dgm:spPr/>
    </dgm:pt>
  </dgm:ptLst>
  <dgm:cxnLst>
    <dgm:cxn modelId="{7FE36404-1BDC-4EBA-8605-249DDE78661C}" type="presOf" srcId="{8FE2CC5B-E123-457E-B8F6-AEA2D82C8529}" destId="{44EE9D6A-EB15-49E6-954C-1231551D24CA}" srcOrd="0" destOrd="4" presId="urn:microsoft.com/office/officeart/2005/8/layout/vList2"/>
    <dgm:cxn modelId="{E731FD07-7644-4A9C-BC52-7EA1024F4425}" srcId="{AFB187DA-E69A-48B0-8564-D63CC2D4A589}" destId="{402BF294-FC6B-4574-840D-F0301A1B648F}" srcOrd="0" destOrd="0" parTransId="{C64C2877-7F52-493A-A135-218DBDCDE2D7}" sibTransId="{00E43E14-629E-4028-B8EF-EA850329AC3D}"/>
    <dgm:cxn modelId="{19CA9612-8EBE-41F5-9DFB-60D6058F018B}" type="presOf" srcId="{8978599E-D6A2-4F9D-B454-F570FE9C7534}" destId="{975A807B-C609-4C15-B0B4-B52AFCB7C845}" srcOrd="0" destOrd="0" presId="urn:microsoft.com/office/officeart/2005/8/layout/vList2"/>
    <dgm:cxn modelId="{2FBBB433-0260-4AFA-B571-9CB5E0A5E7A2}" srcId="{E57A3191-1F76-4076-A2E3-A3F64CCF56F2}" destId="{AFB187DA-E69A-48B0-8564-D63CC2D4A589}" srcOrd="2" destOrd="0" parTransId="{ABFF319C-419D-4CC9-A3A3-12F8F3144576}" sibTransId="{5B43EB7B-981E-4ED4-A291-D3AA720133AD}"/>
    <dgm:cxn modelId="{4973815D-F156-496A-BCE2-E84176AA9421}" type="presOf" srcId="{AFB187DA-E69A-48B0-8564-D63CC2D4A589}" destId="{44EE9D6A-EB15-49E6-954C-1231551D24CA}" srcOrd="0" destOrd="2" presId="urn:microsoft.com/office/officeart/2005/8/layout/vList2"/>
    <dgm:cxn modelId="{DAEE7646-60C3-4555-9927-1C3F4A2723E0}" srcId="{E57A3191-1F76-4076-A2E3-A3F64CCF56F2}" destId="{8FE2CC5B-E123-457E-B8F6-AEA2D82C8529}" srcOrd="3" destOrd="0" parTransId="{2823E440-AEDA-4587-A645-81BE45545F39}" sibTransId="{9BCD2BD5-865E-4D46-8F72-B25C7F0A5AD7}"/>
    <dgm:cxn modelId="{F8FBE17D-A1ED-4628-94C1-DAA5B6D8F083}" type="presOf" srcId="{E57A3191-1F76-4076-A2E3-A3F64CCF56F2}" destId="{1ECEAFB5-95D3-4583-AEEB-0265CD5261DA}" srcOrd="0" destOrd="0" presId="urn:microsoft.com/office/officeart/2005/8/layout/vList2"/>
    <dgm:cxn modelId="{13DE8684-386B-4BD3-8FAB-DF3AFE223A36}" type="presOf" srcId="{CD3E71D0-BC03-4F4B-B6AC-473D7A018D87}" destId="{44EE9D6A-EB15-49E6-954C-1231551D24CA}" srcOrd="0" destOrd="1" presId="urn:microsoft.com/office/officeart/2005/8/layout/vList2"/>
    <dgm:cxn modelId="{E06C2589-51CC-449B-827C-BB6D8F02AE6C}" type="presOf" srcId="{359C628E-AB29-4A1A-A715-00422F90E084}" destId="{44EE9D6A-EB15-49E6-954C-1231551D24CA}" srcOrd="0" destOrd="0" presId="urn:microsoft.com/office/officeart/2005/8/layout/vList2"/>
    <dgm:cxn modelId="{131CE898-4BC8-466F-B895-0A8ED16D9B30}" srcId="{8978599E-D6A2-4F9D-B454-F570FE9C7534}" destId="{E57A3191-1F76-4076-A2E3-A3F64CCF56F2}" srcOrd="0" destOrd="0" parTransId="{87030E50-E922-4349-9A9A-82BE41A0F814}" sibTransId="{91AF873F-94B2-43A5-8ACD-694B839958C2}"/>
    <dgm:cxn modelId="{061760A6-845E-41F7-BD10-3B7AEDB92CCC}" srcId="{E57A3191-1F76-4076-A2E3-A3F64CCF56F2}" destId="{361674E5-24F4-44F4-8808-186738F9D4DC}" srcOrd="4" destOrd="0" parTransId="{C6BE4011-0664-4FCB-A8DD-316C49D73630}" sibTransId="{83C6DA1A-6A93-4232-B289-35F4278CE09B}"/>
    <dgm:cxn modelId="{F39BCFDE-FD70-473D-9133-C4170175AFB5}" type="presOf" srcId="{361674E5-24F4-44F4-8808-186738F9D4DC}" destId="{44EE9D6A-EB15-49E6-954C-1231551D24CA}" srcOrd="0" destOrd="5" presId="urn:microsoft.com/office/officeart/2005/8/layout/vList2"/>
    <dgm:cxn modelId="{F9F873E7-DC13-4F02-8CA4-C5C788831B0F}" srcId="{E57A3191-1F76-4076-A2E3-A3F64CCF56F2}" destId="{CD3E71D0-BC03-4F4B-B6AC-473D7A018D87}" srcOrd="1" destOrd="0" parTransId="{69108E91-3A70-44C4-B0A3-0CC04F34B1F6}" sibTransId="{824B56DD-A7D8-492D-B96D-E3A1FE9095F2}"/>
    <dgm:cxn modelId="{493C11E9-B9EB-41B1-9417-2E7F234BA343}" srcId="{E57A3191-1F76-4076-A2E3-A3F64CCF56F2}" destId="{359C628E-AB29-4A1A-A715-00422F90E084}" srcOrd="0" destOrd="0" parTransId="{228369E2-6F41-40D1-9200-FC560E71860F}" sibTransId="{136ECBD6-E063-4424-9FB2-C320E12EEBF6}"/>
    <dgm:cxn modelId="{CC5060FC-99F4-4107-960E-C66E6EA5C84C}" type="presOf" srcId="{402BF294-FC6B-4574-840D-F0301A1B648F}" destId="{44EE9D6A-EB15-49E6-954C-1231551D24CA}" srcOrd="0" destOrd="3" presId="urn:microsoft.com/office/officeart/2005/8/layout/vList2"/>
    <dgm:cxn modelId="{BE4AEB52-5AD3-4288-9E2F-78B8B76B72E6}" type="presParOf" srcId="{975A807B-C609-4C15-B0B4-B52AFCB7C845}" destId="{1ECEAFB5-95D3-4583-AEEB-0265CD5261DA}" srcOrd="0" destOrd="0" presId="urn:microsoft.com/office/officeart/2005/8/layout/vList2"/>
    <dgm:cxn modelId="{B8F1B552-1D10-4FA8-ABC3-C4EC829EE543}" type="presParOf" srcId="{975A807B-C609-4C15-B0B4-B52AFCB7C845}" destId="{44EE9D6A-EB15-49E6-954C-1231551D24C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214C42-1D8D-40F6-B423-FA5609C733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116BE80-A858-451B-AEC8-CE85AA80C0AE}">
      <dgm:prSet/>
      <dgm:spPr/>
      <dgm:t>
        <a:bodyPr/>
        <a:lstStyle/>
        <a:p>
          <a:r>
            <a:rPr lang="fi-FI" b="0" i="0" dirty="0"/>
            <a:t>Raskaus</a:t>
          </a:r>
          <a:endParaRPr lang="fi-FI" dirty="0"/>
        </a:p>
      </dgm:t>
    </dgm:pt>
    <dgm:pt modelId="{978E0702-A85A-44E6-82C7-986DDB7F1109}" type="parTrans" cxnId="{9C2EBEC5-995C-4C3F-BF74-15CD7F794D1C}">
      <dgm:prSet/>
      <dgm:spPr/>
      <dgm:t>
        <a:bodyPr/>
        <a:lstStyle/>
        <a:p>
          <a:endParaRPr lang="fi-FI"/>
        </a:p>
      </dgm:t>
    </dgm:pt>
    <dgm:pt modelId="{406A90D1-E011-4C98-830D-CF6AC1C5CDC1}" type="sibTrans" cxnId="{9C2EBEC5-995C-4C3F-BF74-15CD7F794D1C}">
      <dgm:prSet/>
      <dgm:spPr/>
      <dgm:t>
        <a:bodyPr/>
        <a:lstStyle/>
        <a:p>
          <a:endParaRPr lang="fi-FI"/>
        </a:p>
      </dgm:t>
    </dgm:pt>
    <dgm:pt modelId="{2D45AC14-947D-423D-9406-B66116C62457}">
      <dgm:prSet/>
      <dgm:spPr/>
      <dgm:t>
        <a:bodyPr/>
        <a:lstStyle/>
        <a:p>
          <a:r>
            <a:rPr lang="fi-FI" b="0" i="0" dirty="0"/>
            <a:t>Raskauden aikana suositellaan pelkän TSH-arvon seurantaa T4-V-määritykseen liittyvien tulkintaongelmien vuoksi.</a:t>
          </a:r>
          <a:endParaRPr lang="fi-FI" dirty="0"/>
        </a:p>
      </dgm:t>
    </dgm:pt>
    <dgm:pt modelId="{10071803-3CC9-46CC-9B84-A93641D404FA}" type="parTrans" cxnId="{890788E1-94D7-4C14-9C45-4AACBBF2C850}">
      <dgm:prSet/>
      <dgm:spPr/>
      <dgm:t>
        <a:bodyPr/>
        <a:lstStyle/>
        <a:p>
          <a:endParaRPr lang="fi-FI"/>
        </a:p>
      </dgm:t>
    </dgm:pt>
    <dgm:pt modelId="{8483F20D-4883-41C9-9473-B6EE0B950A08}" type="sibTrans" cxnId="{890788E1-94D7-4C14-9C45-4AACBBF2C850}">
      <dgm:prSet/>
      <dgm:spPr/>
      <dgm:t>
        <a:bodyPr/>
        <a:lstStyle/>
        <a:p>
          <a:endParaRPr lang="fi-FI"/>
        </a:p>
      </dgm:t>
    </dgm:pt>
    <dgm:pt modelId="{B4343EEB-ED3D-4960-BE3A-717EA1B147D4}">
      <dgm:prSet/>
      <dgm:spPr/>
      <dgm:t>
        <a:bodyPr/>
        <a:lstStyle/>
        <a:p>
          <a:r>
            <a:rPr lang="fi-FI" b="0" i="0" dirty="0"/>
            <a:t>Kilpirauhassyöpä</a:t>
          </a:r>
          <a:endParaRPr lang="fi-FI" dirty="0"/>
        </a:p>
      </dgm:t>
    </dgm:pt>
    <dgm:pt modelId="{AEB2F04C-7652-47BD-86D8-0B90CB343DF7}" type="parTrans" cxnId="{BD2807E6-FA66-4932-8D1B-9328ED16E1A2}">
      <dgm:prSet/>
      <dgm:spPr/>
      <dgm:t>
        <a:bodyPr/>
        <a:lstStyle/>
        <a:p>
          <a:endParaRPr lang="fi-FI"/>
        </a:p>
      </dgm:t>
    </dgm:pt>
    <dgm:pt modelId="{4C744FE2-BE63-47F7-8D84-209B1EEBCFBC}" type="sibTrans" cxnId="{BD2807E6-FA66-4932-8D1B-9328ED16E1A2}">
      <dgm:prSet/>
      <dgm:spPr/>
      <dgm:t>
        <a:bodyPr/>
        <a:lstStyle/>
        <a:p>
          <a:endParaRPr lang="fi-FI"/>
        </a:p>
      </dgm:t>
    </dgm:pt>
    <dgm:pt modelId="{6B4BFB14-D0C1-4C4C-A20C-1D1ED056D797}">
      <dgm:prSet/>
      <dgm:spPr/>
      <dgm:t>
        <a:bodyPr/>
        <a:lstStyle/>
        <a:p>
          <a:r>
            <a:rPr lang="fi-FI" b="0" i="0" dirty="0"/>
            <a:t>Seurannan siirtyessä perusterveydenhuoltoon on syöpä todettu </a:t>
          </a:r>
          <a:r>
            <a:rPr lang="fi-FI" b="0" i="0" dirty="0">
              <a:solidFill>
                <a:schemeClr val="tx1"/>
              </a:solidFill>
            </a:rPr>
            <a:t>parantuneeksi. Tällöin tyroksiinilääkitystä </a:t>
          </a:r>
          <a:r>
            <a:rPr lang="fi-FI" b="0" i="0" dirty="0"/>
            <a:t>säädellään samoin periaattein kuin kilpirauhasen vajaatoimintaa sairastavilla potilailla (TSH-tavoite viitealueella).</a:t>
          </a:r>
          <a:endParaRPr lang="fi-FI" dirty="0"/>
        </a:p>
      </dgm:t>
    </dgm:pt>
    <dgm:pt modelId="{BD161CA2-4483-4C82-8F06-9FA5F88FB46E}" type="parTrans" cxnId="{ABC5E4C0-6701-4A8F-873C-8F77A08C57DB}">
      <dgm:prSet/>
      <dgm:spPr/>
      <dgm:t>
        <a:bodyPr/>
        <a:lstStyle/>
        <a:p>
          <a:endParaRPr lang="fi-FI"/>
        </a:p>
      </dgm:t>
    </dgm:pt>
    <dgm:pt modelId="{C708A11F-4EE2-4670-B324-67D95FE21726}" type="sibTrans" cxnId="{ABC5E4C0-6701-4A8F-873C-8F77A08C57DB}">
      <dgm:prSet/>
      <dgm:spPr/>
      <dgm:t>
        <a:bodyPr/>
        <a:lstStyle/>
        <a:p>
          <a:endParaRPr lang="fi-FI"/>
        </a:p>
      </dgm:t>
    </dgm:pt>
    <dgm:pt modelId="{FE34B8A8-0949-4B14-A9AC-F217F7D60D96}">
      <dgm:prSet/>
      <dgm:spPr/>
      <dgm:t>
        <a:bodyPr/>
        <a:lstStyle/>
        <a:p>
          <a:r>
            <a:rPr lang="fi-FI" b="0" i="0" dirty="0"/>
            <a:t>Lapset</a:t>
          </a:r>
          <a:endParaRPr lang="fi-FI" dirty="0"/>
        </a:p>
      </dgm:t>
    </dgm:pt>
    <dgm:pt modelId="{133ABD3B-936B-46A5-9A93-A293525208B3}" type="parTrans" cxnId="{7C25125B-E364-4F45-80CF-97230F1C5EA0}">
      <dgm:prSet/>
      <dgm:spPr/>
      <dgm:t>
        <a:bodyPr/>
        <a:lstStyle/>
        <a:p>
          <a:endParaRPr lang="fi-FI"/>
        </a:p>
      </dgm:t>
    </dgm:pt>
    <dgm:pt modelId="{9B193E30-7A3F-462A-9039-86D4114EB93D}" type="sibTrans" cxnId="{7C25125B-E364-4F45-80CF-97230F1C5EA0}">
      <dgm:prSet/>
      <dgm:spPr/>
      <dgm:t>
        <a:bodyPr/>
        <a:lstStyle/>
        <a:p>
          <a:endParaRPr lang="fi-FI"/>
        </a:p>
      </dgm:t>
    </dgm:pt>
    <dgm:pt modelId="{1CD1A7BD-4097-4CCF-9A0B-189F88F7B97D}">
      <dgm:prSet/>
      <dgm:spPr/>
      <dgm:t>
        <a:bodyPr/>
        <a:lstStyle/>
        <a:p>
          <a:r>
            <a:rPr lang="fi-FI" b="0" i="0" dirty="0"/>
            <a:t>Lapsen hypotyreoosi voi olla synnynnäinen tai hankittu (juveniili).</a:t>
          </a:r>
          <a:endParaRPr lang="fi-FI" dirty="0"/>
        </a:p>
      </dgm:t>
    </dgm:pt>
    <dgm:pt modelId="{18F4BBDE-F0A1-49B1-96F2-826C19F07400}" type="parTrans" cxnId="{0B85A59C-7708-4B55-A99C-968366FE3454}">
      <dgm:prSet/>
      <dgm:spPr/>
      <dgm:t>
        <a:bodyPr/>
        <a:lstStyle/>
        <a:p>
          <a:endParaRPr lang="fi-FI"/>
        </a:p>
      </dgm:t>
    </dgm:pt>
    <dgm:pt modelId="{C0CF2BC9-AB2A-4F79-954F-3AE862A0ACC8}" type="sibTrans" cxnId="{0B85A59C-7708-4B55-A99C-968366FE3454}">
      <dgm:prSet/>
      <dgm:spPr/>
      <dgm:t>
        <a:bodyPr/>
        <a:lstStyle/>
        <a:p>
          <a:endParaRPr lang="fi-FI"/>
        </a:p>
      </dgm:t>
    </dgm:pt>
    <dgm:pt modelId="{ACC5216F-A9D4-487B-A453-3A94957A5C0D}">
      <dgm:prSet/>
      <dgm:spPr/>
      <dgm:t>
        <a:bodyPr/>
        <a:lstStyle/>
        <a:p>
          <a:r>
            <a:rPr lang="fi-FI" b="0" i="0" dirty="0"/>
            <a:t>Synnynnäisen primaarisen hypotyreoosin diagnoosi perustuu Suomessa napaseerumin TSH-pitoisuuden määritykseen.</a:t>
          </a:r>
          <a:endParaRPr lang="fi-FI" dirty="0"/>
        </a:p>
      </dgm:t>
    </dgm:pt>
    <dgm:pt modelId="{2FB73955-8BD6-485D-94D8-E0886EA252C9}" type="parTrans" cxnId="{800E79DE-6F21-483E-993D-124350E12B5E}">
      <dgm:prSet/>
      <dgm:spPr/>
      <dgm:t>
        <a:bodyPr/>
        <a:lstStyle/>
        <a:p>
          <a:endParaRPr lang="fi-FI"/>
        </a:p>
      </dgm:t>
    </dgm:pt>
    <dgm:pt modelId="{35F2F5F2-2B73-460D-8564-63892B4ACEAB}" type="sibTrans" cxnId="{800E79DE-6F21-483E-993D-124350E12B5E}">
      <dgm:prSet/>
      <dgm:spPr/>
      <dgm:t>
        <a:bodyPr/>
        <a:lstStyle/>
        <a:p>
          <a:endParaRPr lang="fi-FI"/>
        </a:p>
      </dgm:t>
    </dgm:pt>
    <dgm:pt modelId="{67A0C0B0-F184-420A-95F4-9D4BDA599038}">
      <dgm:prSet/>
      <dgm:spPr/>
      <dgm:t>
        <a:bodyPr/>
        <a:lstStyle/>
        <a:p>
          <a:r>
            <a:rPr lang="fi-FI" b="0" i="0" dirty="0"/>
            <a:t>Iäkkäät</a:t>
          </a:r>
          <a:endParaRPr lang="fi-FI" dirty="0"/>
        </a:p>
      </dgm:t>
    </dgm:pt>
    <dgm:pt modelId="{F8B206A3-7437-47DF-97AA-95B31998007D}" type="parTrans" cxnId="{0BAC0500-8C4C-4B30-9558-295242BE6BD1}">
      <dgm:prSet/>
      <dgm:spPr/>
      <dgm:t>
        <a:bodyPr/>
        <a:lstStyle/>
        <a:p>
          <a:endParaRPr lang="fi-FI"/>
        </a:p>
      </dgm:t>
    </dgm:pt>
    <dgm:pt modelId="{87B4AF65-660C-4469-8249-80272E1CBC18}" type="sibTrans" cxnId="{0BAC0500-8C4C-4B30-9558-295242BE6BD1}">
      <dgm:prSet/>
      <dgm:spPr/>
      <dgm:t>
        <a:bodyPr/>
        <a:lstStyle/>
        <a:p>
          <a:endParaRPr lang="fi-FI"/>
        </a:p>
      </dgm:t>
    </dgm:pt>
    <dgm:pt modelId="{3C9492C9-0E78-4272-B249-2AE5028B6A9C}">
      <dgm:prSet/>
      <dgm:spPr/>
      <dgm:t>
        <a:bodyPr/>
        <a:lstStyle/>
        <a:p>
          <a:r>
            <a:rPr lang="fi-FI" b="0" i="0" dirty="0"/>
            <a:t>Väestötutkimuksissa nähdään vanhuksilla yleisesti TSH-pitoisuuden suurenemista yli terveiden aikuisten viitearvojen ylärajan. </a:t>
          </a:r>
          <a:endParaRPr lang="fi-FI" dirty="0"/>
        </a:p>
      </dgm:t>
    </dgm:pt>
    <dgm:pt modelId="{4D24A48E-FF06-42E0-BAF4-EC6624211801}" type="parTrans" cxnId="{44CD5366-1BB4-4E19-9DE3-C67E6588667A}">
      <dgm:prSet/>
      <dgm:spPr/>
      <dgm:t>
        <a:bodyPr/>
        <a:lstStyle/>
        <a:p>
          <a:endParaRPr lang="fi-FI"/>
        </a:p>
      </dgm:t>
    </dgm:pt>
    <dgm:pt modelId="{473A3841-3F08-444F-8693-CE7E6DF978AC}" type="sibTrans" cxnId="{44CD5366-1BB4-4E19-9DE3-C67E6588667A}">
      <dgm:prSet/>
      <dgm:spPr/>
      <dgm:t>
        <a:bodyPr/>
        <a:lstStyle/>
        <a:p>
          <a:endParaRPr lang="fi-FI"/>
        </a:p>
      </dgm:t>
    </dgm:pt>
    <dgm:pt modelId="{15371073-C064-4BC6-B14D-ABE6D24BCE88}">
      <dgm:prSet/>
      <dgm:spPr/>
      <dgm:t>
        <a:bodyPr/>
        <a:lstStyle/>
        <a:p>
          <a:r>
            <a:rPr lang="fi-FI" b="0" i="0" dirty="0"/>
            <a:t>Useissa laboratorioissa ikä huomioidaan TSH:n viitearvoissa (ks. </a:t>
          </a:r>
          <a:r>
            <a:rPr lang="fi-FI" b="0" i="0" dirty="0">
              <a:hlinkClick xmlns:r="http://schemas.openxmlformats.org/officeDocument/2006/relationships" r:id="rId1"/>
            </a:rPr>
            <a:t>suosituksen lisätietoaineisto</a:t>
          </a:r>
          <a:r>
            <a:rPr lang="fi-FI" b="0" i="0" dirty="0"/>
            <a:t>).</a:t>
          </a:r>
          <a:endParaRPr lang="fi-FI" dirty="0"/>
        </a:p>
      </dgm:t>
    </dgm:pt>
    <dgm:pt modelId="{1DCA77BD-C921-4220-85B2-D435007E8AC9}" type="parTrans" cxnId="{037819A9-8570-4607-A518-EC303A412268}">
      <dgm:prSet/>
      <dgm:spPr/>
      <dgm:t>
        <a:bodyPr/>
        <a:lstStyle/>
        <a:p>
          <a:endParaRPr lang="fi-FI"/>
        </a:p>
      </dgm:t>
    </dgm:pt>
    <dgm:pt modelId="{8F8E53AC-AFE7-46F4-A646-E6DC126DACC9}" type="sibTrans" cxnId="{037819A9-8570-4607-A518-EC303A412268}">
      <dgm:prSet/>
      <dgm:spPr/>
      <dgm:t>
        <a:bodyPr/>
        <a:lstStyle/>
        <a:p>
          <a:endParaRPr lang="fi-FI"/>
        </a:p>
      </dgm:t>
    </dgm:pt>
    <dgm:pt modelId="{41364836-9A47-4039-8454-5C6FB7802E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b="0" i="0"/>
            <a:t>Mikäli potilaalla on ollut aikaisemmin Basedowin tauti, tarkistetaan TSHRAb.</a:t>
          </a:r>
          <a:endParaRPr lang="fi-FI" dirty="0"/>
        </a:p>
      </dgm:t>
    </dgm:pt>
    <dgm:pt modelId="{97CCC142-860C-421D-8FCC-7DE0B3ACC5DD}" type="parTrans" cxnId="{BB829858-F987-4FF6-A669-8EC745AC8AEE}">
      <dgm:prSet/>
      <dgm:spPr/>
      <dgm:t>
        <a:bodyPr/>
        <a:lstStyle/>
        <a:p>
          <a:endParaRPr lang="fi-FI"/>
        </a:p>
      </dgm:t>
    </dgm:pt>
    <dgm:pt modelId="{26A784E7-BF0C-4324-B286-0D55CD2FF3FA}" type="sibTrans" cxnId="{BB829858-F987-4FF6-A669-8EC745AC8AEE}">
      <dgm:prSet/>
      <dgm:spPr/>
      <dgm:t>
        <a:bodyPr/>
        <a:lstStyle/>
        <a:p>
          <a:endParaRPr lang="fi-FI"/>
        </a:p>
      </dgm:t>
    </dgm:pt>
    <dgm:pt modelId="{21511AB6-4F09-46DF-B436-71299853E6FC}" type="pres">
      <dgm:prSet presAssocID="{A0214C42-1D8D-40F6-B423-FA5609C733A5}" presName="linear" presStyleCnt="0">
        <dgm:presLayoutVars>
          <dgm:animLvl val="lvl"/>
          <dgm:resizeHandles val="exact"/>
        </dgm:presLayoutVars>
      </dgm:prSet>
      <dgm:spPr/>
    </dgm:pt>
    <dgm:pt modelId="{4A881F72-BE9C-4150-8452-3CD34C3D78B4}" type="pres">
      <dgm:prSet presAssocID="{8116BE80-A858-451B-AEC8-CE85AA80C0AE}" presName="parentText" presStyleLbl="node1" presStyleIdx="0" presStyleCnt="4" custLinFactNeighborY="0">
        <dgm:presLayoutVars>
          <dgm:chMax val="0"/>
          <dgm:bulletEnabled val="1"/>
        </dgm:presLayoutVars>
      </dgm:prSet>
      <dgm:spPr/>
    </dgm:pt>
    <dgm:pt modelId="{CAB72732-A978-4BE8-B98E-77EE655CEFEB}" type="pres">
      <dgm:prSet presAssocID="{8116BE80-A858-451B-AEC8-CE85AA80C0AE}" presName="childText" presStyleLbl="revTx" presStyleIdx="0" presStyleCnt="4">
        <dgm:presLayoutVars>
          <dgm:bulletEnabled val="1"/>
        </dgm:presLayoutVars>
      </dgm:prSet>
      <dgm:spPr/>
    </dgm:pt>
    <dgm:pt modelId="{8E17D133-15C1-45AB-80E5-2B35AEE61A9B}" type="pres">
      <dgm:prSet presAssocID="{B4343EEB-ED3D-4960-BE3A-717EA1B147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78E849-1918-438A-80FD-944EA95DCB34}" type="pres">
      <dgm:prSet presAssocID="{B4343EEB-ED3D-4960-BE3A-717EA1B147D4}" presName="childText" presStyleLbl="revTx" presStyleIdx="1" presStyleCnt="4">
        <dgm:presLayoutVars>
          <dgm:bulletEnabled val="1"/>
        </dgm:presLayoutVars>
      </dgm:prSet>
      <dgm:spPr/>
    </dgm:pt>
    <dgm:pt modelId="{F71495F6-44EB-4B6A-ACF9-B1CDE186F278}" type="pres">
      <dgm:prSet presAssocID="{FE34B8A8-0949-4B14-A9AC-F217F7D60D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AED0FC9-7CCE-46EB-ADA4-2BBE7B754D03}" type="pres">
      <dgm:prSet presAssocID="{FE34B8A8-0949-4B14-A9AC-F217F7D60D96}" presName="childText" presStyleLbl="revTx" presStyleIdx="2" presStyleCnt="4">
        <dgm:presLayoutVars>
          <dgm:bulletEnabled val="1"/>
        </dgm:presLayoutVars>
      </dgm:prSet>
      <dgm:spPr/>
    </dgm:pt>
    <dgm:pt modelId="{49478F04-D547-4B0A-9B2A-20C58E35F9D4}" type="pres">
      <dgm:prSet presAssocID="{67A0C0B0-F184-420A-95F4-9D4BDA5990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C648574-4CEB-4975-9EDF-D3BED50DDE0C}" type="pres">
      <dgm:prSet presAssocID="{67A0C0B0-F184-420A-95F4-9D4BDA59903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BAC0500-8C4C-4B30-9558-295242BE6BD1}" srcId="{A0214C42-1D8D-40F6-B423-FA5609C733A5}" destId="{67A0C0B0-F184-420A-95F4-9D4BDA599038}" srcOrd="3" destOrd="0" parTransId="{F8B206A3-7437-47DF-97AA-95B31998007D}" sibTransId="{87B4AF65-660C-4469-8249-80272E1CBC18}"/>
    <dgm:cxn modelId="{6C825C1F-069D-42FC-A521-C8ACF5841F10}" type="presOf" srcId="{FE34B8A8-0949-4B14-A9AC-F217F7D60D96}" destId="{F71495F6-44EB-4B6A-ACF9-B1CDE186F278}" srcOrd="0" destOrd="0" presId="urn:microsoft.com/office/officeart/2005/8/layout/vList2"/>
    <dgm:cxn modelId="{E83BCE27-03A0-4B0A-B1DD-C5317DB4E2B2}" type="presOf" srcId="{41364836-9A47-4039-8454-5C6FB7802E7E}" destId="{CAB72732-A978-4BE8-B98E-77EE655CEFEB}" srcOrd="0" destOrd="1" presId="urn:microsoft.com/office/officeart/2005/8/layout/vList2"/>
    <dgm:cxn modelId="{55DF352C-D9D9-4474-97C7-5784FB0BD47C}" type="presOf" srcId="{A0214C42-1D8D-40F6-B423-FA5609C733A5}" destId="{21511AB6-4F09-46DF-B436-71299853E6FC}" srcOrd="0" destOrd="0" presId="urn:microsoft.com/office/officeart/2005/8/layout/vList2"/>
    <dgm:cxn modelId="{3E184F3D-3F0A-44A7-A5FD-C83138049319}" type="presOf" srcId="{ACC5216F-A9D4-487B-A453-3A94957A5C0D}" destId="{DAED0FC9-7CCE-46EB-ADA4-2BBE7B754D03}" srcOrd="0" destOrd="1" presId="urn:microsoft.com/office/officeart/2005/8/layout/vList2"/>
    <dgm:cxn modelId="{7C25125B-E364-4F45-80CF-97230F1C5EA0}" srcId="{A0214C42-1D8D-40F6-B423-FA5609C733A5}" destId="{FE34B8A8-0949-4B14-A9AC-F217F7D60D96}" srcOrd="2" destOrd="0" parTransId="{133ABD3B-936B-46A5-9A93-A293525208B3}" sibTransId="{9B193E30-7A3F-462A-9039-86D4114EB93D}"/>
    <dgm:cxn modelId="{C6CBCB65-5B99-4632-9101-A80DF1280802}" type="presOf" srcId="{6B4BFB14-D0C1-4C4C-A20C-1D1ED056D797}" destId="{9F78E849-1918-438A-80FD-944EA95DCB34}" srcOrd="0" destOrd="0" presId="urn:microsoft.com/office/officeart/2005/8/layout/vList2"/>
    <dgm:cxn modelId="{44CD5366-1BB4-4E19-9DE3-C67E6588667A}" srcId="{67A0C0B0-F184-420A-95F4-9D4BDA599038}" destId="{3C9492C9-0E78-4272-B249-2AE5028B6A9C}" srcOrd="0" destOrd="0" parTransId="{4D24A48E-FF06-42E0-BAF4-EC6624211801}" sibTransId="{473A3841-3F08-444F-8693-CE7E6DF978AC}"/>
    <dgm:cxn modelId="{E99D1A49-4FAF-482B-97D5-487784B5BB9C}" type="presOf" srcId="{B4343EEB-ED3D-4960-BE3A-717EA1B147D4}" destId="{8E17D133-15C1-45AB-80E5-2B35AEE61A9B}" srcOrd="0" destOrd="0" presId="urn:microsoft.com/office/officeart/2005/8/layout/vList2"/>
    <dgm:cxn modelId="{F45B016E-60BF-451E-A538-34813DBA0312}" type="presOf" srcId="{1CD1A7BD-4097-4CCF-9A0B-189F88F7B97D}" destId="{DAED0FC9-7CCE-46EB-ADA4-2BBE7B754D03}" srcOrd="0" destOrd="0" presId="urn:microsoft.com/office/officeart/2005/8/layout/vList2"/>
    <dgm:cxn modelId="{EEB42651-73B2-423F-981C-08A163D91570}" type="presOf" srcId="{3C9492C9-0E78-4272-B249-2AE5028B6A9C}" destId="{AC648574-4CEB-4975-9EDF-D3BED50DDE0C}" srcOrd="0" destOrd="0" presId="urn:microsoft.com/office/officeart/2005/8/layout/vList2"/>
    <dgm:cxn modelId="{1BBCAA55-F644-471E-B514-852CE5F89524}" type="presOf" srcId="{2D45AC14-947D-423D-9406-B66116C62457}" destId="{CAB72732-A978-4BE8-B98E-77EE655CEFEB}" srcOrd="0" destOrd="0" presId="urn:microsoft.com/office/officeart/2005/8/layout/vList2"/>
    <dgm:cxn modelId="{BB829858-F987-4FF6-A669-8EC745AC8AEE}" srcId="{8116BE80-A858-451B-AEC8-CE85AA80C0AE}" destId="{41364836-9A47-4039-8454-5C6FB7802E7E}" srcOrd="1" destOrd="0" parTransId="{97CCC142-860C-421D-8FCC-7DE0B3ACC5DD}" sibTransId="{26A784E7-BF0C-4324-B286-0D55CD2FF3FA}"/>
    <dgm:cxn modelId="{9B56C87D-5DF8-48FD-AC4C-C0B0AB6462B6}" type="presOf" srcId="{15371073-C064-4BC6-B14D-ABE6D24BCE88}" destId="{AC648574-4CEB-4975-9EDF-D3BED50DDE0C}" srcOrd="0" destOrd="1" presId="urn:microsoft.com/office/officeart/2005/8/layout/vList2"/>
    <dgm:cxn modelId="{79AC5389-926F-40D6-9876-57E7F72B4681}" type="presOf" srcId="{8116BE80-A858-451B-AEC8-CE85AA80C0AE}" destId="{4A881F72-BE9C-4150-8452-3CD34C3D78B4}" srcOrd="0" destOrd="0" presId="urn:microsoft.com/office/officeart/2005/8/layout/vList2"/>
    <dgm:cxn modelId="{0B85A59C-7708-4B55-A99C-968366FE3454}" srcId="{FE34B8A8-0949-4B14-A9AC-F217F7D60D96}" destId="{1CD1A7BD-4097-4CCF-9A0B-189F88F7B97D}" srcOrd="0" destOrd="0" parTransId="{18F4BBDE-F0A1-49B1-96F2-826C19F07400}" sibTransId="{C0CF2BC9-AB2A-4F79-954F-3AE862A0ACC8}"/>
    <dgm:cxn modelId="{037819A9-8570-4607-A518-EC303A412268}" srcId="{67A0C0B0-F184-420A-95F4-9D4BDA599038}" destId="{15371073-C064-4BC6-B14D-ABE6D24BCE88}" srcOrd="1" destOrd="0" parTransId="{1DCA77BD-C921-4220-85B2-D435007E8AC9}" sibTransId="{8F8E53AC-AFE7-46F4-A646-E6DC126DACC9}"/>
    <dgm:cxn modelId="{ABC5E4C0-6701-4A8F-873C-8F77A08C57DB}" srcId="{B4343EEB-ED3D-4960-BE3A-717EA1B147D4}" destId="{6B4BFB14-D0C1-4C4C-A20C-1D1ED056D797}" srcOrd="0" destOrd="0" parTransId="{BD161CA2-4483-4C82-8F06-9FA5F88FB46E}" sibTransId="{C708A11F-4EE2-4670-B324-67D95FE21726}"/>
    <dgm:cxn modelId="{9C2EBEC5-995C-4C3F-BF74-15CD7F794D1C}" srcId="{A0214C42-1D8D-40F6-B423-FA5609C733A5}" destId="{8116BE80-A858-451B-AEC8-CE85AA80C0AE}" srcOrd="0" destOrd="0" parTransId="{978E0702-A85A-44E6-82C7-986DDB7F1109}" sibTransId="{406A90D1-E011-4C98-830D-CF6AC1C5CDC1}"/>
    <dgm:cxn modelId="{800E79DE-6F21-483E-993D-124350E12B5E}" srcId="{FE34B8A8-0949-4B14-A9AC-F217F7D60D96}" destId="{ACC5216F-A9D4-487B-A453-3A94957A5C0D}" srcOrd="1" destOrd="0" parTransId="{2FB73955-8BD6-485D-94D8-E0886EA252C9}" sibTransId="{35F2F5F2-2B73-460D-8564-63892B4ACEAB}"/>
    <dgm:cxn modelId="{890788E1-94D7-4C14-9C45-4AACBBF2C850}" srcId="{8116BE80-A858-451B-AEC8-CE85AA80C0AE}" destId="{2D45AC14-947D-423D-9406-B66116C62457}" srcOrd="0" destOrd="0" parTransId="{10071803-3CC9-46CC-9B84-A93641D404FA}" sibTransId="{8483F20D-4883-41C9-9473-B6EE0B950A08}"/>
    <dgm:cxn modelId="{BD2807E6-FA66-4932-8D1B-9328ED16E1A2}" srcId="{A0214C42-1D8D-40F6-B423-FA5609C733A5}" destId="{B4343EEB-ED3D-4960-BE3A-717EA1B147D4}" srcOrd="1" destOrd="0" parTransId="{AEB2F04C-7652-47BD-86D8-0B90CB343DF7}" sibTransId="{4C744FE2-BE63-47F7-8D84-209B1EEBCFBC}"/>
    <dgm:cxn modelId="{7528F9FE-A156-4198-A8DB-098D79D3F67D}" type="presOf" srcId="{67A0C0B0-F184-420A-95F4-9D4BDA599038}" destId="{49478F04-D547-4B0A-9B2A-20C58E35F9D4}" srcOrd="0" destOrd="0" presId="urn:microsoft.com/office/officeart/2005/8/layout/vList2"/>
    <dgm:cxn modelId="{7B2ABDBE-73F6-440A-A024-91549A6B1427}" type="presParOf" srcId="{21511AB6-4F09-46DF-B436-71299853E6FC}" destId="{4A881F72-BE9C-4150-8452-3CD34C3D78B4}" srcOrd="0" destOrd="0" presId="urn:microsoft.com/office/officeart/2005/8/layout/vList2"/>
    <dgm:cxn modelId="{AF708013-6F22-422B-9C4A-5ED9A6A8AC81}" type="presParOf" srcId="{21511AB6-4F09-46DF-B436-71299853E6FC}" destId="{CAB72732-A978-4BE8-B98E-77EE655CEFEB}" srcOrd="1" destOrd="0" presId="urn:microsoft.com/office/officeart/2005/8/layout/vList2"/>
    <dgm:cxn modelId="{3E306CAE-E195-487F-93E1-3C67D9FE3A44}" type="presParOf" srcId="{21511AB6-4F09-46DF-B436-71299853E6FC}" destId="{8E17D133-15C1-45AB-80E5-2B35AEE61A9B}" srcOrd="2" destOrd="0" presId="urn:microsoft.com/office/officeart/2005/8/layout/vList2"/>
    <dgm:cxn modelId="{3B29EFB2-3F20-4F75-AA55-516E67DBBEBB}" type="presParOf" srcId="{21511AB6-4F09-46DF-B436-71299853E6FC}" destId="{9F78E849-1918-438A-80FD-944EA95DCB34}" srcOrd="3" destOrd="0" presId="urn:microsoft.com/office/officeart/2005/8/layout/vList2"/>
    <dgm:cxn modelId="{02F4BE8D-398C-4C5E-8B2D-CDED356F7CE8}" type="presParOf" srcId="{21511AB6-4F09-46DF-B436-71299853E6FC}" destId="{F71495F6-44EB-4B6A-ACF9-B1CDE186F278}" srcOrd="4" destOrd="0" presId="urn:microsoft.com/office/officeart/2005/8/layout/vList2"/>
    <dgm:cxn modelId="{55CCCCFE-010E-4BF6-8C84-F01DCC8AB216}" type="presParOf" srcId="{21511AB6-4F09-46DF-B436-71299853E6FC}" destId="{DAED0FC9-7CCE-46EB-ADA4-2BBE7B754D03}" srcOrd="5" destOrd="0" presId="urn:microsoft.com/office/officeart/2005/8/layout/vList2"/>
    <dgm:cxn modelId="{4B2323C0-6844-4121-AA1F-E8128D03DBBF}" type="presParOf" srcId="{21511AB6-4F09-46DF-B436-71299853E6FC}" destId="{49478F04-D547-4B0A-9B2A-20C58E35F9D4}" srcOrd="6" destOrd="0" presId="urn:microsoft.com/office/officeart/2005/8/layout/vList2"/>
    <dgm:cxn modelId="{9E753786-F091-4F1D-B813-26596785DE4B}" type="presParOf" srcId="{21511AB6-4F09-46DF-B436-71299853E6FC}" destId="{AC648574-4CEB-4975-9EDF-D3BED50DDE0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46FFF-E4E2-41AA-B33B-6EECEA924D17}">
      <dsp:nvSpPr>
        <dsp:cNvPr id="0" name=""/>
        <dsp:cNvSpPr/>
      </dsp:nvSpPr>
      <dsp:spPr>
        <a:xfrm>
          <a:off x="0" y="58769"/>
          <a:ext cx="109195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i="0" kern="1200" dirty="0"/>
            <a:t>T4-V-arvo on alle viitealueen alarajan, mutta TSH-arvo on pieni </a:t>
          </a:r>
          <a:br>
            <a:rPr lang="fi-FI" sz="2800" b="0" i="0" kern="1200" dirty="0"/>
          </a:br>
          <a:r>
            <a:rPr lang="fi-FI" sz="2800" b="0" i="0" kern="1200" dirty="0"/>
            <a:t>suhteessa T4-V-arvoon</a:t>
          </a:r>
          <a:endParaRPr lang="fi-FI" sz="2800" kern="1200" dirty="0"/>
        </a:p>
      </dsp:txBody>
      <dsp:txXfrm>
        <a:off x="51403" y="110172"/>
        <a:ext cx="10816793" cy="950194"/>
      </dsp:txXfrm>
    </dsp:sp>
    <dsp:sp modelId="{2F3F4A35-9BBC-4E6B-B31C-DA19D6693381}">
      <dsp:nvSpPr>
        <dsp:cNvPr id="0" name=""/>
        <dsp:cNvSpPr/>
      </dsp:nvSpPr>
      <dsp:spPr>
        <a:xfrm>
          <a:off x="0" y="1111769"/>
          <a:ext cx="10919599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Lääkitys (karbamatsepiini, ketiapiini ja muut neuroleptit)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Ei-kilpirauhasperäinen sairaus (non-thyroidal illness, NTI)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Raskaus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Laboratoriovirhe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Sentraalinen hypotyreoosi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T3-voittoinen subkliininen hypertyreoosi</a:t>
          </a:r>
          <a:endParaRPr lang="fi-FI" sz="2300" kern="1200" dirty="0"/>
        </a:p>
      </dsp:txBody>
      <dsp:txXfrm>
        <a:off x="0" y="1111769"/>
        <a:ext cx="10919599" cy="223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22C4C-A080-49DD-B83D-706B366AD447}">
      <dsp:nvSpPr>
        <dsp:cNvPr id="0" name=""/>
        <dsp:cNvSpPr/>
      </dsp:nvSpPr>
      <dsp:spPr>
        <a:xfrm>
          <a:off x="0" y="206594"/>
          <a:ext cx="109195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i="0" kern="1200" dirty="0"/>
            <a:t>T4-V-arvo on yli viitealueen ylärajan, mutta TSH- ja T3-V-arvot ovat viitealueella</a:t>
          </a:r>
          <a:endParaRPr lang="fi-FI" sz="2800" kern="1200" dirty="0"/>
        </a:p>
      </dsp:txBody>
      <dsp:txXfrm>
        <a:off x="51403" y="257997"/>
        <a:ext cx="10816793" cy="950194"/>
      </dsp:txXfrm>
    </dsp:sp>
    <dsp:sp modelId="{D399F1C9-07D0-420F-8D9C-F39ED78DE9EA}">
      <dsp:nvSpPr>
        <dsp:cNvPr id="0" name=""/>
        <dsp:cNvSpPr/>
      </dsp:nvSpPr>
      <dsp:spPr>
        <a:xfrm>
          <a:off x="0" y="1259594"/>
          <a:ext cx="10919599" cy="2111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Laboratoriovirhe</a:t>
          </a:r>
          <a:endParaRPr lang="fi-FI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Kilpirauhashormonin vasta-aineet virheellisesti suurentavat T4-V-pitoisuutta.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Tyroksiini on aloitettu uudelleen tauon jälkeen tai annosta on suurennettu juuri ennen laboratorionäytteitä.</a:t>
          </a:r>
          <a:endParaRPr lang="fi-FI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300" b="0" i="0" kern="1200" dirty="0"/>
            <a:t>Lääkkeet: beetasalpaajat, glukokortikoidit ja </a:t>
          </a:r>
          <a:r>
            <a:rPr lang="fi-FI" sz="2300" b="0" i="0" kern="1200" dirty="0">
              <a:solidFill>
                <a:schemeClr val="tx1"/>
              </a:solidFill>
            </a:rPr>
            <a:t>furosemidi isommilla annoksilla, amiodaroni, hepariini, pienimolekyylinen hepariini, ASA, NSAID:t.</a:t>
          </a:r>
          <a:endParaRPr lang="fi-FI" sz="2300" kern="1200" dirty="0">
            <a:solidFill>
              <a:schemeClr val="tx1"/>
            </a:solidFill>
          </a:endParaRPr>
        </a:p>
      </dsp:txBody>
      <dsp:txXfrm>
        <a:off x="0" y="1259594"/>
        <a:ext cx="10919599" cy="2111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EAFB5-95D3-4583-AEEB-0265CD5261DA}">
      <dsp:nvSpPr>
        <dsp:cNvPr id="0" name=""/>
        <dsp:cNvSpPr/>
      </dsp:nvSpPr>
      <dsp:spPr>
        <a:xfrm>
          <a:off x="0" y="33647"/>
          <a:ext cx="10919599" cy="1033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T4-V-arvo on yli viitealueen ylärajan, mutta TSH-arvo on viitealueella tai yli viitealueen ylärajan ja T3-V-arvo on yli viitealueen ylärajan</a:t>
          </a:r>
          <a:endParaRPr lang="fi-FI" sz="2700" kern="1200" dirty="0"/>
        </a:p>
      </dsp:txBody>
      <dsp:txXfrm>
        <a:off x="50438" y="84085"/>
        <a:ext cx="10818723" cy="932356"/>
      </dsp:txXfrm>
    </dsp:sp>
    <dsp:sp modelId="{44EE9D6A-EB15-49E6-954C-1231551D24CA}">
      <dsp:nvSpPr>
        <dsp:cNvPr id="0" name=""/>
        <dsp:cNvSpPr/>
      </dsp:nvSpPr>
      <dsp:spPr>
        <a:xfrm>
          <a:off x="0" y="1066879"/>
          <a:ext cx="10919599" cy="301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Arvioidaan, onko potilaalla hypertyreoosin oireita.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Biotiiniravintolisä aiheuttaa virheitä laboratoriotutkimuksissa.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Laboratoriovirhe</a:t>
          </a:r>
          <a:endParaRPr lang="fi-FI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(T4-Vdi, KL 6160), (T3-Vdi, KL 6159), Imm-Ong (immunologinen menetelmä, häiriötekijän selvitys, KL 6614)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Tyreotropinooma eli sentraalinen hypertyreoosi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Kilpirauhashormoniresistenssi</a:t>
          </a:r>
          <a:endParaRPr lang="fi-FI" sz="2100" kern="1200" dirty="0"/>
        </a:p>
      </dsp:txBody>
      <dsp:txXfrm>
        <a:off x="0" y="1066879"/>
        <a:ext cx="10919599" cy="3013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81F72-BE9C-4150-8452-3CD34C3D78B4}">
      <dsp:nvSpPr>
        <dsp:cNvPr id="0" name=""/>
        <dsp:cNvSpPr/>
      </dsp:nvSpPr>
      <dsp:spPr>
        <a:xfrm>
          <a:off x="0" y="31556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Raskaus</a:t>
          </a:r>
          <a:endParaRPr lang="fi-FI" sz="2000" kern="1200" dirty="0"/>
        </a:p>
      </dsp:txBody>
      <dsp:txXfrm>
        <a:off x="22846" y="54402"/>
        <a:ext cx="10873907" cy="422308"/>
      </dsp:txXfrm>
    </dsp:sp>
    <dsp:sp modelId="{CAB72732-A978-4BE8-B98E-77EE655CEFEB}">
      <dsp:nvSpPr>
        <dsp:cNvPr id="0" name=""/>
        <dsp:cNvSpPr/>
      </dsp:nvSpPr>
      <dsp:spPr>
        <a:xfrm>
          <a:off x="0" y="499556"/>
          <a:ext cx="10919599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Raskauden aikana suositellaan pelkän TSH-arvon seurantaa T4-V-määritykseen liittyvien tulkintaongelmien vuoksi.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fi-FI" sz="1600" b="0" i="0" kern="1200"/>
            <a:t>Mikäli potilaalla on ollut aikaisemmin Basedowin tauti, tarkistetaan TSHRAb.</a:t>
          </a:r>
          <a:endParaRPr lang="fi-FI" sz="1600" kern="1200" dirty="0"/>
        </a:p>
      </dsp:txBody>
      <dsp:txXfrm>
        <a:off x="0" y="499556"/>
        <a:ext cx="10919599" cy="745200"/>
      </dsp:txXfrm>
    </dsp:sp>
    <dsp:sp modelId="{8E17D133-15C1-45AB-80E5-2B35AEE61A9B}">
      <dsp:nvSpPr>
        <dsp:cNvPr id="0" name=""/>
        <dsp:cNvSpPr/>
      </dsp:nvSpPr>
      <dsp:spPr>
        <a:xfrm>
          <a:off x="0" y="1244756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Kilpirauhassyöpä</a:t>
          </a:r>
          <a:endParaRPr lang="fi-FI" sz="2000" kern="1200" dirty="0"/>
        </a:p>
      </dsp:txBody>
      <dsp:txXfrm>
        <a:off x="22846" y="1267602"/>
        <a:ext cx="10873907" cy="422308"/>
      </dsp:txXfrm>
    </dsp:sp>
    <dsp:sp modelId="{9F78E849-1918-438A-80FD-944EA95DCB34}">
      <dsp:nvSpPr>
        <dsp:cNvPr id="0" name=""/>
        <dsp:cNvSpPr/>
      </dsp:nvSpPr>
      <dsp:spPr>
        <a:xfrm>
          <a:off x="0" y="1712756"/>
          <a:ext cx="10919599" cy="47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Seurannan siirtyessä perusterveydenhuoltoon on syöpä todettu </a:t>
          </a:r>
          <a:r>
            <a:rPr lang="fi-FI" sz="1600" b="0" i="0" kern="1200" dirty="0">
              <a:solidFill>
                <a:schemeClr val="tx1"/>
              </a:solidFill>
            </a:rPr>
            <a:t>parantuneeksi. Tällöin tyroksiinilääkitystä </a:t>
          </a:r>
          <a:r>
            <a:rPr lang="fi-FI" sz="1600" b="0" i="0" kern="1200" dirty="0"/>
            <a:t>säädellään samoin periaattein kuin kilpirauhasen vajaatoimintaa sairastavilla potilailla (TSH-tavoite viitealueella).</a:t>
          </a:r>
          <a:endParaRPr lang="fi-FI" sz="1600" kern="1200" dirty="0"/>
        </a:p>
      </dsp:txBody>
      <dsp:txXfrm>
        <a:off x="0" y="1712756"/>
        <a:ext cx="10919599" cy="476100"/>
      </dsp:txXfrm>
    </dsp:sp>
    <dsp:sp modelId="{F71495F6-44EB-4B6A-ACF9-B1CDE186F278}">
      <dsp:nvSpPr>
        <dsp:cNvPr id="0" name=""/>
        <dsp:cNvSpPr/>
      </dsp:nvSpPr>
      <dsp:spPr>
        <a:xfrm>
          <a:off x="0" y="2188856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Lapset</a:t>
          </a:r>
          <a:endParaRPr lang="fi-FI" sz="2000" kern="1200" dirty="0"/>
        </a:p>
      </dsp:txBody>
      <dsp:txXfrm>
        <a:off x="22846" y="2211702"/>
        <a:ext cx="10873907" cy="422308"/>
      </dsp:txXfrm>
    </dsp:sp>
    <dsp:sp modelId="{DAED0FC9-7CCE-46EB-ADA4-2BBE7B754D03}">
      <dsp:nvSpPr>
        <dsp:cNvPr id="0" name=""/>
        <dsp:cNvSpPr/>
      </dsp:nvSpPr>
      <dsp:spPr>
        <a:xfrm>
          <a:off x="0" y="2656856"/>
          <a:ext cx="10919599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Lapsen hypotyreoosi voi olla synnynnäinen tai hankittu (juveniili).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Synnynnäisen primaarisen hypotyreoosin diagnoosi perustuu Suomessa napaseerumin TSH-pitoisuuden määritykseen.</a:t>
          </a:r>
          <a:endParaRPr lang="fi-FI" sz="1600" kern="1200" dirty="0"/>
        </a:p>
      </dsp:txBody>
      <dsp:txXfrm>
        <a:off x="0" y="2656856"/>
        <a:ext cx="10919599" cy="745200"/>
      </dsp:txXfrm>
    </dsp:sp>
    <dsp:sp modelId="{49478F04-D547-4B0A-9B2A-20C58E35F9D4}">
      <dsp:nvSpPr>
        <dsp:cNvPr id="0" name=""/>
        <dsp:cNvSpPr/>
      </dsp:nvSpPr>
      <dsp:spPr>
        <a:xfrm>
          <a:off x="0" y="3402056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Iäkkäät</a:t>
          </a:r>
          <a:endParaRPr lang="fi-FI" sz="2000" kern="1200" dirty="0"/>
        </a:p>
      </dsp:txBody>
      <dsp:txXfrm>
        <a:off x="22846" y="3424902"/>
        <a:ext cx="10873907" cy="422308"/>
      </dsp:txXfrm>
    </dsp:sp>
    <dsp:sp modelId="{AC648574-4CEB-4975-9EDF-D3BED50DDE0C}">
      <dsp:nvSpPr>
        <dsp:cNvPr id="0" name=""/>
        <dsp:cNvSpPr/>
      </dsp:nvSpPr>
      <dsp:spPr>
        <a:xfrm>
          <a:off x="0" y="3870056"/>
          <a:ext cx="10919599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Väestötutkimuksissa nähdään vanhuksilla yleisesti TSH-pitoisuuden suurenemista yli terveiden aikuisten viitearvojen ylärajan. 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Useissa laboratorioissa ikä huomioidaan TSH:n viitearvoissa (ks. </a:t>
          </a:r>
          <a:r>
            <a:rPr lang="fi-FI" sz="1600" b="0" i="0" kern="1200" dirty="0">
              <a:hlinkClick xmlns:r="http://schemas.openxmlformats.org/officeDocument/2006/relationships" r:id="rId1"/>
            </a:rPr>
            <a:t>suosituksen lisätietoaineisto</a:t>
          </a:r>
          <a:r>
            <a:rPr lang="fi-FI" sz="1600" b="0" i="0" kern="1200" dirty="0"/>
            <a:t>).</a:t>
          </a:r>
          <a:endParaRPr lang="fi-FI" sz="1600" kern="1200" dirty="0"/>
        </a:p>
      </dsp:txBody>
      <dsp:txXfrm>
        <a:off x="0" y="3870056"/>
        <a:ext cx="10919599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12.12.2024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ak09862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aypahoito.fi/hoi50133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ak09860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133#T5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ak09861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13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Kilpirauhasen vajaatoiminta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Luentomateriaali</a:t>
            </a:r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6A15E6-66C3-C85F-B19E-3903F915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Kilpirauhashormonien tulkinta hypotyreoosissa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3938F83-0E48-823A-043E-1A65E7618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6015"/>
              </p:ext>
            </p:extLst>
          </p:nvPr>
        </p:nvGraphicFramePr>
        <p:xfrm>
          <a:off x="633413" y="1987981"/>
          <a:ext cx="1092041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082">
                  <a:extLst>
                    <a:ext uri="{9D8B030D-6E8A-4147-A177-3AD203B41FA5}">
                      <a16:colId xmlns:a16="http://schemas.microsoft.com/office/drawing/2014/main" val="952085972"/>
                    </a:ext>
                  </a:extLst>
                </a:gridCol>
                <a:gridCol w="2184082">
                  <a:extLst>
                    <a:ext uri="{9D8B030D-6E8A-4147-A177-3AD203B41FA5}">
                      <a16:colId xmlns:a16="http://schemas.microsoft.com/office/drawing/2014/main" val="3181730672"/>
                    </a:ext>
                  </a:extLst>
                </a:gridCol>
                <a:gridCol w="2184082">
                  <a:extLst>
                    <a:ext uri="{9D8B030D-6E8A-4147-A177-3AD203B41FA5}">
                      <a16:colId xmlns:a16="http://schemas.microsoft.com/office/drawing/2014/main" val="1537770494"/>
                    </a:ext>
                  </a:extLst>
                </a:gridCol>
                <a:gridCol w="2184082">
                  <a:extLst>
                    <a:ext uri="{9D8B030D-6E8A-4147-A177-3AD203B41FA5}">
                      <a16:colId xmlns:a16="http://schemas.microsoft.com/office/drawing/2014/main" val="2647871091"/>
                    </a:ext>
                  </a:extLst>
                </a:gridCol>
                <a:gridCol w="2184082">
                  <a:extLst>
                    <a:ext uri="{9D8B030D-6E8A-4147-A177-3AD203B41FA5}">
                      <a16:colId xmlns:a16="http://schemas.microsoft.com/office/drawing/2014/main" val="35364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b="0" dirty="0">
                          <a:effectLst/>
                        </a:rPr>
                        <a:t>Hypotyreoosin luokittelu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Lievä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subkliininen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hypotyreoosi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TSH ≤ 10 mU/l</a:t>
                      </a:r>
                      <a:endParaRPr lang="fi-FI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Subkliininen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hypotyreoosi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TSH &gt; 10 mU/l</a:t>
                      </a:r>
                      <a:endParaRPr lang="fi-FI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Primaarinen kliininen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hypotyreoosi</a:t>
                      </a:r>
                      <a:endParaRPr lang="fi-FI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Sentraalinen</a:t>
                      </a:r>
                      <a:br>
                        <a:rPr lang="fi-FI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i-FI" b="1" i="0" dirty="0">
                          <a:solidFill>
                            <a:schemeClr val="bg1"/>
                          </a:solidFill>
                          <a:effectLst/>
                        </a:rPr>
                        <a:t>hypotyreoosi</a:t>
                      </a:r>
                      <a:endParaRPr lang="fi-FI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93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Oirekuva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oireeton tai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vähäoireinen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oireeton tai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vähäoireinen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oireinen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oireinen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24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 tai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50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T4-V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0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T3-V*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 tai 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dirty="0">
                          <a:effectLst/>
                        </a:rPr>
                        <a:t>N tai 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9008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fontAlgn="t"/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T3-V-määrityksestä ei ole hyötyä hypotyreoosin diagnostiikassa</a:t>
                      </a:r>
                      <a:br>
                        <a:rPr lang="fi-FI" dirty="0"/>
                      </a:b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normaali eli viitealueella</a:t>
                      </a:r>
                      <a:br>
                        <a:rPr lang="fi-FI" dirty="0"/>
                      </a:b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↑  = yli viitealueen ylärajan</a:t>
                      </a:r>
                      <a:br>
                        <a:rPr lang="fi-FI" dirty="0"/>
                      </a:b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↓  = alle viitealueen alarajan</a:t>
                      </a:r>
                      <a:endParaRPr lang="fi-FI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67047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7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43533C-BABE-DF9C-C706-445CF4EA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Autofit/>
          </a:bodyPr>
          <a:lstStyle/>
          <a:p>
            <a:r>
              <a:rPr lang="fi-FI" dirty="0"/>
              <a:t>Hormonimuutokset primaarisen hypotyreoosin vaikeusasteen mukaan</a:t>
            </a:r>
          </a:p>
        </p:txBody>
      </p:sp>
      <p:pic>
        <p:nvPicPr>
          <p:cNvPr id="5" name="Sisällön paikkamerkki 4" descr="Kuva, joka sisältää kohteen teksti, kuvakaappaus, viiva, Fontti&#10;&#10;Kuvaus luotu automaattisesti">
            <a:extLst>
              <a:ext uri="{FF2B5EF4-FFF2-40B4-BE49-F238E27FC236}">
                <a16:creationId xmlns:a16="http://schemas.microsoft.com/office/drawing/2014/main" id="{47834D40-749D-5EDE-1DAC-66DFAF17B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974" y="2044262"/>
            <a:ext cx="5821576" cy="4380736"/>
          </a:xfrm>
          <a:noFill/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E106DF8-8F9F-7C9C-C728-2F1051472E92}"/>
              </a:ext>
            </a:extLst>
          </p:cNvPr>
          <p:cNvSpPr txBox="1"/>
          <p:nvPr/>
        </p:nvSpPr>
        <p:spPr>
          <a:xfrm>
            <a:off x="9036908" y="5602748"/>
            <a:ext cx="2693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 mukailtu lähteestä: McDermott MT. In the clinic. Hypothyroidism. Ann Intern Med 2009;151:ITC61, </a:t>
            </a:r>
            <a:br>
              <a:rPr lang="fi-FI" sz="12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PMID: 19949140</a:t>
            </a:r>
          </a:p>
        </p:txBody>
      </p:sp>
    </p:spTree>
    <p:extLst>
      <p:ext uri="{BB962C8B-B14F-4D97-AF65-F5344CB8AC3E}">
        <p14:creationId xmlns:p14="http://schemas.microsoft.com/office/powerpoint/2010/main" val="314654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70562D9-4A52-9655-84AF-4E16B522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601488" cy="2574561"/>
          </a:xfrm>
        </p:spPr>
        <p:txBody>
          <a:bodyPr/>
          <a:lstStyle/>
          <a:p>
            <a:r>
              <a:rPr lang="fi-FI" dirty="0"/>
              <a:t>Epätyypillisesti käyttäytyvien kilpirauhasen toimintakokeiden syyt ja niiden selvittely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D83FC5-D715-2DAD-30B5-9070FBCFA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54439"/>
            <a:ext cx="5380149" cy="1926861"/>
          </a:xfrm>
        </p:spPr>
        <p:txBody>
          <a:bodyPr/>
          <a:lstStyle/>
          <a:p>
            <a:r>
              <a:rPr lang="en-US" dirty="0"/>
              <a:t>-</a:t>
            </a:r>
          </a:p>
        </p:txBody>
      </p:sp>
      <p:pic>
        <p:nvPicPr>
          <p:cNvPr id="5" name="Sisällön paikkamerkki 4" descr="Kuva, joka sisältää kohteen teksti, elektroniikka, kuvakaappaus, Fontti&#10;&#10;Kuvaus luotu automaattisesti">
            <a:extLst>
              <a:ext uri="{FF2B5EF4-FFF2-40B4-BE49-F238E27FC236}">
                <a16:creationId xmlns:a16="http://schemas.microsoft.com/office/drawing/2014/main" id="{0DE232F3-67AC-E486-3E3C-8FC3D6D265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192696" y="818332"/>
            <a:ext cx="4274249" cy="5998946"/>
          </a:xfrm>
          <a:noFill/>
        </p:spPr>
      </p:pic>
    </p:spTree>
    <p:extLst>
      <p:ext uri="{BB962C8B-B14F-4D97-AF65-F5344CB8AC3E}">
        <p14:creationId xmlns:p14="http://schemas.microsoft.com/office/powerpoint/2010/main" val="348299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AFB422E-A7DD-CFEA-F87B-52047649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US" dirty="0">
                <a:latin typeface="+mn-lt"/>
              </a:rPr>
              <a:t>Kilpirauhasarvot</a:t>
            </a:r>
            <a:r>
              <a:rPr lang="en-US" dirty="0"/>
              <a:t> akuutin sairauden yhteydessä</a:t>
            </a:r>
          </a:p>
        </p:txBody>
      </p:sp>
      <p:pic>
        <p:nvPicPr>
          <p:cNvPr id="5" name="Sisällön paikkamerkki 4" descr="Kuva, joka sisältää kohteen teksti, diagrammi, viiva, Tontti&#10;&#10;Kuvaus luotu automaattisesti">
            <a:extLst>
              <a:ext uri="{FF2B5EF4-FFF2-40B4-BE49-F238E27FC236}">
                <a16:creationId xmlns:a16="http://schemas.microsoft.com/office/drawing/2014/main" id="{0A109C77-7C68-DB53-7A6F-8863862EE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680" y="1969275"/>
            <a:ext cx="7925497" cy="4081631"/>
          </a:xfr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32F187D-DDD4-3223-15C1-6CBDC42A0EE1}"/>
              </a:ext>
            </a:extLst>
          </p:cNvPr>
          <p:cNvSpPr txBox="1"/>
          <p:nvPr/>
        </p:nvSpPr>
        <p:spPr>
          <a:xfrm>
            <a:off x="7251404" y="6127899"/>
            <a:ext cx="449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 m</a:t>
            </a:r>
            <a:r>
              <a:rPr lang="fi-FI" sz="12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ukailtu lähteestä: Patki V, Kumbhojkar A, Khilnani P. Sick Euthyroid Syndrome: A Myth or Reality. Journal of Pediatric Critical Care 2017;4:4, DOI-10.21304/2017.0403.00213</a:t>
            </a:r>
          </a:p>
        </p:txBody>
      </p:sp>
    </p:spTree>
    <p:extLst>
      <p:ext uri="{BB962C8B-B14F-4D97-AF65-F5344CB8AC3E}">
        <p14:creationId xmlns:p14="http://schemas.microsoft.com/office/powerpoint/2010/main" val="349072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FFB31A-FFC4-AFB6-35BF-2EFAB3DD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Ei-kilpirauhasperäinen sairaus (NTI) ja kilpirauhasen toimintakokeiden tulkinta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A582271-F96F-E622-0977-1EA3424618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57915"/>
              </p:ext>
            </p:extLst>
          </p:nvPr>
        </p:nvGraphicFramePr>
        <p:xfrm>
          <a:off x="633413" y="2212975"/>
          <a:ext cx="1092041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103">
                  <a:extLst>
                    <a:ext uri="{9D8B030D-6E8A-4147-A177-3AD203B41FA5}">
                      <a16:colId xmlns:a16="http://schemas.microsoft.com/office/drawing/2014/main" val="2023378491"/>
                    </a:ext>
                  </a:extLst>
                </a:gridCol>
                <a:gridCol w="2730103">
                  <a:extLst>
                    <a:ext uri="{9D8B030D-6E8A-4147-A177-3AD203B41FA5}">
                      <a16:colId xmlns:a16="http://schemas.microsoft.com/office/drawing/2014/main" val="4179848860"/>
                    </a:ext>
                  </a:extLst>
                </a:gridCol>
                <a:gridCol w="2730103">
                  <a:extLst>
                    <a:ext uri="{9D8B030D-6E8A-4147-A177-3AD203B41FA5}">
                      <a16:colId xmlns:a16="http://schemas.microsoft.com/office/drawing/2014/main" val="1051761084"/>
                    </a:ext>
                  </a:extLst>
                </a:gridCol>
                <a:gridCol w="2730103">
                  <a:extLst>
                    <a:ext uri="{9D8B030D-6E8A-4147-A177-3AD203B41FA5}">
                      <a16:colId xmlns:a16="http://schemas.microsoft.com/office/drawing/2014/main" val="2503408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endParaRPr lang="fi-FI" sz="2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solidFill>
                            <a:srgbClr val="FFFFFF"/>
                          </a:solidFill>
                          <a:effectLst/>
                        </a:rPr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solidFill>
                            <a:srgbClr val="FFFFFF"/>
                          </a:solidFill>
                          <a:effectLst/>
                        </a:rPr>
                        <a:t>T4-V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solidFill>
                            <a:srgbClr val="FFFFFF"/>
                          </a:solidFill>
                          <a:effectLst/>
                        </a:rPr>
                        <a:t>T3-V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2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Akuuttivaihe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</a:t>
                      </a:r>
                      <a:br>
                        <a:rPr lang="fi-FI" sz="2200" dirty="0">
                          <a:effectLst/>
                        </a:rPr>
                      </a:br>
                      <a:r>
                        <a:rPr lang="fi-FI" sz="2200" dirty="0">
                          <a:effectLst/>
                        </a:rPr>
                        <a:t>tai N tai 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41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Krooninen 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3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Toipumisvaihe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N tai 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 tai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 sz="2200" dirty="0">
                          <a:effectLst/>
                        </a:rPr>
                        <a:t>↓ tai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4749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200" dirty="0">
                          <a:effectLst/>
                        </a:rPr>
                        <a:t>N = normaali eli viitealueella</a:t>
                      </a:r>
                      <a:br>
                        <a:rPr lang="fi-FI" sz="2200" dirty="0">
                          <a:effectLst/>
                        </a:rPr>
                      </a:br>
                      <a:r>
                        <a:rPr lang="fi-FI" sz="2200" dirty="0">
                          <a:effectLst/>
                        </a:rPr>
                        <a:t>↑ = yli viitealueen ylärajan</a:t>
                      </a:r>
                      <a:br>
                        <a:rPr lang="fi-FI" sz="2200" dirty="0">
                          <a:effectLst/>
                        </a:rPr>
                      </a:br>
                      <a:r>
                        <a:rPr lang="fi-FI" sz="2200" dirty="0">
                          <a:effectLst/>
                        </a:rPr>
                        <a:t>↓ = alle viitealueen alarajan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fi-FI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430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08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E890F-B854-AACA-F0FF-7FF406BA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/>
                <a:latin typeface="+mn-lt"/>
                <a:ea typeface="Times New Roman" panose="02020603050405020304" pitchFamily="18" charset="0"/>
              </a:rPr>
              <a:t>Epätyypillisesti käyttäytyvien kilpirauhasarvojen syyt ja niiden selvittely (1/3) </a:t>
            </a:r>
            <a:endParaRPr lang="fi-FI" dirty="0">
              <a:latin typeface="+mn-lt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6A32DC18-909A-E8AA-C3CD-02CDEC861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278548"/>
              </p:ext>
            </p:extLst>
          </p:nvPr>
        </p:nvGraphicFramePr>
        <p:xfrm>
          <a:off x="633599" y="1889760"/>
          <a:ext cx="10919599" cy="340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54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E890F-B854-AACA-F0FF-7FF406BA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Epätyypillisesti käyttäytyvien kilpirauhasarvojen syyt ja niiden selvittely (2/3)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8D6BA8B-D43A-19E0-A1A4-BE03CB6C6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839311"/>
              </p:ext>
            </p:extLst>
          </p:nvPr>
        </p:nvGraphicFramePr>
        <p:xfrm>
          <a:off x="633599" y="1889760"/>
          <a:ext cx="10919599" cy="357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650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E890F-B854-AACA-F0FF-7FF406BA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Epätyypillisesti käyttäytyvien kilpirauhasarvojen syyt ja niiden selvittely (3/3)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D65CE9A-1E86-D5A3-282C-DB7282F87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470046"/>
              </p:ext>
            </p:extLst>
          </p:nvPr>
        </p:nvGraphicFramePr>
        <p:xfrm>
          <a:off x="633599" y="1889759"/>
          <a:ext cx="10919599" cy="411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20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E0F3CB-4D2C-E373-5431-BA0D2C16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aloituksen indikaatiot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E03E8A-90C6-06F9-10C8-01D61935D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Kliinistä hypotyreoosia (TSH-arvo yli viitealueen ylärajan ja T4-V-arvo alle viitealueen alarajan) hoidetaan aina.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Tyroksiinihoito voidaan aloittaa tilanteissa, joissa TSH-pitoisuus on toistuvasti vähintään 10 mU/l.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Subkliininen hypotyreoosi hoidetaan tietyissä erityistilanteissa, kuten oireisilla ja raskautta suunnittelevilla potilailla, sekä useimmiten, kun TSH-pitoisuus on toistetusti vähintään 10 mU/l.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Tutkimusnäyttö lievän subkliinisen hypotyreoosin hoidon vaikuttavuudesta on niukkaa.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Tyroksiinihoito ei ilmeisesti vaikuta oireisiin, mielialaan, elämänlaatuun tai kognitioon henkilöillä, joilla on subkliininen hypotyreoosi (näytönaste </a:t>
            </a:r>
            <a:r>
              <a:rPr lang="fi-FI" dirty="0">
                <a:hlinkClick r:id="rId2"/>
              </a:rPr>
              <a:t>B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Tyroksiinihoitoa ei tule aloittaa, jos kilpirauhasarvot ovat viitealueella, vaikka henkilöllä olisi kilpirauhasen vajaatoimintaan sopivia oireita, kuten ylipainoa ja väsymystä.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063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EC438E-3C07-EC31-9F6A-B393A37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759189"/>
            <a:ext cx="10919599" cy="593361"/>
          </a:xfrm>
        </p:spPr>
        <p:txBody>
          <a:bodyPr anchor="ctr">
            <a:normAutofit/>
          </a:bodyPr>
          <a:lstStyle/>
          <a:p>
            <a:r>
              <a:rPr lang="fi-FI" dirty="0"/>
              <a:t>Subkliinisen hypotyreoosin hoito aikuisella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7F45C0DB-5024-0951-B538-F96010459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256" y="1495425"/>
            <a:ext cx="7184316" cy="5334355"/>
          </a:xfrm>
          <a:noFill/>
        </p:spPr>
      </p:pic>
    </p:spTree>
    <p:extLst>
      <p:ext uri="{BB962C8B-B14F-4D97-AF65-F5344CB8AC3E}">
        <p14:creationId xmlns:p14="http://schemas.microsoft.com/office/powerpoint/2010/main" val="306885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/>
              <a:t>Julkaistu 13.12.2024</a:t>
            </a:r>
            <a:endParaRPr lang="fi-FI" sz="2200" dirty="0"/>
          </a:p>
          <a:p>
            <a:endParaRPr lang="fi-FI" sz="2200" dirty="0"/>
          </a:p>
          <a:p>
            <a:r>
              <a:rPr lang="fi-FI" sz="2200"/>
              <a:t>Perustuu 10.12.2024 </a:t>
            </a:r>
            <a:r>
              <a:rPr lang="fi-FI" sz="2200" dirty="0"/>
              <a:t>julkaistuun</a:t>
            </a:r>
            <a:br>
              <a:rPr lang="fi-FI" sz="2200" dirty="0"/>
            </a:br>
            <a:r>
              <a:rPr lang="fi-FI" sz="2200" dirty="0"/>
              <a:t>Käypä hoito -suositukseen</a:t>
            </a:r>
            <a:br>
              <a:rPr lang="fi-FI" sz="2200" dirty="0"/>
            </a:br>
            <a:r>
              <a:rPr lang="fi-FI" sz="2200" dirty="0"/>
              <a:t>Kilpirauhasen vajaatoiminta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10" name="Kuvan paikkamerkki 9" descr="Kuva, joka sisältää kohteen Ihmisen kasvot, henkilö, vaate, sisä-&#10;&#10;Kuvaus luotu automaattisesti">
            <a:extLst>
              <a:ext uri="{FF2B5EF4-FFF2-40B4-BE49-F238E27FC236}">
                <a16:creationId xmlns:a16="http://schemas.microsoft.com/office/drawing/2014/main" id="{D5720784-04EC-60BA-31E0-E8E462ABB6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23" r="16823"/>
          <a:stretch>
            <a:fillRect/>
          </a:stretch>
        </p:blipFill>
        <p:spPr>
          <a:xfrm flipH="1">
            <a:off x="631825" y="927280"/>
            <a:ext cx="5112152" cy="513833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F7AFA3A-A3F9-9409-0760-E77C99DF245C}"/>
              </a:ext>
            </a:extLst>
          </p:cNvPr>
          <p:cNvSpPr txBox="1"/>
          <p:nvPr/>
        </p:nvSpPr>
        <p:spPr>
          <a:xfrm>
            <a:off x="631825" y="6114019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Kuva: Gettyimages</a:t>
            </a:r>
            <a:endParaRPr lang="fi-FI" sz="1200" b="0" dirty="0">
              <a:solidFill>
                <a:schemeClr val="bg2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E6214-AD2E-935F-FD61-05E9B347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Subkliinisen hypotyreoosin hoitokokeilun toteuttaminen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5523E0-0867-332E-1FCD-B3D62D77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1138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Varmistetaan, että on kyse pysyvästä subkliinisestä hypotyreoosista.</a:t>
            </a:r>
          </a:p>
          <a:p>
            <a:pPr marL="971550" lvl="1" indent="-342900"/>
            <a:r>
              <a:rPr lang="fi-FI" dirty="0"/>
              <a:t>Tällöin TSH-arvo on vähintään kahdessa 3–6 kuukauden välein tehdyssä tutkimuksessa yli viitealueen ylärajan ja T4-V-arvo on viitealueella.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Kirjataan hoidon tavoite eli ne oireet, joiden helpottumista tavoitellaan.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Selitetään potilaalle, että hoidon vaikutus oireisiin on epävarma ja hoito lopetetaan, jollei 6 kuukauden hoidon aikana havaita vaikutusta oireisiin, vaikka TSH-arvo saadaan viitealueelle.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On myös syytä huomioida lääkehoidon aloittamiseen liittyvä mahdollinen lume- tai hoitosuhdevaikutus, jonka kesto on epäselvä ja riippuu muun muassa hoitosuhteen jatkuvuudesta.</a:t>
            </a:r>
          </a:p>
        </p:txBody>
      </p:sp>
    </p:spTree>
    <p:extLst>
      <p:ext uri="{BB962C8B-B14F-4D97-AF65-F5344CB8AC3E}">
        <p14:creationId xmlns:p14="http://schemas.microsoft.com/office/powerpoint/2010/main" val="3455715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E6214-AD2E-935F-FD61-05E9B347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Subkliinisen hypotyreoosin hoitokokeilun toteuttaminen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5523E0-0867-332E-1FCD-B3D62D771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1138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Yleensä tyroksiini suositellaan aloitettavaksi annoksella 25–50 µg vuorokaudessa.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Tyroksiinin annosta säädetään 6–8 viikon välein, kunnes TSH-arvo on asettunut viitealueelle. Tämän jälkeen jatketaan samalla annoksella.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Tuloksettoman hoitokokeilun jälkeen tutkitaan TSH- ja T4-V-pitoisuus uudestaan vuoden kuluttua, jotta havaitaan mahdollinen eteneminen kliiniseksi hypotyreoosiksi.</a:t>
            </a:r>
          </a:p>
        </p:txBody>
      </p:sp>
    </p:spTree>
    <p:extLst>
      <p:ext uri="{BB962C8B-B14F-4D97-AF65-F5344CB8AC3E}">
        <p14:creationId xmlns:p14="http://schemas.microsoft.com/office/powerpoint/2010/main" val="185252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64361-2AC5-8833-312C-5B9FDC9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Kliinisen hypotyreoosin hoidon toteutus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FCF114-0319-2147-7BA4-B1DB572B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Hypotyreoosin hoidon tavoite on korjata hypotyreoosin oireet ja löydökset sekä normalisoida TSH-arvo viitealueelle.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Hypotyreoosin hoito toteutetaan synteettisellä tyroksiinilla (T4-hormoni). </a:t>
            </a:r>
          </a:p>
          <a:p>
            <a:pPr marL="971550" lvl="1" indent="-342900"/>
            <a:r>
              <a:rPr lang="fi-FI" dirty="0"/>
              <a:t>Ks. dia</a:t>
            </a:r>
            <a:r>
              <a:rPr lang="fi-FI" dirty="0">
                <a:hlinkClick r:id="rId2" action="ppaction://hlinksldjump"/>
              </a:rPr>
              <a:t> 24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Yleensä seurannassa riittää laboratoriokokeeksi TSH-mittaus.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T4-V-määritys kannattaa tehdä hoidon alkuvaiheessa, jos potilas on </a:t>
            </a:r>
            <a:r>
              <a:rPr lang="fi-FI" dirty="0">
                <a:solidFill>
                  <a:srgbClr val="001759"/>
                </a:solidFill>
              </a:rPr>
              <a:t>oireinen siitä huolimatta, että TSH-arvo on viitealueella, jos epäillään adherenssi-ongelmaa, jos seurataan sentraalista hypotyreoosia </a:t>
            </a:r>
            <a:r>
              <a:rPr lang="fi-FI" dirty="0"/>
              <a:t>tai potilas on lapsi.</a:t>
            </a:r>
          </a:p>
        </p:txBody>
      </p:sp>
    </p:spTree>
    <p:extLst>
      <p:ext uri="{BB962C8B-B14F-4D97-AF65-F5344CB8AC3E}">
        <p14:creationId xmlns:p14="http://schemas.microsoft.com/office/powerpoint/2010/main" val="428551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64361-2AC5-8833-312C-5B9FDC9F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Kliinisen hypotyreoosin hoidon toteutus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FCF114-0319-2147-7BA4-B1DB572B9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Hypotyreoosi vaatii säännöllistä seurantaa, koska tyroksiinin annostarve voi muuttua.</a:t>
            </a:r>
          </a:p>
          <a:p>
            <a:pPr marL="971550" lvl="1" indent="-342900"/>
            <a:r>
              <a:rPr lang="fi-FI" sz="2200" dirty="0"/>
              <a:t>Vakaassa tilanteessa seurantaväli voi olla 1–2 vuotta. </a:t>
            </a:r>
          </a:p>
          <a:p>
            <a:pPr marL="971550" lvl="1" indent="-342900"/>
            <a:r>
              <a:rPr lang="fi-FI" sz="2200" dirty="0"/>
              <a:t>Tiheämpää seurantaa (6–12 viikon välein) </a:t>
            </a:r>
            <a:r>
              <a:rPr lang="fi-FI" sz="2200" dirty="0">
                <a:solidFill>
                  <a:srgbClr val="001759"/>
                </a:solidFill>
              </a:rPr>
              <a:t>tarvitaan, jos kilpirauhashormoni-lääkityksen annosta muutetaan tai jos paino, vointi tai muu lääkitys olennaisesti muuttuu.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Liian suuri tai pieni tyroksiiniannos lisää sairastavuutta ja kuolleisuutta, minkä vuoksi TSH-arvo pyritään pitämään viitealueella.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Iäkkäillä potilailla liian suuren tyroksiiniannoksen riskit korostuvat.</a:t>
            </a:r>
          </a:p>
        </p:txBody>
      </p:sp>
    </p:spTree>
    <p:extLst>
      <p:ext uri="{BB962C8B-B14F-4D97-AF65-F5344CB8AC3E}">
        <p14:creationId xmlns:p14="http://schemas.microsoft.com/office/powerpoint/2010/main" val="42014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4A7657-E51E-78D9-E64B-83CB1AF7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050" y="854439"/>
            <a:ext cx="4661158" cy="836249"/>
          </a:xfrm>
        </p:spPr>
        <p:txBody>
          <a:bodyPr anchor="t">
            <a:noAutofit/>
          </a:bodyPr>
          <a:lstStyle/>
          <a:p>
            <a:r>
              <a:rPr lang="fi-FI" dirty="0"/>
              <a:t>Tyroksiinihoidon aloitusannos ja annoksen muutokset aikuisilla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B3F6A56-0565-AA13-133C-872CE778BA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1628775" y="736618"/>
            <a:ext cx="4467226" cy="6098599"/>
          </a:xfrm>
          <a:noFill/>
        </p:spPr>
      </p:pic>
    </p:spTree>
    <p:extLst>
      <p:ext uri="{BB962C8B-B14F-4D97-AF65-F5344CB8AC3E}">
        <p14:creationId xmlns:p14="http://schemas.microsoft.com/office/powerpoint/2010/main" val="285080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FBB6B-3AF0-6B57-83EE-C3976A71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Hypotyreoosiin sopivia oireita, mutta TSH- ja T4-V-arvot ovat viitealueella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4C5CF1-C535-DF53-FB9D-8E26A5D4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Tyroksiinihoito lievittää hypotyreoosiin sopivia oireita saman verran kuin lumelääke henkilöillä, joiden kilpirauhasen toimintakokeiden arvot </a:t>
            </a:r>
            <a:br>
              <a:rPr lang="fi-FI" dirty="0"/>
            </a:br>
            <a:r>
              <a:rPr lang="fi-FI" dirty="0"/>
              <a:t>(TSH ja T4-V) ovat viitealueella.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Tyroksiinihoitoa ei tule aloittaa, jos kilpirauhasarvot ovat viitealueella, vaikka henkilöllä olisi kilpirauhasen vajaatoimintaan sopivia oireita, kuten ylipainoa ja väsymystä.</a:t>
            </a:r>
          </a:p>
        </p:txBody>
      </p:sp>
    </p:spTree>
    <p:extLst>
      <p:ext uri="{BB962C8B-B14F-4D97-AF65-F5344CB8AC3E}">
        <p14:creationId xmlns:p14="http://schemas.microsoft.com/office/powerpoint/2010/main" val="1131392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9D28F-448C-A598-3F9B-BFF506D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Hoitotyytyväisyys ja siihen 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911EC-B0E0-CA4F-91AA-1B1A426D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75869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Kyselytutkimusten mukaan hypotyreoosipotilaista jopa 20–60 % on tyytymättömiä vointiinsa.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Hoitotyytymättömyyden taustat ovat monitekijäiset. Taustalla voivat olla</a:t>
            </a:r>
            <a:br>
              <a:rPr lang="fi-FI" dirty="0"/>
            </a:br>
            <a:r>
              <a:rPr lang="fi-FI" dirty="0"/>
              <a:t>muun muassa</a:t>
            </a:r>
          </a:p>
          <a:p>
            <a:pPr marL="971550" lvl="1" indent="-342900"/>
            <a:r>
              <a:rPr lang="fi-FI" dirty="0"/>
              <a:t>epäoptimaalinen kilpirauhashormonihoito</a:t>
            </a:r>
          </a:p>
          <a:p>
            <a:pPr marL="971550" lvl="1" indent="-342900"/>
            <a:r>
              <a:rPr lang="fi-FI" dirty="0"/>
              <a:t>autoimmuunisairaus ja muut hoitamattomat oireet ja sairaudet</a:t>
            </a:r>
          </a:p>
          <a:p>
            <a:pPr marL="971550" lvl="1" indent="-342900"/>
            <a:r>
              <a:rPr lang="fi-FI" dirty="0"/>
              <a:t>potilaan kokemus hoidosta</a:t>
            </a:r>
          </a:p>
          <a:p>
            <a:pPr marL="971550" lvl="1" indent="-342900"/>
            <a:r>
              <a:rPr lang="fi-FI" dirty="0"/>
              <a:t>henkilökunnan asiantuntemus</a:t>
            </a:r>
          </a:p>
          <a:p>
            <a:pPr marL="971550" lvl="1" indent="-342900"/>
            <a:r>
              <a:rPr lang="fi-FI" dirty="0"/>
              <a:t>ongelmat hoidon jatkuvuudessa</a:t>
            </a:r>
          </a:p>
          <a:p>
            <a:pPr marL="971550" lvl="1" indent="-342900"/>
            <a:r>
              <a:rPr lang="fi-FI" dirty="0"/>
              <a:t>käytetty kilpirauhasvalmiste</a:t>
            </a:r>
          </a:p>
          <a:p>
            <a:pPr marL="971550" lvl="1" indent="-342900"/>
            <a:r>
              <a:rPr lang="fi-FI" dirty="0"/>
              <a:t>potilaan epärealistiset odotukset hoidosta.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Työikäinen potilas saattaa tarvita tukea työkyvyn ylläpitämisessä.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Kilpirauhasarvojen normaalistamiseen tähtäävä kilpirauhashormonihoito ei ilmeisesti korjaa ylipainoa kilpirauhasen vajaatoiminnassa </a:t>
            </a:r>
            <a:r>
              <a:rPr lang="fi-FI" dirty="0">
                <a:hlinkClick r:id="rId2"/>
              </a:rPr>
              <a:t>B</a:t>
            </a:r>
            <a:r>
              <a:rPr lang="fi-FI" dirty="0"/>
              <a:t>.</a:t>
            </a:r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010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9D28F-448C-A598-3F9B-BFF506D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Oireet jatkuvat tavoitellusta TSH-pitoisuudesta huolimatta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E911EC-B0E0-CA4F-91AA-1B1A426D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39674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potilas ei ole tyytyväinen vointiinsa tai elämänlaatuunsa tyroksiinimonoterapian aikana </a:t>
            </a:r>
          </a:p>
          <a:p>
            <a:pPr marL="971550" lvl="1" indent="-342900"/>
            <a:r>
              <a:rPr lang="fi-FI" dirty="0"/>
              <a:t>tarkistetaan, onko potilaalla primaarinen kliininen hypotyreoosi</a:t>
            </a:r>
          </a:p>
          <a:p>
            <a:pPr marL="971550" lvl="1" indent="-342900"/>
            <a:r>
              <a:rPr lang="fi-FI" dirty="0"/>
              <a:t>arvioidaan, onko hypotyreoosin etiologia sellainen, että se johtaa pysyvään ja merkittävään kilpirauhashormonivajaukseen</a:t>
            </a:r>
          </a:p>
          <a:p>
            <a:pPr marL="971550" lvl="1" indent="-342900"/>
            <a:r>
              <a:rPr lang="fi-FI" dirty="0"/>
              <a:t>tarkistetaan tyroksiinihoidon asianmukainen toteutuminen</a:t>
            </a:r>
          </a:p>
          <a:p>
            <a:pPr marL="971550" lvl="1" indent="-342900"/>
            <a:r>
              <a:rPr lang="fi-FI" dirty="0"/>
              <a:t>kirjataan potilasta häiritsevät oireet</a:t>
            </a:r>
          </a:p>
          <a:p>
            <a:pPr marL="971550" lvl="1" indent="-342900"/>
            <a:r>
              <a:rPr lang="fi-FI" dirty="0"/>
              <a:t>selvitetään, onko oireiden taustalla jokin muu diagnosoimaton tai hoitamaton sairaus tai syy. (Ks. </a:t>
            </a:r>
            <a:r>
              <a:rPr lang="fi-FI" dirty="0">
                <a:hlinkClick r:id="rId2"/>
              </a:rPr>
              <a:t>suosituksen taulukko 5</a:t>
            </a:r>
            <a:r>
              <a:rPr lang="fi-FI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potilaalla esiintyy oireita tavoitellusta TSH-arvosta huolimatta ja muiden sairauksien, lääkkeiden, elämäntilanteen ja elintapojen vaikutukset oireisiin on tutkittu ja hoidettu ensin,</a:t>
            </a:r>
          </a:p>
          <a:p>
            <a:pPr marL="971550" lvl="1" indent="-342900"/>
            <a:r>
              <a:rPr lang="fi-FI" dirty="0"/>
              <a:t>endokrinologian erikoislääkäri tai kilpirauhassairauksien hoitoon perehtynyt sisätautilääkäri voi suunnitella hoitokokeilun synteettisen levotyroksiinin (T4) ja liotyroniinin (T3) yhdistelmähoidolla. TSH-arvon tulee pysyä viitealueella yhdistelmähoidon aikana.</a:t>
            </a:r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9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7218D-4C82-AFDB-3B2B-8ED94128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Liotyroniini</a:t>
            </a:r>
            <a:r>
              <a:rPr lang="fi-FI" dirty="0"/>
              <a:t> (T3)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EA51FD-9069-8859-FC70-390F49221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Synteettisen levotyroksiinin (T4) ja liotyroniinin (T3) yhdistelmähoito</a:t>
            </a:r>
            <a:br>
              <a:rPr lang="fi-FI" dirty="0"/>
            </a:br>
            <a:r>
              <a:rPr lang="fi-FI" dirty="0"/>
              <a:t>(T4 + T3 -yhdistelmähoito) ei ilmeisesti paranna potilaan elämänlaatua, väsymystä, masennusta, ahdistuneisuutta tai kipua tyroksiinimonoterapiaan verrattuna kliinistä kilpirauhasen vajaatoimintaa sairastavilla potilailla (</a:t>
            </a:r>
            <a:r>
              <a:rPr lang="fi-FI" dirty="0">
                <a:solidFill>
                  <a:srgbClr val="001759"/>
                </a:solidFill>
              </a:rPr>
              <a:t>näytönaste </a:t>
            </a:r>
            <a:r>
              <a:rPr lang="fi-FI" dirty="0">
                <a:hlinkClick r:id="rId2"/>
              </a:rPr>
              <a:t>B</a:t>
            </a:r>
            <a:r>
              <a:rPr lang="fi-FI" dirty="0"/>
              <a:t>)</a:t>
            </a:r>
            <a:r>
              <a:rPr lang="fi-FI" dirty="0">
                <a:solidFill>
                  <a:srgbClr val="001759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Lisätietoa yhdistelmähoitoon soveltuvista ja siitä todennäköisesti hyötyvistä potilaista tarvitaan.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T3-monoterapiaa tai eläinperäisiä valmisteita ei suositella. </a:t>
            </a:r>
          </a:p>
        </p:txBody>
      </p:sp>
    </p:spTree>
    <p:extLst>
      <p:ext uri="{BB962C8B-B14F-4D97-AF65-F5344CB8AC3E}">
        <p14:creationId xmlns:p14="http://schemas.microsoft.com/office/powerpoint/2010/main" val="17137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DD5CB9-C93F-F9CB-2CC9-D0E5F01A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Lasten, iäkkäiden, raskaana olevien ja kilpirau</a:t>
            </a:r>
            <a:r>
              <a:rPr lang="fi-FI" dirty="0">
                <a:cs typeface="Times New Roman" panose="02020603050405020304" pitchFamily="18" charset="0"/>
              </a:rPr>
              <a:t>has-</a:t>
            </a:r>
            <a:r>
              <a:rPr lang="fi-FI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syöpäpotilaiden hoidon erityispiirteitä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6A9F0E6-E30A-1EE0-1CE8-28FCE8E47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38863"/>
              </p:ext>
            </p:extLst>
          </p:nvPr>
        </p:nvGraphicFramePr>
        <p:xfrm>
          <a:off x="633599" y="1837113"/>
          <a:ext cx="10919599" cy="464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81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Näytön varmuusaste Käypä hoito -suosituksissa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06103"/>
              </p:ext>
            </p:extLst>
          </p:nvPr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tiedosta, joka ei täytä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6DE684-5666-4D35-068A-0791510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rmAutofit/>
          </a:bodyPr>
          <a:lstStyle/>
          <a:p>
            <a:r>
              <a:rPr lang="fi-FI" sz="2700"/>
              <a:t>Tyroksiinihoidon tarpeen arviointi raskaana olevilla naisilla, joilla ei ole ollut tyroksiinia käytössä ennen raskautta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A0B6FA56-48AC-65B9-B0C2-7891CBE25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53"/>
          <a:stretch/>
        </p:blipFill>
        <p:spPr>
          <a:xfrm>
            <a:off x="2503743" y="2086882"/>
            <a:ext cx="7184514" cy="4398860"/>
          </a:xfrm>
          <a:noFill/>
        </p:spPr>
      </p:pic>
    </p:spTree>
    <p:extLst>
      <p:ext uri="{BB962C8B-B14F-4D97-AF65-F5344CB8AC3E}">
        <p14:creationId xmlns:p14="http://schemas.microsoft.com/office/powerpoint/2010/main" val="128793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2" y="762000"/>
            <a:ext cx="11573391" cy="836249"/>
          </a:xfrm>
        </p:spPr>
        <p:txBody>
          <a:bodyPr/>
          <a:lstStyle/>
          <a:p>
            <a:r>
              <a:rPr lang="fi-FI" sz="2000" dirty="0"/>
              <a:t>Suomalaisen Lääkäriseuran Duodecimin, Suomen Endokrinologiyhdistyksen, Suomen lastenendokrinologiyhdistyksen ja Suomen yleislääketieteen yhdistyksen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74" y="1745146"/>
            <a:ext cx="11263126" cy="4519527"/>
          </a:xfrm>
        </p:spPr>
        <p:txBody>
          <a:bodyPr>
            <a:normAutofit/>
          </a:bodyPr>
          <a:lstStyle/>
          <a:p>
            <a:r>
              <a:rPr lang="fi-FI" sz="1800" b="1" dirty="0"/>
              <a:t>Puheenjohtaja:</a:t>
            </a:r>
          </a:p>
          <a:p>
            <a:r>
              <a:rPr lang="fi-FI" sz="1800" dirty="0"/>
              <a:t>Saara Metso, LT, sisätautiopin dosentti, sisätautien ja endokrinologian erikoislääkäri, diabeteksen hoidon ja haavanhoidon erityispätevyys; Tays, sisätautien vastuualue, endokrinologia, Pirkanmaan hyvinvointialue</a:t>
            </a:r>
          </a:p>
          <a:p>
            <a:r>
              <a:rPr lang="fi-FI" sz="1800" b="1" dirty="0"/>
              <a:t>Jäsenet:</a:t>
            </a:r>
          </a:p>
          <a:p>
            <a:r>
              <a:rPr lang="fi-FI" sz="1800" dirty="0"/>
              <a:t>Hanna Aula, LT, syöpätautien erikoislääkäri; Tays, syövänhoidon vastuualue, Pirkanmaan hyvinvointialue</a:t>
            </a:r>
          </a:p>
          <a:p>
            <a:r>
              <a:rPr lang="fi-FI" sz="1800" dirty="0"/>
              <a:t>Tapani Ebeling, LT, sisätautiopin dosentti, sisätautien ja endokrinologian erikoislääkäri, diabeteksen hoidon, haavanhoidon ja terveydenhuollon tietotekniikan erityispätevyys, osastonylilääkäri; OYS Sisätautikeskus, endokrinologia, Pohjois-Pohjanmaan hyvinvointialue Pohde</a:t>
            </a:r>
          </a:p>
          <a:p>
            <a:r>
              <a:rPr lang="fi-FI" sz="1800" dirty="0"/>
              <a:t>Seija Eskelinen, LT, yleislääketieteen erikoislääkäri, lääkärikouluttajan erityispätevyys, asiantuntijalääkäri; Kela Asiantuntijalääkärikeskus 2</a:t>
            </a:r>
          </a:p>
          <a:p>
            <a:r>
              <a:rPr lang="fi-FI" sz="1800" dirty="0"/>
              <a:t>Esa Hämäläinen, LKT, kliinisen kemian professori, emeritus; Itä-Suomen yliopisto, kliinisen lääketieteen yksikkö</a:t>
            </a:r>
          </a:p>
          <a:p>
            <a:r>
              <a:rPr lang="fi-FI" sz="1800" dirty="0"/>
              <a:t>Jarmo Jääskeläinen, LT, lastentautien professori ja ylilääkäri, lastentautien ja -endokrinologian erikoislääkäri; KYS, lasten ja nuorten osaamiskeskus ja Itä-Suomen yliopisto, kliinisen lääketieteen yksikkö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300858" y="6264673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464728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5"/>
            <a:ext cx="10919599" cy="5663875"/>
          </a:xfrm>
        </p:spPr>
        <p:txBody>
          <a:bodyPr>
            <a:normAutofit fontScale="92500" lnSpcReduction="20000"/>
          </a:bodyPr>
          <a:lstStyle/>
          <a:p>
            <a:r>
              <a:rPr lang="fi-FI" sz="2100" b="1" dirty="0"/>
              <a:t>Jäsenet</a:t>
            </a:r>
            <a:r>
              <a:rPr lang="fi-FI" sz="2100" dirty="0"/>
              <a:t> (jatkoa edellisestä):</a:t>
            </a:r>
          </a:p>
          <a:p>
            <a:r>
              <a:rPr lang="fi-FI" sz="2100" dirty="0"/>
              <a:t>Otto Knutar, LL, sisätautien ja endokrinologian erikoislääkäri, diabeteksen hoidon erityispätevyys, ylilääkäri; Vaasan keskussairaala</a:t>
            </a:r>
          </a:p>
          <a:p>
            <a:r>
              <a:rPr lang="fi-FI" sz="2100" dirty="0"/>
              <a:t>Virpi Kröger, LL, yleislääketieteen erikoislääkäri, tulosaluejohtaja, kuntoutus; Kanta-Hämeen hyvinvointialue</a:t>
            </a:r>
          </a:p>
          <a:p>
            <a:r>
              <a:rPr lang="fi-FI" sz="2100" dirty="0"/>
              <a:t>David Laaksonen, LL, FT, sisätautiopin dosentti, sisätautien ja endokrinologian erikoislääkäri; KYS, endokrinologian ja ravitsemustieteen poliklinikka</a:t>
            </a:r>
          </a:p>
          <a:p>
            <a:r>
              <a:rPr lang="fi-FI" sz="2100" dirty="0"/>
              <a:t>Eero Mervaala, LT, professori; Helsingin yliopiston lääketieteellinen tiedekunta, farmakologian osasto ja Suomalainen Lääkäriseura Duodecim (Käypä hoito -toimittaja)</a:t>
            </a:r>
          </a:p>
          <a:p>
            <a:r>
              <a:rPr lang="fi-FI" sz="2100" dirty="0"/>
              <a:t>Lassi Nelimarkka, LT, sisätautien ja endokrinologian erikoislääkäri, kliininen opettaja, sisätautioppi; Turun yliopisto</a:t>
            </a:r>
          </a:p>
          <a:p>
            <a:r>
              <a:rPr lang="fi-FI" sz="2100" dirty="0"/>
              <a:t>Leena Norvio, LL, sisätautien ja endokrinologian erikoislääkäri, osastonylilääkäri; HUS Hyvinkään sairaala</a:t>
            </a:r>
          </a:p>
          <a:p>
            <a:r>
              <a:rPr lang="fi-FI" sz="2100" dirty="0"/>
              <a:t>Milla Rosengård-Bärlund, LT, sisätautien ja endokrinologian erikoislääkäri; HUS, Vatsakeskus, Endokrinologia, Meilahden sairaala</a:t>
            </a:r>
          </a:p>
          <a:p>
            <a:r>
              <a:rPr lang="fi-FI" sz="2100" dirty="0"/>
              <a:t>Liisa Viikari, LT, lastentautien erikoislääkäri, lastenendokrinologi, diabeteksen hoidon erityispätevyys; Tyks lasten ja nuorten klinikka</a:t>
            </a:r>
          </a:p>
          <a:p>
            <a:endParaRPr lang="fi-FI" sz="2100" dirty="0"/>
          </a:p>
          <a:p>
            <a:endParaRPr lang="fi-FI" sz="2100" dirty="0"/>
          </a:p>
          <a:p>
            <a:pPr algn="ctr"/>
            <a:r>
              <a:rPr lang="fi-FI" sz="1700" dirty="0"/>
              <a:t>Luentomateriaalin ovat laatineet Saara Metso ja Tiina Tala, oppimateriaali- ja kuvatoimittaja, Käypä hoito.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sz="2600" dirty="0"/>
              <a:t>Lisää aiheesta</a:t>
            </a:r>
            <a:br>
              <a:rPr lang="fi-FI" sz="2600" dirty="0"/>
            </a:br>
            <a:r>
              <a:rPr lang="fi-FI" sz="2600" dirty="0"/>
              <a:t>Kilpirauhasen vajaatoiminnan Käypä hoito -suosituksessa</a:t>
            </a:r>
          </a:p>
          <a:p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materiaalissa.</a:t>
            </a:r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8FBF37-1300-07CF-8C95-392EB12A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Riskitekijät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0A09E4-EC7B-BC4E-F9F5-A9D1E4CA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Naissukupuoli. Krooninen autoimmuunityreoidiitti on tavallisempi naisilla.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Ikä. Yli 60-vuotiailla todetaan enemmän hypotyreoosia kuin nuoremmilla.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Muu autoimmuunisairaus, kuten keliakia, tyypin 1 diabetes tai Addisonin tauti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Downin tai Turnerin oireyhtymä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Suvussa esiintyvät kilpirauhasen toimintahäiriöt ja autoimmuunisairaudet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Kilpirauhasen leikkaus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Kilpirauhasen seutuun tai pään alueelle kohdistunut sädehoito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Jodin liian vähäinen tai liian runsas saanti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Lapsuusiän painon nousu ja ylipaino nuoruudessa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Hormonitoimintaa häiritsevät ympäristö- ja teollisuuskemikaalit (endocrine disrupting chemicals)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676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13833-5222-3BE7-F2D5-227559F0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Jodi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050DF1-10CD-CC60-FBF7-C7D73C61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9"/>
            <a:ext cx="10919599" cy="471011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Jodia tarvitaan kilpirauhashormonien synteesissä.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Jodin tarve on aikuisella 150 µg </a:t>
            </a:r>
            <a:r>
              <a:rPr lang="fi-FI" dirty="0">
                <a:solidFill>
                  <a:srgbClr val="001759"/>
                </a:solidFill>
              </a:rPr>
              <a:t>vuorokaudessa. Valtaosalla suomalaisista jodin saanti on riittävä. </a:t>
            </a:r>
          </a:p>
          <a:p>
            <a:pPr marL="971550" lvl="1" indent="-342900"/>
            <a:r>
              <a:rPr lang="fi-FI" dirty="0">
                <a:solidFill>
                  <a:srgbClr val="001759"/>
                </a:solidFill>
              </a:rPr>
              <a:t>Tarve täyttyy, jos syö ravitsemussuositusten mukaisesti.</a:t>
            </a:r>
          </a:p>
          <a:p>
            <a:pPr marL="971550" lvl="1" indent="-342900"/>
            <a:r>
              <a:rPr lang="fi-FI" dirty="0">
                <a:solidFill>
                  <a:srgbClr val="001759"/>
                </a:solidFill>
              </a:rPr>
              <a:t>Mikäli ruokavalio ei sisällä maitovalmisteita tai jodioituja kasvijuomia, kalaa, kananmunaa ja jodioitua suolaa, jodin saanti on todennäköisesti tarvetta pienempää.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Vegaaniruokavaliota suositellaan täydennettäväksi 100–175 µg/vrk jodia sisältävillä monivitamiini-kivennäisainevalmisteilla.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Lisääntyneen tarpeen vuoksi raskaana oleville ja imettäville äideille suositellaan jodia sisältäviä monivitamiini-kivennäisainevalmisteita, jos jodin vuorokausitarve ei täyty ruokavaliolla (raskaana olevilla 175 µg/vrk ja imettävillä 200 µg/vrk).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Yksilön riittävää jodin saantia ei ole tarkoituksenmukaista arvioida jodidi-määrityksellä kilpirauhassairauksien diagnostiikassa, koska virtsan ja veren jodidi-määritys kuvastaa vain viimeisten 24–48 tunnin aikaista jodin saantia. Jodin puutteen seuraukset syntyvät yksilötasolla hitaasti.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59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8FEEE-A0CC-35B0-58FB-88A652A2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C3A892-D4AD-71DE-6738-5C5D5FD41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64284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Epäily kilpirauhasen vajaatoiminnasta voi syntyä oireiden perusteella, mutta </a:t>
            </a:r>
            <a:r>
              <a:rPr lang="fi-FI" b="1" dirty="0"/>
              <a:t>diagnoosin tulee perustua laboratoriomäärityksiin</a:t>
            </a:r>
            <a:r>
              <a:rPr lang="fi-FI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Kilpirauhasen vajaatoiminnan </a:t>
            </a:r>
            <a:r>
              <a:rPr lang="fi-FI" b="1" dirty="0"/>
              <a:t>oireet ovat usein epäspesifisiä</a:t>
            </a:r>
            <a:r>
              <a:rPr lang="fi-FI" dirty="0"/>
              <a:t>, ja samanlaisia oireita ilmenee lukuisissa muissakin somaattisissa ja psyykkisissä sairauksissa.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Kliinisen hypotyreoosin tavallisia oireita ja löydöksiä ovat väsymys, kuiva iho, turvotus, palelu, muistihäiriöt, kuukautishäiriöt, lapsettomuus, suuri </a:t>
            </a:r>
            <a:r>
              <a:rPr lang="fi-FI" dirty="0">
                <a:solidFill>
                  <a:srgbClr val="001759"/>
                </a:solidFill>
              </a:rPr>
              <a:t>kolesteroli-pitoisuus ja anemia. Lapsella pituuskasvu voi hidastua ja pituuteen suhteutettu </a:t>
            </a:r>
            <a:r>
              <a:rPr lang="fi-FI" dirty="0"/>
              <a:t>paino voi samanaikaisesti nousta.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Tyypillisten oireiden tai löydösten yhteydessä hypotyreoosi tulisi sulkea pois tyreotropiini (TSH) -pitoisuuden määrityksellä.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Kliinisessä primaarisessa hypotyreoosissa TSH-arvo on yli viitealueen ylärajan ja T4-V-arvo alle viitealueen alarajan.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Subkliinisessä hypotyreoosissa TSH-arvo on toistetusti yli viitealueen ylärajan ja </a:t>
            </a:r>
            <a:br>
              <a:rPr lang="fi-FI" dirty="0"/>
            </a:br>
            <a:r>
              <a:rPr lang="fi-FI" dirty="0"/>
              <a:t>T4-V-arvo viitealueella.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1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F97851-C469-821C-DB1A-11B3C401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723" y="854439"/>
            <a:ext cx="4330103" cy="2769294"/>
          </a:xfrm>
        </p:spPr>
        <p:txBody>
          <a:bodyPr/>
          <a:lstStyle/>
          <a:p>
            <a:r>
              <a:rPr lang="fi-FI" dirty="0"/>
              <a:t>Hypotyreoosin oireiden ja löydösten esiintyminen terveillä ja hypotyreoosia sairastavilla</a:t>
            </a:r>
          </a:p>
        </p:txBody>
      </p:sp>
      <p:pic>
        <p:nvPicPr>
          <p:cNvPr id="5" name="Sisällön paikkamerkki 4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7A0F86AA-1E40-EE04-1621-C2A993336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653792" y="841540"/>
            <a:ext cx="6177285" cy="5791202"/>
          </a:xfrm>
          <a:noFill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D86E898-EFC4-A4FA-52BC-1F01DD663387}"/>
              </a:ext>
            </a:extLst>
          </p:cNvPr>
          <p:cNvSpPr txBox="1"/>
          <p:nvPr/>
        </p:nvSpPr>
        <p:spPr>
          <a:xfrm>
            <a:off x="7298725" y="5894078"/>
            <a:ext cx="4077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 m</a:t>
            </a:r>
            <a:r>
              <a:rPr lang="fi-FI" sz="12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ukailtu lähteestä: Canaris GJ, Manowitz NR, Mayor G ym. The Colorado Thyroid Disease Prevalence Study. Arch Intern Med 2000;160:526-34</a:t>
            </a:r>
          </a:p>
        </p:txBody>
      </p:sp>
    </p:spTree>
    <p:extLst>
      <p:ext uri="{BB962C8B-B14F-4D97-AF65-F5344CB8AC3E}">
        <p14:creationId xmlns:p14="http://schemas.microsoft.com/office/powerpoint/2010/main" val="335799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D4752-B211-737E-23DD-2A666433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Hypotyreoosin diagnostiikkakaavio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81147A49-7C79-CE9B-9541-92F6E9060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69"/>
          <a:stretch/>
        </p:blipFill>
        <p:spPr>
          <a:xfrm>
            <a:off x="1090705" y="1863245"/>
            <a:ext cx="10010590" cy="4165016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39144A5-5AE2-D1AF-B4B1-9A420215E4D1}"/>
              </a:ext>
            </a:extLst>
          </p:cNvPr>
          <p:cNvSpPr txBox="1"/>
          <p:nvPr/>
        </p:nvSpPr>
        <p:spPr>
          <a:xfrm>
            <a:off x="6829166" y="6274958"/>
            <a:ext cx="445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 mukailtu lähteestä: Chaker L, Bianco AC, Jonklaas J ym. Hypothyroidism. Lancet 2017;390:1550-62</a:t>
            </a:r>
          </a:p>
        </p:txBody>
      </p:sp>
    </p:spTree>
    <p:extLst>
      <p:ext uri="{BB962C8B-B14F-4D97-AF65-F5344CB8AC3E}">
        <p14:creationId xmlns:p14="http://schemas.microsoft.com/office/powerpoint/2010/main" val="2658404905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pohja_Käypä hoito</Template>
  <TotalTime>0</TotalTime>
  <Words>2145</Words>
  <Application>Microsoft Office PowerPoint</Application>
  <PresentationFormat>Laajakuva</PresentationFormat>
  <Paragraphs>234</Paragraphs>
  <Slides>33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33</vt:i4>
      </vt:variant>
    </vt:vector>
  </HeadingPairs>
  <TitlesOfParts>
    <vt:vector size="39" baseType="lpstr">
      <vt:lpstr>Arial</vt:lpstr>
      <vt:lpstr>Calibri</vt:lpstr>
      <vt:lpstr>System Font Regular</vt:lpstr>
      <vt:lpstr>Times New Roman</vt:lpstr>
      <vt:lpstr>Duodecim_kaypahoito</vt:lpstr>
      <vt:lpstr>Duodecim_aikakauskirja</vt:lpstr>
      <vt:lpstr>Kilpirauhasen vajaatoiminta </vt:lpstr>
      <vt:lpstr>Luentomateriaali</vt:lpstr>
      <vt:lpstr>Näytön varmuusaste Käypä hoito -suosituksissa</vt:lpstr>
      <vt:lpstr>Luentomateriaalin käyttö</vt:lpstr>
      <vt:lpstr>Riskitekijät</vt:lpstr>
      <vt:lpstr>Jodi</vt:lpstr>
      <vt:lpstr>Diagnostiikka</vt:lpstr>
      <vt:lpstr>Hypotyreoosin oireiden ja löydösten esiintyminen terveillä ja hypotyreoosia sairastavilla</vt:lpstr>
      <vt:lpstr>Hypotyreoosin diagnostiikkakaavio</vt:lpstr>
      <vt:lpstr>Kilpirauhashormonien tulkinta hypotyreoosissa</vt:lpstr>
      <vt:lpstr>Hormonimuutokset primaarisen hypotyreoosin vaikeusasteen mukaan</vt:lpstr>
      <vt:lpstr>Epätyypillisesti käyttäytyvien kilpirauhasen toimintakokeiden syyt ja niiden selvittely</vt:lpstr>
      <vt:lpstr>Kilpirauhasarvot akuutin sairauden yhteydessä</vt:lpstr>
      <vt:lpstr>Ei-kilpirauhasperäinen sairaus (NTI) ja kilpirauhasen toimintakokeiden tulkinta</vt:lpstr>
      <vt:lpstr>Epätyypillisesti käyttäytyvien kilpirauhasarvojen syyt ja niiden selvittely (1/3) </vt:lpstr>
      <vt:lpstr>Epätyypillisesti käyttäytyvien kilpirauhasarvojen syyt ja niiden selvittely (2/3) </vt:lpstr>
      <vt:lpstr>Epätyypillisesti käyttäytyvien kilpirauhasarvojen syyt ja niiden selvittely (3/3) </vt:lpstr>
      <vt:lpstr>Hoidon aloituksen indikaatiot</vt:lpstr>
      <vt:lpstr>Subkliinisen hypotyreoosin hoito aikuisella</vt:lpstr>
      <vt:lpstr>Subkliinisen hypotyreoosin hoitokokeilun toteuttaminen 1(2)</vt:lpstr>
      <vt:lpstr>Subkliinisen hypotyreoosin hoitokokeilun toteuttaminen 2(2)</vt:lpstr>
      <vt:lpstr>Kliinisen hypotyreoosin hoidon toteutus 1(2)</vt:lpstr>
      <vt:lpstr>Kliinisen hypotyreoosin hoidon toteutus 2(2)</vt:lpstr>
      <vt:lpstr>Tyroksiinihoidon aloitusannos ja annoksen muutokset aikuisilla</vt:lpstr>
      <vt:lpstr>Hypotyreoosiin sopivia oireita, mutta TSH- ja T4-V-arvot ovat viitealueella</vt:lpstr>
      <vt:lpstr>Hoitotyytyväisyys ja siihen vaikuttavat tekijät</vt:lpstr>
      <vt:lpstr>Oireet jatkuvat tavoitellusta TSH-pitoisuudesta huolimatta</vt:lpstr>
      <vt:lpstr>Liotyroniini (T3) </vt:lpstr>
      <vt:lpstr>Lasten, iäkkäiden, raskaana olevien ja kilpirauhas-syöpäpotilaiden hoidon erityispiirteitä</vt:lpstr>
      <vt:lpstr>Tyroksiinihoidon tarpeen arviointi raskaana olevilla naisilla, joilla ei ole ollut tyroksiinia käytössä ennen raskautta</vt:lpstr>
      <vt:lpstr>Suomalaisen Lääkäriseuran Duodecimin, Suomen Endokrinologiyhdistyksen, Suomen lastenendokrinologiyhdistyksen ja Suomen yleislääketieteen yhdistyksen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2023-11-20T13:48:12Z</dcterms:created>
  <dcterms:modified xsi:type="dcterms:W3CDTF">2024-12-12T16:01:11Z</dcterms:modified>
</cp:coreProperties>
</file>