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sldIdLst>
    <p:sldId id="267" r:id="rId3"/>
    <p:sldId id="282" r:id="rId4"/>
    <p:sldId id="284" r:id="rId5"/>
    <p:sldId id="316" r:id="rId6"/>
    <p:sldId id="317" r:id="rId7"/>
    <p:sldId id="319" r:id="rId8"/>
    <p:sldId id="320" r:id="rId9"/>
    <p:sldId id="333" r:id="rId10"/>
    <p:sldId id="334" r:id="rId11"/>
    <p:sldId id="335" r:id="rId12"/>
    <p:sldId id="337" r:id="rId13"/>
    <p:sldId id="338" r:id="rId14"/>
    <p:sldId id="341" r:id="rId15"/>
    <p:sldId id="339" r:id="rId16"/>
    <p:sldId id="340" r:id="rId17"/>
    <p:sldId id="343" r:id="rId18"/>
    <p:sldId id="322" r:id="rId19"/>
    <p:sldId id="336" r:id="rId20"/>
    <p:sldId id="330" r:id="rId21"/>
    <p:sldId id="344" r:id="rId22"/>
    <p:sldId id="329" r:id="rId23"/>
    <p:sldId id="323" r:id="rId24"/>
    <p:sldId id="347" r:id="rId25"/>
    <p:sldId id="348" r:id="rId26"/>
    <p:sldId id="349" r:id="rId27"/>
    <p:sldId id="321" r:id="rId28"/>
    <p:sldId id="331" r:id="rId29"/>
    <p:sldId id="332" r:id="rId30"/>
    <p:sldId id="346" r:id="rId31"/>
    <p:sldId id="324" r:id="rId32"/>
    <p:sldId id="325" r:id="rId33"/>
    <p:sldId id="326" r:id="rId34"/>
    <p:sldId id="327" r:id="rId35"/>
    <p:sldId id="328" r:id="rId36"/>
    <p:sldId id="311" r:id="rId37"/>
    <p:sldId id="312" r:id="rId38"/>
    <p:sldId id="314" r:id="rId3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59"/>
    <a:srgbClr val="E7E7E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B65F1-D4D3-46F4-960D-9C4822DA070D}" v="26" dt="2025-09-24T07:45:17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9" autoAdjust="0"/>
    <p:restoredTop sz="96327"/>
  </p:normalViewPr>
  <p:slideViewPr>
    <p:cSldViewPr snapToGrid="0" snapToObjects="1">
      <p:cViewPr varScale="1">
        <p:scale>
          <a:sx n="161" d="100"/>
          <a:sy n="161" d="100"/>
        </p:scale>
        <p:origin x="40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8/10/relationships/authors" Target="authors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77E9A-DDFE-4C9E-87ED-DF7AA1AFE5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F98A89F-E64D-4230-85DA-44D9673849CB}">
      <dgm:prSet/>
      <dgm:spPr/>
      <dgm:t>
        <a:bodyPr/>
        <a:lstStyle/>
        <a:p>
          <a:r>
            <a:rPr lang="fi-FI" b="0" i="0" dirty="0"/>
            <a:t>Vasomotoriset oireet eli kuumat aallot ja hikoilukohtaukset</a:t>
          </a:r>
          <a:endParaRPr lang="fi-FI" dirty="0"/>
        </a:p>
      </dgm:t>
    </dgm:pt>
    <dgm:pt modelId="{EDF95186-4364-4678-821F-144120748E12}" type="parTrans" cxnId="{358383A1-EAC0-4D36-8706-4EDD42850243}">
      <dgm:prSet/>
      <dgm:spPr/>
      <dgm:t>
        <a:bodyPr/>
        <a:lstStyle/>
        <a:p>
          <a:endParaRPr lang="fi-FI"/>
        </a:p>
      </dgm:t>
    </dgm:pt>
    <dgm:pt modelId="{CDD26500-5CE4-4B20-B2C8-CF58B11AE105}" type="sibTrans" cxnId="{358383A1-EAC0-4D36-8706-4EDD42850243}">
      <dgm:prSet/>
      <dgm:spPr/>
      <dgm:t>
        <a:bodyPr/>
        <a:lstStyle/>
        <a:p>
          <a:endParaRPr lang="fi-FI"/>
        </a:p>
      </dgm:t>
    </dgm:pt>
    <dgm:pt modelId="{6D58CFAC-A0FB-46B5-B745-00D1E614EB65}">
      <dgm:prSet/>
      <dgm:spPr/>
      <dgm:t>
        <a:bodyPr/>
        <a:lstStyle/>
        <a:p>
          <a:r>
            <a:rPr lang="fi-FI" b="0" i="0" dirty="0"/>
            <a:t>tyypillisimpiä vaihdevuosiin liittyviä oireita</a:t>
          </a:r>
          <a:endParaRPr lang="fi-FI" dirty="0"/>
        </a:p>
      </dgm:t>
    </dgm:pt>
    <dgm:pt modelId="{F9991C79-25CB-4A40-AB2D-59FFF4E73CDA}" type="parTrans" cxnId="{DA3053FB-751C-4184-99FC-9BD0E7146CD1}">
      <dgm:prSet/>
      <dgm:spPr/>
      <dgm:t>
        <a:bodyPr/>
        <a:lstStyle/>
        <a:p>
          <a:endParaRPr lang="fi-FI"/>
        </a:p>
      </dgm:t>
    </dgm:pt>
    <dgm:pt modelId="{21E1E57E-56AB-40F3-A7DD-27A5090DB063}" type="sibTrans" cxnId="{DA3053FB-751C-4184-99FC-9BD0E7146CD1}">
      <dgm:prSet/>
      <dgm:spPr/>
      <dgm:t>
        <a:bodyPr/>
        <a:lstStyle/>
        <a:p>
          <a:endParaRPr lang="fi-FI"/>
        </a:p>
      </dgm:t>
    </dgm:pt>
    <dgm:pt modelId="{F478043B-958D-4589-84AD-F9F84911A701}">
      <dgm:prSet/>
      <dgm:spPr/>
      <dgm:t>
        <a:bodyPr/>
        <a:lstStyle/>
        <a:p>
          <a:r>
            <a:rPr lang="fi-FI" b="0" i="0" dirty="0"/>
            <a:t>voimakkaimmillaan myöhäisessä perimenopaussissa ja postmenopaussin ensimmäisinä vuosina</a:t>
          </a:r>
          <a:endParaRPr lang="fi-FI" dirty="0"/>
        </a:p>
      </dgm:t>
    </dgm:pt>
    <dgm:pt modelId="{836F2B46-18F4-430B-A222-8D625BD1EA06}" type="parTrans" cxnId="{93293AB0-8743-47BD-A5D2-1CEEB722939B}">
      <dgm:prSet/>
      <dgm:spPr/>
      <dgm:t>
        <a:bodyPr/>
        <a:lstStyle/>
        <a:p>
          <a:endParaRPr lang="fi-FI"/>
        </a:p>
      </dgm:t>
    </dgm:pt>
    <dgm:pt modelId="{A58B51D7-AB93-4C39-B12D-8587C4429DF5}" type="sibTrans" cxnId="{93293AB0-8743-47BD-A5D2-1CEEB722939B}">
      <dgm:prSet/>
      <dgm:spPr/>
      <dgm:t>
        <a:bodyPr/>
        <a:lstStyle/>
        <a:p>
          <a:endParaRPr lang="fi-FI"/>
        </a:p>
      </dgm:t>
    </dgm:pt>
    <dgm:pt modelId="{CF6ACEFE-DE67-495A-8804-A330BA7F6C54}">
      <dgm:prSet/>
      <dgm:spPr/>
      <dgm:t>
        <a:bodyPr/>
        <a:lstStyle/>
        <a:p>
          <a:r>
            <a:rPr lang="fi-FI" b="0" i="0" dirty="0"/>
            <a:t>esiintyy keskimäärin seitsemän vuoden ajan, mutta yksilöllinen vaihtelu suurta</a:t>
          </a:r>
          <a:br>
            <a:rPr lang="fi-FI" b="0" i="0" dirty="0"/>
          </a:br>
          <a:r>
            <a:rPr lang="fi-FI" b="0" i="0" dirty="0"/>
            <a:t>(3–11 vuotta)</a:t>
          </a:r>
          <a:endParaRPr lang="fi-FI" dirty="0"/>
        </a:p>
      </dgm:t>
    </dgm:pt>
    <dgm:pt modelId="{37D5EE5D-9EED-408E-A92C-4940434D5A2F}" type="parTrans" cxnId="{10F11BF2-B90A-407A-9E72-CDFF351217F4}">
      <dgm:prSet/>
      <dgm:spPr/>
      <dgm:t>
        <a:bodyPr/>
        <a:lstStyle/>
        <a:p>
          <a:endParaRPr lang="fi-FI"/>
        </a:p>
      </dgm:t>
    </dgm:pt>
    <dgm:pt modelId="{5C2FA8A0-F1B0-41AA-8E0A-D002E1C0679B}" type="sibTrans" cxnId="{10F11BF2-B90A-407A-9E72-CDFF351217F4}">
      <dgm:prSet/>
      <dgm:spPr/>
      <dgm:t>
        <a:bodyPr/>
        <a:lstStyle/>
        <a:p>
          <a:endParaRPr lang="fi-FI"/>
        </a:p>
      </dgm:t>
    </dgm:pt>
    <dgm:pt modelId="{81B57475-DBFF-4D18-BFFA-36909AA32BEA}">
      <dgm:prSet/>
      <dgm:spPr/>
      <dgm:t>
        <a:bodyPr/>
        <a:lstStyle/>
        <a:p>
          <a:r>
            <a:rPr lang="fi-FI" b="0" i="0" dirty="0"/>
            <a:t>Suurin osa naisista, joilla on keskivaikeita tai vaikeita vasomotorisia oireita (75 %), kokee elämänlaatunsa heikentyneeksi.</a:t>
          </a:r>
          <a:endParaRPr lang="fi-FI" dirty="0"/>
        </a:p>
      </dgm:t>
    </dgm:pt>
    <dgm:pt modelId="{813A37F5-6F12-4C9A-BEFC-D7FA4759DC90}" type="parTrans" cxnId="{20D155EC-3A67-41F0-9BF2-CB0303A58B0E}">
      <dgm:prSet/>
      <dgm:spPr/>
      <dgm:t>
        <a:bodyPr/>
        <a:lstStyle/>
        <a:p>
          <a:endParaRPr lang="fi-FI"/>
        </a:p>
      </dgm:t>
    </dgm:pt>
    <dgm:pt modelId="{B5912F1A-1FE2-4D79-8CC6-50F256E0ED7C}" type="sibTrans" cxnId="{20D155EC-3A67-41F0-9BF2-CB0303A58B0E}">
      <dgm:prSet/>
      <dgm:spPr/>
      <dgm:t>
        <a:bodyPr/>
        <a:lstStyle/>
        <a:p>
          <a:endParaRPr lang="fi-FI"/>
        </a:p>
      </dgm:t>
    </dgm:pt>
    <dgm:pt modelId="{9872373D-37A3-4B09-A2BD-4C3B6AE861A0}" type="pres">
      <dgm:prSet presAssocID="{14777E9A-DDFE-4C9E-87ED-DF7AA1AFE556}" presName="linear" presStyleCnt="0">
        <dgm:presLayoutVars>
          <dgm:animLvl val="lvl"/>
          <dgm:resizeHandles val="exact"/>
        </dgm:presLayoutVars>
      </dgm:prSet>
      <dgm:spPr/>
    </dgm:pt>
    <dgm:pt modelId="{2111D470-D8C4-4E4F-9885-93462CCC1112}" type="pres">
      <dgm:prSet presAssocID="{0F98A89F-E64D-4230-85DA-44D9673849CB}" presName="parentText" presStyleLbl="node1" presStyleIdx="0" presStyleCnt="2" custScaleY="63269">
        <dgm:presLayoutVars>
          <dgm:chMax val="0"/>
          <dgm:bulletEnabled val="1"/>
        </dgm:presLayoutVars>
      </dgm:prSet>
      <dgm:spPr/>
    </dgm:pt>
    <dgm:pt modelId="{6BF105E8-D120-4B21-98F5-05EFB27D3375}" type="pres">
      <dgm:prSet presAssocID="{0F98A89F-E64D-4230-85DA-44D9673849CB}" presName="childText" presStyleLbl="revTx" presStyleIdx="0" presStyleCnt="1">
        <dgm:presLayoutVars>
          <dgm:bulletEnabled val="1"/>
        </dgm:presLayoutVars>
      </dgm:prSet>
      <dgm:spPr/>
    </dgm:pt>
    <dgm:pt modelId="{8ADE0FD4-AE75-447D-9A6B-0A48BD9B9871}" type="pres">
      <dgm:prSet presAssocID="{81B57475-DBFF-4D18-BFFA-36909AA32BE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B5172F-7B8F-43C9-80B4-7D117411D367}" type="presOf" srcId="{6D58CFAC-A0FB-46B5-B745-00D1E614EB65}" destId="{6BF105E8-D120-4B21-98F5-05EFB27D3375}" srcOrd="0" destOrd="0" presId="urn:microsoft.com/office/officeart/2005/8/layout/vList2"/>
    <dgm:cxn modelId="{96C6C66A-B114-4A3B-8EBF-57CBE8FC1D93}" type="presOf" srcId="{0F98A89F-E64D-4230-85DA-44D9673849CB}" destId="{2111D470-D8C4-4E4F-9885-93462CCC1112}" srcOrd="0" destOrd="0" presId="urn:microsoft.com/office/officeart/2005/8/layout/vList2"/>
    <dgm:cxn modelId="{E025F050-CC2A-47DC-BAD1-6F554262E375}" type="presOf" srcId="{14777E9A-DDFE-4C9E-87ED-DF7AA1AFE556}" destId="{9872373D-37A3-4B09-A2BD-4C3B6AE861A0}" srcOrd="0" destOrd="0" presId="urn:microsoft.com/office/officeart/2005/8/layout/vList2"/>
    <dgm:cxn modelId="{02195480-B771-4A11-85B6-85401C241764}" type="presOf" srcId="{CF6ACEFE-DE67-495A-8804-A330BA7F6C54}" destId="{6BF105E8-D120-4B21-98F5-05EFB27D3375}" srcOrd="0" destOrd="2" presId="urn:microsoft.com/office/officeart/2005/8/layout/vList2"/>
    <dgm:cxn modelId="{358383A1-EAC0-4D36-8706-4EDD42850243}" srcId="{14777E9A-DDFE-4C9E-87ED-DF7AA1AFE556}" destId="{0F98A89F-E64D-4230-85DA-44D9673849CB}" srcOrd="0" destOrd="0" parTransId="{EDF95186-4364-4678-821F-144120748E12}" sibTransId="{CDD26500-5CE4-4B20-B2C8-CF58B11AE105}"/>
    <dgm:cxn modelId="{CD76B0AF-1FF8-4619-B76E-A6A2EFA84A3F}" type="presOf" srcId="{F478043B-958D-4589-84AD-F9F84911A701}" destId="{6BF105E8-D120-4B21-98F5-05EFB27D3375}" srcOrd="0" destOrd="1" presId="urn:microsoft.com/office/officeart/2005/8/layout/vList2"/>
    <dgm:cxn modelId="{93293AB0-8743-47BD-A5D2-1CEEB722939B}" srcId="{0F98A89F-E64D-4230-85DA-44D9673849CB}" destId="{F478043B-958D-4589-84AD-F9F84911A701}" srcOrd="1" destOrd="0" parTransId="{836F2B46-18F4-430B-A222-8D625BD1EA06}" sibTransId="{A58B51D7-AB93-4C39-B12D-8587C4429DF5}"/>
    <dgm:cxn modelId="{A3C9D1DA-72F4-44D7-A2D5-DF52C0F2CD17}" type="presOf" srcId="{81B57475-DBFF-4D18-BFFA-36909AA32BEA}" destId="{8ADE0FD4-AE75-447D-9A6B-0A48BD9B9871}" srcOrd="0" destOrd="0" presId="urn:microsoft.com/office/officeart/2005/8/layout/vList2"/>
    <dgm:cxn modelId="{20D155EC-3A67-41F0-9BF2-CB0303A58B0E}" srcId="{14777E9A-DDFE-4C9E-87ED-DF7AA1AFE556}" destId="{81B57475-DBFF-4D18-BFFA-36909AA32BEA}" srcOrd="1" destOrd="0" parTransId="{813A37F5-6F12-4C9A-BEFC-D7FA4759DC90}" sibTransId="{B5912F1A-1FE2-4D79-8CC6-50F256E0ED7C}"/>
    <dgm:cxn modelId="{10F11BF2-B90A-407A-9E72-CDFF351217F4}" srcId="{0F98A89F-E64D-4230-85DA-44D9673849CB}" destId="{CF6ACEFE-DE67-495A-8804-A330BA7F6C54}" srcOrd="2" destOrd="0" parTransId="{37D5EE5D-9EED-408E-A92C-4940434D5A2F}" sibTransId="{5C2FA8A0-F1B0-41AA-8E0A-D002E1C0679B}"/>
    <dgm:cxn modelId="{DA3053FB-751C-4184-99FC-9BD0E7146CD1}" srcId="{0F98A89F-E64D-4230-85DA-44D9673849CB}" destId="{6D58CFAC-A0FB-46B5-B745-00D1E614EB65}" srcOrd="0" destOrd="0" parTransId="{F9991C79-25CB-4A40-AB2D-59FFF4E73CDA}" sibTransId="{21E1E57E-56AB-40F3-A7DD-27A5090DB063}"/>
    <dgm:cxn modelId="{C050EA1E-5BAE-4C50-9475-D37191760030}" type="presParOf" srcId="{9872373D-37A3-4B09-A2BD-4C3B6AE861A0}" destId="{2111D470-D8C4-4E4F-9885-93462CCC1112}" srcOrd="0" destOrd="0" presId="urn:microsoft.com/office/officeart/2005/8/layout/vList2"/>
    <dgm:cxn modelId="{60DF56B1-B4DB-491F-B4DF-2F49A605F6D0}" type="presParOf" srcId="{9872373D-37A3-4B09-A2BD-4C3B6AE861A0}" destId="{6BF105E8-D120-4B21-98F5-05EFB27D3375}" srcOrd="1" destOrd="0" presId="urn:microsoft.com/office/officeart/2005/8/layout/vList2"/>
    <dgm:cxn modelId="{43267C02-1EAB-4EC8-A643-E01D54B0B32E}" type="presParOf" srcId="{9872373D-37A3-4B09-A2BD-4C3B6AE861A0}" destId="{8ADE0FD4-AE75-447D-9A6B-0A48BD9B98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4827C6-A18D-4111-BEF8-F7C48D6FEC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405266D-BC9B-4EEE-B270-38ADFF229A79}">
      <dgm:prSet/>
      <dgm:spPr/>
      <dgm:t>
        <a:bodyPr/>
        <a:lstStyle/>
        <a:p>
          <a:r>
            <a:rPr lang="fi-FI" b="0" i="0" dirty="0"/>
            <a:t>Yölliset kuumat aallot ja hikoilukohtaukset häiritsevät vaihdevuosi-ikäisen naisen unirytmiä. </a:t>
          </a:r>
          <a:endParaRPr lang="fi-FI" dirty="0"/>
        </a:p>
      </dgm:t>
    </dgm:pt>
    <dgm:pt modelId="{9C398EF5-5CA6-4FEF-BF18-65CD74006ED0}" type="parTrans" cxnId="{8766190F-ABCA-40BF-BF5F-30F23C1D859F}">
      <dgm:prSet/>
      <dgm:spPr/>
      <dgm:t>
        <a:bodyPr/>
        <a:lstStyle/>
        <a:p>
          <a:endParaRPr lang="fi-FI"/>
        </a:p>
      </dgm:t>
    </dgm:pt>
    <dgm:pt modelId="{9F1A259B-649A-4E99-BE75-57D7B209A55D}" type="sibTrans" cxnId="{8766190F-ABCA-40BF-BF5F-30F23C1D859F}">
      <dgm:prSet/>
      <dgm:spPr/>
      <dgm:t>
        <a:bodyPr/>
        <a:lstStyle/>
        <a:p>
          <a:endParaRPr lang="fi-FI"/>
        </a:p>
      </dgm:t>
    </dgm:pt>
    <dgm:pt modelId="{F407A637-FD7B-4465-9A26-24358097D120}">
      <dgm:prSet custT="1"/>
      <dgm:spPr/>
      <dgm:t>
        <a:bodyPr/>
        <a:lstStyle/>
        <a:p>
          <a:r>
            <a:rPr lang="fi-FI" sz="2000" b="0" i="0" kern="1200" dirty="0"/>
            <a:t>Tämä saattaa johtaa unettomuuteen, mielialaoireisiin sekä muisti- ja keskittymis</a:t>
          </a:r>
          <a:r>
            <a:rPr lang="fi-FI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-</a:t>
          </a:r>
          <a:r>
            <a:rPr lang="fi-FI" sz="2000" b="0" i="0" kern="1200" dirty="0"/>
            <a:t>vaikeuksiin.</a:t>
          </a:r>
          <a:endParaRPr lang="fi-FI" sz="2000" kern="1200" dirty="0"/>
        </a:p>
      </dgm:t>
    </dgm:pt>
    <dgm:pt modelId="{11079720-EF99-4977-986D-4B0C1C811656}" type="parTrans" cxnId="{EECA6A5D-C57D-4C2C-802A-1AFD0247A1A7}">
      <dgm:prSet/>
      <dgm:spPr/>
      <dgm:t>
        <a:bodyPr/>
        <a:lstStyle/>
        <a:p>
          <a:endParaRPr lang="fi-FI"/>
        </a:p>
      </dgm:t>
    </dgm:pt>
    <dgm:pt modelId="{995B5AAB-1164-4960-87E4-D77B2AEFD911}" type="sibTrans" cxnId="{EECA6A5D-C57D-4C2C-802A-1AFD0247A1A7}">
      <dgm:prSet/>
      <dgm:spPr/>
      <dgm:t>
        <a:bodyPr/>
        <a:lstStyle/>
        <a:p>
          <a:endParaRPr lang="fi-FI"/>
        </a:p>
      </dgm:t>
    </dgm:pt>
    <dgm:pt modelId="{687B0FE2-75CB-41A5-A06E-8FF38B1B5C8B}">
      <dgm:prSet/>
      <dgm:spPr/>
      <dgm:t>
        <a:bodyPr/>
        <a:lstStyle/>
        <a:p>
          <a:r>
            <a:rPr lang="fi-FI" sz="2000" b="0" i="0" kern="1200" dirty="0"/>
            <a:t>Unen laatu tyypillisesti huononee.</a:t>
          </a:r>
          <a:endParaRPr lang="fi-FI" sz="2000" kern="1200" dirty="0"/>
        </a:p>
      </dgm:t>
    </dgm:pt>
    <dgm:pt modelId="{AEC35B9F-79E8-4E49-899B-ACEA0BA45935}" type="parTrans" cxnId="{7599754A-DE53-4174-A7D4-6DC855146B0D}">
      <dgm:prSet/>
      <dgm:spPr/>
      <dgm:t>
        <a:bodyPr/>
        <a:lstStyle/>
        <a:p>
          <a:endParaRPr lang="fi-FI"/>
        </a:p>
      </dgm:t>
    </dgm:pt>
    <dgm:pt modelId="{D5CB7239-EF34-4E41-A732-6412E4E4ED12}" type="sibTrans" cxnId="{7599754A-DE53-4174-A7D4-6DC855146B0D}">
      <dgm:prSet/>
      <dgm:spPr/>
      <dgm:t>
        <a:bodyPr/>
        <a:lstStyle/>
        <a:p>
          <a:endParaRPr lang="fi-FI"/>
        </a:p>
      </dgm:t>
    </dgm:pt>
    <dgm:pt modelId="{032D2F80-7178-4BA3-8290-5DA411B70883}">
      <dgm:prSet/>
      <dgm:spPr/>
      <dgm:t>
        <a:bodyPr/>
        <a:lstStyle/>
        <a:p>
          <a:r>
            <a:rPr lang="fi-FI" sz="2000" b="0" i="0" kern="1200" dirty="0"/>
            <a:t>Yölliset heräämiset ja pidentynyt yöllinen hereilläoloaika lisääntyvät.</a:t>
          </a:r>
          <a:endParaRPr lang="fi-FI" sz="2000" kern="1200" dirty="0"/>
        </a:p>
      </dgm:t>
    </dgm:pt>
    <dgm:pt modelId="{00F172B9-E11A-4498-9F29-4D0667C42620}" type="parTrans" cxnId="{9D872670-AB41-4EDA-8759-F00D86F4E3A3}">
      <dgm:prSet/>
      <dgm:spPr/>
      <dgm:t>
        <a:bodyPr/>
        <a:lstStyle/>
        <a:p>
          <a:endParaRPr lang="fi-FI"/>
        </a:p>
      </dgm:t>
    </dgm:pt>
    <dgm:pt modelId="{50B60975-90C8-401E-9111-818B67271A94}" type="sibTrans" cxnId="{9D872670-AB41-4EDA-8759-F00D86F4E3A3}">
      <dgm:prSet/>
      <dgm:spPr/>
      <dgm:t>
        <a:bodyPr/>
        <a:lstStyle/>
        <a:p>
          <a:endParaRPr lang="fi-FI"/>
        </a:p>
      </dgm:t>
    </dgm:pt>
    <dgm:pt modelId="{5F56A98D-6660-41C6-8DA6-2A27ED7CB759}">
      <dgm:prSet/>
      <dgm:spPr/>
      <dgm:t>
        <a:bodyPr/>
        <a:lstStyle/>
        <a:p>
          <a:r>
            <a:rPr lang="fi-FI" sz="2000" b="0" i="0" kern="1200" dirty="0"/>
            <a:t>Nukahtamisvaikeudet ja liian aikainen aamuherääminen yleistyvät.</a:t>
          </a:r>
          <a:endParaRPr lang="fi-FI" sz="2000" kern="1200" dirty="0"/>
        </a:p>
      </dgm:t>
    </dgm:pt>
    <dgm:pt modelId="{E838AFCD-163F-4365-85DE-D32A79C700C9}" type="parTrans" cxnId="{193B13D9-A6B3-4C1D-A8FD-0D0A932E8275}">
      <dgm:prSet/>
      <dgm:spPr/>
      <dgm:t>
        <a:bodyPr/>
        <a:lstStyle/>
        <a:p>
          <a:endParaRPr lang="fi-FI"/>
        </a:p>
      </dgm:t>
    </dgm:pt>
    <dgm:pt modelId="{2A2B2C09-9A7A-4855-AE62-200CE1310225}" type="sibTrans" cxnId="{193B13D9-A6B3-4C1D-A8FD-0D0A932E8275}">
      <dgm:prSet/>
      <dgm:spPr/>
      <dgm:t>
        <a:bodyPr/>
        <a:lstStyle/>
        <a:p>
          <a:endParaRPr lang="fi-FI"/>
        </a:p>
      </dgm:t>
    </dgm:pt>
    <dgm:pt modelId="{B35A422D-303E-4B0E-9837-5BA7BA72F494}">
      <dgm:prSet/>
      <dgm:spPr/>
      <dgm:t>
        <a:bodyPr/>
        <a:lstStyle/>
        <a:p>
          <a:r>
            <a:rPr lang="fi-FI" sz="2000" b="0" i="0" kern="1200" dirty="0"/>
            <a:t>Lisäksi naiset raportoivat unen virkistämättömyyttä.</a:t>
          </a:r>
          <a:endParaRPr lang="fi-FI" sz="2000" kern="1200" dirty="0"/>
        </a:p>
      </dgm:t>
    </dgm:pt>
    <dgm:pt modelId="{AC4341B2-BE03-4EE2-930F-E5BAF59A396B}" type="parTrans" cxnId="{2728AE11-7EC7-4589-BC16-D7473A431939}">
      <dgm:prSet/>
      <dgm:spPr/>
      <dgm:t>
        <a:bodyPr/>
        <a:lstStyle/>
        <a:p>
          <a:endParaRPr lang="fi-FI"/>
        </a:p>
      </dgm:t>
    </dgm:pt>
    <dgm:pt modelId="{6BF52A5F-B07D-4A55-AD9F-E53609998B5C}" type="sibTrans" cxnId="{2728AE11-7EC7-4589-BC16-D7473A431939}">
      <dgm:prSet/>
      <dgm:spPr/>
      <dgm:t>
        <a:bodyPr/>
        <a:lstStyle/>
        <a:p>
          <a:endParaRPr lang="fi-FI"/>
        </a:p>
      </dgm:t>
    </dgm:pt>
    <dgm:pt modelId="{30A088D4-B558-486C-955B-C4AF86A34929}">
      <dgm:prSet/>
      <dgm:spPr/>
      <dgm:t>
        <a:bodyPr/>
        <a:lstStyle/>
        <a:p>
          <a:r>
            <a:rPr lang="fi-FI" b="0" i="0" dirty="0"/>
            <a:t>Unenaikaiset hengityshäiriöt lisääntyvät iästä ja painoindeksistä riippumatta.</a:t>
          </a:r>
          <a:endParaRPr lang="fi-FI" dirty="0"/>
        </a:p>
      </dgm:t>
    </dgm:pt>
    <dgm:pt modelId="{ABF76FFF-A26D-4267-9DE0-93C07C6DFF2B}" type="parTrans" cxnId="{181759B8-8366-41C8-B0AD-52D1F3075130}">
      <dgm:prSet/>
      <dgm:spPr/>
      <dgm:t>
        <a:bodyPr/>
        <a:lstStyle/>
        <a:p>
          <a:endParaRPr lang="fi-FI"/>
        </a:p>
      </dgm:t>
    </dgm:pt>
    <dgm:pt modelId="{82842B21-15F6-4679-BEA2-9B38B0BC144B}" type="sibTrans" cxnId="{181759B8-8366-41C8-B0AD-52D1F3075130}">
      <dgm:prSet/>
      <dgm:spPr/>
      <dgm:t>
        <a:bodyPr/>
        <a:lstStyle/>
        <a:p>
          <a:endParaRPr lang="fi-FI"/>
        </a:p>
      </dgm:t>
    </dgm:pt>
    <dgm:pt modelId="{7846B810-7486-4073-821D-F38B98FB78CB}" type="pres">
      <dgm:prSet presAssocID="{644827C6-A18D-4111-BEF8-F7C48D6FEC5D}" presName="linear" presStyleCnt="0">
        <dgm:presLayoutVars>
          <dgm:animLvl val="lvl"/>
          <dgm:resizeHandles val="exact"/>
        </dgm:presLayoutVars>
      </dgm:prSet>
      <dgm:spPr/>
    </dgm:pt>
    <dgm:pt modelId="{E385D806-81C5-4E19-8337-8218218F20F6}" type="pres">
      <dgm:prSet presAssocID="{5405266D-BC9B-4EEE-B270-38ADFF229A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E4E0E7-2BD7-4BBD-AF55-725C6F3DB7D9}" type="pres">
      <dgm:prSet presAssocID="{5405266D-BC9B-4EEE-B270-38ADFF229A79}" presName="childText" presStyleLbl="revTx" presStyleIdx="0" presStyleCnt="1">
        <dgm:presLayoutVars>
          <dgm:bulletEnabled val="1"/>
        </dgm:presLayoutVars>
      </dgm:prSet>
      <dgm:spPr/>
    </dgm:pt>
    <dgm:pt modelId="{F510AC33-334E-4B04-956E-EA5873A388F4}" type="pres">
      <dgm:prSet presAssocID="{30A088D4-B558-486C-955B-C4AF86A3492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766190F-ABCA-40BF-BF5F-30F23C1D859F}" srcId="{644827C6-A18D-4111-BEF8-F7C48D6FEC5D}" destId="{5405266D-BC9B-4EEE-B270-38ADFF229A79}" srcOrd="0" destOrd="0" parTransId="{9C398EF5-5CA6-4FEF-BF18-65CD74006ED0}" sibTransId="{9F1A259B-649A-4E99-BE75-57D7B209A55D}"/>
    <dgm:cxn modelId="{2728AE11-7EC7-4589-BC16-D7473A431939}" srcId="{5405266D-BC9B-4EEE-B270-38ADFF229A79}" destId="{B35A422D-303E-4B0E-9837-5BA7BA72F494}" srcOrd="4" destOrd="0" parTransId="{AC4341B2-BE03-4EE2-930F-E5BAF59A396B}" sibTransId="{6BF52A5F-B07D-4A55-AD9F-E53609998B5C}"/>
    <dgm:cxn modelId="{C443FC19-E86D-4791-9587-BD44271B1C7F}" type="presOf" srcId="{687B0FE2-75CB-41A5-A06E-8FF38B1B5C8B}" destId="{42E4E0E7-2BD7-4BBD-AF55-725C6F3DB7D9}" srcOrd="0" destOrd="1" presId="urn:microsoft.com/office/officeart/2005/8/layout/vList2"/>
    <dgm:cxn modelId="{2876CD2C-FDD1-4EAB-9B5A-F1F120CB2B8F}" type="presOf" srcId="{30A088D4-B558-486C-955B-C4AF86A34929}" destId="{F510AC33-334E-4B04-956E-EA5873A388F4}" srcOrd="0" destOrd="0" presId="urn:microsoft.com/office/officeart/2005/8/layout/vList2"/>
    <dgm:cxn modelId="{6F180A31-383C-4CB0-ABC3-82F378D5CDB2}" type="presOf" srcId="{5405266D-BC9B-4EEE-B270-38ADFF229A79}" destId="{E385D806-81C5-4E19-8337-8218218F20F6}" srcOrd="0" destOrd="0" presId="urn:microsoft.com/office/officeart/2005/8/layout/vList2"/>
    <dgm:cxn modelId="{EECA6A5D-C57D-4C2C-802A-1AFD0247A1A7}" srcId="{5405266D-BC9B-4EEE-B270-38ADFF229A79}" destId="{F407A637-FD7B-4465-9A26-24358097D120}" srcOrd="0" destOrd="0" parTransId="{11079720-EF99-4977-986D-4B0C1C811656}" sibTransId="{995B5AAB-1164-4960-87E4-D77B2AEFD911}"/>
    <dgm:cxn modelId="{7599754A-DE53-4174-A7D4-6DC855146B0D}" srcId="{5405266D-BC9B-4EEE-B270-38ADFF229A79}" destId="{687B0FE2-75CB-41A5-A06E-8FF38B1B5C8B}" srcOrd="1" destOrd="0" parTransId="{AEC35B9F-79E8-4E49-899B-ACEA0BA45935}" sibTransId="{D5CB7239-EF34-4E41-A732-6412E4E4ED12}"/>
    <dgm:cxn modelId="{9D872670-AB41-4EDA-8759-F00D86F4E3A3}" srcId="{5405266D-BC9B-4EEE-B270-38ADFF229A79}" destId="{032D2F80-7178-4BA3-8290-5DA411B70883}" srcOrd="2" destOrd="0" parTransId="{00F172B9-E11A-4498-9F29-4D0667C42620}" sibTransId="{50B60975-90C8-401E-9111-818B67271A94}"/>
    <dgm:cxn modelId="{51AECFA9-E4D4-48EB-991D-E7BBB9ADFEBE}" type="presOf" srcId="{B35A422D-303E-4B0E-9837-5BA7BA72F494}" destId="{42E4E0E7-2BD7-4BBD-AF55-725C6F3DB7D9}" srcOrd="0" destOrd="4" presId="urn:microsoft.com/office/officeart/2005/8/layout/vList2"/>
    <dgm:cxn modelId="{181759B8-8366-41C8-B0AD-52D1F3075130}" srcId="{644827C6-A18D-4111-BEF8-F7C48D6FEC5D}" destId="{30A088D4-B558-486C-955B-C4AF86A34929}" srcOrd="1" destOrd="0" parTransId="{ABF76FFF-A26D-4267-9DE0-93C07C6DFF2B}" sibTransId="{82842B21-15F6-4679-BEA2-9B38B0BC144B}"/>
    <dgm:cxn modelId="{193B13D9-A6B3-4C1D-A8FD-0D0A932E8275}" srcId="{5405266D-BC9B-4EEE-B270-38ADFF229A79}" destId="{5F56A98D-6660-41C6-8DA6-2A27ED7CB759}" srcOrd="3" destOrd="0" parTransId="{E838AFCD-163F-4365-85DE-D32A79C700C9}" sibTransId="{2A2B2C09-9A7A-4855-AE62-200CE1310225}"/>
    <dgm:cxn modelId="{2C141DE4-42F3-4497-8D9B-1AB4035DE509}" type="presOf" srcId="{5F56A98D-6660-41C6-8DA6-2A27ED7CB759}" destId="{42E4E0E7-2BD7-4BBD-AF55-725C6F3DB7D9}" srcOrd="0" destOrd="3" presId="urn:microsoft.com/office/officeart/2005/8/layout/vList2"/>
    <dgm:cxn modelId="{777251EA-890D-4AC2-8374-54E9EC16A801}" type="presOf" srcId="{032D2F80-7178-4BA3-8290-5DA411B70883}" destId="{42E4E0E7-2BD7-4BBD-AF55-725C6F3DB7D9}" srcOrd="0" destOrd="2" presId="urn:microsoft.com/office/officeart/2005/8/layout/vList2"/>
    <dgm:cxn modelId="{576032FD-5096-4EFA-AF0C-85CF03EBF98C}" type="presOf" srcId="{F407A637-FD7B-4465-9A26-24358097D120}" destId="{42E4E0E7-2BD7-4BBD-AF55-725C6F3DB7D9}" srcOrd="0" destOrd="0" presId="urn:microsoft.com/office/officeart/2005/8/layout/vList2"/>
    <dgm:cxn modelId="{A90123FE-44E0-4AD9-B1D0-566BC8EE2EB5}" type="presOf" srcId="{644827C6-A18D-4111-BEF8-F7C48D6FEC5D}" destId="{7846B810-7486-4073-821D-F38B98FB78CB}" srcOrd="0" destOrd="0" presId="urn:microsoft.com/office/officeart/2005/8/layout/vList2"/>
    <dgm:cxn modelId="{383933E0-2BB0-4650-88D4-A679753B701E}" type="presParOf" srcId="{7846B810-7486-4073-821D-F38B98FB78CB}" destId="{E385D806-81C5-4E19-8337-8218218F20F6}" srcOrd="0" destOrd="0" presId="urn:microsoft.com/office/officeart/2005/8/layout/vList2"/>
    <dgm:cxn modelId="{FFA4B0EC-CE51-4D91-9C3C-2BE362DA9731}" type="presParOf" srcId="{7846B810-7486-4073-821D-F38B98FB78CB}" destId="{42E4E0E7-2BD7-4BBD-AF55-725C6F3DB7D9}" srcOrd="1" destOrd="0" presId="urn:microsoft.com/office/officeart/2005/8/layout/vList2"/>
    <dgm:cxn modelId="{0EE1B4C8-B741-4D2F-A670-B65B550E068A}" type="presParOf" srcId="{7846B810-7486-4073-821D-F38B98FB78CB}" destId="{F510AC33-334E-4B04-956E-EA5873A388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79277-0676-4373-A0FF-5461F6E175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AAE739D2-7E6D-439B-A6ED-9E16EF0C6126}">
      <dgm:prSet/>
      <dgm:spPr/>
      <dgm:t>
        <a:bodyPr/>
        <a:lstStyle/>
        <a:p>
          <a:r>
            <a:rPr lang="fi-FI" b="0" i="0" dirty="0"/>
            <a:t>Mielialahäiriöt</a:t>
          </a:r>
          <a:endParaRPr lang="fi-FI" dirty="0"/>
        </a:p>
      </dgm:t>
    </dgm:pt>
    <dgm:pt modelId="{EEF77F45-DD73-48C9-B042-C7A5ADD83564}" type="parTrans" cxnId="{2CD8759F-2360-4969-8BC1-C520B17B95F7}">
      <dgm:prSet/>
      <dgm:spPr/>
      <dgm:t>
        <a:bodyPr/>
        <a:lstStyle/>
        <a:p>
          <a:endParaRPr lang="fi-FI"/>
        </a:p>
      </dgm:t>
    </dgm:pt>
    <dgm:pt modelId="{C2FA9CF2-7D43-4BA0-A565-E43FABD3C718}" type="sibTrans" cxnId="{2CD8759F-2360-4969-8BC1-C520B17B95F7}">
      <dgm:prSet/>
      <dgm:spPr/>
      <dgm:t>
        <a:bodyPr/>
        <a:lstStyle/>
        <a:p>
          <a:endParaRPr lang="fi-FI"/>
        </a:p>
      </dgm:t>
    </dgm:pt>
    <dgm:pt modelId="{3753CEC4-1B50-4F78-9E41-54758B34A3D5}">
      <dgm:prSet/>
      <dgm:spPr/>
      <dgm:t>
        <a:bodyPr/>
        <a:lstStyle/>
        <a:p>
          <a:r>
            <a:rPr lang="fi-FI" b="0" i="0" dirty="0"/>
            <a:t>Vaihdevuosissa esiintyvät mielialaoireet liittyvät erityisesti vasomotorisiin oireisiin ja uniongelmiin.</a:t>
          </a:r>
          <a:endParaRPr lang="fi-FI" dirty="0"/>
        </a:p>
      </dgm:t>
    </dgm:pt>
    <dgm:pt modelId="{DC3CB0B6-3E5C-4D03-842F-CCC03F424377}" type="parTrans" cxnId="{09093D9E-39E5-4443-9543-281C99765980}">
      <dgm:prSet/>
      <dgm:spPr/>
      <dgm:t>
        <a:bodyPr/>
        <a:lstStyle/>
        <a:p>
          <a:endParaRPr lang="fi-FI"/>
        </a:p>
      </dgm:t>
    </dgm:pt>
    <dgm:pt modelId="{983910EB-E21D-49A7-8D85-CF17F16A4B2B}" type="sibTrans" cxnId="{09093D9E-39E5-4443-9543-281C99765980}">
      <dgm:prSet/>
      <dgm:spPr/>
      <dgm:t>
        <a:bodyPr/>
        <a:lstStyle/>
        <a:p>
          <a:endParaRPr lang="fi-FI"/>
        </a:p>
      </dgm:t>
    </dgm:pt>
    <dgm:pt modelId="{8492BEA4-4FAC-40CE-871B-9A58E0FFB2A1}">
      <dgm:prSet/>
      <dgm:spPr/>
      <dgm:t>
        <a:bodyPr/>
        <a:lstStyle/>
        <a:p>
          <a:r>
            <a:rPr lang="fi-FI" b="0" i="0" dirty="0"/>
            <a:t>Mielialaoireiden diagnostiikassa on olennaista erottaa, ovatko kyseessä vaihdevuosiin liittyvät mielialaoireet vai depressio psykiatrisena sairautena.</a:t>
          </a:r>
          <a:endParaRPr lang="fi-FI" dirty="0"/>
        </a:p>
      </dgm:t>
    </dgm:pt>
    <dgm:pt modelId="{A30A1504-7EC9-4C1C-8BC6-1E9126EA1C70}" type="parTrans" cxnId="{BC172DD8-937D-4FE7-866B-C3E0309F8CC1}">
      <dgm:prSet/>
      <dgm:spPr/>
      <dgm:t>
        <a:bodyPr/>
        <a:lstStyle/>
        <a:p>
          <a:endParaRPr lang="fi-FI"/>
        </a:p>
      </dgm:t>
    </dgm:pt>
    <dgm:pt modelId="{B8236507-5937-4371-9C72-2B7AB0213E3F}" type="sibTrans" cxnId="{BC172DD8-937D-4FE7-866B-C3E0309F8CC1}">
      <dgm:prSet/>
      <dgm:spPr/>
      <dgm:t>
        <a:bodyPr/>
        <a:lstStyle/>
        <a:p>
          <a:endParaRPr lang="fi-FI"/>
        </a:p>
      </dgm:t>
    </dgm:pt>
    <dgm:pt modelId="{88F0A62B-6737-4A9C-9258-E242BD741195}">
      <dgm:prSet/>
      <dgm:spPr/>
      <dgm:t>
        <a:bodyPr/>
        <a:lstStyle/>
        <a:p>
          <a:r>
            <a:rPr lang="fi-FI" b="0" i="0" dirty="0"/>
            <a:t>Suurimmalla osalla menopaussin aikana depressioon sairastuneista naisista on ollut aikaisempi mielialaoireiluepisodi (esim. premenstruaalinen oireyhtymä tai synnytyksenjälkeinen masennus).</a:t>
          </a:r>
          <a:endParaRPr lang="fi-FI" dirty="0"/>
        </a:p>
      </dgm:t>
    </dgm:pt>
    <dgm:pt modelId="{97F40E61-89B1-4B1F-B122-3B8992F4A7E1}" type="parTrans" cxnId="{C987FDE0-66FA-4485-903C-F8CA4E69CE7E}">
      <dgm:prSet/>
      <dgm:spPr/>
      <dgm:t>
        <a:bodyPr/>
        <a:lstStyle/>
        <a:p>
          <a:endParaRPr lang="fi-FI"/>
        </a:p>
      </dgm:t>
    </dgm:pt>
    <dgm:pt modelId="{6022BE81-AFC1-4419-AA8F-6605E396CE11}" type="sibTrans" cxnId="{C987FDE0-66FA-4485-903C-F8CA4E69CE7E}">
      <dgm:prSet/>
      <dgm:spPr/>
      <dgm:t>
        <a:bodyPr/>
        <a:lstStyle/>
        <a:p>
          <a:endParaRPr lang="fi-FI"/>
        </a:p>
      </dgm:t>
    </dgm:pt>
    <dgm:pt modelId="{884DCF5A-0C29-414B-9321-885F14F9035A}">
      <dgm:prSet/>
      <dgm:spPr/>
      <dgm:t>
        <a:bodyPr/>
        <a:lstStyle/>
        <a:p>
          <a:r>
            <a:rPr lang="fi-FI" b="0" i="0" dirty="0"/>
            <a:t>Kognitioon liittyvät ongelmat</a:t>
          </a:r>
          <a:endParaRPr lang="fi-FI" dirty="0"/>
        </a:p>
      </dgm:t>
    </dgm:pt>
    <dgm:pt modelId="{03BFCD6E-5795-4985-9C0D-79DF3016CA11}" type="parTrans" cxnId="{BF4D916B-C6D3-4A01-A8AA-79813EF16340}">
      <dgm:prSet/>
      <dgm:spPr/>
      <dgm:t>
        <a:bodyPr/>
        <a:lstStyle/>
        <a:p>
          <a:endParaRPr lang="fi-FI"/>
        </a:p>
      </dgm:t>
    </dgm:pt>
    <dgm:pt modelId="{9AC65C3B-7407-44C9-9911-7F719841C8F7}" type="sibTrans" cxnId="{BF4D916B-C6D3-4A01-A8AA-79813EF16340}">
      <dgm:prSet/>
      <dgm:spPr/>
      <dgm:t>
        <a:bodyPr/>
        <a:lstStyle/>
        <a:p>
          <a:endParaRPr lang="fi-FI"/>
        </a:p>
      </dgm:t>
    </dgm:pt>
    <dgm:pt modelId="{B22656F8-6423-4C6F-B484-5A768E1AC10D}">
      <dgm:prSet/>
      <dgm:spPr/>
      <dgm:t>
        <a:bodyPr/>
        <a:lstStyle/>
        <a:p>
          <a:r>
            <a:rPr lang="fi-FI" b="0" i="0" dirty="0"/>
            <a:t>Vaihdevuosien aikana naiset kokevat usein muistihäiriöitä, erityisesti keskittymiskyvyn vaikeutta.</a:t>
          </a:r>
          <a:endParaRPr lang="fi-FI" dirty="0"/>
        </a:p>
      </dgm:t>
    </dgm:pt>
    <dgm:pt modelId="{8E4EE5DB-9B8B-43F7-8861-989E5149C711}" type="parTrans" cxnId="{E5C24C3C-49CF-4037-ACEA-E9F5CE9F792D}">
      <dgm:prSet/>
      <dgm:spPr/>
      <dgm:t>
        <a:bodyPr/>
        <a:lstStyle/>
        <a:p>
          <a:endParaRPr lang="fi-FI"/>
        </a:p>
      </dgm:t>
    </dgm:pt>
    <dgm:pt modelId="{E4D0D750-91D0-4BC2-AB16-99FF8D73F24F}" type="sibTrans" cxnId="{E5C24C3C-49CF-4037-ACEA-E9F5CE9F792D}">
      <dgm:prSet/>
      <dgm:spPr/>
      <dgm:t>
        <a:bodyPr/>
        <a:lstStyle/>
        <a:p>
          <a:endParaRPr lang="fi-FI"/>
        </a:p>
      </dgm:t>
    </dgm:pt>
    <dgm:pt modelId="{F63A4404-1BE1-46F3-AA51-869A5E677CC8}">
      <dgm:prSet/>
      <dgm:spPr/>
      <dgm:t>
        <a:bodyPr/>
        <a:lstStyle/>
        <a:p>
          <a:r>
            <a:rPr lang="fi-FI" b="0" i="0" dirty="0"/>
            <a:t>Koetut muistihäiriöoireet ovat sekundaarisia. Niiden tärkeimpänä syynä ovat uniongelmat ja niistä johtuva univaje, joka on yhteydessä kognitiivisen suorituskyvyn heikkenemiseen kaikenikäisillä.</a:t>
          </a:r>
          <a:endParaRPr lang="fi-FI" dirty="0"/>
        </a:p>
      </dgm:t>
    </dgm:pt>
    <dgm:pt modelId="{C6C08DAB-8611-45AA-B1E4-E287DA7E0C0A}" type="parTrans" cxnId="{8C2CA76F-4936-4FB5-954F-851C0C089B4F}">
      <dgm:prSet/>
      <dgm:spPr/>
      <dgm:t>
        <a:bodyPr/>
        <a:lstStyle/>
        <a:p>
          <a:endParaRPr lang="fi-FI"/>
        </a:p>
      </dgm:t>
    </dgm:pt>
    <dgm:pt modelId="{E22DA065-09D4-4816-8EDA-CAD89DB0151C}" type="sibTrans" cxnId="{8C2CA76F-4936-4FB5-954F-851C0C089B4F}">
      <dgm:prSet/>
      <dgm:spPr/>
      <dgm:t>
        <a:bodyPr/>
        <a:lstStyle/>
        <a:p>
          <a:endParaRPr lang="fi-FI"/>
        </a:p>
      </dgm:t>
    </dgm:pt>
    <dgm:pt modelId="{116D3982-54C9-4903-BF96-A0EB9CD4A2DC}" type="pres">
      <dgm:prSet presAssocID="{32579277-0676-4373-A0FF-5461F6E17573}" presName="linear" presStyleCnt="0">
        <dgm:presLayoutVars>
          <dgm:animLvl val="lvl"/>
          <dgm:resizeHandles val="exact"/>
        </dgm:presLayoutVars>
      </dgm:prSet>
      <dgm:spPr/>
    </dgm:pt>
    <dgm:pt modelId="{2F6C55B2-0B05-46B6-A2E0-C3AA6DBFE943}" type="pres">
      <dgm:prSet presAssocID="{AAE739D2-7E6D-439B-A6ED-9E16EF0C612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A7D50A-901C-4EF0-864E-49E6023D0109}" type="pres">
      <dgm:prSet presAssocID="{AAE739D2-7E6D-439B-A6ED-9E16EF0C6126}" presName="childText" presStyleLbl="revTx" presStyleIdx="0" presStyleCnt="2">
        <dgm:presLayoutVars>
          <dgm:bulletEnabled val="1"/>
        </dgm:presLayoutVars>
      </dgm:prSet>
      <dgm:spPr/>
    </dgm:pt>
    <dgm:pt modelId="{7C0E24AC-BD28-4AF4-B2A0-BAB65FB3BB12}" type="pres">
      <dgm:prSet presAssocID="{884DCF5A-0C29-414B-9321-885F14F9035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39E94C9-BA42-4F4F-8690-8BFA8675EE22}" type="pres">
      <dgm:prSet presAssocID="{884DCF5A-0C29-414B-9321-885F14F9035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26F0707-C765-4113-A3C3-BC1291E0CF55}" type="presOf" srcId="{AAE739D2-7E6D-439B-A6ED-9E16EF0C6126}" destId="{2F6C55B2-0B05-46B6-A2E0-C3AA6DBFE943}" srcOrd="0" destOrd="0" presId="urn:microsoft.com/office/officeart/2005/8/layout/vList2"/>
    <dgm:cxn modelId="{B9631539-155C-47F2-B8FD-D60E85D0C7AB}" type="presOf" srcId="{88F0A62B-6737-4A9C-9258-E242BD741195}" destId="{1DA7D50A-901C-4EF0-864E-49E6023D0109}" srcOrd="0" destOrd="2" presId="urn:microsoft.com/office/officeart/2005/8/layout/vList2"/>
    <dgm:cxn modelId="{E5C24C3C-49CF-4037-ACEA-E9F5CE9F792D}" srcId="{884DCF5A-0C29-414B-9321-885F14F9035A}" destId="{B22656F8-6423-4C6F-B484-5A768E1AC10D}" srcOrd="0" destOrd="0" parTransId="{8E4EE5DB-9B8B-43F7-8861-989E5149C711}" sibTransId="{E4D0D750-91D0-4BC2-AB16-99FF8D73F24F}"/>
    <dgm:cxn modelId="{ECDD5D65-92E6-4D81-B8E8-B31FB921AFFB}" type="presOf" srcId="{B22656F8-6423-4C6F-B484-5A768E1AC10D}" destId="{139E94C9-BA42-4F4F-8690-8BFA8675EE22}" srcOrd="0" destOrd="0" presId="urn:microsoft.com/office/officeart/2005/8/layout/vList2"/>
    <dgm:cxn modelId="{A5EB4C48-1045-443C-8E0C-B6D5C83A6279}" type="presOf" srcId="{8492BEA4-4FAC-40CE-871B-9A58E0FFB2A1}" destId="{1DA7D50A-901C-4EF0-864E-49E6023D0109}" srcOrd="0" destOrd="1" presId="urn:microsoft.com/office/officeart/2005/8/layout/vList2"/>
    <dgm:cxn modelId="{BF4D916B-C6D3-4A01-A8AA-79813EF16340}" srcId="{32579277-0676-4373-A0FF-5461F6E17573}" destId="{884DCF5A-0C29-414B-9321-885F14F9035A}" srcOrd="1" destOrd="0" parTransId="{03BFCD6E-5795-4985-9C0D-79DF3016CA11}" sibTransId="{9AC65C3B-7407-44C9-9911-7F719841C8F7}"/>
    <dgm:cxn modelId="{8C2CA76F-4936-4FB5-954F-851C0C089B4F}" srcId="{884DCF5A-0C29-414B-9321-885F14F9035A}" destId="{F63A4404-1BE1-46F3-AA51-869A5E677CC8}" srcOrd="1" destOrd="0" parTransId="{C6C08DAB-8611-45AA-B1E4-E287DA7E0C0A}" sibTransId="{E22DA065-09D4-4816-8EDA-CAD89DB0151C}"/>
    <dgm:cxn modelId="{817A4082-20B0-4200-95A6-21A5D3E115B4}" type="presOf" srcId="{F63A4404-1BE1-46F3-AA51-869A5E677CC8}" destId="{139E94C9-BA42-4F4F-8690-8BFA8675EE22}" srcOrd="0" destOrd="1" presId="urn:microsoft.com/office/officeart/2005/8/layout/vList2"/>
    <dgm:cxn modelId="{09093D9E-39E5-4443-9543-281C99765980}" srcId="{AAE739D2-7E6D-439B-A6ED-9E16EF0C6126}" destId="{3753CEC4-1B50-4F78-9E41-54758B34A3D5}" srcOrd="0" destOrd="0" parTransId="{DC3CB0B6-3E5C-4D03-842F-CCC03F424377}" sibTransId="{983910EB-E21D-49A7-8D85-CF17F16A4B2B}"/>
    <dgm:cxn modelId="{2CD8759F-2360-4969-8BC1-C520B17B95F7}" srcId="{32579277-0676-4373-A0FF-5461F6E17573}" destId="{AAE739D2-7E6D-439B-A6ED-9E16EF0C6126}" srcOrd="0" destOrd="0" parTransId="{EEF77F45-DD73-48C9-B042-C7A5ADD83564}" sibTransId="{C2FA9CF2-7D43-4BA0-A565-E43FABD3C718}"/>
    <dgm:cxn modelId="{7444E4C0-CAE5-4705-9739-9DCFE0BD67E3}" type="presOf" srcId="{32579277-0676-4373-A0FF-5461F6E17573}" destId="{116D3982-54C9-4903-BF96-A0EB9CD4A2DC}" srcOrd="0" destOrd="0" presId="urn:microsoft.com/office/officeart/2005/8/layout/vList2"/>
    <dgm:cxn modelId="{6F0C02D5-B62F-4D52-A8D6-43632674535D}" type="presOf" srcId="{884DCF5A-0C29-414B-9321-885F14F9035A}" destId="{7C0E24AC-BD28-4AF4-B2A0-BAB65FB3BB12}" srcOrd="0" destOrd="0" presId="urn:microsoft.com/office/officeart/2005/8/layout/vList2"/>
    <dgm:cxn modelId="{BC172DD8-937D-4FE7-866B-C3E0309F8CC1}" srcId="{AAE739D2-7E6D-439B-A6ED-9E16EF0C6126}" destId="{8492BEA4-4FAC-40CE-871B-9A58E0FFB2A1}" srcOrd="1" destOrd="0" parTransId="{A30A1504-7EC9-4C1C-8BC6-1E9126EA1C70}" sibTransId="{B8236507-5937-4371-9C72-2B7AB0213E3F}"/>
    <dgm:cxn modelId="{C987FDE0-66FA-4485-903C-F8CA4E69CE7E}" srcId="{AAE739D2-7E6D-439B-A6ED-9E16EF0C6126}" destId="{88F0A62B-6737-4A9C-9258-E242BD741195}" srcOrd="2" destOrd="0" parTransId="{97F40E61-89B1-4B1F-B122-3B8992F4A7E1}" sibTransId="{6022BE81-AFC1-4419-AA8F-6605E396CE11}"/>
    <dgm:cxn modelId="{DEE83CEC-B8CB-4F74-8EC9-7BF12782092D}" type="presOf" srcId="{3753CEC4-1B50-4F78-9E41-54758B34A3D5}" destId="{1DA7D50A-901C-4EF0-864E-49E6023D0109}" srcOrd="0" destOrd="0" presId="urn:microsoft.com/office/officeart/2005/8/layout/vList2"/>
    <dgm:cxn modelId="{DD451192-3F0B-4D63-82F9-B44E619F8B9A}" type="presParOf" srcId="{116D3982-54C9-4903-BF96-A0EB9CD4A2DC}" destId="{2F6C55B2-0B05-46B6-A2E0-C3AA6DBFE943}" srcOrd="0" destOrd="0" presId="urn:microsoft.com/office/officeart/2005/8/layout/vList2"/>
    <dgm:cxn modelId="{BC6A7235-8C4F-424C-B35B-F9B7F17889A5}" type="presParOf" srcId="{116D3982-54C9-4903-BF96-A0EB9CD4A2DC}" destId="{1DA7D50A-901C-4EF0-864E-49E6023D0109}" srcOrd="1" destOrd="0" presId="urn:microsoft.com/office/officeart/2005/8/layout/vList2"/>
    <dgm:cxn modelId="{3464CDA6-AC72-41CD-847E-C7115EA27C75}" type="presParOf" srcId="{116D3982-54C9-4903-BF96-A0EB9CD4A2DC}" destId="{7C0E24AC-BD28-4AF4-B2A0-BAB65FB3BB12}" srcOrd="2" destOrd="0" presId="urn:microsoft.com/office/officeart/2005/8/layout/vList2"/>
    <dgm:cxn modelId="{88F20671-8789-44F7-B708-3CABEC228282}" type="presParOf" srcId="{116D3982-54C9-4903-BF96-A0EB9CD4A2DC}" destId="{139E94C9-BA42-4F4F-8690-8BFA8675EE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A0DC8B-BD76-4749-90E5-B9B6378A7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828D3B2-0AC1-4A1F-8C83-B87CAC31C4F4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fi-FI" b="1" i="0" dirty="0">
              <a:solidFill>
                <a:srgbClr val="001759"/>
              </a:solidFill>
            </a:rPr>
            <a:t>Suositus: </a:t>
          </a:r>
          <a:r>
            <a:rPr lang="fi-FI" b="0" i="0" dirty="0">
              <a:solidFill>
                <a:srgbClr val="001759"/>
              </a:solidFill>
            </a:rPr>
            <a:t>Urogenitaalioireet otetaan puheeksi vaihdevuosi-ikäisen naisen kanssa.</a:t>
          </a:r>
          <a:endParaRPr lang="fi-FI" dirty="0">
            <a:solidFill>
              <a:srgbClr val="001759"/>
            </a:solidFill>
          </a:endParaRPr>
        </a:p>
      </dgm:t>
    </dgm:pt>
    <dgm:pt modelId="{942F3466-6817-444D-B97D-BC53C67F483B}" type="parTrans" cxnId="{5187EFAB-4F6E-4441-A600-DA005E9BAABF}">
      <dgm:prSet/>
      <dgm:spPr/>
      <dgm:t>
        <a:bodyPr/>
        <a:lstStyle/>
        <a:p>
          <a:endParaRPr lang="fi-FI"/>
        </a:p>
      </dgm:t>
    </dgm:pt>
    <dgm:pt modelId="{70D33DC8-0AB1-4AA6-A4E0-8284C1B28595}" type="sibTrans" cxnId="{5187EFAB-4F6E-4441-A600-DA005E9BAABF}">
      <dgm:prSet/>
      <dgm:spPr/>
      <dgm:t>
        <a:bodyPr/>
        <a:lstStyle/>
        <a:p>
          <a:endParaRPr lang="fi-FI"/>
        </a:p>
      </dgm:t>
    </dgm:pt>
    <dgm:pt modelId="{8D8FE8B1-D4B7-40A4-8778-952105B41AF8}">
      <dgm:prSet/>
      <dgm:spPr/>
      <dgm:t>
        <a:bodyPr/>
        <a:lstStyle/>
        <a:p>
          <a:r>
            <a:rPr lang="fi-FI" b="0" i="0" dirty="0"/>
            <a:t>Uregenitaalinen oireyhtymä</a:t>
          </a:r>
          <a:endParaRPr lang="fi-FI" dirty="0"/>
        </a:p>
      </dgm:t>
    </dgm:pt>
    <dgm:pt modelId="{2C59E9A2-D6F9-456C-B06B-B775D6B216B4}" type="parTrans" cxnId="{9A3E78B7-E2F8-42FD-A13A-2FF75CACA79A}">
      <dgm:prSet/>
      <dgm:spPr/>
      <dgm:t>
        <a:bodyPr/>
        <a:lstStyle/>
        <a:p>
          <a:endParaRPr lang="fi-FI"/>
        </a:p>
      </dgm:t>
    </dgm:pt>
    <dgm:pt modelId="{D8E2B19E-DD6C-45F8-BDF9-F03A80D537A9}" type="sibTrans" cxnId="{9A3E78B7-E2F8-42FD-A13A-2FF75CACA79A}">
      <dgm:prSet/>
      <dgm:spPr/>
      <dgm:t>
        <a:bodyPr/>
        <a:lstStyle/>
        <a:p>
          <a:endParaRPr lang="fi-FI"/>
        </a:p>
      </dgm:t>
    </dgm:pt>
    <dgm:pt modelId="{62153154-E223-4563-BC26-2AA5883738C5}">
      <dgm:prSet/>
      <dgm:spPr/>
      <dgm:t>
        <a:bodyPr/>
        <a:lstStyle/>
        <a:p>
          <a:r>
            <a:rPr lang="fi-FI" b="0" i="0" dirty="0"/>
            <a:t>Hoitamattomana urogenitaalioireet jatkuvat loppuelämän ajan.</a:t>
          </a:r>
          <a:endParaRPr lang="fi-FI" dirty="0"/>
        </a:p>
      </dgm:t>
    </dgm:pt>
    <dgm:pt modelId="{2C3DC57A-D163-4253-9F0A-4B73D301703A}" type="parTrans" cxnId="{92D495FD-59AB-4472-96B6-7AEDFE975B61}">
      <dgm:prSet/>
      <dgm:spPr/>
      <dgm:t>
        <a:bodyPr/>
        <a:lstStyle/>
        <a:p>
          <a:endParaRPr lang="fi-FI"/>
        </a:p>
      </dgm:t>
    </dgm:pt>
    <dgm:pt modelId="{A02642CC-0FA2-4A8C-BBBA-26C325120988}" type="sibTrans" cxnId="{92D495FD-59AB-4472-96B6-7AEDFE975B61}">
      <dgm:prSet/>
      <dgm:spPr/>
      <dgm:t>
        <a:bodyPr/>
        <a:lstStyle/>
        <a:p>
          <a:endParaRPr lang="fi-FI"/>
        </a:p>
      </dgm:t>
    </dgm:pt>
    <dgm:pt modelId="{C6B1974B-A9A5-43AF-8084-859385C10B9A}">
      <dgm:prSet/>
      <dgm:spPr/>
      <dgm:t>
        <a:bodyPr/>
        <a:lstStyle/>
        <a:p>
          <a:r>
            <a:rPr lang="fi-FI" b="0" i="0" dirty="0"/>
            <a:t>Seksuaalihäiriöt</a:t>
          </a:r>
          <a:endParaRPr lang="fi-FI" dirty="0"/>
        </a:p>
      </dgm:t>
    </dgm:pt>
    <dgm:pt modelId="{6FAB2C35-1D36-4184-B25E-3ED26E38624C}" type="parTrans" cxnId="{89D47112-A5CC-4849-BF9B-4CED87E0085A}">
      <dgm:prSet/>
      <dgm:spPr/>
      <dgm:t>
        <a:bodyPr/>
        <a:lstStyle/>
        <a:p>
          <a:endParaRPr lang="fi-FI"/>
        </a:p>
      </dgm:t>
    </dgm:pt>
    <dgm:pt modelId="{E937841E-661D-4150-9479-7F0DEEFE668D}" type="sibTrans" cxnId="{89D47112-A5CC-4849-BF9B-4CED87E0085A}">
      <dgm:prSet/>
      <dgm:spPr/>
      <dgm:t>
        <a:bodyPr/>
        <a:lstStyle/>
        <a:p>
          <a:endParaRPr lang="fi-FI"/>
        </a:p>
      </dgm:t>
    </dgm:pt>
    <dgm:pt modelId="{CE9A6E25-A5C9-4C0D-ABAB-A13E957A45C0}">
      <dgm:prSet/>
      <dgm:spPr/>
      <dgm:t>
        <a:bodyPr/>
        <a:lstStyle/>
        <a:p>
          <a:r>
            <a:rPr lang="fi-FI" b="0" i="0" dirty="0"/>
            <a:t>Vaihdevuosiin liittyy usein seksuaalisen halun vähenemistä, libidon heikkenemistä, mikä saattaa johtua hormonaalisista muutoksista, psykologisista tekijöistä tai parisuhdedynamiikasta.</a:t>
          </a:r>
          <a:endParaRPr lang="fi-FI" dirty="0"/>
        </a:p>
      </dgm:t>
    </dgm:pt>
    <dgm:pt modelId="{986B36EA-9255-437A-B795-FCED74AAAD7E}" type="parTrans" cxnId="{8CD97EC4-7FBB-4786-A1E6-4D135B98BE52}">
      <dgm:prSet/>
      <dgm:spPr/>
      <dgm:t>
        <a:bodyPr/>
        <a:lstStyle/>
        <a:p>
          <a:endParaRPr lang="fi-FI"/>
        </a:p>
      </dgm:t>
    </dgm:pt>
    <dgm:pt modelId="{85738F32-0E10-420E-B884-4759389050E0}" type="sibTrans" cxnId="{8CD97EC4-7FBB-4786-A1E6-4D135B98BE52}">
      <dgm:prSet/>
      <dgm:spPr/>
      <dgm:t>
        <a:bodyPr/>
        <a:lstStyle/>
        <a:p>
          <a:endParaRPr lang="fi-FI"/>
        </a:p>
      </dgm:t>
    </dgm:pt>
    <dgm:pt modelId="{87717B1E-DF51-4792-B53C-EB90CCAD2ED3}">
      <dgm:prSet/>
      <dgm:spPr/>
      <dgm:t>
        <a:bodyPr/>
        <a:lstStyle/>
        <a:p>
          <a:r>
            <a:rPr lang="fi-FI" b="0" i="0" dirty="0"/>
            <a:t>Orgasmivaikeudet ja yhdyntäkivut ovat melko yleisiä yli 40-vuotiailla naisilla.</a:t>
          </a:r>
          <a:endParaRPr lang="fi-FI" dirty="0"/>
        </a:p>
      </dgm:t>
    </dgm:pt>
    <dgm:pt modelId="{66661085-FF44-45EF-8CDC-AFD6AD78E90E}" type="parTrans" cxnId="{A075DFAF-49E6-4BE2-BD6D-E1D5A3A1F5D3}">
      <dgm:prSet/>
      <dgm:spPr/>
      <dgm:t>
        <a:bodyPr/>
        <a:lstStyle/>
        <a:p>
          <a:endParaRPr lang="fi-FI"/>
        </a:p>
      </dgm:t>
    </dgm:pt>
    <dgm:pt modelId="{8AACFD22-C431-431D-B080-6FA14CF8030A}" type="sibTrans" cxnId="{A075DFAF-49E6-4BE2-BD6D-E1D5A3A1F5D3}">
      <dgm:prSet/>
      <dgm:spPr/>
      <dgm:t>
        <a:bodyPr/>
        <a:lstStyle/>
        <a:p>
          <a:endParaRPr lang="fi-FI"/>
        </a:p>
      </dgm:t>
    </dgm:pt>
    <dgm:pt modelId="{B6278375-E2B7-48B1-A218-E656D118E2A0}">
      <dgm:prSet/>
      <dgm:spPr/>
      <dgm:t>
        <a:bodyPr/>
        <a:lstStyle/>
        <a:p>
          <a:r>
            <a:rPr lang="fi-FI" b="0" i="0"/>
            <a:t>Ilmenee ulkosynnyttimien ärsytyksenä, emättimen kuivuutena ja poltteluna, yhdyntäkipuina ja yhdyntäverenvuotona.</a:t>
          </a:r>
          <a:endParaRPr lang="fi-FI" dirty="0"/>
        </a:p>
      </dgm:t>
    </dgm:pt>
    <dgm:pt modelId="{817EC611-EAF4-4B90-A004-76E3C16259CC}" type="parTrans" cxnId="{E6A8138E-A195-4F7A-9572-0B3D4D3D48C7}">
      <dgm:prSet/>
      <dgm:spPr/>
    </dgm:pt>
    <dgm:pt modelId="{06D8C80B-C96A-4916-9AB0-4E65A44F2F10}" type="sibTrans" cxnId="{E6A8138E-A195-4F7A-9572-0B3D4D3D48C7}">
      <dgm:prSet/>
      <dgm:spPr/>
    </dgm:pt>
    <dgm:pt modelId="{6762ED40-940C-4541-BC55-F32BFAF462EE}" type="pres">
      <dgm:prSet presAssocID="{C9A0DC8B-BD76-4749-90E5-B9B6378A7B95}" presName="linear" presStyleCnt="0">
        <dgm:presLayoutVars>
          <dgm:animLvl val="lvl"/>
          <dgm:resizeHandles val="exact"/>
        </dgm:presLayoutVars>
      </dgm:prSet>
      <dgm:spPr/>
    </dgm:pt>
    <dgm:pt modelId="{C2FBAEF7-AA14-4DB4-BFCC-AE70B9C35B98}" type="pres">
      <dgm:prSet presAssocID="{F828D3B2-0AC1-4A1F-8C83-B87CAC31C4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88BB79-94DF-4CBF-B0D6-5EF80C568035}" type="pres">
      <dgm:prSet presAssocID="{70D33DC8-0AB1-4AA6-A4E0-8284C1B28595}" presName="spacer" presStyleCnt="0"/>
      <dgm:spPr/>
    </dgm:pt>
    <dgm:pt modelId="{6542E4CE-2B6C-454A-9B93-32CAA2BE3774}" type="pres">
      <dgm:prSet presAssocID="{8D8FE8B1-D4B7-40A4-8778-952105B41AF8}" presName="parentText" presStyleLbl="node1" presStyleIdx="1" presStyleCnt="3" custScaleY="59499">
        <dgm:presLayoutVars>
          <dgm:chMax val="0"/>
          <dgm:bulletEnabled val="1"/>
        </dgm:presLayoutVars>
      </dgm:prSet>
      <dgm:spPr/>
    </dgm:pt>
    <dgm:pt modelId="{570298BD-0502-4C97-874D-792EC5619053}" type="pres">
      <dgm:prSet presAssocID="{8D8FE8B1-D4B7-40A4-8778-952105B41AF8}" presName="childText" presStyleLbl="revTx" presStyleIdx="0" presStyleCnt="2">
        <dgm:presLayoutVars>
          <dgm:bulletEnabled val="1"/>
        </dgm:presLayoutVars>
      </dgm:prSet>
      <dgm:spPr/>
    </dgm:pt>
    <dgm:pt modelId="{29A659BA-C4F2-4D00-A2B0-7DF4A03DDE03}" type="pres">
      <dgm:prSet presAssocID="{C6B1974B-A9A5-43AF-8084-859385C10B9A}" presName="parentText" presStyleLbl="node1" presStyleIdx="2" presStyleCnt="3" custScaleY="59499">
        <dgm:presLayoutVars>
          <dgm:chMax val="0"/>
          <dgm:bulletEnabled val="1"/>
        </dgm:presLayoutVars>
      </dgm:prSet>
      <dgm:spPr/>
    </dgm:pt>
    <dgm:pt modelId="{000E522B-5A6C-4097-8716-FF348A580E7E}" type="pres">
      <dgm:prSet presAssocID="{C6B1974B-A9A5-43AF-8084-859385C10B9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91A9E06-B0ED-414D-BD30-A252C167F34F}" type="presOf" srcId="{C9A0DC8B-BD76-4749-90E5-B9B6378A7B95}" destId="{6762ED40-940C-4541-BC55-F32BFAF462EE}" srcOrd="0" destOrd="0" presId="urn:microsoft.com/office/officeart/2005/8/layout/vList2"/>
    <dgm:cxn modelId="{89D47112-A5CC-4849-BF9B-4CED87E0085A}" srcId="{C9A0DC8B-BD76-4749-90E5-B9B6378A7B95}" destId="{C6B1974B-A9A5-43AF-8084-859385C10B9A}" srcOrd="2" destOrd="0" parTransId="{6FAB2C35-1D36-4184-B25E-3ED26E38624C}" sibTransId="{E937841E-661D-4150-9479-7F0DEEFE668D}"/>
    <dgm:cxn modelId="{AC724627-2325-4A46-9A69-8F131E3B0EEA}" type="presOf" srcId="{87717B1E-DF51-4792-B53C-EB90CCAD2ED3}" destId="{000E522B-5A6C-4097-8716-FF348A580E7E}" srcOrd="0" destOrd="1" presId="urn:microsoft.com/office/officeart/2005/8/layout/vList2"/>
    <dgm:cxn modelId="{1AEA012B-96C8-4B2F-BC50-26A05F85BC26}" type="presOf" srcId="{62153154-E223-4563-BC26-2AA5883738C5}" destId="{570298BD-0502-4C97-874D-792EC5619053}" srcOrd="0" destOrd="1" presId="urn:microsoft.com/office/officeart/2005/8/layout/vList2"/>
    <dgm:cxn modelId="{F774F33C-DFB2-4AB2-BAD7-E33735DEE8DB}" type="presOf" srcId="{CE9A6E25-A5C9-4C0D-ABAB-A13E957A45C0}" destId="{000E522B-5A6C-4097-8716-FF348A580E7E}" srcOrd="0" destOrd="0" presId="urn:microsoft.com/office/officeart/2005/8/layout/vList2"/>
    <dgm:cxn modelId="{A0AE7658-330E-4FE5-9E1B-541441508F1D}" type="presOf" srcId="{8D8FE8B1-D4B7-40A4-8778-952105B41AF8}" destId="{6542E4CE-2B6C-454A-9B93-32CAA2BE3774}" srcOrd="0" destOrd="0" presId="urn:microsoft.com/office/officeart/2005/8/layout/vList2"/>
    <dgm:cxn modelId="{E6A8138E-A195-4F7A-9572-0B3D4D3D48C7}" srcId="{8D8FE8B1-D4B7-40A4-8778-952105B41AF8}" destId="{B6278375-E2B7-48B1-A218-E656D118E2A0}" srcOrd="0" destOrd="0" parTransId="{817EC611-EAF4-4B90-A004-76E3C16259CC}" sibTransId="{06D8C80B-C96A-4916-9AB0-4E65A44F2F10}"/>
    <dgm:cxn modelId="{31F10793-70FE-476A-A0B3-32FF7E2D7F2E}" type="presOf" srcId="{F828D3B2-0AC1-4A1F-8C83-B87CAC31C4F4}" destId="{C2FBAEF7-AA14-4DB4-BFCC-AE70B9C35B98}" srcOrd="0" destOrd="0" presId="urn:microsoft.com/office/officeart/2005/8/layout/vList2"/>
    <dgm:cxn modelId="{5187EFAB-4F6E-4441-A600-DA005E9BAABF}" srcId="{C9A0DC8B-BD76-4749-90E5-B9B6378A7B95}" destId="{F828D3B2-0AC1-4A1F-8C83-B87CAC31C4F4}" srcOrd="0" destOrd="0" parTransId="{942F3466-6817-444D-B97D-BC53C67F483B}" sibTransId="{70D33DC8-0AB1-4AA6-A4E0-8284C1B28595}"/>
    <dgm:cxn modelId="{A075DFAF-49E6-4BE2-BD6D-E1D5A3A1F5D3}" srcId="{C6B1974B-A9A5-43AF-8084-859385C10B9A}" destId="{87717B1E-DF51-4792-B53C-EB90CCAD2ED3}" srcOrd="1" destOrd="0" parTransId="{66661085-FF44-45EF-8CDC-AFD6AD78E90E}" sibTransId="{8AACFD22-C431-431D-B080-6FA14CF8030A}"/>
    <dgm:cxn modelId="{9A3E78B7-E2F8-42FD-A13A-2FF75CACA79A}" srcId="{C9A0DC8B-BD76-4749-90E5-B9B6378A7B95}" destId="{8D8FE8B1-D4B7-40A4-8778-952105B41AF8}" srcOrd="1" destOrd="0" parTransId="{2C59E9A2-D6F9-456C-B06B-B775D6B216B4}" sibTransId="{D8E2B19E-DD6C-45F8-BDF9-F03A80D537A9}"/>
    <dgm:cxn modelId="{8CD97EC4-7FBB-4786-A1E6-4D135B98BE52}" srcId="{C6B1974B-A9A5-43AF-8084-859385C10B9A}" destId="{CE9A6E25-A5C9-4C0D-ABAB-A13E957A45C0}" srcOrd="0" destOrd="0" parTransId="{986B36EA-9255-437A-B795-FCED74AAAD7E}" sibTransId="{85738F32-0E10-420E-B884-4759389050E0}"/>
    <dgm:cxn modelId="{B2B46AC7-0E12-4619-B2EB-B4FB7988677B}" type="presOf" srcId="{B6278375-E2B7-48B1-A218-E656D118E2A0}" destId="{570298BD-0502-4C97-874D-792EC5619053}" srcOrd="0" destOrd="0" presId="urn:microsoft.com/office/officeart/2005/8/layout/vList2"/>
    <dgm:cxn modelId="{E721F4F7-2351-4696-A8C9-238DE39439A8}" type="presOf" srcId="{C6B1974B-A9A5-43AF-8084-859385C10B9A}" destId="{29A659BA-C4F2-4D00-A2B0-7DF4A03DDE03}" srcOrd="0" destOrd="0" presId="urn:microsoft.com/office/officeart/2005/8/layout/vList2"/>
    <dgm:cxn modelId="{92D495FD-59AB-4472-96B6-7AEDFE975B61}" srcId="{8D8FE8B1-D4B7-40A4-8778-952105B41AF8}" destId="{62153154-E223-4563-BC26-2AA5883738C5}" srcOrd="1" destOrd="0" parTransId="{2C3DC57A-D163-4253-9F0A-4B73D301703A}" sibTransId="{A02642CC-0FA2-4A8C-BBBA-26C325120988}"/>
    <dgm:cxn modelId="{9A471620-9830-4E9B-ADD0-24EB45D609B1}" type="presParOf" srcId="{6762ED40-940C-4541-BC55-F32BFAF462EE}" destId="{C2FBAEF7-AA14-4DB4-BFCC-AE70B9C35B98}" srcOrd="0" destOrd="0" presId="urn:microsoft.com/office/officeart/2005/8/layout/vList2"/>
    <dgm:cxn modelId="{C6BE06F0-D9E6-4698-8659-4385B070B2FF}" type="presParOf" srcId="{6762ED40-940C-4541-BC55-F32BFAF462EE}" destId="{EE88BB79-94DF-4CBF-B0D6-5EF80C568035}" srcOrd="1" destOrd="0" presId="urn:microsoft.com/office/officeart/2005/8/layout/vList2"/>
    <dgm:cxn modelId="{119BE5B7-F7A1-4B11-B560-1F07A63D87E9}" type="presParOf" srcId="{6762ED40-940C-4541-BC55-F32BFAF462EE}" destId="{6542E4CE-2B6C-454A-9B93-32CAA2BE3774}" srcOrd="2" destOrd="0" presId="urn:microsoft.com/office/officeart/2005/8/layout/vList2"/>
    <dgm:cxn modelId="{DCD507BD-888D-489E-9F5B-66A629FDF39E}" type="presParOf" srcId="{6762ED40-940C-4541-BC55-F32BFAF462EE}" destId="{570298BD-0502-4C97-874D-792EC5619053}" srcOrd="3" destOrd="0" presId="urn:microsoft.com/office/officeart/2005/8/layout/vList2"/>
    <dgm:cxn modelId="{F86C04A1-C47E-421A-B27A-CC0BEE516AD7}" type="presParOf" srcId="{6762ED40-940C-4541-BC55-F32BFAF462EE}" destId="{29A659BA-C4F2-4D00-A2B0-7DF4A03DDE03}" srcOrd="4" destOrd="0" presId="urn:microsoft.com/office/officeart/2005/8/layout/vList2"/>
    <dgm:cxn modelId="{0FFC6269-C892-4598-941D-C291CA9661E8}" type="presParOf" srcId="{6762ED40-940C-4541-BC55-F32BFAF462EE}" destId="{000E522B-5A6C-4097-8716-FF348A580E7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71EA68-01DF-4F92-AC38-BBD2C3DC73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41275E00-54C7-4FC7-881E-5A156C63C67B}">
      <dgm:prSet/>
      <dgm:spPr/>
      <dgm:t>
        <a:bodyPr/>
        <a:lstStyle/>
        <a:p>
          <a:r>
            <a:rPr lang="fi-FI" b="0" i="0" dirty="0"/>
            <a:t>Systeeminen hormonihoito </a:t>
          </a:r>
          <a:endParaRPr lang="fi-FI" dirty="0"/>
        </a:p>
      </dgm:t>
    </dgm:pt>
    <dgm:pt modelId="{E4433C40-FC30-464F-8468-1F8F13B3FD9C}" type="parTrans" cxnId="{2F8132C2-5D36-4131-B6C9-BED590B48448}">
      <dgm:prSet/>
      <dgm:spPr/>
      <dgm:t>
        <a:bodyPr/>
        <a:lstStyle/>
        <a:p>
          <a:endParaRPr lang="fi-FI"/>
        </a:p>
      </dgm:t>
    </dgm:pt>
    <dgm:pt modelId="{8276C7AC-1FAB-4F7C-9E00-D2D1AB9804B5}" type="sibTrans" cxnId="{2F8132C2-5D36-4131-B6C9-BED590B48448}">
      <dgm:prSet/>
      <dgm:spPr/>
      <dgm:t>
        <a:bodyPr/>
        <a:lstStyle/>
        <a:p>
          <a:endParaRPr lang="fi-FI"/>
        </a:p>
      </dgm:t>
    </dgm:pt>
    <dgm:pt modelId="{02FE5BC3-101D-41C6-A966-F521CFD5E369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on tehokas vaihdevuosioireiden hoito (</a:t>
          </a:r>
          <a:r>
            <a:rPr lang="fi-FI" b="1" i="0" dirty="0">
              <a:solidFill>
                <a:srgbClr val="001759"/>
              </a:solidFill>
            </a:rPr>
            <a:t>A</a:t>
          </a:r>
          <a:r>
            <a:rPr lang="fi-FI" b="0" i="0" dirty="0">
              <a:solidFill>
                <a:srgbClr val="001759"/>
              </a:solidFill>
            </a:rPr>
            <a:t>)</a:t>
          </a:r>
          <a:endParaRPr lang="fi-FI" b="0" dirty="0">
            <a:solidFill>
              <a:srgbClr val="001759"/>
            </a:solidFill>
          </a:endParaRPr>
        </a:p>
      </dgm:t>
    </dgm:pt>
    <dgm:pt modelId="{01C4E0DD-85F9-4071-B795-397004D3C65C}" type="parTrans" cxnId="{A11DBD89-4DD6-47AC-B368-EA22953BFD88}">
      <dgm:prSet/>
      <dgm:spPr/>
      <dgm:t>
        <a:bodyPr/>
        <a:lstStyle/>
        <a:p>
          <a:endParaRPr lang="fi-FI"/>
        </a:p>
      </dgm:t>
    </dgm:pt>
    <dgm:pt modelId="{7D01ABD7-90CD-4912-99D2-85EB9AD4C0A8}" type="sibTrans" cxnId="{A11DBD89-4DD6-47AC-B368-EA22953BFD88}">
      <dgm:prSet/>
      <dgm:spPr/>
      <dgm:t>
        <a:bodyPr/>
        <a:lstStyle/>
        <a:p>
          <a:endParaRPr lang="fi-FI"/>
        </a:p>
      </dgm:t>
    </dgm:pt>
    <dgm:pt modelId="{A121A073-A638-4F2B-9203-0A42E36D042C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parantaa vaihdevuosioireisten naisten elämänlaatua (</a:t>
          </a:r>
          <a:r>
            <a:rPr lang="fi-FI" b="1" i="0" dirty="0">
              <a:solidFill>
                <a:srgbClr val="001759"/>
              </a:solidFill>
            </a:rPr>
            <a:t>A</a:t>
          </a:r>
          <a:r>
            <a:rPr lang="fi-FI" b="0" i="0" dirty="0">
              <a:solidFill>
                <a:srgbClr val="001759"/>
              </a:solidFill>
            </a:rPr>
            <a:t>)</a:t>
          </a:r>
          <a:endParaRPr lang="fi-FI" b="1" dirty="0">
            <a:solidFill>
              <a:srgbClr val="001759"/>
            </a:solidFill>
          </a:endParaRPr>
        </a:p>
      </dgm:t>
    </dgm:pt>
    <dgm:pt modelId="{2179161C-7F72-4DF4-8240-EC3DDED78072}" type="parTrans" cxnId="{6317FDED-7A95-4639-AABC-CD8709BD0A67}">
      <dgm:prSet/>
      <dgm:spPr/>
      <dgm:t>
        <a:bodyPr/>
        <a:lstStyle/>
        <a:p>
          <a:endParaRPr lang="fi-FI"/>
        </a:p>
      </dgm:t>
    </dgm:pt>
    <dgm:pt modelId="{33DCC850-98D5-4789-AF25-AF6FB47E23DC}" type="sibTrans" cxnId="{6317FDED-7A95-4639-AABC-CD8709BD0A67}">
      <dgm:prSet/>
      <dgm:spPr/>
      <dgm:t>
        <a:bodyPr/>
        <a:lstStyle/>
        <a:p>
          <a:endParaRPr lang="fi-FI"/>
        </a:p>
      </dgm:t>
    </dgm:pt>
    <dgm:pt modelId="{5F3BE9D5-94C5-4F84-B723-44432F7272D1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vähentää sydän- ja verisuonitautikuoleman riskiä, kun hoito aloitetaan alle 60-vuotiaana tai 10 vuoden kuluessa menopaussista (</a:t>
          </a:r>
          <a:r>
            <a:rPr lang="fi-FI" b="1" i="0" dirty="0">
              <a:solidFill>
                <a:srgbClr val="001759"/>
              </a:solidFill>
            </a:rPr>
            <a:t>B</a:t>
          </a:r>
          <a:r>
            <a:rPr lang="fi-FI" b="0" i="0" dirty="0">
              <a:solidFill>
                <a:srgbClr val="001759"/>
              </a:solidFill>
            </a:rPr>
            <a:t>)</a:t>
          </a:r>
          <a:endParaRPr lang="fi-FI" b="0" dirty="0">
            <a:solidFill>
              <a:srgbClr val="001759"/>
            </a:solidFill>
          </a:endParaRPr>
        </a:p>
      </dgm:t>
    </dgm:pt>
    <dgm:pt modelId="{03215A07-C571-45EB-A59E-0959D0A10520}" type="parTrans" cxnId="{EC02454D-4069-46F2-8182-DAA5576E7003}">
      <dgm:prSet/>
      <dgm:spPr/>
      <dgm:t>
        <a:bodyPr/>
        <a:lstStyle/>
        <a:p>
          <a:endParaRPr lang="fi-FI"/>
        </a:p>
      </dgm:t>
    </dgm:pt>
    <dgm:pt modelId="{BC40A84F-AFF0-4115-B295-05BA2142D197}" type="sibTrans" cxnId="{EC02454D-4069-46F2-8182-DAA5576E7003}">
      <dgm:prSet/>
      <dgm:spPr/>
      <dgm:t>
        <a:bodyPr/>
        <a:lstStyle/>
        <a:p>
          <a:endParaRPr lang="fi-FI"/>
        </a:p>
      </dgm:t>
    </dgm:pt>
    <dgm:pt modelId="{83FD21F9-F4B1-42BD-B18B-D6118A51F5E8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lisää laskimotukoksen riskiä suun kautta annosteltuna, erityisesti ensimmäisen käyttövuoden aikana (</a:t>
          </a:r>
          <a:r>
            <a:rPr lang="fi-FI" b="1" i="0" dirty="0">
              <a:solidFill>
                <a:srgbClr val="001759"/>
              </a:solidFill>
            </a:rPr>
            <a:t>A</a:t>
          </a:r>
          <a:r>
            <a:rPr lang="fi-FI" b="0" i="0" dirty="0">
              <a:solidFill>
                <a:srgbClr val="001759"/>
              </a:solidFill>
            </a:rPr>
            <a:t>), mutta ihon kautta tavanomaisia annoksia käytettäessä laskimotukosriski ei lisäänny (</a:t>
          </a:r>
          <a:r>
            <a:rPr lang="fi-FI" b="1" i="0" dirty="0">
              <a:solidFill>
                <a:srgbClr val="001759"/>
              </a:solidFill>
            </a:rPr>
            <a:t>A</a:t>
          </a:r>
          <a:r>
            <a:rPr lang="fi-FI" b="0" i="0" dirty="0">
              <a:solidFill>
                <a:srgbClr val="001759"/>
              </a:solidFill>
            </a:rPr>
            <a:t>). </a:t>
          </a:r>
          <a:endParaRPr lang="fi-FI" dirty="0">
            <a:solidFill>
              <a:srgbClr val="001759"/>
            </a:solidFill>
          </a:endParaRPr>
        </a:p>
      </dgm:t>
    </dgm:pt>
    <dgm:pt modelId="{6299B44A-DD37-472B-A6A9-980E0638BB3C}" type="parTrans" cxnId="{2083EE89-09C1-4C1B-BED8-2347C6F4E9C3}">
      <dgm:prSet/>
      <dgm:spPr/>
      <dgm:t>
        <a:bodyPr/>
        <a:lstStyle/>
        <a:p>
          <a:endParaRPr lang="fi-FI"/>
        </a:p>
      </dgm:t>
    </dgm:pt>
    <dgm:pt modelId="{35143689-8B79-4C01-B205-725CE57780D2}" type="sibTrans" cxnId="{2083EE89-09C1-4C1B-BED8-2347C6F4E9C3}">
      <dgm:prSet/>
      <dgm:spPr/>
      <dgm:t>
        <a:bodyPr/>
        <a:lstStyle/>
        <a:p>
          <a:endParaRPr lang="fi-FI"/>
        </a:p>
      </dgm:t>
    </dgm:pt>
    <dgm:pt modelId="{1C09B8D0-0416-4C2B-A3D6-EF4EBB780336}">
      <dgm:prSet/>
      <dgm:spPr/>
      <dgm:t>
        <a:bodyPr/>
        <a:lstStyle/>
        <a:p>
          <a:r>
            <a:rPr lang="fi-FI" b="0" i="0" dirty="0"/>
            <a:t>Systeeminen hormonihoito ei </a:t>
          </a:r>
          <a:endParaRPr lang="fi-FI" dirty="0"/>
        </a:p>
      </dgm:t>
    </dgm:pt>
    <dgm:pt modelId="{EFD68C3B-02A5-41E5-BBE5-34736AD955F5}" type="parTrans" cxnId="{B14B1ED8-7DC3-409C-8E3D-FE0115A57517}">
      <dgm:prSet/>
      <dgm:spPr/>
      <dgm:t>
        <a:bodyPr/>
        <a:lstStyle/>
        <a:p>
          <a:endParaRPr lang="fi-FI"/>
        </a:p>
      </dgm:t>
    </dgm:pt>
    <dgm:pt modelId="{360FEB2D-FEB4-403C-A596-42A727647311}" type="sibTrans" cxnId="{B14B1ED8-7DC3-409C-8E3D-FE0115A57517}">
      <dgm:prSet/>
      <dgm:spPr/>
      <dgm:t>
        <a:bodyPr/>
        <a:lstStyle/>
        <a:p>
          <a:endParaRPr lang="fi-FI"/>
        </a:p>
      </dgm:t>
    </dgm:pt>
    <dgm:pt modelId="{930DB42A-D17E-4A30-95D4-8773C5640E12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estäne dementian (</a:t>
          </a:r>
          <a:r>
            <a:rPr lang="fi-FI" b="1" i="0" dirty="0">
              <a:solidFill>
                <a:srgbClr val="001759"/>
              </a:solidFill>
            </a:rPr>
            <a:t>C</a:t>
          </a:r>
          <a:r>
            <a:rPr lang="fi-FI" b="0" i="0" dirty="0">
              <a:solidFill>
                <a:srgbClr val="001759"/>
              </a:solidFill>
            </a:rPr>
            <a:t>) tai Alzheimerin taudin kehittymistä (</a:t>
          </a:r>
          <a:r>
            <a:rPr lang="fi-FI" b="1" i="0" dirty="0">
              <a:solidFill>
                <a:srgbClr val="001759"/>
              </a:solidFill>
            </a:rPr>
            <a:t>B</a:t>
          </a:r>
          <a:r>
            <a:rPr lang="fi-FI" b="0" i="0" dirty="0">
              <a:solidFill>
                <a:srgbClr val="001759"/>
              </a:solidFill>
            </a:rPr>
            <a:t>)</a:t>
          </a:r>
          <a:endParaRPr lang="fi-FI" b="1" dirty="0">
            <a:solidFill>
              <a:srgbClr val="001759"/>
            </a:solidFill>
          </a:endParaRPr>
        </a:p>
      </dgm:t>
    </dgm:pt>
    <dgm:pt modelId="{51885FD6-63B8-4448-9C49-B9E57CC09A39}" type="parTrans" cxnId="{BCFFE139-574A-4DFF-9395-9827C36A5D0A}">
      <dgm:prSet/>
      <dgm:spPr/>
      <dgm:t>
        <a:bodyPr/>
        <a:lstStyle/>
        <a:p>
          <a:endParaRPr lang="fi-FI"/>
        </a:p>
      </dgm:t>
    </dgm:pt>
    <dgm:pt modelId="{D7AD1C63-F0DA-4D10-BE30-4BB3AA921CA7}" type="sibTrans" cxnId="{BCFFE139-574A-4DFF-9395-9827C36A5D0A}">
      <dgm:prSet/>
      <dgm:spPr/>
      <dgm:t>
        <a:bodyPr/>
        <a:lstStyle/>
        <a:p>
          <a:endParaRPr lang="fi-FI"/>
        </a:p>
      </dgm:t>
    </dgm:pt>
    <dgm:pt modelId="{C4D59BC2-CEE1-456E-A220-9932B13636A3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ennen rintasyöpädiagnoosia lisää rintasyöpäpotilaiden kuolleisuutta (</a:t>
          </a:r>
          <a:r>
            <a:rPr lang="fi-FI" b="1" i="0" dirty="0">
              <a:solidFill>
                <a:srgbClr val="001759"/>
              </a:solidFill>
            </a:rPr>
            <a:t>C</a:t>
          </a:r>
          <a:r>
            <a:rPr lang="fi-FI" b="0" i="0" dirty="0">
              <a:solidFill>
                <a:srgbClr val="001759"/>
              </a:solidFill>
            </a:rPr>
            <a:t>)</a:t>
          </a:r>
          <a:endParaRPr lang="fi-FI" b="0" dirty="0">
            <a:solidFill>
              <a:srgbClr val="001759"/>
            </a:solidFill>
          </a:endParaRPr>
        </a:p>
      </dgm:t>
    </dgm:pt>
    <dgm:pt modelId="{F75A6C19-40C7-4163-A4A2-966C706EDC4D}" type="parTrans" cxnId="{2CCE0A1E-BCEF-4EED-9644-F9378F1A5E31}">
      <dgm:prSet/>
      <dgm:spPr/>
      <dgm:t>
        <a:bodyPr/>
        <a:lstStyle/>
        <a:p>
          <a:endParaRPr lang="fi-FI"/>
        </a:p>
      </dgm:t>
    </dgm:pt>
    <dgm:pt modelId="{D0AB2B72-A000-4734-BBFA-E45E5EBF42E9}" type="sibTrans" cxnId="{2CCE0A1E-BCEF-4EED-9644-F9378F1A5E31}">
      <dgm:prSet/>
      <dgm:spPr/>
      <dgm:t>
        <a:bodyPr/>
        <a:lstStyle/>
        <a:p>
          <a:endParaRPr lang="fi-FI"/>
        </a:p>
      </dgm:t>
    </dgm:pt>
    <dgm:pt modelId="{A2E5EC36-3370-4170-9705-EF5555D38AA6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liity painonnousuun (</a:t>
          </a:r>
          <a:r>
            <a:rPr lang="fi-FI" b="1" i="0" dirty="0">
              <a:solidFill>
                <a:srgbClr val="001759"/>
              </a:solidFill>
            </a:rPr>
            <a:t>A</a:t>
          </a:r>
          <a:r>
            <a:rPr lang="fi-FI" b="0" i="0" dirty="0">
              <a:solidFill>
                <a:srgbClr val="001759"/>
              </a:solidFill>
            </a:rPr>
            <a:t>).</a:t>
          </a:r>
          <a:endParaRPr lang="fi-FI" dirty="0">
            <a:solidFill>
              <a:srgbClr val="001759"/>
            </a:solidFill>
          </a:endParaRPr>
        </a:p>
      </dgm:t>
    </dgm:pt>
    <dgm:pt modelId="{3FE9D137-51D9-431C-8EA8-970297F5D326}" type="parTrans" cxnId="{0B946EF4-125C-4C79-91EB-2FFB2AFB3252}">
      <dgm:prSet/>
      <dgm:spPr/>
      <dgm:t>
        <a:bodyPr/>
        <a:lstStyle/>
        <a:p>
          <a:endParaRPr lang="fi-FI"/>
        </a:p>
      </dgm:t>
    </dgm:pt>
    <dgm:pt modelId="{748724DC-CED5-4333-B897-719AD83B8D3F}" type="sibTrans" cxnId="{0B946EF4-125C-4C79-91EB-2FFB2AFB3252}">
      <dgm:prSet/>
      <dgm:spPr/>
      <dgm:t>
        <a:bodyPr/>
        <a:lstStyle/>
        <a:p>
          <a:endParaRPr lang="fi-FI"/>
        </a:p>
      </dgm:t>
    </dgm:pt>
    <dgm:pt modelId="{3346AC85-BFC3-4BFF-81D2-BC763A19DB0A}">
      <dgm:prSet/>
      <dgm:spPr/>
      <dgm:t>
        <a:bodyPr/>
        <a:lstStyle/>
        <a:p>
          <a:r>
            <a:rPr lang="fi-FI" b="0" i="0" dirty="0"/>
            <a:t>Systeemiseen hormonihoitoon ja tibolonin käyttöön liittyy etenkin käytön pitkittyessä lisääntynyt rintasyövän riski (</a:t>
          </a:r>
          <a:r>
            <a:rPr lang="fi-FI" b="1" i="0" dirty="0"/>
            <a:t>A</a:t>
          </a:r>
          <a:r>
            <a:rPr lang="fi-FI" b="0" i="0" dirty="0"/>
            <a:t>), mutta kokonaiskuolleisuuteen sillä ei ole vaikutusta (</a:t>
          </a:r>
          <a:r>
            <a:rPr lang="fi-FI" b="1" i="0" dirty="0"/>
            <a:t>A</a:t>
          </a:r>
          <a:r>
            <a:rPr lang="fi-FI" b="0" i="0" dirty="0"/>
            <a:t>).</a:t>
          </a:r>
          <a:endParaRPr lang="fi-FI" dirty="0"/>
        </a:p>
      </dgm:t>
    </dgm:pt>
    <dgm:pt modelId="{7B8DB653-FD49-44FC-B4E9-E35866816624}" type="parTrans" cxnId="{06B60CAA-4794-4BD5-B4E9-218B4D62D135}">
      <dgm:prSet/>
      <dgm:spPr/>
      <dgm:t>
        <a:bodyPr/>
        <a:lstStyle/>
        <a:p>
          <a:endParaRPr lang="fi-FI"/>
        </a:p>
      </dgm:t>
    </dgm:pt>
    <dgm:pt modelId="{266B1EC0-19D3-4386-8506-9A35BB630EA3}" type="sibTrans" cxnId="{06B60CAA-4794-4BD5-B4E9-218B4D62D135}">
      <dgm:prSet/>
      <dgm:spPr/>
      <dgm:t>
        <a:bodyPr/>
        <a:lstStyle/>
        <a:p>
          <a:endParaRPr lang="fi-FI"/>
        </a:p>
      </dgm:t>
    </dgm:pt>
    <dgm:pt modelId="{42DF3B3A-8A6A-4F7A-A1D6-471C0D131997}" type="pres">
      <dgm:prSet presAssocID="{7471EA68-01DF-4F92-AC38-BBD2C3DC7304}" presName="linear" presStyleCnt="0">
        <dgm:presLayoutVars>
          <dgm:animLvl val="lvl"/>
          <dgm:resizeHandles val="exact"/>
        </dgm:presLayoutVars>
      </dgm:prSet>
      <dgm:spPr/>
    </dgm:pt>
    <dgm:pt modelId="{6769F1BA-6BF6-406F-B791-327A73B4AB10}" type="pres">
      <dgm:prSet presAssocID="{41275E00-54C7-4FC7-881E-5A156C63C67B}" presName="parentText" presStyleLbl="node1" presStyleIdx="0" presStyleCnt="3" custScaleY="66736">
        <dgm:presLayoutVars>
          <dgm:chMax val="0"/>
          <dgm:bulletEnabled val="1"/>
        </dgm:presLayoutVars>
      </dgm:prSet>
      <dgm:spPr/>
    </dgm:pt>
    <dgm:pt modelId="{034BBA50-03B5-4591-87FE-487970C195C1}" type="pres">
      <dgm:prSet presAssocID="{41275E00-54C7-4FC7-881E-5A156C63C67B}" presName="childText" presStyleLbl="revTx" presStyleIdx="0" presStyleCnt="2">
        <dgm:presLayoutVars>
          <dgm:bulletEnabled val="1"/>
        </dgm:presLayoutVars>
      </dgm:prSet>
      <dgm:spPr/>
    </dgm:pt>
    <dgm:pt modelId="{FBCE5D40-10AC-4702-AF1C-E58A5C6AFF5F}" type="pres">
      <dgm:prSet presAssocID="{1C09B8D0-0416-4C2B-A3D6-EF4EBB780336}" presName="parentText" presStyleLbl="node1" presStyleIdx="1" presStyleCnt="3" custScaleY="66736">
        <dgm:presLayoutVars>
          <dgm:chMax val="0"/>
          <dgm:bulletEnabled val="1"/>
        </dgm:presLayoutVars>
      </dgm:prSet>
      <dgm:spPr/>
    </dgm:pt>
    <dgm:pt modelId="{F1997649-2006-484F-8586-4A183CF20731}" type="pres">
      <dgm:prSet presAssocID="{1C09B8D0-0416-4C2B-A3D6-EF4EBB780336}" presName="childText" presStyleLbl="revTx" presStyleIdx="1" presStyleCnt="2">
        <dgm:presLayoutVars>
          <dgm:bulletEnabled val="1"/>
        </dgm:presLayoutVars>
      </dgm:prSet>
      <dgm:spPr/>
    </dgm:pt>
    <dgm:pt modelId="{0D4EB6C1-FCC6-4C1B-96C6-77B1F82B8D0C}" type="pres">
      <dgm:prSet presAssocID="{3346AC85-BFC3-4BFF-81D2-BC763A19DB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634A207-CD61-4798-893E-247D5325F462}" type="presOf" srcId="{1C09B8D0-0416-4C2B-A3D6-EF4EBB780336}" destId="{FBCE5D40-10AC-4702-AF1C-E58A5C6AFF5F}" srcOrd="0" destOrd="0" presId="urn:microsoft.com/office/officeart/2005/8/layout/vList2"/>
    <dgm:cxn modelId="{2CCE0A1E-BCEF-4EED-9644-F9378F1A5E31}" srcId="{1C09B8D0-0416-4C2B-A3D6-EF4EBB780336}" destId="{C4D59BC2-CEE1-456E-A220-9932B13636A3}" srcOrd="1" destOrd="0" parTransId="{F75A6C19-40C7-4163-A4A2-966C706EDC4D}" sibTransId="{D0AB2B72-A000-4734-BBFA-E45E5EBF42E9}"/>
    <dgm:cxn modelId="{8C579D37-0DE7-46CA-94CE-D419B266BFD6}" type="presOf" srcId="{A2E5EC36-3370-4170-9705-EF5555D38AA6}" destId="{F1997649-2006-484F-8586-4A183CF20731}" srcOrd="0" destOrd="2" presId="urn:microsoft.com/office/officeart/2005/8/layout/vList2"/>
    <dgm:cxn modelId="{BCFFE139-574A-4DFF-9395-9827C36A5D0A}" srcId="{1C09B8D0-0416-4C2B-A3D6-EF4EBB780336}" destId="{930DB42A-D17E-4A30-95D4-8773C5640E12}" srcOrd="0" destOrd="0" parTransId="{51885FD6-63B8-4448-9C49-B9E57CC09A39}" sibTransId="{D7AD1C63-F0DA-4D10-BE30-4BB3AA921CA7}"/>
    <dgm:cxn modelId="{3AD78A5E-AC90-4BAD-8FC3-DA8924FB43C6}" type="presOf" srcId="{7471EA68-01DF-4F92-AC38-BBD2C3DC7304}" destId="{42DF3B3A-8A6A-4F7A-A1D6-471C0D131997}" srcOrd="0" destOrd="0" presId="urn:microsoft.com/office/officeart/2005/8/layout/vList2"/>
    <dgm:cxn modelId="{38CFFE60-B0A2-4F2E-980E-3F1B268DC818}" type="presOf" srcId="{A121A073-A638-4F2B-9203-0A42E36D042C}" destId="{034BBA50-03B5-4591-87FE-487970C195C1}" srcOrd="0" destOrd="1" presId="urn:microsoft.com/office/officeart/2005/8/layout/vList2"/>
    <dgm:cxn modelId="{FA55FA68-969F-4209-8DE5-9A1F06FCDC44}" type="presOf" srcId="{41275E00-54C7-4FC7-881E-5A156C63C67B}" destId="{6769F1BA-6BF6-406F-B791-327A73B4AB10}" srcOrd="0" destOrd="0" presId="urn:microsoft.com/office/officeart/2005/8/layout/vList2"/>
    <dgm:cxn modelId="{EC02454D-4069-46F2-8182-DAA5576E7003}" srcId="{41275E00-54C7-4FC7-881E-5A156C63C67B}" destId="{5F3BE9D5-94C5-4F84-B723-44432F7272D1}" srcOrd="2" destOrd="0" parTransId="{03215A07-C571-45EB-A59E-0959D0A10520}" sibTransId="{BC40A84F-AFF0-4115-B295-05BA2142D197}"/>
    <dgm:cxn modelId="{A11DBD89-4DD6-47AC-B368-EA22953BFD88}" srcId="{41275E00-54C7-4FC7-881E-5A156C63C67B}" destId="{02FE5BC3-101D-41C6-A966-F521CFD5E369}" srcOrd="0" destOrd="0" parTransId="{01C4E0DD-85F9-4071-B795-397004D3C65C}" sibTransId="{7D01ABD7-90CD-4912-99D2-85EB9AD4C0A8}"/>
    <dgm:cxn modelId="{2083EE89-09C1-4C1B-BED8-2347C6F4E9C3}" srcId="{41275E00-54C7-4FC7-881E-5A156C63C67B}" destId="{83FD21F9-F4B1-42BD-B18B-D6118A51F5E8}" srcOrd="3" destOrd="0" parTransId="{6299B44A-DD37-472B-A6A9-980E0638BB3C}" sibTransId="{35143689-8B79-4C01-B205-725CE57780D2}"/>
    <dgm:cxn modelId="{2BF1068E-0FC5-45B4-8E12-EE6E53C357BA}" type="presOf" srcId="{C4D59BC2-CEE1-456E-A220-9932B13636A3}" destId="{F1997649-2006-484F-8586-4A183CF20731}" srcOrd="0" destOrd="1" presId="urn:microsoft.com/office/officeart/2005/8/layout/vList2"/>
    <dgm:cxn modelId="{D797199F-9F22-4BF6-B043-6BA770E2AC3C}" type="presOf" srcId="{5F3BE9D5-94C5-4F84-B723-44432F7272D1}" destId="{034BBA50-03B5-4591-87FE-487970C195C1}" srcOrd="0" destOrd="2" presId="urn:microsoft.com/office/officeart/2005/8/layout/vList2"/>
    <dgm:cxn modelId="{06B60CAA-4794-4BD5-B4E9-218B4D62D135}" srcId="{7471EA68-01DF-4F92-AC38-BBD2C3DC7304}" destId="{3346AC85-BFC3-4BFF-81D2-BC763A19DB0A}" srcOrd="2" destOrd="0" parTransId="{7B8DB653-FD49-44FC-B4E9-E35866816624}" sibTransId="{266B1EC0-19D3-4386-8506-9A35BB630EA3}"/>
    <dgm:cxn modelId="{2F8132C2-5D36-4131-B6C9-BED590B48448}" srcId="{7471EA68-01DF-4F92-AC38-BBD2C3DC7304}" destId="{41275E00-54C7-4FC7-881E-5A156C63C67B}" srcOrd="0" destOrd="0" parTransId="{E4433C40-FC30-464F-8468-1F8F13B3FD9C}" sibTransId="{8276C7AC-1FAB-4F7C-9E00-D2D1AB9804B5}"/>
    <dgm:cxn modelId="{B14B1ED8-7DC3-409C-8E3D-FE0115A57517}" srcId="{7471EA68-01DF-4F92-AC38-BBD2C3DC7304}" destId="{1C09B8D0-0416-4C2B-A3D6-EF4EBB780336}" srcOrd="1" destOrd="0" parTransId="{EFD68C3B-02A5-41E5-BBE5-34736AD955F5}" sibTransId="{360FEB2D-FEB4-403C-A596-42A727647311}"/>
    <dgm:cxn modelId="{AC1440DC-0A88-4BD2-BCE3-CBF27707C040}" type="presOf" srcId="{3346AC85-BFC3-4BFF-81D2-BC763A19DB0A}" destId="{0D4EB6C1-FCC6-4C1B-96C6-77B1F82B8D0C}" srcOrd="0" destOrd="0" presId="urn:microsoft.com/office/officeart/2005/8/layout/vList2"/>
    <dgm:cxn modelId="{515B67E5-8974-47D2-8D90-51F54AEA682A}" type="presOf" srcId="{83FD21F9-F4B1-42BD-B18B-D6118A51F5E8}" destId="{034BBA50-03B5-4591-87FE-487970C195C1}" srcOrd="0" destOrd="3" presId="urn:microsoft.com/office/officeart/2005/8/layout/vList2"/>
    <dgm:cxn modelId="{F94C5AEC-3604-4040-92B6-DE196A8D7F3A}" type="presOf" srcId="{02FE5BC3-101D-41C6-A966-F521CFD5E369}" destId="{034BBA50-03B5-4591-87FE-487970C195C1}" srcOrd="0" destOrd="0" presId="urn:microsoft.com/office/officeart/2005/8/layout/vList2"/>
    <dgm:cxn modelId="{6317FDED-7A95-4639-AABC-CD8709BD0A67}" srcId="{41275E00-54C7-4FC7-881E-5A156C63C67B}" destId="{A121A073-A638-4F2B-9203-0A42E36D042C}" srcOrd="1" destOrd="0" parTransId="{2179161C-7F72-4DF4-8240-EC3DDED78072}" sibTransId="{33DCC850-98D5-4789-AF25-AF6FB47E23DC}"/>
    <dgm:cxn modelId="{7630ADF2-F60C-44EC-A4B5-30F0B44C2469}" type="presOf" srcId="{930DB42A-D17E-4A30-95D4-8773C5640E12}" destId="{F1997649-2006-484F-8586-4A183CF20731}" srcOrd="0" destOrd="0" presId="urn:microsoft.com/office/officeart/2005/8/layout/vList2"/>
    <dgm:cxn modelId="{0B946EF4-125C-4C79-91EB-2FFB2AFB3252}" srcId="{1C09B8D0-0416-4C2B-A3D6-EF4EBB780336}" destId="{A2E5EC36-3370-4170-9705-EF5555D38AA6}" srcOrd="2" destOrd="0" parTransId="{3FE9D137-51D9-431C-8EA8-970297F5D326}" sibTransId="{748724DC-CED5-4333-B897-719AD83B8D3F}"/>
    <dgm:cxn modelId="{5508679E-D74B-45BA-9200-2581222655A4}" type="presParOf" srcId="{42DF3B3A-8A6A-4F7A-A1D6-471C0D131997}" destId="{6769F1BA-6BF6-406F-B791-327A73B4AB10}" srcOrd="0" destOrd="0" presId="urn:microsoft.com/office/officeart/2005/8/layout/vList2"/>
    <dgm:cxn modelId="{8A1D0BE6-5EF5-4F68-B0E3-E4C2DD349BEB}" type="presParOf" srcId="{42DF3B3A-8A6A-4F7A-A1D6-471C0D131997}" destId="{034BBA50-03B5-4591-87FE-487970C195C1}" srcOrd="1" destOrd="0" presId="urn:microsoft.com/office/officeart/2005/8/layout/vList2"/>
    <dgm:cxn modelId="{A8F2AB91-BE49-4390-BACF-965E52E05292}" type="presParOf" srcId="{42DF3B3A-8A6A-4F7A-A1D6-471C0D131997}" destId="{FBCE5D40-10AC-4702-AF1C-E58A5C6AFF5F}" srcOrd="2" destOrd="0" presId="urn:microsoft.com/office/officeart/2005/8/layout/vList2"/>
    <dgm:cxn modelId="{8DBF4845-6963-42C1-BED0-4E644239B4B9}" type="presParOf" srcId="{42DF3B3A-8A6A-4F7A-A1D6-471C0D131997}" destId="{F1997649-2006-484F-8586-4A183CF20731}" srcOrd="3" destOrd="0" presId="urn:microsoft.com/office/officeart/2005/8/layout/vList2"/>
    <dgm:cxn modelId="{E69E37C0-6DE9-41AA-84BE-223FD93E7D4C}" type="presParOf" srcId="{42DF3B3A-8A6A-4F7A-A1D6-471C0D131997}" destId="{0D4EB6C1-FCC6-4C1B-96C6-77B1F82B8D0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364444-21AD-47D9-8999-982DFCD70BB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93263504-474A-4A76-9BA3-1B1FCE97DFC9}">
      <dgm:prSet/>
      <dgm:spPr/>
      <dgm:t>
        <a:bodyPr/>
        <a:lstStyle/>
        <a:p>
          <a:r>
            <a:rPr lang="fi-FI" b="0" i="0" dirty="0"/>
            <a:t>Perusterveydenhuollossa vasta-aiheet systeemisen hormonihoidon</a:t>
          </a:r>
          <a:br>
            <a:rPr lang="fi-FI" b="0" i="0" dirty="0"/>
          </a:br>
          <a:r>
            <a:rPr lang="fi-FI" b="0" i="0" dirty="0"/>
            <a:t>aloittamiselle ovat</a:t>
          </a:r>
          <a:endParaRPr lang="fi-FI" dirty="0"/>
        </a:p>
      </dgm:t>
    </dgm:pt>
    <dgm:pt modelId="{CA40C810-C58E-4209-977B-C8FBE03135DB}" type="parTrans" cxnId="{DC02B29D-BF80-44EE-8DA6-C3BD9D3451E6}">
      <dgm:prSet/>
      <dgm:spPr/>
      <dgm:t>
        <a:bodyPr/>
        <a:lstStyle/>
        <a:p>
          <a:endParaRPr lang="fi-FI"/>
        </a:p>
      </dgm:t>
    </dgm:pt>
    <dgm:pt modelId="{CA8398D2-7EC8-4B9D-AD89-D347B0001ED6}" type="sibTrans" cxnId="{DC02B29D-BF80-44EE-8DA6-C3BD9D3451E6}">
      <dgm:prSet/>
      <dgm:spPr/>
      <dgm:t>
        <a:bodyPr/>
        <a:lstStyle/>
        <a:p>
          <a:endParaRPr lang="fi-FI"/>
        </a:p>
      </dgm:t>
    </dgm:pt>
    <dgm:pt modelId="{9A5B21FB-1645-46BA-A67D-E15CDD653B81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rintasyöpä</a:t>
          </a:r>
          <a:endParaRPr lang="fi-FI" dirty="0">
            <a:solidFill>
              <a:srgbClr val="001759"/>
            </a:solidFill>
          </a:endParaRPr>
        </a:p>
      </dgm:t>
    </dgm:pt>
    <dgm:pt modelId="{DF21574C-FFAC-4D5B-84F8-5FB51934684C}" type="parTrans" cxnId="{E3CC6929-9122-4B7F-86D4-E4B74F5B7103}">
      <dgm:prSet/>
      <dgm:spPr/>
      <dgm:t>
        <a:bodyPr/>
        <a:lstStyle/>
        <a:p>
          <a:endParaRPr lang="fi-FI"/>
        </a:p>
      </dgm:t>
    </dgm:pt>
    <dgm:pt modelId="{CF9EB1C9-B4F4-49A4-AE9D-0618E3354019}" type="sibTrans" cxnId="{E3CC6929-9122-4B7F-86D4-E4B74F5B7103}">
      <dgm:prSet/>
      <dgm:spPr/>
      <dgm:t>
        <a:bodyPr/>
        <a:lstStyle/>
        <a:p>
          <a:endParaRPr lang="fi-FI"/>
        </a:p>
      </dgm:t>
    </dgm:pt>
    <dgm:pt modelId="{2EC60E34-050B-42BF-895E-0DBDF7385774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kohdunrungon syöpä ja muut hormoniriippuvaiset gynekologiset syövät, ks. dia </a:t>
          </a:r>
          <a:r>
            <a:rPr lang="fi-FI" b="0" i="0" dirty="0">
              <a:solidFill>
                <a:srgbClr val="001759"/>
              </a:solidFill>
              <a:hlinkClick xmlns:r="http://schemas.openxmlformats.org/officeDocument/2006/relationships" r:id="rId1" action="ppaction://hlinksldjump"/>
            </a:rPr>
            <a:t>21</a:t>
          </a:r>
          <a:endParaRPr lang="fi-FI" dirty="0">
            <a:solidFill>
              <a:srgbClr val="001759"/>
            </a:solidFill>
          </a:endParaRPr>
        </a:p>
      </dgm:t>
    </dgm:pt>
    <dgm:pt modelId="{23912970-CAF3-4A03-A604-89C8968FB57D}" type="parTrans" cxnId="{9EA23BB1-F0C4-44FA-B0EC-CC4AE4FD8011}">
      <dgm:prSet/>
      <dgm:spPr/>
      <dgm:t>
        <a:bodyPr/>
        <a:lstStyle/>
        <a:p>
          <a:endParaRPr lang="fi-FI"/>
        </a:p>
      </dgm:t>
    </dgm:pt>
    <dgm:pt modelId="{F1943D40-192D-4211-9BC8-DAAF1BEFFF98}" type="sibTrans" cxnId="{9EA23BB1-F0C4-44FA-B0EC-CC4AE4FD8011}">
      <dgm:prSet/>
      <dgm:spPr/>
      <dgm:t>
        <a:bodyPr/>
        <a:lstStyle/>
        <a:p>
          <a:endParaRPr lang="fi-FI"/>
        </a:p>
      </dgm:t>
    </dgm:pt>
    <dgm:pt modelId="{C7C1C086-4A2E-4A6E-BAE7-B081F2912556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sairastettu syvä laskimotukos, keuhkoveritulppa tai todettu tukostaipumus</a:t>
          </a:r>
          <a:endParaRPr lang="fi-FI" dirty="0">
            <a:solidFill>
              <a:srgbClr val="001759"/>
            </a:solidFill>
          </a:endParaRPr>
        </a:p>
      </dgm:t>
    </dgm:pt>
    <dgm:pt modelId="{C3145131-8BD0-4B0D-B594-B5E92F14B446}" type="parTrans" cxnId="{494DFA09-093B-48B3-82F2-280FC1437A1B}">
      <dgm:prSet/>
      <dgm:spPr/>
      <dgm:t>
        <a:bodyPr/>
        <a:lstStyle/>
        <a:p>
          <a:endParaRPr lang="fi-FI"/>
        </a:p>
      </dgm:t>
    </dgm:pt>
    <dgm:pt modelId="{76637504-84EE-444D-BA58-B80A8F2BCE3F}" type="sibTrans" cxnId="{494DFA09-093B-48B3-82F2-280FC1437A1B}">
      <dgm:prSet/>
      <dgm:spPr/>
      <dgm:t>
        <a:bodyPr/>
        <a:lstStyle/>
        <a:p>
          <a:endParaRPr lang="fi-FI"/>
        </a:p>
      </dgm:t>
    </dgm:pt>
    <dgm:pt modelId="{427D630D-71E7-493C-948D-6D81C1DF284E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vaikeahoitoinen sydämen vajaatoiminta</a:t>
          </a:r>
          <a:endParaRPr lang="fi-FI" dirty="0">
            <a:solidFill>
              <a:srgbClr val="001759"/>
            </a:solidFill>
          </a:endParaRPr>
        </a:p>
      </dgm:t>
    </dgm:pt>
    <dgm:pt modelId="{16CF41BF-A1C7-49F5-8F25-A7E0E2F2FCA4}" type="parTrans" cxnId="{BE5B8A3B-8C11-4E8A-BDA7-CD571BEA4CC1}">
      <dgm:prSet/>
      <dgm:spPr/>
      <dgm:t>
        <a:bodyPr/>
        <a:lstStyle/>
        <a:p>
          <a:endParaRPr lang="fi-FI"/>
        </a:p>
      </dgm:t>
    </dgm:pt>
    <dgm:pt modelId="{1ED7B3F8-286B-427C-A635-AA4EA9D53D4E}" type="sibTrans" cxnId="{BE5B8A3B-8C11-4E8A-BDA7-CD571BEA4CC1}">
      <dgm:prSet/>
      <dgm:spPr/>
      <dgm:t>
        <a:bodyPr/>
        <a:lstStyle/>
        <a:p>
          <a:endParaRPr lang="fi-FI"/>
        </a:p>
      </dgm:t>
    </dgm:pt>
    <dgm:pt modelId="{00D0F945-B1F4-41F3-A2FB-463BA3A7016B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hoitoresistentti verenpainetauti (verenpainelääkitys ei ole este)</a:t>
          </a:r>
          <a:endParaRPr lang="fi-FI" dirty="0">
            <a:solidFill>
              <a:srgbClr val="001759"/>
            </a:solidFill>
          </a:endParaRPr>
        </a:p>
      </dgm:t>
    </dgm:pt>
    <dgm:pt modelId="{AF6395A1-C224-475E-9985-5722F8A595A8}" type="parTrans" cxnId="{B664F103-F822-4DDB-BBF5-E5A36941AD6E}">
      <dgm:prSet/>
      <dgm:spPr/>
      <dgm:t>
        <a:bodyPr/>
        <a:lstStyle/>
        <a:p>
          <a:endParaRPr lang="fi-FI"/>
        </a:p>
      </dgm:t>
    </dgm:pt>
    <dgm:pt modelId="{F8C5459D-2264-42B4-B3A5-20A28F42F0C5}" type="sibTrans" cxnId="{B664F103-F822-4DDB-BBF5-E5A36941AD6E}">
      <dgm:prSet/>
      <dgm:spPr/>
      <dgm:t>
        <a:bodyPr/>
        <a:lstStyle/>
        <a:p>
          <a:endParaRPr lang="fi-FI"/>
        </a:p>
      </dgm:t>
    </dgm:pt>
    <dgm:pt modelId="{FCA116C7-BB77-49A8-8B0F-4E22DA1EE187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vaikea maksasairaus</a:t>
          </a:r>
          <a:endParaRPr lang="fi-FI" dirty="0">
            <a:solidFill>
              <a:srgbClr val="001759"/>
            </a:solidFill>
          </a:endParaRPr>
        </a:p>
      </dgm:t>
    </dgm:pt>
    <dgm:pt modelId="{2DF5E035-D665-4E8C-B45B-DDA1591DB0FC}" type="parTrans" cxnId="{BF960F2C-2085-4257-82E8-51C940440963}">
      <dgm:prSet/>
      <dgm:spPr/>
      <dgm:t>
        <a:bodyPr/>
        <a:lstStyle/>
        <a:p>
          <a:endParaRPr lang="fi-FI"/>
        </a:p>
      </dgm:t>
    </dgm:pt>
    <dgm:pt modelId="{2E535A3E-4C37-478C-ACB9-AACD6C7CB6A3}" type="sibTrans" cxnId="{BF960F2C-2085-4257-82E8-51C940440963}">
      <dgm:prSet/>
      <dgm:spPr/>
      <dgm:t>
        <a:bodyPr/>
        <a:lstStyle/>
        <a:p>
          <a:endParaRPr lang="fi-FI"/>
        </a:p>
      </dgm:t>
    </dgm:pt>
    <dgm:pt modelId="{BFC531B1-4C29-41E1-9AC0-42DE8A90EE8E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selittämätön verinen emätinvuoto (syy selvitettävä)</a:t>
          </a:r>
          <a:endParaRPr lang="fi-FI" dirty="0">
            <a:solidFill>
              <a:srgbClr val="001759"/>
            </a:solidFill>
          </a:endParaRPr>
        </a:p>
      </dgm:t>
    </dgm:pt>
    <dgm:pt modelId="{7353BF44-BD2E-4A5B-AD6C-65696F0AC2E4}" type="parTrans" cxnId="{6398C47C-6E10-4E74-B35E-9FD367A1F6A4}">
      <dgm:prSet/>
      <dgm:spPr/>
      <dgm:t>
        <a:bodyPr/>
        <a:lstStyle/>
        <a:p>
          <a:endParaRPr lang="fi-FI"/>
        </a:p>
      </dgm:t>
    </dgm:pt>
    <dgm:pt modelId="{8C1D9676-961A-4283-B02A-E0EAAB3671DC}" type="sibTrans" cxnId="{6398C47C-6E10-4E74-B35E-9FD367A1F6A4}">
      <dgm:prSet/>
      <dgm:spPr/>
      <dgm:t>
        <a:bodyPr/>
        <a:lstStyle/>
        <a:p>
          <a:endParaRPr lang="fi-FI"/>
        </a:p>
      </dgm:t>
    </dgm:pt>
    <dgm:pt modelId="{658A2451-AB6E-422E-B688-1A5FCB6CC666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sairastettu aivoinfarkti tai TIA</a:t>
          </a:r>
          <a:endParaRPr lang="fi-FI" dirty="0">
            <a:solidFill>
              <a:srgbClr val="001759"/>
            </a:solidFill>
          </a:endParaRPr>
        </a:p>
      </dgm:t>
    </dgm:pt>
    <dgm:pt modelId="{910BB709-A2C3-46ED-B430-7F84B77B764E}" type="parTrans" cxnId="{E0BD47D6-9FCC-4411-8BAC-449DA1315F66}">
      <dgm:prSet/>
      <dgm:spPr/>
      <dgm:t>
        <a:bodyPr/>
        <a:lstStyle/>
        <a:p>
          <a:endParaRPr lang="fi-FI"/>
        </a:p>
      </dgm:t>
    </dgm:pt>
    <dgm:pt modelId="{60D8DE8E-453C-4104-B862-5C52C69FC304}" type="sibTrans" cxnId="{E0BD47D6-9FCC-4411-8BAC-449DA1315F66}">
      <dgm:prSet/>
      <dgm:spPr/>
      <dgm:t>
        <a:bodyPr/>
        <a:lstStyle/>
        <a:p>
          <a:endParaRPr lang="fi-FI"/>
        </a:p>
      </dgm:t>
    </dgm:pt>
    <dgm:pt modelId="{95895DF6-D944-4DEE-82DD-79E825F98B71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sepelvaltimotauti</a:t>
          </a:r>
          <a:endParaRPr lang="fi-FI" dirty="0">
            <a:solidFill>
              <a:srgbClr val="001759"/>
            </a:solidFill>
          </a:endParaRPr>
        </a:p>
      </dgm:t>
    </dgm:pt>
    <dgm:pt modelId="{DF1C1DF5-0C53-4F4C-B51A-73DD48F4F8AE}" type="parTrans" cxnId="{0F3C72C5-D1E5-4A40-A6B5-75AA50E97B39}">
      <dgm:prSet/>
      <dgm:spPr/>
      <dgm:t>
        <a:bodyPr/>
        <a:lstStyle/>
        <a:p>
          <a:endParaRPr lang="fi-FI"/>
        </a:p>
      </dgm:t>
    </dgm:pt>
    <dgm:pt modelId="{C3DC7E1D-AD60-4986-B4D8-025DAFD8A76F}" type="sibTrans" cxnId="{0F3C72C5-D1E5-4A40-A6B5-75AA50E97B39}">
      <dgm:prSet/>
      <dgm:spPr/>
      <dgm:t>
        <a:bodyPr/>
        <a:lstStyle/>
        <a:p>
          <a:endParaRPr lang="fi-FI"/>
        </a:p>
      </dgm:t>
    </dgm:pt>
    <dgm:pt modelId="{AA4D9160-F0AE-4909-BAE9-DE2B2A6927A3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yleistynyt ASO-tauti</a:t>
          </a:r>
          <a:endParaRPr lang="fi-FI" dirty="0">
            <a:solidFill>
              <a:srgbClr val="001759"/>
            </a:solidFill>
          </a:endParaRPr>
        </a:p>
      </dgm:t>
    </dgm:pt>
    <dgm:pt modelId="{9C2A7E3E-F12B-4F63-88C2-E35F29B25301}" type="parTrans" cxnId="{5C9A37C0-9352-417D-904C-5E1A77D6573B}">
      <dgm:prSet/>
      <dgm:spPr/>
      <dgm:t>
        <a:bodyPr/>
        <a:lstStyle/>
        <a:p>
          <a:endParaRPr lang="fi-FI"/>
        </a:p>
      </dgm:t>
    </dgm:pt>
    <dgm:pt modelId="{AC5E24D8-B154-498C-A214-2CD7D306747D}" type="sibTrans" cxnId="{5C9A37C0-9352-417D-904C-5E1A77D6573B}">
      <dgm:prSet/>
      <dgm:spPr/>
      <dgm:t>
        <a:bodyPr/>
        <a:lstStyle/>
        <a:p>
          <a:endParaRPr lang="fi-FI"/>
        </a:p>
      </dgm:t>
    </dgm:pt>
    <dgm:pt modelId="{74C8FC43-0ACE-49A8-9648-2F50FD3C1EBB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SLE, jossa fosfolipidivasta-aineet ovat positiiviset (tromboosin vaara).</a:t>
          </a:r>
          <a:endParaRPr lang="fi-FI" dirty="0">
            <a:solidFill>
              <a:srgbClr val="001759"/>
            </a:solidFill>
          </a:endParaRPr>
        </a:p>
      </dgm:t>
    </dgm:pt>
    <dgm:pt modelId="{D394BC56-43C5-4633-96E6-93782D39FD92}" type="parTrans" cxnId="{F638570C-2A82-41BB-B65A-A2BD6B907E8E}">
      <dgm:prSet/>
      <dgm:spPr/>
      <dgm:t>
        <a:bodyPr/>
        <a:lstStyle/>
        <a:p>
          <a:endParaRPr lang="fi-FI"/>
        </a:p>
      </dgm:t>
    </dgm:pt>
    <dgm:pt modelId="{EAF785A3-7E18-417D-949E-974DD9169ED8}" type="sibTrans" cxnId="{F638570C-2A82-41BB-B65A-A2BD6B907E8E}">
      <dgm:prSet/>
      <dgm:spPr/>
      <dgm:t>
        <a:bodyPr/>
        <a:lstStyle/>
        <a:p>
          <a:endParaRPr lang="fi-FI"/>
        </a:p>
      </dgm:t>
    </dgm:pt>
    <dgm:pt modelId="{FBE897F2-3BB6-431A-8706-F914B28F152D}" type="pres">
      <dgm:prSet presAssocID="{44364444-21AD-47D9-8999-982DFCD70BB7}" presName="linear" presStyleCnt="0">
        <dgm:presLayoutVars>
          <dgm:animLvl val="lvl"/>
          <dgm:resizeHandles val="exact"/>
        </dgm:presLayoutVars>
      </dgm:prSet>
      <dgm:spPr/>
    </dgm:pt>
    <dgm:pt modelId="{05A7FF5B-010E-443D-87A7-C936CC4DF846}" type="pres">
      <dgm:prSet presAssocID="{93263504-474A-4A76-9BA3-1B1FCE97DFC9}" presName="parentText" presStyleLbl="node1" presStyleIdx="0" presStyleCnt="1" custLinFactNeighborX="3809" custLinFactNeighborY="-1247">
        <dgm:presLayoutVars>
          <dgm:chMax val="0"/>
          <dgm:bulletEnabled val="1"/>
        </dgm:presLayoutVars>
      </dgm:prSet>
      <dgm:spPr/>
    </dgm:pt>
    <dgm:pt modelId="{5BE9B149-BD28-4794-9A31-3DBFA98F6AC6}" type="pres">
      <dgm:prSet presAssocID="{93263504-474A-4A76-9BA3-1B1FCE97DFC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D819803-154B-47AA-A4A9-92AFCC8C979F}" type="presOf" srcId="{427D630D-71E7-493C-948D-6D81C1DF284E}" destId="{5BE9B149-BD28-4794-9A31-3DBFA98F6AC6}" srcOrd="0" destOrd="3" presId="urn:microsoft.com/office/officeart/2005/8/layout/vList2"/>
    <dgm:cxn modelId="{B664F103-F822-4DDB-BBF5-E5A36941AD6E}" srcId="{93263504-474A-4A76-9BA3-1B1FCE97DFC9}" destId="{00D0F945-B1F4-41F3-A2FB-463BA3A7016B}" srcOrd="4" destOrd="0" parTransId="{AF6395A1-C224-475E-9985-5722F8A595A8}" sibTransId="{F8C5459D-2264-42B4-B3A5-20A28F42F0C5}"/>
    <dgm:cxn modelId="{58EEF107-D21C-4824-A184-8B5473681D0E}" type="presOf" srcId="{AA4D9160-F0AE-4909-BAE9-DE2B2A6927A3}" destId="{5BE9B149-BD28-4794-9A31-3DBFA98F6AC6}" srcOrd="0" destOrd="9" presId="urn:microsoft.com/office/officeart/2005/8/layout/vList2"/>
    <dgm:cxn modelId="{494DFA09-093B-48B3-82F2-280FC1437A1B}" srcId="{93263504-474A-4A76-9BA3-1B1FCE97DFC9}" destId="{C7C1C086-4A2E-4A6E-BAE7-B081F2912556}" srcOrd="2" destOrd="0" parTransId="{C3145131-8BD0-4B0D-B594-B5E92F14B446}" sibTransId="{76637504-84EE-444D-BA58-B80A8F2BCE3F}"/>
    <dgm:cxn modelId="{F638570C-2A82-41BB-B65A-A2BD6B907E8E}" srcId="{93263504-474A-4A76-9BA3-1B1FCE97DFC9}" destId="{74C8FC43-0ACE-49A8-9648-2F50FD3C1EBB}" srcOrd="10" destOrd="0" parTransId="{D394BC56-43C5-4633-96E6-93782D39FD92}" sibTransId="{EAF785A3-7E18-417D-949E-974DD9169ED8}"/>
    <dgm:cxn modelId="{15420B10-A66F-4850-AD24-FF51C4056BA2}" type="presOf" srcId="{74C8FC43-0ACE-49A8-9648-2F50FD3C1EBB}" destId="{5BE9B149-BD28-4794-9A31-3DBFA98F6AC6}" srcOrd="0" destOrd="10" presId="urn:microsoft.com/office/officeart/2005/8/layout/vList2"/>
    <dgm:cxn modelId="{E3CC6929-9122-4B7F-86D4-E4B74F5B7103}" srcId="{93263504-474A-4A76-9BA3-1B1FCE97DFC9}" destId="{9A5B21FB-1645-46BA-A67D-E15CDD653B81}" srcOrd="0" destOrd="0" parTransId="{DF21574C-FFAC-4D5B-84F8-5FB51934684C}" sibTransId="{CF9EB1C9-B4F4-49A4-AE9D-0618E3354019}"/>
    <dgm:cxn modelId="{BF960F2C-2085-4257-82E8-51C940440963}" srcId="{93263504-474A-4A76-9BA3-1B1FCE97DFC9}" destId="{FCA116C7-BB77-49A8-8B0F-4E22DA1EE187}" srcOrd="5" destOrd="0" parTransId="{2DF5E035-D665-4E8C-B45B-DDA1591DB0FC}" sibTransId="{2E535A3E-4C37-478C-ACB9-AACD6C7CB6A3}"/>
    <dgm:cxn modelId="{BE5B8A3B-8C11-4E8A-BDA7-CD571BEA4CC1}" srcId="{93263504-474A-4A76-9BA3-1B1FCE97DFC9}" destId="{427D630D-71E7-493C-948D-6D81C1DF284E}" srcOrd="3" destOrd="0" parTransId="{16CF41BF-A1C7-49F5-8F25-A7E0E2F2FCA4}" sibTransId="{1ED7B3F8-286B-427C-A635-AA4EA9D53D4E}"/>
    <dgm:cxn modelId="{6885ED7A-4485-4C93-AE50-71D8A326DA82}" type="presOf" srcId="{658A2451-AB6E-422E-B688-1A5FCB6CC666}" destId="{5BE9B149-BD28-4794-9A31-3DBFA98F6AC6}" srcOrd="0" destOrd="7" presId="urn:microsoft.com/office/officeart/2005/8/layout/vList2"/>
    <dgm:cxn modelId="{6398C47C-6E10-4E74-B35E-9FD367A1F6A4}" srcId="{93263504-474A-4A76-9BA3-1B1FCE97DFC9}" destId="{BFC531B1-4C29-41E1-9AC0-42DE8A90EE8E}" srcOrd="6" destOrd="0" parTransId="{7353BF44-BD2E-4A5B-AD6C-65696F0AC2E4}" sibTransId="{8C1D9676-961A-4283-B02A-E0EAAB3671DC}"/>
    <dgm:cxn modelId="{9C4F057E-F0D2-4970-8D32-2DCC45B6464D}" type="presOf" srcId="{FCA116C7-BB77-49A8-8B0F-4E22DA1EE187}" destId="{5BE9B149-BD28-4794-9A31-3DBFA98F6AC6}" srcOrd="0" destOrd="5" presId="urn:microsoft.com/office/officeart/2005/8/layout/vList2"/>
    <dgm:cxn modelId="{DC02B29D-BF80-44EE-8DA6-C3BD9D3451E6}" srcId="{44364444-21AD-47D9-8999-982DFCD70BB7}" destId="{93263504-474A-4A76-9BA3-1B1FCE97DFC9}" srcOrd="0" destOrd="0" parTransId="{CA40C810-C58E-4209-977B-C8FBE03135DB}" sibTransId="{CA8398D2-7EC8-4B9D-AD89-D347B0001ED6}"/>
    <dgm:cxn modelId="{D70D7E9E-29B3-4E46-9026-425BFDD36676}" type="presOf" srcId="{9A5B21FB-1645-46BA-A67D-E15CDD653B81}" destId="{5BE9B149-BD28-4794-9A31-3DBFA98F6AC6}" srcOrd="0" destOrd="0" presId="urn:microsoft.com/office/officeart/2005/8/layout/vList2"/>
    <dgm:cxn modelId="{C87EA5AA-4C62-4658-831A-4428509C9C2F}" type="presOf" srcId="{C7C1C086-4A2E-4A6E-BAE7-B081F2912556}" destId="{5BE9B149-BD28-4794-9A31-3DBFA98F6AC6}" srcOrd="0" destOrd="2" presId="urn:microsoft.com/office/officeart/2005/8/layout/vList2"/>
    <dgm:cxn modelId="{9EA23BB1-F0C4-44FA-B0EC-CC4AE4FD8011}" srcId="{93263504-474A-4A76-9BA3-1B1FCE97DFC9}" destId="{2EC60E34-050B-42BF-895E-0DBDF7385774}" srcOrd="1" destOrd="0" parTransId="{23912970-CAF3-4A03-A604-89C8968FB57D}" sibTransId="{F1943D40-192D-4211-9BC8-DAAF1BEFFF98}"/>
    <dgm:cxn modelId="{5C9A37C0-9352-417D-904C-5E1A77D6573B}" srcId="{93263504-474A-4A76-9BA3-1B1FCE97DFC9}" destId="{AA4D9160-F0AE-4909-BAE9-DE2B2A6927A3}" srcOrd="9" destOrd="0" parTransId="{9C2A7E3E-F12B-4F63-88C2-E35F29B25301}" sibTransId="{AC5E24D8-B154-498C-A214-2CD7D306747D}"/>
    <dgm:cxn modelId="{0F3C72C5-D1E5-4A40-A6B5-75AA50E97B39}" srcId="{93263504-474A-4A76-9BA3-1B1FCE97DFC9}" destId="{95895DF6-D944-4DEE-82DD-79E825F98B71}" srcOrd="8" destOrd="0" parTransId="{DF1C1DF5-0C53-4F4C-B51A-73DD48F4F8AE}" sibTransId="{C3DC7E1D-AD60-4986-B4D8-025DAFD8A76F}"/>
    <dgm:cxn modelId="{E0BD47D6-9FCC-4411-8BAC-449DA1315F66}" srcId="{93263504-474A-4A76-9BA3-1B1FCE97DFC9}" destId="{658A2451-AB6E-422E-B688-1A5FCB6CC666}" srcOrd="7" destOrd="0" parTransId="{910BB709-A2C3-46ED-B430-7F84B77B764E}" sibTransId="{60D8DE8E-453C-4104-B862-5C52C69FC304}"/>
    <dgm:cxn modelId="{B20D40DC-9221-470E-B078-545DD54DCD63}" type="presOf" srcId="{00D0F945-B1F4-41F3-A2FB-463BA3A7016B}" destId="{5BE9B149-BD28-4794-9A31-3DBFA98F6AC6}" srcOrd="0" destOrd="4" presId="urn:microsoft.com/office/officeart/2005/8/layout/vList2"/>
    <dgm:cxn modelId="{96C4B9E1-7F8D-4959-9E87-004760D49950}" type="presOf" srcId="{44364444-21AD-47D9-8999-982DFCD70BB7}" destId="{FBE897F2-3BB6-431A-8706-F914B28F152D}" srcOrd="0" destOrd="0" presId="urn:microsoft.com/office/officeart/2005/8/layout/vList2"/>
    <dgm:cxn modelId="{17666FE4-F20E-47F1-9202-E666A194911F}" type="presOf" srcId="{2EC60E34-050B-42BF-895E-0DBDF7385774}" destId="{5BE9B149-BD28-4794-9A31-3DBFA98F6AC6}" srcOrd="0" destOrd="1" presId="urn:microsoft.com/office/officeart/2005/8/layout/vList2"/>
    <dgm:cxn modelId="{C2BACFF6-78ED-4449-BE2A-C6EBCBCFA2F9}" type="presOf" srcId="{BFC531B1-4C29-41E1-9AC0-42DE8A90EE8E}" destId="{5BE9B149-BD28-4794-9A31-3DBFA98F6AC6}" srcOrd="0" destOrd="6" presId="urn:microsoft.com/office/officeart/2005/8/layout/vList2"/>
    <dgm:cxn modelId="{A4DB4FFD-3FB8-4B3F-AEF1-5C93F3C9ED78}" type="presOf" srcId="{93263504-474A-4A76-9BA3-1B1FCE97DFC9}" destId="{05A7FF5B-010E-443D-87A7-C936CC4DF846}" srcOrd="0" destOrd="0" presId="urn:microsoft.com/office/officeart/2005/8/layout/vList2"/>
    <dgm:cxn modelId="{EDAC19FF-A469-400D-88F0-B8F3E0C42415}" type="presOf" srcId="{95895DF6-D944-4DEE-82DD-79E825F98B71}" destId="{5BE9B149-BD28-4794-9A31-3DBFA98F6AC6}" srcOrd="0" destOrd="8" presId="urn:microsoft.com/office/officeart/2005/8/layout/vList2"/>
    <dgm:cxn modelId="{401D898A-87E5-4111-BBD4-7C0E09415208}" type="presParOf" srcId="{FBE897F2-3BB6-431A-8706-F914B28F152D}" destId="{05A7FF5B-010E-443D-87A7-C936CC4DF846}" srcOrd="0" destOrd="0" presId="urn:microsoft.com/office/officeart/2005/8/layout/vList2"/>
    <dgm:cxn modelId="{4AE99290-6B66-4D01-8015-998EADB945EB}" type="presParOf" srcId="{FBE897F2-3BB6-431A-8706-F914B28F152D}" destId="{5BE9B149-BD28-4794-9A31-3DBFA98F6AC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ED9363-F7C1-48B0-9973-A859D60347D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9B0364F7-09C9-4B56-BFA0-B00D658DF81F}">
      <dgm:prSet/>
      <dgm:spPr/>
      <dgm:t>
        <a:bodyPr/>
        <a:lstStyle/>
        <a:p>
          <a:r>
            <a:rPr lang="fi-FI" b="0" i="0" dirty="0"/>
            <a:t>Perinnöllistä rintasyöpää tulee epäillä, jos potilaalla on anamneesissa seuraavia tekijöitä:</a:t>
          </a:r>
          <a:endParaRPr lang="fi-FI" dirty="0"/>
        </a:p>
      </dgm:t>
    </dgm:pt>
    <dgm:pt modelId="{4E4CE8D2-C806-4B64-A712-480DFA5CF09F}" type="parTrans" cxnId="{BD870BB3-B1B2-48A4-861F-48DDFEC8DE55}">
      <dgm:prSet/>
      <dgm:spPr/>
      <dgm:t>
        <a:bodyPr/>
        <a:lstStyle/>
        <a:p>
          <a:endParaRPr lang="fi-FI"/>
        </a:p>
      </dgm:t>
    </dgm:pt>
    <dgm:pt modelId="{59AF74EC-882F-45AF-A63B-4780647A7E09}" type="sibTrans" cxnId="{BD870BB3-B1B2-48A4-861F-48DDFEC8DE55}">
      <dgm:prSet/>
      <dgm:spPr/>
      <dgm:t>
        <a:bodyPr/>
        <a:lstStyle/>
        <a:p>
          <a:endParaRPr lang="fi-FI"/>
        </a:p>
      </dgm:t>
    </dgm:pt>
    <dgm:pt modelId="{BDA0070B-B5FE-44D8-A47B-A820C855D7A7}">
      <dgm:prSet custT="1"/>
      <dgm:spPr/>
      <dgm:t>
        <a:bodyPr/>
        <a:lstStyle/>
        <a:p>
          <a:r>
            <a:rPr lang="fi-FI" sz="2000" b="0" i="0" dirty="0">
              <a:solidFill>
                <a:srgbClr val="001759"/>
              </a:solidFill>
            </a:rPr>
            <a:t>vähintään kolme rintasyöpä- ja/tai munasarjasyöpää lähisuvussa, joista </a:t>
          </a:r>
          <a:r>
            <a:rPr lang="fi-FI" sz="2000" b="0" i="0">
              <a:solidFill>
                <a:srgbClr val="001759"/>
              </a:solidFill>
            </a:rPr>
            <a:t>ainakin yksi</a:t>
          </a:r>
          <a:br>
            <a:rPr lang="fi-FI" sz="2000" b="0" i="0">
              <a:solidFill>
                <a:srgbClr val="001759"/>
              </a:solidFill>
            </a:rPr>
          </a:br>
          <a:r>
            <a:rPr lang="fi-FI" sz="2000" b="0" i="0">
              <a:solidFill>
                <a:srgbClr val="001759"/>
              </a:solidFill>
            </a:rPr>
            <a:t>alle </a:t>
          </a:r>
          <a:r>
            <a:rPr lang="fi-FI" sz="2000" b="0" i="0" dirty="0">
              <a:solidFill>
                <a:srgbClr val="001759"/>
              </a:solidFill>
            </a:rPr>
            <a:t>50-vuotiaana</a:t>
          </a:r>
          <a:endParaRPr lang="fi-FI" sz="2000" dirty="0">
            <a:solidFill>
              <a:srgbClr val="001759"/>
            </a:solidFill>
          </a:endParaRPr>
        </a:p>
      </dgm:t>
    </dgm:pt>
    <dgm:pt modelId="{54327CCC-41F6-4B71-A79D-A60958A2F0F2}" type="parTrans" cxnId="{8613B4EB-EA2F-4DE6-80EE-1B05A9DBA08B}">
      <dgm:prSet/>
      <dgm:spPr/>
      <dgm:t>
        <a:bodyPr/>
        <a:lstStyle/>
        <a:p>
          <a:endParaRPr lang="fi-FI"/>
        </a:p>
      </dgm:t>
    </dgm:pt>
    <dgm:pt modelId="{B9CA2897-95C8-4D29-9A77-26452B27DAC0}" type="sibTrans" cxnId="{8613B4EB-EA2F-4DE6-80EE-1B05A9DBA08B}">
      <dgm:prSet/>
      <dgm:spPr/>
      <dgm:t>
        <a:bodyPr/>
        <a:lstStyle/>
        <a:p>
          <a:endParaRPr lang="fi-FI"/>
        </a:p>
      </dgm:t>
    </dgm:pt>
    <dgm:pt modelId="{6BBEE137-5E4C-4566-AFEE-4EEE0776FA9D}">
      <dgm:prSet custT="1"/>
      <dgm:spPr/>
      <dgm:t>
        <a:bodyPr/>
        <a:lstStyle/>
        <a:p>
          <a:r>
            <a:rPr lang="fi-FI" sz="2000" b="0" i="0" dirty="0">
              <a:solidFill>
                <a:srgbClr val="001759"/>
              </a:solidFill>
            </a:rPr>
            <a:t>rinta- ja munasarjasyöpä samalla potilaalla</a:t>
          </a:r>
          <a:endParaRPr lang="fi-FI" sz="2000" dirty="0">
            <a:solidFill>
              <a:srgbClr val="001759"/>
            </a:solidFill>
          </a:endParaRPr>
        </a:p>
      </dgm:t>
    </dgm:pt>
    <dgm:pt modelId="{51C81C95-7ACF-4293-81C2-F200A64C20D5}" type="parTrans" cxnId="{4376ABEB-1793-4BC7-965C-3A4A6448205E}">
      <dgm:prSet/>
      <dgm:spPr/>
      <dgm:t>
        <a:bodyPr/>
        <a:lstStyle/>
        <a:p>
          <a:endParaRPr lang="fi-FI"/>
        </a:p>
      </dgm:t>
    </dgm:pt>
    <dgm:pt modelId="{6AAE822D-15BA-48F0-AFE1-C9887202E973}" type="sibTrans" cxnId="{4376ABEB-1793-4BC7-965C-3A4A6448205E}">
      <dgm:prSet/>
      <dgm:spPr/>
      <dgm:t>
        <a:bodyPr/>
        <a:lstStyle/>
        <a:p>
          <a:endParaRPr lang="fi-FI"/>
        </a:p>
      </dgm:t>
    </dgm:pt>
    <dgm:pt modelId="{0B62DE74-F541-4F6B-9FBD-3A2B19C46680}">
      <dgm:prSet custT="1"/>
      <dgm:spPr/>
      <dgm:t>
        <a:bodyPr/>
        <a:lstStyle/>
        <a:p>
          <a:r>
            <a:rPr lang="fi-FI" sz="2000" b="0" i="0" dirty="0">
              <a:solidFill>
                <a:srgbClr val="001759"/>
              </a:solidFill>
            </a:rPr>
            <a:t>miehen rintasyöpä</a:t>
          </a:r>
          <a:endParaRPr lang="fi-FI" sz="2000" dirty="0">
            <a:solidFill>
              <a:srgbClr val="001759"/>
            </a:solidFill>
          </a:endParaRPr>
        </a:p>
      </dgm:t>
    </dgm:pt>
    <dgm:pt modelId="{82D96E63-BA3D-4179-89E3-A717F00C690B}" type="parTrans" cxnId="{954DE6B9-7D0F-4AC9-9272-08669E87A9A9}">
      <dgm:prSet/>
      <dgm:spPr/>
      <dgm:t>
        <a:bodyPr/>
        <a:lstStyle/>
        <a:p>
          <a:endParaRPr lang="fi-FI"/>
        </a:p>
      </dgm:t>
    </dgm:pt>
    <dgm:pt modelId="{E4F4FD56-CD55-463E-B55F-629CAB9AC3B3}" type="sibTrans" cxnId="{954DE6B9-7D0F-4AC9-9272-08669E87A9A9}">
      <dgm:prSet/>
      <dgm:spPr/>
      <dgm:t>
        <a:bodyPr/>
        <a:lstStyle/>
        <a:p>
          <a:endParaRPr lang="fi-FI"/>
        </a:p>
      </dgm:t>
    </dgm:pt>
    <dgm:pt modelId="{B421CF33-4545-4571-ACBB-23198B81B186}">
      <dgm:prSet custT="1"/>
      <dgm:spPr/>
      <dgm:t>
        <a:bodyPr/>
        <a:lstStyle/>
        <a:p>
          <a:r>
            <a:rPr lang="fi-FI" sz="2000" b="0" i="0" dirty="0">
              <a:solidFill>
                <a:srgbClr val="001759"/>
              </a:solidFill>
            </a:rPr>
            <a:t>vähintään kaksi munasarjasyöpää lähisuvussa</a:t>
          </a:r>
          <a:endParaRPr lang="fi-FI" sz="2000" dirty="0">
            <a:solidFill>
              <a:srgbClr val="001759"/>
            </a:solidFill>
          </a:endParaRPr>
        </a:p>
      </dgm:t>
    </dgm:pt>
    <dgm:pt modelId="{5A226ABF-4DF4-4F73-8612-42DF369D833E}" type="parTrans" cxnId="{15330208-8B3D-42E9-B3E3-D2F088F315AE}">
      <dgm:prSet/>
      <dgm:spPr/>
      <dgm:t>
        <a:bodyPr/>
        <a:lstStyle/>
        <a:p>
          <a:endParaRPr lang="fi-FI"/>
        </a:p>
      </dgm:t>
    </dgm:pt>
    <dgm:pt modelId="{F333E3B8-1C6B-4954-A721-890B9406355B}" type="sibTrans" cxnId="{15330208-8B3D-42E9-B3E3-D2F088F315AE}">
      <dgm:prSet/>
      <dgm:spPr/>
      <dgm:t>
        <a:bodyPr/>
        <a:lstStyle/>
        <a:p>
          <a:endParaRPr lang="fi-FI"/>
        </a:p>
      </dgm:t>
    </dgm:pt>
    <dgm:pt modelId="{4A76E6DF-2785-4C7E-AC85-20001F0F723E}">
      <dgm:prSet custT="1"/>
      <dgm:spPr/>
      <dgm:t>
        <a:bodyPr/>
        <a:lstStyle/>
        <a:p>
          <a:r>
            <a:rPr lang="fi-FI" sz="2000" b="0" i="0" dirty="0">
              <a:solidFill>
                <a:srgbClr val="001759"/>
              </a:solidFill>
            </a:rPr>
            <a:t>suvussa on ollut rinta- ja munasarjasyövän lisäksi muita syöpiä erityisen nuorella iällä</a:t>
          </a:r>
          <a:endParaRPr lang="fi-FI" sz="2000" dirty="0">
            <a:solidFill>
              <a:srgbClr val="001759"/>
            </a:solidFill>
          </a:endParaRPr>
        </a:p>
      </dgm:t>
    </dgm:pt>
    <dgm:pt modelId="{B6A0B0F7-CF56-48BE-B653-702EB0C456BB}" type="parTrans" cxnId="{16665C4E-FC67-4F9B-B82D-B3CD13249DE9}">
      <dgm:prSet/>
      <dgm:spPr/>
      <dgm:t>
        <a:bodyPr/>
        <a:lstStyle/>
        <a:p>
          <a:endParaRPr lang="fi-FI"/>
        </a:p>
      </dgm:t>
    </dgm:pt>
    <dgm:pt modelId="{65EF28C5-B26F-415D-BBBD-C9D2321299FC}" type="sibTrans" cxnId="{16665C4E-FC67-4F9B-B82D-B3CD13249DE9}">
      <dgm:prSet/>
      <dgm:spPr/>
      <dgm:t>
        <a:bodyPr/>
        <a:lstStyle/>
        <a:p>
          <a:endParaRPr lang="fi-FI"/>
        </a:p>
      </dgm:t>
    </dgm:pt>
    <dgm:pt modelId="{DF42760C-5D31-40AD-83CC-270E3E43E778}">
      <dgm:prSet custT="1"/>
      <dgm:spPr/>
      <dgm:t>
        <a:bodyPr/>
        <a:lstStyle/>
        <a:p>
          <a:r>
            <a:rPr lang="fi-FI" sz="2000" b="0" i="0" dirty="0">
              <a:solidFill>
                <a:srgbClr val="001759"/>
              </a:solidFill>
            </a:rPr>
            <a:t>potilaalla itsellään tai hänen suvussaan on todettu suuren tai keskisuuren rintasyöpäriskin geenin patogeeninen variantti.</a:t>
          </a:r>
          <a:endParaRPr lang="fi-FI" sz="2000" dirty="0">
            <a:solidFill>
              <a:srgbClr val="001759"/>
            </a:solidFill>
          </a:endParaRPr>
        </a:p>
      </dgm:t>
    </dgm:pt>
    <dgm:pt modelId="{63A63191-6828-4349-B668-184D66D425C3}" type="parTrans" cxnId="{9587C4B2-8701-4B66-AC45-A3C5B270B757}">
      <dgm:prSet/>
      <dgm:spPr/>
      <dgm:t>
        <a:bodyPr/>
        <a:lstStyle/>
        <a:p>
          <a:endParaRPr lang="fi-FI"/>
        </a:p>
      </dgm:t>
    </dgm:pt>
    <dgm:pt modelId="{83662778-3B1C-41C7-B13B-7B8A54ABA46D}" type="sibTrans" cxnId="{9587C4B2-8701-4B66-AC45-A3C5B270B757}">
      <dgm:prSet/>
      <dgm:spPr/>
      <dgm:t>
        <a:bodyPr/>
        <a:lstStyle/>
        <a:p>
          <a:endParaRPr lang="fi-FI"/>
        </a:p>
      </dgm:t>
    </dgm:pt>
    <dgm:pt modelId="{79877FB9-CBE2-4C54-8E5E-8BE74B9D7C39}" type="pres">
      <dgm:prSet presAssocID="{41ED9363-F7C1-48B0-9973-A859D60347D0}" presName="linear" presStyleCnt="0">
        <dgm:presLayoutVars>
          <dgm:animLvl val="lvl"/>
          <dgm:resizeHandles val="exact"/>
        </dgm:presLayoutVars>
      </dgm:prSet>
      <dgm:spPr/>
    </dgm:pt>
    <dgm:pt modelId="{A1B45B61-0F58-40FA-8FB6-B2F8B66DD920}" type="pres">
      <dgm:prSet presAssocID="{9B0364F7-09C9-4B56-BFA0-B00D658DF81F}" presName="parentText" presStyleLbl="node1" presStyleIdx="0" presStyleCnt="1" custScaleY="23544">
        <dgm:presLayoutVars>
          <dgm:chMax val="0"/>
          <dgm:bulletEnabled val="1"/>
        </dgm:presLayoutVars>
      </dgm:prSet>
      <dgm:spPr/>
    </dgm:pt>
    <dgm:pt modelId="{9660E9FF-D14D-48C8-A61F-9E4CE7881472}" type="pres">
      <dgm:prSet presAssocID="{9B0364F7-09C9-4B56-BFA0-B00D658DF81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5330208-8B3D-42E9-B3E3-D2F088F315AE}" srcId="{9B0364F7-09C9-4B56-BFA0-B00D658DF81F}" destId="{B421CF33-4545-4571-ACBB-23198B81B186}" srcOrd="3" destOrd="0" parTransId="{5A226ABF-4DF4-4F73-8612-42DF369D833E}" sibTransId="{F333E3B8-1C6B-4954-A721-890B9406355B}"/>
    <dgm:cxn modelId="{FE135208-78E6-412D-B9D7-1356914D1B17}" type="presOf" srcId="{9B0364F7-09C9-4B56-BFA0-B00D658DF81F}" destId="{A1B45B61-0F58-40FA-8FB6-B2F8B66DD920}" srcOrd="0" destOrd="0" presId="urn:microsoft.com/office/officeart/2005/8/layout/vList2"/>
    <dgm:cxn modelId="{DC304A47-D313-4451-A8CA-AA25FB24AD68}" type="presOf" srcId="{0B62DE74-F541-4F6B-9FBD-3A2B19C46680}" destId="{9660E9FF-D14D-48C8-A61F-9E4CE7881472}" srcOrd="0" destOrd="2" presId="urn:microsoft.com/office/officeart/2005/8/layout/vList2"/>
    <dgm:cxn modelId="{97D1106E-EB6F-473A-9641-84818C692EDA}" type="presOf" srcId="{BDA0070B-B5FE-44D8-A47B-A820C855D7A7}" destId="{9660E9FF-D14D-48C8-A61F-9E4CE7881472}" srcOrd="0" destOrd="0" presId="urn:microsoft.com/office/officeart/2005/8/layout/vList2"/>
    <dgm:cxn modelId="{16665C4E-FC67-4F9B-B82D-B3CD13249DE9}" srcId="{9B0364F7-09C9-4B56-BFA0-B00D658DF81F}" destId="{4A76E6DF-2785-4C7E-AC85-20001F0F723E}" srcOrd="4" destOrd="0" parTransId="{B6A0B0F7-CF56-48BE-B653-702EB0C456BB}" sibTransId="{65EF28C5-B26F-415D-BBBD-C9D2321299FC}"/>
    <dgm:cxn modelId="{35A2D676-8341-4BF9-8C2A-8ACA6668F8D2}" type="presOf" srcId="{6BBEE137-5E4C-4566-AFEE-4EEE0776FA9D}" destId="{9660E9FF-D14D-48C8-A61F-9E4CE7881472}" srcOrd="0" destOrd="1" presId="urn:microsoft.com/office/officeart/2005/8/layout/vList2"/>
    <dgm:cxn modelId="{2DBFE376-1DDF-4164-AEEF-81002D0E3951}" type="presOf" srcId="{41ED9363-F7C1-48B0-9973-A859D60347D0}" destId="{79877FB9-CBE2-4C54-8E5E-8BE74B9D7C39}" srcOrd="0" destOrd="0" presId="urn:microsoft.com/office/officeart/2005/8/layout/vList2"/>
    <dgm:cxn modelId="{764D8E8B-2677-4643-8549-85297EE824A5}" type="presOf" srcId="{DF42760C-5D31-40AD-83CC-270E3E43E778}" destId="{9660E9FF-D14D-48C8-A61F-9E4CE7881472}" srcOrd="0" destOrd="5" presId="urn:microsoft.com/office/officeart/2005/8/layout/vList2"/>
    <dgm:cxn modelId="{F43D92A1-5AE7-47F9-8B91-3BEBBFDD1E6D}" type="presOf" srcId="{B421CF33-4545-4571-ACBB-23198B81B186}" destId="{9660E9FF-D14D-48C8-A61F-9E4CE7881472}" srcOrd="0" destOrd="3" presId="urn:microsoft.com/office/officeart/2005/8/layout/vList2"/>
    <dgm:cxn modelId="{9587C4B2-8701-4B66-AC45-A3C5B270B757}" srcId="{9B0364F7-09C9-4B56-BFA0-B00D658DF81F}" destId="{DF42760C-5D31-40AD-83CC-270E3E43E778}" srcOrd="5" destOrd="0" parTransId="{63A63191-6828-4349-B668-184D66D425C3}" sibTransId="{83662778-3B1C-41C7-B13B-7B8A54ABA46D}"/>
    <dgm:cxn modelId="{BD870BB3-B1B2-48A4-861F-48DDFEC8DE55}" srcId="{41ED9363-F7C1-48B0-9973-A859D60347D0}" destId="{9B0364F7-09C9-4B56-BFA0-B00D658DF81F}" srcOrd="0" destOrd="0" parTransId="{4E4CE8D2-C806-4B64-A712-480DFA5CF09F}" sibTransId="{59AF74EC-882F-45AF-A63B-4780647A7E09}"/>
    <dgm:cxn modelId="{0D4588B5-5BB5-4331-BC2B-56EFC82FC416}" type="presOf" srcId="{4A76E6DF-2785-4C7E-AC85-20001F0F723E}" destId="{9660E9FF-D14D-48C8-A61F-9E4CE7881472}" srcOrd="0" destOrd="4" presId="urn:microsoft.com/office/officeart/2005/8/layout/vList2"/>
    <dgm:cxn modelId="{954DE6B9-7D0F-4AC9-9272-08669E87A9A9}" srcId="{9B0364F7-09C9-4B56-BFA0-B00D658DF81F}" destId="{0B62DE74-F541-4F6B-9FBD-3A2B19C46680}" srcOrd="2" destOrd="0" parTransId="{82D96E63-BA3D-4179-89E3-A717F00C690B}" sibTransId="{E4F4FD56-CD55-463E-B55F-629CAB9AC3B3}"/>
    <dgm:cxn modelId="{4376ABEB-1793-4BC7-965C-3A4A6448205E}" srcId="{9B0364F7-09C9-4B56-BFA0-B00D658DF81F}" destId="{6BBEE137-5E4C-4566-AFEE-4EEE0776FA9D}" srcOrd="1" destOrd="0" parTransId="{51C81C95-7ACF-4293-81C2-F200A64C20D5}" sibTransId="{6AAE822D-15BA-48F0-AFE1-C9887202E973}"/>
    <dgm:cxn modelId="{8613B4EB-EA2F-4DE6-80EE-1B05A9DBA08B}" srcId="{9B0364F7-09C9-4B56-BFA0-B00D658DF81F}" destId="{BDA0070B-B5FE-44D8-A47B-A820C855D7A7}" srcOrd="0" destOrd="0" parTransId="{54327CCC-41F6-4B71-A79D-A60958A2F0F2}" sibTransId="{B9CA2897-95C8-4D29-9A77-26452B27DAC0}"/>
    <dgm:cxn modelId="{6E5C1217-A2AA-4CFF-9BC8-9EC99A155CC9}" type="presParOf" srcId="{79877FB9-CBE2-4C54-8E5E-8BE74B9D7C39}" destId="{A1B45B61-0F58-40FA-8FB6-B2F8B66DD920}" srcOrd="0" destOrd="0" presId="urn:microsoft.com/office/officeart/2005/8/layout/vList2"/>
    <dgm:cxn modelId="{DDF782F1-8F1F-482F-9CE8-E167495CB57A}" type="presParOf" srcId="{79877FB9-CBE2-4C54-8E5E-8BE74B9D7C39}" destId="{9660E9FF-D14D-48C8-A61F-9E4CE78814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D96201-F623-40D7-AE52-008796BFDD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E1C6FA55-A43B-4562-97DF-B474B6B50977}">
      <dgm:prSet/>
      <dgm:spPr/>
      <dgm:t>
        <a:bodyPr/>
        <a:lstStyle/>
        <a:p>
          <a:r>
            <a:rPr lang="fi-FI" b="0" i="0" dirty="0"/>
            <a:t>Vaihdevuosiin perehtyneen lääkärin toimesta perusterveydenhuollossa ja työterveyshuollossa ilman gynekologin konsultaatiota hoidetaan</a:t>
          </a:r>
          <a:endParaRPr lang="fi-FI" dirty="0"/>
        </a:p>
      </dgm:t>
    </dgm:pt>
    <dgm:pt modelId="{C18178F9-C4AF-4E74-9D62-B249DB87E988}" type="parTrans" cxnId="{9EFF5267-AB17-48F4-A8A6-E466333A5809}">
      <dgm:prSet/>
      <dgm:spPr/>
      <dgm:t>
        <a:bodyPr/>
        <a:lstStyle/>
        <a:p>
          <a:endParaRPr lang="fi-FI"/>
        </a:p>
      </dgm:t>
    </dgm:pt>
    <dgm:pt modelId="{0FB31888-6AA1-43D5-B2F7-A6F6C9E8F2EF}" type="sibTrans" cxnId="{9EFF5267-AB17-48F4-A8A6-E466333A5809}">
      <dgm:prSet/>
      <dgm:spPr/>
      <dgm:t>
        <a:bodyPr/>
        <a:lstStyle/>
        <a:p>
          <a:endParaRPr lang="fi-FI"/>
        </a:p>
      </dgm:t>
    </dgm:pt>
    <dgm:pt modelId="{59A8A862-6287-4634-B7B2-0DF5B71E26F1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yli 40-vuotiaan potilaan tyypillisten vaihdevuosioireiden hoidon aloitus ja seuranta.</a:t>
          </a:r>
          <a:endParaRPr lang="fi-FI" dirty="0">
            <a:solidFill>
              <a:srgbClr val="001759"/>
            </a:solidFill>
          </a:endParaRPr>
        </a:p>
      </dgm:t>
    </dgm:pt>
    <dgm:pt modelId="{501F20B8-5C8A-4305-97B8-334DC1AC3146}" type="parTrans" cxnId="{3DD8E7D5-B7B1-4778-8AD3-78EFA4B4E084}">
      <dgm:prSet/>
      <dgm:spPr/>
      <dgm:t>
        <a:bodyPr/>
        <a:lstStyle/>
        <a:p>
          <a:endParaRPr lang="fi-FI"/>
        </a:p>
      </dgm:t>
    </dgm:pt>
    <dgm:pt modelId="{D497B243-4A5B-4E9E-BDE2-3272EBEA66E3}" type="sibTrans" cxnId="{3DD8E7D5-B7B1-4778-8AD3-78EFA4B4E084}">
      <dgm:prSet/>
      <dgm:spPr/>
      <dgm:t>
        <a:bodyPr/>
        <a:lstStyle/>
        <a:p>
          <a:endParaRPr lang="fi-FI"/>
        </a:p>
      </dgm:t>
    </dgm:pt>
    <dgm:pt modelId="{18F47BF0-63E2-4B54-93A4-94B2ABD09C22}">
      <dgm:prSet/>
      <dgm:spPr/>
      <dgm:t>
        <a:bodyPr/>
        <a:lstStyle/>
        <a:p>
          <a:r>
            <a:rPr lang="fi-FI" b="0" i="0" dirty="0"/>
            <a:t>Gynekologia konsultoidaan, kun</a:t>
          </a:r>
          <a:endParaRPr lang="fi-FI" dirty="0"/>
        </a:p>
      </dgm:t>
    </dgm:pt>
    <dgm:pt modelId="{DF7BDAE0-C0E5-45AC-A7DE-D5D220F99E8F}" type="parTrans" cxnId="{DF4FCC71-53B9-462D-B532-DC0D48DEA3BC}">
      <dgm:prSet/>
      <dgm:spPr/>
      <dgm:t>
        <a:bodyPr/>
        <a:lstStyle/>
        <a:p>
          <a:endParaRPr lang="fi-FI"/>
        </a:p>
      </dgm:t>
    </dgm:pt>
    <dgm:pt modelId="{D12402F5-A825-48FF-AFF2-253E4914C7B5}" type="sibTrans" cxnId="{DF4FCC71-53B9-462D-B532-DC0D48DEA3BC}">
      <dgm:prSet/>
      <dgm:spPr/>
      <dgm:t>
        <a:bodyPr/>
        <a:lstStyle/>
        <a:p>
          <a:endParaRPr lang="fi-FI"/>
        </a:p>
      </dgm:t>
    </dgm:pt>
    <dgm:pt modelId="{8A869C39-224C-4F8E-BF66-0BB652B0DEFE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oireita tai haittavaikutuksia ei saada hallintaan</a:t>
          </a:r>
          <a:endParaRPr lang="fi-FI" dirty="0">
            <a:solidFill>
              <a:srgbClr val="001759"/>
            </a:solidFill>
          </a:endParaRPr>
        </a:p>
      </dgm:t>
    </dgm:pt>
    <dgm:pt modelId="{F2D07973-1AEC-48E5-8772-CC49A6E60E80}" type="parTrans" cxnId="{391DE08A-B533-4F10-B01E-E4ABF0A6C5EB}">
      <dgm:prSet/>
      <dgm:spPr/>
      <dgm:t>
        <a:bodyPr/>
        <a:lstStyle/>
        <a:p>
          <a:endParaRPr lang="fi-FI"/>
        </a:p>
      </dgm:t>
    </dgm:pt>
    <dgm:pt modelId="{97299FE8-B550-4D6C-ABA2-302EEC7C137D}" type="sibTrans" cxnId="{391DE08A-B533-4F10-B01E-E4ABF0A6C5EB}">
      <dgm:prSet/>
      <dgm:spPr/>
      <dgm:t>
        <a:bodyPr/>
        <a:lstStyle/>
        <a:p>
          <a:endParaRPr lang="fi-FI"/>
        </a:p>
      </dgm:t>
    </dgm:pt>
    <dgm:pt modelId="{8E596C8A-2035-4D40-A204-5A5B00B3052C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systeemisen hormonihoidon aloitukselle perusterveydenhuollossa on vasta-aihe, mutta potilaan oireet ovat vaikeita eivätkä ne ole helpotettavissa elintapamuutoksilla ja hormonittomilla lääkehoitovalmisteilla</a:t>
          </a:r>
          <a:endParaRPr lang="fi-FI" dirty="0">
            <a:solidFill>
              <a:srgbClr val="001759"/>
            </a:solidFill>
          </a:endParaRPr>
        </a:p>
      </dgm:t>
    </dgm:pt>
    <dgm:pt modelId="{45EF58E0-CC88-42E5-B858-9F2E203A3C25}" type="parTrans" cxnId="{A12621FB-4DBA-42E0-B36E-D1E9DC838095}">
      <dgm:prSet/>
      <dgm:spPr/>
      <dgm:t>
        <a:bodyPr/>
        <a:lstStyle/>
        <a:p>
          <a:endParaRPr lang="fi-FI"/>
        </a:p>
      </dgm:t>
    </dgm:pt>
    <dgm:pt modelId="{E6F8DB24-EA1B-49A0-AB20-A44778444683}" type="sibTrans" cxnId="{A12621FB-4DBA-42E0-B36E-D1E9DC838095}">
      <dgm:prSet/>
      <dgm:spPr/>
      <dgm:t>
        <a:bodyPr/>
        <a:lstStyle/>
        <a:p>
          <a:endParaRPr lang="fi-FI"/>
        </a:p>
      </dgm:t>
    </dgm:pt>
    <dgm:pt modelId="{D73D4B9B-EF38-46AE-9F8B-03C275861F6E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vasta-aiheissa on epäselvyyttä.</a:t>
          </a:r>
          <a:endParaRPr lang="fi-FI" dirty="0">
            <a:solidFill>
              <a:srgbClr val="001759"/>
            </a:solidFill>
          </a:endParaRPr>
        </a:p>
      </dgm:t>
    </dgm:pt>
    <dgm:pt modelId="{1761B50B-446B-4323-8D02-9BBF00B21782}" type="parTrans" cxnId="{7D321935-4EF8-4CA2-8B56-B0C0A6E8D9D0}">
      <dgm:prSet/>
      <dgm:spPr/>
      <dgm:t>
        <a:bodyPr/>
        <a:lstStyle/>
        <a:p>
          <a:endParaRPr lang="fi-FI"/>
        </a:p>
      </dgm:t>
    </dgm:pt>
    <dgm:pt modelId="{DB8D8940-A3DE-4373-8E4E-9D17C93A8D2C}" type="sibTrans" cxnId="{7D321935-4EF8-4CA2-8B56-B0C0A6E8D9D0}">
      <dgm:prSet/>
      <dgm:spPr/>
      <dgm:t>
        <a:bodyPr/>
        <a:lstStyle/>
        <a:p>
          <a:endParaRPr lang="fi-FI"/>
        </a:p>
      </dgm:t>
    </dgm:pt>
    <dgm:pt modelId="{8857E3A6-D982-49F4-91FF-359625C64927}" type="pres">
      <dgm:prSet presAssocID="{05D96201-F623-40D7-AE52-008796BFDDD3}" presName="linear" presStyleCnt="0">
        <dgm:presLayoutVars>
          <dgm:animLvl val="lvl"/>
          <dgm:resizeHandles val="exact"/>
        </dgm:presLayoutVars>
      </dgm:prSet>
      <dgm:spPr/>
    </dgm:pt>
    <dgm:pt modelId="{8DEB9C72-A4C5-400B-9422-79AC7E567F48}" type="pres">
      <dgm:prSet presAssocID="{E1C6FA55-A43B-4562-97DF-B474B6B509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2C4909B-68B9-43C9-8787-64CC81EDF6A7}" type="pres">
      <dgm:prSet presAssocID="{E1C6FA55-A43B-4562-97DF-B474B6B50977}" presName="childText" presStyleLbl="revTx" presStyleIdx="0" presStyleCnt="2">
        <dgm:presLayoutVars>
          <dgm:bulletEnabled val="1"/>
        </dgm:presLayoutVars>
      </dgm:prSet>
      <dgm:spPr/>
    </dgm:pt>
    <dgm:pt modelId="{5BDA79C2-BAEE-4066-81AF-2002550DC8F8}" type="pres">
      <dgm:prSet presAssocID="{18F47BF0-63E2-4B54-93A4-94B2ABD09C22}" presName="parentText" presStyleLbl="node1" presStyleIdx="1" presStyleCnt="2" custScaleY="56359">
        <dgm:presLayoutVars>
          <dgm:chMax val="0"/>
          <dgm:bulletEnabled val="1"/>
        </dgm:presLayoutVars>
      </dgm:prSet>
      <dgm:spPr/>
    </dgm:pt>
    <dgm:pt modelId="{C8FB3246-62C5-4301-998B-365EE41F3452}" type="pres">
      <dgm:prSet presAssocID="{18F47BF0-63E2-4B54-93A4-94B2ABD09C2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1397B08-D89E-4473-BAA0-21FA648ED5CC}" type="presOf" srcId="{18F47BF0-63E2-4B54-93A4-94B2ABD09C22}" destId="{5BDA79C2-BAEE-4066-81AF-2002550DC8F8}" srcOrd="0" destOrd="0" presId="urn:microsoft.com/office/officeart/2005/8/layout/vList2"/>
    <dgm:cxn modelId="{02E8D712-06E0-4A21-AFE1-BA0B83FA2D56}" type="presOf" srcId="{E1C6FA55-A43B-4562-97DF-B474B6B50977}" destId="{8DEB9C72-A4C5-400B-9422-79AC7E567F48}" srcOrd="0" destOrd="0" presId="urn:microsoft.com/office/officeart/2005/8/layout/vList2"/>
    <dgm:cxn modelId="{7D321935-4EF8-4CA2-8B56-B0C0A6E8D9D0}" srcId="{18F47BF0-63E2-4B54-93A4-94B2ABD09C22}" destId="{D73D4B9B-EF38-46AE-9F8B-03C275861F6E}" srcOrd="2" destOrd="0" parTransId="{1761B50B-446B-4323-8D02-9BBF00B21782}" sibTransId="{DB8D8940-A3DE-4373-8E4E-9D17C93A8D2C}"/>
    <dgm:cxn modelId="{3B18A93F-E80B-4DF3-94FF-7336AB8F9ACC}" type="presOf" srcId="{05D96201-F623-40D7-AE52-008796BFDDD3}" destId="{8857E3A6-D982-49F4-91FF-359625C64927}" srcOrd="0" destOrd="0" presId="urn:microsoft.com/office/officeart/2005/8/layout/vList2"/>
    <dgm:cxn modelId="{9EFF5267-AB17-48F4-A8A6-E466333A5809}" srcId="{05D96201-F623-40D7-AE52-008796BFDDD3}" destId="{E1C6FA55-A43B-4562-97DF-B474B6B50977}" srcOrd="0" destOrd="0" parTransId="{C18178F9-C4AF-4E74-9D62-B249DB87E988}" sibTransId="{0FB31888-6AA1-43D5-B2F7-A6F6C9E8F2EF}"/>
    <dgm:cxn modelId="{4619C44A-2E3B-4585-B8C6-0BBF5354B2BF}" type="presOf" srcId="{59A8A862-6287-4634-B7B2-0DF5B71E26F1}" destId="{42C4909B-68B9-43C9-8787-64CC81EDF6A7}" srcOrd="0" destOrd="0" presId="urn:microsoft.com/office/officeart/2005/8/layout/vList2"/>
    <dgm:cxn modelId="{DF4FCC71-53B9-462D-B532-DC0D48DEA3BC}" srcId="{05D96201-F623-40D7-AE52-008796BFDDD3}" destId="{18F47BF0-63E2-4B54-93A4-94B2ABD09C22}" srcOrd="1" destOrd="0" parTransId="{DF7BDAE0-C0E5-45AC-A7DE-D5D220F99E8F}" sibTransId="{D12402F5-A825-48FF-AFF2-253E4914C7B5}"/>
    <dgm:cxn modelId="{391DE08A-B533-4F10-B01E-E4ABF0A6C5EB}" srcId="{18F47BF0-63E2-4B54-93A4-94B2ABD09C22}" destId="{8A869C39-224C-4F8E-BF66-0BB652B0DEFE}" srcOrd="0" destOrd="0" parTransId="{F2D07973-1AEC-48E5-8772-CC49A6E60E80}" sibTransId="{97299FE8-B550-4D6C-ABA2-302EEC7C137D}"/>
    <dgm:cxn modelId="{01F73E8F-F385-4C60-998D-01BF8B4EB103}" type="presOf" srcId="{8A869C39-224C-4F8E-BF66-0BB652B0DEFE}" destId="{C8FB3246-62C5-4301-998B-365EE41F3452}" srcOrd="0" destOrd="0" presId="urn:microsoft.com/office/officeart/2005/8/layout/vList2"/>
    <dgm:cxn modelId="{6420B295-F695-4503-B8E0-DE4A4EB7D8EC}" type="presOf" srcId="{8E596C8A-2035-4D40-A204-5A5B00B3052C}" destId="{C8FB3246-62C5-4301-998B-365EE41F3452}" srcOrd="0" destOrd="1" presId="urn:microsoft.com/office/officeart/2005/8/layout/vList2"/>
    <dgm:cxn modelId="{BA7DEECD-9EA4-4D49-9AD9-61D40FC65F1A}" type="presOf" srcId="{D73D4B9B-EF38-46AE-9F8B-03C275861F6E}" destId="{C8FB3246-62C5-4301-998B-365EE41F3452}" srcOrd="0" destOrd="2" presId="urn:microsoft.com/office/officeart/2005/8/layout/vList2"/>
    <dgm:cxn modelId="{3DD8E7D5-B7B1-4778-8AD3-78EFA4B4E084}" srcId="{E1C6FA55-A43B-4562-97DF-B474B6B50977}" destId="{59A8A862-6287-4634-B7B2-0DF5B71E26F1}" srcOrd="0" destOrd="0" parTransId="{501F20B8-5C8A-4305-97B8-334DC1AC3146}" sibTransId="{D497B243-4A5B-4E9E-BDE2-3272EBEA66E3}"/>
    <dgm:cxn modelId="{A12621FB-4DBA-42E0-B36E-D1E9DC838095}" srcId="{18F47BF0-63E2-4B54-93A4-94B2ABD09C22}" destId="{8E596C8A-2035-4D40-A204-5A5B00B3052C}" srcOrd="1" destOrd="0" parTransId="{45EF58E0-CC88-42E5-B858-9F2E203A3C25}" sibTransId="{E6F8DB24-EA1B-49A0-AB20-A44778444683}"/>
    <dgm:cxn modelId="{EED7B714-5B10-46B4-919B-76DE66B4FF04}" type="presParOf" srcId="{8857E3A6-D982-49F4-91FF-359625C64927}" destId="{8DEB9C72-A4C5-400B-9422-79AC7E567F48}" srcOrd="0" destOrd="0" presId="urn:microsoft.com/office/officeart/2005/8/layout/vList2"/>
    <dgm:cxn modelId="{1DEC791D-D925-47E9-9FCD-E2FB46DE13F1}" type="presParOf" srcId="{8857E3A6-D982-49F4-91FF-359625C64927}" destId="{42C4909B-68B9-43C9-8787-64CC81EDF6A7}" srcOrd="1" destOrd="0" presId="urn:microsoft.com/office/officeart/2005/8/layout/vList2"/>
    <dgm:cxn modelId="{3A797339-469B-49A2-99EC-821367B7DB31}" type="presParOf" srcId="{8857E3A6-D982-49F4-91FF-359625C64927}" destId="{5BDA79C2-BAEE-4066-81AF-2002550DC8F8}" srcOrd="2" destOrd="0" presId="urn:microsoft.com/office/officeart/2005/8/layout/vList2"/>
    <dgm:cxn modelId="{73BA70C0-A1AB-4813-96CB-4551ED25E957}" type="presParOf" srcId="{8857E3A6-D982-49F4-91FF-359625C64927}" destId="{C8FB3246-62C5-4301-998B-365EE41F345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1D470-D8C4-4E4F-9885-93462CCC1112}">
      <dsp:nvSpPr>
        <dsp:cNvPr id="0" name=""/>
        <dsp:cNvSpPr/>
      </dsp:nvSpPr>
      <dsp:spPr>
        <a:xfrm>
          <a:off x="0" y="172789"/>
          <a:ext cx="10919599" cy="649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0" i="0" kern="1200" dirty="0"/>
            <a:t>Vasomotoriset oireet eli kuumat aallot ja hikoilukohtaukset</a:t>
          </a:r>
          <a:endParaRPr lang="fi-FI" sz="2700" kern="1200" dirty="0"/>
        </a:p>
      </dsp:txBody>
      <dsp:txXfrm>
        <a:off x="31709" y="204498"/>
        <a:ext cx="10856181" cy="586149"/>
      </dsp:txXfrm>
    </dsp:sp>
    <dsp:sp modelId="{6BF105E8-D120-4B21-98F5-05EFB27D3375}">
      <dsp:nvSpPr>
        <dsp:cNvPr id="0" name=""/>
        <dsp:cNvSpPr/>
      </dsp:nvSpPr>
      <dsp:spPr>
        <a:xfrm>
          <a:off x="0" y="822357"/>
          <a:ext cx="10919599" cy="1592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tyypillisimpiä vaihdevuosiin liittyviä oireita</a:t>
          </a:r>
          <a:endParaRPr lang="fi-FI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voimakkaimmillaan myöhäisessä perimenopaussissa ja postmenopaussin ensimmäisinä vuosina</a:t>
          </a:r>
          <a:endParaRPr lang="fi-FI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100" b="0" i="0" kern="1200" dirty="0"/>
            <a:t>esiintyy keskimäärin seitsemän vuoden ajan, mutta yksilöllinen vaihtelu suurta</a:t>
          </a:r>
          <a:br>
            <a:rPr lang="fi-FI" sz="2100" b="0" i="0" kern="1200" dirty="0"/>
          </a:br>
          <a:r>
            <a:rPr lang="fi-FI" sz="2100" b="0" i="0" kern="1200" dirty="0"/>
            <a:t>(3–11 vuotta)</a:t>
          </a:r>
          <a:endParaRPr lang="fi-FI" sz="2100" kern="1200" dirty="0"/>
        </a:p>
      </dsp:txBody>
      <dsp:txXfrm>
        <a:off x="0" y="822357"/>
        <a:ext cx="10919599" cy="1592864"/>
      </dsp:txXfrm>
    </dsp:sp>
    <dsp:sp modelId="{8ADE0FD4-AE75-447D-9A6B-0A48BD9B9871}">
      <dsp:nvSpPr>
        <dsp:cNvPr id="0" name=""/>
        <dsp:cNvSpPr/>
      </dsp:nvSpPr>
      <dsp:spPr>
        <a:xfrm>
          <a:off x="0" y="2415222"/>
          <a:ext cx="10919599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0" i="0" kern="1200" dirty="0"/>
            <a:t>Suurin osa naisista, joilla on keskivaikeita tai vaikeita vasomotorisia oireita (75 %), kokee elämänlaatunsa heikentyneeksi.</a:t>
          </a:r>
          <a:endParaRPr lang="fi-FI" sz="2700" kern="1200" dirty="0"/>
        </a:p>
      </dsp:txBody>
      <dsp:txXfrm>
        <a:off x="50118" y="2465340"/>
        <a:ext cx="10819363" cy="926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5D806-81C5-4E19-8337-8218218F20F6}">
      <dsp:nvSpPr>
        <dsp:cNvPr id="0" name=""/>
        <dsp:cNvSpPr/>
      </dsp:nvSpPr>
      <dsp:spPr>
        <a:xfrm>
          <a:off x="0" y="26780"/>
          <a:ext cx="10919599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dirty="0"/>
            <a:t>Yölliset kuumat aallot ja hikoilukohtaukset häiritsevät vaihdevuosi-ikäisen naisen unirytmiä. </a:t>
          </a:r>
          <a:endParaRPr lang="fi-FI" sz="2600" kern="1200" dirty="0"/>
        </a:p>
      </dsp:txBody>
      <dsp:txXfrm>
        <a:off x="49004" y="75784"/>
        <a:ext cx="10821591" cy="905852"/>
      </dsp:txXfrm>
    </dsp:sp>
    <dsp:sp modelId="{42E4E0E7-2BD7-4BBD-AF55-725C6F3DB7D9}">
      <dsp:nvSpPr>
        <dsp:cNvPr id="0" name=""/>
        <dsp:cNvSpPr/>
      </dsp:nvSpPr>
      <dsp:spPr>
        <a:xfrm>
          <a:off x="0" y="1030641"/>
          <a:ext cx="10919599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Tämä saattaa johtaa unettomuuteen, mielialaoireisiin sekä muisti- ja keskittymis</a:t>
          </a:r>
          <a:r>
            <a:rPr lang="fi-FI" sz="2000" b="0" i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-</a:t>
          </a:r>
          <a:r>
            <a:rPr lang="fi-FI" sz="2000" b="0" i="0" kern="1200" dirty="0"/>
            <a:t>vaikeuksiin.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Unen laatu tyypillisesti huononee.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Yölliset heräämiset ja pidentynyt yöllinen hereilläoloaika lisääntyvät.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Nukahtamisvaikeudet ja liian aikainen aamuherääminen yleistyvät.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Lisäksi naiset raportoivat unen virkistämättömyyttä.</a:t>
          </a:r>
          <a:endParaRPr lang="fi-FI" sz="2000" kern="1200" dirty="0"/>
        </a:p>
      </dsp:txBody>
      <dsp:txXfrm>
        <a:off x="0" y="1030641"/>
        <a:ext cx="10919599" cy="1883700"/>
      </dsp:txXfrm>
    </dsp:sp>
    <dsp:sp modelId="{F510AC33-334E-4B04-956E-EA5873A388F4}">
      <dsp:nvSpPr>
        <dsp:cNvPr id="0" name=""/>
        <dsp:cNvSpPr/>
      </dsp:nvSpPr>
      <dsp:spPr>
        <a:xfrm>
          <a:off x="0" y="2914341"/>
          <a:ext cx="10919599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dirty="0"/>
            <a:t>Unenaikaiset hengityshäiriöt lisääntyvät iästä ja painoindeksistä riippumatta.</a:t>
          </a:r>
          <a:endParaRPr lang="fi-FI" sz="2600" kern="1200" dirty="0"/>
        </a:p>
      </dsp:txBody>
      <dsp:txXfrm>
        <a:off x="49004" y="2963345"/>
        <a:ext cx="10821591" cy="90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C55B2-0B05-46B6-A2E0-C3AA6DBFE943}">
      <dsp:nvSpPr>
        <dsp:cNvPr id="0" name=""/>
        <dsp:cNvSpPr/>
      </dsp:nvSpPr>
      <dsp:spPr>
        <a:xfrm>
          <a:off x="0" y="22267"/>
          <a:ext cx="10919599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Mielialahäiriöt</a:t>
          </a:r>
          <a:endParaRPr lang="fi-FI" sz="2400" kern="1200" dirty="0"/>
        </a:p>
      </dsp:txBody>
      <dsp:txXfrm>
        <a:off x="27415" y="49682"/>
        <a:ext cx="10864769" cy="506769"/>
      </dsp:txXfrm>
    </dsp:sp>
    <dsp:sp modelId="{1DA7D50A-901C-4EF0-864E-49E6023D0109}">
      <dsp:nvSpPr>
        <dsp:cNvPr id="0" name=""/>
        <dsp:cNvSpPr/>
      </dsp:nvSpPr>
      <dsp:spPr>
        <a:xfrm>
          <a:off x="0" y="583867"/>
          <a:ext cx="10919599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Vaihdevuosissa esiintyvät mielialaoireet liittyvät erityisesti vasomotorisiin oireisiin ja uniongelmiin.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Mielialaoireiden diagnostiikassa on olennaista erottaa, ovatko kyseessä vaihdevuosiin liittyvät mielialaoireet vai depressio psykiatrisena sairautena.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Suurimmalla osalla menopaussin aikana depressioon sairastuneista naisista on ollut aikaisempi mielialaoireiluepisodi (esim. premenstruaalinen oireyhtymä tai synnytyksenjälkeinen masennus).</a:t>
          </a:r>
          <a:endParaRPr lang="fi-FI" sz="1900" kern="1200" dirty="0"/>
        </a:p>
      </dsp:txBody>
      <dsp:txXfrm>
        <a:off x="0" y="583867"/>
        <a:ext cx="10919599" cy="1937520"/>
      </dsp:txXfrm>
    </dsp:sp>
    <dsp:sp modelId="{7C0E24AC-BD28-4AF4-B2A0-BAB65FB3BB12}">
      <dsp:nvSpPr>
        <dsp:cNvPr id="0" name=""/>
        <dsp:cNvSpPr/>
      </dsp:nvSpPr>
      <dsp:spPr>
        <a:xfrm>
          <a:off x="0" y="2521387"/>
          <a:ext cx="10919599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Kognitioon liittyvät ongelmat</a:t>
          </a:r>
          <a:endParaRPr lang="fi-FI" sz="2400" kern="1200" dirty="0"/>
        </a:p>
      </dsp:txBody>
      <dsp:txXfrm>
        <a:off x="27415" y="2548802"/>
        <a:ext cx="10864769" cy="506769"/>
      </dsp:txXfrm>
    </dsp:sp>
    <dsp:sp modelId="{139E94C9-BA42-4F4F-8690-8BFA8675EE22}">
      <dsp:nvSpPr>
        <dsp:cNvPr id="0" name=""/>
        <dsp:cNvSpPr/>
      </dsp:nvSpPr>
      <dsp:spPr>
        <a:xfrm>
          <a:off x="0" y="3082987"/>
          <a:ext cx="10919599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Vaihdevuosien aikana naiset kokevat usein muistihäiriöitä, erityisesti keskittymiskyvyn vaikeutta.</a:t>
          </a:r>
          <a:endParaRPr lang="fi-FI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/>
            <a:t>Koetut muistihäiriöoireet ovat sekundaarisia. Niiden tärkeimpänä syynä ovat uniongelmat ja niistä johtuva univaje, joka on yhteydessä kognitiivisen suorituskyvyn heikkenemiseen kaikenikäisillä.</a:t>
          </a:r>
          <a:endParaRPr lang="fi-FI" sz="1900" kern="1200" dirty="0"/>
        </a:p>
      </dsp:txBody>
      <dsp:txXfrm>
        <a:off x="0" y="3082987"/>
        <a:ext cx="10919599" cy="1366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BAEF7-AA14-4DB4-BFCC-AE70B9C35B98}">
      <dsp:nvSpPr>
        <dsp:cNvPr id="0" name=""/>
        <dsp:cNvSpPr/>
      </dsp:nvSpPr>
      <dsp:spPr>
        <a:xfrm>
          <a:off x="0" y="102460"/>
          <a:ext cx="10919599" cy="10038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i="0" kern="1200" dirty="0">
              <a:solidFill>
                <a:srgbClr val="001759"/>
              </a:solidFill>
            </a:rPr>
            <a:t>Suositus: </a:t>
          </a:r>
          <a:r>
            <a:rPr lang="fi-FI" sz="2500" b="0" i="0" kern="1200" dirty="0">
              <a:solidFill>
                <a:srgbClr val="001759"/>
              </a:solidFill>
            </a:rPr>
            <a:t>Urogenitaalioireet otetaan puheeksi vaihdevuosi-ikäisen naisen kanssa.</a:t>
          </a:r>
          <a:endParaRPr lang="fi-FI" sz="2500" kern="1200" dirty="0">
            <a:solidFill>
              <a:srgbClr val="001759"/>
            </a:solidFill>
          </a:endParaRPr>
        </a:p>
      </dsp:txBody>
      <dsp:txXfrm>
        <a:off x="49004" y="151464"/>
        <a:ext cx="10821591" cy="905852"/>
      </dsp:txXfrm>
    </dsp:sp>
    <dsp:sp modelId="{6542E4CE-2B6C-454A-9B93-32CAA2BE3774}">
      <dsp:nvSpPr>
        <dsp:cNvPr id="0" name=""/>
        <dsp:cNvSpPr/>
      </dsp:nvSpPr>
      <dsp:spPr>
        <a:xfrm>
          <a:off x="0" y="1181200"/>
          <a:ext cx="10919599" cy="59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i="0" kern="1200" dirty="0"/>
            <a:t>Uregenitaalinen oireyhtymä</a:t>
          </a:r>
          <a:endParaRPr lang="fi-FI" sz="2500" kern="1200" dirty="0"/>
        </a:p>
      </dsp:txBody>
      <dsp:txXfrm>
        <a:off x="29157" y="1210357"/>
        <a:ext cx="10861285" cy="538972"/>
      </dsp:txXfrm>
    </dsp:sp>
    <dsp:sp modelId="{570298BD-0502-4C97-874D-792EC5619053}">
      <dsp:nvSpPr>
        <dsp:cNvPr id="0" name=""/>
        <dsp:cNvSpPr/>
      </dsp:nvSpPr>
      <dsp:spPr>
        <a:xfrm>
          <a:off x="0" y="1778487"/>
          <a:ext cx="10919599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/>
            <a:t>Ilmenee ulkosynnyttimien ärsytyksenä, emättimen kuivuutena ja poltteluna, yhdyntäkipuina ja yhdyntäverenvuotona.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Hoitamattomana urogenitaalioireet jatkuvat loppuelämän ajan.</a:t>
          </a:r>
          <a:endParaRPr lang="fi-FI" sz="2000" kern="1200" dirty="0"/>
        </a:p>
      </dsp:txBody>
      <dsp:txXfrm>
        <a:off x="0" y="1778487"/>
        <a:ext cx="10919599" cy="914940"/>
      </dsp:txXfrm>
    </dsp:sp>
    <dsp:sp modelId="{29A659BA-C4F2-4D00-A2B0-7DF4A03DDE03}">
      <dsp:nvSpPr>
        <dsp:cNvPr id="0" name=""/>
        <dsp:cNvSpPr/>
      </dsp:nvSpPr>
      <dsp:spPr>
        <a:xfrm>
          <a:off x="0" y="2693427"/>
          <a:ext cx="10919599" cy="59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i="0" kern="1200" dirty="0"/>
            <a:t>Seksuaalihäiriöt</a:t>
          </a:r>
          <a:endParaRPr lang="fi-FI" sz="2500" kern="1200" dirty="0"/>
        </a:p>
      </dsp:txBody>
      <dsp:txXfrm>
        <a:off x="29157" y="2722584"/>
        <a:ext cx="10861285" cy="538972"/>
      </dsp:txXfrm>
    </dsp:sp>
    <dsp:sp modelId="{000E522B-5A6C-4097-8716-FF348A580E7E}">
      <dsp:nvSpPr>
        <dsp:cNvPr id="0" name=""/>
        <dsp:cNvSpPr/>
      </dsp:nvSpPr>
      <dsp:spPr>
        <a:xfrm>
          <a:off x="0" y="3290714"/>
          <a:ext cx="10919599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Vaihdevuosiin liittyy usein seksuaalisen halun vähenemistä, libidon heikkenemistä, mikä saattaa johtua hormonaalisista muutoksista, psykologisista tekijöistä tai parisuhdedynamiikasta.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Orgasmivaikeudet ja yhdyntäkivut ovat melko yleisiä yli 40-vuotiailla naisilla.</a:t>
          </a:r>
          <a:endParaRPr lang="fi-FI" sz="2000" kern="1200" dirty="0"/>
        </a:p>
      </dsp:txBody>
      <dsp:txXfrm>
        <a:off x="0" y="3290714"/>
        <a:ext cx="10919599" cy="1184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9F1BA-6BF6-406F-B791-327A73B4AB10}">
      <dsp:nvSpPr>
        <dsp:cNvPr id="0" name=""/>
        <dsp:cNvSpPr/>
      </dsp:nvSpPr>
      <dsp:spPr>
        <a:xfrm>
          <a:off x="0" y="316728"/>
          <a:ext cx="10919599" cy="5329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dirty="0"/>
            <a:t>Systeeminen hormonihoito </a:t>
          </a:r>
          <a:endParaRPr lang="fi-FI" sz="2100" kern="1200" dirty="0"/>
        </a:p>
      </dsp:txBody>
      <dsp:txXfrm>
        <a:off x="26014" y="342742"/>
        <a:ext cx="10867571" cy="480875"/>
      </dsp:txXfrm>
    </dsp:sp>
    <dsp:sp modelId="{034BBA50-03B5-4591-87FE-487970C195C1}">
      <dsp:nvSpPr>
        <dsp:cNvPr id="0" name=""/>
        <dsp:cNvSpPr/>
      </dsp:nvSpPr>
      <dsp:spPr>
        <a:xfrm>
          <a:off x="0" y="849632"/>
          <a:ext cx="10919599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>
              <a:solidFill>
                <a:srgbClr val="001759"/>
              </a:solidFill>
            </a:rPr>
            <a:t>on tehokas vaihdevuosioireiden hoito (</a:t>
          </a:r>
          <a:r>
            <a:rPr lang="fi-FI" sz="1600" b="1" i="0" kern="1200" dirty="0">
              <a:solidFill>
                <a:srgbClr val="001759"/>
              </a:solidFill>
            </a:rPr>
            <a:t>A</a:t>
          </a:r>
          <a:r>
            <a:rPr lang="fi-FI" sz="1600" b="0" i="0" kern="1200" dirty="0">
              <a:solidFill>
                <a:srgbClr val="001759"/>
              </a:solidFill>
            </a:rPr>
            <a:t>)</a:t>
          </a:r>
          <a:endParaRPr lang="fi-FI" sz="1600" b="0" kern="1200" dirty="0">
            <a:solidFill>
              <a:srgbClr val="00175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>
              <a:solidFill>
                <a:srgbClr val="001759"/>
              </a:solidFill>
            </a:rPr>
            <a:t>parantaa vaihdevuosioireisten naisten elämänlaatua (</a:t>
          </a:r>
          <a:r>
            <a:rPr lang="fi-FI" sz="1600" b="1" i="0" kern="1200" dirty="0">
              <a:solidFill>
                <a:srgbClr val="001759"/>
              </a:solidFill>
            </a:rPr>
            <a:t>A</a:t>
          </a:r>
          <a:r>
            <a:rPr lang="fi-FI" sz="1600" b="0" i="0" kern="1200" dirty="0">
              <a:solidFill>
                <a:srgbClr val="001759"/>
              </a:solidFill>
            </a:rPr>
            <a:t>)</a:t>
          </a:r>
          <a:endParaRPr lang="fi-FI" sz="1600" b="1" kern="1200" dirty="0">
            <a:solidFill>
              <a:srgbClr val="00175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>
              <a:solidFill>
                <a:srgbClr val="001759"/>
              </a:solidFill>
            </a:rPr>
            <a:t>vähentää sydän- ja verisuonitautikuoleman riskiä, kun hoito aloitetaan alle 60-vuotiaana tai 10 vuoden kuluessa menopaussista (</a:t>
          </a:r>
          <a:r>
            <a:rPr lang="fi-FI" sz="1600" b="1" i="0" kern="1200" dirty="0">
              <a:solidFill>
                <a:srgbClr val="001759"/>
              </a:solidFill>
            </a:rPr>
            <a:t>B</a:t>
          </a:r>
          <a:r>
            <a:rPr lang="fi-FI" sz="1600" b="0" i="0" kern="1200" dirty="0">
              <a:solidFill>
                <a:srgbClr val="001759"/>
              </a:solidFill>
            </a:rPr>
            <a:t>)</a:t>
          </a:r>
          <a:endParaRPr lang="fi-FI" sz="1600" b="0" kern="1200" dirty="0">
            <a:solidFill>
              <a:srgbClr val="00175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>
              <a:solidFill>
                <a:srgbClr val="001759"/>
              </a:solidFill>
            </a:rPr>
            <a:t>lisää laskimotukoksen riskiä suun kautta annosteltuna, erityisesti ensimmäisen käyttövuoden aikana (</a:t>
          </a:r>
          <a:r>
            <a:rPr lang="fi-FI" sz="1600" b="1" i="0" kern="1200" dirty="0">
              <a:solidFill>
                <a:srgbClr val="001759"/>
              </a:solidFill>
            </a:rPr>
            <a:t>A</a:t>
          </a:r>
          <a:r>
            <a:rPr lang="fi-FI" sz="1600" b="0" i="0" kern="1200" dirty="0">
              <a:solidFill>
                <a:srgbClr val="001759"/>
              </a:solidFill>
            </a:rPr>
            <a:t>), mutta ihon kautta tavanomaisia annoksia käytettäessä laskimotukosriski ei lisäänny (</a:t>
          </a:r>
          <a:r>
            <a:rPr lang="fi-FI" sz="1600" b="1" i="0" kern="1200" dirty="0">
              <a:solidFill>
                <a:srgbClr val="001759"/>
              </a:solidFill>
            </a:rPr>
            <a:t>A</a:t>
          </a:r>
          <a:r>
            <a:rPr lang="fi-FI" sz="1600" b="0" i="0" kern="1200" dirty="0">
              <a:solidFill>
                <a:srgbClr val="001759"/>
              </a:solidFill>
            </a:rPr>
            <a:t>). </a:t>
          </a:r>
          <a:endParaRPr lang="fi-FI" sz="1600" kern="1200" dirty="0">
            <a:solidFill>
              <a:srgbClr val="001759"/>
            </a:solidFill>
          </a:endParaRPr>
        </a:p>
      </dsp:txBody>
      <dsp:txXfrm>
        <a:off x="0" y="849632"/>
        <a:ext cx="10919599" cy="1477980"/>
      </dsp:txXfrm>
    </dsp:sp>
    <dsp:sp modelId="{FBCE5D40-10AC-4702-AF1C-E58A5C6AFF5F}">
      <dsp:nvSpPr>
        <dsp:cNvPr id="0" name=""/>
        <dsp:cNvSpPr/>
      </dsp:nvSpPr>
      <dsp:spPr>
        <a:xfrm>
          <a:off x="0" y="2327612"/>
          <a:ext cx="10919599" cy="532903"/>
        </a:xfrm>
        <a:prstGeom prst="roundRect">
          <a:avLst/>
        </a:prstGeom>
        <a:solidFill>
          <a:schemeClr val="accent2">
            <a:hueOff val="-82804"/>
            <a:satOff val="-6866"/>
            <a:lumOff val="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dirty="0"/>
            <a:t>Systeeminen hormonihoito ei </a:t>
          </a:r>
          <a:endParaRPr lang="fi-FI" sz="2100" kern="1200" dirty="0"/>
        </a:p>
      </dsp:txBody>
      <dsp:txXfrm>
        <a:off x="26014" y="2353626"/>
        <a:ext cx="10867571" cy="480875"/>
      </dsp:txXfrm>
    </dsp:sp>
    <dsp:sp modelId="{F1997649-2006-484F-8586-4A183CF20731}">
      <dsp:nvSpPr>
        <dsp:cNvPr id="0" name=""/>
        <dsp:cNvSpPr/>
      </dsp:nvSpPr>
      <dsp:spPr>
        <a:xfrm>
          <a:off x="0" y="2860516"/>
          <a:ext cx="10919599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>
              <a:solidFill>
                <a:srgbClr val="001759"/>
              </a:solidFill>
            </a:rPr>
            <a:t>estäne dementian (</a:t>
          </a:r>
          <a:r>
            <a:rPr lang="fi-FI" sz="1600" b="1" i="0" kern="1200" dirty="0">
              <a:solidFill>
                <a:srgbClr val="001759"/>
              </a:solidFill>
            </a:rPr>
            <a:t>C</a:t>
          </a:r>
          <a:r>
            <a:rPr lang="fi-FI" sz="1600" b="0" i="0" kern="1200" dirty="0">
              <a:solidFill>
                <a:srgbClr val="001759"/>
              </a:solidFill>
            </a:rPr>
            <a:t>) tai Alzheimerin taudin kehittymistä (</a:t>
          </a:r>
          <a:r>
            <a:rPr lang="fi-FI" sz="1600" b="1" i="0" kern="1200" dirty="0">
              <a:solidFill>
                <a:srgbClr val="001759"/>
              </a:solidFill>
            </a:rPr>
            <a:t>B</a:t>
          </a:r>
          <a:r>
            <a:rPr lang="fi-FI" sz="1600" b="0" i="0" kern="1200" dirty="0">
              <a:solidFill>
                <a:srgbClr val="001759"/>
              </a:solidFill>
            </a:rPr>
            <a:t>)</a:t>
          </a:r>
          <a:endParaRPr lang="fi-FI" sz="1600" b="1" kern="1200" dirty="0">
            <a:solidFill>
              <a:srgbClr val="00175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>
              <a:solidFill>
                <a:srgbClr val="001759"/>
              </a:solidFill>
            </a:rPr>
            <a:t>ennen rintasyöpädiagnoosia lisää rintasyöpäpotilaiden kuolleisuutta (</a:t>
          </a:r>
          <a:r>
            <a:rPr lang="fi-FI" sz="1600" b="1" i="0" kern="1200" dirty="0">
              <a:solidFill>
                <a:srgbClr val="001759"/>
              </a:solidFill>
            </a:rPr>
            <a:t>C</a:t>
          </a:r>
          <a:r>
            <a:rPr lang="fi-FI" sz="1600" b="0" i="0" kern="1200" dirty="0">
              <a:solidFill>
                <a:srgbClr val="001759"/>
              </a:solidFill>
            </a:rPr>
            <a:t>)</a:t>
          </a:r>
          <a:endParaRPr lang="fi-FI" sz="1600" b="0" kern="1200" dirty="0">
            <a:solidFill>
              <a:srgbClr val="001759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600" b="0" i="0" kern="1200" dirty="0">
              <a:solidFill>
                <a:srgbClr val="001759"/>
              </a:solidFill>
            </a:rPr>
            <a:t>liity painonnousuun (</a:t>
          </a:r>
          <a:r>
            <a:rPr lang="fi-FI" sz="1600" b="1" i="0" kern="1200" dirty="0">
              <a:solidFill>
                <a:srgbClr val="001759"/>
              </a:solidFill>
            </a:rPr>
            <a:t>A</a:t>
          </a:r>
          <a:r>
            <a:rPr lang="fi-FI" sz="1600" b="0" i="0" kern="1200" dirty="0">
              <a:solidFill>
                <a:srgbClr val="001759"/>
              </a:solidFill>
            </a:rPr>
            <a:t>).</a:t>
          </a:r>
          <a:endParaRPr lang="fi-FI" sz="1600" kern="1200" dirty="0">
            <a:solidFill>
              <a:srgbClr val="001759"/>
            </a:solidFill>
          </a:endParaRPr>
        </a:p>
      </dsp:txBody>
      <dsp:txXfrm>
        <a:off x="0" y="2860516"/>
        <a:ext cx="10919599" cy="782460"/>
      </dsp:txXfrm>
    </dsp:sp>
    <dsp:sp modelId="{0D4EB6C1-FCC6-4C1B-96C6-77B1F82B8D0C}">
      <dsp:nvSpPr>
        <dsp:cNvPr id="0" name=""/>
        <dsp:cNvSpPr/>
      </dsp:nvSpPr>
      <dsp:spPr>
        <a:xfrm>
          <a:off x="0" y="3642976"/>
          <a:ext cx="10919599" cy="798524"/>
        </a:xfrm>
        <a:prstGeom prst="roundRect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dirty="0"/>
            <a:t>Systeemiseen hormonihoitoon ja tibolonin käyttöön liittyy etenkin käytön pitkittyessä lisääntynyt rintasyövän riski (</a:t>
          </a:r>
          <a:r>
            <a:rPr lang="fi-FI" sz="2100" b="1" i="0" kern="1200" dirty="0"/>
            <a:t>A</a:t>
          </a:r>
          <a:r>
            <a:rPr lang="fi-FI" sz="2100" b="0" i="0" kern="1200" dirty="0"/>
            <a:t>), mutta kokonaiskuolleisuuteen sillä ei ole vaikutusta (</a:t>
          </a:r>
          <a:r>
            <a:rPr lang="fi-FI" sz="2100" b="1" i="0" kern="1200" dirty="0"/>
            <a:t>A</a:t>
          </a:r>
          <a:r>
            <a:rPr lang="fi-FI" sz="2100" b="0" i="0" kern="1200" dirty="0"/>
            <a:t>).</a:t>
          </a:r>
          <a:endParaRPr lang="fi-FI" sz="2100" kern="1200" dirty="0"/>
        </a:p>
      </dsp:txBody>
      <dsp:txXfrm>
        <a:off x="38981" y="3681957"/>
        <a:ext cx="10841637" cy="720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7FF5B-010E-443D-87A7-C936CC4DF846}">
      <dsp:nvSpPr>
        <dsp:cNvPr id="0" name=""/>
        <dsp:cNvSpPr/>
      </dsp:nvSpPr>
      <dsp:spPr>
        <a:xfrm>
          <a:off x="0" y="0"/>
          <a:ext cx="10151476" cy="8880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b="0" i="0" kern="1200" dirty="0"/>
            <a:t>Perusterveydenhuollossa vasta-aiheet systeemisen hormonihoidon</a:t>
          </a:r>
          <a:br>
            <a:rPr lang="fi-FI" sz="2300" b="0" i="0" kern="1200" dirty="0"/>
          </a:br>
          <a:r>
            <a:rPr lang="fi-FI" sz="2300" b="0" i="0" kern="1200" dirty="0"/>
            <a:t>aloittamiselle ovat</a:t>
          </a:r>
          <a:endParaRPr lang="fi-FI" sz="2300" kern="1200" dirty="0"/>
        </a:p>
      </dsp:txBody>
      <dsp:txXfrm>
        <a:off x="43350" y="43350"/>
        <a:ext cx="10064776" cy="801330"/>
      </dsp:txXfrm>
    </dsp:sp>
    <dsp:sp modelId="{5BE9B149-BD28-4794-9A31-3DBFA98F6AC6}">
      <dsp:nvSpPr>
        <dsp:cNvPr id="0" name=""/>
        <dsp:cNvSpPr/>
      </dsp:nvSpPr>
      <dsp:spPr>
        <a:xfrm>
          <a:off x="0" y="928395"/>
          <a:ext cx="10151476" cy="323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2309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rintasyöpä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kohdunrungon syöpä ja muut hormoniriippuvaiset gynekologiset syövät, ks. dia </a:t>
          </a:r>
          <a:r>
            <a:rPr lang="fi-FI" sz="1800" b="0" i="0" kern="1200" dirty="0">
              <a:solidFill>
                <a:srgbClr val="001759"/>
              </a:solidFill>
              <a:hlinkClick xmlns:r="http://schemas.openxmlformats.org/officeDocument/2006/relationships" r:id="" action="ppaction://hlinksldjump"/>
            </a:rPr>
            <a:t>21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sairastettu syvä laskimotukos, keuhkoveritulppa tai todettu tukostaipumus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vaikeahoitoinen sydämen vajaatoiminta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hoitoresistentti verenpainetauti (verenpainelääkitys ei ole este)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vaikea maksasairaus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selittämätön verinen emätinvuoto (syy selvitettävä)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sairastettu aivoinfarkti tai TIA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sepelvaltimotauti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yleistynyt ASO-tauti</a:t>
          </a:r>
          <a:endParaRPr lang="fi-FI" sz="1800" kern="1200" dirty="0">
            <a:solidFill>
              <a:srgbClr val="001759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800" b="0" i="0" kern="1200" dirty="0">
              <a:solidFill>
                <a:srgbClr val="001759"/>
              </a:solidFill>
            </a:rPr>
            <a:t>SLE, jossa fosfolipidivasta-aineet ovat positiiviset (tromboosin vaara).</a:t>
          </a:r>
          <a:endParaRPr lang="fi-FI" sz="1800" kern="1200" dirty="0">
            <a:solidFill>
              <a:srgbClr val="001759"/>
            </a:solidFill>
          </a:endParaRPr>
        </a:p>
      </dsp:txBody>
      <dsp:txXfrm>
        <a:off x="0" y="928395"/>
        <a:ext cx="10151476" cy="32374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45B61-0F58-40FA-8FB6-B2F8B66DD920}">
      <dsp:nvSpPr>
        <dsp:cNvPr id="0" name=""/>
        <dsp:cNvSpPr/>
      </dsp:nvSpPr>
      <dsp:spPr>
        <a:xfrm>
          <a:off x="0" y="134615"/>
          <a:ext cx="10919599" cy="10225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b="0" i="0" kern="1200" dirty="0"/>
            <a:t>Perinnöllistä rintasyöpää tulee epäillä, jos potilaalla on anamneesissa seuraavia tekijöitä:</a:t>
          </a:r>
          <a:endParaRPr lang="fi-FI" sz="2700" kern="1200" dirty="0"/>
        </a:p>
      </dsp:txBody>
      <dsp:txXfrm>
        <a:off x="49916" y="184531"/>
        <a:ext cx="10819767" cy="922693"/>
      </dsp:txXfrm>
    </dsp:sp>
    <dsp:sp modelId="{9660E9FF-D14D-48C8-A61F-9E4CE7881472}">
      <dsp:nvSpPr>
        <dsp:cNvPr id="0" name=""/>
        <dsp:cNvSpPr/>
      </dsp:nvSpPr>
      <dsp:spPr>
        <a:xfrm>
          <a:off x="0" y="1157141"/>
          <a:ext cx="10919599" cy="245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1759"/>
              </a:solidFill>
            </a:rPr>
            <a:t>vähintään kolme rintasyöpä- ja/tai munasarjasyöpää lähisuvussa, joista </a:t>
          </a:r>
          <a:r>
            <a:rPr lang="fi-FI" sz="2000" b="0" i="0" kern="1200">
              <a:solidFill>
                <a:srgbClr val="001759"/>
              </a:solidFill>
            </a:rPr>
            <a:t>ainakin yksi</a:t>
          </a:r>
          <a:br>
            <a:rPr lang="fi-FI" sz="2000" b="0" i="0" kern="1200">
              <a:solidFill>
                <a:srgbClr val="001759"/>
              </a:solidFill>
            </a:rPr>
          </a:br>
          <a:r>
            <a:rPr lang="fi-FI" sz="2000" b="0" i="0" kern="1200">
              <a:solidFill>
                <a:srgbClr val="001759"/>
              </a:solidFill>
            </a:rPr>
            <a:t>alle </a:t>
          </a:r>
          <a:r>
            <a:rPr lang="fi-FI" sz="2000" b="0" i="0" kern="1200" dirty="0">
              <a:solidFill>
                <a:srgbClr val="001759"/>
              </a:solidFill>
            </a:rPr>
            <a:t>50-vuotiaana</a:t>
          </a:r>
          <a:endParaRPr lang="fi-FI" sz="2000" kern="1200" dirty="0">
            <a:solidFill>
              <a:srgbClr val="0017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1759"/>
              </a:solidFill>
            </a:rPr>
            <a:t>rinta- ja munasarjasyöpä samalla potilaalla</a:t>
          </a:r>
          <a:endParaRPr lang="fi-FI" sz="2000" kern="1200" dirty="0">
            <a:solidFill>
              <a:srgbClr val="0017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1759"/>
              </a:solidFill>
            </a:rPr>
            <a:t>miehen rintasyöpä</a:t>
          </a:r>
          <a:endParaRPr lang="fi-FI" sz="2000" kern="1200" dirty="0">
            <a:solidFill>
              <a:srgbClr val="0017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1759"/>
              </a:solidFill>
            </a:rPr>
            <a:t>vähintään kaksi munasarjasyöpää lähisuvussa</a:t>
          </a:r>
          <a:endParaRPr lang="fi-FI" sz="2000" kern="1200" dirty="0">
            <a:solidFill>
              <a:srgbClr val="0017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1759"/>
              </a:solidFill>
            </a:rPr>
            <a:t>suvussa on ollut rinta- ja munasarjasyövän lisäksi muita syöpiä erityisen nuorella iällä</a:t>
          </a:r>
          <a:endParaRPr lang="fi-FI" sz="2000" kern="1200" dirty="0">
            <a:solidFill>
              <a:srgbClr val="001759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1759"/>
              </a:solidFill>
            </a:rPr>
            <a:t>potilaalla itsellään tai hänen suvussaan on todettu suuren tai keskisuuren rintasyöpäriskin geenin patogeeninen variantti.</a:t>
          </a:r>
          <a:endParaRPr lang="fi-FI" sz="2000" kern="1200" dirty="0">
            <a:solidFill>
              <a:srgbClr val="001759"/>
            </a:solidFill>
          </a:endParaRPr>
        </a:p>
      </dsp:txBody>
      <dsp:txXfrm>
        <a:off x="0" y="1157141"/>
        <a:ext cx="10919599" cy="245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B9C72-A4C5-400B-9422-79AC7E567F48}">
      <dsp:nvSpPr>
        <dsp:cNvPr id="0" name=""/>
        <dsp:cNvSpPr/>
      </dsp:nvSpPr>
      <dsp:spPr>
        <a:xfrm>
          <a:off x="0" y="145687"/>
          <a:ext cx="10919599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Vaihdevuosiin perehtyneen lääkärin toimesta perusterveydenhuollossa ja työterveyshuollossa ilman gynekologin konsultaatiota hoidetaan</a:t>
          </a:r>
          <a:endParaRPr lang="fi-FI" sz="2400" kern="1200" dirty="0"/>
        </a:p>
      </dsp:txBody>
      <dsp:txXfrm>
        <a:off x="49004" y="194691"/>
        <a:ext cx="10821591" cy="905852"/>
      </dsp:txXfrm>
    </dsp:sp>
    <dsp:sp modelId="{42C4909B-68B9-43C9-8787-64CC81EDF6A7}">
      <dsp:nvSpPr>
        <dsp:cNvPr id="0" name=""/>
        <dsp:cNvSpPr/>
      </dsp:nvSpPr>
      <dsp:spPr>
        <a:xfrm>
          <a:off x="0" y="1149547"/>
          <a:ext cx="10919599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>
              <a:solidFill>
                <a:srgbClr val="001759"/>
              </a:solidFill>
            </a:rPr>
            <a:t>yli 40-vuotiaan potilaan tyypillisten vaihdevuosioireiden hoidon aloitus ja seuranta.</a:t>
          </a:r>
          <a:endParaRPr lang="fi-FI" sz="1900" kern="1200" dirty="0">
            <a:solidFill>
              <a:srgbClr val="001759"/>
            </a:solidFill>
          </a:endParaRPr>
        </a:p>
      </dsp:txBody>
      <dsp:txXfrm>
        <a:off x="0" y="1149547"/>
        <a:ext cx="10919599" cy="430560"/>
      </dsp:txXfrm>
    </dsp:sp>
    <dsp:sp modelId="{5BDA79C2-BAEE-4066-81AF-2002550DC8F8}">
      <dsp:nvSpPr>
        <dsp:cNvPr id="0" name=""/>
        <dsp:cNvSpPr/>
      </dsp:nvSpPr>
      <dsp:spPr>
        <a:xfrm>
          <a:off x="0" y="1580107"/>
          <a:ext cx="10919599" cy="5657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Gynekologia konsultoidaan, kun</a:t>
          </a:r>
          <a:endParaRPr lang="fi-FI" sz="2400" kern="1200" dirty="0"/>
        </a:p>
      </dsp:txBody>
      <dsp:txXfrm>
        <a:off x="27618" y="1607725"/>
        <a:ext cx="10864363" cy="510529"/>
      </dsp:txXfrm>
    </dsp:sp>
    <dsp:sp modelId="{C8FB3246-62C5-4301-998B-365EE41F3452}">
      <dsp:nvSpPr>
        <dsp:cNvPr id="0" name=""/>
        <dsp:cNvSpPr/>
      </dsp:nvSpPr>
      <dsp:spPr>
        <a:xfrm>
          <a:off x="0" y="2145873"/>
          <a:ext cx="10919599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>
              <a:solidFill>
                <a:srgbClr val="001759"/>
              </a:solidFill>
            </a:rPr>
            <a:t>oireita tai haittavaikutuksia ei saada hallintaan</a:t>
          </a:r>
          <a:endParaRPr lang="fi-FI" sz="1900" kern="1200" dirty="0">
            <a:solidFill>
              <a:srgbClr val="00175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>
              <a:solidFill>
                <a:srgbClr val="001759"/>
              </a:solidFill>
            </a:rPr>
            <a:t>systeemisen hormonihoidon aloitukselle perusterveydenhuollossa on vasta-aihe, mutta potilaan oireet ovat vaikeita eivätkä ne ole helpotettavissa elintapamuutoksilla ja hormonittomilla lääkehoitovalmisteilla</a:t>
          </a:r>
          <a:endParaRPr lang="fi-FI" sz="1900" kern="1200" dirty="0">
            <a:solidFill>
              <a:srgbClr val="001759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b="0" i="0" kern="1200" dirty="0">
              <a:solidFill>
                <a:srgbClr val="001759"/>
              </a:solidFill>
            </a:rPr>
            <a:t>vasta-aiheissa on epäselvyyttä.</a:t>
          </a:r>
          <a:endParaRPr lang="fi-FI" sz="1900" kern="1200" dirty="0">
            <a:solidFill>
              <a:srgbClr val="001759"/>
            </a:solidFill>
          </a:endParaRPr>
        </a:p>
      </dsp:txBody>
      <dsp:txXfrm>
        <a:off x="0" y="2145873"/>
        <a:ext cx="10919599" cy="150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24.9.2025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50137#T4" TargetMode="External"/><Relationship Id="rId2" Type="http://schemas.openxmlformats.org/officeDocument/2006/relationships/hyperlink" Target="https://www.kaypahoito.fi/nix03571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hoi50137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38458217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pgr00022" TargetMode="External"/><Relationship Id="rId2" Type="http://schemas.openxmlformats.org/officeDocument/2006/relationships/hyperlink" Target="https://www.kaypahoito.fi/pgr00069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38458217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ix0357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13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Vaihdevuodet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Luentomateriaali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200832-1568-B6D3-A80C-2D67A602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Unihäiriöt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99D05A5-761C-C9A0-69BF-9F87F5E54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215415"/>
              </p:ext>
            </p:extLst>
          </p:nvPr>
        </p:nvGraphicFramePr>
        <p:xfrm>
          <a:off x="633599" y="1889761"/>
          <a:ext cx="10919599" cy="3944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398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5580D-86AB-5D2D-73E8-9EE4AEA6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Mielialahäiriöt ja kognitioon liittyvät ongelmat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0B5F259-6D39-3EAD-A99F-8E77E7102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46693"/>
              </p:ext>
            </p:extLst>
          </p:nvPr>
        </p:nvGraphicFramePr>
        <p:xfrm>
          <a:off x="633599" y="1889760"/>
          <a:ext cx="10919599" cy="447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80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756DD5-DADA-219F-9FDB-12096B1C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Vaihdevuosien urogenitaalinen oireyhtymä ja seksuaalihäiriöt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4DA3C6A-66FB-5C1A-1A15-7FF657C55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393131"/>
              </p:ext>
            </p:extLst>
          </p:nvPr>
        </p:nvGraphicFramePr>
        <p:xfrm>
          <a:off x="633599" y="1889759"/>
          <a:ext cx="10919599" cy="457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50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DB8355-E6D2-A4E0-C51A-D1B883BD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Vaihdevuosioireet ja työelämä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1A11FA-70C4-A0B0-A147-B0DD0375C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Hoitamattomana vaihdevuosioireet ovat yhteydessä heikentyneeseen työkykyyn ja voivat lisätä sairauspoissaoloriskiä ja aiheuttaa kustannuksia.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Yli kolme neljäsosaa vaihdevuosioireisista naisista kokee vaikeuksia työn vaatimuksista selviämisessä.</a:t>
            </a:r>
          </a:p>
          <a:p>
            <a:pPr marL="971550" lvl="1" indent="-342900"/>
            <a:r>
              <a:rPr lang="fi-FI" dirty="0"/>
              <a:t>Vaikeista vaihdevuosioireista kärsivillä naisilla on yli 8-kertainen työkyvyn heikkenemisen riski.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Työterveyshuollon yksilöön kohdistuvassa toiminnassa on oleellista</a:t>
            </a:r>
          </a:p>
          <a:p>
            <a:pPr marL="971550" lvl="1" indent="-342900"/>
            <a:r>
              <a:rPr lang="fi-FI" dirty="0"/>
              <a:t>vaihdevuosioireiden </a:t>
            </a:r>
            <a:r>
              <a:rPr lang="fi-FI"/>
              <a:t>tunnistaminen </a:t>
            </a:r>
            <a:r>
              <a:rPr lang="fi-FI" sz="2100"/>
              <a:t>ja</a:t>
            </a:r>
            <a:endParaRPr lang="fi-FI" sz="2100" dirty="0"/>
          </a:p>
          <a:p>
            <a:pPr marL="971550" lvl="1" indent="-342900"/>
            <a:r>
              <a:rPr lang="fi-FI" dirty="0"/>
              <a:t>ohjaus hoitoon tai oireiden hoitaminen työterveyshuollossa.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Työnantajien tulee taata terveellinen ja turvallinen sekä syrjimätön työpaikka kaikille työntekijöille.</a:t>
            </a:r>
          </a:p>
          <a:p>
            <a:pPr marL="971550" lvl="1" indent="-342900"/>
            <a:r>
              <a:rPr lang="fi-FI" dirty="0"/>
              <a:t>Työtä ja työolosuhteita tulee tarpeen mukaan kohtuullisesti mukauttaa.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846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78D885-A982-1FA0-126A-BF959C92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Vaihdevuodet ja pitkäaikaisterveys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17263A-B4F3-8675-020A-78A00220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61093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Vaihdevuosiin liittyy painonnousua ja kehonkoostumuksen muutoksia.</a:t>
            </a:r>
          </a:p>
          <a:p>
            <a:pPr marL="971550" lvl="1" indent="-342900"/>
            <a:r>
              <a:rPr lang="fi-FI" dirty="0"/>
              <a:t>Kehon rasvakudoksen määrä suurenee ja rasvattoman kudoksen osuus pienenee.</a:t>
            </a:r>
          </a:p>
          <a:p>
            <a:pPr marL="971550" lvl="1" indent="-342900"/>
            <a:r>
              <a:rPr lang="fi-FI" dirty="0"/>
              <a:t>Rasvaa kertyy enemmän keski- kuin alavartaloon.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Vaihdevuosi-iässä sydän- ja verisuonitautien esiintyvyys kasvaa.</a:t>
            </a:r>
          </a:p>
          <a:p>
            <a:pPr marL="971550" lvl="1" indent="-342900"/>
            <a:r>
              <a:rPr lang="fi-FI" dirty="0"/>
              <a:t>Munasarjoista peräisin olevan estrogeenin katsotaan suojaavan sydän- ja verisuonitaudin kehittymiseltä, ja vaihdevuosissa tämä suojavaikutus päättyy</a:t>
            </a:r>
            <a:r>
              <a:rPr lang="fi-FI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Aivohalvauksen riski lisääntyy iän ja vaihdevuosien myötä.</a:t>
            </a:r>
          </a:p>
          <a:p>
            <a:pPr marL="971550" lvl="1" indent="-342900"/>
            <a:r>
              <a:rPr lang="fi-FI" dirty="0"/>
              <a:t>Tärkein hoidettava riskitekijä on kohonnut verenpaine.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Metabolisen oireyhtymän ja sen yksittäisten osatekijöiden esiintyvyys kasvaa vaihdevuosien myötä.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Luun terveys on vahvasti sidoksissa elimistön estrogeenipitoisuuteen.</a:t>
            </a:r>
          </a:p>
          <a:p>
            <a:pPr marL="971550" lvl="1" indent="-342900"/>
            <a:r>
              <a:rPr lang="fi-FI" dirty="0"/>
              <a:t>Luukato alkaa noin kaksi vuotta ennen luonnollista menopaussia ja on suurimmillaan noin kaksi vuotta menopaussin jälkeen.</a:t>
            </a:r>
          </a:p>
        </p:txBody>
      </p:sp>
    </p:spTree>
    <p:extLst>
      <p:ext uri="{BB962C8B-B14F-4D97-AF65-F5344CB8AC3E}">
        <p14:creationId xmlns:p14="http://schemas.microsoft.com/office/powerpoint/2010/main" val="326271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A21BDEC-5DFF-277A-67BF-55F75045C6C0}"/>
              </a:ext>
            </a:extLst>
          </p:cNvPr>
          <p:cNvSpPr/>
          <p:nvPr/>
        </p:nvSpPr>
        <p:spPr>
          <a:xfrm>
            <a:off x="555171" y="1957542"/>
            <a:ext cx="11132004" cy="8362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927D8CB-FD4C-64C7-EDDA-FAC2B424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Vaihdevuosioireiden tutkiminen ja hoidon valinnassa huomioitavat asiat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1D2FD5-5561-A141-C836-26ACEA7BC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2020900"/>
            <a:ext cx="10919599" cy="4075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Oireisen potilaan vaihdevuosien hoidon voi aloittaa yleis- tai työterveyslääkäri, eikä gynekologin kannanottoa pääsääntöisesti tarvita.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Vaihdevuosien diagnoosi on kliininen ja perustuu tyypillisiin vaihdevuosioireisiin ja kuukautisten harvenemiseen tai loppumiseen vaihdevuosi-iässä olevilla 45–55-vuotiailla naisilla.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Keskeistä on tehdä tarvittaessa erotusdiagnostiset selvittelyt ja kartoittaa sydän- ja verisuonitautien sekä rinta- ja gynekologisten syöpätautien riski.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Kliininen tutkimus suunnataan kohdennetusti, eikä laboratorio- ja kuvantamistutkimuksia pääsääntöisesti tarvita.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567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6E093ED8-277A-6F00-B3EE-1166A4989EB5}"/>
              </a:ext>
            </a:extLst>
          </p:cNvPr>
          <p:cNvSpPr/>
          <p:nvPr/>
        </p:nvSpPr>
        <p:spPr>
          <a:xfrm>
            <a:off x="555171" y="2646321"/>
            <a:ext cx="11132004" cy="3025140"/>
          </a:xfrm>
          <a:prstGeom prst="roundRect">
            <a:avLst>
              <a:gd name="adj" fmla="val 131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76EA5F-37E7-EF1C-FA6B-F9C1F3C36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Vaihdevuosioireiden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D7799C-BDF1-0DA6-0598-711CB7E9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08" y="1889760"/>
            <a:ext cx="11213174" cy="44714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Systeeminen hormonihoito on tehokas vaihdevuosioireiden hoito</a:t>
            </a:r>
            <a:br>
              <a:rPr lang="fi-FI" b="1" dirty="0"/>
            </a:br>
            <a:r>
              <a:rPr lang="fi-FI" b="1" dirty="0"/>
              <a:t>(näytönaste A, B).</a:t>
            </a:r>
            <a:br>
              <a:rPr lang="fi-FI" b="1" dirty="0"/>
            </a:br>
            <a:endParaRPr lang="fi-F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Vaihdevuosioireisille alle 60-vuotiaille ja niille, joiden menopaussista on kulunut alle 10 vuotta, tarjotaan ensisijaisesti systeemistä hormonihoitoa kuumien aaltojen hoitoon, mikäli hoidolle ei ole vasta-aiheita.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Vaihdevuosi-ikäisen naisen uniongelmien hoidoksi tarjotaan ensisijaisesti vaihdevuosien systeemistä hormonihoitoa, mikäli sen käytölle ei ole vasta-aiheita.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Vaihdevuosien systeeminen hormonihoito aloitetaan pienimmällä oireet poistavalla annoksella ja tarvittaessa annosta suurennetaan, jos riittävää vastetta ei saavuteta.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Jos potilaalla on kohtu, vaihdevuosien systeemiseen hormonihoitoon liitetään aina keltarauhashormoni.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Vaihdevuosien lääkehoidon perusperiaatteet on kuvattu kuvassa dialla </a:t>
            </a:r>
            <a:r>
              <a:rPr lang="fi-FI" dirty="0">
                <a:hlinkClick r:id="rId2" action="ppaction://hlinksldjump"/>
              </a:rPr>
              <a:t>17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9937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506521-24D6-E46B-CEA2-E196F568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799" y="977151"/>
            <a:ext cx="3934342" cy="966910"/>
          </a:xfrm>
        </p:spPr>
        <p:txBody>
          <a:bodyPr/>
          <a:lstStyle/>
          <a:p>
            <a:r>
              <a:rPr lang="fi-FI" sz="2800" dirty="0"/>
              <a:t>Vaihdevuosioireiden</a:t>
            </a:r>
            <a:r>
              <a:rPr lang="fi-FI" sz="2800" b="0" dirty="0"/>
              <a:t> </a:t>
            </a:r>
            <a:r>
              <a:rPr lang="fi-FI" sz="2800" dirty="0"/>
              <a:t>lääkehoidon</a:t>
            </a:r>
            <a:r>
              <a:rPr lang="fi-FI" sz="2800" b="0" dirty="0"/>
              <a:t> </a:t>
            </a:r>
            <a:r>
              <a:rPr lang="fi-FI" sz="2800" dirty="0"/>
              <a:t>valinta</a:t>
            </a:r>
          </a:p>
        </p:txBody>
      </p:sp>
      <p:pic>
        <p:nvPicPr>
          <p:cNvPr id="5" name="Sisällön paikkamerkki 4" descr="Kuva, joka sisältää kohteen teksti, kuvakaappaus, Fontti, numero&#10;&#10;Tekoälyllä luotu sisältö voi olla virheellistä.">
            <a:extLst>
              <a:ext uri="{FF2B5EF4-FFF2-40B4-BE49-F238E27FC236}">
                <a16:creationId xmlns:a16="http://schemas.microsoft.com/office/drawing/2014/main" id="{2FCA8011-238C-E259-EE2D-5AF9C9189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49" y="1111232"/>
            <a:ext cx="7306484" cy="5543141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4B061C7-9B8F-1AE1-1422-A64A31C2CDA0}"/>
              </a:ext>
            </a:extLst>
          </p:cNvPr>
          <p:cNvSpPr txBox="1"/>
          <p:nvPr/>
        </p:nvSpPr>
        <p:spPr>
          <a:xfrm>
            <a:off x="7868799" y="2322907"/>
            <a:ext cx="4149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001759"/>
                </a:solidFill>
              </a:rPr>
              <a:t>Kuva. </a:t>
            </a:r>
            <a:r>
              <a:rPr lang="fi-FI" dirty="0">
                <a:solidFill>
                  <a:srgbClr val="001759"/>
                </a:solidFill>
              </a:rPr>
              <a:t>Vaihdevuosien systeemisen hormonihoidon estrogeenin annostelussa suositellaan ihon kautta annostelua, mikäli potilaalla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lisääntynyt tukostaipumus (esim. ylipaino, tupakointi, suurentunut sydän- ja verisuonitautien </a:t>
            </a:r>
            <a:r>
              <a:rPr lang="fi-FI">
                <a:solidFill>
                  <a:srgbClr val="001759"/>
                </a:solidFill>
              </a:rPr>
              <a:t>riski)</a:t>
            </a:r>
            <a:endParaRPr lang="fi-FI" strike="sngStrik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>
                <a:solidFill>
                  <a:srgbClr val="001759"/>
                </a:solidFill>
              </a:rPr>
              <a:t>migreeni </a:t>
            </a:r>
            <a:endParaRPr lang="fi-FI" dirty="0">
              <a:solidFill>
                <a:srgbClr val="0017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tyroksiinihoito tai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1759"/>
                </a:solidFill>
              </a:rPr>
              <a:t>suurentuneet maksa-arvot</a:t>
            </a:r>
            <a:br>
              <a:rPr lang="fi-FI" dirty="0">
                <a:solidFill>
                  <a:srgbClr val="001759"/>
                </a:solidFill>
              </a:rPr>
            </a:br>
            <a:r>
              <a:rPr lang="fi-FI" dirty="0">
                <a:solidFill>
                  <a:srgbClr val="001759"/>
                </a:solidFill>
              </a:rPr>
              <a:t>(lievästi suurentuneet maksa-arvot, enintään 2 x viitearvo, eivät ole este hormonihoidon aloitukselle perusterveydenhuollossa).</a:t>
            </a:r>
            <a:endParaRPr lang="fi-FI" sz="1600" b="0" i="0" dirty="0">
              <a:solidFill>
                <a:srgbClr val="0017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8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138E5F-6770-CCC8-F7E1-13FA4DE3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Systeeminen hormonihoito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55B9748-1C6B-C939-C5F9-8616E2995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64305"/>
              </p:ext>
            </p:extLst>
          </p:nvPr>
        </p:nvGraphicFramePr>
        <p:xfrm>
          <a:off x="618609" y="1606944"/>
          <a:ext cx="10919599" cy="4758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96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95194E-0AAC-F4C2-B1EB-BFE2C60F6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Systeemisen hormonihoidon </a:t>
            </a:r>
            <a:r>
              <a:rPr lang="fi-FI" dirty="0"/>
              <a:t>annostelu ja valmisteet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CF3207-07FB-56C4-6586-6F9E14E8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242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Systeeminen hormonihoito voidaan annostella joko suun tai ihon kautta.</a:t>
            </a:r>
          </a:p>
          <a:p>
            <a:pPr marL="971550" lvl="1" indent="-342900"/>
            <a:r>
              <a:rPr lang="fi-FI" dirty="0"/>
              <a:t>Hoidossa käytetään pienintä mahdollista annosta, jolla oireet pysyvät poissa.</a:t>
            </a:r>
          </a:p>
          <a:p>
            <a:pPr marL="971550" lvl="1" indent="-342900"/>
            <a:r>
              <a:rPr lang="fi-FI" dirty="0"/>
              <a:t>Ihon kautta annostelemista suositellaan, jos tukos- tai sydän- ja verisuonitautiriski on suurentunut (esim. tupakointi, ylipaino, diabetes, migreeni) tai potilas on ikääntynyt.</a:t>
            </a:r>
          </a:p>
          <a:p>
            <a:pPr marL="971550" lvl="1" indent="-342900"/>
            <a:r>
              <a:rPr lang="fi-FI" dirty="0"/>
              <a:t>Jos potilaalla on kohtu, kohdun limakalvon liikakasvun (hyperplasia) ja kohdunrungon syövän estämiseksi estrogeenihoitoon lisätään keltarauhashormoni.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Suosituksen </a:t>
            </a:r>
            <a:r>
              <a:rPr lang="fi-FI"/>
              <a:t>lisätietoaineistossa on </a:t>
            </a:r>
            <a:r>
              <a:rPr lang="fi-FI" dirty="0"/>
              <a:t>käytännön ohjeita vaihdevuosien systeemisen hormonihoidon toteutukseen </a:t>
            </a:r>
            <a:r>
              <a:rPr lang="fi-FI"/>
              <a:t>ja ongelmatilanteisiin, ks. </a:t>
            </a:r>
            <a:r>
              <a:rPr lang="fi-FI">
                <a:hlinkClick r:id="rId2"/>
              </a:rPr>
              <a:t>täältä</a:t>
            </a:r>
            <a:r>
              <a:rPr lang="fi-FI"/>
              <a:t>.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Suosituksen taulukossa </a:t>
            </a:r>
            <a:r>
              <a:rPr lang="fi-FI"/>
              <a:t>5 on </a:t>
            </a:r>
            <a:r>
              <a:rPr lang="fi-FI" dirty="0"/>
              <a:t>esitelty Suomessa käytössä olevat vaihdevuosien systeemiset hormonihoitovalmisteet </a:t>
            </a:r>
            <a:r>
              <a:rPr lang="fi-FI"/>
              <a:t>vuonna 2025, ks. </a:t>
            </a:r>
            <a:r>
              <a:rPr lang="fi-FI">
                <a:hlinkClick r:id="rId3"/>
              </a:rPr>
              <a:t>täältä</a:t>
            </a:r>
            <a:r>
              <a:rPr lang="fi-FI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486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henkilö, sisä-, seinä, Ihmisen kasvot&#10;&#10;Tekoälyllä luotu sisältö voi olla virheellistä.">
            <a:extLst>
              <a:ext uri="{FF2B5EF4-FFF2-40B4-BE49-F238E27FC236}">
                <a16:creationId xmlns:a16="http://schemas.microsoft.com/office/drawing/2014/main" id="{E21064AD-99A1-E8CC-3B97-FA072C39D1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980" y="1896866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/>
              <a:t>Julkaistu 24.9.2025</a:t>
            </a:r>
            <a:endParaRPr lang="fi-FI" sz="2200" dirty="0"/>
          </a:p>
          <a:p>
            <a:r>
              <a:rPr lang="fi-FI" sz="2200" dirty="0"/>
              <a:t>Perustuu 22.9.2025 julkaistuun</a:t>
            </a:r>
            <a:br>
              <a:rPr lang="fi-FI" sz="2200" dirty="0"/>
            </a:br>
            <a:r>
              <a:rPr lang="fi-FI" sz="2200" dirty="0"/>
              <a:t>Käypä hoito -suositukseen</a:t>
            </a:r>
            <a:br>
              <a:rPr lang="fi-FI" sz="2200" dirty="0"/>
            </a:br>
            <a:r>
              <a:rPr lang="fi-FI" sz="2200" dirty="0"/>
              <a:t>Vaihdevuodet</a:t>
            </a:r>
          </a:p>
          <a:p>
            <a:endParaRPr lang="fi-FI" sz="2200" dirty="0"/>
          </a:p>
          <a:p>
            <a:r>
              <a:rPr lang="fi-FI" sz="2200">
                <a:solidFill>
                  <a:srgbClr val="001759"/>
                </a:solidFill>
                <a:hlinkClick r:id="rId3"/>
              </a:rPr>
              <a:t>Linkki suositukseen</a:t>
            </a:r>
            <a:endParaRPr lang="fi-FI" sz="2200" dirty="0">
              <a:solidFill>
                <a:srgbClr val="FF0000"/>
              </a:solidFill>
            </a:endParaRPr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780097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7E76BE92-7DE6-4450-59F4-DCD1424436F9}"/>
              </a:ext>
            </a:extLst>
          </p:cNvPr>
          <p:cNvSpPr/>
          <p:nvPr/>
        </p:nvSpPr>
        <p:spPr>
          <a:xfrm>
            <a:off x="555171" y="1759268"/>
            <a:ext cx="11132004" cy="3483292"/>
          </a:xfrm>
          <a:prstGeom prst="roundRect">
            <a:avLst>
              <a:gd name="adj" fmla="val 131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59F341-8662-F143-A655-845F3DDF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Systeeminen hormonihoito erityistilanteissa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0AE9E-9278-5F9F-3F9F-35BCC8E7A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3129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Potilaalle, jolla on diagnosoitu sydän- ja verisuonisairaus tai todettu sen erittäin suuri riski tai joka on sairastanut rintasyövän, muun hormoniriippuvaisen gynekologisen syövän, syvän laskimotukoksen tai keuhkoembolian, ei aloiteta systeemistä hormonihoitoa perusterveydenhuollossa.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Vaihdevuosien systeeminen hormonihoito annostellaan ensisijaisesti ihon kautta, jos potilaalla on migreeni, hypotyreoosi tai suurentunut tukos- tai sydän- ja verisuonitautiriski tai jos potilas on ikääntynyt.</a:t>
            </a:r>
          </a:p>
        </p:txBody>
      </p:sp>
    </p:spTree>
    <p:extLst>
      <p:ext uri="{BB962C8B-B14F-4D97-AF65-F5344CB8AC3E}">
        <p14:creationId xmlns:p14="http://schemas.microsoft.com/office/powerpoint/2010/main" val="140673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0287D-29B4-76B3-D796-ECD413BE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Systeemisen hormonihoidon vasta-aiheet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F901940E-CDC4-AA58-F3A5-F3BBCD0C0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769825"/>
              </p:ext>
            </p:extLst>
          </p:nvPr>
        </p:nvGraphicFramePr>
        <p:xfrm>
          <a:off x="633600" y="1889760"/>
          <a:ext cx="10151476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058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A90C04-185E-29B0-0C51-40E40F75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177" y="1128155"/>
            <a:ext cx="3938649" cy="1987139"/>
          </a:xfrm>
        </p:spPr>
        <p:txBody>
          <a:bodyPr/>
          <a:lstStyle/>
          <a:p>
            <a:r>
              <a:rPr lang="fi-FI" sz="2800" dirty="0"/>
              <a:t>Vaihdevuosien systeemisen hormonihoidon käyttö gynekologisen syövän sairastaneilla</a:t>
            </a:r>
          </a:p>
        </p:txBody>
      </p:sp>
      <p:pic>
        <p:nvPicPr>
          <p:cNvPr id="5" name="Sisällön paikkamerkki 4" descr="Kuva, joka sisältää kohteen teksti, vaate, kuvakaappaus, jalkineet&#10;&#10;Tekoälyllä luotu sisältö voi olla virheellistä.">
            <a:extLst>
              <a:ext uri="{FF2B5EF4-FFF2-40B4-BE49-F238E27FC236}">
                <a16:creationId xmlns:a16="http://schemas.microsoft.com/office/drawing/2014/main" id="{51D64553-3C2D-65D5-FCCD-73A60255B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7" y="1081170"/>
            <a:ext cx="7232724" cy="4993936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5D8AC5E-5D59-0013-29CB-EA0BB238E35B}"/>
              </a:ext>
            </a:extLst>
          </p:cNvPr>
          <p:cNvSpPr txBox="1"/>
          <p:nvPr/>
        </p:nvSpPr>
        <p:spPr>
          <a:xfrm>
            <a:off x="8117506" y="4295375"/>
            <a:ext cx="3671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001759"/>
                </a:solidFill>
              </a:rPr>
              <a:t>Lähteet: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001759"/>
                </a:solidFill>
              </a:rPr>
              <a:t>Hickey M, Basu P, Sassarini J ym. Managing menopause after cancer. Lancet 2024;403:984-996 </a:t>
            </a:r>
            <a:r>
              <a:rPr lang="fi-FI" sz="1400" dirty="0">
                <a:solidFill>
                  <a:srgbClr val="001759"/>
                </a:solidFill>
                <a:hlinkClick r:id="rId3" tooltip="PMID: 384582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endParaRPr lang="fi-FI" sz="1400" dirty="0">
              <a:solidFill>
                <a:srgbClr val="00175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rgbClr val="001759"/>
                </a:solidFill>
              </a:rPr>
              <a:t>FINGOG-työryhmä. Gynekologisten syöpien Kelpo hoito -suositus https://gynekologiyhdistys.fi/pienryhmat/</a:t>
            </a:r>
            <a:br>
              <a:rPr lang="fi-FI" sz="1400" dirty="0">
                <a:solidFill>
                  <a:srgbClr val="001759"/>
                </a:solidFill>
              </a:rPr>
            </a:br>
            <a:r>
              <a:rPr lang="fi-FI" sz="1400" dirty="0">
                <a:solidFill>
                  <a:srgbClr val="001759"/>
                </a:solidFill>
              </a:rPr>
              <a:t>onkologia/fingog-kelpohoito/</a:t>
            </a:r>
          </a:p>
          <a:p>
            <a:pPr algn="l"/>
            <a:endParaRPr lang="fi-FI" sz="1600" b="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20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768A54-AABC-D8CF-E7F5-FE08CC88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Sydän- ja verisuonitautiriski ja rintasyövän sukuhistoria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9DC361-4722-7811-C961-843954CC1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Vaihdevuosien hoidon valinnassa selvitetään myös sydän- ja verisuonitautiriski (ks. dia </a:t>
            </a:r>
            <a:r>
              <a:rPr lang="fi-FI" dirty="0">
                <a:hlinkClick r:id="rId2" action="ppaction://hlinksldjump"/>
              </a:rPr>
              <a:t>24</a:t>
            </a:r>
            <a:r>
              <a:rPr lang="fi-FI" dirty="0"/>
              <a:t>) ja rintasyövän sukuhistoria (ks. dia </a:t>
            </a:r>
            <a:r>
              <a:rPr lang="fi-FI" dirty="0">
                <a:hlinkClick r:id="rId3" action="ppaction://hlinksldjump"/>
              </a:rPr>
              <a:t>25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Ensisijaista on hoitaa sydän- ja verisuonitautiriski pienemmäksi, minkä jälkeen hormonihoitoa voidaan harkita uudelleen.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potilaalla epäillään periytyvää rintasyöpäalttiutta (esimerkiksi BRCA), potilas ohjataan erikoissairaanhoidon konsultaatioon, eikä hänelle aloiteta systeemistä hormonihoitoa ilman gynekologin konsultaatiota.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periytyvää rintasyöpäalttiutta ei epäillä, eivät yksittäiset rintasyöpätapaukset suvussa ole este systeemisen hormonihoidon aloitukselle.</a:t>
            </a:r>
          </a:p>
        </p:txBody>
      </p:sp>
    </p:spTree>
    <p:extLst>
      <p:ext uri="{BB962C8B-B14F-4D97-AF65-F5344CB8AC3E}">
        <p14:creationId xmlns:p14="http://schemas.microsoft.com/office/powerpoint/2010/main" val="3864218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E88D85-7C88-0E56-9CAA-5F0D5265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Sydän- ja verisuonitautiriskin vaikutus vaihdevuosien hormonihoidon aloitukseen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753A0C-5362-6D79-5E91-7DCB472A3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591670"/>
              </p:ext>
            </p:extLst>
          </p:nvPr>
        </p:nvGraphicFramePr>
        <p:xfrm>
          <a:off x="633413" y="2213589"/>
          <a:ext cx="10920412" cy="295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497">
                  <a:extLst>
                    <a:ext uri="{9D8B030D-6E8A-4147-A177-3AD203B41FA5}">
                      <a16:colId xmlns:a16="http://schemas.microsoft.com/office/drawing/2014/main" val="549851957"/>
                    </a:ext>
                  </a:extLst>
                </a:gridCol>
                <a:gridCol w="6155915">
                  <a:extLst>
                    <a:ext uri="{9D8B030D-6E8A-4147-A177-3AD203B41FA5}">
                      <a16:colId xmlns:a16="http://schemas.microsoft.com/office/drawing/2014/main" val="2478685251"/>
                    </a:ext>
                  </a:extLst>
                </a:gridCol>
              </a:tblGrid>
              <a:tr h="36013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b="1" dirty="0">
                          <a:solidFill>
                            <a:srgbClr val="FFFFFF"/>
                          </a:solidFill>
                          <a:effectLst/>
                        </a:rPr>
                        <a:t>Kardiovaskulaaririskiluokka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b="1" dirty="0">
                          <a:solidFill>
                            <a:srgbClr val="FFFFFF"/>
                          </a:solidFill>
                          <a:effectLst/>
                        </a:rPr>
                        <a:t>Vaikutus hormonihoidon valintaan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169017"/>
                  </a:ext>
                </a:extLst>
              </a:tr>
              <a:tr h="58213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dirty="0">
                          <a:effectLst/>
                        </a:rPr>
                        <a:t>Pieni tai kohtalainen riski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(Score &lt; 5 % tai FINRISKI &lt; 10 %)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dirty="0">
                          <a:effectLst/>
                        </a:rPr>
                        <a:t>Mitä tahansa systeemistä tai emättimen paikallista hormonihoitoa voidaan käyttää.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065413"/>
                  </a:ext>
                </a:extLst>
              </a:tr>
              <a:tr h="8909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dirty="0">
                          <a:effectLst/>
                        </a:rPr>
                        <a:t>Suuri riski 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(Score 5–9,9 % tai FINRISKI 10–14,9 %)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dirty="0">
                          <a:effectLst/>
                        </a:rPr>
                        <a:t>Mikäli systeemistä hormonihoitoa tarvitaan, käytetään ihon kautta annosteltavaa hormonihoitoa. Paikallista emättimen hormonihoitoa voidaan käyttää.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688887"/>
                  </a:ext>
                </a:extLst>
              </a:tr>
              <a:tr h="58213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dirty="0">
                          <a:effectLst/>
                        </a:rPr>
                        <a:t>Erittäin suuri riski </a:t>
                      </a:r>
                      <a:br>
                        <a:rPr lang="fi-FI" dirty="0">
                          <a:effectLst/>
                        </a:rPr>
                      </a:br>
                      <a:r>
                        <a:rPr lang="fi-FI" dirty="0">
                          <a:effectLst/>
                        </a:rPr>
                        <a:t>(Score ≥ 10 % tai FINRISKI ≥ 15 %)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dirty="0">
                          <a:effectLst/>
                        </a:rPr>
                        <a:t>Vain paikallista emättimen hormonihoitoa voidaan käyttää.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576377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FINRISKI-laskuri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i-FI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SCORE-laskuri</a:t>
                      </a:r>
                      <a:endParaRPr lang="fi-FI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fi-FI">
                        <a:effectLst/>
                      </a:endParaRPr>
                    </a:p>
                  </a:txBody>
                  <a:tcPr marL="25400" marR="25400" marT="25400" marB="25400"/>
                </a:tc>
                <a:extLst>
                  <a:ext uri="{0D108BD9-81ED-4DB2-BD59-A6C34878D82A}">
                    <a16:rowId xmlns:a16="http://schemas.microsoft.com/office/drawing/2014/main" val="115991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795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A5D105-9B79-C3AD-7EEB-B20D284E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tulee epäillä perinnöllistä rintasyöpää?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C6FC7E7-E435-4BDE-4556-7CAEE4DCF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937825"/>
              </p:ext>
            </p:extLst>
          </p:nvPr>
        </p:nvGraphicFramePr>
        <p:xfrm>
          <a:off x="636200" y="1889760"/>
          <a:ext cx="10919599" cy="374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735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E744B0-CFD3-D42A-14BE-409C54BB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627" y="854439"/>
            <a:ext cx="4279074" cy="2450860"/>
          </a:xfrm>
        </p:spPr>
        <p:txBody>
          <a:bodyPr/>
          <a:lstStyle/>
          <a:p>
            <a:r>
              <a:rPr lang="fi-FI" sz="2800" dirty="0"/>
              <a:t>Vaihdevuosien systeemisen hormoni-hoidon käyttö muun kuin gynekologisen syövän sairastaneilla</a:t>
            </a:r>
          </a:p>
        </p:txBody>
      </p:sp>
      <p:pic>
        <p:nvPicPr>
          <p:cNvPr id="5" name="Sisällön paikkamerkki 4" descr="Kuva, joka sisältää kohteen teksti, kuvakaappaus, vaate, seisominen&#10;&#10;Tekoälyllä luotu sisältö voi olla virheellistä.">
            <a:extLst>
              <a:ext uri="{FF2B5EF4-FFF2-40B4-BE49-F238E27FC236}">
                <a16:creationId xmlns:a16="http://schemas.microsoft.com/office/drawing/2014/main" id="{210ACFB5-0B21-3616-029D-A747DCD92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792" y="1068185"/>
            <a:ext cx="6585090" cy="5593334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B265332-724E-A1FF-84B5-DCC2BAEFF51D}"/>
              </a:ext>
            </a:extLst>
          </p:cNvPr>
          <p:cNvSpPr txBox="1"/>
          <p:nvPr/>
        </p:nvSpPr>
        <p:spPr>
          <a:xfrm>
            <a:off x="7655627" y="5787909"/>
            <a:ext cx="4219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rgbClr val="001759"/>
                </a:solidFill>
              </a:rPr>
              <a:t>Lähde: Hickey M, Basu P, Sassarini J ym. Managing menopause after cancer. Lancet 2024;403:984-996 </a:t>
            </a:r>
            <a:r>
              <a:rPr lang="fi-FI" sz="1400" dirty="0">
                <a:solidFill>
                  <a:srgbClr val="001759"/>
                </a:solidFill>
                <a:hlinkClick r:id="rId3" tooltip="PMID: 384582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endParaRPr lang="fi-FI" sz="1400" i="0" dirty="0">
              <a:solidFill>
                <a:srgbClr val="0017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D67E75-074F-10C7-AF13-80D4B7F5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Systeemisen hormonihoidon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D17809-2F60-FCBD-1F89-D4D4639BB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Vaihdevuosien systeemistä hormonihoitoa käyttävälle potilaalle suosittelemme seurantakontaktia vähintään kahden vuoden välein ja tarvittaessa oireperusteisesti. Kliininen tutkimus suunnataan oireperusteisesti.</a:t>
            </a:r>
          </a:p>
          <a:p>
            <a:pPr marL="971550" lvl="1" indent="-342900"/>
            <a:r>
              <a:rPr lang="fi-FI" dirty="0"/>
              <a:t>Potilaalle tulee tarjota mahdollisuus olla yhteydessä hoitavaan tahoon, mikäli oireet eivät ole helpottaneet tai esiintyy haittavaikutuksia.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Systeemistä hormonihoitoa käyttävän potilaan seurannassa on keskeistä:</a:t>
            </a:r>
          </a:p>
          <a:p>
            <a:pPr marL="971550" lvl="1" indent="-342900"/>
            <a:r>
              <a:rPr lang="fi-FI" dirty="0"/>
              <a:t>hormonihoidon vasta-aiheiden tunnistaminen</a:t>
            </a:r>
          </a:p>
          <a:p>
            <a:pPr marL="971550" lvl="1" indent="-342900"/>
            <a:r>
              <a:rPr lang="fi-FI" dirty="0"/>
              <a:t>mammografiaseulontatutkimuksiin osallistumisen tarkistaminen</a:t>
            </a:r>
          </a:p>
          <a:p>
            <a:pPr marL="971550" lvl="1" indent="-342900"/>
            <a:r>
              <a:rPr lang="fi-FI" dirty="0"/>
              <a:t>sydän- ja verisuonitautiriskin arvioiminen.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Seurantakontaktissa arvioitavat asiat esitetään dioilla </a:t>
            </a:r>
            <a:r>
              <a:rPr lang="fi-FI" dirty="0">
                <a:hlinkClick r:id="rId2" action="ppaction://hlinksldjump"/>
              </a:rPr>
              <a:t>28</a:t>
            </a:r>
            <a:r>
              <a:rPr lang="fi-FI" dirty="0"/>
              <a:t> ja </a:t>
            </a:r>
            <a:r>
              <a:rPr lang="fi-FI" dirty="0">
                <a:hlinkClick r:id="rId3" action="ppaction://hlinksldjump"/>
              </a:rPr>
              <a:t>29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3996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10985F-7B09-8579-977F-DEE1BB34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 anchor="ctr">
            <a:normAutofit/>
          </a:bodyPr>
          <a:lstStyle/>
          <a:p>
            <a:r>
              <a:rPr lang="fi-FI" sz="2700" dirty="0"/>
              <a:t>Vaihdevuosien systeemisen hormonihoidon seurantakontaktin ja reseptin uusinnan tarkistuslista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307270-9520-9CA0-C326-AA073CD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7343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Hoitovaste ja mahdolliset haittavaikutukset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Onko ilmaantunut riskitekijöitä tai sairauksia, jotka ovat vasta-aiheita hormonihoidolle, kuten</a:t>
            </a:r>
          </a:p>
          <a:p>
            <a:pPr lvl="1"/>
            <a:r>
              <a:rPr lang="fi-FI" sz="2200" dirty="0"/>
              <a:t>ylimääräinen verinen vuoto jaksoittaisen hoidon aikana</a:t>
            </a:r>
          </a:p>
          <a:p>
            <a:pPr lvl="1"/>
            <a:r>
              <a:rPr lang="fi-FI" sz="2200" dirty="0"/>
              <a:t>verinen vuoto vuodottoman hoidon aikana</a:t>
            </a:r>
          </a:p>
          <a:p>
            <a:pPr lvl="1"/>
            <a:r>
              <a:rPr lang="fi-FI" sz="2200" dirty="0"/>
              <a:t>sairastettu laskimotukos tai sydäntapahtuma</a:t>
            </a:r>
          </a:p>
          <a:p>
            <a:pPr lvl="1"/>
            <a:r>
              <a:rPr lang="fi-FI" sz="2200" dirty="0"/>
              <a:t>aivoinfarkti, TIA tai uusi tai pahentunut migreeni.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Sydän- ja verisuonisairauksien kokonaisriskin kartoitus (esim. uusi Finriski kliinisen harkinnan mukaan tarvittaessa)</a:t>
            </a:r>
          </a:p>
          <a:p>
            <a:pPr lvl="1"/>
            <a:r>
              <a:rPr lang="fi-FI" sz="2200" dirty="0"/>
              <a:t>erityisen suuri sydän- ja verisuonisairauksien riski (vasta-aihe hormonihoidolle)</a:t>
            </a:r>
          </a:p>
          <a:p>
            <a:pPr lvl="1"/>
            <a:r>
              <a:rPr lang="fi-FI" sz="2200" dirty="0"/>
              <a:t>suuri sydän- ja verisuonisairauksien riski (siirryttävä ihon kautta annosteluun</a:t>
            </a:r>
            <a:r>
              <a:rPr lang="fi-FI" sz="2200"/>
              <a:t>), </a:t>
            </a:r>
            <a:br>
              <a:rPr lang="fi-FI" sz="2200"/>
            </a:br>
            <a:r>
              <a:rPr lang="fi-FI" sz="2200"/>
              <a:t>ks</a:t>
            </a:r>
            <a:r>
              <a:rPr lang="fi-FI" sz="2200" dirty="0"/>
              <a:t>. dia</a:t>
            </a:r>
            <a:r>
              <a:rPr lang="fi-FI" sz="2200" dirty="0">
                <a:solidFill>
                  <a:schemeClr val="bg1"/>
                </a:solidFill>
              </a:rPr>
              <a:t> </a:t>
            </a:r>
            <a:r>
              <a:rPr lang="fi-FI" sz="2200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24</a:t>
            </a:r>
            <a:r>
              <a:rPr lang="fi-FI" sz="2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20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597C7-ABEB-9BDF-2E94-EA2872F59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323D9B-40B2-2A08-2FD0-59332F3E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</p:spPr>
        <p:txBody>
          <a:bodyPr anchor="ctr">
            <a:normAutofit/>
          </a:bodyPr>
          <a:lstStyle/>
          <a:p>
            <a:r>
              <a:rPr lang="fi-FI" sz="2700" dirty="0"/>
              <a:t>Vaihdevuosien systeemisen hormonihoidon seurantakontaktin ja reseptin uusinnan tarkistuslista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92597-DA17-92E1-0BD4-A8D60ED8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3957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Mahdollisen seulontamammografian toteutuminen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Annostelureitti (onko tarvetta siirtyä ihon kautta annosteltavaan </a:t>
            </a:r>
            <a:r>
              <a:rPr lang="fi-FI" sz="2200"/>
              <a:t>valmisteeseen?)*</a:t>
            </a:r>
            <a:endParaRPr lang="fi-FI" sz="2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Annoksen suuruus (onko annos </a:t>
            </a:r>
            <a:r>
              <a:rPr lang="fi-FI" sz="2200"/>
              <a:t>sopiva?)*</a:t>
            </a:r>
            <a:endParaRPr lang="fi-FI" sz="2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Progestiinin annostelu (onko esim. käytössä olevan hormonikierukan teho riittävä tai pitääkö muuttaa valmistetta?)</a:t>
            </a:r>
            <a:r>
              <a:rPr lang="fi-FI" sz="2200" dirty="0">
                <a:solidFill>
                  <a:srgbClr val="FF0000"/>
                </a:solidFill>
              </a:rPr>
              <a:t> </a:t>
            </a:r>
            <a:r>
              <a:rPr lang="fi-FI" sz="2200" dirty="0"/>
              <a:t>Levonorgestreelikierukan (52 mg) virallinen käyttöaika hormonihoidossa on viisi </a:t>
            </a:r>
            <a:r>
              <a:rPr lang="fi-FI" sz="2200"/>
              <a:t>vuotta.*</a:t>
            </a:r>
            <a:r>
              <a:rPr lang="fi-FI" sz="2200">
                <a:solidFill>
                  <a:srgbClr val="FF0000"/>
                </a:solidFill>
              </a:rPr>
              <a:t> </a:t>
            </a:r>
            <a:endParaRPr lang="fi-FI" sz="2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Gynekologinen tutkimus ja muu kliininen tutkimus tarvittaessa (jos oireita)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Hoidon </a:t>
            </a:r>
            <a:r>
              <a:rPr lang="fi-FI" sz="2200"/>
              <a:t>keston tarkistus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/>
          </a:p>
          <a:p>
            <a:r>
              <a:rPr lang="fi-FI" sz="1800"/>
              <a:t>* Ks. Suosituksen lisätietoartikkeli </a:t>
            </a:r>
            <a:r>
              <a:rPr lang="fi-FI" sz="18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Käytännön ohjeita vaihdevuosien systeemisen hormonihoidon toteutukseen ja ongelmatilanteisiin</a:t>
            </a:r>
            <a:r>
              <a:rPr lang="fi-FI" sz="1800">
                <a:solidFill>
                  <a:schemeClr val="bg1"/>
                </a:solidFill>
              </a:rPr>
              <a:t>.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6385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Näytön varmuusaste Käypä hoito -suosituksissa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/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tiedosta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, joka ei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täytä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6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36F86DD-AC10-2522-8B3E-706A7950557A}"/>
              </a:ext>
            </a:extLst>
          </p:cNvPr>
          <p:cNvSpPr/>
          <p:nvPr/>
        </p:nvSpPr>
        <p:spPr>
          <a:xfrm>
            <a:off x="555171" y="1828800"/>
            <a:ext cx="11132004" cy="11833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5868DA-6798-B643-96D1-9C4F3EA8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Systeemisen hormonihoidon kesto ja lopetus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2A95A9-857E-8961-E45D-6A064F00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Vaihdevuosien systeemisen hormonihoidon kestolle ei ole ehdotonta ylärajaa, mutta hoidossa pyritään rajalliseen kestoon, joka määräytyy yksilöllisesti vaihdevuosioireiden esiintymisen perusteella.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Hoidon lopettamisesta tai jatkamisesta keskustellaan aina seurantakontaktien yhteydessä.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Hormonihoidon lopettamiseen tai annoksen pienentämiseen pyritään viimeistään, kun potilas on yli 60-vuotias tai menopaussista on yli 10 vuotta, kuitenkin huomioiden yksilölliset toiveet.</a:t>
            </a:r>
          </a:p>
          <a:p>
            <a:pPr marL="971550" lvl="1" indent="-342900"/>
            <a:r>
              <a:rPr lang="fi-FI" dirty="0"/>
              <a:t>Estrogeeni- ja progestiiniyhdistelmähoidon pitkäaikainen käyttö lisää rintasyöpäriskiä kumulatiivisesti.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Potilas voi päättää itse, lopettaako hoidon kerralla vai asteittain.</a:t>
            </a:r>
          </a:p>
        </p:txBody>
      </p:sp>
    </p:spTree>
    <p:extLst>
      <p:ext uri="{BB962C8B-B14F-4D97-AF65-F5344CB8AC3E}">
        <p14:creationId xmlns:p14="http://schemas.microsoft.com/office/powerpoint/2010/main" val="4195941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78EE14BF-518E-F9FD-869F-1D81F4C73B85}"/>
              </a:ext>
            </a:extLst>
          </p:cNvPr>
          <p:cNvSpPr/>
          <p:nvPr/>
        </p:nvSpPr>
        <p:spPr>
          <a:xfrm>
            <a:off x="555171" y="1828801"/>
            <a:ext cx="11132004" cy="836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19180A-9A62-B855-EBC4-76E637422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Urogenitaalioireiden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FE03D-A227-1F68-C0D7-B2166A138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Vaihdevuosien urogenitaalioireiden hoidossa emättimeen annosteltava paikallishoitovalmiste on ensisijainen hoitomuoto.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Emättimen paikallishoito estrogeenilla (estradioli ja estrioli) (</a:t>
            </a:r>
            <a:r>
              <a:rPr lang="fi-FI" b="1" dirty="0"/>
              <a:t>A</a:t>
            </a:r>
            <a:r>
              <a:rPr lang="fi-FI" dirty="0"/>
              <a:t>) ja dehydroepiandrosteronilla (prasteroni) (</a:t>
            </a:r>
            <a:r>
              <a:rPr lang="fi-FI" b="1" dirty="0"/>
              <a:t>C</a:t>
            </a:r>
            <a:r>
              <a:rPr lang="fi-FI" dirty="0"/>
              <a:t>), lievittää tehokkaasti urogenitaalioireita ja estää virtsatieinfektioita (</a:t>
            </a:r>
            <a:r>
              <a:rPr lang="fi-FI" b="1" dirty="0"/>
              <a:t>B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Rintasyöpäpotilas voi käyttää emättimen paikallisestrogeenia (</a:t>
            </a:r>
            <a:r>
              <a:rPr lang="fi-FI" b="1" dirty="0"/>
              <a:t>C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Paikallista hormonihoitoa voidaan käyttää myös systeemisen hormonihoidon rinnalla.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Hormonittomia paikallishoitoja voidaan käyttää yksin tai yhdessä hormonaalisten valmisteiden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213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CF0E480A-E693-E074-28E5-02B90DF68E6F}"/>
              </a:ext>
            </a:extLst>
          </p:cNvPr>
          <p:cNvSpPr/>
          <p:nvPr/>
        </p:nvSpPr>
        <p:spPr>
          <a:xfrm>
            <a:off x="555171" y="1782695"/>
            <a:ext cx="11132004" cy="15582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301333-4BE6-D59A-FDF0-AE096D2EF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Vaihdevuosien hormonittomat lääkehoitovalmisteet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C2B931-F2DA-8DF3-31B1-4B67518DC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Mikäli vaihdevuosioireinen potilas ei halua vaihdevuosien systeemistä hormonihoitoa tai hänelle ei vasta-aiheiden vuoksi voida sitä perusterveydenhuollossa aloittaa, voidaan oireita hoitaa hormonittomilla lääkehoitovalmisteilla.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Muun muassa neurokiniinireseptorinsalpaajilla ja pieniannoksisilla masennuslääkkeillä (SSRI/SNRI) on jonkin verran tehoa vasomotorisiin oireisiin ja uniongelmiin (</a:t>
            </a:r>
            <a:r>
              <a:rPr lang="fi-FI" b="1" dirty="0"/>
              <a:t>B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Fetsolinetantti vähentää keskivaikeiden ja vaikeiden kuumien aaltojen määrää (</a:t>
            </a:r>
            <a:r>
              <a:rPr lang="fi-FI" b="1" dirty="0"/>
              <a:t>B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778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50B1BDDE-715F-4E15-DA91-12D715415286}"/>
              </a:ext>
            </a:extLst>
          </p:cNvPr>
          <p:cNvSpPr/>
          <p:nvPr/>
        </p:nvSpPr>
        <p:spPr>
          <a:xfrm>
            <a:off x="555171" y="1782695"/>
            <a:ext cx="11132004" cy="7747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2186B66-C8FB-049A-D078-55BF3B49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Elintapojen vaikutus vaihdevuosioireisiin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3762A9-78C1-0351-AE00-2D75F8E76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Terveyttä edistävän ravitsemuksen, liikunnan ja päihteettömyyden terveyshyödyt ovat kiistattomia myös vaihdevuosi-iässä.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Liikunnan ja ravitsemuksen merkityksestä vaihdevuosioireiden lievittymisessä on kuitenkin ristiriitaista tutkimustietoa.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Liikuntamäärän lisääminen vaihdevuosien aikana on yhteydessä parempaan elämänlaatuun, unenlaatuun ja työkykyyn.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Vaihdevuosioireiden helpottamiseen ei suositella ravintolisiä, kuten kasviestrogeeneja (</a:t>
            </a:r>
            <a:r>
              <a:rPr lang="fi-FI" b="1" dirty="0"/>
              <a:t>C</a:t>
            </a:r>
            <a:r>
              <a:rPr lang="fi-FI" dirty="0"/>
              <a:t>) tai tähkäkimikkiä (</a:t>
            </a:r>
            <a:r>
              <a:rPr lang="fi-FI" b="1" dirty="0"/>
              <a:t>C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Terveyttä edistävä ravitsemus tukee painonhallintaa ja auttaa ylläpitämään sydän- ja valtimoterveyden sekä toimintakyvyn kannalta optimaalisempaa kehonkoostumusta. </a:t>
            </a:r>
          </a:p>
          <a:p>
            <a:pPr marL="971550" lvl="1" indent="-342900"/>
            <a:r>
              <a:rPr lang="fi-FI" dirty="0"/>
              <a:t>Parhaat tulokset saadaan, kun yhdistetään ravitsemus- ja liikuntainterventiot.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3673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305093-EB00-5262-D9E9-F36BB2A94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porrastus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BDB2172-F9B4-6EA8-DAC4-A3B6CD59B8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648799"/>
              </p:ext>
            </p:extLst>
          </p:nvPr>
        </p:nvGraphicFramePr>
        <p:xfrm>
          <a:off x="633599" y="1889760"/>
          <a:ext cx="10919599" cy="379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182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600" dirty="0"/>
              <a:t>Suomalaisen Lääkäriseuran Duodecimin, Suomen Gynekologi-yhdistys ry:n ja Suomen Menopaussitutkimusseura ry:n asettama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2053244"/>
            <a:ext cx="10919599" cy="4211431"/>
          </a:xfrm>
        </p:spPr>
        <p:txBody>
          <a:bodyPr>
            <a:normAutofit fontScale="85000" lnSpcReduction="20000"/>
          </a:bodyPr>
          <a:lstStyle/>
          <a:p>
            <a:r>
              <a:rPr lang="fi-FI" sz="2200" b="1" dirty="0"/>
              <a:t>Puheenjohtaja:</a:t>
            </a:r>
          </a:p>
          <a:p>
            <a:r>
              <a:rPr lang="fi-FI" sz="2200" dirty="0"/>
              <a:t>Marjo Tuppurainen, LT, professori, naistentautien ja synnytysten ja gynekologisen sädehoidon erikoislääkäri, ylilääkäri; Pohjois-Savon hyvinvointialue, KYS Naistenkeskus ja Itä-Suomen yliopisto</a:t>
            </a:r>
          </a:p>
          <a:p>
            <a:r>
              <a:rPr lang="fi-FI" sz="2200" b="1" dirty="0"/>
              <a:t>Kokoava kirjoittaja:</a:t>
            </a:r>
          </a:p>
          <a:p>
            <a:r>
              <a:rPr lang="fi-FI" sz="2200" dirty="0"/>
              <a:t>Ilona Mikkola, LT, dosentti, yleislääketieteen erikoislääkäri, toimituspäällikkö ja terveyskeskuslääkäri; Suomalainen Lääkäriseura Duodecim ja Lapin hyvinvointialue, Käypä hoito -toimittaja</a:t>
            </a:r>
          </a:p>
          <a:p>
            <a:r>
              <a:rPr lang="fi-FI" sz="2200" b="1" dirty="0"/>
              <a:t>Jäsenet:</a:t>
            </a:r>
          </a:p>
          <a:p>
            <a:r>
              <a:rPr lang="fi-FI" sz="2200" dirty="0"/>
              <a:t>Oili Junttila, LL, yleislääketieteen erikoislääkäri, apulaisylilääkäri, koulutusapulaisylilääkäri; Pohjois-Pohjanmaan hyvinvointialue</a:t>
            </a:r>
          </a:p>
          <a:p>
            <a:r>
              <a:rPr lang="fi-FI" sz="2200" dirty="0"/>
              <a:t>Eija Laakkonen, FT, dosentti, apulaisprofessori (translationaalinen liikunta- ja terveystutkimus); Gerontologian tutkimuskeskus ja liikuntatieteellinen tiedekunta, Jyväskylän yliopisto</a:t>
            </a:r>
          </a:p>
          <a:p>
            <a:r>
              <a:rPr lang="fi-FI" sz="2200" dirty="0"/>
              <a:t>Niina Matikainen, LKT, dosentti, endokrinologian ja sisätautien erikoislääkäri, vs. ylilääkäri; endokrinologia, Vatsakeskus, HUS ja Helsingin yliopisto</a:t>
            </a:r>
          </a:p>
          <a:p>
            <a:r>
              <a:rPr lang="fi-FI" sz="2200" dirty="0"/>
              <a:t>Päivi Polo, LT, synnytys- ja naistentautiopin professori, naistentautien ja synnytysten erikoislääkäri, unilääketieteen erikoisasiantuntija; Turun yliopisto ja TYKS naistenklinikka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265181" y="6271121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464181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5"/>
            <a:ext cx="10919599" cy="5556857"/>
          </a:xfrm>
        </p:spPr>
        <p:txBody>
          <a:bodyPr>
            <a:normAutofit/>
          </a:bodyPr>
          <a:lstStyle/>
          <a:p>
            <a:r>
              <a:rPr lang="fi-FI" sz="1900" b="1" dirty="0"/>
              <a:t>Jäsenet</a:t>
            </a:r>
            <a:r>
              <a:rPr lang="fi-FI" sz="1900" dirty="0"/>
              <a:t> (jatkoa edellisestä):</a:t>
            </a:r>
          </a:p>
          <a:p>
            <a:r>
              <a:rPr lang="fi-FI" sz="1900" dirty="0"/>
              <a:t>Hanna Savolainen-Peltonen, LT, dosentti, naistentautien ja synnytysten erikoislääkäri, lisääntymislääketieteen lisäkoulutus, eMBA, osastonylilääkäri; HUS Naistentaudit ja synnytykset, lisääntymislääketieteen yksikkö</a:t>
            </a:r>
          </a:p>
          <a:p>
            <a:r>
              <a:rPr lang="fi-FI" sz="1900" dirty="0"/>
              <a:t>Ursula Schwab, FT, professori (ravitsemusterapia); Itä-Suomen yliopisto, lääketieteen laitos, kansanterveystieteen ja kliinisen ravitsemustieteen yksikkö ja Pohjois-Savon hyvinvointialue, KYS Medisiininen keskus, endokrinologian ja kliinisen ravitsemuksen poliklinikka</a:t>
            </a:r>
          </a:p>
          <a:p>
            <a:r>
              <a:rPr lang="fi-FI" sz="1900" dirty="0"/>
              <a:t>Kaisa Sotamaa, LL, yleislääketieteen erikoislääkäri, alueellinen vastaava lääkäri; Terveystalo Länsi-Uusimaa</a:t>
            </a:r>
          </a:p>
          <a:p>
            <a:r>
              <a:rPr lang="fi-FI" sz="1900" dirty="0"/>
              <a:t>Pauliina Tuomikoski, LKT, kokeellisen naistentauti- ja synnytysopin dosentti, naistentautien ja synnytysten erikoislääkäri; Eiran lääkäriasema, Helsinki</a:t>
            </a:r>
          </a:p>
          <a:p>
            <a:r>
              <a:rPr lang="fi-FI" sz="1900" dirty="0"/>
              <a:t>Marianne Töyrylä, LL, työterveyshuollon erikoislääkäri, työterveysjohtaja ja ylilääkäri; Espoon kaupunki työterveyspalvelut</a:t>
            </a:r>
          </a:p>
          <a:p>
            <a:endParaRPr lang="fi-FI" sz="1900" dirty="0"/>
          </a:p>
          <a:p>
            <a:pPr algn="ctr"/>
            <a:r>
              <a:rPr lang="fi-FI" sz="1900" dirty="0"/>
              <a:t>Luentomateriaalin on laatinut oppimateriaali- ja kuvatoimittaja Tiina Tala, Käypä hoito ja </a:t>
            </a:r>
            <a:br>
              <a:rPr lang="fi-FI" sz="1900" dirty="0"/>
            </a:br>
            <a:r>
              <a:rPr lang="fi-FI" sz="1900" dirty="0"/>
              <a:t>sen ovat tarkastaneet työryhmästä Ilona Mikkola ja Marjo Tuppurainen.</a:t>
            </a:r>
          </a:p>
        </p:txBody>
      </p:sp>
    </p:spTree>
    <p:extLst>
      <p:ext uri="{BB962C8B-B14F-4D97-AF65-F5344CB8AC3E}">
        <p14:creationId xmlns:p14="http://schemas.microsoft.com/office/powerpoint/2010/main" val="321946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sz="2600" dirty="0"/>
              <a:t>Lisää aiheesta</a:t>
            </a:r>
            <a:br>
              <a:rPr lang="fi-FI" sz="2600" dirty="0"/>
            </a:br>
            <a:r>
              <a:rPr lang="fi-FI" sz="2600" dirty="0"/>
              <a:t>Käypä hoito -suosituksessa</a:t>
            </a:r>
            <a:br>
              <a:rPr lang="fi-FI" sz="2600" dirty="0"/>
            </a:br>
            <a:r>
              <a:rPr lang="fi-FI" sz="2600" dirty="0"/>
              <a:t>Vaihdevuodet</a:t>
            </a:r>
            <a:br>
              <a:rPr lang="fi-FI" sz="2600" dirty="0"/>
            </a:br>
            <a:endParaRPr lang="fi-FI" sz="2600" dirty="0"/>
          </a:p>
          <a:p>
            <a:r>
              <a:rPr lang="fi-FI" sz="260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materiaalissa.</a:t>
            </a:r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BFFA0E2B-2C19-A056-19D5-5C4CF30C4795}"/>
              </a:ext>
            </a:extLst>
          </p:cNvPr>
          <p:cNvSpPr/>
          <p:nvPr/>
        </p:nvSpPr>
        <p:spPr>
          <a:xfrm>
            <a:off x="555171" y="1803862"/>
            <a:ext cx="11132004" cy="11471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DCE9BD-EA7D-4AAB-2196-CF75579A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831C0A-BFD0-3A6D-7AD2-D5CD34CE8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Terveydenhuollossa tunnistetaan naiset, joilla on haittaavia vaihdevuosioireita. Oireet tulee hoitaa tai ohjata potilas sopivaan hoitopaikkaan.</a:t>
            </a:r>
          </a:p>
          <a:p>
            <a:pPr marL="971550" lvl="1" indent="-342900"/>
            <a:r>
              <a:rPr lang="fi-FI" dirty="0"/>
              <a:t>Vaihdevuodet ovat luonnollinen osa naisen elämää.</a:t>
            </a:r>
          </a:p>
          <a:p>
            <a:pPr marL="971550" lvl="1" indent="-342900"/>
            <a:r>
              <a:rPr lang="fi-FI" dirty="0"/>
              <a:t>Vaihdevuosi-ikäisistä naisista suuri osa kokee vaihdevuosioireita, kuten kuumia aaltoja ja hikoilukohtauksia, unihäiriöitä, mielialan muutoksia, nivelkipuja ja limakalvojen kuivuutta.</a:t>
            </a:r>
          </a:p>
          <a:p>
            <a:pPr marL="971550" lvl="1" indent="-342900"/>
            <a:r>
              <a:rPr lang="fi-FI" dirty="0"/>
              <a:t>Hoitamattomana vaihdevuosioireet ovat yhteydessä heikentyneeseen työkykyyn ja voivat lisätä sairauspoissaoloriskiä ja aiheuttaa kustannuksia.</a:t>
            </a:r>
          </a:p>
          <a:p>
            <a:pPr marL="971550" lvl="1" indent="-342900"/>
            <a:r>
              <a:rPr lang="fi-FI" dirty="0"/>
              <a:t>Vaihdevuosioireisiin tulee olla mahdollisuus saada terveydenhuollosta apua sosioekonomisesta, etnisestä tai uskonnollisesta taustasta riippumatta.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424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A40E18-048C-3736-B029-A0AB25D2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Vaihdevuosiin liittyviä termejä ja määritelmiä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D9B013C1-61A1-A7E5-77CE-EC010EAE1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167401"/>
              </p:ext>
            </p:extLst>
          </p:nvPr>
        </p:nvGraphicFramePr>
        <p:xfrm>
          <a:off x="289832" y="1690688"/>
          <a:ext cx="11662682" cy="5120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92311">
                  <a:extLst>
                    <a:ext uri="{9D8B030D-6E8A-4147-A177-3AD203B41FA5}">
                      <a16:colId xmlns:a16="http://schemas.microsoft.com/office/drawing/2014/main" val="3262172704"/>
                    </a:ext>
                  </a:extLst>
                </a:gridCol>
                <a:gridCol w="7870371">
                  <a:extLst>
                    <a:ext uri="{9D8B030D-6E8A-4147-A177-3AD203B41FA5}">
                      <a16:colId xmlns:a16="http://schemas.microsoft.com/office/drawing/2014/main" val="3924617822"/>
                    </a:ext>
                  </a:extLst>
                </a:gridCol>
              </a:tblGrid>
              <a:tr h="30596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b="1" dirty="0">
                          <a:solidFill>
                            <a:srgbClr val="FFFFFF"/>
                          </a:solidFill>
                          <a:effectLst/>
                        </a:rPr>
                        <a:t>Termi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b="1" dirty="0">
                          <a:solidFill>
                            <a:srgbClr val="FFFFFF"/>
                          </a:solidFill>
                          <a:effectLst/>
                        </a:rPr>
                        <a:t>Määritelmä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064931"/>
                  </a:ext>
                </a:extLst>
              </a:tr>
              <a:tr h="6789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Munasarjojen toiminnan ennenaikainen hiipuminen (premature ovarian insufficiency, POI)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Munasarjatoiminnan ja kuukautisten päättyminen ennen 40 vuoden ikää / menopaussi ennen 40 vuoden ikää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059537"/>
                  </a:ext>
                </a:extLst>
              </a:tr>
              <a:tr h="30596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Varhainen menopaussi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Menopaussi 40–45 vuoden iässä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69762"/>
                  </a:ext>
                </a:extLst>
              </a:tr>
              <a:tr h="88017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Perimenopaussi eli "esivaihdevuodet"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tai vaihdevuosien siirtymävaihe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Aika, joka alkaa ensimmäisistä vaihdevuosiin viittaavista oireista (yleensä epäsäännölliset kuukautiset, osalla </a:t>
                      </a:r>
                      <a:r>
                        <a:rPr lang="fi-FI" sz="1600">
                          <a:solidFill>
                            <a:srgbClr val="001759"/>
                          </a:solidFill>
                          <a:effectLst/>
                        </a:rPr>
                        <a:t>ajoittaisia vaihdevu</a:t>
                      </a:r>
                      <a:r>
                        <a:rPr lang="fi-FI" sz="1600" kern="1200">
                          <a:solidFill>
                            <a:srgbClr val="00175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osioir</a:t>
                      </a:r>
                      <a:r>
                        <a:rPr lang="fi-FI" sz="1600">
                          <a:solidFill>
                            <a:srgbClr val="001759"/>
                          </a:solidFill>
                          <a:effectLst/>
                        </a:rPr>
                        <a:t>eita</a:t>
                      </a: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) ja päättyy</a:t>
                      </a:r>
                      <a:b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</a:b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12 kuukautta viimeisten kuukautisten jälkeen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Ajoittuu yksilöllisesti, alkaa yleensä 4–7 vuotta ennen menopaussia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353505"/>
                  </a:ext>
                </a:extLst>
              </a:tr>
              <a:tr h="6789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Menopaussi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Viimeiset oman hormonitoiminnan aiheuttamat kuukautiset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Tapahtuu munasarjojen ikääntymisen vuoksi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Menopaussi-ikä varmistuu vasta 12 kuukautta viimeisen kuukautisvuodon jälkeen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90336"/>
                  </a:ext>
                </a:extLst>
              </a:tr>
              <a:tr h="30596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Postmenopaussi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Menopaussin jälkeinen aika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238633"/>
                  </a:ext>
                </a:extLst>
              </a:tr>
              <a:tr h="4778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Vaihdevuodet eli klimakterium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Ajanjakso ennen ja jälkeen menopaussin, johon liittyy munasarjatoiminnan hiipuminen ja lopulta päättyminen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006669"/>
                  </a:ext>
                </a:extLst>
              </a:tr>
              <a:tr h="67899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Vasomotoristen oireiden (kuumat aallot ja hikoilukohtaukset) hankaluuden määritelmät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b="1" dirty="0">
                          <a:solidFill>
                            <a:srgbClr val="001759"/>
                          </a:solidFill>
                          <a:effectLst/>
                        </a:rPr>
                        <a:t>Lievä:</a:t>
                      </a: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 lämmöntunne ilman hikoilua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b="1" dirty="0">
                          <a:solidFill>
                            <a:srgbClr val="001759"/>
                          </a:solidFill>
                          <a:effectLst/>
                        </a:rPr>
                        <a:t>Kohtalainen:</a:t>
                      </a: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 lämmöntunne ja hikoilu, toiminta voi jatkua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fi-FI" sz="1600" b="1" dirty="0">
                          <a:solidFill>
                            <a:srgbClr val="001759"/>
                          </a:solidFill>
                          <a:effectLst/>
                        </a:rPr>
                        <a:t>Vaikea:</a:t>
                      </a:r>
                      <a:r>
                        <a:rPr lang="fi-FI" sz="1600" dirty="0">
                          <a:solidFill>
                            <a:srgbClr val="001759"/>
                          </a:solidFill>
                          <a:effectLst/>
                        </a:rPr>
                        <a:t> lämmöntunne ja hikoilu, toiminta keskeytyy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0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40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F2A50-D8D2-5DA2-9716-0274F43C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40"/>
            <a:ext cx="10919599" cy="570600"/>
          </a:xfrm>
        </p:spPr>
        <p:txBody>
          <a:bodyPr/>
          <a:lstStyle/>
          <a:p>
            <a:r>
              <a:rPr lang="fi-FI" sz="3000" dirty="0"/>
              <a:t>Naisen hormonitoiminnan muutokset eri elämänvaiheissa</a:t>
            </a:r>
          </a:p>
        </p:txBody>
      </p:sp>
      <p:pic>
        <p:nvPicPr>
          <p:cNvPr id="5" name="Sisällön paikkamerkki 4" descr="Kuva, joka sisältää kohteen teksti, kuvakaappaus, Fontti, numero&#10;&#10;Tekoälyllä luotu sisältö voi olla virheellistä.">
            <a:extLst>
              <a:ext uri="{FF2B5EF4-FFF2-40B4-BE49-F238E27FC236}">
                <a16:creationId xmlns:a16="http://schemas.microsoft.com/office/drawing/2014/main" id="{8A313790-4364-9222-1DE4-94BA33EA0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299" y="1786826"/>
            <a:ext cx="7379885" cy="4924267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734F658-63D4-46DD-EF52-05B3AA24278A}"/>
              </a:ext>
            </a:extLst>
          </p:cNvPr>
          <p:cNvSpPr txBox="1"/>
          <p:nvPr/>
        </p:nvSpPr>
        <p:spPr>
          <a:xfrm>
            <a:off x="8467805" y="1740580"/>
            <a:ext cx="33732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1759"/>
                </a:solidFill>
              </a:rPr>
              <a:t>Kuva</a:t>
            </a:r>
            <a:r>
              <a:rPr lang="fi-FI" sz="2000" dirty="0">
                <a:solidFill>
                  <a:srgbClr val="001759"/>
                </a:solidFill>
              </a:rPr>
              <a:t> havainnollistaa munasarjatoiminnan vaihteluun liittyvät kuukautiskierron </a:t>
            </a:r>
            <a:r>
              <a:rPr lang="fi-FI" sz="2000">
                <a:solidFill>
                  <a:srgbClr val="001759"/>
                </a:solidFill>
              </a:rPr>
              <a:t>muutokset ja </a:t>
            </a:r>
            <a:r>
              <a:rPr lang="fi-FI" sz="2000" dirty="0">
                <a:solidFill>
                  <a:srgbClr val="001759"/>
                </a:solidFill>
              </a:rPr>
              <a:t>oireet naisen eri elämänvaiheissa.</a:t>
            </a:r>
          </a:p>
          <a:p>
            <a:endParaRPr lang="fi-FI" sz="2000" dirty="0">
              <a:solidFill>
                <a:srgbClr val="001759"/>
              </a:solidFill>
            </a:endParaRPr>
          </a:p>
          <a:p>
            <a:endParaRPr lang="fi-FI" sz="2000" dirty="0">
              <a:solidFill>
                <a:srgbClr val="001759"/>
              </a:solidFill>
            </a:endParaRPr>
          </a:p>
          <a:p>
            <a:endParaRPr lang="fi-FI" sz="2000" dirty="0">
              <a:solidFill>
                <a:srgbClr val="001759"/>
              </a:solidFill>
            </a:endParaRPr>
          </a:p>
          <a:p>
            <a:endParaRPr lang="fi-FI" sz="2000" dirty="0">
              <a:solidFill>
                <a:srgbClr val="001759"/>
              </a:solidFill>
            </a:endParaRPr>
          </a:p>
          <a:p>
            <a:r>
              <a:rPr lang="fi-FI" sz="1200" dirty="0">
                <a:solidFill>
                  <a:srgbClr val="001759"/>
                </a:solidFill>
              </a:rPr>
              <a:t>Mukailtu lähteestä: Pelkonen S, Holopainen E. Vuotohäiriöt fertiili-iän ääripäissä. Duodecim 2020;136(20):2303-11</a:t>
            </a:r>
          </a:p>
          <a:p>
            <a:endParaRPr lang="fi-FI" sz="1200" dirty="0">
              <a:solidFill>
                <a:srgbClr val="001759"/>
              </a:solidFill>
            </a:endParaRPr>
          </a:p>
          <a:p>
            <a:r>
              <a:rPr lang="fi-FI" sz="1200" dirty="0">
                <a:solidFill>
                  <a:srgbClr val="001759"/>
                </a:solidFill>
              </a:rPr>
              <a:t>Duodecim-lehden kuvan lähde: Harlow SD, Gass M, Hall JE ym. Executive summary of the stages of reproductive aging workshop + 10: addressing the unfinished agenda of staging reproductive aging. J Clin Endocrinol Metab 2012;97:1159-68</a:t>
            </a:r>
            <a:endParaRPr lang="fi-FI" sz="1600" b="0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353B872C-F1F0-1914-9C02-18A0A875C556}"/>
              </a:ext>
            </a:extLst>
          </p:cNvPr>
          <p:cNvSpPr/>
          <p:nvPr/>
        </p:nvSpPr>
        <p:spPr>
          <a:xfrm>
            <a:off x="6494585" y="2708030"/>
            <a:ext cx="5192590" cy="227427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FA2EEF-D46A-6FAA-48A8-DA87CF52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Vaihdevuosioireet ja niiden yleisyys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CB68DF-CECF-8D9E-9E6D-618284935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92" y="1852246"/>
            <a:ext cx="5614801" cy="47478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fi-FI" sz="2900" b="1" dirty="0">
                <a:solidFill>
                  <a:schemeClr val="accent3">
                    <a:lumMod val="75000"/>
                  </a:schemeClr>
                </a:solidFill>
              </a:rPr>
              <a:t>Vaihdevuosioireet ja niiden esiintyvyys</a:t>
            </a:r>
            <a:br>
              <a:rPr lang="fi-FI" sz="29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i-FI" sz="2900" b="1" dirty="0">
                <a:solidFill>
                  <a:schemeClr val="accent3">
                    <a:lumMod val="75000"/>
                  </a:schemeClr>
                </a:solidFill>
              </a:rPr>
              <a:t>40–65-vuotiailla naisilla: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kuumat aallot ja hikoilukohtaukset 67–70 %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unihäiriöt 64–69 %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mielialan ailahtelu, alakuloisuus 47–56 %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muistihäiriöt 42 %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limakalvojen kuivuus 44–76 %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emättimen kutina ja polttelu 36 %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tihentynyt virtsaamistarve 43 %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painonnousu 47 %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seksuaalinen haluttomuus 52 %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nivel- ja lihaskivut 30–69 %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päänsärky 16–50 %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 mitään edellisistä 1 %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0B93BA7E-079C-3FBB-61F5-AD19F02E99ED}"/>
              </a:ext>
            </a:extLst>
          </p:cNvPr>
          <p:cNvSpPr txBox="1">
            <a:spLocks/>
          </p:cNvSpPr>
          <p:nvPr/>
        </p:nvSpPr>
        <p:spPr>
          <a:xfrm>
            <a:off x="6766916" y="2965937"/>
            <a:ext cx="4771292" cy="1852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/>
              <a:t>Suositus: </a:t>
            </a:r>
            <a:r>
              <a:rPr lang="fi-FI" dirty="0"/>
              <a:t>Terveydenhuollossa tunnistetaan naiset, joilla on haittaavia vaihdevuosioireita. Oireet tulee hoitaa tai ohjata potilas sopivaan hoitopaikkaan.</a:t>
            </a:r>
          </a:p>
        </p:txBody>
      </p:sp>
    </p:spTree>
    <p:extLst>
      <p:ext uri="{BB962C8B-B14F-4D97-AF65-F5344CB8AC3E}">
        <p14:creationId xmlns:p14="http://schemas.microsoft.com/office/powerpoint/2010/main" val="93658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C6B6CB-FAE7-2D82-8F24-8A1CBB8E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Vasomotoriset oireet ja elämänlaatuun liittyvät ongelmat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4309869-32A6-1A15-2529-051F1DD437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344427"/>
              </p:ext>
            </p:extLst>
          </p:nvPr>
        </p:nvGraphicFramePr>
        <p:xfrm>
          <a:off x="633599" y="1889760"/>
          <a:ext cx="10919599" cy="361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571961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pohja_2021</Template>
  <TotalTime>0</TotalTime>
  <Words>2858</Words>
  <Application>Microsoft Office PowerPoint</Application>
  <PresentationFormat>Laajakuva</PresentationFormat>
  <Paragraphs>296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37</vt:i4>
      </vt:variant>
    </vt:vector>
  </HeadingPairs>
  <TitlesOfParts>
    <vt:vector size="42" baseType="lpstr">
      <vt:lpstr>Arial</vt:lpstr>
      <vt:lpstr>Calibri</vt:lpstr>
      <vt:lpstr>System Font Regular</vt:lpstr>
      <vt:lpstr>Duodecim_kaypahoito</vt:lpstr>
      <vt:lpstr>Duodecim_aikakauskirja</vt:lpstr>
      <vt:lpstr>Vaihdevuodet </vt:lpstr>
      <vt:lpstr>Luentomateriaali</vt:lpstr>
      <vt:lpstr>Näytön varmuusaste Käypä hoito -suosituksissa</vt:lpstr>
      <vt:lpstr>Luentomateriaalin käyttö</vt:lpstr>
      <vt:lpstr>Johdanto</vt:lpstr>
      <vt:lpstr>Vaihdevuosiin liittyviä termejä ja määritelmiä</vt:lpstr>
      <vt:lpstr>Naisen hormonitoiminnan muutokset eri elämänvaiheissa</vt:lpstr>
      <vt:lpstr>Vaihdevuosioireet ja niiden yleisyys</vt:lpstr>
      <vt:lpstr>Vasomotoriset oireet ja elämänlaatuun liittyvät ongelmat</vt:lpstr>
      <vt:lpstr>Unihäiriöt</vt:lpstr>
      <vt:lpstr>Mielialahäiriöt ja kognitioon liittyvät ongelmat</vt:lpstr>
      <vt:lpstr>Vaihdevuosien urogenitaalinen oireyhtymä ja seksuaalihäiriöt</vt:lpstr>
      <vt:lpstr>Vaihdevuosioireet ja työelämä</vt:lpstr>
      <vt:lpstr>Vaihdevuodet ja pitkäaikaisterveys</vt:lpstr>
      <vt:lpstr>Vaihdevuosioireiden tutkiminen ja hoidon valinnassa huomioitavat asiat</vt:lpstr>
      <vt:lpstr>Vaihdevuosioireiden hoito</vt:lpstr>
      <vt:lpstr>Vaihdevuosioireiden lääkehoidon valinta</vt:lpstr>
      <vt:lpstr>Systeeminen hormonihoito</vt:lpstr>
      <vt:lpstr>Systeemisen hormonihoidon annostelu ja valmisteet</vt:lpstr>
      <vt:lpstr>Systeeminen hormonihoito erityistilanteissa</vt:lpstr>
      <vt:lpstr>Systeemisen hormonihoidon vasta-aiheet</vt:lpstr>
      <vt:lpstr>Vaihdevuosien systeemisen hormonihoidon käyttö gynekologisen syövän sairastaneilla</vt:lpstr>
      <vt:lpstr>Sydän- ja verisuonitautiriski ja rintasyövän sukuhistoria</vt:lpstr>
      <vt:lpstr>Sydän- ja verisuonitautiriskin vaikutus vaihdevuosien hormonihoidon aloitukseen</vt:lpstr>
      <vt:lpstr>Milloin tulee epäillä perinnöllistä rintasyöpää?</vt:lpstr>
      <vt:lpstr>Vaihdevuosien systeemisen hormoni-hoidon käyttö muun kuin gynekologisen syövän sairastaneilla</vt:lpstr>
      <vt:lpstr>Systeemisen hormonihoidon seuranta</vt:lpstr>
      <vt:lpstr>Vaihdevuosien systeemisen hormonihoidon seurantakontaktin ja reseptin uusinnan tarkistuslista 1(2)</vt:lpstr>
      <vt:lpstr>Vaihdevuosien systeemisen hormonihoidon seurantakontaktin ja reseptin uusinnan tarkistuslista 2(2)</vt:lpstr>
      <vt:lpstr>Systeemisen hormonihoidon kesto ja lopetus</vt:lpstr>
      <vt:lpstr>Urogenitaalioireiden hoito</vt:lpstr>
      <vt:lpstr>Vaihdevuosien hormonittomat lääkehoitovalmisteet</vt:lpstr>
      <vt:lpstr>Elintapojen vaikutus vaihdevuosioireisiin</vt:lpstr>
      <vt:lpstr>Hoidon porrastus</vt:lpstr>
      <vt:lpstr>Suomalaisen Lääkäriseuran Duodecimin, Suomen Gynekologi-yhdistys ry:n ja Suomen Menopaussitutkimusseura ry:n 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2025-09-24T07:45:04Z</dcterms:created>
  <dcterms:modified xsi:type="dcterms:W3CDTF">2025-09-24T09:02:28Z</dcterms:modified>
</cp:coreProperties>
</file>